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1"/>
  </p:notesMasterIdLst>
  <p:handoutMasterIdLst>
    <p:handoutMasterId r:id="rId32"/>
  </p:handoutMasterIdLst>
  <p:sldIdLst>
    <p:sldId id="256" r:id="rId2"/>
    <p:sldId id="344" r:id="rId3"/>
    <p:sldId id="346" r:id="rId4"/>
    <p:sldId id="356" r:id="rId5"/>
    <p:sldId id="360" r:id="rId6"/>
    <p:sldId id="403" r:id="rId7"/>
    <p:sldId id="401" r:id="rId8"/>
    <p:sldId id="402" r:id="rId9"/>
    <p:sldId id="404" r:id="rId10"/>
    <p:sldId id="362" r:id="rId11"/>
    <p:sldId id="405" r:id="rId12"/>
    <p:sldId id="363" r:id="rId13"/>
    <p:sldId id="364" r:id="rId14"/>
    <p:sldId id="376" r:id="rId15"/>
    <p:sldId id="377" r:id="rId16"/>
    <p:sldId id="378" r:id="rId17"/>
    <p:sldId id="379" r:id="rId18"/>
    <p:sldId id="380" r:id="rId19"/>
    <p:sldId id="381" r:id="rId20"/>
    <p:sldId id="382" r:id="rId21"/>
    <p:sldId id="383" r:id="rId22"/>
    <p:sldId id="384" r:id="rId23"/>
    <p:sldId id="385" r:id="rId24"/>
    <p:sldId id="386" r:id="rId25"/>
    <p:sldId id="395" r:id="rId26"/>
    <p:sldId id="396" r:id="rId27"/>
    <p:sldId id="397" r:id="rId28"/>
    <p:sldId id="398" r:id="rId29"/>
    <p:sldId id="27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344"/>
            <p14:sldId id="346"/>
            <p14:sldId id="356"/>
            <p14:sldId id="360"/>
            <p14:sldId id="403"/>
            <p14:sldId id="401"/>
            <p14:sldId id="402"/>
            <p14:sldId id="404"/>
            <p14:sldId id="362"/>
            <p14:sldId id="405"/>
            <p14:sldId id="363"/>
            <p14:sldId id="364"/>
            <p14:sldId id="376"/>
            <p14:sldId id="377"/>
            <p14:sldId id="378"/>
            <p14:sldId id="379"/>
            <p14:sldId id="380"/>
            <p14:sldId id="381"/>
            <p14:sldId id="382"/>
            <p14:sldId id="383"/>
            <p14:sldId id="384"/>
            <p14:sldId id="385"/>
            <p14:sldId id="386"/>
            <p14:sldId id="395"/>
            <p14:sldId id="396"/>
            <p14:sldId id="397"/>
            <p14:sldId id="398"/>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74" d="100"/>
          <a:sy n="74" d="100"/>
        </p:scale>
        <p:origin x="564" y="66"/>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2025/10/18</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2025/10/18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771BB-6D4D-F06F-6FF1-AF2323C281E1}"/>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F9B32E1F-77E5-B811-394F-24F14E2F612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6B0AE3AD-9639-9683-F966-5D0C5DBBCBF3}"/>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0F8E6EA9-C7D8-8E81-E9F8-200B599B288D}"/>
              </a:ext>
            </a:extLst>
          </p:cNvPr>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603879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B9891-D074-70BB-CB25-DB6CDE7CD619}"/>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56DD2E91-34D5-820B-EA32-099B40565125}"/>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9CAC487F-5932-471F-59DB-C5C2E7F3B068}"/>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F00324F5-46B6-1C62-271B-A3DC5729B470}"/>
              </a:ext>
            </a:extLst>
          </p:cNvPr>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610396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89741-FF64-F137-87D7-AFCCB353CC99}"/>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4723D956-4605-000D-74C3-31FE8E3343F0}"/>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FD88B170-9DD3-D5CA-5E84-DE710ED4887C}"/>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E7851676-D45D-D347-7744-A77545DF4547}"/>
              </a:ext>
            </a:extLst>
          </p:cNvPr>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1054415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8A71B-C022-75FF-3C6F-8E8D45AFABE6}"/>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D86CC319-C4F3-5338-AFE1-B46B40C24539}"/>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DCD2D3CF-A98A-D8CB-8E01-4359AB0EB45F}"/>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82D5C1EB-D33B-C19A-7CC8-94CD8FB2E2A2}"/>
              </a:ext>
            </a:extLst>
          </p:cNvPr>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42042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3D5EB-11B8-152A-EA60-BBD93901ED32}"/>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26B18B05-E627-94A3-7333-185432F9F03D}"/>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8D1009B7-95A5-7149-167A-375294CA5797}"/>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BBC31875-5E86-B0E7-9250-E86FD590B6BF}"/>
              </a:ext>
            </a:extLst>
          </p:cNvPr>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347960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BEF9F-8158-B3D3-2C2B-7F1F96CE4A6A}"/>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0C1FE81-591A-A4B5-9703-31BCC9AD900A}"/>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DBB3CD7D-54FB-93B1-EEED-6D2C7C988FE3}"/>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93D36776-A404-2EF9-718B-9A3B1870CEF8}"/>
              </a:ext>
            </a:extLst>
          </p:cNvPr>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300217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2BB69-C858-DC65-AF2E-FAB83228B4E5}"/>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AFC672B8-E88E-B572-04E9-A234AA767765}"/>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CD90E331-4126-9210-F56D-491529D90EB2}"/>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07A3E3DA-74F4-EEFE-B8E6-175AFDBD58EF}"/>
              </a:ext>
            </a:extLst>
          </p:cNvPr>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4080798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5BE39-F3E8-0811-9ECB-0D6CC2AAB587}"/>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5B646D90-7680-1CB9-7FB1-2AA116466D72}"/>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433B7448-9B69-3E60-77FD-B2F62F2A763A}"/>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8B360604-FEA5-F58C-AA10-36834BE73149}"/>
              </a:ext>
            </a:extLst>
          </p:cNvPr>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659412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F34F5-FDAC-BDFB-9D1D-BFAA6DC826C3}"/>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446F9E9-B42F-F16D-0F1C-0AA1FCC4DA00}"/>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AB50A8C6-7C03-DC11-B292-C6A380DFC07E}"/>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5440A286-35D2-C8D5-1174-EAA11D74631F}"/>
              </a:ext>
            </a:extLst>
          </p:cNvPr>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3660752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0D0B7-FC44-C8DB-DE70-6434A6BFD9BF}"/>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52D60BF-74EA-F996-01C2-1C12949F27CD}"/>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67E5BBC2-1F0A-44EE-E228-C8C0077B8EA1}"/>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572DEB90-D946-6F78-C1FC-8D7E3DF04C6D}"/>
              </a:ext>
            </a:extLst>
          </p:cNvPr>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33633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1478348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59CF2-1C47-3E5D-5165-455F79AC2A77}"/>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FB7F22D4-3080-D503-44E5-2DBB1ED9C8C9}"/>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AE522AAC-6A4E-857F-1321-8EC9AFE75421}"/>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DD9D69CD-D1DF-4BEA-582C-6DD5E0AD1009}"/>
              </a:ext>
            </a:extLst>
          </p:cNvPr>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21858448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976203-9DED-D1AF-02B2-0A5A40E16DC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7E55B2D9-F696-B36F-E924-38DBB5BB23D4}"/>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58A12178-091D-8890-0B03-082025942CFB}"/>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715DEA8F-33C9-86C3-5D1E-EDA55F66A658}"/>
              </a:ext>
            </a:extLst>
          </p:cNvPr>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29967561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1DA30-D5F9-4A19-96E4-6CD28EDAA9FE}"/>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4D190C3A-4610-0B4D-F19B-C0150044240F}"/>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23D789C2-2091-5D8D-21ED-750F7AB69C85}"/>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D39E93CA-4581-6A1F-02AD-A2507F9923C1}"/>
              </a:ext>
            </a:extLst>
          </p:cNvPr>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3066582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85D85-88EF-0AF1-1133-E1E78A43892F}"/>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3E8357D-7568-F315-A946-112BFE24D95E}"/>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C4A93045-EC6E-2EBE-A406-230EF5C6159F}"/>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A7206F65-BA9D-5078-FB1E-4A5803D73A83}"/>
              </a:ext>
            </a:extLst>
          </p:cNvPr>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9355636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BE174-87C5-2568-9D2C-C0861D02727D}"/>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5615EB85-EC46-4BAB-404D-4A16457243AD}"/>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0A4A13E8-058E-9B4D-9048-04E59DD5DAA7}"/>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25248CFD-A341-2AE1-DA8C-E5AFE823A313}"/>
              </a:ext>
            </a:extLst>
          </p:cNvPr>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24325651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734D3-8F33-B561-6390-4835EDE9C631}"/>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80BAC41A-85A0-75A4-9C45-5546C54387D7}"/>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B6680F61-9E04-3E4E-FC90-900372C9797F}"/>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78AC5ECA-6D30-95CD-FFC8-9C1CB37BA966}"/>
              </a:ext>
            </a:extLst>
          </p:cNvPr>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22208542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1B63C-3BB4-D888-E38B-046DC525B003}"/>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BA092D6E-BAD0-8289-3E72-192ED5A11F23}"/>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0A513F36-3DB0-8D18-E6C3-B2DCDC80D071}"/>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62452094-5871-3578-274B-CFFA91664265}"/>
              </a:ext>
            </a:extLst>
          </p:cNvPr>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8853816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06CC1E-C453-0F7F-0A85-D745DBEB020D}"/>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DDC81458-3ABC-0A51-7C56-6079908E1B93}"/>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63313AA9-6026-2B6B-C191-772250E4149F}"/>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5062F744-6C59-3B90-0562-D10B87A6533E}"/>
              </a:ext>
            </a:extLst>
          </p:cNvPr>
          <p:cNvSpPr>
            <a:spLocks noGrp="1"/>
          </p:cNvSpPr>
          <p:nvPr>
            <p:ph type="sldNum" sz="quarter" idx="10"/>
          </p:nvPr>
        </p:nvSpPr>
        <p:spPr/>
        <p:txBody>
          <a:bodyPr/>
          <a:lstStyle/>
          <a:p>
            <a:fld id="{D4D398E3-16CD-4F8A-A268-FE366D8E7381}" type="slidenum">
              <a:rPr lang="zh-CN" altLang="en-US" smtClean="0"/>
              <a:t>27</a:t>
            </a:fld>
            <a:endParaRPr lang="zh-CN" altLang="en-US"/>
          </a:p>
        </p:txBody>
      </p:sp>
    </p:spTree>
    <p:extLst>
      <p:ext uri="{BB962C8B-B14F-4D97-AF65-F5344CB8AC3E}">
        <p14:creationId xmlns:p14="http://schemas.microsoft.com/office/powerpoint/2010/main" val="1221980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B92CB-80DB-DD30-F0BE-79949401820C}"/>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EB72FC55-7A3B-0ECA-284E-625CA4F3844F}"/>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17246862-93EE-79CC-04B2-4324951F9133}"/>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5BC694D8-3707-8E4F-7520-5B590747E31A}"/>
              </a:ext>
            </a:extLst>
          </p:cNvPr>
          <p:cNvSpPr>
            <a:spLocks noGrp="1"/>
          </p:cNvSpPr>
          <p:nvPr>
            <p:ph type="sldNum" sz="quarter" idx="10"/>
          </p:nvPr>
        </p:nvSpPr>
        <p:spPr/>
        <p:txBody>
          <a:bodyPr/>
          <a:lstStyle/>
          <a:p>
            <a:fld id="{D4D398E3-16CD-4F8A-A268-FE366D8E7381}" type="slidenum">
              <a:rPr lang="zh-CN" altLang="en-US" smtClean="0"/>
              <a:t>28</a:t>
            </a:fld>
            <a:endParaRPr lang="zh-CN" altLang="en-US"/>
          </a:p>
        </p:txBody>
      </p:sp>
    </p:spTree>
    <p:extLst>
      <p:ext uri="{BB962C8B-B14F-4D97-AF65-F5344CB8AC3E}">
        <p14:creationId xmlns:p14="http://schemas.microsoft.com/office/powerpoint/2010/main" val="33205349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29</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3661232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3954149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680419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ACECD-1B6F-0C5B-46C4-EB2E16CE7339}"/>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CB66A88D-654D-B4D1-EA7A-C53B265E6B9D}"/>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E7C70249-6668-14BB-4624-CF6D1110289D}"/>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85C8F150-CDC3-A3B2-4F6E-88C44878A31F}"/>
              </a:ext>
            </a:extLst>
          </p:cNvPr>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013889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F3AD2-D393-05A6-110D-4D52F34C9EDE}"/>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930AEB8E-680F-1F92-78DC-318E257A5D42}"/>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35F5E5F8-2674-EC2A-564A-825200E31D08}"/>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1C2B5501-54C8-29DC-3BA3-46DE04797D99}"/>
              </a:ext>
            </a:extLst>
          </p:cNvPr>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2650208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38A8D-75B1-3890-04A8-D16EE7A5D0CB}"/>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399EEDF3-5DDD-FC48-C1DE-5DE1B29CBDA7}"/>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28059DA7-E6E4-250C-093C-E663518D8CB3}"/>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87F9C3AB-E8D5-899B-DE6A-AD6479CBF56C}"/>
              </a:ext>
            </a:extLst>
          </p:cNvPr>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1713135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01BA8-E423-5E39-1DFD-EF451CB63E8E}"/>
            </a:ext>
          </a:extLst>
        </p:cNvPr>
        <p:cNvGrpSpPr/>
        <p:nvPr/>
      </p:nvGrpSpPr>
      <p:grpSpPr>
        <a:xfrm>
          <a:off x="0" y="0"/>
          <a:ext cx="0" cy="0"/>
          <a:chOff x="0" y="0"/>
          <a:chExt cx="0" cy="0"/>
        </a:xfrm>
      </p:grpSpPr>
      <p:sp>
        <p:nvSpPr>
          <p:cNvPr id="2" name="幻灯片图像占位符 1">
            <a:extLst>
              <a:ext uri="{FF2B5EF4-FFF2-40B4-BE49-F238E27FC236}">
                <a16:creationId xmlns:a16="http://schemas.microsoft.com/office/drawing/2014/main" id="{4DA18F42-E9E2-7DE8-EDF8-806EE97AF11A}"/>
              </a:ext>
            </a:extLst>
          </p:cNvPr>
          <p:cNvSpPr>
            <a:spLocks noGrp="1" noRot="1" noChangeAspect="1"/>
          </p:cNvSpPr>
          <p:nvPr>
            <p:ph type="sldImg"/>
          </p:nvPr>
        </p:nvSpPr>
        <p:spPr/>
      </p:sp>
      <p:sp>
        <p:nvSpPr>
          <p:cNvPr id="3" name="备注占位符 2">
            <a:extLst>
              <a:ext uri="{FF2B5EF4-FFF2-40B4-BE49-F238E27FC236}">
                <a16:creationId xmlns:a16="http://schemas.microsoft.com/office/drawing/2014/main" id="{5D332C09-F036-9C8A-011F-B1D927972E65}"/>
              </a:ext>
            </a:extLst>
          </p:cNvPr>
          <p:cNvSpPr>
            <a:spLocks noGrp="1"/>
          </p:cNvSpPr>
          <p:nvPr>
            <p:ph type="body" idx="1"/>
          </p:nvPr>
        </p:nvSpPr>
        <p:spPr/>
        <p:txBody>
          <a:bodyPr/>
          <a:lstStyle/>
          <a:p>
            <a:endParaRPr lang="zh-CN" altLang="en-US"/>
          </a:p>
        </p:txBody>
      </p:sp>
      <p:sp>
        <p:nvSpPr>
          <p:cNvPr id="4" name="灯片编号占位符 3">
            <a:extLst>
              <a:ext uri="{FF2B5EF4-FFF2-40B4-BE49-F238E27FC236}">
                <a16:creationId xmlns:a16="http://schemas.microsoft.com/office/drawing/2014/main" id="{E107B077-AD4D-7D88-6630-9417C5ECBA6A}"/>
              </a:ext>
            </a:extLst>
          </p:cNvPr>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410892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2025/10/18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2025/10/18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20508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endParaRPr lang="en-US" altLang="zh-CN" sz="3200" dirty="0">
                <a:solidFill>
                  <a:schemeClr val="bg1"/>
                </a:solidFill>
              </a:endParaRPr>
            </a:p>
            <a:p>
              <a:pPr algn="ctr"/>
              <a:r>
                <a:rPr lang="zh-CN" altLang="en-US" sz="3200" dirty="0">
                  <a:solidFill>
                    <a:schemeClr val="bg1"/>
                  </a:solidFill>
                </a:rPr>
                <a:t>工商管理专业知识</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FADA4-8485-1AEE-7835-38FC1E4B74AE}"/>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2A61634F-9B68-2147-E46E-5108DB17CC38}"/>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8881BFE1-4698-ED46-D461-9F7B1EDA631A}"/>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B23484A5-F4F7-A507-15E8-29B2E5E546D0}"/>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40E9345D-37B6-702E-1E5C-2F8815F30CF2}"/>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A887003D-D4A6-BE40-E7A2-AB3B7391A3B4}"/>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BD6FDEDE-4D0E-C4E8-66FE-989087801551}"/>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FE4B26A8-29DE-F91C-2D07-55A98C6800E0}"/>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A44A956D-9B57-79D3-F2E8-D7A78B151081}"/>
              </a:ext>
            </a:extLst>
          </p:cNvPr>
          <p:cNvSpPr txBox="1"/>
          <p:nvPr/>
        </p:nvSpPr>
        <p:spPr>
          <a:xfrm>
            <a:off x="1427027" y="1258780"/>
            <a:ext cx="7802880" cy="5575309"/>
          </a:xfrm>
          <a:prstGeom prst="rect">
            <a:avLst/>
          </a:prstGeom>
          <a:noFill/>
        </p:spPr>
        <p:txBody>
          <a:bodyPr wrap="square" rtlCol="0" anchor="t">
            <a:spAutoFit/>
          </a:bodyPr>
          <a:lstStyle/>
          <a:p>
            <a:pPr>
              <a:lnSpc>
                <a:spcPct val="150000"/>
              </a:lnSpc>
            </a:pPr>
            <a:r>
              <a:rPr lang="zh-CN" altLang="en-US" sz="2000" dirty="0"/>
              <a:t>　　第三处：</a:t>
            </a:r>
            <a:endParaRPr lang="en-US" altLang="zh-CN" sz="2000" dirty="0"/>
          </a:p>
          <a:p>
            <a:pPr>
              <a:lnSpc>
                <a:spcPct val="150000"/>
              </a:lnSpc>
            </a:pPr>
            <a:r>
              <a:rPr lang="zh-CN" altLang="en-US" sz="2000" dirty="0"/>
              <a:t>　第五章  </a:t>
            </a:r>
            <a:r>
              <a:rPr lang="en-US" altLang="zh-CN" sz="2000" dirty="0"/>
              <a:t>P98</a:t>
            </a:r>
          </a:p>
          <a:p>
            <a:pPr>
              <a:lnSpc>
                <a:spcPct val="150000"/>
              </a:lnSpc>
            </a:pPr>
            <a:r>
              <a:rPr lang="zh-CN" altLang="en-US" sz="2000" dirty="0"/>
              <a:t>企业生产计划的类型划分</a:t>
            </a:r>
            <a:endParaRPr lang="en-US" altLang="zh-CN" sz="2000" dirty="0"/>
          </a:p>
          <a:p>
            <a:pPr>
              <a:lnSpc>
                <a:spcPct val="150000"/>
              </a:lnSpc>
            </a:pPr>
            <a:r>
              <a:rPr lang="zh-CN" altLang="en-US" sz="2000" dirty="0"/>
              <a:t>企业的生产计划一般可分为长期生产计划、中期生产计划、年度生产计划和生产作业计划</a:t>
            </a:r>
            <a:endParaRPr lang="en-US" altLang="zh-CN" sz="2000" dirty="0"/>
          </a:p>
          <a:p>
            <a:pPr>
              <a:lnSpc>
                <a:spcPct val="150000"/>
              </a:lnSpc>
            </a:pPr>
            <a:r>
              <a:rPr lang="zh-CN" altLang="en-US" sz="2000" dirty="0"/>
              <a:t>例题</a:t>
            </a:r>
            <a:r>
              <a:rPr lang="en-US" altLang="zh-CN" sz="2000" dirty="0"/>
              <a:t>6</a:t>
            </a:r>
            <a:r>
              <a:rPr lang="zh-CN" altLang="en-US" sz="2000" dirty="0"/>
              <a:t>：单选</a:t>
            </a:r>
            <a:endParaRPr lang="en-US" altLang="zh-CN" sz="2000" dirty="0"/>
          </a:p>
          <a:p>
            <a:pPr>
              <a:lnSpc>
                <a:spcPct val="150000"/>
              </a:lnSpc>
            </a:pPr>
            <a:r>
              <a:rPr lang="zh-CN" altLang="en-US" sz="2000" dirty="0"/>
              <a:t>以确定生产战略思想、总体战略、企业产品决策等为内容的生产计划是（   ）</a:t>
            </a:r>
            <a:endParaRPr lang="en-US" altLang="zh-CN" sz="2000" dirty="0"/>
          </a:p>
          <a:p>
            <a:pPr>
              <a:lnSpc>
                <a:spcPct val="150000"/>
              </a:lnSpc>
            </a:pPr>
            <a:r>
              <a:rPr lang="zh-CN" altLang="en-US" sz="2000" dirty="0">
                <a:sym typeface="+mn-ea"/>
              </a:rPr>
              <a:t>A.</a:t>
            </a:r>
            <a:r>
              <a:rPr lang="zh-CN" altLang="en-US" sz="2000" dirty="0"/>
              <a:t>长期生产计划</a:t>
            </a:r>
            <a:r>
              <a:rPr lang="en-US" altLang="zh-CN" sz="2000" dirty="0"/>
              <a:t>         </a:t>
            </a:r>
            <a:r>
              <a:rPr lang="zh-CN" altLang="en-US" sz="2000" dirty="0">
                <a:sym typeface="+mn-ea"/>
              </a:rPr>
              <a:t>B.</a:t>
            </a:r>
            <a:r>
              <a:rPr lang="zh-CN" altLang="en-US" sz="2000" dirty="0"/>
              <a:t>中期生产计划</a:t>
            </a:r>
            <a:endParaRPr lang="zh-CN" altLang="en-US" sz="2000" dirty="0">
              <a:sym typeface="+mn-ea"/>
            </a:endParaRPr>
          </a:p>
          <a:p>
            <a:pPr>
              <a:lnSpc>
                <a:spcPct val="150000"/>
              </a:lnSpc>
            </a:pPr>
            <a:r>
              <a:rPr lang="zh-CN" altLang="en-US" sz="2000" dirty="0">
                <a:sym typeface="+mn-ea"/>
              </a:rPr>
              <a:t>C.</a:t>
            </a:r>
            <a:r>
              <a:rPr lang="zh-CN" altLang="en-US" sz="2000" dirty="0"/>
              <a:t>年度生产计划</a:t>
            </a:r>
            <a:r>
              <a:rPr lang="zh-CN" altLang="en-US" sz="2000" dirty="0">
                <a:sym typeface="+mn-ea"/>
              </a:rPr>
              <a:t>         D.</a:t>
            </a:r>
            <a:r>
              <a:rPr lang="zh-CN" altLang="en-US" sz="2000" dirty="0"/>
              <a:t>生产作业计划</a:t>
            </a:r>
            <a:endParaRPr lang="en-US" altLang="zh-CN" sz="2000" dirty="0">
              <a:sym typeface="+mn-ea"/>
            </a:endParaRP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5982428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F7698-AF3F-DAE9-0DE2-F2B62BC5A155}"/>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63486DE9-6C19-7B0B-9277-8FE5534DBDDE}"/>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B9F51CED-C7DF-E309-3D8C-A92A20F370D2}"/>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47633989-D117-FE26-B4AC-84176E742D67}"/>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9DB17A06-CF2A-FF22-F8B4-7903DA2793E5}"/>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C0C4C7E0-8E4A-D073-2825-FABC2502ADB0}"/>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0B65CEC0-005D-8040-CCB9-69431A90F4F6}"/>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FB35CDF5-3B40-9E43-6156-0379C09AD65F}"/>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5341D5CA-1D3D-F14A-4D24-1E3034EAEE1B}"/>
              </a:ext>
            </a:extLst>
          </p:cNvPr>
          <p:cNvSpPr txBox="1"/>
          <p:nvPr/>
        </p:nvSpPr>
        <p:spPr>
          <a:xfrm>
            <a:off x="1427027" y="1258780"/>
            <a:ext cx="7802880" cy="2805320"/>
          </a:xfrm>
          <a:prstGeom prst="rect">
            <a:avLst/>
          </a:prstGeom>
          <a:noFill/>
        </p:spPr>
        <p:txBody>
          <a:bodyPr wrap="square" rtlCol="0" anchor="t">
            <a:spAutoFit/>
          </a:bodyPr>
          <a:lstStyle/>
          <a:p>
            <a:pPr>
              <a:lnSpc>
                <a:spcPct val="150000"/>
              </a:lnSpc>
            </a:pPr>
            <a:r>
              <a:rPr lang="zh-CN" altLang="en-US" sz="2000" dirty="0"/>
              <a:t>物料需求计划的概念</a:t>
            </a:r>
            <a:endParaRPr lang="en-US" altLang="zh-CN" sz="2000" dirty="0"/>
          </a:p>
          <a:p>
            <a:pPr>
              <a:lnSpc>
                <a:spcPct val="150000"/>
              </a:lnSpc>
            </a:pPr>
            <a:r>
              <a:rPr lang="zh-CN" altLang="en-US" sz="2000" dirty="0"/>
              <a:t>物料需求计划，是指把企业产品中的各种所需物料分为独立需求（市场决定）和相关需求（独立需求决定）两种类型，并按时间确定不同时期的物料需求，总结出解决库存物料订货的新方法。</a:t>
            </a:r>
            <a:endParaRPr lang="en-US" altLang="zh-CN" sz="2000" dirty="0"/>
          </a:p>
          <a:p>
            <a:pPr>
              <a:lnSpc>
                <a:spcPct val="150000"/>
              </a:lnSpc>
            </a:pPr>
            <a:endParaRPr lang="en-US" altLang="zh-CN" sz="2000" dirty="0">
              <a:sym typeface="+mn-ea"/>
            </a:endParaRPr>
          </a:p>
          <a:p>
            <a:pPr>
              <a:lnSpc>
                <a:spcPct val="150000"/>
              </a:lnSpc>
            </a:pPr>
            <a:endParaRPr lang="zh-CN" altLang="en-US" sz="2000" dirty="0"/>
          </a:p>
        </p:txBody>
      </p:sp>
    </p:spTree>
    <p:extLst>
      <p:ext uri="{BB962C8B-B14F-4D97-AF65-F5344CB8AC3E}">
        <p14:creationId xmlns:p14="http://schemas.microsoft.com/office/powerpoint/2010/main" val="35204640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5E006-E46A-4945-39E3-47E0200AA5BD}"/>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D79C813-C77C-F120-992F-3F51E0799683}"/>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9B481523-3969-4853-C319-86FFC9DD70CD}"/>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3A3DBB66-52F8-E0EA-D20E-6084E1AC115A}"/>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821B33D9-4091-1E66-8DDA-27C66A9BCA21}"/>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D150D06B-C53E-734E-B33A-C38520036D7F}"/>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BF664F85-E550-EF07-DD2B-FBC7F36E36D9}"/>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6E6AAD1A-7C39-CF74-1947-2F0B87F1EFA9}"/>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F7071AFE-6784-9251-6520-1B1D7CDF2633}"/>
              </a:ext>
            </a:extLst>
          </p:cNvPr>
          <p:cNvSpPr txBox="1"/>
          <p:nvPr/>
        </p:nvSpPr>
        <p:spPr>
          <a:xfrm>
            <a:off x="1427027" y="1258780"/>
            <a:ext cx="7802880" cy="5575309"/>
          </a:xfrm>
          <a:prstGeom prst="rect">
            <a:avLst/>
          </a:prstGeom>
          <a:noFill/>
        </p:spPr>
        <p:txBody>
          <a:bodyPr wrap="square" rtlCol="0" anchor="t">
            <a:spAutoFit/>
          </a:bodyPr>
          <a:lstStyle/>
          <a:p>
            <a:pPr>
              <a:lnSpc>
                <a:spcPct val="150000"/>
              </a:lnSpc>
            </a:pPr>
            <a:r>
              <a:rPr lang="zh-CN" altLang="en-US" sz="2000" dirty="0"/>
              <a:t>　　第四处：</a:t>
            </a:r>
            <a:endParaRPr lang="en-US" altLang="zh-CN" sz="2000" dirty="0"/>
          </a:p>
          <a:p>
            <a:pPr>
              <a:lnSpc>
                <a:spcPct val="150000"/>
              </a:lnSpc>
            </a:pPr>
            <a:r>
              <a:rPr lang="zh-CN" altLang="en-US" sz="2000" dirty="0"/>
              <a:t>　第七章  </a:t>
            </a:r>
            <a:r>
              <a:rPr lang="en-US" altLang="zh-CN" sz="2000" dirty="0"/>
              <a:t>P149</a:t>
            </a:r>
          </a:p>
          <a:p>
            <a:pPr>
              <a:lnSpc>
                <a:spcPct val="150000"/>
              </a:lnSpc>
            </a:pPr>
            <a:r>
              <a:rPr lang="en-US" altLang="zh-CN" sz="2000" dirty="0"/>
              <a:t>1</a:t>
            </a:r>
            <a:r>
              <a:rPr lang="zh-CN" altLang="en-US" sz="2000" dirty="0"/>
              <a:t>、党的二十届三中全会通过的</a:t>
            </a:r>
            <a:r>
              <a:rPr lang="en-US" altLang="zh-CN" sz="2000" dirty="0"/>
              <a:t>《</a:t>
            </a:r>
            <a:r>
              <a:rPr lang="zh-CN" altLang="en-US" sz="2000" dirty="0"/>
              <a:t>中共中央关于进一步全面深化改革 推进中国式现代化的决定</a:t>
            </a:r>
            <a:r>
              <a:rPr lang="en-US" altLang="zh-CN" sz="2000" dirty="0"/>
              <a:t>》</a:t>
            </a:r>
            <a:r>
              <a:rPr lang="zh-CN" altLang="en-US" sz="2000" dirty="0"/>
              <a:t>中关于国家创新体系的相关内容</a:t>
            </a:r>
            <a:endParaRPr lang="en-US" altLang="zh-CN" sz="2000" dirty="0"/>
          </a:p>
          <a:p>
            <a:pPr>
              <a:lnSpc>
                <a:spcPct val="150000"/>
              </a:lnSpc>
            </a:pPr>
            <a:r>
              <a:rPr lang="zh-CN" altLang="en-US" sz="2000" dirty="0"/>
              <a:t>例题</a:t>
            </a:r>
            <a:r>
              <a:rPr lang="en-US" altLang="zh-CN" sz="2000" dirty="0"/>
              <a:t>7</a:t>
            </a:r>
            <a:r>
              <a:rPr lang="zh-CN" altLang="en-US" sz="2000" dirty="0"/>
              <a:t>：单选</a:t>
            </a:r>
            <a:endParaRPr lang="en-US" altLang="zh-CN" sz="2000" dirty="0"/>
          </a:p>
          <a:p>
            <a:pPr>
              <a:lnSpc>
                <a:spcPct val="150000"/>
              </a:lnSpc>
            </a:pPr>
            <a:r>
              <a:rPr lang="zh-CN" altLang="en-US" sz="2000" dirty="0"/>
              <a:t>科技创新的主体是（   ）</a:t>
            </a:r>
            <a:endParaRPr lang="en-US" altLang="zh-CN" sz="2000" dirty="0"/>
          </a:p>
          <a:p>
            <a:pPr>
              <a:lnSpc>
                <a:spcPct val="150000"/>
              </a:lnSpc>
            </a:pPr>
            <a:r>
              <a:rPr lang="zh-CN" altLang="en-US" sz="2000" dirty="0">
                <a:sym typeface="+mn-ea"/>
              </a:rPr>
              <a:t>A.</a:t>
            </a:r>
            <a:r>
              <a:rPr lang="zh-CN" altLang="en-US" sz="2000" dirty="0"/>
              <a:t>企业         </a:t>
            </a:r>
            <a:r>
              <a:rPr lang="zh-CN" altLang="en-US" sz="2000" dirty="0">
                <a:sym typeface="+mn-ea"/>
              </a:rPr>
              <a:t>B.</a:t>
            </a:r>
            <a:r>
              <a:rPr lang="zh-CN" altLang="en-US" sz="2000" dirty="0"/>
              <a:t> 国家</a:t>
            </a:r>
            <a:endParaRPr lang="zh-CN" altLang="en-US" sz="2000" dirty="0">
              <a:sym typeface="+mn-ea"/>
            </a:endParaRPr>
          </a:p>
          <a:p>
            <a:pPr>
              <a:lnSpc>
                <a:spcPct val="150000"/>
              </a:lnSpc>
            </a:pPr>
            <a:r>
              <a:rPr lang="zh-CN" altLang="en-US" sz="2000" dirty="0">
                <a:sym typeface="+mn-ea"/>
              </a:rPr>
              <a:t>C.政府         D.</a:t>
            </a:r>
            <a:r>
              <a:rPr lang="zh-CN" altLang="en-US" sz="2000" dirty="0"/>
              <a:t>个人</a:t>
            </a:r>
            <a:endParaRPr lang="en-US" altLang="zh-CN" sz="2000" dirty="0"/>
          </a:p>
          <a:p>
            <a:pPr>
              <a:lnSpc>
                <a:spcPct val="150000"/>
              </a:lnSpc>
            </a:pPr>
            <a:r>
              <a:rPr lang="en-US" altLang="zh-CN" sz="2000" dirty="0">
                <a:sym typeface="+mn-ea"/>
              </a:rPr>
              <a:t>2</a:t>
            </a:r>
            <a:r>
              <a:rPr lang="zh-CN" altLang="en-US" sz="2000" dirty="0">
                <a:sym typeface="+mn-ea"/>
              </a:rPr>
              <a:t>、</a:t>
            </a:r>
            <a:r>
              <a:rPr lang="zh-CN" altLang="en-US" sz="2000" dirty="0"/>
              <a:t>党的二十届三中全会通过的</a:t>
            </a:r>
            <a:r>
              <a:rPr lang="en-US" altLang="zh-CN" sz="2000" dirty="0"/>
              <a:t>《</a:t>
            </a:r>
            <a:r>
              <a:rPr lang="zh-CN" altLang="en-US" sz="2000" dirty="0"/>
              <a:t>中共中央关于进一步全面深化改革 推进中国式现代化的决定</a:t>
            </a:r>
            <a:r>
              <a:rPr lang="en-US" altLang="zh-CN" sz="2000" dirty="0"/>
              <a:t>》</a:t>
            </a:r>
            <a:r>
              <a:rPr lang="zh-CN" altLang="en-US" sz="2000" dirty="0"/>
              <a:t>中关于企业研发的相关内容</a:t>
            </a:r>
            <a:endParaRPr lang="en-US" altLang="zh-CN" sz="2000" dirty="0">
              <a:sym typeface="+mn-ea"/>
            </a:endParaRPr>
          </a:p>
          <a:p>
            <a:pPr>
              <a:lnSpc>
                <a:spcPct val="150000"/>
              </a:lnSpc>
            </a:pPr>
            <a:endParaRPr lang="en-US" altLang="zh-CN" sz="2000" dirty="0"/>
          </a:p>
          <a:p>
            <a:pPr>
              <a:lnSpc>
                <a:spcPct val="150000"/>
              </a:lnSpc>
            </a:pPr>
            <a:r>
              <a:rPr lang="en-US" altLang="zh-CN" sz="2000" dirty="0"/>
              <a:t>                           </a:t>
            </a:r>
          </a:p>
        </p:txBody>
      </p:sp>
    </p:spTree>
    <p:extLst>
      <p:ext uri="{BB962C8B-B14F-4D97-AF65-F5344CB8AC3E}">
        <p14:creationId xmlns:p14="http://schemas.microsoft.com/office/powerpoint/2010/main" val="39381831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D0A56-6ECA-7D90-926A-EA9A62CC0CB3}"/>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D8EAAD6B-C6B6-5603-8D62-9FDC1E7DA4FD}"/>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49B6689A-8056-D4A1-9A60-A9BD2502C9B9}"/>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FF482FEA-622D-B55B-98FB-AE6297BF6E1C}"/>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EA45B313-2A2A-8458-FF93-08120C50497A}"/>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D1FC3D9E-6BB1-8366-DA4F-34DF292195AB}"/>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59AB7B61-967D-4717-3210-A08109A036B4}"/>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302835D5-9AA6-1655-A8B0-0BA42411DE9B}"/>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0B1AFFAC-7CC3-ECCA-4609-23096F521A24}"/>
              </a:ext>
            </a:extLst>
          </p:cNvPr>
          <p:cNvSpPr txBox="1"/>
          <p:nvPr/>
        </p:nvSpPr>
        <p:spPr>
          <a:xfrm>
            <a:off x="1375512" y="1333843"/>
            <a:ext cx="7802880" cy="4190314"/>
          </a:xfrm>
          <a:prstGeom prst="rect">
            <a:avLst/>
          </a:prstGeom>
          <a:noFill/>
        </p:spPr>
        <p:txBody>
          <a:bodyPr wrap="square" rtlCol="0" anchor="t">
            <a:spAutoFit/>
          </a:bodyPr>
          <a:lstStyle/>
          <a:p>
            <a:pPr>
              <a:lnSpc>
                <a:spcPct val="150000"/>
              </a:lnSpc>
            </a:pPr>
            <a:r>
              <a:rPr lang="zh-CN" altLang="en-US" sz="2000" dirty="0"/>
              <a:t>例题</a:t>
            </a:r>
            <a:r>
              <a:rPr lang="en-US" altLang="zh-CN" sz="2000" dirty="0"/>
              <a:t>8</a:t>
            </a:r>
            <a:r>
              <a:rPr lang="zh-CN" altLang="en-US" sz="2000" dirty="0"/>
              <a:t>：单选</a:t>
            </a:r>
            <a:endParaRPr lang="en-US" altLang="zh-CN" sz="2000" dirty="0"/>
          </a:p>
          <a:p>
            <a:pPr>
              <a:lnSpc>
                <a:spcPct val="150000"/>
              </a:lnSpc>
            </a:pPr>
            <a:r>
              <a:rPr lang="zh-CN" altLang="en-US" sz="2000" dirty="0"/>
              <a:t>党的二十届三中全会通过的</a:t>
            </a:r>
            <a:r>
              <a:rPr lang="en-US" altLang="zh-CN" sz="2000" dirty="0"/>
              <a:t>《</a:t>
            </a:r>
            <a:r>
              <a:rPr lang="zh-CN" altLang="en-US" sz="2000" dirty="0"/>
              <a:t>中共中央关于进一步全面深化改革 推进中国式现代化的决定</a:t>
            </a:r>
            <a:r>
              <a:rPr lang="en-US" altLang="zh-CN" sz="2000" dirty="0"/>
              <a:t>》</a:t>
            </a:r>
            <a:r>
              <a:rPr lang="zh-CN" altLang="en-US" sz="2000" dirty="0"/>
              <a:t>中指出要强化（   ）</a:t>
            </a:r>
            <a:endParaRPr lang="en-US" altLang="zh-CN" sz="2000" dirty="0"/>
          </a:p>
          <a:p>
            <a:pPr>
              <a:lnSpc>
                <a:spcPct val="150000"/>
              </a:lnSpc>
            </a:pPr>
            <a:r>
              <a:rPr lang="zh-CN" altLang="en-US" sz="2000" dirty="0">
                <a:sym typeface="+mn-ea"/>
              </a:rPr>
              <a:t>A.基础研究</a:t>
            </a:r>
            <a:endParaRPr lang="en-US" altLang="zh-CN" sz="2000" dirty="0"/>
          </a:p>
          <a:p>
            <a:pPr>
              <a:lnSpc>
                <a:spcPct val="150000"/>
              </a:lnSpc>
            </a:pPr>
            <a:r>
              <a:rPr lang="zh-CN" altLang="en-US" sz="2000" dirty="0">
                <a:sym typeface="+mn-ea"/>
              </a:rPr>
              <a:t>B.</a:t>
            </a:r>
            <a:r>
              <a:rPr lang="zh-CN" altLang="en-US" sz="2000" dirty="0"/>
              <a:t> 应用研究</a:t>
            </a:r>
            <a:endParaRPr lang="zh-CN" altLang="en-US" sz="2000" dirty="0">
              <a:sym typeface="+mn-ea"/>
            </a:endParaRPr>
          </a:p>
          <a:p>
            <a:pPr>
              <a:lnSpc>
                <a:spcPct val="150000"/>
              </a:lnSpc>
            </a:pPr>
            <a:r>
              <a:rPr lang="zh-CN" altLang="en-US" sz="2000" dirty="0">
                <a:sym typeface="+mn-ea"/>
              </a:rPr>
              <a:t>C.开发研究</a:t>
            </a:r>
          </a:p>
          <a:p>
            <a:pPr>
              <a:lnSpc>
                <a:spcPct val="150000"/>
              </a:lnSpc>
            </a:pPr>
            <a:r>
              <a:rPr lang="zh-CN" altLang="en-US" sz="2000" dirty="0">
                <a:sym typeface="+mn-ea"/>
              </a:rPr>
              <a:t>D.委托研发</a:t>
            </a:r>
            <a:endParaRPr lang="en-US" altLang="zh-CN" sz="2000" dirty="0">
              <a:sym typeface="+mn-ea"/>
            </a:endParaRP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3875134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A35D0-A2C1-EC72-C610-38D9DE08A74D}"/>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CA319813-D138-7F7B-0CE7-327DD4A3A578}"/>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1B1700DE-2EA9-9B62-94EB-0A42FF137229}"/>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8FE3CD03-9AAA-FB6B-603E-A385CB4894D6}"/>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ED8EDAA3-D6E9-FC4D-C2F1-44932D8F4117}"/>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B7F8BF43-817B-48DD-1DF8-6CA129E8E932}"/>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45214B17-0BA8-498C-E363-8A9991F99C75}"/>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296DBE34-3625-08C0-A6E9-CB29853653A8}"/>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5E775555-1FC9-170B-8548-C96B8DFD7616}"/>
              </a:ext>
            </a:extLst>
          </p:cNvPr>
          <p:cNvSpPr txBox="1"/>
          <p:nvPr/>
        </p:nvSpPr>
        <p:spPr>
          <a:xfrm>
            <a:off x="1427027" y="1258780"/>
            <a:ext cx="7802880" cy="4836645"/>
          </a:xfrm>
          <a:prstGeom prst="rect">
            <a:avLst/>
          </a:prstGeom>
          <a:noFill/>
        </p:spPr>
        <p:txBody>
          <a:bodyPr wrap="square" rtlCol="0" anchor="t">
            <a:spAutoFit/>
          </a:bodyPr>
          <a:lstStyle/>
          <a:p>
            <a:pPr>
              <a:lnSpc>
                <a:spcPct val="150000"/>
              </a:lnSpc>
            </a:pPr>
            <a:r>
              <a:rPr lang="zh-CN" altLang="en-US" sz="2000" dirty="0">
                <a:sym typeface="+mn-ea"/>
              </a:rPr>
              <a:t>第二部分：</a:t>
            </a:r>
            <a:endParaRPr lang="en-US" altLang="zh-CN" sz="2000" dirty="0">
              <a:sym typeface="+mn-ea"/>
            </a:endParaRPr>
          </a:p>
          <a:p>
            <a:pPr>
              <a:lnSpc>
                <a:spcPct val="150000"/>
              </a:lnSpc>
            </a:pPr>
            <a:r>
              <a:rPr lang="zh-CN" altLang="en-US" sz="2000" dirty="0">
                <a:sym typeface="+mn-ea"/>
              </a:rPr>
              <a:t>模拟试卷讲解</a:t>
            </a:r>
          </a:p>
          <a:p>
            <a:pPr algn="ctr">
              <a:lnSpc>
                <a:spcPct val="150000"/>
              </a:lnSpc>
            </a:pPr>
            <a:r>
              <a:rPr lang="zh-CN" altLang="zh-CN" sz="2000" dirty="0"/>
              <a:t>中级经济师</a:t>
            </a:r>
            <a:r>
              <a:rPr lang="zh-CN" altLang="en-US" sz="2000" dirty="0"/>
              <a:t>工商管理专业知识和实务</a:t>
            </a:r>
            <a:r>
              <a:rPr lang="zh-CN" altLang="zh-CN" sz="2000" dirty="0"/>
              <a:t>考试</a:t>
            </a:r>
            <a:r>
              <a:rPr lang="zh-CN" altLang="en-US" sz="2000" dirty="0"/>
              <a:t>模拟</a:t>
            </a:r>
            <a:r>
              <a:rPr lang="zh-CN" altLang="zh-CN" sz="2000" dirty="0"/>
              <a:t>题</a:t>
            </a:r>
            <a:endParaRPr lang="en-US" altLang="zh-CN" sz="2000" dirty="0"/>
          </a:p>
          <a:p>
            <a:pPr>
              <a:lnSpc>
                <a:spcPct val="150000"/>
              </a:lnSpc>
            </a:pPr>
            <a:r>
              <a:rPr lang="zh-CN" altLang="zh-CN" b="1" dirty="0"/>
              <a:t>一、单项选择题</a:t>
            </a:r>
            <a:r>
              <a:rPr lang="zh-CN" altLang="zh-CN" dirty="0"/>
              <a:t>　</a:t>
            </a:r>
          </a:p>
          <a:p>
            <a:pPr>
              <a:lnSpc>
                <a:spcPct val="150000"/>
              </a:lnSpc>
            </a:pPr>
            <a:r>
              <a:rPr lang="zh-CN" altLang="zh-CN" sz="2000" dirty="0"/>
              <a:t>　</a:t>
            </a:r>
            <a:r>
              <a:rPr lang="en-US" altLang="zh-CN" sz="2000" dirty="0"/>
              <a:t>1.</a:t>
            </a:r>
            <a:r>
              <a:rPr lang="zh-CN" altLang="zh-CN" dirty="0"/>
              <a:t>某家电企业为拓展经营领域，确定进军医药行业。从战略层次角度分析，该企业的此项战略属于</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企业总体战略</a:t>
            </a:r>
          </a:p>
          <a:p>
            <a:pPr>
              <a:lnSpc>
                <a:spcPct val="150000"/>
              </a:lnSpc>
            </a:pPr>
            <a:r>
              <a:rPr lang="zh-CN" altLang="zh-CN" dirty="0"/>
              <a:t>　　</a:t>
            </a:r>
            <a:r>
              <a:rPr lang="en-US" altLang="zh-CN" dirty="0"/>
              <a:t>B.</a:t>
            </a:r>
            <a:r>
              <a:rPr lang="zh-CN" altLang="zh-CN" dirty="0"/>
              <a:t>企业业务战略</a:t>
            </a:r>
          </a:p>
          <a:p>
            <a:pPr>
              <a:lnSpc>
                <a:spcPct val="150000"/>
              </a:lnSpc>
            </a:pPr>
            <a:r>
              <a:rPr lang="zh-CN" altLang="zh-CN" dirty="0"/>
              <a:t>　　</a:t>
            </a:r>
            <a:r>
              <a:rPr lang="en-US" altLang="zh-CN" dirty="0"/>
              <a:t>C.</a:t>
            </a:r>
            <a:r>
              <a:rPr lang="zh-CN" altLang="zh-CN" dirty="0"/>
              <a:t>企业部门战略</a:t>
            </a:r>
          </a:p>
          <a:p>
            <a:pPr>
              <a:lnSpc>
                <a:spcPct val="150000"/>
              </a:lnSpc>
            </a:pPr>
            <a:r>
              <a:rPr lang="zh-CN" altLang="zh-CN" dirty="0"/>
              <a:t>　　</a:t>
            </a:r>
            <a:r>
              <a:rPr lang="en-US" altLang="zh-CN" dirty="0"/>
              <a:t>D.</a:t>
            </a:r>
            <a:r>
              <a:rPr lang="zh-CN" altLang="zh-CN" dirty="0"/>
              <a:t>企业职能战略</a:t>
            </a:r>
          </a:p>
          <a:p>
            <a:pPr>
              <a:lnSpc>
                <a:spcPct val="150000"/>
              </a:lnSpc>
            </a:pPr>
            <a:endParaRPr lang="en-US" altLang="zh-CN" sz="2000" dirty="0"/>
          </a:p>
        </p:txBody>
      </p:sp>
    </p:spTree>
    <p:extLst>
      <p:ext uri="{BB962C8B-B14F-4D97-AF65-F5344CB8AC3E}">
        <p14:creationId xmlns:p14="http://schemas.microsoft.com/office/powerpoint/2010/main" val="10086538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8B4D0-521C-4B54-44D1-74E1E77113C6}"/>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29C76EE4-8218-AA87-CEC8-D2EFD436E0B8}"/>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9FF9A242-6136-0CFF-0F3E-16B3FD1EDBBF}"/>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F32EDAB6-B05E-A361-0895-A17672DEA5CB}"/>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EB3FD127-1007-F6C4-A7ED-879E7B888A90}"/>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0F922276-AFA1-9F9C-8024-94C81B4C3EBB}"/>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BAFEB5DB-EC51-2D5B-58AD-B82764E0F098}"/>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B33857EF-0265-5D9D-03B6-227FF9007AAA}"/>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F1AEE90A-1818-9411-0356-68BAD63AB1F4}"/>
              </a:ext>
            </a:extLst>
          </p:cNvPr>
          <p:cNvSpPr txBox="1"/>
          <p:nvPr/>
        </p:nvSpPr>
        <p:spPr>
          <a:xfrm>
            <a:off x="1427027" y="1258780"/>
            <a:ext cx="7802880" cy="5621475"/>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2.</a:t>
            </a:r>
            <a:r>
              <a:rPr lang="zh-CN" altLang="zh-CN" dirty="0"/>
              <a:t>当企业面临经营逆境时经常选择紧缩战略，紧缩战略的主要类型包括转向战略、清算战略和</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无改变战略</a:t>
            </a:r>
          </a:p>
          <a:p>
            <a:pPr>
              <a:lnSpc>
                <a:spcPct val="150000"/>
              </a:lnSpc>
            </a:pPr>
            <a:r>
              <a:rPr lang="zh-CN" altLang="zh-CN" dirty="0"/>
              <a:t>　　</a:t>
            </a:r>
            <a:r>
              <a:rPr lang="en-US" altLang="zh-CN" dirty="0"/>
              <a:t>B.</a:t>
            </a:r>
            <a:r>
              <a:rPr lang="zh-CN" altLang="zh-CN" dirty="0"/>
              <a:t>暂停战略</a:t>
            </a:r>
          </a:p>
          <a:p>
            <a:pPr>
              <a:lnSpc>
                <a:spcPct val="150000"/>
              </a:lnSpc>
            </a:pPr>
            <a:r>
              <a:rPr lang="zh-CN" altLang="zh-CN" dirty="0"/>
              <a:t>　　</a:t>
            </a:r>
            <a:r>
              <a:rPr lang="en-US" altLang="zh-CN" dirty="0"/>
              <a:t>C.</a:t>
            </a:r>
            <a:r>
              <a:rPr lang="zh-CN" altLang="zh-CN" dirty="0"/>
              <a:t>维持战略</a:t>
            </a:r>
          </a:p>
          <a:p>
            <a:pPr>
              <a:lnSpc>
                <a:spcPct val="150000"/>
              </a:lnSpc>
            </a:pPr>
            <a:r>
              <a:rPr lang="zh-CN" altLang="zh-CN" dirty="0"/>
              <a:t>　　</a:t>
            </a:r>
            <a:r>
              <a:rPr lang="en-US" altLang="zh-CN" dirty="0"/>
              <a:t>D.</a:t>
            </a:r>
            <a:r>
              <a:rPr lang="zh-CN" altLang="zh-CN" dirty="0"/>
              <a:t>放弃战略</a:t>
            </a:r>
          </a:p>
          <a:p>
            <a:pPr>
              <a:lnSpc>
                <a:spcPct val="150000"/>
              </a:lnSpc>
            </a:pPr>
            <a:r>
              <a:rPr lang="en-US" altLang="zh-CN" sz="2000" dirty="0"/>
              <a:t>3.</a:t>
            </a:r>
            <a:r>
              <a:rPr lang="zh-CN" altLang="zh-CN" dirty="0"/>
              <a:t> 企业进行科学经营决策的前提是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确定决策目标</a:t>
            </a:r>
          </a:p>
          <a:p>
            <a:pPr>
              <a:lnSpc>
                <a:spcPct val="150000"/>
              </a:lnSpc>
            </a:pPr>
            <a:r>
              <a:rPr lang="zh-CN" altLang="zh-CN" dirty="0"/>
              <a:t>　　</a:t>
            </a:r>
            <a:r>
              <a:rPr lang="en-US" altLang="zh-CN" dirty="0"/>
              <a:t>B.</a:t>
            </a:r>
            <a:r>
              <a:rPr lang="zh-CN" altLang="zh-CN" dirty="0"/>
              <a:t>调查分析决策条件</a:t>
            </a:r>
          </a:p>
          <a:p>
            <a:pPr>
              <a:lnSpc>
                <a:spcPct val="150000"/>
              </a:lnSpc>
            </a:pPr>
            <a:r>
              <a:rPr lang="zh-CN" altLang="zh-CN" dirty="0"/>
              <a:t>　　</a:t>
            </a:r>
            <a:r>
              <a:rPr lang="en-US" altLang="zh-CN" dirty="0"/>
              <a:t>C.</a:t>
            </a:r>
            <a:r>
              <a:rPr lang="zh-CN" altLang="zh-CN" dirty="0"/>
              <a:t>确定决策标准</a:t>
            </a:r>
          </a:p>
          <a:p>
            <a:pPr>
              <a:lnSpc>
                <a:spcPct val="150000"/>
              </a:lnSpc>
            </a:pPr>
            <a:r>
              <a:rPr lang="zh-CN" altLang="zh-CN" dirty="0"/>
              <a:t>　　</a:t>
            </a:r>
            <a:r>
              <a:rPr lang="en-US" altLang="zh-CN" dirty="0"/>
              <a:t>D.</a:t>
            </a:r>
            <a:r>
              <a:rPr lang="zh-CN" altLang="zh-CN" dirty="0"/>
              <a:t>评估决策备选方案</a:t>
            </a:r>
          </a:p>
          <a:p>
            <a:pPr>
              <a:lnSpc>
                <a:spcPct val="150000"/>
              </a:lnSpc>
            </a:pPr>
            <a:endParaRPr lang="en-US" altLang="zh-CN" sz="2000" dirty="0"/>
          </a:p>
          <a:p>
            <a:pPr>
              <a:lnSpc>
                <a:spcPct val="150000"/>
              </a:lnSpc>
            </a:pPr>
            <a:endParaRPr lang="en-US" altLang="zh-CN" sz="2000" dirty="0"/>
          </a:p>
        </p:txBody>
      </p:sp>
    </p:spTree>
    <p:extLst>
      <p:ext uri="{BB962C8B-B14F-4D97-AF65-F5344CB8AC3E}">
        <p14:creationId xmlns:p14="http://schemas.microsoft.com/office/powerpoint/2010/main" val="7196596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E1C1A-5B3D-13F4-B4CE-9DE51C7FEC14}"/>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8C4D657B-B2BA-BD35-0A22-C0779B8E0305}"/>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BD8B3234-9319-4584-4090-C56513C834BF}"/>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C2624880-92C7-0EED-659E-3650F94C6CB6}"/>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FD954DFE-833D-B9B2-8472-A7A839D8FE88}"/>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81764581-F4B1-472C-5581-5E4116DEBE26}"/>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F72ADDD2-031F-1A23-F77A-7099B0914E74}"/>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9E9F635D-F390-F568-6FDB-B3DD7C9186D5}"/>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351A48F9-EA6E-1E80-2062-86EF7AF32795}"/>
              </a:ext>
            </a:extLst>
          </p:cNvPr>
          <p:cNvSpPr txBox="1"/>
          <p:nvPr/>
        </p:nvSpPr>
        <p:spPr>
          <a:xfrm>
            <a:off x="1427027" y="1258780"/>
            <a:ext cx="7802880" cy="6360139"/>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4.</a:t>
            </a:r>
            <a:r>
              <a:rPr lang="zh-CN" altLang="zh-CN" dirty="0"/>
              <a:t>国有独资公司不设股东会，行使股东会职权的机构是</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国有资产监督管理机构</a:t>
            </a:r>
          </a:p>
          <a:p>
            <a:pPr>
              <a:lnSpc>
                <a:spcPct val="150000"/>
              </a:lnSpc>
            </a:pPr>
            <a:r>
              <a:rPr lang="zh-CN" altLang="zh-CN" dirty="0"/>
              <a:t>　　</a:t>
            </a:r>
            <a:r>
              <a:rPr lang="en-US" altLang="zh-CN" dirty="0"/>
              <a:t>B.</a:t>
            </a:r>
            <a:r>
              <a:rPr lang="zh-CN" altLang="zh-CN" dirty="0"/>
              <a:t>董事会</a:t>
            </a:r>
          </a:p>
          <a:p>
            <a:pPr>
              <a:lnSpc>
                <a:spcPct val="150000"/>
              </a:lnSpc>
            </a:pPr>
            <a:r>
              <a:rPr lang="zh-CN" altLang="zh-CN" dirty="0"/>
              <a:t>　　</a:t>
            </a:r>
            <a:r>
              <a:rPr lang="en-US" altLang="zh-CN" dirty="0"/>
              <a:t>C.</a:t>
            </a:r>
            <a:r>
              <a:rPr lang="zh-CN" altLang="zh-CN" dirty="0"/>
              <a:t>监事会</a:t>
            </a:r>
          </a:p>
          <a:p>
            <a:pPr>
              <a:lnSpc>
                <a:spcPct val="150000"/>
              </a:lnSpc>
            </a:pPr>
            <a:r>
              <a:rPr lang="zh-CN" altLang="zh-CN" dirty="0"/>
              <a:t>　　</a:t>
            </a:r>
            <a:r>
              <a:rPr lang="en-US" altLang="zh-CN" dirty="0"/>
              <a:t>D.</a:t>
            </a:r>
            <a:r>
              <a:rPr lang="zh-CN" altLang="zh-CN" dirty="0"/>
              <a:t>职工代表大会</a:t>
            </a:r>
            <a:endParaRPr lang="en-US" altLang="zh-CN" dirty="0"/>
          </a:p>
          <a:p>
            <a:pPr>
              <a:lnSpc>
                <a:spcPct val="150000"/>
              </a:lnSpc>
            </a:pPr>
            <a:r>
              <a:rPr lang="en-US" altLang="zh-CN" dirty="0"/>
              <a:t>5.</a:t>
            </a:r>
            <a:r>
              <a:rPr lang="zh-CN" altLang="zh-CN" dirty="0"/>
              <a:t>依据我国公司法，董事会的表决实行</a:t>
            </a:r>
            <a:r>
              <a:rPr lang="en-US" altLang="zh-CN" dirty="0"/>
              <a:t>(</a:t>
            </a:r>
            <a:r>
              <a:rPr lang="zh-CN" altLang="zh-CN" dirty="0"/>
              <a:t>　</a:t>
            </a:r>
            <a:r>
              <a:rPr lang="en-US" altLang="zh-CN" dirty="0"/>
              <a:t>)</a:t>
            </a:r>
            <a:r>
              <a:rPr lang="zh-CN" altLang="zh-CN" dirty="0"/>
              <a:t>的原则。</a:t>
            </a:r>
          </a:p>
          <a:p>
            <a:pPr>
              <a:lnSpc>
                <a:spcPct val="150000"/>
              </a:lnSpc>
            </a:pPr>
            <a:r>
              <a:rPr lang="zh-CN" altLang="zh-CN" dirty="0"/>
              <a:t>　　</a:t>
            </a:r>
            <a:r>
              <a:rPr lang="en-US" altLang="zh-CN" dirty="0"/>
              <a:t>A.</a:t>
            </a:r>
            <a:r>
              <a:rPr lang="zh-CN" altLang="zh-CN" dirty="0"/>
              <a:t>一人一票</a:t>
            </a:r>
          </a:p>
          <a:p>
            <a:pPr>
              <a:lnSpc>
                <a:spcPct val="150000"/>
              </a:lnSpc>
            </a:pPr>
            <a:r>
              <a:rPr lang="zh-CN" altLang="zh-CN" dirty="0"/>
              <a:t>　　</a:t>
            </a:r>
            <a:r>
              <a:rPr lang="en-US" altLang="zh-CN" dirty="0"/>
              <a:t>B.</a:t>
            </a:r>
            <a:r>
              <a:rPr lang="zh-CN" altLang="zh-CN" dirty="0"/>
              <a:t>一股一票</a:t>
            </a:r>
          </a:p>
          <a:p>
            <a:pPr>
              <a:lnSpc>
                <a:spcPct val="150000"/>
              </a:lnSpc>
            </a:pPr>
            <a:r>
              <a:rPr lang="zh-CN" altLang="zh-CN" dirty="0"/>
              <a:t>　　</a:t>
            </a:r>
            <a:r>
              <a:rPr lang="en-US" altLang="zh-CN" dirty="0"/>
              <a:t>C.</a:t>
            </a:r>
            <a:r>
              <a:rPr lang="zh-CN" altLang="zh-CN" dirty="0"/>
              <a:t>累计投票</a:t>
            </a:r>
          </a:p>
          <a:p>
            <a:pPr>
              <a:lnSpc>
                <a:spcPct val="150000"/>
              </a:lnSpc>
            </a:pPr>
            <a:r>
              <a:rPr lang="zh-CN" altLang="zh-CN" dirty="0"/>
              <a:t>　　</a:t>
            </a:r>
            <a:r>
              <a:rPr lang="en-US" altLang="zh-CN" dirty="0"/>
              <a:t>D.</a:t>
            </a:r>
            <a:r>
              <a:rPr lang="zh-CN" altLang="zh-CN" dirty="0"/>
              <a:t>资本多数决</a:t>
            </a:r>
          </a:p>
          <a:p>
            <a:endParaRPr lang="zh-CN" altLang="zh-CN" dirty="0"/>
          </a:p>
          <a:p>
            <a:pPr>
              <a:lnSpc>
                <a:spcPct val="150000"/>
              </a:lnSpc>
            </a:pPr>
            <a:endParaRPr lang="zh-CN"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en-US" altLang="zh-CN" sz="2000" dirty="0"/>
          </a:p>
        </p:txBody>
      </p:sp>
    </p:spTree>
    <p:extLst>
      <p:ext uri="{BB962C8B-B14F-4D97-AF65-F5344CB8AC3E}">
        <p14:creationId xmlns:p14="http://schemas.microsoft.com/office/powerpoint/2010/main" val="32999076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A4E9C-3C2E-7E96-AE1B-43C5B381AC3C}"/>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D583F851-F9D8-F16B-9C05-E7268C800BDF}"/>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4D02CD30-4A57-4A5C-D67F-F58D428CE63D}"/>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64D48691-9D7E-7869-F217-02C026B662F8}"/>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5D007CFF-3B50-B0EE-780A-78C8ADD11BFA}"/>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1BE579E2-AC3E-84CC-F669-93F9AB786724}"/>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D2154554-F1D1-84F2-32B3-33188B9C269A}"/>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41D481A9-91BD-A1B2-7C6E-1BA09A300F77}"/>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67C90FA8-2CE9-03CD-C686-0F470C7ACFBA}"/>
              </a:ext>
            </a:extLst>
          </p:cNvPr>
          <p:cNvSpPr txBox="1"/>
          <p:nvPr/>
        </p:nvSpPr>
        <p:spPr>
          <a:xfrm>
            <a:off x="1427027" y="1258780"/>
            <a:ext cx="7802880" cy="5852308"/>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6.</a:t>
            </a:r>
            <a:r>
              <a:rPr lang="zh-CN" altLang="zh-CN" dirty="0"/>
              <a:t>在现代企业中，董事会是股东大会决议的</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权力机构</a:t>
            </a:r>
          </a:p>
          <a:p>
            <a:pPr>
              <a:lnSpc>
                <a:spcPct val="150000"/>
              </a:lnSpc>
            </a:pPr>
            <a:r>
              <a:rPr lang="zh-CN" altLang="zh-CN" dirty="0"/>
              <a:t>　　</a:t>
            </a:r>
            <a:r>
              <a:rPr lang="en-US" altLang="zh-CN" dirty="0"/>
              <a:t>B.</a:t>
            </a:r>
            <a:r>
              <a:rPr lang="zh-CN" altLang="zh-CN" dirty="0"/>
              <a:t>决策机构</a:t>
            </a:r>
          </a:p>
          <a:p>
            <a:pPr>
              <a:lnSpc>
                <a:spcPct val="150000"/>
              </a:lnSpc>
            </a:pPr>
            <a:r>
              <a:rPr lang="zh-CN" altLang="zh-CN" dirty="0"/>
              <a:t>　　</a:t>
            </a:r>
            <a:r>
              <a:rPr lang="en-US" altLang="zh-CN" dirty="0"/>
              <a:t>C.</a:t>
            </a:r>
            <a:r>
              <a:rPr lang="zh-CN" altLang="zh-CN" dirty="0"/>
              <a:t>执行机构</a:t>
            </a:r>
          </a:p>
          <a:p>
            <a:pPr>
              <a:lnSpc>
                <a:spcPct val="150000"/>
              </a:lnSpc>
            </a:pPr>
            <a:r>
              <a:rPr lang="zh-CN" altLang="zh-CN" dirty="0"/>
              <a:t>　　</a:t>
            </a:r>
            <a:r>
              <a:rPr lang="en-US" altLang="zh-CN" dirty="0"/>
              <a:t>D.</a:t>
            </a:r>
            <a:r>
              <a:rPr lang="zh-CN" altLang="zh-CN" dirty="0"/>
              <a:t>监督机构</a:t>
            </a:r>
          </a:p>
          <a:p>
            <a:pPr>
              <a:lnSpc>
                <a:spcPct val="150000"/>
              </a:lnSpc>
            </a:pPr>
            <a:r>
              <a:rPr lang="en-US" altLang="zh-CN" sz="2000" dirty="0"/>
              <a:t>7.</a:t>
            </a:r>
            <a:r>
              <a:rPr lang="zh-CN" altLang="en-US" sz="2000" dirty="0"/>
              <a:t>具有渠道短，信息传递快，服务及时特点的分销驱动模式是（   ）</a:t>
            </a:r>
            <a:endParaRPr lang="zh-CN" altLang="zh-CN" sz="2000" dirty="0"/>
          </a:p>
          <a:p>
            <a:pPr>
              <a:lnSpc>
                <a:spcPct val="150000"/>
              </a:lnSpc>
            </a:pPr>
            <a:r>
              <a:rPr lang="en-US" altLang="zh-CN" sz="2000" dirty="0"/>
              <a:t>A.</a:t>
            </a:r>
            <a:r>
              <a:rPr lang="zh-CN" altLang="en-US" sz="2000" dirty="0"/>
              <a:t>独家经销模式</a:t>
            </a:r>
            <a:endParaRPr lang="zh-CN" altLang="zh-CN" sz="2000" dirty="0"/>
          </a:p>
          <a:p>
            <a:pPr>
              <a:lnSpc>
                <a:spcPct val="150000"/>
              </a:lnSpc>
            </a:pPr>
            <a:r>
              <a:rPr lang="zh-CN" altLang="zh-CN" sz="2000" dirty="0"/>
              <a:t>　　</a:t>
            </a:r>
            <a:r>
              <a:rPr lang="en-US" altLang="zh-CN" sz="2000" dirty="0"/>
              <a:t>B.</a:t>
            </a:r>
            <a:r>
              <a:rPr lang="zh-CN" altLang="en-US" sz="2000" dirty="0"/>
              <a:t>厂家直供模式</a:t>
            </a:r>
            <a:endParaRPr lang="zh-CN" altLang="zh-CN" sz="2000" dirty="0"/>
          </a:p>
          <a:p>
            <a:pPr>
              <a:lnSpc>
                <a:spcPct val="150000"/>
              </a:lnSpc>
            </a:pPr>
            <a:r>
              <a:rPr lang="zh-CN" altLang="zh-CN" sz="2000" dirty="0"/>
              <a:t>　　</a:t>
            </a:r>
            <a:r>
              <a:rPr lang="en-US" altLang="zh-CN" sz="2000" dirty="0"/>
              <a:t>C.</a:t>
            </a:r>
            <a:r>
              <a:rPr lang="zh-CN" altLang="en-US" sz="2000" dirty="0"/>
              <a:t>多家经销模式</a:t>
            </a:r>
            <a:endParaRPr lang="zh-CN" altLang="zh-CN" sz="2000" dirty="0"/>
          </a:p>
          <a:p>
            <a:pPr>
              <a:lnSpc>
                <a:spcPct val="150000"/>
              </a:lnSpc>
            </a:pPr>
            <a:r>
              <a:rPr lang="zh-CN" altLang="zh-CN" sz="2000" dirty="0"/>
              <a:t>　　</a:t>
            </a:r>
            <a:r>
              <a:rPr lang="en-US" altLang="zh-CN" sz="2000" dirty="0"/>
              <a:t>D.</a:t>
            </a:r>
            <a:r>
              <a:rPr lang="zh-CN" altLang="en-US" sz="2000" dirty="0"/>
              <a:t>平台销售模式</a:t>
            </a:r>
            <a:endParaRPr lang="zh-CN" altLang="zh-CN" sz="2000" dirty="0"/>
          </a:p>
          <a:p>
            <a:pPr>
              <a:lnSpc>
                <a:spcPct val="150000"/>
              </a:lnSpc>
            </a:pPr>
            <a:endParaRPr lang="en-US" altLang="zh-CN" sz="2000" dirty="0"/>
          </a:p>
          <a:p>
            <a:pPr>
              <a:lnSpc>
                <a:spcPct val="150000"/>
              </a:lnSpc>
            </a:pPr>
            <a:endParaRPr lang="en-US" altLang="zh-CN" sz="2000" dirty="0"/>
          </a:p>
          <a:p>
            <a:pPr>
              <a:lnSpc>
                <a:spcPct val="150000"/>
              </a:lnSpc>
            </a:pPr>
            <a:endParaRPr lang="en-US" altLang="zh-CN" sz="2000" dirty="0"/>
          </a:p>
        </p:txBody>
      </p:sp>
    </p:spTree>
    <p:extLst>
      <p:ext uri="{BB962C8B-B14F-4D97-AF65-F5344CB8AC3E}">
        <p14:creationId xmlns:p14="http://schemas.microsoft.com/office/powerpoint/2010/main" val="40644919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72431-D315-C7D9-9DFC-1637104EA3E1}"/>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C85FD568-8FC9-D590-6486-976B613DAFDA}"/>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F5203A43-8118-C93A-1B62-8F0F1CC112F6}"/>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B3C76DF9-A3EF-42F5-08B3-5887458F2644}"/>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33ED55AC-6158-20E7-F9D2-3014893F6A3A}"/>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4DD33743-437A-FCAE-C917-77F779EE6A0C}"/>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FBA0943D-1756-098D-D83F-12C1FFAB6864}"/>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A5538C21-7294-699F-0249-79C3A0733C36}"/>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0BBF44AE-44B6-D29D-A71C-E77D7744729E}"/>
              </a:ext>
            </a:extLst>
          </p:cNvPr>
          <p:cNvSpPr txBox="1"/>
          <p:nvPr/>
        </p:nvSpPr>
        <p:spPr>
          <a:xfrm>
            <a:off x="1427027" y="1258780"/>
            <a:ext cx="7802880" cy="6775637"/>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8.</a:t>
            </a:r>
            <a:r>
              <a:rPr lang="zh-CN" altLang="zh-CN" dirty="0">
                <a:latin typeface="微软雅黑" panose="020B0503020204020204" pitchFamily="34" charset="-122"/>
                <a:ea typeface="微软雅黑" panose="020B0503020204020204" pitchFamily="34" charset="-122"/>
              </a:rPr>
              <a:t>下列零部件和产品中，不属于在制品的是</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半成品</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办完入库手续的成品</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毛坯</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入库前成品</a:t>
            </a:r>
            <a:br>
              <a:rPr lang="en-US" altLang="zh-CN" dirty="0"/>
            </a:br>
            <a:r>
              <a:rPr lang="en-US" altLang="zh-CN" dirty="0"/>
              <a:t>9.</a:t>
            </a:r>
            <a:r>
              <a:rPr lang="zh-CN" altLang="zh-CN" sz="2000" dirty="0">
                <a:latin typeface="微软雅黑" panose="020B0503020204020204" pitchFamily="34" charset="-122"/>
                <a:ea typeface="微软雅黑" panose="020B0503020204020204" pitchFamily="34" charset="-122"/>
              </a:rPr>
              <a:t>假设企业某种材料的年需求量为</a:t>
            </a:r>
            <a:r>
              <a:rPr lang="en-US" altLang="zh-CN" sz="2000" dirty="0">
                <a:latin typeface="微软雅黑" panose="020B0503020204020204" pitchFamily="34" charset="-122"/>
                <a:ea typeface="微软雅黑" panose="020B0503020204020204" pitchFamily="34" charset="-122"/>
              </a:rPr>
              <a:t>4000</a:t>
            </a:r>
            <a:r>
              <a:rPr lang="zh-CN" altLang="zh-CN" sz="2000" dirty="0">
                <a:latin typeface="微软雅黑" panose="020B0503020204020204" pitchFamily="34" charset="-122"/>
                <a:ea typeface="微软雅黑" panose="020B0503020204020204" pitchFamily="34" charset="-122"/>
              </a:rPr>
              <a:t>吨</a:t>
            </a:r>
            <a:r>
              <a:rPr lang="en-US" altLang="zh-CN"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单价为</a:t>
            </a:r>
            <a:r>
              <a:rPr lang="en-US" altLang="zh-CN" sz="2000" dirty="0">
                <a:latin typeface="微软雅黑" panose="020B0503020204020204" pitchFamily="34" charset="-122"/>
                <a:ea typeface="微软雅黑" panose="020B0503020204020204" pitchFamily="34" charset="-122"/>
              </a:rPr>
              <a:t>10000</a:t>
            </a:r>
            <a:r>
              <a:rPr lang="zh-CN" altLang="zh-CN" sz="2000" dirty="0">
                <a:latin typeface="微软雅黑" panose="020B0503020204020204" pitchFamily="34" charset="-122"/>
                <a:ea typeface="微软雅黑" panose="020B0503020204020204" pitchFamily="34" charset="-122"/>
              </a:rPr>
              <a:t>元</a:t>
            </a:r>
            <a:r>
              <a:rPr lang="en-US" altLang="zh-CN"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吨</a:t>
            </a:r>
            <a:r>
              <a:rPr lang="en-US" altLang="zh-CN"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单次订货费用为</a:t>
            </a:r>
            <a:r>
              <a:rPr lang="en-US" altLang="zh-CN" sz="2000" dirty="0">
                <a:latin typeface="微软雅黑" panose="020B0503020204020204" pitchFamily="34" charset="-122"/>
                <a:ea typeface="微软雅黑" panose="020B0503020204020204" pitchFamily="34" charset="-122"/>
              </a:rPr>
              <a:t>400</a:t>
            </a:r>
            <a:r>
              <a:rPr lang="zh-CN" altLang="zh-CN" sz="2000" dirty="0">
                <a:latin typeface="微软雅黑" panose="020B0503020204020204" pitchFamily="34" charset="-122"/>
                <a:ea typeface="微软雅黑" panose="020B0503020204020204" pitchFamily="34" charset="-122"/>
              </a:rPr>
              <a:t>元</a:t>
            </a:r>
            <a:r>
              <a:rPr lang="en-US" altLang="zh-CN"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每吨年保管费率为</a:t>
            </a:r>
            <a:r>
              <a:rPr lang="en-US" altLang="zh-CN" sz="2000" dirty="0">
                <a:latin typeface="微软雅黑" panose="020B0503020204020204" pitchFamily="34" charset="-122"/>
                <a:ea typeface="微软雅黑" panose="020B0503020204020204" pitchFamily="34" charset="-122"/>
              </a:rPr>
              <a:t>0.8%,</a:t>
            </a:r>
            <a:r>
              <a:rPr lang="zh-CN" altLang="zh-CN" sz="2000" dirty="0">
                <a:latin typeface="微软雅黑" panose="020B0503020204020204" pitchFamily="34" charset="-122"/>
                <a:ea typeface="微软雅黑" panose="020B0503020204020204" pitchFamily="34" charset="-122"/>
              </a:rPr>
              <a:t>则该种原材料的经济订货批量为</a:t>
            </a:r>
            <a:r>
              <a:rPr lang="en-US" altLang="zh-CN" sz="2000" dirty="0">
                <a:latin typeface="微软雅黑" panose="020B0503020204020204" pitchFamily="34" charset="-122"/>
                <a:ea typeface="微软雅黑" panose="020B0503020204020204" pitchFamily="34" charset="-122"/>
              </a:rPr>
              <a:t>(    )</a:t>
            </a:r>
            <a:br>
              <a:rPr lang="en-US" altLang="zh-CN" sz="2000" dirty="0">
                <a:latin typeface="微软雅黑" panose="020B0503020204020204" pitchFamily="34" charset="-122"/>
                <a:ea typeface="微软雅黑" panose="020B0503020204020204" pitchFamily="34" charset="-122"/>
              </a:rPr>
            </a:br>
            <a:r>
              <a:rPr lang="en-US" altLang="zh-CN" sz="2000" dirty="0">
                <a:latin typeface="微软雅黑" panose="020B0503020204020204" pitchFamily="34" charset="-122"/>
                <a:ea typeface="微软雅黑" panose="020B0503020204020204" pitchFamily="34" charset="-122"/>
              </a:rPr>
              <a:t>A.200</a:t>
            </a:r>
            <a:br>
              <a:rPr lang="en-US" altLang="zh-CN" sz="2000" dirty="0">
                <a:latin typeface="微软雅黑" panose="020B0503020204020204" pitchFamily="34" charset="-122"/>
                <a:ea typeface="微软雅黑" panose="020B0503020204020204" pitchFamily="34" charset="-122"/>
              </a:rPr>
            </a:br>
            <a:r>
              <a:rPr lang="en-US" altLang="zh-CN" sz="2000" dirty="0">
                <a:latin typeface="微软雅黑" panose="020B0503020204020204" pitchFamily="34" charset="-122"/>
                <a:ea typeface="微软雅黑" panose="020B0503020204020204" pitchFamily="34" charset="-122"/>
              </a:rPr>
              <a:t>B.150</a:t>
            </a:r>
            <a:br>
              <a:rPr lang="en-US" altLang="zh-CN" sz="2000" dirty="0">
                <a:latin typeface="微软雅黑" panose="020B0503020204020204" pitchFamily="34" charset="-122"/>
                <a:ea typeface="微软雅黑" panose="020B0503020204020204" pitchFamily="34" charset="-122"/>
              </a:rPr>
            </a:br>
            <a:r>
              <a:rPr lang="en-US" altLang="zh-CN" sz="2000" dirty="0">
                <a:latin typeface="微软雅黑" panose="020B0503020204020204" pitchFamily="34" charset="-122"/>
                <a:ea typeface="微软雅黑" panose="020B0503020204020204" pitchFamily="34" charset="-122"/>
              </a:rPr>
              <a:t>C.250</a:t>
            </a:r>
            <a:br>
              <a:rPr lang="en-US" altLang="zh-CN" sz="2000" dirty="0">
                <a:latin typeface="微软雅黑" panose="020B0503020204020204" pitchFamily="34" charset="-122"/>
                <a:ea typeface="微软雅黑" panose="020B0503020204020204" pitchFamily="34" charset="-122"/>
              </a:rPr>
            </a:br>
            <a:r>
              <a:rPr lang="en-US" altLang="zh-CN" sz="2000" dirty="0">
                <a:latin typeface="微软雅黑" panose="020B0503020204020204" pitchFamily="34" charset="-122"/>
                <a:ea typeface="微软雅黑" panose="020B0503020204020204" pitchFamily="34" charset="-122"/>
              </a:rPr>
              <a:t>D.190</a:t>
            </a:r>
            <a:br>
              <a:rPr lang="en-US" altLang="zh-CN" sz="2000" dirty="0">
                <a:latin typeface="微软雅黑" panose="020B0503020204020204" pitchFamily="34" charset="-122"/>
                <a:ea typeface="微软雅黑" panose="020B0503020204020204" pitchFamily="34" charset="-122"/>
              </a:rPr>
            </a:br>
            <a:endParaRPr lang="en-US" altLang="zh-CN" sz="2000" dirty="0"/>
          </a:p>
          <a:p>
            <a:pPr>
              <a:lnSpc>
                <a:spcPct val="150000"/>
              </a:lnSpc>
            </a:pPr>
            <a:endParaRPr lang="en-US" altLang="zh-CN" sz="2000" dirty="0"/>
          </a:p>
          <a:p>
            <a:pPr>
              <a:lnSpc>
                <a:spcPct val="150000"/>
              </a:lnSpc>
            </a:pPr>
            <a:endParaRPr lang="en-US" altLang="zh-CN" sz="2000" dirty="0"/>
          </a:p>
        </p:txBody>
      </p:sp>
    </p:spTree>
    <p:extLst>
      <p:ext uri="{BB962C8B-B14F-4D97-AF65-F5344CB8AC3E}">
        <p14:creationId xmlns:p14="http://schemas.microsoft.com/office/powerpoint/2010/main" val="40383095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9B0C0-F327-C0DB-D28B-A02957C85935}"/>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4132C7C2-3F79-728B-C8AB-C60A9FF8384D}"/>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20A8B60C-15B6-1145-48FC-A4CF07526C2E}"/>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06B75042-BE1B-15C5-01E4-DE7D2D0E81E3}"/>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B77775E9-12E8-3A0F-C8A3-CBFA8CA17AA4}"/>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B96628EA-27D4-03E9-F47E-D1BC6B2E42DC}"/>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CCE56175-8294-85FC-74B7-D9C855FEFEB8}"/>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E8E87B12-4589-68D5-37A6-135C8188E09B}"/>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01E7E13A-EDB0-07EC-2EB5-85DBD8A6DEB3}"/>
              </a:ext>
            </a:extLst>
          </p:cNvPr>
          <p:cNvSpPr txBox="1"/>
          <p:nvPr/>
        </p:nvSpPr>
        <p:spPr>
          <a:xfrm>
            <a:off x="1427027" y="1258780"/>
            <a:ext cx="7802880" cy="3082319"/>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10.</a:t>
            </a:r>
            <a:r>
              <a:rPr lang="zh-CN" altLang="zh-CN" dirty="0">
                <a:latin typeface="微软雅黑" panose="020B0503020204020204" pitchFamily="34" charset="-122"/>
                <a:ea typeface="微软雅黑" panose="020B0503020204020204" pitchFamily="34" charset="-122"/>
              </a:rPr>
              <a:t>仓储使消费者可以在仼何季节都能购买到粮食</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这主要体现了仓储管理的</a:t>
            </a:r>
            <a:r>
              <a:rPr lang="en-US" altLang="zh-CN" dirty="0">
                <a:latin typeface="微软雅黑" panose="020B0503020204020204" pitchFamily="34" charset="-122"/>
                <a:ea typeface="微软雅黑" panose="020B0503020204020204" pitchFamily="34" charset="-122"/>
              </a:rPr>
              <a:t>(   )</a:t>
            </a:r>
            <a:r>
              <a:rPr lang="zh-CN" altLang="zh-CN" dirty="0">
                <a:latin typeface="微软雅黑" panose="020B0503020204020204" pitchFamily="34" charset="-122"/>
                <a:ea typeface="微软雅黑" panose="020B0503020204020204" pitchFamily="34" charset="-122"/>
              </a:rPr>
              <a:t>功能</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供需调节</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en-US" dirty="0">
                <a:latin typeface="微软雅黑" panose="020B0503020204020204" pitchFamily="34" charset="-122"/>
                <a:ea typeface="微软雅黑" panose="020B0503020204020204" pitchFamily="34" charset="-122"/>
              </a:rPr>
              <a:t>保管检验</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en-US" dirty="0">
                <a:latin typeface="微软雅黑" panose="020B0503020204020204" pitchFamily="34" charset="-122"/>
                <a:ea typeface="微软雅黑" panose="020B0503020204020204" pitchFamily="34" charset="-122"/>
              </a:rPr>
              <a:t>防范风险</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en-US" dirty="0">
                <a:latin typeface="微软雅黑" panose="020B0503020204020204" pitchFamily="34" charset="-122"/>
                <a:ea typeface="微软雅黑" panose="020B0503020204020204" pitchFamily="34" charset="-122"/>
              </a:rPr>
              <a:t>客户服务</a:t>
            </a:r>
            <a:endParaRPr lang="en-US" altLang="zh-CN" sz="2000" dirty="0"/>
          </a:p>
          <a:p>
            <a:pPr>
              <a:lnSpc>
                <a:spcPct val="150000"/>
              </a:lnSpc>
            </a:pPr>
            <a:endParaRPr lang="en-US" altLang="zh-CN" sz="2000" dirty="0"/>
          </a:p>
        </p:txBody>
      </p:sp>
    </p:spTree>
    <p:extLst>
      <p:ext uri="{BB962C8B-B14F-4D97-AF65-F5344CB8AC3E}">
        <p14:creationId xmlns:p14="http://schemas.microsoft.com/office/powerpoint/2010/main" val="1613448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25426" y="1146640"/>
            <a:ext cx="7802880" cy="2343655"/>
          </a:xfrm>
          <a:prstGeom prst="rect">
            <a:avLst/>
          </a:prstGeom>
          <a:noFill/>
        </p:spPr>
        <p:txBody>
          <a:bodyPr wrap="square" rtlCol="0" anchor="t">
            <a:spAutoFit/>
          </a:bodyPr>
          <a:lstStyle/>
          <a:p>
            <a:pPr>
              <a:lnSpc>
                <a:spcPct val="150000"/>
              </a:lnSpc>
            </a:pPr>
            <a:r>
              <a:rPr lang="zh-CN" altLang="en-US" sz="2000" dirty="0"/>
              <a:t>第一部分：　　</a:t>
            </a:r>
            <a:endParaRPr lang="en-US" altLang="zh-CN" sz="2000" dirty="0"/>
          </a:p>
          <a:p>
            <a:pPr>
              <a:lnSpc>
                <a:spcPct val="150000"/>
              </a:lnSpc>
            </a:pPr>
            <a:r>
              <a:rPr lang="en-US" altLang="zh-CN" sz="2000" dirty="0"/>
              <a:t>2025</a:t>
            </a:r>
            <a:r>
              <a:rPr lang="zh-CN" altLang="en-US" sz="2000" dirty="0"/>
              <a:t>年版教材与</a:t>
            </a:r>
            <a:r>
              <a:rPr lang="en-US" altLang="zh-CN" sz="2000" dirty="0"/>
              <a:t>2024</a:t>
            </a:r>
            <a:r>
              <a:rPr lang="zh-CN" altLang="en-US" sz="2000" dirty="0"/>
              <a:t>年版教材比较，增加的内容</a:t>
            </a:r>
            <a:endParaRPr lang="en-US" altLang="zh-CN" sz="2000" dirty="0"/>
          </a:p>
          <a:p>
            <a:pPr>
              <a:lnSpc>
                <a:spcPct val="150000"/>
              </a:lnSpc>
            </a:pPr>
            <a:r>
              <a:rPr lang="zh-CN" altLang="en-US" sz="2000" dirty="0">
                <a:sym typeface="+mn-ea"/>
              </a:rPr>
              <a:t>共四处</a:t>
            </a:r>
            <a:endParaRPr lang="en-US" altLang="zh-CN" sz="2000" dirty="0">
              <a:sym typeface="+mn-ea"/>
            </a:endParaRPr>
          </a:p>
          <a:p>
            <a:pPr>
              <a:lnSpc>
                <a:spcPct val="150000"/>
              </a:lnSpc>
            </a:pPr>
            <a:r>
              <a:rPr lang="zh-CN" altLang="en-US" sz="2000" dirty="0">
                <a:sym typeface="+mn-ea"/>
              </a:rPr>
              <a:t>第二部分：</a:t>
            </a:r>
            <a:endParaRPr lang="en-US" altLang="zh-CN" sz="2000" dirty="0">
              <a:sym typeface="+mn-ea"/>
            </a:endParaRPr>
          </a:p>
          <a:p>
            <a:pPr>
              <a:lnSpc>
                <a:spcPct val="150000"/>
              </a:lnSpc>
            </a:pPr>
            <a:r>
              <a:rPr lang="zh-CN" altLang="en-US" sz="2000" dirty="0">
                <a:sym typeface="+mn-ea"/>
              </a:rPr>
              <a:t>模拟试卷讲解</a:t>
            </a:r>
          </a:p>
        </p:txBody>
      </p:sp>
    </p:spTree>
    <p:extLst>
      <p:ext uri="{BB962C8B-B14F-4D97-AF65-F5344CB8AC3E}">
        <p14:creationId xmlns:p14="http://schemas.microsoft.com/office/powerpoint/2010/main" val="8210502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9964E-E228-C700-6346-DCC7396400BA}"/>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DA48CA1-895A-47F4-950F-5354C6013743}"/>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8F1F9944-8086-8981-FB5E-B837BE6B67F1}"/>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5F9137D2-B88F-A4FA-9F72-5088E263A0DB}"/>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63DDCB86-C608-E566-93C3-D3EBC43D4C94}"/>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77D0F05C-C67D-7688-BA5F-6FA15C76B14E}"/>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9D102FAC-A66F-0EBB-9DB0-63DBB750D3CD}"/>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E2A9A6F8-C2C2-5A61-6F0B-2E417402D4AC}"/>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FF965F70-D993-0DC9-79F4-C296D17E5C6D}"/>
              </a:ext>
            </a:extLst>
          </p:cNvPr>
          <p:cNvSpPr txBox="1"/>
          <p:nvPr/>
        </p:nvSpPr>
        <p:spPr>
          <a:xfrm>
            <a:off x="1427027" y="1258780"/>
            <a:ext cx="7802880" cy="3913315"/>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11.</a:t>
            </a:r>
            <a:r>
              <a:rPr lang="zh-CN" altLang="en-US" dirty="0">
                <a:latin typeface="微软雅黑" panose="020B0503020204020204" pitchFamily="34" charset="-122"/>
                <a:ea typeface="微软雅黑" panose="020B0503020204020204" pitchFamily="34" charset="-122"/>
              </a:rPr>
              <a:t>某仓库</a:t>
            </a:r>
            <a:r>
              <a:rPr lang="en-US" altLang="zh-CN" dirty="0">
                <a:latin typeface="微软雅黑" panose="020B0503020204020204" pitchFamily="34" charset="-122"/>
                <a:ea typeface="微软雅黑" panose="020B0503020204020204" pitchFamily="34" charset="-122"/>
              </a:rPr>
              <a:t>A</a:t>
            </a:r>
            <a:r>
              <a:rPr lang="zh-CN" altLang="en-US" dirty="0">
                <a:latin typeface="微软雅黑" panose="020B0503020204020204" pitchFamily="34" charset="-122"/>
                <a:ea typeface="微软雅黑" panose="020B0503020204020204" pitchFamily="34" charset="-122"/>
              </a:rPr>
              <a:t>区为托盘存储区，每小时进出该库区的商品有</a:t>
            </a:r>
            <a:r>
              <a:rPr lang="en-US" altLang="zh-CN" dirty="0">
                <a:latin typeface="微软雅黑" panose="020B0503020204020204" pitchFamily="34" charset="-122"/>
                <a:ea typeface="微软雅黑" panose="020B0503020204020204" pitchFamily="34" charset="-122"/>
              </a:rPr>
              <a:t>1000</a:t>
            </a:r>
            <a:r>
              <a:rPr lang="zh-CN" altLang="en-US" dirty="0">
                <a:latin typeface="微软雅黑" panose="020B0503020204020204" pitchFamily="34" charset="-122"/>
                <a:ea typeface="微软雅黑" panose="020B0503020204020204" pitchFamily="34" charset="-122"/>
              </a:rPr>
              <a:t>件</a:t>
            </a:r>
            <a:r>
              <a:rPr lang="en-US"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单件尺寸基本相同），每个托盘的平均使用周期为</a:t>
            </a:r>
            <a:r>
              <a:rPr lang="en-US" altLang="zh-CN" dirty="0">
                <a:latin typeface="微软雅黑" panose="020B0503020204020204" pitchFamily="34" charset="-122"/>
                <a:ea typeface="微软雅黑" panose="020B0503020204020204" pitchFamily="34" charset="-122"/>
              </a:rPr>
              <a:t>6</a:t>
            </a:r>
            <a:r>
              <a:rPr lang="zh-CN" altLang="en-US" dirty="0">
                <a:latin typeface="微软雅黑" panose="020B0503020204020204" pitchFamily="34" charset="-122"/>
                <a:ea typeface="微软雅黑" panose="020B0503020204020204" pitchFamily="34" charset="-122"/>
              </a:rPr>
              <a:t>小时，托盘的标准装载量为</a:t>
            </a:r>
            <a:r>
              <a:rPr lang="en-US" altLang="zh-CN" dirty="0">
                <a:latin typeface="微软雅黑" panose="020B0503020204020204" pitchFamily="34" charset="-122"/>
                <a:ea typeface="微软雅黑" panose="020B0503020204020204" pitchFamily="34" charset="-122"/>
              </a:rPr>
              <a:t>10</a:t>
            </a:r>
            <a:r>
              <a:rPr lang="zh-CN" altLang="en-US" dirty="0">
                <a:latin typeface="微软雅黑" panose="020B0503020204020204" pitchFamily="34" charset="-122"/>
                <a:ea typeface="微软雅黑" panose="020B0503020204020204" pitchFamily="34" charset="-122"/>
              </a:rPr>
              <a:t>件、平均装载效率为</a:t>
            </a:r>
            <a:r>
              <a:rPr lang="en-US" altLang="zh-CN" dirty="0">
                <a:latin typeface="微软雅黑" panose="020B0503020204020204" pitchFamily="34" charset="-122"/>
                <a:ea typeface="微软雅黑" panose="020B0503020204020204" pitchFamily="34" charset="-122"/>
              </a:rPr>
              <a:t>80%</a:t>
            </a:r>
            <a:r>
              <a:rPr lang="zh-CN" altLang="en-US" dirty="0">
                <a:latin typeface="微软雅黑" panose="020B0503020204020204" pitchFamily="34" charset="-122"/>
                <a:ea typeface="微软雅黑" panose="020B0503020204020204" pitchFamily="34" charset="-122"/>
              </a:rPr>
              <a:t>，则需要（   ）托盘。</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A.1000</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B.1050</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C.1080</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D.1100</a:t>
            </a:r>
            <a:br>
              <a:rPr lang="en-US" altLang="zh-CN" dirty="0"/>
            </a:br>
            <a:endParaRPr lang="en-US" altLang="zh-CN" sz="2000" dirty="0"/>
          </a:p>
          <a:p>
            <a:pPr>
              <a:lnSpc>
                <a:spcPct val="150000"/>
              </a:lnSpc>
            </a:pPr>
            <a:endParaRPr lang="en-US" altLang="zh-CN" sz="2000" dirty="0"/>
          </a:p>
        </p:txBody>
      </p:sp>
    </p:spTree>
    <p:extLst>
      <p:ext uri="{BB962C8B-B14F-4D97-AF65-F5344CB8AC3E}">
        <p14:creationId xmlns:p14="http://schemas.microsoft.com/office/powerpoint/2010/main" val="26733176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03059-4184-9B7E-9CC6-D2B969D314A8}"/>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A3D33E50-45B7-87A8-A179-13DEF755FBAE}"/>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17B1707C-1F1A-DF4A-1BA3-18948014F4DB}"/>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AB7D66F8-AD92-1859-9E02-7874077C2992}"/>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195F32F5-6576-52FC-06A8-64C9250B563D}"/>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B78E3673-EECD-CF24-5E44-E4B74277982C}"/>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1BD27C49-470B-E923-128F-3239BCFEFA89}"/>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A7AB6AFB-1C4A-AC59-3E8F-35F093471D7C}"/>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1327FA97-3147-EC63-DEBF-B0A44B797BF8}"/>
              </a:ext>
            </a:extLst>
          </p:cNvPr>
          <p:cNvSpPr txBox="1"/>
          <p:nvPr/>
        </p:nvSpPr>
        <p:spPr>
          <a:xfrm>
            <a:off x="1427027" y="1258780"/>
            <a:ext cx="7802880" cy="2620654"/>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12.</a:t>
            </a:r>
            <a:r>
              <a:rPr lang="zh-CN" altLang="zh-CN" dirty="0"/>
              <a:t>属于</a:t>
            </a:r>
            <a:r>
              <a:rPr lang="zh-CN" altLang="en-US" dirty="0"/>
              <a:t>技术创新决策定量评估方法</a:t>
            </a:r>
            <a:r>
              <a:rPr lang="zh-CN" altLang="zh-CN" dirty="0"/>
              <a:t>的是</a:t>
            </a:r>
            <a:r>
              <a:rPr lang="en-US" altLang="zh-CN" dirty="0"/>
              <a:t>(   )</a:t>
            </a:r>
            <a:r>
              <a:rPr lang="zh-CN" altLang="zh-CN" dirty="0"/>
              <a:t>。</a:t>
            </a:r>
          </a:p>
          <a:p>
            <a:pPr>
              <a:lnSpc>
                <a:spcPct val="150000"/>
              </a:lnSpc>
            </a:pPr>
            <a:r>
              <a:rPr lang="zh-CN" altLang="zh-CN" dirty="0"/>
              <a:t>　　</a:t>
            </a:r>
            <a:r>
              <a:rPr lang="en-US" altLang="zh-CN" dirty="0"/>
              <a:t>A.</a:t>
            </a:r>
            <a:r>
              <a:rPr lang="zh-CN" altLang="en-US" dirty="0"/>
              <a:t>评分法</a:t>
            </a:r>
            <a:endParaRPr lang="zh-CN" altLang="zh-CN" dirty="0"/>
          </a:p>
          <a:p>
            <a:pPr>
              <a:lnSpc>
                <a:spcPct val="150000"/>
              </a:lnSpc>
            </a:pPr>
            <a:r>
              <a:rPr lang="zh-CN" altLang="zh-CN" dirty="0"/>
              <a:t>　　</a:t>
            </a:r>
            <a:r>
              <a:rPr lang="en-US" altLang="zh-CN" dirty="0"/>
              <a:t>B.</a:t>
            </a:r>
            <a:r>
              <a:rPr lang="zh-CN" altLang="en-US" dirty="0"/>
              <a:t>轮廓图法</a:t>
            </a:r>
            <a:endParaRPr lang="zh-CN" altLang="zh-CN" dirty="0"/>
          </a:p>
          <a:p>
            <a:pPr>
              <a:lnSpc>
                <a:spcPct val="150000"/>
              </a:lnSpc>
            </a:pPr>
            <a:r>
              <a:rPr lang="zh-CN" altLang="zh-CN" dirty="0"/>
              <a:t>　　</a:t>
            </a:r>
            <a:r>
              <a:rPr lang="en-US" altLang="zh-CN" dirty="0"/>
              <a:t>C.</a:t>
            </a:r>
            <a:r>
              <a:rPr lang="zh-CN" altLang="en-US" dirty="0"/>
              <a:t>检查清单法</a:t>
            </a:r>
            <a:endParaRPr lang="zh-CN" altLang="zh-CN" dirty="0"/>
          </a:p>
          <a:p>
            <a:pPr>
              <a:lnSpc>
                <a:spcPct val="150000"/>
              </a:lnSpc>
            </a:pPr>
            <a:r>
              <a:rPr lang="zh-CN" altLang="zh-CN" dirty="0"/>
              <a:t>　　</a:t>
            </a:r>
            <a:r>
              <a:rPr lang="en-US" altLang="zh-CN" dirty="0"/>
              <a:t>D.</a:t>
            </a:r>
            <a:r>
              <a:rPr lang="zh-CN" altLang="en-US" dirty="0"/>
              <a:t>风险分析法</a:t>
            </a:r>
            <a:endParaRPr lang="zh-CN" altLang="zh-CN" dirty="0"/>
          </a:p>
          <a:p>
            <a:pPr>
              <a:lnSpc>
                <a:spcPct val="150000"/>
              </a:lnSpc>
            </a:pPr>
            <a:endParaRPr lang="en-US" altLang="zh-CN" sz="2000" dirty="0"/>
          </a:p>
        </p:txBody>
      </p:sp>
    </p:spTree>
    <p:extLst>
      <p:ext uri="{BB962C8B-B14F-4D97-AF65-F5344CB8AC3E}">
        <p14:creationId xmlns:p14="http://schemas.microsoft.com/office/powerpoint/2010/main" val="775811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22B98-4F43-46B8-3D8B-65577AFA388F}"/>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7AE60BF2-E29D-1DC1-F417-226391BC0BE5}"/>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61001A7D-327F-DB04-B561-2F76EABE98F0}"/>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8657F717-B18E-E90B-9B71-395A6622905B}"/>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EA767BC8-ABA2-7A17-231C-68483A687FEF}"/>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E04EFA67-3628-83D3-9B89-27745BF528F3}"/>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C7C43EF1-B9EE-B477-8E37-5FAA579E72D3}"/>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EB2D70E9-7B68-7CAB-5083-C0F1B9A7BA3A}"/>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7DDFFDA2-30CE-B676-B544-0D79C934E82E}"/>
              </a:ext>
            </a:extLst>
          </p:cNvPr>
          <p:cNvSpPr txBox="1"/>
          <p:nvPr/>
        </p:nvSpPr>
        <p:spPr>
          <a:xfrm>
            <a:off x="1427027" y="1258780"/>
            <a:ext cx="7802880" cy="2620654"/>
          </a:xfrm>
          <a:prstGeom prst="rect">
            <a:avLst/>
          </a:prstGeom>
          <a:noFill/>
        </p:spPr>
        <p:txBody>
          <a:bodyPr wrap="square" rtlCol="0" anchor="t">
            <a:spAutoFit/>
          </a:bodyPr>
          <a:lstStyle/>
          <a:p>
            <a:pPr>
              <a:lnSpc>
                <a:spcPct val="150000"/>
              </a:lnSpc>
            </a:pPr>
            <a:r>
              <a:rPr lang="zh-CN" altLang="en-US" sz="2000" dirty="0"/>
              <a:t>　</a:t>
            </a:r>
            <a:r>
              <a:rPr lang="zh-CN" altLang="zh-CN" sz="2000" dirty="0"/>
              <a:t>　</a:t>
            </a:r>
            <a:r>
              <a:rPr lang="en-US" altLang="zh-CN" sz="2000" dirty="0"/>
              <a:t>13.</a:t>
            </a:r>
            <a:r>
              <a:rPr lang="zh-CN" altLang="en-US" dirty="0"/>
              <a:t>大部分企业的产品开发项目都属于</a:t>
            </a:r>
            <a:r>
              <a:rPr lang="zh-CN" altLang="zh-CN" dirty="0"/>
              <a:t>是</a:t>
            </a:r>
            <a:r>
              <a:rPr lang="en-US" altLang="zh-CN" dirty="0"/>
              <a:t>( </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en-US" dirty="0"/>
              <a:t>白象象限项目</a:t>
            </a:r>
            <a:endParaRPr lang="zh-CN" altLang="zh-CN" dirty="0"/>
          </a:p>
          <a:p>
            <a:pPr>
              <a:lnSpc>
                <a:spcPct val="150000"/>
              </a:lnSpc>
            </a:pPr>
            <a:r>
              <a:rPr lang="zh-CN" altLang="zh-CN" dirty="0"/>
              <a:t>　　</a:t>
            </a:r>
            <a:r>
              <a:rPr lang="en-US" altLang="zh-CN" dirty="0"/>
              <a:t>B.</a:t>
            </a:r>
            <a:r>
              <a:rPr lang="zh-CN" altLang="en-US" dirty="0"/>
              <a:t>珍珠象限项目</a:t>
            </a:r>
            <a:endParaRPr lang="zh-CN" altLang="zh-CN" dirty="0"/>
          </a:p>
          <a:p>
            <a:pPr>
              <a:lnSpc>
                <a:spcPct val="150000"/>
              </a:lnSpc>
            </a:pPr>
            <a:r>
              <a:rPr lang="zh-CN" altLang="zh-CN" dirty="0"/>
              <a:t>　　</a:t>
            </a:r>
            <a:r>
              <a:rPr lang="en-US" altLang="zh-CN" dirty="0"/>
              <a:t>C.</a:t>
            </a:r>
            <a:r>
              <a:rPr lang="zh-CN" altLang="en-US" dirty="0"/>
              <a:t>面包和黄油象限项目</a:t>
            </a:r>
            <a:endParaRPr lang="zh-CN" altLang="zh-CN" dirty="0"/>
          </a:p>
          <a:p>
            <a:pPr>
              <a:lnSpc>
                <a:spcPct val="150000"/>
              </a:lnSpc>
            </a:pPr>
            <a:r>
              <a:rPr lang="zh-CN" altLang="zh-CN" dirty="0"/>
              <a:t>　　</a:t>
            </a:r>
            <a:r>
              <a:rPr lang="en-US" altLang="zh-CN" dirty="0"/>
              <a:t>D.</a:t>
            </a:r>
            <a:r>
              <a:rPr lang="zh-CN" altLang="en-US" dirty="0"/>
              <a:t>牡蛎象限项目</a:t>
            </a:r>
            <a:endParaRPr lang="zh-CN" altLang="zh-CN" dirty="0"/>
          </a:p>
          <a:p>
            <a:pPr>
              <a:lnSpc>
                <a:spcPct val="150000"/>
              </a:lnSpc>
            </a:pPr>
            <a:endParaRPr lang="en-US" altLang="zh-CN" sz="2000" dirty="0"/>
          </a:p>
        </p:txBody>
      </p:sp>
    </p:spTree>
    <p:extLst>
      <p:ext uri="{BB962C8B-B14F-4D97-AF65-F5344CB8AC3E}">
        <p14:creationId xmlns:p14="http://schemas.microsoft.com/office/powerpoint/2010/main" val="20668715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E1707-A6C4-2A79-52B0-ED67AED54108}"/>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223FA4D9-3D4C-9F4B-655B-AF51D80229AD}"/>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455D4D96-7B2F-2543-A7F1-C6BA2C4F84E5}"/>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D2FF4E4D-1020-A850-B5C3-1EE9193BA506}"/>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1FE0313D-7FFB-3344-8CEC-72EBB99C4480}"/>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FB3E56B6-1132-EE60-4064-A98FD51337FB}"/>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7A6B10F2-FEF8-315D-41B9-3BAD38C70597}"/>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52FEC40E-93C1-DB13-22C8-9F790518D10D}"/>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C8E3C36C-75E2-154B-9540-1CDE55B65C8C}"/>
              </a:ext>
            </a:extLst>
          </p:cNvPr>
          <p:cNvSpPr txBox="1"/>
          <p:nvPr/>
        </p:nvSpPr>
        <p:spPr>
          <a:xfrm>
            <a:off x="1427027" y="1258780"/>
            <a:ext cx="7802880" cy="5944641"/>
          </a:xfrm>
          <a:prstGeom prst="rect">
            <a:avLst/>
          </a:prstGeom>
          <a:noFill/>
        </p:spPr>
        <p:txBody>
          <a:bodyPr wrap="square" rtlCol="0" anchor="t">
            <a:spAutoFit/>
          </a:bodyPr>
          <a:lstStyle/>
          <a:p>
            <a:pPr>
              <a:lnSpc>
                <a:spcPct val="150000"/>
              </a:lnSpc>
            </a:pPr>
            <a:r>
              <a:rPr lang="zh-CN" altLang="en-US" sz="2000" dirty="0"/>
              <a:t>  </a:t>
            </a:r>
            <a:r>
              <a:rPr lang="en-US" altLang="zh-CN" sz="2000" dirty="0"/>
              <a:t>14.</a:t>
            </a:r>
            <a:r>
              <a:rPr lang="zh-CN" altLang="zh-CN" dirty="0">
                <a:latin typeface="微软雅黑" panose="020B0503020204020204" pitchFamily="34" charset="-122"/>
                <a:ea typeface="微软雅黑" panose="020B0503020204020204" pitchFamily="34" charset="-122"/>
              </a:rPr>
              <a:t>某企业大力推广</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双创</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允许员工两年内离开本岗位从事自己感兴趣的创新工作。企业为员工提供资金设备等这种技术创新的内部组织模式属于</a:t>
            </a:r>
            <a:r>
              <a:rPr lang="en-US" altLang="zh-CN" dirty="0">
                <a:latin typeface="微软雅黑" panose="020B0503020204020204" pitchFamily="34" charset="-122"/>
                <a:ea typeface="微软雅黑" panose="020B0503020204020204" pitchFamily="34" charset="-122"/>
              </a:rPr>
              <a:t>(   )</a:t>
            </a:r>
            <a:r>
              <a:rPr lang="zh-CN" altLang="zh-CN" dirty="0">
                <a:latin typeface="微软雅黑" panose="020B0503020204020204" pitchFamily="34" charset="-122"/>
                <a:ea typeface="微软雅黑" panose="020B0503020204020204" pitchFamily="34" charset="-122"/>
              </a:rPr>
              <a:t>。</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企业技术中心</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新事业发展部</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内企业</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技术创新小组</a:t>
            </a:r>
            <a:br>
              <a:rPr lang="en-US" altLang="zh-CN" dirty="0"/>
            </a:br>
            <a:r>
              <a:rPr lang="zh-CN" altLang="zh-CN" dirty="0"/>
              <a:t>　</a:t>
            </a:r>
            <a:r>
              <a:rPr lang="en-US" altLang="zh-CN" dirty="0"/>
              <a:t>15.</a:t>
            </a:r>
            <a:r>
              <a:rPr lang="zh-CN" altLang="zh-CN" dirty="0">
                <a:latin typeface="微软雅黑" panose="020B0503020204020204" pitchFamily="34" charset="-122"/>
                <a:ea typeface="微软雅黑" panose="020B0503020204020204" pitchFamily="34" charset="-122"/>
              </a:rPr>
              <a:t>为了适应消费者对手机大屏功能的需要了</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某公司推出</a:t>
            </a:r>
            <a:r>
              <a:rPr lang="en-US" altLang="zh-CN" dirty="0">
                <a:latin typeface="微软雅黑" panose="020B0503020204020204" pitchFamily="34" charset="-122"/>
                <a:ea typeface="微软雅黑" panose="020B0503020204020204" pitchFamily="34" charset="-122"/>
              </a:rPr>
              <a:t>6</a:t>
            </a:r>
            <a:r>
              <a:rPr lang="zh-CN" altLang="zh-CN" dirty="0">
                <a:latin typeface="微软雅黑" panose="020B0503020204020204" pitchFamily="34" charset="-122"/>
                <a:ea typeface="微软雅黑" panose="020B0503020204020204" pitchFamily="34" charset="-122"/>
              </a:rPr>
              <a:t>英寸手机</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全面替代现有的</a:t>
            </a:r>
            <a:r>
              <a:rPr lang="en-US" altLang="zh-CN" dirty="0">
                <a:latin typeface="微软雅黑" panose="020B0503020204020204" pitchFamily="34" charset="-122"/>
                <a:ea typeface="微软雅黑" panose="020B0503020204020204" pitchFamily="34" charset="-122"/>
              </a:rPr>
              <a:t>5</a:t>
            </a:r>
            <a:r>
              <a:rPr lang="zh-CN" altLang="zh-CN" dirty="0">
                <a:latin typeface="微软雅黑" panose="020B0503020204020204" pitchFamily="34" charset="-122"/>
                <a:ea typeface="微软雅黑" panose="020B0503020204020204" pitchFamily="34" charset="-122"/>
              </a:rPr>
              <a:t>英寸手机</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从技术创新对象的角度来看</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这种创新属于</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集成创新</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产品创新</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工艺创新</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原始创新</a:t>
            </a:r>
            <a:endParaRPr lang="zh-CN" altLang="zh-CN" dirty="0"/>
          </a:p>
          <a:p>
            <a:pPr>
              <a:lnSpc>
                <a:spcPct val="150000"/>
              </a:lnSpc>
            </a:pPr>
            <a:endParaRPr lang="en-US" altLang="zh-CN" sz="2000" dirty="0"/>
          </a:p>
        </p:txBody>
      </p:sp>
    </p:spTree>
    <p:extLst>
      <p:ext uri="{BB962C8B-B14F-4D97-AF65-F5344CB8AC3E}">
        <p14:creationId xmlns:p14="http://schemas.microsoft.com/office/powerpoint/2010/main" val="37109302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5B171-422E-EFCD-D919-D6692F8524FF}"/>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D2F2FC85-0AFC-F0FC-0F09-C630FBE7840F}"/>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A9E94303-14E5-3610-1DB5-8A496FFABE1B}"/>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D330EF84-2526-1734-773A-4B8A01F5E0C9}"/>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918DF050-040A-3685-2888-BA3F7B710A0D}"/>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7A2063CE-1472-22F8-D9EB-186FF99C804B}"/>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3A219E71-FA14-FF0C-46E8-4E433DA38F1B}"/>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29CED70B-722B-AC45-43A7-2FC99A74C81E}"/>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73FB60E6-883F-F7F7-DA14-7019B1535FAF}"/>
              </a:ext>
            </a:extLst>
          </p:cNvPr>
          <p:cNvSpPr txBox="1"/>
          <p:nvPr/>
        </p:nvSpPr>
        <p:spPr>
          <a:xfrm>
            <a:off x="1427027" y="1258780"/>
            <a:ext cx="7802880" cy="5529142"/>
          </a:xfrm>
          <a:prstGeom prst="rect">
            <a:avLst/>
          </a:prstGeom>
          <a:noFill/>
        </p:spPr>
        <p:txBody>
          <a:bodyPr wrap="square" rtlCol="0" anchor="t">
            <a:spAutoFit/>
          </a:bodyPr>
          <a:lstStyle/>
          <a:p>
            <a:pPr>
              <a:lnSpc>
                <a:spcPct val="150000"/>
              </a:lnSpc>
            </a:pPr>
            <a:r>
              <a:rPr lang="zh-CN" altLang="en-US" sz="2000" dirty="0"/>
              <a:t>  </a:t>
            </a:r>
            <a:r>
              <a:rPr lang="en-US" altLang="zh-CN" sz="2000" dirty="0"/>
              <a:t>16.</a:t>
            </a:r>
            <a:r>
              <a:rPr lang="zh-CN" altLang="zh-CN" dirty="0">
                <a:latin typeface="微软雅黑" panose="020B0503020204020204" pitchFamily="34" charset="-122"/>
                <a:ea typeface="微软雅黑" panose="020B0503020204020204" pitchFamily="34" charset="-122"/>
              </a:rPr>
              <a:t>下列人力资源需求预测方法中能够避免参加预测的专家因身体地位的差别</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人际关系及群体压力等因素对意见表达的影响的定性方法是</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德尔菲法</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一元回归分析法</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人员核查法</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转换比率分析法</a:t>
            </a:r>
            <a:br>
              <a:rPr lang="en-US" altLang="zh-CN" dirty="0"/>
            </a:br>
            <a:r>
              <a:rPr lang="zh-CN" altLang="zh-CN" dirty="0"/>
              <a:t>　</a:t>
            </a:r>
            <a:r>
              <a:rPr lang="en-US" altLang="zh-CN" dirty="0"/>
              <a:t>17.</a:t>
            </a:r>
            <a:r>
              <a:rPr lang="zh-CN" altLang="zh-CN" dirty="0">
                <a:latin typeface="微软雅黑" panose="020B0503020204020204" pitchFamily="34" charset="-122"/>
                <a:ea typeface="微软雅黑" panose="020B0503020204020204" pitchFamily="34" charset="-122"/>
              </a:rPr>
              <a:t>企业给员工缴存的</a:t>
            </a:r>
            <a:r>
              <a:rPr lang="zh-CN" altLang="en-US" dirty="0">
                <a:latin typeface="微软雅黑" panose="020B0503020204020204" pitchFamily="34" charset="-122"/>
                <a:ea typeface="微软雅黑" panose="020B0503020204020204" pitchFamily="34" charset="-122"/>
              </a:rPr>
              <a:t>社保</a:t>
            </a:r>
            <a:r>
              <a:rPr lang="zh-CN" altLang="zh-CN" dirty="0">
                <a:latin typeface="微软雅黑" panose="020B0503020204020204" pitchFamily="34" charset="-122"/>
                <a:ea typeface="微软雅黑" panose="020B0503020204020204" pitchFamily="34" charset="-122"/>
              </a:rPr>
              <a:t>属于</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个人激励薪酬</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基本薪酬</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福利</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群体激励薪酬</a:t>
            </a:r>
            <a:br>
              <a:rPr lang="en-US" altLang="zh-CN" sz="2300" dirty="0">
                <a:latin typeface="微软雅黑" panose="020B0503020204020204" pitchFamily="34" charset="-122"/>
                <a:ea typeface="微软雅黑" panose="020B0503020204020204" pitchFamily="34" charset="-122"/>
              </a:rPr>
            </a:br>
            <a:endParaRPr lang="zh-CN" altLang="zh-CN" dirty="0"/>
          </a:p>
          <a:p>
            <a:pPr>
              <a:lnSpc>
                <a:spcPct val="150000"/>
              </a:lnSpc>
            </a:pPr>
            <a:endParaRPr lang="en-US" altLang="zh-CN" sz="2000" dirty="0"/>
          </a:p>
        </p:txBody>
      </p:sp>
    </p:spTree>
    <p:extLst>
      <p:ext uri="{BB962C8B-B14F-4D97-AF65-F5344CB8AC3E}">
        <p14:creationId xmlns:p14="http://schemas.microsoft.com/office/powerpoint/2010/main" val="3173837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9A306-DEF7-2A91-5C37-F61EA252F020}"/>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E8D83917-2CE7-5CA0-0728-EB349E6E3B96}"/>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3FB6678F-0EAE-7D0B-9A90-98CBE28551C7}"/>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3C00D14F-8CBC-CBDC-2BB7-91D3B3F30A8D}"/>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33CAB40D-09A9-EDD9-C730-E1A314192720}"/>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8A0026EA-DC3F-3C7F-3DC0-D1E24352EEDC}"/>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F80A2CB3-5D28-2431-8746-D72A02EA77F7}"/>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44D19889-FA07-F1DE-C851-D3B8F836B91F}"/>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476F4ABE-8ED2-657A-F1E7-09A26CF3A37D}"/>
              </a:ext>
            </a:extLst>
          </p:cNvPr>
          <p:cNvSpPr txBox="1"/>
          <p:nvPr/>
        </p:nvSpPr>
        <p:spPr>
          <a:xfrm>
            <a:off x="1293283" y="1158420"/>
            <a:ext cx="7802880" cy="6775637"/>
          </a:xfrm>
          <a:prstGeom prst="rect">
            <a:avLst/>
          </a:prstGeom>
          <a:noFill/>
        </p:spPr>
        <p:txBody>
          <a:bodyPr wrap="square" rtlCol="0" anchor="t">
            <a:spAutoFit/>
          </a:bodyPr>
          <a:lstStyle/>
          <a:p>
            <a:pPr>
              <a:lnSpc>
                <a:spcPct val="150000"/>
              </a:lnSpc>
            </a:pPr>
            <a:r>
              <a:rPr lang="zh-CN" altLang="en-US" b="1" dirty="0"/>
              <a:t>  二、</a:t>
            </a:r>
            <a:r>
              <a:rPr lang="zh-CN" altLang="zh-CN" b="1" dirty="0"/>
              <a:t>多项选择题</a:t>
            </a:r>
            <a:endParaRPr lang="en-US" altLang="zh-CN" sz="2000" dirty="0"/>
          </a:p>
          <a:p>
            <a:pPr>
              <a:lnSpc>
                <a:spcPct val="150000"/>
              </a:lnSpc>
            </a:pPr>
            <a:r>
              <a:rPr lang="en-US" altLang="zh-CN" sz="2000" dirty="0"/>
              <a:t>1.</a:t>
            </a:r>
            <a:r>
              <a:rPr lang="zh-CN" altLang="zh-CN" dirty="0">
                <a:latin typeface="微软雅黑" panose="020B0503020204020204" pitchFamily="34" charset="-122"/>
                <a:ea typeface="微软雅黑" panose="020B0503020204020204" pitchFamily="34" charset="-122"/>
              </a:rPr>
              <a:t>下列方法中，适用于企业内部环境分析的有</a:t>
            </a:r>
            <a:r>
              <a:rPr lang="en-US" altLang="zh-CN" dirty="0">
                <a:latin typeface="微软雅黑" panose="020B0503020204020204" pitchFamily="34" charset="-122"/>
                <a:ea typeface="微软雅黑" panose="020B0503020204020204" pitchFamily="34" charset="-122"/>
              </a:rPr>
              <a:t>(     )</a:t>
            </a:r>
            <a:r>
              <a:rPr lang="zh-CN" altLang="zh-CN" dirty="0">
                <a:latin typeface="微软雅黑" panose="020B0503020204020204" pitchFamily="34" charset="-122"/>
                <a:ea typeface="微软雅黑" panose="020B0503020204020204" pitchFamily="34" charset="-122"/>
              </a:rPr>
              <a:t>。</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A.PESTEL</a:t>
            </a:r>
            <a:r>
              <a:rPr lang="zh-CN" altLang="zh-CN" dirty="0">
                <a:latin typeface="微软雅黑" panose="020B0503020204020204" pitchFamily="34" charset="-122"/>
                <a:ea typeface="微软雅黑" panose="020B0503020204020204" pitchFamily="34" charset="-122"/>
              </a:rPr>
              <a:t>分析法</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波士顿矩阵分析法</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价值链分析法</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内部因素评价矩阵</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E.“</a:t>
            </a:r>
            <a:r>
              <a:rPr lang="zh-CN" altLang="zh-CN" dirty="0">
                <a:latin typeface="微软雅黑" panose="020B0503020204020204" pitchFamily="34" charset="-122"/>
                <a:ea typeface="微软雅黑" panose="020B0503020204020204" pitchFamily="34" charset="-122"/>
              </a:rPr>
              <a:t>五力模型</a:t>
            </a:r>
            <a:r>
              <a:rPr lang="en-US" altLang="zh-CN" dirty="0">
                <a:latin typeface="微软雅黑" panose="020B0503020204020204" pitchFamily="34" charset="-122"/>
                <a:ea typeface="微软雅黑" panose="020B0503020204020204" pitchFamily="34" charset="-122"/>
              </a:rPr>
              <a:t>”</a:t>
            </a:r>
            <a:r>
              <a:rPr lang="zh-CN" altLang="zh-CN" dirty="0">
                <a:latin typeface="微软雅黑" panose="020B0503020204020204" pitchFamily="34" charset="-122"/>
                <a:ea typeface="微软雅黑" panose="020B0503020204020204" pitchFamily="34" charset="-122"/>
              </a:rPr>
              <a:t>分析法</a:t>
            </a:r>
          </a:p>
          <a:p>
            <a:pPr>
              <a:lnSpc>
                <a:spcPct val="150000"/>
              </a:lnSpc>
            </a:pPr>
            <a:r>
              <a:rPr lang="en-US" altLang="zh-CN" dirty="0"/>
              <a:t>2.</a:t>
            </a:r>
            <a:r>
              <a:rPr lang="zh-CN" altLang="zh-CN" dirty="0">
                <a:latin typeface="微软雅黑" panose="020B0503020204020204" pitchFamily="34" charset="-122"/>
                <a:ea typeface="微软雅黑" panose="020B0503020204020204" pitchFamily="34" charset="-122"/>
              </a:rPr>
              <a:t>下列</a:t>
            </a:r>
            <a:r>
              <a:rPr lang="zh-CN" altLang="en-US" dirty="0">
                <a:latin typeface="微软雅黑" panose="020B0503020204020204" pitchFamily="34" charset="-122"/>
                <a:ea typeface="微软雅黑" panose="020B0503020204020204" pitchFamily="34" charset="-122"/>
              </a:rPr>
              <a:t>品牌</a:t>
            </a:r>
            <a:r>
              <a:rPr lang="zh-CN" altLang="zh-CN" dirty="0">
                <a:latin typeface="微软雅黑" panose="020B0503020204020204" pitchFamily="34" charset="-122"/>
                <a:ea typeface="微软雅黑" panose="020B0503020204020204" pitchFamily="34" charset="-122"/>
              </a:rPr>
              <a:t>策略中，属于</a:t>
            </a:r>
            <a:r>
              <a:rPr lang="zh-CN" altLang="en-US" dirty="0">
                <a:latin typeface="微软雅黑" panose="020B0503020204020204" pitchFamily="34" charset="-122"/>
                <a:ea typeface="微软雅黑" panose="020B0503020204020204" pitchFamily="34" charset="-122"/>
              </a:rPr>
              <a:t>家族品牌</a:t>
            </a:r>
            <a:r>
              <a:rPr lang="zh-CN" altLang="zh-CN" dirty="0">
                <a:latin typeface="微软雅黑" panose="020B0503020204020204" pitchFamily="34" charset="-122"/>
                <a:ea typeface="微软雅黑" panose="020B0503020204020204" pitchFamily="34" charset="-122"/>
              </a:rPr>
              <a:t>策略的有</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en-US" dirty="0">
                <a:latin typeface="微软雅黑" panose="020B0503020204020204" pitchFamily="34" charset="-122"/>
                <a:ea typeface="微软雅黑" panose="020B0503020204020204" pitchFamily="34" charset="-122"/>
              </a:rPr>
              <a:t>个别品牌</a:t>
            </a:r>
            <a:r>
              <a:rPr lang="zh-CN" altLang="zh-CN" dirty="0">
                <a:latin typeface="微软雅黑" panose="020B0503020204020204" pitchFamily="34" charset="-122"/>
                <a:ea typeface="微软雅黑" panose="020B0503020204020204" pitchFamily="34" charset="-122"/>
              </a:rPr>
              <a:t>策略</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en-US" dirty="0">
                <a:latin typeface="微软雅黑" panose="020B0503020204020204" pitchFamily="34" charset="-122"/>
                <a:ea typeface="微软雅黑" panose="020B0503020204020204" pitchFamily="34" charset="-122"/>
              </a:rPr>
              <a:t>统一品牌</a:t>
            </a:r>
            <a:r>
              <a:rPr lang="zh-CN" altLang="zh-CN" dirty="0">
                <a:latin typeface="微软雅黑" panose="020B0503020204020204" pitchFamily="34" charset="-122"/>
                <a:ea typeface="微软雅黑" panose="020B0503020204020204" pitchFamily="34" charset="-122"/>
              </a:rPr>
              <a:t>策略</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en-US" dirty="0">
                <a:latin typeface="微软雅黑" panose="020B0503020204020204" pitchFamily="34" charset="-122"/>
                <a:ea typeface="微软雅黑" panose="020B0503020204020204" pitchFamily="34" charset="-122"/>
              </a:rPr>
              <a:t>品牌延申</a:t>
            </a:r>
            <a:r>
              <a:rPr lang="zh-CN" altLang="zh-CN" dirty="0">
                <a:latin typeface="微软雅黑" panose="020B0503020204020204" pitchFamily="34" charset="-122"/>
                <a:ea typeface="微软雅黑" panose="020B0503020204020204" pitchFamily="34" charset="-122"/>
              </a:rPr>
              <a:t>策略</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en-US" dirty="0">
                <a:latin typeface="微软雅黑" panose="020B0503020204020204" pitchFamily="34" charset="-122"/>
                <a:ea typeface="微软雅黑" panose="020B0503020204020204" pitchFamily="34" charset="-122"/>
              </a:rPr>
              <a:t>分类家族品牌</a:t>
            </a:r>
            <a:r>
              <a:rPr lang="zh-CN" altLang="zh-CN" dirty="0">
                <a:latin typeface="微软雅黑" panose="020B0503020204020204" pitchFamily="34" charset="-122"/>
                <a:ea typeface="微软雅黑" panose="020B0503020204020204" pitchFamily="34" charset="-122"/>
              </a:rPr>
              <a:t>策略</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E.</a:t>
            </a:r>
            <a:r>
              <a:rPr lang="zh-CN" altLang="en-US" dirty="0">
                <a:latin typeface="微软雅黑" panose="020B0503020204020204" pitchFamily="34" charset="-122"/>
                <a:ea typeface="微软雅黑" panose="020B0503020204020204" pitchFamily="34" charset="-122"/>
              </a:rPr>
              <a:t>企业名称与个别品牌并用</a:t>
            </a:r>
            <a:r>
              <a:rPr lang="zh-CN" altLang="zh-CN" dirty="0">
                <a:latin typeface="微软雅黑" panose="020B0503020204020204" pitchFamily="34" charset="-122"/>
                <a:ea typeface="微软雅黑" panose="020B0503020204020204" pitchFamily="34" charset="-122"/>
              </a:rPr>
              <a:t>策略</a:t>
            </a:r>
            <a:br>
              <a:rPr lang="en-US" altLang="zh-CN" dirty="0">
                <a:latin typeface="微软雅黑" panose="020B0503020204020204" pitchFamily="34" charset="-122"/>
                <a:ea typeface="微软雅黑" panose="020B0503020204020204" pitchFamily="34" charset="-122"/>
              </a:rPr>
            </a:br>
            <a:br>
              <a:rPr lang="en-US" altLang="zh-CN" dirty="0"/>
            </a:br>
            <a:endParaRPr lang="zh-CN" altLang="zh-CN" dirty="0"/>
          </a:p>
          <a:p>
            <a:pPr>
              <a:lnSpc>
                <a:spcPct val="150000"/>
              </a:lnSpc>
            </a:pPr>
            <a:endParaRPr lang="en-US" altLang="zh-CN" sz="2000" dirty="0"/>
          </a:p>
        </p:txBody>
      </p:sp>
    </p:spTree>
    <p:extLst>
      <p:ext uri="{BB962C8B-B14F-4D97-AF65-F5344CB8AC3E}">
        <p14:creationId xmlns:p14="http://schemas.microsoft.com/office/powerpoint/2010/main" val="2349620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3A37B-9086-42CC-27DF-511CA00B42FA}"/>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C14A93D2-1BDD-88AE-BD93-547F1C87E677}"/>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4B4FE778-C097-4DFA-F97B-BB38D846899D}"/>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ABF04FB5-F4C2-AB2A-14BF-02D29112493E}"/>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3907C4B2-A0B4-A73E-8EC1-39C2E1F61931}"/>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0F2FF452-4E4B-1BEC-4E6C-F5DFE4C19C46}"/>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BA73A29D-AEB9-46C3-1AC2-0FA931A9B6AE}"/>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218516B9-BE80-333C-E92A-6B06321A99B8}"/>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22151593-CF1C-BC5C-B93A-88A2BA401534}"/>
              </a:ext>
            </a:extLst>
          </p:cNvPr>
          <p:cNvSpPr txBox="1"/>
          <p:nvPr/>
        </p:nvSpPr>
        <p:spPr>
          <a:xfrm>
            <a:off x="1293283" y="1158420"/>
            <a:ext cx="7802880" cy="5529142"/>
          </a:xfrm>
          <a:prstGeom prst="rect">
            <a:avLst/>
          </a:prstGeom>
          <a:noFill/>
        </p:spPr>
        <p:txBody>
          <a:bodyPr wrap="square" rtlCol="0" anchor="t">
            <a:spAutoFit/>
          </a:bodyPr>
          <a:lstStyle/>
          <a:p>
            <a:pPr>
              <a:lnSpc>
                <a:spcPct val="150000"/>
              </a:lnSpc>
            </a:pPr>
            <a:r>
              <a:rPr lang="en-US" altLang="zh-CN" sz="2000" dirty="0"/>
              <a:t>3.</a:t>
            </a:r>
            <a:r>
              <a:rPr lang="zh-CN" altLang="zh-CN" dirty="0">
                <a:latin typeface="微软雅黑" panose="020B0503020204020204" pitchFamily="34" charset="-122"/>
                <a:ea typeface="微软雅黑" panose="020B0503020204020204" pitchFamily="34" charset="-122"/>
              </a:rPr>
              <a:t>下列因素中，影响设备组生产能力的有</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时间定额</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订单数量</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产量定额</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单位设备有效工作时间</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E.</a:t>
            </a:r>
            <a:r>
              <a:rPr lang="zh-CN" altLang="zh-CN" dirty="0">
                <a:latin typeface="微软雅黑" panose="020B0503020204020204" pitchFamily="34" charset="-122"/>
                <a:ea typeface="微软雅黑" panose="020B0503020204020204" pitchFamily="34" charset="-122"/>
              </a:rPr>
              <a:t>设备数量</a:t>
            </a:r>
            <a:br>
              <a:rPr lang="en-US" altLang="zh-CN" dirty="0">
                <a:latin typeface="微软雅黑" panose="020B0503020204020204" pitchFamily="34" charset="-122"/>
                <a:ea typeface="微软雅黑" panose="020B0503020204020204" pitchFamily="34" charset="-122"/>
              </a:rPr>
            </a:br>
            <a:r>
              <a:rPr lang="en-US" altLang="zh-CN" dirty="0"/>
              <a:t>4.</a:t>
            </a:r>
            <a:r>
              <a:rPr lang="zh-CN" altLang="en-US" dirty="0">
                <a:latin typeface="微软雅黑" panose="020B0503020204020204" pitchFamily="34" charset="-122"/>
                <a:ea typeface="微软雅黑" panose="020B0503020204020204" pitchFamily="34" charset="-122"/>
              </a:rPr>
              <a:t>不合理运输的形式主要</a:t>
            </a:r>
            <a:r>
              <a:rPr lang="zh-CN" altLang="zh-CN" dirty="0">
                <a:latin typeface="微软雅黑" panose="020B0503020204020204" pitchFamily="34" charset="-122"/>
                <a:ea typeface="微软雅黑" panose="020B0503020204020204" pitchFamily="34" charset="-122"/>
              </a:rPr>
              <a:t>有</a:t>
            </a:r>
            <a:r>
              <a:rPr lang="en-US" altLang="zh-CN" dirty="0">
                <a:latin typeface="微软雅黑" panose="020B0503020204020204" pitchFamily="34" charset="-122"/>
                <a:ea typeface="微软雅黑" panose="020B0503020204020204" pitchFamily="34" charset="-122"/>
              </a:rPr>
              <a:t>(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en-US" dirty="0">
                <a:latin typeface="微软雅黑" panose="020B0503020204020204" pitchFamily="34" charset="-122"/>
                <a:ea typeface="微软雅黑" panose="020B0503020204020204" pitchFamily="34" charset="-122"/>
              </a:rPr>
              <a:t>空驶运输</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en-US" dirty="0">
                <a:latin typeface="微软雅黑" panose="020B0503020204020204" pitchFamily="34" charset="-122"/>
                <a:ea typeface="微软雅黑" panose="020B0503020204020204" pitchFamily="34" charset="-122"/>
              </a:rPr>
              <a:t>对流运输</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en-US" dirty="0">
                <a:latin typeface="微软雅黑" panose="020B0503020204020204" pitchFamily="34" charset="-122"/>
                <a:ea typeface="微软雅黑" panose="020B0503020204020204" pitchFamily="34" charset="-122"/>
              </a:rPr>
              <a:t>迂回运输</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en-US" dirty="0">
                <a:latin typeface="微软雅黑" panose="020B0503020204020204" pitchFamily="34" charset="-122"/>
                <a:ea typeface="微软雅黑" panose="020B0503020204020204" pitchFamily="34" charset="-122"/>
              </a:rPr>
              <a:t>绿色运输</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E.</a:t>
            </a:r>
            <a:r>
              <a:rPr lang="zh-CN" altLang="en-US" dirty="0">
                <a:latin typeface="微软雅黑" panose="020B0503020204020204" pitchFamily="34" charset="-122"/>
                <a:ea typeface="微软雅黑" panose="020B0503020204020204" pitchFamily="34" charset="-122"/>
              </a:rPr>
              <a:t>重复运输</a:t>
            </a:r>
            <a:br>
              <a:rPr lang="en-US" altLang="zh-CN" dirty="0"/>
            </a:br>
            <a:endParaRPr lang="en-US" altLang="zh-CN" sz="2000" dirty="0"/>
          </a:p>
        </p:txBody>
      </p:sp>
    </p:spTree>
    <p:extLst>
      <p:ext uri="{BB962C8B-B14F-4D97-AF65-F5344CB8AC3E}">
        <p14:creationId xmlns:p14="http://schemas.microsoft.com/office/powerpoint/2010/main" val="38598628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CBEDE-8C6C-F6B6-6F78-19254AEC5A41}"/>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D8D99D7A-E19B-A623-8EFB-7091036FE0B4}"/>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79D95825-0CE4-8FFA-E305-2810D2182165}"/>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8EB1B76E-E455-CBB2-18A6-34DE858F75F5}"/>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5118B953-F235-9A7A-E8D0-95A730C55430}"/>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AA15359F-374D-69FF-64BE-8B3C9C44B25B}"/>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59939AFB-80A6-AC5C-91D6-F48541932ACC}"/>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863AEA66-5E89-B840-8B57-98313D654782}"/>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295B74BA-2D3D-B3E5-1E24-70840DFFDC7D}"/>
              </a:ext>
            </a:extLst>
          </p:cNvPr>
          <p:cNvSpPr txBox="1"/>
          <p:nvPr/>
        </p:nvSpPr>
        <p:spPr>
          <a:xfrm>
            <a:off x="1293283" y="1158420"/>
            <a:ext cx="7802880" cy="3036152"/>
          </a:xfrm>
          <a:prstGeom prst="rect">
            <a:avLst/>
          </a:prstGeom>
          <a:noFill/>
        </p:spPr>
        <p:txBody>
          <a:bodyPr wrap="square" rtlCol="0" anchor="t">
            <a:spAutoFit/>
          </a:bodyPr>
          <a:lstStyle/>
          <a:p>
            <a:pPr>
              <a:lnSpc>
                <a:spcPct val="150000"/>
              </a:lnSpc>
            </a:pPr>
            <a:r>
              <a:rPr lang="en-US" altLang="zh-CN" sz="2000" dirty="0"/>
              <a:t>5.</a:t>
            </a:r>
            <a:r>
              <a:rPr lang="zh-CN" altLang="zh-CN" dirty="0">
                <a:latin typeface="微软雅黑" panose="020B0503020204020204" pitchFamily="34" charset="-122"/>
                <a:ea typeface="微软雅黑" panose="020B0503020204020204" pitchFamily="34" charset="-122"/>
              </a:rPr>
              <a:t>货币的时间价值率是扣除</a:t>
            </a:r>
            <a:r>
              <a:rPr lang="en-US" altLang="zh-CN" dirty="0">
                <a:latin typeface="微软雅黑" panose="020B0503020204020204" pitchFamily="34" charset="-122"/>
                <a:ea typeface="微软雅黑" panose="020B0503020204020204" pitchFamily="34" charset="-122"/>
              </a:rPr>
              <a:t>(      )</a:t>
            </a:r>
            <a:r>
              <a:rPr lang="zh-CN" altLang="zh-CN" dirty="0">
                <a:latin typeface="微软雅黑" panose="020B0503020204020204" pitchFamily="34" charset="-122"/>
                <a:ea typeface="微软雅黑" panose="020B0503020204020204" pitchFamily="34" charset="-122"/>
              </a:rPr>
              <a:t>因素后的平均资产利润率。</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A.</a:t>
            </a:r>
            <a:r>
              <a:rPr lang="zh-CN" altLang="zh-CN" dirty="0">
                <a:latin typeface="微软雅黑" panose="020B0503020204020204" pitchFamily="34" charset="-122"/>
                <a:ea typeface="微软雅黑" panose="020B0503020204020204" pitchFamily="34" charset="-122"/>
              </a:rPr>
              <a:t>资本市场平均报酬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B.</a:t>
            </a:r>
            <a:r>
              <a:rPr lang="zh-CN" altLang="zh-CN" dirty="0">
                <a:latin typeface="微软雅黑" panose="020B0503020204020204" pitchFamily="34" charset="-122"/>
                <a:ea typeface="微软雅黑" panose="020B0503020204020204" pitchFamily="34" charset="-122"/>
              </a:rPr>
              <a:t>投资必要报酬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C.</a:t>
            </a:r>
            <a:r>
              <a:rPr lang="zh-CN" altLang="zh-CN" dirty="0">
                <a:latin typeface="微软雅黑" panose="020B0503020204020204" pitchFamily="34" charset="-122"/>
                <a:ea typeface="微软雅黑" panose="020B0503020204020204" pitchFamily="34" charset="-122"/>
              </a:rPr>
              <a:t>无风险报酬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D.</a:t>
            </a:r>
            <a:r>
              <a:rPr lang="zh-CN" altLang="zh-CN" dirty="0">
                <a:latin typeface="微软雅黑" panose="020B0503020204020204" pitchFamily="34" charset="-122"/>
                <a:ea typeface="微软雅黑" panose="020B0503020204020204" pitchFamily="34" charset="-122"/>
              </a:rPr>
              <a:t>通货膨胀 </a:t>
            </a:r>
            <a:br>
              <a:rPr lang="en-US" altLang="zh-CN"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E.</a:t>
            </a:r>
            <a:r>
              <a:rPr lang="zh-CN" altLang="zh-CN" dirty="0">
                <a:latin typeface="微软雅黑" panose="020B0503020204020204" pitchFamily="34" charset="-122"/>
                <a:ea typeface="微软雅黑" panose="020B0503020204020204" pitchFamily="34" charset="-122"/>
              </a:rPr>
              <a:t>风险报酬</a:t>
            </a:r>
            <a:br>
              <a:rPr lang="en-US" altLang="zh-CN" dirty="0">
                <a:latin typeface="微软雅黑" panose="020B0503020204020204" pitchFamily="34" charset="-122"/>
                <a:ea typeface="微软雅黑" panose="020B0503020204020204" pitchFamily="34" charset="-122"/>
              </a:rPr>
            </a:br>
            <a:endParaRPr lang="en-US" altLang="zh-CN" sz="2000" dirty="0"/>
          </a:p>
        </p:txBody>
      </p:sp>
    </p:spTree>
    <p:extLst>
      <p:ext uri="{BB962C8B-B14F-4D97-AF65-F5344CB8AC3E}">
        <p14:creationId xmlns:p14="http://schemas.microsoft.com/office/powerpoint/2010/main" val="1037975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BCC3-7467-1A7C-93AF-5905EE6D3BF4}"/>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3ED169B7-0ACE-C181-CAD4-6DCAC606EC62}"/>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DFD465CE-ACF5-029D-B4FD-68A641672421}"/>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290FBC15-1B5A-AC8F-53CF-43D3D464F758}"/>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B0571830-20A2-1171-8DEC-1B1F67540211}"/>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84952D42-C971-9802-E3F9-0A928CAFA108}"/>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2425A4DF-675F-7E29-BFA6-DBE308F27E9C}"/>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80B0EB6B-1F17-ED58-F56E-F66E2613BA09}"/>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4C950882-811B-EAD0-B9E2-F620BC2B1CD7}"/>
              </a:ext>
            </a:extLst>
          </p:cNvPr>
          <p:cNvSpPr txBox="1"/>
          <p:nvPr/>
        </p:nvSpPr>
        <p:spPr>
          <a:xfrm>
            <a:off x="1383435" y="717550"/>
            <a:ext cx="7802880" cy="7191136"/>
          </a:xfrm>
          <a:prstGeom prst="rect">
            <a:avLst/>
          </a:prstGeom>
          <a:noFill/>
        </p:spPr>
        <p:txBody>
          <a:bodyPr wrap="square" rtlCol="0" anchor="t">
            <a:spAutoFit/>
          </a:bodyPr>
          <a:lstStyle/>
          <a:p>
            <a:pPr>
              <a:lnSpc>
                <a:spcPct val="150000"/>
              </a:lnSpc>
            </a:pPr>
            <a:r>
              <a:rPr lang="zh-CN" altLang="en-US" sz="2000" dirty="0"/>
              <a:t>三、案例分析题</a:t>
            </a:r>
            <a:r>
              <a:rPr lang="zh-CN" altLang="zh-CN" dirty="0"/>
              <a:t>　　　</a:t>
            </a:r>
          </a:p>
          <a:p>
            <a:pPr>
              <a:lnSpc>
                <a:spcPct val="150000"/>
              </a:lnSpc>
            </a:pPr>
            <a:r>
              <a:rPr lang="zh-CN" altLang="zh-CN" dirty="0"/>
              <a:t>　　某知名啤酒生产企业，为满意市场需求，不断研发啤酒新品种，开发适合不同顾客群体的啤酒，走差异化战略道路。</a:t>
            </a:r>
            <a:r>
              <a:rPr lang="en-US" altLang="zh-CN" dirty="0"/>
              <a:t>2024</a:t>
            </a:r>
            <a:r>
              <a:rPr lang="zh-CN" altLang="zh-CN" dirty="0"/>
              <a:t>年该企业在市场调研的基础上，推出一款特地针对年轻人口味的啤酒。生产该品种啤酒年固定成本为</a:t>
            </a:r>
            <a:r>
              <a:rPr lang="en-US" altLang="zh-CN" dirty="0"/>
              <a:t>600</a:t>
            </a:r>
            <a:r>
              <a:rPr lang="zh-CN" altLang="zh-CN" dirty="0"/>
              <a:t>万元，单位变动成本为</a:t>
            </a:r>
            <a:r>
              <a:rPr lang="en-US" altLang="zh-CN" dirty="0"/>
              <a:t>2.5</a:t>
            </a:r>
            <a:r>
              <a:rPr lang="zh-CN" altLang="zh-CN" dirty="0"/>
              <a:t>元，产品售价为</a:t>
            </a:r>
            <a:r>
              <a:rPr lang="en-US" altLang="zh-CN" dirty="0"/>
              <a:t>4</a:t>
            </a:r>
            <a:r>
              <a:rPr lang="zh-CN" altLang="zh-CN" dirty="0"/>
              <a:t>元</a:t>
            </a:r>
            <a:r>
              <a:rPr lang="en-US" altLang="zh-CN" dirty="0"/>
              <a:t>/</a:t>
            </a:r>
            <a:r>
              <a:rPr lang="zh-CN" altLang="zh-CN" dirty="0"/>
              <a:t>瓶。该企业采纳盈亏平衡点法进行产量决策。同时，在战略实施的进程中，管理人员刚好比较、分析实际绩效与目标的差距，并据此实行恰当的限制行动。</a:t>
            </a:r>
          </a:p>
          <a:p>
            <a:pPr>
              <a:lnSpc>
                <a:spcPct val="150000"/>
              </a:lnSpc>
            </a:pPr>
            <a:r>
              <a:rPr lang="zh-CN" altLang="zh-CN" dirty="0"/>
              <a:t>　</a:t>
            </a:r>
            <a:r>
              <a:rPr lang="en-US" altLang="zh-CN" dirty="0"/>
              <a:t>1. </a:t>
            </a:r>
            <a:r>
              <a:rPr lang="zh-CN" altLang="zh-CN" dirty="0"/>
              <a:t>该企业生产该品种啤酒的盈亏平衡点产量为</a:t>
            </a:r>
            <a:r>
              <a:rPr lang="en-US" altLang="zh-CN" dirty="0"/>
              <a:t>(</a:t>
            </a:r>
            <a:r>
              <a:rPr lang="zh-CN" altLang="zh-CN" dirty="0"/>
              <a:t>　</a:t>
            </a:r>
            <a:r>
              <a:rPr lang="en-US" altLang="zh-CN" dirty="0"/>
              <a:t>)</a:t>
            </a:r>
            <a:r>
              <a:rPr lang="zh-CN" altLang="zh-CN" dirty="0"/>
              <a:t>万瓶。</a:t>
            </a:r>
          </a:p>
          <a:p>
            <a:pPr>
              <a:lnSpc>
                <a:spcPct val="150000"/>
              </a:lnSpc>
            </a:pPr>
            <a:r>
              <a:rPr lang="zh-CN" altLang="zh-CN" dirty="0"/>
              <a:t>　　</a:t>
            </a:r>
            <a:r>
              <a:rPr lang="en-US" altLang="zh-CN" dirty="0"/>
              <a:t>A.90      B.150</a:t>
            </a:r>
            <a:endParaRPr lang="zh-CN" altLang="zh-CN" dirty="0"/>
          </a:p>
          <a:p>
            <a:pPr>
              <a:lnSpc>
                <a:spcPct val="150000"/>
              </a:lnSpc>
            </a:pPr>
            <a:r>
              <a:rPr lang="zh-CN" altLang="zh-CN" dirty="0"/>
              <a:t>　　</a:t>
            </a:r>
            <a:r>
              <a:rPr lang="en-US" altLang="zh-CN" dirty="0"/>
              <a:t>C.240    D.400</a:t>
            </a:r>
            <a:endParaRPr lang="zh-CN" altLang="zh-CN" dirty="0"/>
          </a:p>
          <a:p>
            <a:pPr>
              <a:lnSpc>
                <a:spcPct val="150000"/>
              </a:lnSpc>
            </a:pPr>
            <a:r>
              <a:rPr lang="zh-CN" altLang="zh-CN" dirty="0"/>
              <a:t>　　</a:t>
            </a:r>
            <a:r>
              <a:rPr lang="en-US" altLang="zh-CN" dirty="0"/>
              <a:t>2. </a:t>
            </a:r>
            <a:r>
              <a:rPr lang="zh-CN" altLang="zh-CN" dirty="0"/>
              <a:t>该企业所进行的产量决策属于</a:t>
            </a:r>
            <a:r>
              <a:rPr lang="en-US" altLang="zh-CN" dirty="0"/>
              <a:t>(</a:t>
            </a:r>
            <a:r>
              <a:rPr lang="zh-CN" altLang="zh-CN" dirty="0"/>
              <a:t>　</a:t>
            </a:r>
            <a:r>
              <a:rPr lang="en-US" altLang="zh-CN" dirty="0"/>
              <a:t>)</a:t>
            </a:r>
            <a:r>
              <a:rPr lang="zh-CN" altLang="zh-CN" dirty="0"/>
              <a:t>。</a:t>
            </a:r>
          </a:p>
          <a:p>
            <a:pPr>
              <a:lnSpc>
                <a:spcPct val="150000"/>
              </a:lnSpc>
            </a:pPr>
            <a:r>
              <a:rPr lang="zh-CN" altLang="zh-CN" dirty="0"/>
              <a:t>　　</a:t>
            </a:r>
            <a:r>
              <a:rPr lang="en-US" altLang="zh-CN" dirty="0"/>
              <a:t>A.</a:t>
            </a:r>
            <a:r>
              <a:rPr lang="zh-CN" altLang="zh-CN" dirty="0"/>
              <a:t>确定型决策</a:t>
            </a:r>
            <a:r>
              <a:rPr lang="en-US" altLang="zh-CN" dirty="0"/>
              <a:t>     B.</a:t>
            </a:r>
            <a:r>
              <a:rPr lang="zh-CN" altLang="zh-CN" dirty="0"/>
              <a:t>不确定型决策</a:t>
            </a:r>
          </a:p>
          <a:p>
            <a:pPr>
              <a:lnSpc>
                <a:spcPct val="150000"/>
              </a:lnSpc>
            </a:pPr>
            <a:r>
              <a:rPr lang="zh-CN" altLang="zh-CN" dirty="0"/>
              <a:t>　　</a:t>
            </a:r>
            <a:r>
              <a:rPr lang="en-US" altLang="zh-CN" dirty="0"/>
              <a:t>C.</a:t>
            </a:r>
            <a:r>
              <a:rPr lang="zh-CN" altLang="zh-CN" dirty="0"/>
              <a:t>风险型决策</a:t>
            </a:r>
            <a:r>
              <a:rPr lang="en-US" altLang="zh-CN" dirty="0"/>
              <a:t>     D.</a:t>
            </a:r>
            <a:r>
              <a:rPr lang="zh-CN" altLang="zh-CN" dirty="0"/>
              <a:t>离散型决策</a:t>
            </a:r>
          </a:p>
          <a:p>
            <a:pPr>
              <a:lnSpc>
                <a:spcPct val="150000"/>
              </a:lnSpc>
            </a:pPr>
            <a:r>
              <a:rPr lang="zh-CN" altLang="zh-CN" dirty="0"/>
              <a:t>　　</a:t>
            </a:r>
            <a:r>
              <a:rPr lang="en-US" altLang="zh-CN" dirty="0"/>
              <a:t>3. </a:t>
            </a:r>
            <a:r>
              <a:rPr lang="zh-CN" altLang="zh-CN" dirty="0"/>
              <a:t>假如该品种啤酒的产量增加到</a:t>
            </a:r>
            <a:r>
              <a:rPr lang="en-US" altLang="zh-CN" dirty="0"/>
              <a:t>500</a:t>
            </a:r>
            <a:r>
              <a:rPr lang="zh-CN" altLang="zh-CN" dirty="0"/>
              <a:t>万瓶，固定成本增加到</a:t>
            </a:r>
            <a:r>
              <a:rPr lang="en-US" altLang="zh-CN" dirty="0"/>
              <a:t>650</a:t>
            </a:r>
            <a:r>
              <a:rPr lang="zh-CN" altLang="zh-CN" dirty="0"/>
              <a:t>万元，单位变动成本不变，则盈亏平衡时的产品售价为</a:t>
            </a:r>
            <a:r>
              <a:rPr lang="en-US" altLang="zh-CN" dirty="0"/>
              <a:t>(</a:t>
            </a:r>
            <a:r>
              <a:rPr lang="zh-CN" altLang="zh-CN" dirty="0"/>
              <a:t>　</a:t>
            </a:r>
            <a:r>
              <a:rPr lang="en-US" altLang="zh-CN" dirty="0"/>
              <a:t>)</a:t>
            </a:r>
            <a:r>
              <a:rPr lang="zh-CN" altLang="zh-CN" dirty="0"/>
              <a:t>元</a:t>
            </a:r>
            <a:r>
              <a:rPr lang="en-US" altLang="zh-CN" dirty="0"/>
              <a:t>/</a:t>
            </a:r>
            <a:r>
              <a:rPr lang="zh-CN" altLang="zh-CN" dirty="0"/>
              <a:t>瓶。</a:t>
            </a:r>
          </a:p>
          <a:p>
            <a:pPr>
              <a:lnSpc>
                <a:spcPct val="150000"/>
              </a:lnSpc>
            </a:pPr>
            <a:r>
              <a:rPr lang="zh-CN" altLang="zh-CN" dirty="0"/>
              <a:t>　　</a:t>
            </a:r>
          </a:p>
          <a:p>
            <a:pPr>
              <a:lnSpc>
                <a:spcPct val="150000"/>
              </a:lnSpc>
            </a:pPr>
            <a:endParaRPr lang="en-US" altLang="zh-CN" sz="2000" dirty="0"/>
          </a:p>
        </p:txBody>
      </p:sp>
    </p:spTree>
    <p:extLst>
      <p:ext uri="{BB962C8B-B14F-4D97-AF65-F5344CB8AC3E}">
        <p14:creationId xmlns:p14="http://schemas.microsoft.com/office/powerpoint/2010/main" val="14524963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课程内容结束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87029" y="942453"/>
            <a:ext cx="7802880" cy="4651979"/>
          </a:xfrm>
          <a:prstGeom prst="rect">
            <a:avLst/>
          </a:prstGeom>
          <a:noFill/>
        </p:spPr>
        <p:txBody>
          <a:bodyPr wrap="square" rtlCol="0" anchor="t">
            <a:spAutoFit/>
          </a:bodyPr>
          <a:lstStyle/>
          <a:p>
            <a:pPr>
              <a:lnSpc>
                <a:spcPct val="150000"/>
              </a:lnSpc>
            </a:pPr>
            <a:r>
              <a:rPr lang="zh-CN" altLang="en-US" sz="2000" dirty="0"/>
              <a:t>第一部分：新增内容讲解</a:t>
            </a:r>
            <a:endParaRPr lang="en-US" altLang="zh-CN" sz="2000" dirty="0"/>
          </a:p>
          <a:p>
            <a:pPr>
              <a:lnSpc>
                <a:spcPct val="150000"/>
              </a:lnSpc>
            </a:pPr>
            <a:r>
              <a:rPr lang="zh-CN" altLang="en-US" sz="2000" dirty="0"/>
              <a:t>　　第一处：</a:t>
            </a:r>
            <a:endParaRPr lang="en-US" altLang="zh-CN" sz="2000" dirty="0"/>
          </a:p>
          <a:p>
            <a:pPr>
              <a:lnSpc>
                <a:spcPct val="150000"/>
              </a:lnSpc>
            </a:pPr>
            <a:r>
              <a:rPr lang="zh-CN" altLang="en-US" sz="2000" dirty="0"/>
              <a:t>　第一章  </a:t>
            </a:r>
            <a:r>
              <a:rPr lang="en-US" altLang="zh-CN" sz="2000" dirty="0"/>
              <a:t>P10</a:t>
            </a:r>
          </a:p>
          <a:p>
            <a:pPr>
              <a:lnSpc>
                <a:spcPct val="150000"/>
              </a:lnSpc>
            </a:pPr>
            <a:r>
              <a:rPr lang="en-US" altLang="zh-CN" sz="2000" dirty="0"/>
              <a:t>1</a:t>
            </a:r>
            <a:r>
              <a:rPr lang="zh-CN" altLang="en-US" sz="2000" dirty="0"/>
              <a:t>、企业外部环境分析的内容</a:t>
            </a:r>
            <a:r>
              <a:rPr lang="en-US" altLang="zh-CN" sz="2000" dirty="0"/>
              <a:t>——</a:t>
            </a:r>
            <a:r>
              <a:rPr lang="zh-CN" altLang="en-US" sz="2000" dirty="0"/>
              <a:t>经营和竞争环境分析</a:t>
            </a:r>
            <a:endParaRPr lang="en-US" altLang="zh-CN" sz="2000" dirty="0"/>
          </a:p>
          <a:p>
            <a:pPr>
              <a:lnSpc>
                <a:spcPct val="150000"/>
              </a:lnSpc>
            </a:pPr>
            <a:r>
              <a:rPr lang="zh-CN" altLang="en-US" sz="2000" dirty="0"/>
              <a:t>经营和竞争环境分析聚焦于企业面临的外部微观环境因素，包括供应商、消费者、分销渠道、合作伙伴、社区等利益相关者，通过分析竞争企业对手的战略、能力、优势、劣势等，识别影响企业短期运营和长期竞争的关键因素，明确企业通过优化资源配置、完善战略战术和深化协作关系等方式获取竞争优势的途径。</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367603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27027" y="1258780"/>
            <a:ext cx="7802880" cy="2805320"/>
          </a:xfrm>
          <a:prstGeom prst="rect">
            <a:avLst/>
          </a:prstGeom>
          <a:noFill/>
        </p:spPr>
        <p:txBody>
          <a:bodyPr wrap="square" rtlCol="0" anchor="t">
            <a:spAutoFit/>
          </a:bodyPr>
          <a:lstStyle/>
          <a:p>
            <a:pPr>
              <a:lnSpc>
                <a:spcPct val="150000"/>
              </a:lnSpc>
            </a:pPr>
            <a:r>
              <a:rPr lang="zh-CN" altLang="en-US" sz="2000" dirty="0"/>
              <a:t>例题</a:t>
            </a:r>
            <a:r>
              <a:rPr lang="en-US" altLang="zh-CN" sz="2000" dirty="0"/>
              <a:t>1</a:t>
            </a:r>
            <a:r>
              <a:rPr lang="zh-CN" altLang="en-US" sz="2000" dirty="0"/>
              <a:t>：单选</a:t>
            </a:r>
            <a:endParaRPr lang="en-US" altLang="zh-CN" sz="2000" dirty="0"/>
          </a:p>
          <a:p>
            <a:pPr>
              <a:lnSpc>
                <a:spcPct val="150000"/>
              </a:lnSpc>
            </a:pPr>
            <a:r>
              <a:rPr lang="zh-CN" altLang="en-US" sz="2000" dirty="0"/>
              <a:t>对企业外部环境进行分析时，更贴近企业实操层面的分析内容是（   ）</a:t>
            </a:r>
            <a:endParaRPr lang="en-US" altLang="zh-CN" sz="2000" dirty="0"/>
          </a:p>
          <a:p>
            <a:pPr>
              <a:lnSpc>
                <a:spcPct val="150000"/>
              </a:lnSpc>
            </a:pPr>
            <a:r>
              <a:rPr lang="zh-CN" altLang="en-US" sz="2000" dirty="0">
                <a:sym typeface="+mn-ea"/>
              </a:rPr>
              <a:t>A.宏观环境分析      B.行业环境分析</a:t>
            </a:r>
          </a:p>
          <a:p>
            <a:pPr>
              <a:lnSpc>
                <a:spcPct val="150000"/>
              </a:lnSpc>
            </a:pPr>
            <a:r>
              <a:rPr lang="zh-CN" altLang="en-US" sz="2000" dirty="0">
                <a:sym typeface="+mn-ea"/>
              </a:rPr>
              <a:t>C.企业核心竞争力分析</a:t>
            </a:r>
          </a:p>
          <a:p>
            <a:pPr>
              <a:lnSpc>
                <a:spcPct val="150000"/>
              </a:lnSpc>
            </a:pPr>
            <a:r>
              <a:rPr lang="zh-CN" altLang="en-US" sz="2000" dirty="0">
                <a:sym typeface="+mn-ea"/>
              </a:rPr>
              <a:t>D.经营和竞争环境分析</a:t>
            </a:r>
            <a:endParaRPr lang="en-US" altLang="zh-CN" sz="2000" dirty="0">
              <a:sym typeface="+mn-ea"/>
            </a:endParaRPr>
          </a:p>
          <a:p>
            <a:pPr>
              <a:lnSpc>
                <a:spcPct val="150000"/>
              </a:lnSpc>
            </a:pPr>
            <a:endParaRPr lang="zh-CN" altLang="en-US" sz="2000" dirty="0"/>
          </a:p>
        </p:txBody>
      </p:sp>
    </p:spTree>
    <p:extLst>
      <p:ext uri="{BB962C8B-B14F-4D97-AF65-F5344CB8AC3E}">
        <p14:creationId xmlns:p14="http://schemas.microsoft.com/office/powerpoint/2010/main" val="41378196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7374" y="717550"/>
            <a:ext cx="7802880" cy="4651979"/>
          </a:xfrm>
          <a:prstGeom prst="rect">
            <a:avLst/>
          </a:prstGeom>
          <a:noFill/>
        </p:spPr>
        <p:txBody>
          <a:bodyPr wrap="square" rtlCol="0" anchor="t">
            <a:spAutoFit/>
          </a:bodyPr>
          <a:lstStyle/>
          <a:p>
            <a:pPr>
              <a:lnSpc>
                <a:spcPct val="150000"/>
              </a:lnSpc>
            </a:pPr>
            <a:r>
              <a:rPr lang="zh-CN" altLang="en-US" sz="2000" dirty="0"/>
              <a:t>　　第二处：</a:t>
            </a:r>
            <a:endParaRPr lang="en-US" altLang="zh-CN" sz="2000" dirty="0"/>
          </a:p>
          <a:p>
            <a:pPr>
              <a:lnSpc>
                <a:spcPct val="150000"/>
              </a:lnSpc>
            </a:pPr>
            <a:r>
              <a:rPr lang="zh-CN" altLang="en-US" sz="2000" dirty="0"/>
              <a:t>　第三章  </a:t>
            </a:r>
            <a:r>
              <a:rPr lang="en-US" altLang="zh-CN" sz="2000" dirty="0"/>
              <a:t>P71</a:t>
            </a:r>
          </a:p>
          <a:p>
            <a:pPr>
              <a:lnSpc>
                <a:spcPct val="150000"/>
              </a:lnSpc>
            </a:pPr>
            <a:r>
              <a:rPr lang="en-US" altLang="zh-CN" sz="2000" dirty="0"/>
              <a:t>1</a:t>
            </a:r>
            <a:r>
              <a:rPr lang="zh-CN" altLang="en-US" sz="2000" dirty="0"/>
              <a:t>、促销策略</a:t>
            </a:r>
            <a:r>
              <a:rPr lang="en-US" altLang="zh-CN" sz="2000" dirty="0"/>
              <a:t>——</a:t>
            </a:r>
            <a:r>
              <a:rPr lang="zh-CN" altLang="en-US" sz="2000" dirty="0"/>
              <a:t>广告</a:t>
            </a:r>
            <a:endParaRPr lang="en-US" altLang="zh-CN" sz="2000" dirty="0"/>
          </a:p>
          <a:p>
            <a:pPr>
              <a:lnSpc>
                <a:spcPct val="150000"/>
              </a:lnSpc>
            </a:pPr>
            <a:r>
              <a:rPr lang="zh-CN" altLang="en-US" sz="2000" dirty="0"/>
              <a:t>广告的功能：第一，展示功能；第二，认知功能；第三，激发功能；第四，引导功能</a:t>
            </a:r>
            <a:endParaRPr lang="en-US" altLang="zh-CN" sz="2000" dirty="0"/>
          </a:p>
          <a:p>
            <a:pPr>
              <a:lnSpc>
                <a:spcPct val="150000"/>
              </a:lnSpc>
            </a:pPr>
            <a:r>
              <a:rPr lang="en-US" altLang="zh-CN" sz="2000" dirty="0"/>
              <a:t>2</a:t>
            </a:r>
            <a:r>
              <a:rPr lang="zh-CN" altLang="en-US" sz="2000" dirty="0"/>
              <a:t>、促销策略</a:t>
            </a:r>
            <a:r>
              <a:rPr lang="en-US" altLang="zh-CN" sz="2000" dirty="0"/>
              <a:t>——</a:t>
            </a:r>
            <a:r>
              <a:rPr lang="zh-CN" altLang="en-US" sz="2000" dirty="0"/>
              <a:t>人员推销</a:t>
            </a:r>
            <a:endParaRPr lang="en-US" altLang="zh-CN" sz="2000" dirty="0"/>
          </a:p>
          <a:p>
            <a:pPr>
              <a:lnSpc>
                <a:spcPct val="150000"/>
              </a:lnSpc>
            </a:pPr>
            <a:r>
              <a:rPr lang="zh-CN" altLang="en-US" sz="2000" dirty="0"/>
              <a:t>企业在设计推销队伍的结构时，可在下述几种类型中选择：第一，地区性结构；第二，产品型结构；第三，顾客型结构；第四，复合型结构。</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9927537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99C80-9582-DC75-FC7E-53A35F84403F}"/>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C01AC9B6-577A-6C37-5288-1081558F4882}"/>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49B378FD-9ECE-A981-C544-FDE3C17B57C3}"/>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D8C4F8DF-A082-1912-06E3-EB42219F2646}"/>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D4C51799-E9DD-39DB-8278-E99DCF848DB1}"/>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4073A7A2-BE4B-D50A-347E-5145234D7BF5}"/>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23876C93-7411-5F30-0768-B08735A15FC8}"/>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0C2CF50E-1512-DF96-0E61-E46DC5C4D32F}"/>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B0746D95-2D5F-DFC4-9EF5-B5E645BAF31D}"/>
              </a:ext>
            </a:extLst>
          </p:cNvPr>
          <p:cNvSpPr txBox="1"/>
          <p:nvPr/>
        </p:nvSpPr>
        <p:spPr>
          <a:xfrm>
            <a:off x="1427027" y="1258780"/>
            <a:ext cx="7802880" cy="3266985"/>
          </a:xfrm>
          <a:prstGeom prst="rect">
            <a:avLst/>
          </a:prstGeom>
          <a:noFill/>
        </p:spPr>
        <p:txBody>
          <a:bodyPr wrap="square" rtlCol="0" anchor="t">
            <a:spAutoFit/>
          </a:bodyPr>
          <a:lstStyle/>
          <a:p>
            <a:pPr>
              <a:lnSpc>
                <a:spcPct val="150000"/>
              </a:lnSpc>
            </a:pPr>
            <a:r>
              <a:rPr lang="en-US" altLang="zh-CN" sz="2000" dirty="0"/>
              <a:t>3</a:t>
            </a:r>
            <a:r>
              <a:rPr lang="zh-CN" altLang="en-US" sz="2000" dirty="0"/>
              <a:t>、促销策略</a:t>
            </a:r>
            <a:r>
              <a:rPr lang="en-US" altLang="zh-CN" sz="2000" dirty="0"/>
              <a:t>——</a:t>
            </a:r>
            <a:r>
              <a:rPr lang="zh-CN" altLang="en-US" sz="2000" dirty="0"/>
              <a:t>销售促进</a:t>
            </a:r>
            <a:endParaRPr lang="en-US" altLang="zh-CN" sz="2000" dirty="0"/>
          </a:p>
          <a:p>
            <a:pPr>
              <a:lnSpc>
                <a:spcPct val="150000"/>
              </a:lnSpc>
            </a:pPr>
            <a:r>
              <a:rPr lang="zh-CN" altLang="en-US" sz="2000" dirty="0"/>
              <a:t>销售促进的工具多种多样。针对消费者的销售促进工具有：价格促销、赠品促销、抽奖、会员与积分、免费试用等。</a:t>
            </a:r>
            <a:endParaRPr lang="en-US" altLang="zh-CN" sz="2000" dirty="0"/>
          </a:p>
          <a:p>
            <a:pPr>
              <a:lnSpc>
                <a:spcPct val="150000"/>
              </a:lnSpc>
            </a:pPr>
            <a:r>
              <a:rPr lang="zh-CN" altLang="en-US" sz="2000" dirty="0"/>
              <a:t>针对中间商的销售促进工具有：价格折扣、津贴补助、销售奖励、培训支持等。</a:t>
            </a:r>
            <a:endParaRPr lang="en-US" altLang="zh-CN" sz="2000" dirty="0"/>
          </a:p>
          <a:p>
            <a:pPr>
              <a:lnSpc>
                <a:spcPct val="150000"/>
              </a:lnSpc>
            </a:pPr>
            <a:r>
              <a:rPr lang="zh-CN" altLang="en-US" sz="2000" dirty="0"/>
              <a:t>针对推销人员的销售促进工具有：提供业务培训、奖金、佣金等。</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8142912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D1D22-6349-1D60-589D-1C2061C45D60}"/>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E0AF6F87-2A5C-97B3-D215-D331CD070FC8}"/>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ADC236D5-152A-F1A6-DB27-33B322EBED0A}"/>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F11C51EE-62F5-B91D-7542-98664BB8D892}"/>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60316E64-2D39-08F6-CC96-2EA3AA10087F}"/>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1B9EAB98-515C-557F-F5DB-8397BBC0AB64}"/>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785B7992-5791-C27E-43AD-AC899F117FB5}"/>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E4C9EFC3-2C9C-40E8-92FF-F3108BD6BD8A}"/>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B17ACF7C-F613-A255-2DA8-DEAB212E5738}"/>
              </a:ext>
            </a:extLst>
          </p:cNvPr>
          <p:cNvSpPr txBox="1"/>
          <p:nvPr/>
        </p:nvSpPr>
        <p:spPr>
          <a:xfrm>
            <a:off x="1427027" y="1258780"/>
            <a:ext cx="7802880" cy="4190314"/>
          </a:xfrm>
          <a:prstGeom prst="rect">
            <a:avLst/>
          </a:prstGeom>
          <a:noFill/>
        </p:spPr>
        <p:txBody>
          <a:bodyPr wrap="square" rtlCol="0" anchor="t">
            <a:spAutoFit/>
          </a:bodyPr>
          <a:lstStyle/>
          <a:p>
            <a:pPr>
              <a:lnSpc>
                <a:spcPct val="150000"/>
              </a:lnSpc>
            </a:pPr>
            <a:r>
              <a:rPr lang="en-US" altLang="zh-CN" sz="2000" dirty="0"/>
              <a:t>4</a:t>
            </a:r>
            <a:r>
              <a:rPr lang="zh-CN" altLang="en-US" sz="2000" dirty="0"/>
              <a:t>、品牌概念</a:t>
            </a:r>
            <a:endParaRPr lang="en-US" altLang="zh-CN" sz="2000" dirty="0"/>
          </a:p>
          <a:p>
            <a:pPr>
              <a:lnSpc>
                <a:spcPct val="150000"/>
              </a:lnSpc>
            </a:pPr>
            <a:r>
              <a:rPr lang="zh-CN" altLang="en-US" sz="2000" dirty="0"/>
              <a:t>品牌是一个复杂的概念，体现六个方面的内容，分别是属性、利益、价值、文化、个性、群体。</a:t>
            </a:r>
            <a:endParaRPr lang="en-US" altLang="zh-CN" sz="2000" dirty="0"/>
          </a:p>
          <a:p>
            <a:pPr>
              <a:lnSpc>
                <a:spcPct val="150000"/>
              </a:lnSpc>
            </a:pPr>
            <a:r>
              <a:rPr lang="zh-CN" altLang="en-US" sz="2000" dirty="0"/>
              <a:t>例题</a:t>
            </a:r>
            <a:r>
              <a:rPr lang="en-US" altLang="zh-CN" sz="2000" dirty="0"/>
              <a:t>2</a:t>
            </a:r>
            <a:r>
              <a:rPr lang="zh-CN" altLang="en-US" sz="2000" dirty="0"/>
              <a:t>：单选</a:t>
            </a:r>
            <a:endParaRPr lang="en-US" altLang="zh-CN" sz="2000" dirty="0"/>
          </a:p>
          <a:p>
            <a:pPr>
              <a:lnSpc>
                <a:spcPct val="150000"/>
              </a:lnSpc>
            </a:pPr>
            <a:r>
              <a:rPr lang="zh-CN" altLang="en-US" sz="2000" dirty="0"/>
              <a:t>广告能提高企业产品及品牌的知名度，这是广告的（    ）功能</a:t>
            </a:r>
            <a:endParaRPr lang="en-US" altLang="zh-CN" sz="2000" dirty="0"/>
          </a:p>
          <a:p>
            <a:pPr>
              <a:lnSpc>
                <a:spcPct val="150000"/>
              </a:lnSpc>
            </a:pPr>
            <a:r>
              <a:rPr lang="zh-CN" altLang="en-US" sz="2000" dirty="0">
                <a:sym typeface="+mn-ea"/>
              </a:rPr>
              <a:t>A.</a:t>
            </a:r>
            <a:r>
              <a:rPr lang="zh-CN" altLang="en-US" sz="2000" dirty="0"/>
              <a:t>展示功能      </a:t>
            </a:r>
            <a:r>
              <a:rPr lang="zh-CN" altLang="en-US" sz="2000" dirty="0">
                <a:sym typeface="+mn-ea"/>
              </a:rPr>
              <a:t>B.</a:t>
            </a:r>
            <a:r>
              <a:rPr lang="zh-CN" altLang="en-US" sz="2000" dirty="0"/>
              <a:t>认识功能</a:t>
            </a:r>
            <a:endParaRPr lang="zh-CN" altLang="en-US" sz="2000" dirty="0">
              <a:sym typeface="+mn-ea"/>
            </a:endParaRPr>
          </a:p>
          <a:p>
            <a:pPr>
              <a:lnSpc>
                <a:spcPct val="150000"/>
              </a:lnSpc>
            </a:pPr>
            <a:r>
              <a:rPr lang="zh-CN" altLang="en-US" sz="2000" dirty="0">
                <a:sym typeface="+mn-ea"/>
              </a:rPr>
              <a:t>C.</a:t>
            </a:r>
            <a:r>
              <a:rPr lang="zh-CN" altLang="en-US" sz="2000" dirty="0"/>
              <a:t>激发功能</a:t>
            </a:r>
            <a:endParaRPr lang="zh-CN" altLang="en-US" sz="2000" dirty="0">
              <a:sym typeface="+mn-ea"/>
            </a:endParaRPr>
          </a:p>
          <a:p>
            <a:pPr>
              <a:lnSpc>
                <a:spcPct val="150000"/>
              </a:lnSpc>
            </a:pPr>
            <a:r>
              <a:rPr lang="zh-CN" altLang="en-US" sz="2000" dirty="0">
                <a:sym typeface="+mn-ea"/>
              </a:rPr>
              <a:t>D.</a:t>
            </a:r>
            <a:r>
              <a:rPr lang="zh-CN" altLang="en-US" sz="2000" dirty="0"/>
              <a:t>引导功能</a:t>
            </a:r>
            <a:endParaRPr lang="en-US" altLang="zh-CN" sz="2000" dirty="0">
              <a:sym typeface="+mn-ea"/>
            </a:endParaRPr>
          </a:p>
          <a:p>
            <a:pPr>
              <a:lnSpc>
                <a:spcPct val="150000"/>
              </a:lnSpc>
            </a:pPr>
            <a:endParaRPr lang="zh-CN" altLang="en-US" sz="2000" dirty="0"/>
          </a:p>
        </p:txBody>
      </p:sp>
    </p:spTree>
    <p:extLst>
      <p:ext uri="{BB962C8B-B14F-4D97-AF65-F5344CB8AC3E}">
        <p14:creationId xmlns:p14="http://schemas.microsoft.com/office/powerpoint/2010/main" val="37353508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4803D-A9A7-DA94-10A6-9E5DEEC47242}"/>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1021BD66-B3E8-14B7-7819-DE193AA14144}"/>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5EF61081-DDA5-6A5A-E610-0FCE69B5C2D8}"/>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0989A3ED-FA93-7F8D-D13C-2E5E6C0253BE}"/>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DF2B721A-97C1-4A8A-0A1F-22FCF2E4A00C}"/>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3BB2A0E0-583A-D939-891D-22C4E8EACB69}"/>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5C77294D-CE16-1665-D3CA-1F792C446DA9}"/>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C4494BE8-205F-DA1D-7F3A-7A20612802E8}"/>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A958298B-4967-6217-25B3-69E47C20E804}"/>
              </a:ext>
            </a:extLst>
          </p:cNvPr>
          <p:cNvSpPr txBox="1"/>
          <p:nvPr/>
        </p:nvSpPr>
        <p:spPr>
          <a:xfrm>
            <a:off x="1427027" y="1258780"/>
            <a:ext cx="7802880" cy="6036974"/>
          </a:xfrm>
          <a:prstGeom prst="rect">
            <a:avLst/>
          </a:prstGeom>
          <a:noFill/>
        </p:spPr>
        <p:txBody>
          <a:bodyPr wrap="square" rtlCol="0" anchor="t">
            <a:spAutoFit/>
          </a:bodyPr>
          <a:lstStyle/>
          <a:p>
            <a:pPr>
              <a:lnSpc>
                <a:spcPct val="150000"/>
              </a:lnSpc>
            </a:pPr>
            <a:r>
              <a:rPr lang="zh-CN" altLang="en-US" sz="2000" dirty="0"/>
              <a:t>例题</a:t>
            </a:r>
            <a:r>
              <a:rPr lang="en-US" altLang="zh-CN" sz="2000" dirty="0"/>
              <a:t>3</a:t>
            </a:r>
            <a:r>
              <a:rPr lang="zh-CN" altLang="en-US" sz="2000" dirty="0"/>
              <a:t>：单选</a:t>
            </a:r>
            <a:endParaRPr lang="en-US" altLang="zh-CN" sz="2000" dirty="0"/>
          </a:p>
          <a:p>
            <a:pPr>
              <a:lnSpc>
                <a:spcPct val="150000"/>
              </a:lnSpc>
            </a:pPr>
            <a:r>
              <a:rPr lang="zh-CN" altLang="en-US" sz="2000" dirty="0"/>
              <a:t>广告能提高企业产品及品牌的知名度，这是广告的（    ）功能</a:t>
            </a:r>
            <a:endParaRPr lang="en-US" altLang="zh-CN" sz="2000" dirty="0"/>
          </a:p>
          <a:p>
            <a:pPr>
              <a:lnSpc>
                <a:spcPct val="150000"/>
              </a:lnSpc>
            </a:pPr>
            <a:r>
              <a:rPr lang="zh-CN" altLang="en-US" sz="2000" dirty="0">
                <a:sym typeface="+mn-ea"/>
              </a:rPr>
              <a:t>A.</a:t>
            </a:r>
            <a:r>
              <a:rPr lang="zh-CN" altLang="en-US" sz="2000" dirty="0"/>
              <a:t>展示功能      </a:t>
            </a:r>
            <a:r>
              <a:rPr lang="zh-CN" altLang="en-US" sz="2000" dirty="0">
                <a:sym typeface="+mn-ea"/>
              </a:rPr>
              <a:t>B.</a:t>
            </a:r>
            <a:r>
              <a:rPr lang="zh-CN" altLang="en-US" sz="2000" dirty="0"/>
              <a:t>认识功能</a:t>
            </a:r>
            <a:endParaRPr lang="zh-CN" altLang="en-US" sz="2000" dirty="0">
              <a:sym typeface="+mn-ea"/>
            </a:endParaRPr>
          </a:p>
          <a:p>
            <a:pPr>
              <a:lnSpc>
                <a:spcPct val="150000"/>
              </a:lnSpc>
            </a:pPr>
            <a:r>
              <a:rPr lang="zh-CN" altLang="en-US" sz="2000" dirty="0">
                <a:sym typeface="+mn-ea"/>
              </a:rPr>
              <a:t>C.</a:t>
            </a:r>
            <a:r>
              <a:rPr lang="zh-CN" altLang="en-US" sz="2000" dirty="0"/>
              <a:t>激发功能</a:t>
            </a:r>
            <a:endParaRPr lang="zh-CN" altLang="en-US" sz="2000" dirty="0">
              <a:sym typeface="+mn-ea"/>
            </a:endParaRPr>
          </a:p>
          <a:p>
            <a:pPr>
              <a:lnSpc>
                <a:spcPct val="150000"/>
              </a:lnSpc>
            </a:pPr>
            <a:r>
              <a:rPr lang="zh-CN" altLang="en-US" sz="2000" dirty="0">
                <a:sym typeface="+mn-ea"/>
              </a:rPr>
              <a:t>D.</a:t>
            </a:r>
            <a:r>
              <a:rPr lang="zh-CN" altLang="en-US" sz="2000" dirty="0"/>
              <a:t>引导功能</a:t>
            </a:r>
            <a:endParaRPr lang="en-US" altLang="zh-CN" sz="2000" dirty="0"/>
          </a:p>
          <a:p>
            <a:pPr>
              <a:lnSpc>
                <a:spcPct val="150000"/>
              </a:lnSpc>
            </a:pPr>
            <a:r>
              <a:rPr lang="zh-CN" altLang="en-US" sz="2000" dirty="0"/>
              <a:t>例题</a:t>
            </a:r>
            <a:r>
              <a:rPr lang="en-US" altLang="zh-CN" sz="2000" dirty="0"/>
              <a:t>4</a:t>
            </a:r>
            <a:r>
              <a:rPr lang="zh-CN" altLang="en-US" sz="2000" dirty="0"/>
              <a:t>：单选</a:t>
            </a:r>
            <a:endParaRPr lang="en-US" altLang="zh-CN" sz="2000" dirty="0"/>
          </a:p>
          <a:p>
            <a:pPr>
              <a:lnSpc>
                <a:spcPct val="150000"/>
              </a:lnSpc>
            </a:pPr>
            <a:r>
              <a:rPr lang="zh-CN" altLang="en-US" sz="2000" dirty="0"/>
              <a:t>每一位推销人员负责一种或一类产品的推销工作，这一推销队伍的结构设计类型属于（    ）</a:t>
            </a:r>
            <a:endParaRPr lang="en-US" altLang="zh-CN" sz="2000" dirty="0"/>
          </a:p>
          <a:p>
            <a:pPr>
              <a:lnSpc>
                <a:spcPct val="150000"/>
              </a:lnSpc>
            </a:pPr>
            <a:r>
              <a:rPr lang="zh-CN" altLang="en-US" sz="2000" dirty="0">
                <a:sym typeface="+mn-ea"/>
              </a:rPr>
              <a:t>A.地区型结构</a:t>
            </a:r>
            <a:r>
              <a:rPr lang="zh-CN" altLang="en-US" sz="2000" dirty="0"/>
              <a:t>      </a:t>
            </a:r>
            <a:r>
              <a:rPr lang="zh-CN" altLang="en-US" sz="2000" dirty="0">
                <a:sym typeface="+mn-ea"/>
              </a:rPr>
              <a:t>B.产品型结构</a:t>
            </a:r>
          </a:p>
          <a:p>
            <a:pPr>
              <a:lnSpc>
                <a:spcPct val="150000"/>
              </a:lnSpc>
            </a:pPr>
            <a:r>
              <a:rPr lang="zh-CN" altLang="en-US" sz="2000" dirty="0">
                <a:sym typeface="+mn-ea"/>
              </a:rPr>
              <a:t>C.顾客型结构</a:t>
            </a:r>
          </a:p>
          <a:p>
            <a:pPr>
              <a:lnSpc>
                <a:spcPct val="150000"/>
              </a:lnSpc>
            </a:pPr>
            <a:r>
              <a:rPr lang="zh-CN" altLang="en-US" sz="2000" dirty="0">
                <a:sym typeface="+mn-ea"/>
              </a:rPr>
              <a:t>D.复合型结构</a:t>
            </a:r>
            <a:endParaRPr lang="en-US" altLang="zh-CN" sz="2000" dirty="0">
              <a:sym typeface="+mn-ea"/>
            </a:endParaRPr>
          </a:p>
          <a:p>
            <a:pPr>
              <a:lnSpc>
                <a:spcPct val="150000"/>
              </a:lnSpc>
            </a:pPr>
            <a:endParaRPr lang="en-US" altLang="zh-CN" sz="2000" dirty="0">
              <a:sym typeface="+mn-ea"/>
            </a:endParaRPr>
          </a:p>
          <a:p>
            <a:pPr>
              <a:lnSpc>
                <a:spcPct val="150000"/>
              </a:lnSpc>
            </a:pPr>
            <a:endParaRPr lang="zh-CN" altLang="en-US" sz="2000" dirty="0"/>
          </a:p>
        </p:txBody>
      </p:sp>
    </p:spTree>
    <p:extLst>
      <p:ext uri="{BB962C8B-B14F-4D97-AF65-F5344CB8AC3E}">
        <p14:creationId xmlns:p14="http://schemas.microsoft.com/office/powerpoint/2010/main" val="26609174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19DB2-EFD6-8F6E-1DD8-E04760B37767}"/>
            </a:ext>
          </a:extLst>
        </p:cNvPr>
        <p:cNvGrpSpPr/>
        <p:nvPr/>
      </p:nvGrpSpPr>
      <p:grpSpPr>
        <a:xfrm>
          <a:off x="0" y="0"/>
          <a:ext cx="0" cy="0"/>
          <a:chOff x="0" y="0"/>
          <a:chExt cx="0" cy="0"/>
        </a:xfrm>
      </p:grpSpPr>
      <p:cxnSp>
        <p:nvCxnSpPr>
          <p:cNvPr id="4" name="直接连接符 3">
            <a:extLst>
              <a:ext uri="{FF2B5EF4-FFF2-40B4-BE49-F238E27FC236}">
                <a16:creationId xmlns:a16="http://schemas.microsoft.com/office/drawing/2014/main" id="{CBA328C5-9F8A-8A01-0733-03E1684F52ED}"/>
              </a:ext>
            </a:extLst>
          </p:cNvPr>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3B76CBF7-D491-DBE1-7844-5DBCC2A6FF9E}"/>
              </a:ext>
            </a:extLst>
          </p:cNvPr>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a:extLst>
              <a:ext uri="{FF2B5EF4-FFF2-40B4-BE49-F238E27FC236}">
                <a16:creationId xmlns:a16="http://schemas.microsoft.com/office/drawing/2014/main" id="{9249681F-3083-50C1-A1C8-D3447DCEEDD3}"/>
              </a:ext>
            </a:extLst>
          </p:cNvPr>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a:extLst>
              <a:ext uri="{FF2B5EF4-FFF2-40B4-BE49-F238E27FC236}">
                <a16:creationId xmlns:a16="http://schemas.microsoft.com/office/drawing/2014/main" id="{5171C620-6719-5F5E-4ECB-84A50855CA70}"/>
              </a:ext>
            </a:extLst>
          </p:cNvPr>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a:extLst>
              <a:ext uri="{FF2B5EF4-FFF2-40B4-BE49-F238E27FC236}">
                <a16:creationId xmlns:a16="http://schemas.microsoft.com/office/drawing/2014/main" id="{BCE12F75-D93E-6D5B-8454-E3BF8309C249}"/>
              </a:ext>
            </a:extLst>
          </p:cNvPr>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a:extLst>
              <a:ext uri="{FF2B5EF4-FFF2-40B4-BE49-F238E27FC236}">
                <a16:creationId xmlns:a16="http://schemas.microsoft.com/office/drawing/2014/main" id="{06DE9D45-C384-DE3C-C900-ED1E1E122B82}"/>
              </a:ext>
            </a:extLst>
          </p:cNvPr>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a:extLst>
              <a:ext uri="{FF2B5EF4-FFF2-40B4-BE49-F238E27FC236}">
                <a16:creationId xmlns:a16="http://schemas.microsoft.com/office/drawing/2014/main" id="{B706312C-2E3D-5E93-41CC-1E2813524063}"/>
              </a:ext>
            </a:extLst>
          </p:cNvPr>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a:extLst>
              <a:ext uri="{FF2B5EF4-FFF2-40B4-BE49-F238E27FC236}">
                <a16:creationId xmlns:a16="http://schemas.microsoft.com/office/drawing/2014/main" id="{5A764C2C-4ABE-A6E4-CF55-8009DABF87CA}"/>
              </a:ext>
            </a:extLst>
          </p:cNvPr>
          <p:cNvSpPr txBox="1"/>
          <p:nvPr/>
        </p:nvSpPr>
        <p:spPr>
          <a:xfrm>
            <a:off x="1427027" y="1258780"/>
            <a:ext cx="7802880" cy="3728649"/>
          </a:xfrm>
          <a:prstGeom prst="rect">
            <a:avLst/>
          </a:prstGeom>
          <a:noFill/>
        </p:spPr>
        <p:txBody>
          <a:bodyPr wrap="square" rtlCol="0" anchor="t">
            <a:spAutoFit/>
          </a:bodyPr>
          <a:lstStyle/>
          <a:p>
            <a:pPr>
              <a:lnSpc>
                <a:spcPct val="150000"/>
              </a:lnSpc>
            </a:pPr>
            <a:r>
              <a:rPr lang="zh-CN" altLang="en-US" sz="2000" dirty="0"/>
              <a:t>例题</a:t>
            </a:r>
            <a:r>
              <a:rPr lang="en-US" altLang="zh-CN" sz="2000" dirty="0"/>
              <a:t>5</a:t>
            </a:r>
            <a:r>
              <a:rPr lang="zh-CN" altLang="en-US" sz="2000" dirty="0"/>
              <a:t>：单选</a:t>
            </a:r>
            <a:endParaRPr lang="en-US" altLang="zh-CN" sz="2000" dirty="0"/>
          </a:p>
          <a:p>
            <a:pPr>
              <a:lnSpc>
                <a:spcPct val="150000"/>
              </a:lnSpc>
            </a:pPr>
            <a:r>
              <a:rPr lang="zh-CN" altLang="en-US" sz="2000" dirty="0"/>
              <a:t>某品牌汽车的外形和工艺让人联想到严谨和具有权威的个人，这是品牌概念的（     ）内容</a:t>
            </a:r>
            <a:endParaRPr lang="en-US" altLang="zh-CN" sz="2000" dirty="0"/>
          </a:p>
          <a:p>
            <a:pPr>
              <a:lnSpc>
                <a:spcPct val="150000"/>
              </a:lnSpc>
            </a:pPr>
            <a:r>
              <a:rPr lang="zh-CN" altLang="en-US" sz="2000" dirty="0">
                <a:sym typeface="+mn-ea"/>
              </a:rPr>
              <a:t>A.属性</a:t>
            </a:r>
            <a:r>
              <a:rPr lang="zh-CN" altLang="en-US" sz="2000" dirty="0"/>
              <a:t>      </a:t>
            </a:r>
            <a:r>
              <a:rPr lang="zh-CN" altLang="en-US" sz="2000" dirty="0">
                <a:sym typeface="+mn-ea"/>
              </a:rPr>
              <a:t>B.利益</a:t>
            </a:r>
          </a:p>
          <a:p>
            <a:pPr>
              <a:lnSpc>
                <a:spcPct val="150000"/>
              </a:lnSpc>
            </a:pPr>
            <a:r>
              <a:rPr lang="zh-CN" altLang="en-US" sz="2000" dirty="0">
                <a:sym typeface="+mn-ea"/>
              </a:rPr>
              <a:t>C.价值</a:t>
            </a:r>
          </a:p>
          <a:p>
            <a:pPr>
              <a:lnSpc>
                <a:spcPct val="150000"/>
              </a:lnSpc>
            </a:pPr>
            <a:r>
              <a:rPr lang="zh-CN" altLang="en-US" sz="2000" dirty="0">
                <a:sym typeface="+mn-ea"/>
              </a:rPr>
              <a:t>D.个性</a:t>
            </a:r>
            <a:endParaRPr lang="en-US" altLang="zh-CN" sz="2000" dirty="0"/>
          </a:p>
          <a:p>
            <a:pPr>
              <a:lnSpc>
                <a:spcPct val="150000"/>
              </a:lnSpc>
            </a:pPr>
            <a:endParaRPr lang="en-US" altLang="zh-CN" sz="2000" dirty="0">
              <a:sym typeface="+mn-ea"/>
            </a:endParaRPr>
          </a:p>
          <a:p>
            <a:pPr>
              <a:lnSpc>
                <a:spcPct val="150000"/>
              </a:lnSpc>
            </a:pPr>
            <a:endParaRPr lang="zh-CN" altLang="en-US" sz="2000" dirty="0"/>
          </a:p>
        </p:txBody>
      </p:sp>
    </p:spTree>
    <p:extLst>
      <p:ext uri="{BB962C8B-B14F-4D97-AF65-F5344CB8AC3E}">
        <p14:creationId xmlns:p14="http://schemas.microsoft.com/office/powerpoint/2010/main" val="25755391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2398</Words>
  <Application>Microsoft Office PowerPoint</Application>
  <PresentationFormat>宽屏</PresentationFormat>
  <Paragraphs>209</Paragraphs>
  <Slides>29</Slides>
  <Notes>29</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29</vt:i4>
      </vt:variant>
    </vt:vector>
  </HeadingPairs>
  <TitlesOfParts>
    <vt:vector size="35" baseType="lpstr">
      <vt:lpstr>华文新魏</vt:lpstr>
      <vt:lpstr>华文中宋</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2025-10-18T04:57:07Z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