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handoutMasterIdLst>
    <p:handoutMasterId r:id="rId22"/>
  </p:handoutMasterIdLst>
  <p:sldIdLst>
    <p:sldId id="256" r:id="rId2"/>
    <p:sldId id="547" r:id="rId3"/>
    <p:sldId id="548" r:id="rId4"/>
    <p:sldId id="549" r:id="rId5"/>
    <p:sldId id="550" r:id="rId6"/>
    <p:sldId id="551" r:id="rId7"/>
    <p:sldId id="552" r:id="rId8"/>
    <p:sldId id="553" r:id="rId9"/>
    <p:sldId id="554" r:id="rId10"/>
    <p:sldId id="555" r:id="rId11"/>
    <p:sldId id="556" r:id="rId12"/>
    <p:sldId id="557" r:id="rId13"/>
    <p:sldId id="558" r:id="rId14"/>
    <p:sldId id="559" r:id="rId15"/>
    <p:sldId id="560" r:id="rId16"/>
    <p:sldId id="561" r:id="rId17"/>
    <p:sldId id="562" r:id="rId18"/>
    <p:sldId id="563" r:id="rId19"/>
    <p:sldId id="27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A5D4697C-A590-5845-A238-8558F188F421}">
          <p14:sldIdLst>
            <p14:sldId id="256"/>
            <p14:sldId id="547"/>
            <p14:sldId id="548"/>
            <p14:sldId id="549"/>
            <p14:sldId id="550"/>
            <p14:sldId id="551"/>
            <p14:sldId id="552"/>
            <p14:sldId id="553"/>
            <p14:sldId id="554"/>
            <p14:sldId id="555"/>
            <p14:sldId id="556"/>
            <p14:sldId id="557"/>
            <p14:sldId id="558"/>
            <p14:sldId id="559"/>
            <p14:sldId id="560"/>
            <p14:sldId id="561"/>
            <p14:sldId id="562"/>
            <p14:sldId id="563"/>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度样式 3 - 强调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浅色样式 3 - 强调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1534"/>
  </p:normalViewPr>
  <p:slideViewPr>
    <p:cSldViewPr snapToGrid="0">
      <p:cViewPr varScale="1">
        <p:scale>
          <a:sx n="78" d="100"/>
          <a:sy n="78" d="100"/>
        </p:scale>
        <p:origin x="444" y="54"/>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2024/8/14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2024/8/14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80516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41740500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418636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256131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8882250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33665002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22819185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1437687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23150641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19</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4158933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229805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2032997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1154625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4176444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220408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3189461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2488038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2024/8/14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2024/8/14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extLst>
      <p:ext uri="{BB962C8B-B14F-4D97-AF65-F5344CB8AC3E}">
        <p14:creationId xmlns:p14="http://schemas.microsoft.com/office/powerpoint/2010/main" val="206297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8.jp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sp>
        <p:nvSpPr>
          <p:cNvPr id="34" name="文本框 33"/>
          <p:cNvSpPr txBox="1"/>
          <p:nvPr/>
        </p:nvSpPr>
        <p:spPr>
          <a:xfrm>
            <a:off x="1224915" y="4150995"/>
            <a:ext cx="716280" cy="306705"/>
          </a:xfrm>
          <a:prstGeom prst="rect">
            <a:avLst/>
          </a:prstGeom>
          <a:noFill/>
        </p:spPr>
        <p:txBody>
          <a:bodyPr wrap="non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1400" b="0" dirty="0">
                <a:solidFill>
                  <a:schemeClr val="bg1"/>
                </a:solidFill>
              </a:rPr>
              <a:t>育说课</a:t>
            </a:r>
          </a:p>
        </p:txBody>
      </p:sp>
      <p:grpSp>
        <p:nvGrpSpPr>
          <p:cNvPr id="5" name="组合 4"/>
          <p:cNvGrpSpPr/>
          <p:nvPr/>
        </p:nvGrpSpPr>
        <p:grpSpPr>
          <a:xfrm>
            <a:off x="550544" y="3152274"/>
            <a:ext cx="4526781" cy="1890896"/>
            <a:chOff x="602533" y="3311161"/>
            <a:chExt cx="1584325" cy="360000"/>
          </a:xfrm>
        </p:grpSpPr>
        <p:sp>
          <p:nvSpPr>
            <p:cNvPr id="6" name="矩形: 圆角 29"/>
            <p:cNvSpPr/>
            <p:nvPr/>
          </p:nvSpPr>
          <p:spPr>
            <a:xfrm>
              <a:off x="784522" y="3311161"/>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02533" y="3398136"/>
              <a:ext cx="1584325" cy="11133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200" dirty="0">
                  <a:solidFill>
                    <a:schemeClr val="bg1"/>
                  </a:solidFill>
                </a:rPr>
                <a:t>中级经济师</a:t>
              </a:r>
            </a:p>
          </p:txBody>
        </p:sp>
      </p:grpSp>
      <p:pic>
        <p:nvPicPr>
          <p:cNvPr id="8" name="图片 7" descr="123456"/>
          <p:cNvPicPr>
            <a:picLocks noChangeAspect="1"/>
          </p:cNvPicPr>
          <p:nvPr/>
        </p:nvPicPr>
        <p:blipFill>
          <a:blip r:embed="rId6" cstate="print"/>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192430"/>
          </a:xfrm>
          <a:prstGeom prst="rect">
            <a:avLst/>
          </a:prstGeom>
          <a:noFill/>
        </p:spPr>
        <p:txBody>
          <a:bodyPr wrap="square" rtlCol="0" anchor="t">
            <a:spAutoFit/>
          </a:bodyPr>
          <a:lstStyle/>
          <a:p>
            <a:pPr>
              <a:lnSpc>
                <a:spcPct val="150000"/>
              </a:lnSpc>
            </a:pPr>
            <a:r>
              <a:rPr lang="en-US" altLang="zh-CN" sz="2000" dirty="0"/>
              <a:t>3</a:t>
            </a:r>
            <a:r>
              <a:rPr lang="zh-CN" altLang="en-US" sz="2000" dirty="0"/>
              <a:t>、账务处理程序</a:t>
            </a:r>
            <a:endParaRPr lang="en-US" altLang="zh-CN" sz="2000" dirty="0"/>
          </a:p>
          <a:p>
            <a:pPr>
              <a:lnSpc>
                <a:spcPct val="150000"/>
              </a:lnSpc>
            </a:pPr>
            <a:r>
              <a:rPr lang="zh-CN" altLang="en-US" sz="2000" dirty="0"/>
              <a:t>账务处理程序，也称会计核算组织程序，是指对会计数据的记录、归类、汇总、报告的步骤和方法。即从原始凭证的整理、汇总，记账凭证的填制、汇总，日记账、明细分类账的登记，到会计报表的编制的步骤和方法。</a:t>
            </a:r>
            <a:endParaRPr lang="en-US" altLang="zh-CN" sz="2000" dirty="0"/>
          </a:p>
          <a:p>
            <a:pPr>
              <a:lnSpc>
                <a:spcPct val="150000"/>
              </a:lnSpc>
            </a:pPr>
            <a:r>
              <a:rPr lang="zh-CN" altLang="en-US" sz="2000" dirty="0"/>
              <a:t>账务处理程序的基本模式：原始凭证</a:t>
            </a:r>
            <a:r>
              <a:rPr lang="en-US" altLang="zh-CN" sz="2000" dirty="0"/>
              <a:t>——</a:t>
            </a:r>
            <a:r>
              <a:rPr lang="zh-CN" altLang="en-US" sz="2000" dirty="0"/>
              <a:t>记账凭证</a:t>
            </a:r>
            <a:r>
              <a:rPr lang="en-US" altLang="zh-CN" sz="2000" dirty="0"/>
              <a:t>——</a:t>
            </a:r>
            <a:r>
              <a:rPr lang="zh-CN" altLang="en-US" sz="2000" dirty="0"/>
              <a:t>会计账簿</a:t>
            </a:r>
            <a:r>
              <a:rPr lang="en-US" altLang="zh-CN" sz="2000" dirty="0"/>
              <a:t>——</a:t>
            </a:r>
            <a:r>
              <a:rPr lang="zh-CN" altLang="en-US" sz="2000" dirty="0"/>
              <a:t>会计报表。</a:t>
            </a:r>
          </a:p>
          <a:p>
            <a:pPr>
              <a:lnSpc>
                <a:spcPct val="150000"/>
              </a:lnSpc>
            </a:pPr>
            <a:r>
              <a:rPr lang="zh-CN" altLang="en-US" sz="2000" dirty="0"/>
              <a:t>我国账务处理程序有五种：记账凭证账务处理程序、汇总记账凭证账务处理程序、科目汇总表账务处理程序、多栏式日记账账务处理程序、日记总账账务处理程序。</a:t>
            </a:r>
            <a:endParaRPr lang="en-US" altLang="zh-CN" sz="2000" dirty="0"/>
          </a:p>
          <a:p>
            <a:pPr algn="l">
              <a:lnSpc>
                <a:spcPct val="150000"/>
              </a:lnSpc>
            </a:pPr>
            <a:r>
              <a:rPr lang="zh-CN" altLang="zh-CN" sz="2000" dirty="0"/>
              <a:t>　</a:t>
            </a:r>
            <a:endParaRPr lang="zh-CN" altLang="en-US" sz="2000" dirty="0"/>
          </a:p>
        </p:txBody>
      </p:sp>
    </p:spTree>
    <p:extLst>
      <p:ext uri="{BB962C8B-B14F-4D97-AF65-F5344CB8AC3E}">
        <p14:creationId xmlns:p14="http://schemas.microsoft.com/office/powerpoint/2010/main" val="770372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192430"/>
          </a:xfrm>
          <a:prstGeom prst="rect">
            <a:avLst/>
          </a:prstGeom>
          <a:noFill/>
        </p:spPr>
        <p:txBody>
          <a:bodyPr wrap="square" rtlCol="0" anchor="t">
            <a:spAutoFit/>
          </a:bodyPr>
          <a:lstStyle/>
          <a:p>
            <a:pPr>
              <a:lnSpc>
                <a:spcPct val="150000"/>
              </a:lnSpc>
            </a:pPr>
            <a:r>
              <a:rPr lang="zh-CN" altLang="en-US" sz="2000" dirty="0"/>
              <a:t>四、财务会计报告</a:t>
            </a:r>
            <a:endParaRPr lang="en-US" altLang="zh-CN" sz="2000" dirty="0"/>
          </a:p>
          <a:p>
            <a:pPr>
              <a:lnSpc>
                <a:spcPct val="150000"/>
              </a:lnSpc>
            </a:pPr>
            <a:r>
              <a:rPr lang="en-US" altLang="zh-CN" sz="2000" dirty="0"/>
              <a:t>1</a:t>
            </a:r>
            <a:r>
              <a:rPr lang="zh-CN" altLang="en-US" sz="2000" dirty="0"/>
              <a:t>、财务会计报告的概念</a:t>
            </a:r>
            <a:endParaRPr lang="en-US" altLang="zh-CN" sz="2000" dirty="0"/>
          </a:p>
          <a:p>
            <a:pPr>
              <a:lnSpc>
                <a:spcPct val="150000"/>
              </a:lnSpc>
            </a:pPr>
            <a:r>
              <a:rPr lang="zh-CN" altLang="en-US" sz="2000" dirty="0"/>
              <a:t>企业对外提供的反映企业在某一特定日期财务状况和某一会计期间经营成果、现金流量等会计信息的文件。</a:t>
            </a:r>
            <a:endParaRPr lang="en-US" altLang="zh-CN" sz="2000" dirty="0"/>
          </a:p>
          <a:p>
            <a:pPr>
              <a:lnSpc>
                <a:spcPct val="150000"/>
              </a:lnSpc>
            </a:pPr>
            <a:r>
              <a:rPr lang="zh-CN" altLang="en-US" sz="2000" dirty="0"/>
              <a:t> </a:t>
            </a:r>
            <a:r>
              <a:rPr lang="en-US" altLang="zh-CN" sz="2000" dirty="0"/>
              <a:t>2</a:t>
            </a:r>
            <a:r>
              <a:rPr lang="zh-CN" altLang="en-US" sz="2000" dirty="0"/>
              <a:t>、财务会计报告的内容</a:t>
            </a:r>
            <a:endParaRPr lang="en-US" altLang="zh-CN" sz="2000" dirty="0"/>
          </a:p>
          <a:p>
            <a:pPr>
              <a:lnSpc>
                <a:spcPct val="150000"/>
              </a:lnSpc>
            </a:pPr>
            <a:r>
              <a:rPr lang="zh-CN" altLang="en-US" sz="2000" dirty="0"/>
              <a:t>会计报告包括会计报表、会计报表附注和其他应当在会计报告中披露的相关信息和资料。会计报表至少应当包括资产负债表、利润表、现金流量表等报表。小企业编制的会计报表可以不包括现金流量表。</a:t>
            </a:r>
          </a:p>
          <a:p>
            <a:pPr algn="l">
              <a:lnSpc>
                <a:spcPct val="150000"/>
              </a:lnSpc>
            </a:pPr>
            <a:endParaRPr lang="zh-CN" altLang="en-US" sz="2000" dirty="0"/>
          </a:p>
        </p:txBody>
      </p:sp>
    </p:spTree>
    <p:extLst>
      <p:ext uri="{BB962C8B-B14F-4D97-AF65-F5344CB8AC3E}">
        <p14:creationId xmlns:p14="http://schemas.microsoft.com/office/powerpoint/2010/main" val="16627968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958660"/>
          </a:xfrm>
          <a:prstGeom prst="rect">
            <a:avLst/>
          </a:prstGeom>
          <a:noFill/>
        </p:spPr>
        <p:txBody>
          <a:bodyPr wrap="square" rtlCol="0" anchor="t">
            <a:spAutoFit/>
          </a:bodyPr>
          <a:lstStyle/>
          <a:p>
            <a:pPr>
              <a:lnSpc>
                <a:spcPct val="150000"/>
              </a:lnSpc>
            </a:pPr>
            <a:r>
              <a:rPr lang="en-US" altLang="zh-CN" sz="2000" dirty="0"/>
              <a:t>3</a:t>
            </a:r>
            <a:r>
              <a:rPr lang="zh-CN" altLang="en-US" sz="2000" dirty="0"/>
              <a:t>、会计报表的分类</a:t>
            </a:r>
            <a:endParaRPr lang="en-US" altLang="zh-CN" sz="2000" dirty="0"/>
          </a:p>
          <a:p>
            <a:pPr algn="l">
              <a:lnSpc>
                <a:spcPct val="150000"/>
              </a:lnSpc>
            </a:pPr>
            <a:endParaRPr lang="zh-CN" altLang="en-US" sz="2000" dirty="0"/>
          </a:p>
        </p:txBody>
      </p:sp>
      <p:graphicFrame>
        <p:nvGraphicFramePr>
          <p:cNvPr id="2" name="表格 1">
            <a:extLst>
              <a:ext uri="{FF2B5EF4-FFF2-40B4-BE49-F238E27FC236}">
                <a16:creationId xmlns:a16="http://schemas.microsoft.com/office/drawing/2014/main" id="{1DB77628-62C4-17CD-308C-B88C501607C5}"/>
              </a:ext>
            </a:extLst>
          </p:cNvPr>
          <p:cNvGraphicFramePr>
            <a:graphicFrameLocks noGrp="1"/>
          </p:cNvGraphicFramePr>
          <p:nvPr/>
        </p:nvGraphicFramePr>
        <p:xfrm>
          <a:off x="1378856" y="1712685"/>
          <a:ext cx="8236632" cy="4071689"/>
        </p:xfrm>
        <a:graphic>
          <a:graphicData uri="http://schemas.openxmlformats.org/drawingml/2006/table">
            <a:tbl>
              <a:tblPr/>
              <a:tblGrid>
                <a:gridCol w="4118316">
                  <a:extLst>
                    <a:ext uri="{9D8B030D-6E8A-4147-A177-3AD203B41FA5}">
                      <a16:colId xmlns:a16="http://schemas.microsoft.com/office/drawing/2014/main" val="2891407479"/>
                    </a:ext>
                  </a:extLst>
                </a:gridCol>
                <a:gridCol w="4118316">
                  <a:extLst>
                    <a:ext uri="{9D8B030D-6E8A-4147-A177-3AD203B41FA5}">
                      <a16:colId xmlns:a16="http://schemas.microsoft.com/office/drawing/2014/main" val="3729950087"/>
                    </a:ext>
                  </a:extLst>
                </a:gridCol>
              </a:tblGrid>
              <a:tr h="313207">
                <a:tc>
                  <a:txBody>
                    <a:bodyPr/>
                    <a:lstStyle/>
                    <a:p>
                      <a:pPr algn="ctr"/>
                      <a:r>
                        <a:rPr lang="zh-CN" altLang="en-US" b="1">
                          <a:effectLst/>
                          <a:latin typeface="inherit"/>
                        </a:rPr>
                        <a:t>分类标准</a:t>
                      </a:r>
                      <a:endParaRPr lang="zh-CN" altLang="en-US">
                        <a:effectLst/>
                        <a:latin typeface="inherit"/>
                      </a:endParaRPr>
                    </a:p>
                  </a:txBody>
                  <a:tcPr marL="0" marR="0" marT="0" marB="0" anchor="ctr">
                    <a:lnL>
                      <a:noFill/>
                    </a:lnL>
                    <a:lnR>
                      <a:noFill/>
                    </a:lnR>
                    <a:lnT>
                      <a:noFill/>
                    </a:lnT>
                    <a:lnB>
                      <a:noFill/>
                    </a:lnB>
                    <a:solidFill>
                      <a:srgbClr val="FFFFFF"/>
                    </a:solidFill>
                  </a:tcPr>
                </a:tc>
                <a:tc>
                  <a:txBody>
                    <a:bodyPr/>
                    <a:lstStyle/>
                    <a:p>
                      <a:pPr algn="ctr"/>
                      <a:r>
                        <a:rPr lang="zh-CN" altLang="en-US" b="1">
                          <a:effectLst/>
                          <a:latin typeface="inherit"/>
                        </a:rPr>
                        <a:t>分类结果</a:t>
                      </a:r>
                      <a:endParaRPr lang="zh-CN" altLang="en-US">
                        <a:effectLst/>
                        <a:latin typeface="inherit"/>
                      </a:endParaRP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357271095"/>
                  </a:ext>
                </a:extLst>
              </a:tr>
              <a:tr h="313207">
                <a:tc rowSpan="3">
                  <a:txBody>
                    <a:bodyPr/>
                    <a:lstStyle/>
                    <a:p>
                      <a:pPr algn="ctr"/>
                      <a:r>
                        <a:rPr lang="zh-CN" altLang="en-US">
                          <a:effectLst/>
                          <a:latin typeface="inherit"/>
                        </a:rPr>
                        <a:t>按照其所反映的经济内容不同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反映财务状况的报表（资产负债表）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416533901"/>
                  </a:ext>
                </a:extLst>
              </a:tr>
              <a:tr h="313207">
                <a:tc vMerge="1">
                  <a:txBody>
                    <a:bodyPr/>
                    <a:lstStyle/>
                    <a:p>
                      <a:endParaRPr lang="zh-CN" altLang="en-US"/>
                    </a:p>
                  </a:txBody>
                  <a:tcPr/>
                </a:tc>
                <a:tc>
                  <a:txBody>
                    <a:bodyPr/>
                    <a:lstStyle/>
                    <a:p>
                      <a:pPr algn="ctr"/>
                      <a:r>
                        <a:rPr lang="zh-CN" altLang="en-US">
                          <a:effectLst/>
                          <a:latin typeface="inherit"/>
                        </a:rPr>
                        <a:t>反映经营成果的报表（利润表）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896410507"/>
                  </a:ext>
                </a:extLst>
              </a:tr>
              <a:tr h="626413">
                <a:tc vMerge="1">
                  <a:txBody>
                    <a:bodyPr/>
                    <a:lstStyle/>
                    <a:p>
                      <a:endParaRPr lang="zh-CN" altLang="en-US"/>
                    </a:p>
                  </a:txBody>
                  <a:tcPr/>
                </a:tc>
                <a:tc>
                  <a:txBody>
                    <a:bodyPr/>
                    <a:lstStyle/>
                    <a:p>
                      <a:pPr algn="ctr"/>
                      <a:r>
                        <a:rPr lang="zh-CN" altLang="en-US">
                          <a:effectLst/>
                          <a:latin typeface="inherit"/>
                        </a:rPr>
                        <a:t>反映现金流量（现金流量表）的报表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363584336"/>
                  </a:ext>
                </a:extLst>
              </a:tr>
              <a:tr h="626413">
                <a:tc rowSpan="2">
                  <a:txBody>
                    <a:bodyPr/>
                    <a:lstStyle/>
                    <a:p>
                      <a:pPr algn="ctr"/>
                      <a:r>
                        <a:rPr lang="zh-CN" altLang="en-US">
                          <a:effectLst/>
                          <a:latin typeface="inherit"/>
                        </a:rPr>
                        <a:t>按照会计报表报送对象不同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对外会计报表：种类、格式和编制方法由</a:t>
                      </a:r>
                      <a:r>
                        <a:rPr lang="zh-CN" altLang="en-US" b="1">
                          <a:effectLst/>
                          <a:latin typeface="inherit"/>
                        </a:rPr>
                        <a:t>财政部</a:t>
                      </a:r>
                      <a:r>
                        <a:rPr lang="zh-CN" altLang="en-US">
                          <a:effectLst/>
                          <a:latin typeface="inherit"/>
                        </a:rPr>
                        <a:t>统一规定。</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7178032"/>
                  </a:ext>
                </a:extLst>
              </a:tr>
              <a:tr h="313207">
                <a:tc vMerge="1">
                  <a:txBody>
                    <a:bodyPr/>
                    <a:lstStyle/>
                    <a:p>
                      <a:endParaRPr lang="zh-CN" altLang="en-US"/>
                    </a:p>
                  </a:txBody>
                  <a:tcPr/>
                </a:tc>
                <a:tc>
                  <a:txBody>
                    <a:bodyPr/>
                    <a:lstStyle/>
                    <a:p>
                      <a:pPr algn="ctr"/>
                      <a:r>
                        <a:rPr lang="zh-CN" altLang="en-US">
                          <a:effectLst/>
                          <a:latin typeface="inherit"/>
                        </a:rPr>
                        <a:t>对内会计报表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688853939"/>
                  </a:ext>
                </a:extLst>
              </a:tr>
              <a:tr h="313207">
                <a:tc rowSpan="2">
                  <a:txBody>
                    <a:bodyPr/>
                    <a:lstStyle/>
                    <a:p>
                      <a:pPr algn="ctr"/>
                      <a:r>
                        <a:rPr lang="zh-CN" altLang="en-US">
                          <a:effectLst/>
                          <a:latin typeface="inherit"/>
                        </a:rPr>
                        <a:t>按照会计报表编报主体的不同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个别会计报表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021983594"/>
                  </a:ext>
                </a:extLst>
              </a:tr>
              <a:tr h="313207">
                <a:tc vMerge="1">
                  <a:txBody>
                    <a:bodyPr/>
                    <a:lstStyle/>
                    <a:p>
                      <a:endParaRPr lang="zh-CN" altLang="en-US"/>
                    </a:p>
                  </a:txBody>
                  <a:tcPr/>
                </a:tc>
                <a:tc>
                  <a:txBody>
                    <a:bodyPr/>
                    <a:lstStyle/>
                    <a:p>
                      <a:pPr algn="ctr"/>
                      <a:r>
                        <a:rPr lang="zh-CN" altLang="en-US">
                          <a:effectLst/>
                          <a:latin typeface="inherit"/>
                        </a:rPr>
                        <a:t>合并会计报表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096698538"/>
                  </a:ext>
                </a:extLst>
              </a:tr>
              <a:tr h="313207">
                <a:tc rowSpan="3">
                  <a:txBody>
                    <a:bodyPr/>
                    <a:lstStyle/>
                    <a:p>
                      <a:pPr algn="ctr"/>
                      <a:r>
                        <a:rPr lang="zh-CN" altLang="en-US" dirty="0">
                          <a:effectLst/>
                          <a:latin typeface="inherit"/>
                        </a:rPr>
                        <a:t>按照会计报表编制的时间范围不同</a:t>
                      </a:r>
                    </a:p>
                  </a:txBody>
                  <a:tcPr marL="0" marR="0" marT="0" marB="0" anchor="ctr">
                    <a:lnL>
                      <a:noFill/>
                    </a:lnL>
                    <a:lnR>
                      <a:noFill/>
                    </a:lnR>
                    <a:lnT>
                      <a:noFill/>
                    </a:lnT>
                    <a:lnB>
                      <a:noFill/>
                    </a:lnB>
                    <a:solidFill>
                      <a:srgbClr val="FFFFFF"/>
                    </a:solidFill>
                  </a:tcPr>
                </a:tc>
                <a:tc>
                  <a:txBody>
                    <a:bodyPr/>
                    <a:lstStyle/>
                    <a:p>
                      <a:pPr algn="ctr"/>
                      <a:r>
                        <a:rPr lang="zh-CN" altLang="en-US">
                          <a:effectLst/>
                          <a:latin typeface="inherit"/>
                        </a:rPr>
                        <a:t>年度会计报表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583670584"/>
                  </a:ext>
                </a:extLst>
              </a:tr>
              <a:tr h="313207">
                <a:tc vMerge="1">
                  <a:txBody>
                    <a:bodyPr/>
                    <a:lstStyle/>
                    <a:p>
                      <a:endParaRPr lang="zh-CN" altLang="en-US"/>
                    </a:p>
                  </a:txBody>
                  <a:tcPr/>
                </a:tc>
                <a:tc>
                  <a:txBody>
                    <a:bodyPr/>
                    <a:lstStyle/>
                    <a:p>
                      <a:pPr algn="ctr"/>
                      <a:r>
                        <a:rPr lang="zh-CN" altLang="en-US">
                          <a:effectLst/>
                          <a:latin typeface="inherit"/>
                        </a:rPr>
                        <a:t>季度会计报表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093077396"/>
                  </a:ext>
                </a:extLst>
              </a:tr>
              <a:tr h="313207">
                <a:tc vMerge="1">
                  <a:txBody>
                    <a:bodyPr/>
                    <a:lstStyle/>
                    <a:p>
                      <a:endParaRPr lang="zh-CN" altLang="en-US"/>
                    </a:p>
                  </a:txBody>
                  <a:tcPr/>
                </a:tc>
                <a:tc>
                  <a:txBody>
                    <a:bodyPr/>
                    <a:lstStyle/>
                    <a:p>
                      <a:pPr algn="ctr"/>
                      <a:r>
                        <a:rPr lang="zh-CN" altLang="en-US" dirty="0">
                          <a:effectLst/>
                          <a:latin typeface="inherit"/>
                        </a:rPr>
                        <a:t>月份会计报表</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236122437"/>
                  </a:ext>
                </a:extLst>
              </a:tr>
            </a:tbl>
          </a:graphicData>
        </a:graphic>
      </p:graphicFrame>
    </p:spTree>
    <p:extLst>
      <p:ext uri="{BB962C8B-B14F-4D97-AF65-F5344CB8AC3E}">
        <p14:creationId xmlns:p14="http://schemas.microsoft.com/office/powerpoint/2010/main" val="14318731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56325" y="799396"/>
            <a:ext cx="8925086" cy="5113644"/>
          </a:xfrm>
          <a:prstGeom prst="rect">
            <a:avLst/>
          </a:prstGeom>
          <a:noFill/>
        </p:spPr>
        <p:txBody>
          <a:bodyPr wrap="square" rtlCol="0" anchor="t">
            <a:spAutoFit/>
          </a:bodyPr>
          <a:lstStyle/>
          <a:p>
            <a:pPr algn="ctr">
              <a:lnSpc>
                <a:spcPct val="150000"/>
              </a:lnSpc>
            </a:pPr>
            <a:r>
              <a:rPr lang="en-US" altLang="zh-CN" sz="2000" dirty="0"/>
              <a:t>28-29</a:t>
            </a:r>
            <a:r>
              <a:rPr lang="zh-CN" altLang="en-US" sz="2000" dirty="0"/>
              <a:t>章习题</a:t>
            </a:r>
            <a:endParaRPr lang="en-US" altLang="zh-CN" sz="2000" dirty="0"/>
          </a:p>
          <a:p>
            <a:pPr>
              <a:lnSpc>
                <a:spcPct val="150000"/>
              </a:lnSpc>
            </a:pPr>
            <a:r>
              <a:rPr lang="zh-CN" altLang="en-US" sz="2000" dirty="0"/>
              <a:t>一、单选题</a:t>
            </a:r>
            <a:endParaRPr lang="en-US" altLang="zh-CN" sz="2000" dirty="0"/>
          </a:p>
          <a:p>
            <a:pPr>
              <a:lnSpc>
                <a:spcPct val="150000"/>
              </a:lnSpc>
            </a:pPr>
            <a:r>
              <a:rPr lang="en-US" altLang="zh-CN" sz="2000" dirty="0"/>
              <a:t>1</a:t>
            </a:r>
            <a:r>
              <a:rPr lang="zh-CN" altLang="en-US" sz="2000" dirty="0"/>
              <a:t>、会计上把在单位内部发生的具有经济影响的各类事件称为</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会计假设    </a:t>
            </a:r>
            <a:r>
              <a:rPr lang="en-US" altLang="zh-CN" sz="2000" dirty="0"/>
              <a:t>B.</a:t>
            </a:r>
            <a:r>
              <a:rPr lang="zh-CN" altLang="en-US" sz="2000" dirty="0"/>
              <a:t>经济事项</a:t>
            </a:r>
          </a:p>
          <a:p>
            <a:pPr>
              <a:lnSpc>
                <a:spcPct val="150000"/>
              </a:lnSpc>
            </a:pPr>
            <a:r>
              <a:rPr lang="zh-CN" altLang="en-US" sz="2000" dirty="0"/>
              <a:t>　　</a:t>
            </a:r>
            <a:r>
              <a:rPr lang="en-US" altLang="zh-CN" sz="2000" dirty="0"/>
              <a:t>C.</a:t>
            </a:r>
            <a:r>
              <a:rPr lang="zh-CN" altLang="en-US" sz="2000" dirty="0"/>
              <a:t>经济业务    </a:t>
            </a:r>
            <a:r>
              <a:rPr lang="en-US" altLang="zh-CN" sz="2000" dirty="0"/>
              <a:t>D.</a:t>
            </a:r>
            <a:r>
              <a:rPr lang="zh-CN" altLang="en-US" sz="2000" dirty="0"/>
              <a:t>会计核算</a:t>
            </a:r>
          </a:p>
          <a:p>
            <a:pPr>
              <a:lnSpc>
                <a:spcPct val="150000"/>
              </a:lnSpc>
            </a:pPr>
            <a:r>
              <a:rPr lang="en-US" altLang="zh-CN" sz="2000" dirty="0"/>
              <a:t>2</a:t>
            </a:r>
            <a:r>
              <a:rPr lang="zh-CN" altLang="en-US" sz="2000" dirty="0"/>
              <a:t>、某单位 </a:t>
            </a:r>
            <a:r>
              <a:rPr lang="en-US" altLang="zh-CN" sz="2000" dirty="0"/>
              <a:t>1 </a:t>
            </a:r>
            <a:r>
              <a:rPr lang="zh-CN" altLang="en-US" sz="2000" dirty="0"/>
              <a:t>月份支付上半年的设备租金 </a:t>
            </a:r>
            <a:r>
              <a:rPr lang="en-US" altLang="zh-CN" sz="2000" dirty="0"/>
              <a:t>36000 </a:t>
            </a:r>
            <a:r>
              <a:rPr lang="zh-CN" altLang="en-US" sz="2000" dirty="0"/>
              <a:t>元，如果按收付实现制原则，则 </a:t>
            </a:r>
            <a:r>
              <a:rPr lang="en-US" altLang="zh-CN" sz="2000" dirty="0"/>
              <a:t>1</a:t>
            </a:r>
            <a:r>
              <a:rPr lang="zh-CN" altLang="en-US" sz="2000" dirty="0"/>
              <a:t>月份应确认的租金费用为</a:t>
            </a:r>
            <a:r>
              <a:rPr lang="en-US" altLang="zh-CN" sz="2000" dirty="0"/>
              <a:t>( )</a:t>
            </a:r>
            <a:r>
              <a:rPr lang="zh-CN" altLang="en-US" sz="2000" dirty="0"/>
              <a:t>元。</a:t>
            </a:r>
          </a:p>
          <a:p>
            <a:pPr>
              <a:lnSpc>
                <a:spcPct val="150000"/>
              </a:lnSpc>
            </a:pPr>
            <a:r>
              <a:rPr lang="zh-CN" altLang="en-US" sz="2000" dirty="0"/>
              <a:t>　　</a:t>
            </a:r>
            <a:r>
              <a:rPr lang="en-US" altLang="zh-CN" sz="2000" dirty="0"/>
              <a:t>A.12000      B.9000</a:t>
            </a:r>
          </a:p>
          <a:p>
            <a:pPr>
              <a:lnSpc>
                <a:spcPct val="150000"/>
              </a:lnSpc>
            </a:pPr>
            <a:r>
              <a:rPr lang="zh-CN" altLang="en-US" sz="2000" dirty="0"/>
              <a:t>　　</a:t>
            </a:r>
            <a:r>
              <a:rPr lang="en-US" altLang="zh-CN" sz="2000" dirty="0"/>
              <a:t>C.6000        D.36000</a:t>
            </a:r>
          </a:p>
          <a:p>
            <a:pPr>
              <a:lnSpc>
                <a:spcPct val="150000"/>
              </a:lnSpc>
            </a:pPr>
            <a:r>
              <a:rPr lang="zh-CN" altLang="en-US" sz="2000" dirty="0"/>
              <a:t>　</a:t>
            </a: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8857219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5113644"/>
          </a:xfrm>
          <a:prstGeom prst="rect">
            <a:avLst/>
          </a:prstGeom>
          <a:noFill/>
        </p:spPr>
        <p:txBody>
          <a:bodyPr wrap="square" rtlCol="0" anchor="t">
            <a:spAutoFit/>
          </a:bodyPr>
          <a:lstStyle/>
          <a:p>
            <a:pPr>
              <a:lnSpc>
                <a:spcPct val="150000"/>
              </a:lnSpc>
            </a:pPr>
            <a:r>
              <a:rPr lang="en-US" altLang="zh-CN" sz="2000" dirty="0"/>
              <a:t>3</a:t>
            </a:r>
            <a:r>
              <a:rPr lang="zh-CN" altLang="en-US" sz="2000" dirty="0"/>
              <a:t>、企业收到由公司购买产品支付的定金 </a:t>
            </a:r>
            <a:r>
              <a:rPr lang="en-US" altLang="zh-CN" sz="2000" dirty="0"/>
              <a:t>5 </a:t>
            </a:r>
            <a:r>
              <a:rPr lang="zh-CN" altLang="en-US" sz="2000" dirty="0"/>
              <a:t>万元，所引起的会计要素的变动情况是</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一项资产增加，另一项资产等额减少</a:t>
            </a:r>
          </a:p>
          <a:p>
            <a:pPr>
              <a:lnSpc>
                <a:spcPct val="150000"/>
              </a:lnSpc>
            </a:pPr>
            <a:r>
              <a:rPr lang="zh-CN" altLang="en-US" sz="2000" dirty="0"/>
              <a:t>　　</a:t>
            </a:r>
            <a:r>
              <a:rPr lang="en-US" altLang="zh-CN" sz="2000" dirty="0"/>
              <a:t>B.</a:t>
            </a:r>
            <a:r>
              <a:rPr lang="zh-CN" altLang="en-US" sz="2000" dirty="0"/>
              <a:t>一项负债增加，另一项负债等额减少</a:t>
            </a:r>
          </a:p>
          <a:p>
            <a:pPr>
              <a:lnSpc>
                <a:spcPct val="150000"/>
              </a:lnSpc>
            </a:pPr>
            <a:r>
              <a:rPr lang="zh-CN" altLang="en-US" sz="2000" dirty="0"/>
              <a:t>　　</a:t>
            </a:r>
            <a:r>
              <a:rPr lang="en-US" altLang="zh-CN" sz="2000" dirty="0"/>
              <a:t>C.</a:t>
            </a:r>
            <a:r>
              <a:rPr lang="zh-CN" altLang="en-US" sz="2000" dirty="0"/>
              <a:t>一项资产和一项所有者权益同时等额增加</a:t>
            </a:r>
          </a:p>
          <a:p>
            <a:pPr>
              <a:lnSpc>
                <a:spcPct val="150000"/>
              </a:lnSpc>
            </a:pPr>
            <a:r>
              <a:rPr lang="zh-CN" altLang="en-US" sz="2000" dirty="0"/>
              <a:t>　　</a:t>
            </a:r>
            <a:r>
              <a:rPr lang="en-US" altLang="zh-CN" sz="2000" dirty="0"/>
              <a:t>D.</a:t>
            </a:r>
            <a:r>
              <a:rPr lang="zh-CN" altLang="en-US" sz="2000" dirty="0"/>
              <a:t>一项资产和一项负债同时等额增加</a:t>
            </a:r>
          </a:p>
          <a:p>
            <a:pPr>
              <a:lnSpc>
                <a:spcPct val="150000"/>
              </a:lnSpc>
            </a:pPr>
            <a:r>
              <a:rPr lang="en-US" altLang="zh-CN" sz="2000" dirty="0"/>
              <a:t>4</a:t>
            </a:r>
            <a:r>
              <a:rPr lang="zh-CN" altLang="en-US" sz="2000" dirty="0"/>
              <a:t>、下列法规制度中，属于会计法规的是</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企业会计准则       </a:t>
            </a:r>
            <a:r>
              <a:rPr lang="en-US" altLang="zh-CN" sz="2000" dirty="0"/>
              <a:t>B.</a:t>
            </a:r>
            <a:r>
              <a:rPr lang="zh-CN" altLang="en-US" sz="2000" dirty="0"/>
              <a:t>预算法</a:t>
            </a:r>
          </a:p>
          <a:p>
            <a:pPr>
              <a:lnSpc>
                <a:spcPct val="150000"/>
              </a:lnSpc>
            </a:pPr>
            <a:r>
              <a:rPr lang="zh-CN" altLang="en-US" sz="2000" dirty="0"/>
              <a:t>　　</a:t>
            </a:r>
            <a:r>
              <a:rPr lang="en-US" altLang="zh-CN" sz="2000" dirty="0"/>
              <a:t>C.</a:t>
            </a:r>
            <a:r>
              <a:rPr lang="zh-CN" altLang="en-US" sz="2000" dirty="0"/>
              <a:t>税收征管法          </a:t>
            </a:r>
            <a:r>
              <a:rPr lang="en-US" altLang="zh-CN" sz="2000" dirty="0"/>
              <a:t>D.</a:t>
            </a:r>
            <a:r>
              <a:rPr lang="zh-CN" altLang="en-US" sz="2000" dirty="0"/>
              <a:t>审计法实施条例</a:t>
            </a:r>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795623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305730"/>
          </a:xfrm>
          <a:prstGeom prst="rect">
            <a:avLst/>
          </a:prstGeom>
          <a:noFill/>
        </p:spPr>
        <p:txBody>
          <a:bodyPr wrap="square" rtlCol="0" anchor="t">
            <a:spAutoFit/>
          </a:bodyPr>
          <a:lstStyle/>
          <a:p>
            <a:pPr indent="266700" fontAlgn="base">
              <a:lnSpc>
                <a:spcPct val="150000"/>
              </a:lnSpc>
              <a:spcAft>
                <a:spcPts val="1500"/>
              </a:spcAft>
            </a:pPr>
            <a:r>
              <a:rPr lang="zh-CN" altLang="zh-CN" sz="2000" dirty="0"/>
              <a:t> </a:t>
            </a:r>
            <a:r>
              <a:rPr lang="en-US" altLang="zh-CN" sz="2000" dirty="0"/>
              <a:t>5</a:t>
            </a:r>
            <a:r>
              <a:rPr lang="zh-CN" altLang="en-US" sz="2000" dirty="0"/>
              <a:t>、</a:t>
            </a:r>
            <a:r>
              <a:rPr lang="zh-CN" altLang="zh-CN" sz="2000" dirty="0"/>
              <a:t>我国《企业会计准则》规定，企业会计应当以</a:t>
            </a:r>
            <a:r>
              <a:rPr lang="en-US" altLang="zh-CN" sz="2000" dirty="0"/>
              <a:t>(</a:t>
            </a:r>
            <a:r>
              <a:rPr lang="zh-CN" altLang="zh-CN" sz="2000" dirty="0"/>
              <a:t>　　</a:t>
            </a:r>
            <a:r>
              <a:rPr lang="en-US" altLang="zh-CN" sz="2000" dirty="0"/>
              <a:t>)</a:t>
            </a:r>
            <a:r>
              <a:rPr lang="zh-CN" altLang="zh-CN" sz="2000" dirty="0"/>
              <a:t>计量</a:t>
            </a:r>
          </a:p>
          <a:p>
            <a:pPr indent="238125" fontAlgn="base">
              <a:lnSpc>
                <a:spcPct val="150000"/>
              </a:lnSpc>
              <a:spcAft>
                <a:spcPts val="1500"/>
              </a:spcAft>
            </a:pPr>
            <a:r>
              <a:rPr lang="zh-CN" altLang="zh-CN" sz="2000" dirty="0"/>
              <a:t>　　</a:t>
            </a:r>
            <a:r>
              <a:rPr lang="en-US" altLang="zh-CN" sz="2000" dirty="0"/>
              <a:t>A.</a:t>
            </a:r>
            <a:r>
              <a:rPr lang="zh-CN" altLang="zh-CN" sz="2000" dirty="0"/>
              <a:t>货币　　 </a:t>
            </a:r>
            <a:r>
              <a:rPr lang="en-US" altLang="zh-CN" sz="2000" dirty="0"/>
              <a:t>     B.</a:t>
            </a:r>
            <a:r>
              <a:rPr lang="zh-CN" altLang="zh-CN" sz="2000" dirty="0"/>
              <a:t>实物</a:t>
            </a:r>
          </a:p>
          <a:p>
            <a:pPr indent="238125" fontAlgn="base">
              <a:lnSpc>
                <a:spcPct val="150000"/>
              </a:lnSpc>
              <a:spcAft>
                <a:spcPts val="1500"/>
              </a:spcAft>
            </a:pPr>
            <a:r>
              <a:rPr lang="zh-CN" altLang="zh-CN" sz="2000" dirty="0"/>
              <a:t>　　</a:t>
            </a:r>
            <a:r>
              <a:rPr lang="en-US" altLang="zh-CN" sz="2000" dirty="0"/>
              <a:t>C.</a:t>
            </a:r>
            <a:r>
              <a:rPr lang="zh-CN" altLang="zh-CN" sz="2000" dirty="0"/>
              <a:t>货币和实物　　</a:t>
            </a:r>
            <a:r>
              <a:rPr lang="en-US" altLang="zh-CN" sz="2000" dirty="0"/>
              <a:t>D.</a:t>
            </a:r>
            <a:r>
              <a:rPr lang="zh-CN" altLang="zh-CN" sz="2000" dirty="0"/>
              <a:t>数量</a:t>
            </a:r>
          </a:p>
          <a:p>
            <a:pPr indent="304800">
              <a:lnSpc>
                <a:spcPct val="150000"/>
              </a:lnSpc>
            </a:pPr>
            <a:r>
              <a:rPr lang="en-US" altLang="zh-CN" sz="2000" dirty="0"/>
              <a:t>6.</a:t>
            </a:r>
            <a:r>
              <a:rPr lang="zh-CN" altLang="en-US" sz="2000" dirty="0"/>
              <a:t>、</a:t>
            </a:r>
            <a:r>
              <a:rPr lang="zh-CN" altLang="zh-CN" sz="2000" dirty="0"/>
              <a:t>短于一个完整的会计年度的报考期间称为（</a:t>
            </a:r>
            <a:r>
              <a:rPr lang="en-US" altLang="zh-CN" sz="2000" dirty="0"/>
              <a:t>     </a:t>
            </a:r>
            <a:r>
              <a:rPr lang="zh-CN" altLang="zh-CN" sz="2000" dirty="0"/>
              <a:t>）</a:t>
            </a:r>
          </a:p>
          <a:p>
            <a:pPr indent="533400">
              <a:lnSpc>
                <a:spcPct val="150000"/>
              </a:lnSpc>
            </a:pPr>
            <a:r>
              <a:rPr lang="en-US" altLang="zh-CN" sz="2000" dirty="0"/>
              <a:t>A.</a:t>
            </a:r>
            <a:r>
              <a:rPr lang="zh-CN" altLang="zh-CN" sz="2000" dirty="0"/>
              <a:t>年度 </a:t>
            </a:r>
            <a:r>
              <a:rPr lang="en-US" altLang="zh-CN" sz="2000" dirty="0"/>
              <a:t>         B.</a:t>
            </a:r>
            <a:r>
              <a:rPr lang="zh-CN" altLang="zh-CN" sz="2000" dirty="0"/>
              <a:t>中期</a:t>
            </a:r>
          </a:p>
          <a:p>
            <a:pPr indent="533400">
              <a:lnSpc>
                <a:spcPct val="150000"/>
              </a:lnSpc>
            </a:pPr>
            <a:r>
              <a:rPr lang="en-US" altLang="zh-CN" sz="2000" dirty="0"/>
              <a:t>C.</a:t>
            </a:r>
            <a:r>
              <a:rPr lang="zh-CN" altLang="zh-CN" sz="2000" dirty="0"/>
              <a:t>半年度　 </a:t>
            </a:r>
            <a:r>
              <a:rPr lang="en-US" altLang="zh-CN" sz="2000" dirty="0"/>
              <a:t>     D.</a:t>
            </a:r>
            <a:r>
              <a:rPr lang="zh-CN" altLang="zh-CN" sz="2000" dirty="0"/>
              <a:t>季度</a:t>
            </a:r>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12424113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6229334"/>
          </a:xfrm>
          <a:prstGeom prst="rect">
            <a:avLst/>
          </a:prstGeom>
          <a:noFill/>
        </p:spPr>
        <p:txBody>
          <a:bodyPr wrap="square" rtlCol="0" anchor="t">
            <a:spAutoFit/>
          </a:bodyPr>
          <a:lstStyle/>
          <a:p>
            <a:pPr indent="266700" fontAlgn="base">
              <a:lnSpc>
                <a:spcPct val="150000"/>
              </a:lnSpc>
              <a:spcAft>
                <a:spcPts val="1500"/>
              </a:spcAft>
            </a:pPr>
            <a:r>
              <a:rPr lang="zh-CN" altLang="zh-CN" sz="2000" dirty="0"/>
              <a:t>二、多选题</a:t>
            </a:r>
          </a:p>
          <a:p>
            <a:pPr indent="304800">
              <a:lnSpc>
                <a:spcPct val="150000"/>
              </a:lnSpc>
            </a:pPr>
            <a:r>
              <a:rPr lang="en-US" altLang="zh-CN" sz="2000" dirty="0"/>
              <a:t>1.</a:t>
            </a:r>
            <a:r>
              <a:rPr lang="zh-CN" altLang="en-US" sz="2000" dirty="0"/>
              <a:t>、</a:t>
            </a:r>
            <a:r>
              <a:rPr lang="zh-CN" altLang="zh-CN" sz="2000" dirty="0"/>
              <a:t>为保证会计工作正常进行和会计信息的质量，对会计工作人为假设的基本前提有</a:t>
            </a:r>
            <a:r>
              <a:rPr lang="en-US" altLang="zh-CN" sz="2000" dirty="0"/>
              <a:t>(     )</a:t>
            </a:r>
            <a:r>
              <a:rPr lang="zh-CN" altLang="zh-CN" sz="2000" dirty="0"/>
              <a:t>。</a:t>
            </a:r>
          </a:p>
          <a:p>
            <a:pPr indent="533400">
              <a:lnSpc>
                <a:spcPct val="150000"/>
              </a:lnSpc>
            </a:pPr>
            <a:r>
              <a:rPr lang="en-US" altLang="zh-CN" sz="2000" dirty="0"/>
              <a:t>A.</a:t>
            </a:r>
            <a:r>
              <a:rPr lang="zh-CN" altLang="zh-CN" sz="2000" dirty="0"/>
              <a:t>持续经营</a:t>
            </a:r>
            <a:r>
              <a:rPr lang="en-US" altLang="zh-CN" sz="2000" dirty="0"/>
              <a:t>         B.</a:t>
            </a:r>
            <a:r>
              <a:rPr lang="zh-CN" altLang="zh-CN" sz="2000" dirty="0"/>
              <a:t>采用历史成本计价</a:t>
            </a:r>
            <a:r>
              <a:rPr lang="en-US" altLang="zh-CN" sz="2000" dirty="0"/>
              <a:t>   </a:t>
            </a:r>
            <a:endParaRPr lang="zh-CN" altLang="zh-CN" sz="2000" dirty="0"/>
          </a:p>
          <a:p>
            <a:pPr indent="533400">
              <a:lnSpc>
                <a:spcPct val="150000"/>
              </a:lnSpc>
            </a:pPr>
            <a:r>
              <a:rPr lang="en-US" altLang="zh-CN" sz="2000" dirty="0"/>
              <a:t>C.</a:t>
            </a:r>
            <a:r>
              <a:rPr lang="zh-CN" altLang="zh-CN" sz="2000" dirty="0"/>
              <a:t>权责发生制</a:t>
            </a:r>
            <a:r>
              <a:rPr lang="en-US" altLang="zh-CN" sz="2000" dirty="0"/>
              <a:t>     D.</a:t>
            </a:r>
            <a:r>
              <a:rPr lang="zh-CN" altLang="zh-CN" sz="2000" dirty="0"/>
              <a:t>货币计量</a:t>
            </a:r>
            <a:r>
              <a:rPr lang="en-US" altLang="zh-CN" sz="2000" dirty="0"/>
              <a:t>  </a:t>
            </a:r>
            <a:endParaRPr lang="zh-CN" altLang="zh-CN" sz="2000" dirty="0"/>
          </a:p>
          <a:p>
            <a:pPr indent="533400">
              <a:lnSpc>
                <a:spcPct val="150000"/>
              </a:lnSpc>
            </a:pPr>
            <a:r>
              <a:rPr lang="en-US" altLang="zh-CN" sz="2000" dirty="0"/>
              <a:t>E.</a:t>
            </a:r>
            <a:r>
              <a:rPr lang="zh-CN" altLang="zh-CN" sz="2000" dirty="0"/>
              <a:t>划分收益性支出和资本性支出</a:t>
            </a:r>
          </a:p>
          <a:p>
            <a:pPr indent="304800">
              <a:lnSpc>
                <a:spcPct val="150000"/>
              </a:lnSpc>
            </a:pPr>
            <a:r>
              <a:rPr lang="en-US" altLang="zh-CN" sz="2000" dirty="0"/>
              <a:t>2.</a:t>
            </a:r>
            <a:r>
              <a:rPr lang="zh-CN" altLang="en-US" sz="2000" dirty="0"/>
              <a:t>、</a:t>
            </a:r>
            <a:r>
              <a:rPr lang="zh-CN" altLang="zh-CN" sz="2000" dirty="0"/>
              <a:t>下列各项中，属于会计信息质量要求的有</a:t>
            </a:r>
            <a:r>
              <a:rPr lang="en-US" altLang="zh-CN" sz="2000" dirty="0"/>
              <a:t>(</a:t>
            </a:r>
            <a:r>
              <a:rPr lang="zh-CN" altLang="zh-CN" sz="2000" dirty="0"/>
              <a:t>　　</a:t>
            </a:r>
            <a:r>
              <a:rPr lang="en-US" altLang="zh-CN" sz="2000" dirty="0"/>
              <a:t>)</a:t>
            </a:r>
            <a:r>
              <a:rPr lang="zh-CN" altLang="zh-CN" sz="2000" dirty="0"/>
              <a:t>。</a:t>
            </a:r>
          </a:p>
          <a:p>
            <a:pPr>
              <a:lnSpc>
                <a:spcPct val="150000"/>
              </a:lnSpc>
            </a:pPr>
            <a:r>
              <a:rPr lang="zh-CN" altLang="zh-CN" sz="2000" dirty="0"/>
              <a:t>　 </a:t>
            </a:r>
            <a:r>
              <a:rPr lang="en-US" altLang="zh-CN" sz="2000" dirty="0"/>
              <a:t>  </a:t>
            </a:r>
            <a:r>
              <a:rPr lang="zh-CN" altLang="zh-CN" sz="2000" dirty="0"/>
              <a:t>　</a:t>
            </a:r>
            <a:r>
              <a:rPr lang="en-US" altLang="zh-CN" sz="2000" dirty="0"/>
              <a:t>A.</a:t>
            </a:r>
            <a:r>
              <a:rPr lang="zh-CN" altLang="zh-CN" sz="2000" dirty="0"/>
              <a:t>可靠性</a:t>
            </a:r>
          </a:p>
          <a:p>
            <a:pPr>
              <a:lnSpc>
                <a:spcPct val="150000"/>
              </a:lnSpc>
            </a:pPr>
            <a:r>
              <a:rPr lang="zh-CN" altLang="zh-CN" sz="2000" dirty="0"/>
              <a:t>　　 </a:t>
            </a:r>
            <a:r>
              <a:rPr lang="en-US" altLang="zh-CN" sz="2000" dirty="0"/>
              <a:t>  B.</a:t>
            </a:r>
            <a:r>
              <a:rPr lang="zh-CN" altLang="zh-CN" sz="2000" dirty="0"/>
              <a:t>相关性</a:t>
            </a:r>
          </a:p>
          <a:p>
            <a:pPr>
              <a:lnSpc>
                <a:spcPct val="150000"/>
              </a:lnSpc>
            </a:pPr>
            <a:r>
              <a:rPr lang="zh-CN" altLang="zh-CN" sz="2000" dirty="0"/>
              <a:t>　　 </a:t>
            </a:r>
            <a:r>
              <a:rPr lang="en-US" altLang="zh-CN" sz="2000" dirty="0"/>
              <a:t>  C.</a:t>
            </a:r>
            <a:r>
              <a:rPr lang="zh-CN" altLang="zh-CN" sz="2000" dirty="0"/>
              <a:t>持续经营</a:t>
            </a:r>
          </a:p>
          <a:p>
            <a:pPr>
              <a:lnSpc>
                <a:spcPct val="150000"/>
              </a:lnSpc>
            </a:pPr>
            <a:r>
              <a:rPr lang="zh-CN" altLang="zh-CN" sz="2000" dirty="0"/>
              <a:t>　　 </a:t>
            </a:r>
            <a:r>
              <a:rPr lang="en-US" altLang="zh-CN" sz="2000" dirty="0"/>
              <a:t>  D.</a:t>
            </a:r>
            <a:r>
              <a:rPr lang="zh-CN" altLang="zh-CN" sz="2000" dirty="0"/>
              <a:t>清晰性</a:t>
            </a:r>
            <a:r>
              <a:rPr lang="en-US" altLang="zh-CN" sz="2000" dirty="0"/>
              <a:t>      E.</a:t>
            </a:r>
            <a:r>
              <a:rPr lang="zh-CN" altLang="zh-CN" sz="2000" dirty="0"/>
              <a:t>权责发生制</a:t>
            </a:r>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42274056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6498639"/>
          </a:xfrm>
          <a:prstGeom prst="rect">
            <a:avLst/>
          </a:prstGeom>
          <a:noFill/>
        </p:spPr>
        <p:txBody>
          <a:bodyPr wrap="square" rtlCol="0" anchor="t">
            <a:spAutoFit/>
          </a:bodyPr>
          <a:lstStyle/>
          <a:p>
            <a:pPr>
              <a:lnSpc>
                <a:spcPct val="150000"/>
              </a:lnSpc>
            </a:pPr>
            <a:r>
              <a:rPr lang="en-US" altLang="zh-CN" sz="2000" dirty="0"/>
              <a:t>3</a:t>
            </a:r>
            <a:r>
              <a:rPr lang="zh-CN" altLang="en-US" sz="2000" dirty="0"/>
              <a:t>、关于资金的循环与周转的说法，正确的有</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随着采购活动的进行，企业的资金从货币资金形态转化为储备资金</a:t>
            </a:r>
          </a:p>
          <a:p>
            <a:pPr>
              <a:lnSpc>
                <a:spcPct val="150000"/>
              </a:lnSpc>
            </a:pPr>
            <a:r>
              <a:rPr lang="zh-CN" altLang="en-US" sz="2000" dirty="0"/>
              <a:t>　　</a:t>
            </a:r>
            <a:r>
              <a:rPr lang="en-US" altLang="zh-CN" sz="2000" dirty="0"/>
              <a:t>B.</a:t>
            </a:r>
            <a:r>
              <a:rPr lang="zh-CN" altLang="en-US" sz="2000" dirty="0"/>
              <a:t>当产品制成后，资金从生产资金形态转化为成品资金形态</a:t>
            </a:r>
          </a:p>
          <a:p>
            <a:pPr>
              <a:lnSpc>
                <a:spcPct val="150000"/>
              </a:lnSpc>
            </a:pPr>
            <a:r>
              <a:rPr lang="zh-CN" altLang="en-US" sz="2000" dirty="0"/>
              <a:t>　　</a:t>
            </a:r>
            <a:r>
              <a:rPr lang="en-US" altLang="zh-CN" sz="2000" dirty="0"/>
              <a:t>C.</a:t>
            </a:r>
            <a:r>
              <a:rPr lang="zh-CN" altLang="en-US" sz="2000" dirty="0"/>
              <a:t>销售过程中，资金从成品资金形态转化为货币资金形态</a:t>
            </a:r>
          </a:p>
          <a:p>
            <a:pPr>
              <a:lnSpc>
                <a:spcPct val="150000"/>
              </a:lnSpc>
            </a:pPr>
            <a:r>
              <a:rPr lang="zh-CN" altLang="en-US" sz="2000" dirty="0"/>
              <a:t>　　</a:t>
            </a:r>
            <a:r>
              <a:rPr lang="en-US" altLang="zh-CN" sz="2000" dirty="0"/>
              <a:t>D.</a:t>
            </a:r>
            <a:r>
              <a:rPr lang="zh-CN" altLang="en-US" sz="2000" dirty="0"/>
              <a:t>企业资金的循环与周转分为供应过程、生产过程、销售过程</a:t>
            </a:r>
          </a:p>
          <a:p>
            <a:pPr>
              <a:lnSpc>
                <a:spcPct val="150000"/>
              </a:lnSpc>
            </a:pPr>
            <a:r>
              <a:rPr lang="zh-CN" altLang="en-US" sz="2000" dirty="0"/>
              <a:t>　　</a:t>
            </a:r>
            <a:r>
              <a:rPr lang="en-US" altLang="zh-CN" sz="2000" dirty="0"/>
              <a:t>E.</a:t>
            </a:r>
            <a:r>
              <a:rPr lang="zh-CN" altLang="en-US" sz="2000" dirty="0"/>
              <a:t>随着劳动力的消耗，资金从储备资金形态转化为生产资金形态</a:t>
            </a:r>
          </a:p>
          <a:p>
            <a:pPr>
              <a:lnSpc>
                <a:spcPct val="150000"/>
              </a:lnSpc>
            </a:pPr>
            <a:r>
              <a:rPr lang="en-US" altLang="zh-CN" sz="2000" dirty="0"/>
              <a:t>4</a:t>
            </a:r>
            <a:r>
              <a:rPr lang="zh-CN" altLang="en-US" sz="2000" dirty="0"/>
              <a:t>、企业会计信息的主要内容包括</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有关财务状况的信息</a:t>
            </a:r>
          </a:p>
          <a:p>
            <a:pPr>
              <a:lnSpc>
                <a:spcPct val="150000"/>
              </a:lnSpc>
            </a:pPr>
            <a:r>
              <a:rPr lang="zh-CN" altLang="en-US" sz="2000" dirty="0"/>
              <a:t>　　</a:t>
            </a:r>
            <a:r>
              <a:rPr lang="en-US" altLang="zh-CN" sz="2000" dirty="0"/>
              <a:t>B.</a:t>
            </a:r>
            <a:r>
              <a:rPr lang="zh-CN" altLang="en-US" sz="2000" dirty="0"/>
              <a:t>有关现金流量的信息</a:t>
            </a:r>
          </a:p>
          <a:p>
            <a:pPr>
              <a:lnSpc>
                <a:spcPct val="150000"/>
              </a:lnSpc>
            </a:pPr>
            <a:r>
              <a:rPr lang="zh-CN" altLang="en-US" sz="2000" dirty="0"/>
              <a:t>　　</a:t>
            </a:r>
            <a:r>
              <a:rPr lang="en-US" altLang="zh-CN" sz="2000" dirty="0"/>
              <a:t>C.</a:t>
            </a:r>
            <a:r>
              <a:rPr lang="zh-CN" altLang="en-US" sz="2000" dirty="0"/>
              <a:t>预算执行情况的信息</a:t>
            </a:r>
          </a:p>
          <a:p>
            <a:pPr>
              <a:lnSpc>
                <a:spcPct val="150000"/>
              </a:lnSpc>
            </a:pPr>
            <a:r>
              <a:rPr lang="zh-CN" altLang="en-US" sz="2000" dirty="0"/>
              <a:t>　　</a:t>
            </a:r>
            <a:r>
              <a:rPr lang="en-US" altLang="zh-CN" sz="2000" dirty="0"/>
              <a:t>D.</a:t>
            </a:r>
            <a:r>
              <a:rPr lang="zh-CN" altLang="en-US" sz="2000" dirty="0"/>
              <a:t>会计核算质量信息</a:t>
            </a:r>
          </a:p>
          <a:p>
            <a:pPr>
              <a:lnSpc>
                <a:spcPct val="150000"/>
              </a:lnSpc>
            </a:pPr>
            <a:r>
              <a:rPr lang="zh-CN" altLang="en-US" sz="2000" dirty="0"/>
              <a:t>　　</a:t>
            </a:r>
            <a:r>
              <a:rPr lang="en-US" altLang="zh-CN" sz="2000" dirty="0"/>
              <a:t>E.</a:t>
            </a:r>
            <a:r>
              <a:rPr lang="zh-CN" altLang="en-US" sz="2000" dirty="0"/>
              <a:t>有关经营成果的信息</a:t>
            </a:r>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38119643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6313973"/>
          </a:xfrm>
          <a:prstGeom prst="rect">
            <a:avLst/>
          </a:prstGeom>
          <a:noFill/>
        </p:spPr>
        <p:txBody>
          <a:bodyPr wrap="square" rtlCol="0" anchor="t">
            <a:spAutoFit/>
          </a:bodyPr>
          <a:lstStyle/>
          <a:p>
            <a:pPr>
              <a:lnSpc>
                <a:spcPct val="150000"/>
              </a:lnSpc>
            </a:pPr>
            <a:r>
              <a:rPr lang="en-US" altLang="zh-CN" sz="2000" dirty="0"/>
              <a:t>5</a:t>
            </a:r>
            <a:r>
              <a:rPr lang="zh-CN" altLang="en-US" sz="2000" dirty="0"/>
              <a:t>、会计的基本职能有</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监督</a:t>
            </a:r>
          </a:p>
          <a:p>
            <a:pPr>
              <a:lnSpc>
                <a:spcPct val="150000"/>
              </a:lnSpc>
            </a:pPr>
            <a:r>
              <a:rPr lang="zh-CN" altLang="en-US" sz="2000" dirty="0"/>
              <a:t>　　</a:t>
            </a:r>
            <a:r>
              <a:rPr lang="en-US" altLang="zh-CN" sz="2000" dirty="0"/>
              <a:t>B.</a:t>
            </a:r>
            <a:r>
              <a:rPr lang="zh-CN" altLang="en-US" sz="2000" dirty="0"/>
              <a:t>反映</a:t>
            </a:r>
          </a:p>
          <a:p>
            <a:pPr>
              <a:lnSpc>
                <a:spcPct val="150000"/>
              </a:lnSpc>
            </a:pPr>
            <a:r>
              <a:rPr lang="zh-CN" altLang="en-US" sz="2000" dirty="0"/>
              <a:t>　　</a:t>
            </a:r>
            <a:r>
              <a:rPr lang="en-US" altLang="zh-CN" sz="2000" dirty="0"/>
              <a:t>C.</a:t>
            </a:r>
            <a:r>
              <a:rPr lang="zh-CN" altLang="en-US" sz="2000" dirty="0"/>
              <a:t>预算</a:t>
            </a:r>
          </a:p>
          <a:p>
            <a:pPr>
              <a:lnSpc>
                <a:spcPct val="150000"/>
              </a:lnSpc>
            </a:pPr>
            <a:r>
              <a:rPr lang="zh-CN" altLang="en-US" sz="2000" dirty="0"/>
              <a:t>　　</a:t>
            </a:r>
            <a:r>
              <a:rPr lang="en-US" altLang="zh-CN" sz="2000" dirty="0"/>
              <a:t>D.</a:t>
            </a:r>
            <a:r>
              <a:rPr lang="zh-CN" altLang="en-US" sz="2000" dirty="0"/>
              <a:t>控制</a:t>
            </a:r>
          </a:p>
          <a:p>
            <a:pPr>
              <a:lnSpc>
                <a:spcPct val="150000"/>
              </a:lnSpc>
            </a:pPr>
            <a:r>
              <a:rPr lang="zh-CN" altLang="en-US" sz="2000" dirty="0"/>
              <a:t>　　</a:t>
            </a:r>
            <a:r>
              <a:rPr lang="en-US" altLang="zh-CN" sz="2000" dirty="0"/>
              <a:t>E.</a:t>
            </a:r>
            <a:r>
              <a:rPr lang="zh-CN" altLang="en-US" sz="2000" dirty="0"/>
              <a:t>核算</a:t>
            </a:r>
          </a:p>
          <a:p>
            <a:pPr>
              <a:lnSpc>
                <a:spcPct val="150000"/>
              </a:lnSpc>
            </a:pPr>
            <a:r>
              <a:rPr lang="en-US" altLang="zh-CN" sz="2000" dirty="0"/>
              <a:t>6</a:t>
            </a:r>
            <a:r>
              <a:rPr lang="zh-CN" altLang="en-US" sz="2000" dirty="0"/>
              <a:t>、通过会计活动，向会计信息使用者提供会计信息的主要内容有</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员工规模</a:t>
            </a:r>
          </a:p>
          <a:p>
            <a:pPr>
              <a:lnSpc>
                <a:spcPct val="150000"/>
              </a:lnSpc>
            </a:pPr>
            <a:r>
              <a:rPr lang="zh-CN" altLang="en-US" sz="2000" dirty="0"/>
              <a:t>　　</a:t>
            </a:r>
            <a:r>
              <a:rPr lang="en-US" altLang="zh-CN" sz="2000" dirty="0"/>
              <a:t>B.</a:t>
            </a:r>
            <a:r>
              <a:rPr lang="zh-CN" altLang="en-US" sz="2000" dirty="0"/>
              <a:t>全面预算</a:t>
            </a:r>
          </a:p>
          <a:p>
            <a:pPr>
              <a:lnSpc>
                <a:spcPct val="150000"/>
              </a:lnSpc>
            </a:pPr>
            <a:r>
              <a:rPr lang="zh-CN" altLang="en-US" sz="2000" dirty="0"/>
              <a:t>　　</a:t>
            </a:r>
            <a:r>
              <a:rPr lang="en-US" altLang="zh-CN" sz="2000" dirty="0"/>
              <a:t>C.</a:t>
            </a:r>
            <a:r>
              <a:rPr lang="zh-CN" altLang="en-US" sz="2000" dirty="0"/>
              <a:t>经营成果</a:t>
            </a:r>
          </a:p>
          <a:p>
            <a:pPr>
              <a:lnSpc>
                <a:spcPct val="150000"/>
              </a:lnSpc>
            </a:pPr>
            <a:r>
              <a:rPr lang="zh-CN" altLang="en-US" sz="2000" dirty="0"/>
              <a:t>　　</a:t>
            </a:r>
            <a:r>
              <a:rPr lang="en-US" altLang="zh-CN" sz="2000" dirty="0"/>
              <a:t>D.</a:t>
            </a:r>
            <a:r>
              <a:rPr lang="zh-CN" altLang="en-US" sz="2000" dirty="0"/>
              <a:t>财务状况      </a:t>
            </a:r>
            <a:r>
              <a:rPr lang="en-US" altLang="zh-CN" sz="2000" dirty="0"/>
              <a:t>E.</a:t>
            </a:r>
            <a:r>
              <a:rPr lang="zh-CN" altLang="en-US" sz="2000" dirty="0"/>
              <a:t>现金流量</a:t>
            </a:r>
          </a:p>
          <a:p>
            <a:pPr algn="l"/>
            <a:endParaRPr lang="en-US" altLang="zh-CN" b="0" i="0" dirty="0">
              <a:solidFill>
                <a:srgbClr val="333333"/>
              </a:solidFill>
              <a:effectLst/>
              <a:highlight>
                <a:srgbClr val="FFFFFF"/>
              </a:highlight>
              <a:latin typeface="Microsoft YaHei" panose="020B0503020204020204" pitchFamily="34" charset="-122"/>
              <a:ea typeface="Microsoft YaHei" panose="020B0503020204020204" pitchFamily="34" charset="-122"/>
            </a:endParaRPr>
          </a:p>
          <a:p>
            <a:pPr>
              <a:lnSpc>
                <a:spcPct val="150000"/>
              </a:lnSpc>
            </a:pPr>
            <a:endParaRPr lang="en-US" altLang="zh-CN" sz="2000" dirty="0"/>
          </a:p>
          <a:p>
            <a:pPr>
              <a:lnSpc>
                <a:spcPct val="150000"/>
              </a:lnSpc>
            </a:pPr>
            <a:endParaRPr lang="zh-CN" altLang="en-US" sz="2000" dirty="0"/>
          </a:p>
        </p:txBody>
      </p:sp>
    </p:spTree>
    <p:extLst>
      <p:ext uri="{BB962C8B-B14F-4D97-AF65-F5344CB8AC3E}">
        <p14:creationId xmlns:p14="http://schemas.microsoft.com/office/powerpoint/2010/main" val="24069191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646331"/>
          </a:xfrm>
          <a:prstGeom prst="rect">
            <a:avLst/>
          </a:prstGeom>
          <a:noFill/>
        </p:spPr>
        <p:txBody>
          <a:bodyPr wrap="square" rtlCol="0">
            <a:spAutoFit/>
          </a:bodyPr>
          <a:lstStyle/>
          <a:p>
            <a:pPr algn="ctr"/>
            <a:r>
              <a:rPr lang="zh-CN" altLang="en-US" sz="3600" dirty="0">
                <a:solidFill>
                  <a:srgbClr val="005790"/>
                </a:solidFill>
                <a:cs typeface="+mn-ea"/>
                <a:sym typeface="+mn-lt"/>
              </a:rPr>
              <a:t>第二十六次课内容结束</a:t>
            </a: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6500754"/>
          </a:xfrm>
          <a:prstGeom prst="rect">
            <a:avLst/>
          </a:prstGeom>
          <a:noFill/>
        </p:spPr>
        <p:txBody>
          <a:bodyPr wrap="square" rtlCol="0" anchor="t">
            <a:spAutoFit/>
          </a:bodyPr>
          <a:lstStyle/>
          <a:p>
            <a:pPr>
              <a:lnSpc>
                <a:spcPct val="150000"/>
              </a:lnSpc>
            </a:pPr>
            <a:r>
              <a:rPr lang="zh-CN" altLang="en-US" sz="2000" dirty="0"/>
              <a:t>二、会计计量</a:t>
            </a:r>
            <a:endParaRPr lang="en-US" altLang="zh-CN" sz="2000" dirty="0"/>
          </a:p>
          <a:p>
            <a:pPr>
              <a:lnSpc>
                <a:spcPct val="150000"/>
              </a:lnSpc>
            </a:pPr>
            <a:r>
              <a:rPr lang="en-US" altLang="zh-CN" sz="2000" dirty="0"/>
              <a:t>1</a:t>
            </a:r>
            <a:r>
              <a:rPr lang="zh-CN" altLang="en-US" sz="2000" dirty="0"/>
              <a:t>、会计计量的概念</a:t>
            </a:r>
            <a:endParaRPr lang="en-US" altLang="zh-CN" sz="2000" dirty="0"/>
          </a:p>
          <a:p>
            <a:pPr>
              <a:lnSpc>
                <a:spcPct val="150000"/>
              </a:lnSpc>
            </a:pPr>
            <a:r>
              <a:rPr lang="zh-CN" altLang="en-US" sz="2000" dirty="0"/>
              <a:t>计量问题是会计的核心问题。</a:t>
            </a:r>
            <a:endParaRPr lang="en-US" altLang="zh-CN" sz="2000" dirty="0"/>
          </a:p>
          <a:p>
            <a:pPr>
              <a:lnSpc>
                <a:spcPct val="150000"/>
              </a:lnSpc>
            </a:pPr>
            <a:r>
              <a:rPr lang="zh-CN" altLang="en-US" sz="2000" dirty="0"/>
              <a:t>会计计量是指为了在会计报表中确认和计量有关会计要素的实际状况而确定其货币金额的过程。</a:t>
            </a:r>
            <a:endParaRPr lang="en-US" altLang="zh-CN" sz="2000" dirty="0"/>
          </a:p>
          <a:p>
            <a:pPr>
              <a:lnSpc>
                <a:spcPct val="150000"/>
              </a:lnSpc>
            </a:pPr>
            <a:r>
              <a:rPr lang="en-US" altLang="zh-CN" sz="2000" dirty="0"/>
              <a:t>2</a:t>
            </a:r>
            <a:r>
              <a:rPr lang="zh-CN" altLang="en-US" sz="2000" dirty="0"/>
              <a:t>、会计计量的属性</a:t>
            </a:r>
            <a:endParaRPr lang="en-US" altLang="zh-CN" sz="2000" dirty="0"/>
          </a:p>
          <a:p>
            <a:pPr>
              <a:lnSpc>
                <a:spcPct val="150000"/>
              </a:lnSpc>
            </a:pPr>
            <a:r>
              <a:rPr lang="zh-CN" altLang="en-US" sz="2000" dirty="0"/>
              <a:t>会计计量由计量单位和计量属性两个方面构成。会计计量单位主要是以货币为主导的计量单位，同时为了管理的需要辅之以各种实物量度。</a:t>
            </a:r>
            <a:endParaRPr lang="en-US" altLang="zh-CN" sz="2000" dirty="0"/>
          </a:p>
          <a:p>
            <a:pPr>
              <a:lnSpc>
                <a:spcPct val="150000"/>
              </a:lnSpc>
            </a:pPr>
            <a:r>
              <a:rPr lang="zh-CN" altLang="en-US" sz="2000" dirty="0"/>
              <a:t>（</a:t>
            </a:r>
            <a:r>
              <a:rPr lang="en-US" altLang="zh-CN" sz="2000" dirty="0"/>
              <a:t>1</a:t>
            </a:r>
            <a:r>
              <a:rPr lang="zh-CN" altLang="en-US" sz="2000" dirty="0"/>
              <a:t>）历史成本</a:t>
            </a:r>
            <a:r>
              <a:rPr lang="en-US" altLang="zh-CN" sz="2000" dirty="0"/>
              <a:t>      </a:t>
            </a:r>
            <a:r>
              <a:rPr lang="zh-CN" altLang="en-US" sz="2000" dirty="0"/>
              <a:t>（</a:t>
            </a:r>
            <a:r>
              <a:rPr lang="en-US" altLang="zh-CN" sz="2000" dirty="0"/>
              <a:t>2</a:t>
            </a:r>
            <a:r>
              <a:rPr lang="zh-CN" altLang="en-US" sz="2000" dirty="0"/>
              <a:t>）重置成本</a:t>
            </a:r>
            <a:endParaRPr lang="en-US" altLang="zh-CN" sz="2000" dirty="0"/>
          </a:p>
          <a:p>
            <a:pPr>
              <a:lnSpc>
                <a:spcPct val="150000"/>
              </a:lnSpc>
            </a:pPr>
            <a:r>
              <a:rPr lang="zh-CN" altLang="en-US" sz="2000" dirty="0"/>
              <a:t>（</a:t>
            </a:r>
            <a:r>
              <a:rPr lang="en-US" altLang="zh-CN" sz="2000" dirty="0"/>
              <a:t>3</a:t>
            </a:r>
            <a:r>
              <a:rPr lang="zh-CN" altLang="en-US" sz="2000" dirty="0"/>
              <a:t>）可变现净值</a:t>
            </a:r>
            <a:r>
              <a:rPr lang="en-US" altLang="zh-CN" sz="2000" dirty="0"/>
              <a:t>  </a:t>
            </a:r>
            <a:r>
              <a:rPr lang="zh-CN" altLang="en-US" sz="2000" dirty="0"/>
              <a:t>（</a:t>
            </a:r>
            <a:r>
              <a:rPr lang="en-US" altLang="zh-CN" sz="2000" dirty="0"/>
              <a:t>4</a:t>
            </a:r>
            <a:r>
              <a:rPr lang="zh-CN" altLang="en-US" sz="2000" dirty="0"/>
              <a:t>）现值</a:t>
            </a:r>
            <a:endParaRPr lang="en-US" altLang="zh-CN" sz="2000" dirty="0"/>
          </a:p>
          <a:p>
            <a:pPr>
              <a:lnSpc>
                <a:spcPct val="150000"/>
              </a:lnSpc>
            </a:pPr>
            <a:r>
              <a:rPr lang="zh-CN" altLang="en-US" sz="2000" dirty="0"/>
              <a:t>（</a:t>
            </a:r>
            <a:r>
              <a:rPr lang="en-US" altLang="zh-CN" sz="2000" dirty="0"/>
              <a:t>5</a:t>
            </a:r>
            <a:r>
              <a:rPr lang="zh-CN" altLang="en-US" sz="2000" dirty="0"/>
              <a:t>）公允价值</a:t>
            </a:r>
            <a:endParaRPr lang="en-US" altLang="zh-CN" sz="2000" dirty="0"/>
          </a:p>
          <a:p>
            <a:pPr algn="l">
              <a:lnSpc>
                <a:spcPct val="150000"/>
              </a:lnSpc>
            </a:pPr>
            <a:endParaRPr lang="zh-CN" altLang="zh-CN" sz="2000" dirty="0"/>
          </a:p>
          <a:p>
            <a:pPr>
              <a:lnSpc>
                <a:spcPct val="150000"/>
              </a:lnSpc>
            </a:pPr>
            <a:endParaRPr lang="zh-CN" altLang="zh-CN" sz="2000" dirty="0"/>
          </a:p>
          <a:p>
            <a:pPr algn="l">
              <a:lnSpc>
                <a:spcPct val="150000"/>
              </a:lnSpc>
            </a:pPr>
            <a:r>
              <a:rPr lang="zh-CN" altLang="zh-CN" sz="2000" dirty="0"/>
              <a:t>　</a:t>
            </a:r>
            <a:endParaRPr lang="zh-CN" altLang="en-US" sz="2000" dirty="0"/>
          </a:p>
        </p:txBody>
      </p:sp>
    </p:spTree>
    <p:extLst>
      <p:ext uri="{BB962C8B-B14F-4D97-AF65-F5344CB8AC3E}">
        <p14:creationId xmlns:p14="http://schemas.microsoft.com/office/powerpoint/2010/main" val="13765581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192430"/>
          </a:xfrm>
          <a:prstGeom prst="rect">
            <a:avLst/>
          </a:prstGeom>
          <a:noFill/>
        </p:spPr>
        <p:txBody>
          <a:bodyPr wrap="square" rtlCol="0" anchor="t">
            <a:spAutoFit/>
          </a:bodyPr>
          <a:lstStyle/>
          <a:p>
            <a:pPr>
              <a:lnSpc>
                <a:spcPct val="150000"/>
              </a:lnSpc>
            </a:pPr>
            <a:r>
              <a:rPr lang="zh-CN" altLang="en-US" sz="2000" dirty="0"/>
              <a:t>三、会计记录</a:t>
            </a:r>
            <a:endParaRPr lang="en-US" altLang="zh-CN" sz="2000" dirty="0"/>
          </a:p>
          <a:p>
            <a:pPr>
              <a:lnSpc>
                <a:spcPct val="150000"/>
              </a:lnSpc>
            </a:pPr>
            <a:r>
              <a:rPr lang="en-US" altLang="zh-CN" sz="2000" dirty="0"/>
              <a:t>1</a:t>
            </a:r>
            <a:r>
              <a:rPr lang="zh-CN" altLang="en-US" sz="2000" dirty="0"/>
              <a:t>、会计记录的概念</a:t>
            </a:r>
            <a:endParaRPr lang="en-US" altLang="zh-CN" sz="2000" dirty="0"/>
          </a:p>
          <a:p>
            <a:pPr>
              <a:lnSpc>
                <a:spcPct val="150000"/>
              </a:lnSpc>
            </a:pPr>
            <a:r>
              <a:rPr lang="zh-CN" altLang="en-US" sz="2000" dirty="0"/>
              <a:t>会计记录是通过账户、会计凭证和账簿等载体，运用复式记账等手段，对确认和计量的结果进行记录，为编制财务会计报告积累数据的过程。</a:t>
            </a:r>
          </a:p>
          <a:p>
            <a:pPr>
              <a:lnSpc>
                <a:spcPct val="150000"/>
              </a:lnSpc>
            </a:pPr>
            <a:r>
              <a:rPr lang="en-US" altLang="zh-CN" sz="2000" dirty="0"/>
              <a:t>2</a:t>
            </a:r>
            <a:r>
              <a:rPr lang="zh-CN" altLang="en-US" sz="2000" dirty="0"/>
              <a:t>、会计记录的方法</a:t>
            </a:r>
            <a:endParaRPr lang="en-US" altLang="zh-CN" sz="2000" dirty="0"/>
          </a:p>
          <a:p>
            <a:pPr>
              <a:lnSpc>
                <a:spcPct val="150000"/>
              </a:lnSpc>
            </a:pPr>
            <a:r>
              <a:rPr lang="zh-CN" altLang="en-US" sz="2000" dirty="0"/>
              <a:t>会计记录的方法主要包括：设置账户、复式记账、填制和审核凭证、登记账簿。</a:t>
            </a:r>
          </a:p>
          <a:p>
            <a:pPr algn="l">
              <a:lnSpc>
                <a:spcPct val="150000"/>
              </a:lnSpc>
            </a:pPr>
            <a:endParaRPr lang="zh-CN" altLang="zh-CN" sz="2000" dirty="0"/>
          </a:p>
          <a:p>
            <a:pPr>
              <a:lnSpc>
                <a:spcPct val="150000"/>
              </a:lnSpc>
            </a:pPr>
            <a:endParaRPr lang="zh-CN" altLang="zh-CN" sz="2000" dirty="0"/>
          </a:p>
          <a:p>
            <a:pPr algn="l">
              <a:lnSpc>
                <a:spcPct val="150000"/>
              </a:lnSpc>
            </a:pPr>
            <a:r>
              <a:rPr lang="zh-CN" altLang="zh-CN" sz="2000" dirty="0"/>
              <a:t>　</a:t>
            </a:r>
            <a:endParaRPr lang="zh-CN" altLang="en-US" sz="2000" dirty="0"/>
          </a:p>
        </p:txBody>
      </p:sp>
    </p:spTree>
    <p:extLst>
      <p:ext uri="{BB962C8B-B14F-4D97-AF65-F5344CB8AC3E}">
        <p14:creationId xmlns:p14="http://schemas.microsoft.com/office/powerpoint/2010/main" val="18683624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654095"/>
          </a:xfrm>
          <a:prstGeom prst="rect">
            <a:avLst/>
          </a:prstGeom>
          <a:noFill/>
        </p:spPr>
        <p:txBody>
          <a:bodyPr wrap="square" rtlCol="0" anchor="t">
            <a:spAutoFit/>
          </a:bodyPr>
          <a:lstStyle/>
          <a:p>
            <a:pPr>
              <a:lnSpc>
                <a:spcPct val="150000"/>
              </a:lnSpc>
            </a:pPr>
            <a:r>
              <a:rPr lang="zh-CN" altLang="en-US" sz="2000" dirty="0"/>
              <a:t>（</a:t>
            </a:r>
            <a:r>
              <a:rPr lang="en-US" altLang="zh-CN" sz="2000" dirty="0"/>
              <a:t>1</a:t>
            </a:r>
            <a:r>
              <a:rPr lang="zh-CN" altLang="en-US" sz="2000" dirty="0"/>
              <a:t>）设置账户</a:t>
            </a:r>
            <a:endParaRPr lang="en-US" altLang="zh-CN" sz="2000" dirty="0"/>
          </a:p>
          <a:p>
            <a:pPr>
              <a:lnSpc>
                <a:spcPct val="150000"/>
              </a:lnSpc>
            </a:pPr>
            <a:r>
              <a:rPr lang="zh-CN" altLang="en-US" sz="2000" dirty="0"/>
              <a:t>账户是指根据会计科目设置的，</a:t>
            </a:r>
            <a:endParaRPr lang="en-US" altLang="zh-CN" sz="2000" dirty="0"/>
          </a:p>
          <a:p>
            <a:pPr>
              <a:lnSpc>
                <a:spcPct val="150000"/>
              </a:lnSpc>
            </a:pPr>
            <a:r>
              <a:rPr lang="zh-CN" altLang="en-US" sz="2000" dirty="0"/>
              <a:t>以会计科目为名称，具有一定格</a:t>
            </a:r>
            <a:endParaRPr lang="en-US" altLang="zh-CN" sz="2000" dirty="0"/>
          </a:p>
          <a:p>
            <a:pPr>
              <a:lnSpc>
                <a:spcPct val="150000"/>
              </a:lnSpc>
            </a:pPr>
            <a:r>
              <a:rPr lang="zh-CN" altLang="en-US" sz="2000" dirty="0"/>
              <a:t>式和结构，用来分类反映会计要</a:t>
            </a:r>
            <a:endParaRPr lang="en-US" altLang="zh-CN" sz="2000" dirty="0"/>
          </a:p>
          <a:p>
            <a:pPr>
              <a:lnSpc>
                <a:spcPct val="150000"/>
              </a:lnSpc>
            </a:pPr>
            <a:r>
              <a:rPr lang="zh-CN" altLang="en-US" sz="2000" dirty="0"/>
              <a:t>素各项目增减变动情况和活动的</a:t>
            </a:r>
            <a:endParaRPr lang="en-US" altLang="zh-CN" sz="2000" dirty="0"/>
          </a:p>
          <a:p>
            <a:pPr>
              <a:lnSpc>
                <a:spcPct val="150000"/>
              </a:lnSpc>
            </a:pPr>
            <a:r>
              <a:rPr lang="zh-CN" altLang="en-US" sz="2000" dirty="0"/>
              <a:t>载体。</a:t>
            </a:r>
            <a:endParaRPr lang="en-US" altLang="zh-CN" sz="2000" dirty="0"/>
          </a:p>
          <a:p>
            <a:pPr>
              <a:lnSpc>
                <a:spcPct val="150000"/>
              </a:lnSpc>
            </a:pPr>
            <a:r>
              <a:rPr lang="zh-CN" altLang="en-US" sz="2000" dirty="0"/>
              <a:t>账户的结构及登记规则</a:t>
            </a:r>
          </a:p>
          <a:p>
            <a:pPr algn="l">
              <a:lnSpc>
                <a:spcPct val="150000"/>
              </a:lnSpc>
            </a:pPr>
            <a:endParaRPr lang="zh-CN" altLang="zh-CN" sz="2000" dirty="0"/>
          </a:p>
          <a:p>
            <a:pPr>
              <a:lnSpc>
                <a:spcPct val="150000"/>
              </a:lnSpc>
            </a:pPr>
            <a:endParaRPr lang="zh-CN" altLang="zh-CN" sz="2000" dirty="0"/>
          </a:p>
          <a:p>
            <a:pPr algn="l">
              <a:lnSpc>
                <a:spcPct val="150000"/>
              </a:lnSpc>
            </a:pPr>
            <a:r>
              <a:rPr lang="zh-CN" altLang="zh-CN" sz="2000" dirty="0"/>
              <a:t>　</a:t>
            </a:r>
            <a:endParaRPr lang="zh-CN" altLang="en-US" sz="2000" dirty="0"/>
          </a:p>
        </p:txBody>
      </p:sp>
      <p:pic>
        <p:nvPicPr>
          <p:cNvPr id="2" name="图片 1">
            <a:extLst>
              <a:ext uri="{FF2B5EF4-FFF2-40B4-BE49-F238E27FC236}">
                <a16:creationId xmlns:a16="http://schemas.microsoft.com/office/drawing/2014/main" id="{1CFEEA23-6022-0473-820B-8C457ECE9AE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3076" y="1173815"/>
            <a:ext cx="4764126" cy="4391929"/>
          </a:xfrm>
          <a:prstGeom prst="rect">
            <a:avLst/>
          </a:prstGeom>
        </p:spPr>
      </p:pic>
    </p:spTree>
    <p:extLst>
      <p:ext uri="{BB962C8B-B14F-4D97-AF65-F5344CB8AC3E}">
        <p14:creationId xmlns:p14="http://schemas.microsoft.com/office/powerpoint/2010/main" val="6147072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654095"/>
          </a:xfrm>
          <a:prstGeom prst="rect">
            <a:avLst/>
          </a:prstGeom>
          <a:noFill/>
        </p:spPr>
        <p:txBody>
          <a:bodyPr wrap="square" rtlCol="0" anchor="t">
            <a:spAutoFit/>
          </a:bodyPr>
          <a:lstStyle/>
          <a:p>
            <a:pPr>
              <a:lnSpc>
                <a:spcPct val="150000"/>
              </a:lnSpc>
            </a:pPr>
            <a:r>
              <a:rPr lang="zh-CN" altLang="en-US" sz="2000" dirty="0"/>
              <a:t>课堂练习题：</a:t>
            </a:r>
            <a:endParaRPr lang="en-US" altLang="zh-CN" sz="2000" dirty="0"/>
          </a:p>
          <a:p>
            <a:pPr>
              <a:lnSpc>
                <a:spcPct val="150000"/>
              </a:lnSpc>
            </a:pPr>
            <a:r>
              <a:rPr lang="en-US" altLang="zh-CN" sz="2000" dirty="0"/>
              <a:t>【</a:t>
            </a:r>
            <a:r>
              <a:rPr lang="zh-CN" altLang="en-US" sz="2000" dirty="0"/>
              <a:t>多选题</a:t>
            </a:r>
            <a:r>
              <a:rPr lang="en-US" altLang="zh-CN" sz="2000" dirty="0"/>
              <a:t>】</a:t>
            </a:r>
            <a:r>
              <a:rPr lang="zh-CN" altLang="en-US" sz="2000" dirty="0"/>
              <a:t>在借贷记账法下，经济业务发生时借方登记增加额的账户有</a:t>
            </a:r>
            <a:r>
              <a:rPr lang="en-US" altLang="zh-CN" sz="2000" dirty="0"/>
              <a:t>(   )</a:t>
            </a:r>
            <a:r>
              <a:rPr lang="zh-CN" altLang="en-US" sz="2000" dirty="0"/>
              <a:t>。</a:t>
            </a:r>
          </a:p>
          <a:p>
            <a:pPr>
              <a:lnSpc>
                <a:spcPct val="150000"/>
              </a:lnSpc>
            </a:pPr>
            <a:r>
              <a:rPr lang="zh-CN" altLang="en-US" sz="2000" dirty="0"/>
              <a:t>　　</a:t>
            </a:r>
            <a:r>
              <a:rPr lang="en-US" altLang="zh-CN" sz="2000" dirty="0"/>
              <a:t>A.</a:t>
            </a:r>
            <a:r>
              <a:rPr lang="zh-CN" altLang="en-US" sz="2000" dirty="0"/>
              <a:t>负债类账户</a:t>
            </a:r>
          </a:p>
          <a:p>
            <a:pPr>
              <a:lnSpc>
                <a:spcPct val="150000"/>
              </a:lnSpc>
            </a:pPr>
            <a:r>
              <a:rPr lang="zh-CN" altLang="en-US" sz="2000" dirty="0"/>
              <a:t>　　</a:t>
            </a:r>
            <a:r>
              <a:rPr lang="en-US" altLang="zh-CN" sz="2000" dirty="0"/>
              <a:t>B.</a:t>
            </a:r>
            <a:r>
              <a:rPr lang="zh-CN" altLang="en-US" sz="2000" dirty="0"/>
              <a:t>收入类账户</a:t>
            </a:r>
          </a:p>
          <a:p>
            <a:pPr>
              <a:lnSpc>
                <a:spcPct val="150000"/>
              </a:lnSpc>
            </a:pPr>
            <a:r>
              <a:rPr lang="zh-CN" altLang="en-US" sz="2000" dirty="0"/>
              <a:t>　　</a:t>
            </a:r>
            <a:r>
              <a:rPr lang="en-US" altLang="zh-CN" sz="2000" dirty="0"/>
              <a:t>C.</a:t>
            </a:r>
            <a:r>
              <a:rPr lang="zh-CN" altLang="en-US" sz="2000" dirty="0"/>
              <a:t>资产类账户</a:t>
            </a:r>
          </a:p>
          <a:p>
            <a:pPr>
              <a:lnSpc>
                <a:spcPct val="150000"/>
              </a:lnSpc>
            </a:pPr>
            <a:r>
              <a:rPr lang="zh-CN" altLang="en-US" sz="2000" dirty="0"/>
              <a:t>　　</a:t>
            </a:r>
            <a:r>
              <a:rPr lang="en-US" altLang="zh-CN" sz="2000" dirty="0"/>
              <a:t>D.</a:t>
            </a:r>
            <a:r>
              <a:rPr lang="zh-CN" altLang="en-US" sz="2000" dirty="0"/>
              <a:t>所有者权益类账户</a:t>
            </a:r>
          </a:p>
          <a:p>
            <a:pPr>
              <a:lnSpc>
                <a:spcPct val="150000"/>
              </a:lnSpc>
            </a:pPr>
            <a:r>
              <a:rPr lang="zh-CN" altLang="en-US" sz="2000" dirty="0"/>
              <a:t>　　</a:t>
            </a:r>
            <a:r>
              <a:rPr lang="en-US" altLang="zh-CN" sz="2000" dirty="0"/>
              <a:t>E.</a:t>
            </a:r>
            <a:r>
              <a:rPr lang="zh-CN" altLang="en-US" sz="2000" dirty="0"/>
              <a:t>费用类账户</a:t>
            </a:r>
          </a:p>
          <a:p>
            <a:pPr algn="l">
              <a:lnSpc>
                <a:spcPct val="150000"/>
              </a:lnSpc>
            </a:pPr>
            <a:endParaRPr lang="zh-CN" altLang="zh-CN" sz="2000" dirty="0"/>
          </a:p>
          <a:p>
            <a:pPr>
              <a:lnSpc>
                <a:spcPct val="150000"/>
              </a:lnSpc>
            </a:pPr>
            <a:endParaRPr lang="zh-CN" altLang="zh-CN" sz="2000" dirty="0"/>
          </a:p>
          <a:p>
            <a:pPr algn="l">
              <a:lnSpc>
                <a:spcPct val="150000"/>
              </a:lnSpc>
            </a:pPr>
            <a:r>
              <a:rPr lang="zh-CN" altLang="zh-CN" sz="2000" dirty="0"/>
              <a:t>　</a:t>
            </a:r>
            <a:endParaRPr lang="zh-CN" altLang="en-US" sz="2000" dirty="0"/>
          </a:p>
        </p:txBody>
      </p:sp>
    </p:spTree>
    <p:extLst>
      <p:ext uri="{BB962C8B-B14F-4D97-AF65-F5344CB8AC3E}">
        <p14:creationId xmlns:p14="http://schemas.microsoft.com/office/powerpoint/2010/main" val="41764075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3269100"/>
          </a:xfrm>
          <a:prstGeom prst="rect">
            <a:avLst/>
          </a:prstGeom>
          <a:noFill/>
        </p:spPr>
        <p:txBody>
          <a:bodyPr wrap="square" rtlCol="0" anchor="t">
            <a:spAutoFit/>
          </a:bodyPr>
          <a:lstStyle/>
          <a:p>
            <a:pPr>
              <a:lnSpc>
                <a:spcPct val="150000"/>
              </a:lnSpc>
            </a:pPr>
            <a:r>
              <a:rPr lang="zh-CN" altLang="en-US" sz="2000" dirty="0"/>
              <a:t>（</a:t>
            </a:r>
            <a:r>
              <a:rPr lang="en-US" altLang="zh-CN" sz="2000" dirty="0"/>
              <a:t>2</a:t>
            </a:r>
            <a:r>
              <a:rPr lang="zh-CN" altLang="en-US" sz="2000" dirty="0"/>
              <a:t>）复式记账</a:t>
            </a:r>
            <a:endParaRPr lang="en-US" altLang="zh-CN" sz="2000" dirty="0"/>
          </a:p>
          <a:p>
            <a:pPr>
              <a:lnSpc>
                <a:spcPct val="150000"/>
              </a:lnSpc>
            </a:pPr>
            <a:r>
              <a:rPr lang="zh-CN" altLang="en-US" sz="2000" dirty="0"/>
              <a:t>复式记账，是对每一项经济业务都要以相等的金额，同时计入两个或两个以上的有关账户的一种记账方法。主要的复式记账法有借贷记账法、收付记账法和增减记账法，其中借贷记账法是一种被普遍接受并广泛使用的记账方法。</a:t>
            </a:r>
            <a:endParaRPr lang="en-US" altLang="zh-CN" sz="2000" dirty="0"/>
          </a:p>
          <a:p>
            <a:pPr algn="l">
              <a:lnSpc>
                <a:spcPct val="150000"/>
              </a:lnSpc>
            </a:pPr>
            <a:endParaRPr lang="zh-CN" altLang="zh-CN" sz="2000" dirty="0"/>
          </a:p>
          <a:p>
            <a:pPr>
              <a:lnSpc>
                <a:spcPct val="150000"/>
              </a:lnSpc>
            </a:pPr>
            <a:endParaRPr lang="zh-CN" altLang="zh-CN" sz="2000" dirty="0"/>
          </a:p>
          <a:p>
            <a:pPr algn="l">
              <a:lnSpc>
                <a:spcPct val="150000"/>
              </a:lnSpc>
            </a:pPr>
            <a:r>
              <a:rPr lang="zh-CN" altLang="zh-CN" sz="2000" dirty="0"/>
              <a:t>　</a:t>
            </a:r>
            <a:endParaRPr lang="zh-CN" altLang="en-US" sz="2000" dirty="0"/>
          </a:p>
        </p:txBody>
      </p:sp>
      <p:pic>
        <p:nvPicPr>
          <p:cNvPr id="2" name="图片 1">
            <a:extLst>
              <a:ext uri="{FF2B5EF4-FFF2-40B4-BE49-F238E27FC236}">
                <a16:creationId xmlns:a16="http://schemas.microsoft.com/office/drawing/2014/main" id="{54B7C7BF-E370-AFC0-EB0B-3BA3F73887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02936" y="2996513"/>
            <a:ext cx="5931832" cy="3025103"/>
          </a:xfrm>
          <a:prstGeom prst="rect">
            <a:avLst/>
          </a:prstGeom>
        </p:spPr>
      </p:pic>
    </p:spTree>
    <p:extLst>
      <p:ext uri="{BB962C8B-B14F-4D97-AF65-F5344CB8AC3E}">
        <p14:creationId xmlns:p14="http://schemas.microsoft.com/office/powerpoint/2010/main" val="23313640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4192430"/>
          </a:xfrm>
          <a:prstGeom prst="rect">
            <a:avLst/>
          </a:prstGeom>
          <a:noFill/>
        </p:spPr>
        <p:txBody>
          <a:bodyPr wrap="square" rtlCol="0" anchor="t">
            <a:spAutoFit/>
          </a:bodyPr>
          <a:lstStyle/>
          <a:p>
            <a:pPr>
              <a:lnSpc>
                <a:spcPct val="150000"/>
              </a:lnSpc>
            </a:pPr>
            <a:r>
              <a:rPr lang="zh-CN" altLang="en-US" sz="2000" dirty="0"/>
              <a:t>熟悉借贷记账法的记账规则： 有借必有贷，借贷必相等。</a:t>
            </a:r>
          </a:p>
          <a:p>
            <a:pPr>
              <a:lnSpc>
                <a:spcPct val="150000"/>
              </a:lnSpc>
            </a:pPr>
            <a:r>
              <a:rPr lang="zh-CN" altLang="en-US" sz="2000" dirty="0"/>
              <a:t>　　熟悉试算平衡：试算平衡一般是采用发生额平衡的方法，也可以采用余额平衡的方法，要求都是借贷平衡。即：</a:t>
            </a:r>
          </a:p>
          <a:p>
            <a:pPr>
              <a:lnSpc>
                <a:spcPct val="150000"/>
              </a:lnSpc>
            </a:pPr>
            <a:r>
              <a:rPr lang="zh-CN" altLang="en-US" sz="2000" dirty="0"/>
              <a:t>　　全部账户本期借方发生额合计 </a:t>
            </a:r>
            <a:r>
              <a:rPr lang="en-US" altLang="zh-CN" sz="2000" dirty="0"/>
              <a:t>= </a:t>
            </a:r>
            <a:r>
              <a:rPr lang="zh-CN" altLang="en-US" sz="2000" dirty="0"/>
              <a:t>全部账户本期贷方发生额合计</a:t>
            </a:r>
          </a:p>
          <a:p>
            <a:pPr>
              <a:lnSpc>
                <a:spcPct val="150000"/>
              </a:lnSpc>
            </a:pPr>
            <a:r>
              <a:rPr lang="zh-CN" altLang="en-US" sz="2000" dirty="0"/>
              <a:t>　　全部账户借方期初余额合计 </a:t>
            </a:r>
            <a:r>
              <a:rPr lang="en-US" altLang="zh-CN" sz="2000" dirty="0"/>
              <a:t>= </a:t>
            </a:r>
            <a:r>
              <a:rPr lang="zh-CN" altLang="en-US" sz="2000" dirty="0"/>
              <a:t>全部账户贷方期初余额合计</a:t>
            </a:r>
          </a:p>
          <a:p>
            <a:pPr>
              <a:lnSpc>
                <a:spcPct val="150000"/>
              </a:lnSpc>
            </a:pPr>
            <a:r>
              <a:rPr lang="zh-CN" altLang="en-US" sz="2000" dirty="0"/>
              <a:t>　　全部账户借方期末余额合计 </a:t>
            </a:r>
            <a:r>
              <a:rPr lang="en-US" altLang="zh-CN" sz="2000" dirty="0"/>
              <a:t>= </a:t>
            </a:r>
            <a:r>
              <a:rPr lang="zh-CN" altLang="en-US" sz="2000" dirty="0"/>
              <a:t>全部账户贷方期末余额合计</a:t>
            </a:r>
          </a:p>
          <a:p>
            <a:pPr>
              <a:lnSpc>
                <a:spcPct val="150000"/>
              </a:lnSpc>
            </a:pPr>
            <a:r>
              <a:rPr lang="zh-CN" altLang="en-US" sz="2000" dirty="0"/>
              <a:t>　　</a:t>
            </a:r>
            <a:endParaRPr lang="zh-CN" altLang="zh-CN" sz="2000" dirty="0"/>
          </a:p>
          <a:p>
            <a:pPr>
              <a:lnSpc>
                <a:spcPct val="150000"/>
              </a:lnSpc>
            </a:pPr>
            <a:endParaRPr lang="zh-CN" altLang="zh-CN" sz="2000" dirty="0"/>
          </a:p>
          <a:p>
            <a:pPr algn="l">
              <a:lnSpc>
                <a:spcPct val="150000"/>
              </a:lnSpc>
            </a:pPr>
            <a:r>
              <a:rPr lang="zh-CN" altLang="zh-CN" sz="2000" dirty="0"/>
              <a:t>　</a:t>
            </a:r>
            <a:endParaRPr lang="zh-CN" altLang="en-US" sz="2000" dirty="0"/>
          </a:p>
        </p:txBody>
      </p:sp>
    </p:spTree>
    <p:extLst>
      <p:ext uri="{BB962C8B-B14F-4D97-AF65-F5344CB8AC3E}">
        <p14:creationId xmlns:p14="http://schemas.microsoft.com/office/powerpoint/2010/main" val="28176772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1422441"/>
          </a:xfrm>
          <a:prstGeom prst="rect">
            <a:avLst/>
          </a:prstGeom>
          <a:noFill/>
        </p:spPr>
        <p:txBody>
          <a:bodyPr wrap="square" rtlCol="0" anchor="t">
            <a:spAutoFit/>
          </a:bodyPr>
          <a:lstStyle/>
          <a:p>
            <a:pPr>
              <a:lnSpc>
                <a:spcPct val="150000"/>
              </a:lnSpc>
            </a:pPr>
            <a:r>
              <a:rPr lang="zh-CN" altLang="en-US" sz="2000" dirty="0"/>
              <a:t>　　</a:t>
            </a:r>
            <a:endParaRPr lang="zh-CN" altLang="zh-CN" sz="2000" dirty="0"/>
          </a:p>
          <a:p>
            <a:pPr>
              <a:lnSpc>
                <a:spcPct val="150000"/>
              </a:lnSpc>
            </a:pPr>
            <a:endParaRPr lang="zh-CN" altLang="zh-CN" sz="2000" dirty="0"/>
          </a:p>
          <a:p>
            <a:pPr algn="l">
              <a:lnSpc>
                <a:spcPct val="150000"/>
              </a:lnSpc>
            </a:pPr>
            <a:r>
              <a:rPr lang="zh-CN" altLang="zh-CN" sz="2000" dirty="0"/>
              <a:t>　</a:t>
            </a:r>
            <a:endParaRPr lang="zh-CN" altLang="en-US" sz="2000" dirty="0"/>
          </a:p>
        </p:txBody>
      </p:sp>
      <p:pic>
        <p:nvPicPr>
          <p:cNvPr id="2" name="图片 1">
            <a:extLst>
              <a:ext uri="{FF2B5EF4-FFF2-40B4-BE49-F238E27FC236}">
                <a16:creationId xmlns:a16="http://schemas.microsoft.com/office/drawing/2014/main" id="{48A5015A-4FE1-77B4-B592-86817D30842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7072" y="1060039"/>
            <a:ext cx="8911908" cy="3024636"/>
          </a:xfrm>
          <a:prstGeom prst="rect">
            <a:avLst/>
          </a:prstGeom>
        </p:spPr>
      </p:pic>
    </p:spTree>
    <p:extLst>
      <p:ext uri="{BB962C8B-B14F-4D97-AF65-F5344CB8AC3E}">
        <p14:creationId xmlns:p14="http://schemas.microsoft.com/office/powerpoint/2010/main" val="24133129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1150036"/>
            <a:ext cx="8925086" cy="5115759"/>
          </a:xfrm>
          <a:prstGeom prst="rect">
            <a:avLst/>
          </a:prstGeom>
          <a:noFill/>
        </p:spPr>
        <p:txBody>
          <a:bodyPr wrap="square" rtlCol="0" anchor="t">
            <a:spAutoFit/>
          </a:bodyPr>
          <a:lstStyle/>
          <a:p>
            <a:pPr>
              <a:lnSpc>
                <a:spcPct val="150000"/>
              </a:lnSpc>
            </a:pPr>
            <a:r>
              <a:rPr lang="zh-CN" altLang="en-US" sz="2000" dirty="0"/>
              <a:t>（</a:t>
            </a:r>
            <a:r>
              <a:rPr lang="en-US" altLang="zh-CN" sz="2000" dirty="0"/>
              <a:t>3</a:t>
            </a:r>
            <a:r>
              <a:rPr lang="zh-CN" altLang="en-US" sz="2000" dirty="0"/>
              <a:t>）填制和审核凭证，是会计工作的开始。会计凭证按其填制程序和用途可以分为原始凭证和记账凭证两类。</a:t>
            </a:r>
          </a:p>
          <a:p>
            <a:pPr>
              <a:lnSpc>
                <a:spcPct val="150000"/>
              </a:lnSpc>
            </a:pPr>
            <a:r>
              <a:rPr lang="zh-CN" altLang="en-US" sz="2000" dirty="0"/>
              <a:t>　　记账凭证是根据原始凭证填制的。记账凭证作为登记账簿直接依据的会计凭证。会计分录是通过填制记账凭证来完成的。</a:t>
            </a:r>
            <a:endParaRPr lang="en-US" altLang="zh-CN" sz="2000" dirty="0"/>
          </a:p>
          <a:p>
            <a:pPr>
              <a:lnSpc>
                <a:spcPct val="150000"/>
              </a:lnSpc>
            </a:pPr>
            <a:r>
              <a:rPr lang="zh-CN" altLang="en-US" sz="2000" dirty="0"/>
              <a:t>（</a:t>
            </a:r>
            <a:r>
              <a:rPr lang="en-US" altLang="zh-CN" sz="2000" dirty="0"/>
              <a:t>4</a:t>
            </a:r>
            <a:r>
              <a:rPr lang="zh-CN" altLang="en-US" sz="2000" dirty="0"/>
              <a:t>）登记账簿，设置和登记账簿是会计工作得以开展的基础环节，是联结会计凭证与财务会计报告的中间环节。</a:t>
            </a:r>
          </a:p>
          <a:p>
            <a:pPr>
              <a:lnSpc>
                <a:spcPct val="150000"/>
              </a:lnSpc>
            </a:pPr>
            <a:r>
              <a:rPr lang="zh-CN" altLang="en-US" sz="2000" dirty="0"/>
              <a:t>　　按照账簿的用途分类，账簿可分为序时账簿、分类账簿、备查账簿。登记账簿应做到账证相符、账账相符、账实相符、账表相符，对账工作至少每年进行一次。</a:t>
            </a:r>
          </a:p>
          <a:p>
            <a:pPr>
              <a:lnSpc>
                <a:spcPct val="150000"/>
              </a:lnSpc>
            </a:pPr>
            <a:r>
              <a:rPr lang="zh-CN" altLang="en-US" sz="2000" dirty="0"/>
              <a:t>　　</a:t>
            </a:r>
            <a:endParaRPr lang="zh-CN" altLang="zh-CN" sz="2000" dirty="0"/>
          </a:p>
          <a:p>
            <a:pPr algn="l">
              <a:lnSpc>
                <a:spcPct val="150000"/>
              </a:lnSpc>
            </a:pPr>
            <a:r>
              <a:rPr lang="zh-CN" altLang="zh-CN" sz="2000" dirty="0"/>
              <a:t>　</a:t>
            </a:r>
            <a:endParaRPr lang="zh-CN" altLang="en-US" sz="2000" dirty="0"/>
          </a:p>
        </p:txBody>
      </p:sp>
    </p:spTree>
    <p:extLst>
      <p:ext uri="{BB962C8B-B14F-4D97-AF65-F5344CB8AC3E}">
        <p14:creationId xmlns:p14="http://schemas.microsoft.com/office/powerpoint/2010/main" val="762160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1706</Words>
  <Application>Microsoft Office PowerPoint</Application>
  <PresentationFormat>宽屏</PresentationFormat>
  <Paragraphs>188</Paragraphs>
  <Slides>19</Slides>
  <Notes>19</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19</vt:i4>
      </vt:variant>
    </vt:vector>
  </HeadingPairs>
  <TitlesOfParts>
    <vt:vector size="27" baseType="lpstr">
      <vt:lpstr>inherit</vt:lpstr>
      <vt:lpstr>华文新魏</vt:lpstr>
      <vt:lpstr>华文中宋</vt:lpstr>
      <vt:lpstr>微软雅黑</vt:lpstr>
      <vt:lpstr>微软雅黑</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
  <cp:revision>2</cp:revision>
  <dcterms:created xsi:type="dcterms:W3CDTF">2017-11-17T14:08:00Z</dcterms:created>
  <dcterms:modified xsi:type="dcterms:W3CDTF">2024-08-14T02:20:24Z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