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handoutMasterIdLst>
    <p:handoutMasterId r:id="rId22"/>
  </p:handoutMasterIdLst>
  <p:sldIdLst>
    <p:sldId id="256" r:id="rId2"/>
    <p:sldId id="369"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69"/>
            <p14:sldId id="374"/>
            <p14:sldId id="375"/>
            <p14:sldId id="376"/>
            <p14:sldId id="377"/>
            <p14:sldId id="378"/>
            <p14:sldId id="379"/>
            <p14:sldId id="380"/>
            <p14:sldId id="381"/>
            <p14:sldId id="382"/>
            <p14:sldId id="383"/>
            <p14:sldId id="384"/>
            <p14:sldId id="385"/>
            <p14:sldId id="386"/>
            <p14:sldId id="387"/>
            <p14:sldId id="388"/>
            <p14:sldId id="389"/>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2024/6/12</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2024/6/12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019665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322084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964489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544342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855741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4220136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4671830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3314124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431690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707685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527765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903876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4143405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979263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640240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431654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608248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2024/6/12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tags" Target="../tags/tag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2535951"/>
          </a:xfrm>
          <a:prstGeom prst="rect">
            <a:avLst/>
          </a:prstGeom>
          <a:noFill/>
        </p:spPr>
        <p:txBody>
          <a:bodyPr wrap="square" rtlCol="0" anchor="t">
            <a:spAutoFit/>
          </a:bodyPr>
          <a:lstStyle/>
          <a:p>
            <a:pPr>
              <a:lnSpc>
                <a:spcPct val="150000"/>
              </a:lnSpc>
            </a:pPr>
            <a:r>
              <a:rPr lang="en-US" altLang="zh-CN" dirty="0"/>
              <a:t>3. </a:t>
            </a:r>
            <a:r>
              <a:rPr lang="zh-CN" altLang="zh-CN" dirty="0"/>
              <a:t>下列关于价格总水平的说法正确的是（ </a:t>
            </a:r>
            <a:r>
              <a:rPr lang="en-US" altLang="zh-CN" dirty="0"/>
              <a:t>    </a:t>
            </a:r>
            <a:r>
              <a:rPr lang="zh-CN" altLang="zh-CN" dirty="0"/>
              <a:t>）。</a:t>
            </a:r>
          </a:p>
          <a:p>
            <a:pPr>
              <a:lnSpc>
                <a:spcPct val="150000"/>
              </a:lnSpc>
            </a:pPr>
            <a:r>
              <a:rPr lang="en-US" altLang="zh-CN" dirty="0"/>
              <a:t>A.</a:t>
            </a:r>
            <a:r>
              <a:rPr lang="zh-CN" altLang="zh-CN" dirty="0"/>
              <a:t>价格总水平的变动与货币供给量的变化成正比</a:t>
            </a:r>
          </a:p>
          <a:p>
            <a:pPr>
              <a:lnSpc>
                <a:spcPct val="150000"/>
              </a:lnSpc>
            </a:pPr>
            <a:r>
              <a:rPr lang="en-US" altLang="zh-CN" dirty="0"/>
              <a:t>B.</a:t>
            </a:r>
            <a:r>
              <a:rPr lang="zh-CN" altLang="zh-CN" dirty="0"/>
              <a:t>价格总水平的变动与货币流通速度的变化成正比</a:t>
            </a:r>
          </a:p>
          <a:p>
            <a:pPr>
              <a:lnSpc>
                <a:spcPct val="150000"/>
              </a:lnSpc>
            </a:pPr>
            <a:r>
              <a:rPr lang="en-US" altLang="zh-CN" dirty="0"/>
              <a:t>C.</a:t>
            </a:r>
            <a:r>
              <a:rPr lang="zh-CN" altLang="zh-CN" dirty="0"/>
              <a:t>价格总水平的变动与总产出的变化成反比</a:t>
            </a:r>
          </a:p>
          <a:p>
            <a:pPr>
              <a:lnSpc>
                <a:spcPct val="150000"/>
              </a:lnSpc>
            </a:pPr>
            <a:r>
              <a:rPr lang="en-US" altLang="zh-CN" dirty="0"/>
              <a:t>D.</a:t>
            </a:r>
            <a:r>
              <a:rPr lang="zh-CN" altLang="zh-CN" dirty="0"/>
              <a:t>价格总水平的变动与货币供给量的变化成反比</a:t>
            </a:r>
          </a:p>
          <a:p>
            <a:pPr>
              <a:lnSpc>
                <a:spcPct val="150000"/>
              </a:lnSpc>
            </a:pPr>
            <a:r>
              <a:rPr lang="en-US" altLang="zh-CN" dirty="0"/>
              <a:t>E.</a:t>
            </a:r>
            <a:r>
              <a:rPr lang="zh-CN" altLang="zh-CN" dirty="0"/>
              <a:t>如果总需求增长快于总供给的增长，价格总水平就有可能上升</a:t>
            </a:r>
          </a:p>
        </p:txBody>
      </p:sp>
    </p:spTree>
    <p:extLst>
      <p:ext uri="{BB962C8B-B14F-4D97-AF65-F5344CB8AC3E}">
        <p14:creationId xmlns:p14="http://schemas.microsoft.com/office/powerpoint/2010/main" val="2073657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17312" y="1238731"/>
            <a:ext cx="7802880" cy="400110"/>
          </a:xfrm>
          <a:prstGeom prst="rect">
            <a:avLst/>
          </a:prstGeom>
          <a:noFill/>
        </p:spPr>
        <p:txBody>
          <a:bodyPr wrap="square" rtlCol="0" anchor="t">
            <a:spAutoFit/>
          </a:bodyPr>
          <a:lstStyle/>
          <a:p>
            <a:pPr algn="ctr"/>
            <a:r>
              <a:rPr lang="zh-CN" altLang="en-US" sz="2000" dirty="0"/>
              <a:t>第十章   国际贸易理论和政策</a:t>
            </a:r>
          </a:p>
        </p:txBody>
      </p:sp>
      <p:sp>
        <p:nvSpPr>
          <p:cNvPr id="2" name="左大括号 1">
            <a:extLst>
              <a:ext uri="{FF2B5EF4-FFF2-40B4-BE49-F238E27FC236}">
                <a16:creationId xmlns:a16="http://schemas.microsoft.com/office/drawing/2014/main" id="{23C9EA49-092C-4B6E-ACB1-09C51F1B54D9}"/>
              </a:ext>
            </a:extLst>
          </p:cNvPr>
          <p:cNvSpPr/>
          <p:nvPr/>
        </p:nvSpPr>
        <p:spPr>
          <a:xfrm>
            <a:off x="2046514" y="2351314"/>
            <a:ext cx="203200" cy="13933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4CFAB89A-CC1B-471A-8F5D-2F69092AEE59}"/>
              </a:ext>
            </a:extLst>
          </p:cNvPr>
          <p:cNvSpPr/>
          <p:nvPr/>
        </p:nvSpPr>
        <p:spPr>
          <a:xfrm>
            <a:off x="1306286" y="2148116"/>
            <a:ext cx="8641624" cy="3170099"/>
          </a:xfrm>
          <a:prstGeom prst="rect">
            <a:avLst/>
          </a:prstGeom>
        </p:spPr>
        <p:txBody>
          <a:bodyPr wrap="square">
            <a:spAutoFit/>
          </a:bodyPr>
          <a:lstStyle/>
          <a:p>
            <a:r>
              <a:rPr lang="zh-CN" altLang="en-US" sz="2000" dirty="0">
                <a:sym typeface="+mn-ea"/>
              </a:rPr>
              <a:t>国         国际贸易理论</a:t>
            </a:r>
            <a:endParaRPr lang="en-US" altLang="zh-CN" sz="2000" dirty="0">
              <a:sym typeface="+mn-ea"/>
            </a:endParaRPr>
          </a:p>
          <a:p>
            <a:r>
              <a:rPr lang="zh-CN" altLang="en-US" sz="2000" dirty="0">
                <a:sym typeface="+mn-ea"/>
              </a:rPr>
              <a:t>际</a:t>
            </a:r>
          </a:p>
          <a:p>
            <a:r>
              <a:rPr lang="zh-CN" altLang="en-US" sz="2000" dirty="0">
                <a:sym typeface="+mn-ea"/>
              </a:rPr>
              <a:t>贸</a:t>
            </a:r>
            <a:endParaRPr lang="en-US" altLang="zh-CN" sz="2000" dirty="0">
              <a:sym typeface="+mn-ea"/>
            </a:endParaRPr>
          </a:p>
          <a:p>
            <a:r>
              <a:rPr lang="zh-CN" altLang="en-US" sz="2000" dirty="0">
                <a:sym typeface="+mn-ea"/>
              </a:rPr>
              <a:t>易</a:t>
            </a:r>
          </a:p>
          <a:p>
            <a:r>
              <a:rPr lang="zh-CN" altLang="en-US" sz="2000" dirty="0">
                <a:sym typeface="+mn-ea"/>
              </a:rPr>
              <a:t>理       国际贸易政策</a:t>
            </a:r>
            <a:endParaRPr lang="en-US" altLang="zh-CN" sz="2000" dirty="0">
              <a:sym typeface="+mn-ea"/>
            </a:endParaRPr>
          </a:p>
          <a:p>
            <a:r>
              <a:rPr lang="zh-CN" altLang="en-US" sz="2000" dirty="0">
                <a:sym typeface="+mn-ea"/>
              </a:rPr>
              <a:t>论</a:t>
            </a:r>
            <a:endParaRPr lang="en-US" altLang="zh-CN" sz="2000" dirty="0">
              <a:sym typeface="+mn-ea"/>
            </a:endParaRPr>
          </a:p>
          <a:p>
            <a:r>
              <a:rPr lang="zh-CN" altLang="en-US" sz="2000" dirty="0">
                <a:sym typeface="+mn-ea"/>
              </a:rPr>
              <a:t>和</a:t>
            </a:r>
            <a:endParaRPr lang="en-US" altLang="zh-CN" sz="2000" dirty="0">
              <a:sym typeface="+mn-ea"/>
            </a:endParaRPr>
          </a:p>
          <a:p>
            <a:r>
              <a:rPr lang="zh-CN" altLang="en-US" sz="2000" dirty="0">
                <a:sym typeface="+mn-ea"/>
              </a:rPr>
              <a:t>政</a:t>
            </a:r>
            <a:endParaRPr lang="en-US" altLang="zh-CN" sz="2000" dirty="0">
              <a:sym typeface="+mn-ea"/>
            </a:endParaRPr>
          </a:p>
          <a:p>
            <a:r>
              <a:rPr lang="zh-CN" altLang="en-US" sz="2000" dirty="0">
                <a:sym typeface="+mn-ea"/>
              </a:rPr>
              <a:t>策</a:t>
            </a:r>
            <a:endParaRPr lang="en-US" altLang="zh-CN" sz="2000" dirty="0">
              <a:sym typeface="+mn-ea"/>
            </a:endParaRPr>
          </a:p>
          <a:p>
            <a:r>
              <a:rPr lang="en-US" altLang="zh-CN" sz="2000" dirty="0">
                <a:sym typeface="+mn-ea"/>
              </a:rPr>
              <a:t>          </a:t>
            </a:r>
            <a:r>
              <a:rPr lang="zh-CN" altLang="en-US" sz="2000" dirty="0">
                <a:sym typeface="+mn-ea"/>
              </a:rPr>
              <a:t>建设更高水平对外开放新体制</a:t>
            </a:r>
          </a:p>
        </p:txBody>
      </p:sp>
    </p:spTree>
    <p:extLst>
      <p:ext uri="{BB962C8B-B14F-4D97-AF65-F5344CB8AC3E}">
        <p14:creationId xmlns:p14="http://schemas.microsoft.com/office/powerpoint/2010/main" val="705252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81883" y="799396"/>
            <a:ext cx="8590027" cy="1420325"/>
          </a:xfrm>
          <a:prstGeom prst="rect">
            <a:avLst/>
          </a:prstGeom>
          <a:noFill/>
        </p:spPr>
        <p:txBody>
          <a:bodyPr wrap="square" rtlCol="0" anchor="t">
            <a:spAutoFit/>
          </a:bodyPr>
          <a:lstStyle/>
          <a:p>
            <a:pPr>
              <a:lnSpc>
                <a:spcPct val="150000"/>
              </a:lnSpc>
            </a:pPr>
            <a:r>
              <a:rPr lang="zh-CN" altLang="en-US" sz="2000" dirty="0">
                <a:sym typeface="+mn-ea"/>
              </a:rPr>
              <a:t>一、国际贸易理论</a:t>
            </a:r>
            <a:endParaRPr lang="en-US" altLang="zh-CN" sz="2000" dirty="0">
              <a:sym typeface="+mn-ea"/>
            </a:endParaRPr>
          </a:p>
          <a:p>
            <a:pPr>
              <a:lnSpc>
                <a:spcPct val="150000"/>
              </a:lnSpc>
            </a:pPr>
            <a:r>
              <a:rPr lang="en-US" altLang="zh-CN" sz="2000" dirty="0">
                <a:sym typeface="+mn-ea"/>
              </a:rPr>
              <a:t>1</a:t>
            </a:r>
            <a:r>
              <a:rPr lang="zh-CN" altLang="en-US" sz="2000" dirty="0">
                <a:sym typeface="+mn-ea"/>
              </a:rPr>
              <a:t>、国际贸易理论的演变</a:t>
            </a:r>
          </a:p>
          <a:p>
            <a:pPr>
              <a:lnSpc>
                <a:spcPct val="150000"/>
              </a:lnSpc>
            </a:pPr>
            <a:endParaRPr lang="zh-CN" altLang="en-US" sz="2000" dirty="0"/>
          </a:p>
        </p:txBody>
      </p:sp>
      <p:graphicFrame>
        <p:nvGraphicFramePr>
          <p:cNvPr id="10" name="表格 9">
            <a:extLst>
              <a:ext uri="{FF2B5EF4-FFF2-40B4-BE49-F238E27FC236}">
                <a16:creationId xmlns:a16="http://schemas.microsoft.com/office/drawing/2014/main" id="{CFF6CDCF-C730-4AFF-81B4-1506687D88E2}"/>
              </a:ext>
            </a:extLst>
          </p:cNvPr>
          <p:cNvGraphicFramePr/>
          <p:nvPr>
            <p:custDataLst>
              <p:tags r:id="rId1"/>
            </p:custDataLst>
            <p:extLst>
              <p:ext uri="{D42A27DB-BD31-4B8C-83A1-F6EECF244321}">
                <p14:modId xmlns:p14="http://schemas.microsoft.com/office/powerpoint/2010/main" val="4265698288"/>
              </p:ext>
            </p:extLst>
          </p:nvPr>
        </p:nvGraphicFramePr>
        <p:xfrm>
          <a:off x="1308887" y="1820545"/>
          <a:ext cx="10191750" cy="4789170"/>
        </p:xfrm>
        <a:graphic>
          <a:graphicData uri="http://schemas.openxmlformats.org/drawingml/2006/table">
            <a:tbl>
              <a:tblPr firstRow="1" bandRow="1">
                <a:tableStyleId>{5C22544A-7EE6-4342-B048-85BDC9FD1C3A}</a:tableStyleId>
              </a:tblPr>
              <a:tblGrid>
                <a:gridCol w="1202690">
                  <a:extLst>
                    <a:ext uri="{9D8B030D-6E8A-4147-A177-3AD203B41FA5}">
                      <a16:colId xmlns:a16="http://schemas.microsoft.com/office/drawing/2014/main" val="20000"/>
                    </a:ext>
                  </a:extLst>
                </a:gridCol>
                <a:gridCol w="1190625">
                  <a:extLst>
                    <a:ext uri="{9D8B030D-6E8A-4147-A177-3AD203B41FA5}">
                      <a16:colId xmlns:a16="http://schemas.microsoft.com/office/drawing/2014/main" val="20001"/>
                    </a:ext>
                  </a:extLst>
                </a:gridCol>
                <a:gridCol w="7798435">
                  <a:extLst>
                    <a:ext uri="{9D8B030D-6E8A-4147-A177-3AD203B41FA5}">
                      <a16:colId xmlns:a16="http://schemas.microsoft.com/office/drawing/2014/main" val="20002"/>
                    </a:ext>
                  </a:extLst>
                </a:gridCol>
              </a:tblGrid>
              <a:tr h="409575">
                <a:tc>
                  <a:txBody>
                    <a:bodyPr/>
                    <a:lstStyle/>
                    <a:p>
                      <a:pPr>
                        <a:buNone/>
                      </a:pPr>
                      <a:r>
                        <a:rPr lang="zh-CN" altLang="en-US" dirty="0"/>
                        <a:t>理论名称</a:t>
                      </a:r>
                    </a:p>
                  </a:txBody>
                  <a:tcPr/>
                </a:tc>
                <a:tc>
                  <a:txBody>
                    <a:bodyPr/>
                    <a:lstStyle/>
                    <a:p>
                      <a:pPr>
                        <a:buNone/>
                      </a:pPr>
                      <a:r>
                        <a:rPr lang="zh-CN" altLang="en-US"/>
                        <a:t>代表人物</a:t>
                      </a:r>
                    </a:p>
                  </a:txBody>
                  <a:tcPr/>
                </a:tc>
                <a:tc>
                  <a:txBody>
                    <a:bodyPr/>
                    <a:lstStyle/>
                    <a:p>
                      <a:pPr>
                        <a:buNone/>
                      </a:pPr>
                      <a:r>
                        <a:rPr lang="en-US" altLang="zh-CN" dirty="0"/>
                        <a:t>                                                   </a:t>
                      </a:r>
                      <a:r>
                        <a:rPr lang="zh-CN" altLang="en-US" dirty="0"/>
                        <a:t>内  容</a:t>
                      </a:r>
                    </a:p>
                  </a:txBody>
                  <a:tcPr/>
                </a:tc>
                <a:extLst>
                  <a:ext uri="{0D108BD9-81ED-4DB2-BD59-A6C34878D82A}">
                    <a16:rowId xmlns:a16="http://schemas.microsoft.com/office/drawing/2014/main" val="10000"/>
                  </a:ext>
                </a:extLst>
              </a:tr>
              <a:tr h="980440">
                <a:tc>
                  <a:txBody>
                    <a:bodyPr/>
                    <a:lstStyle/>
                    <a:p>
                      <a:pPr>
                        <a:buNone/>
                      </a:pPr>
                      <a:r>
                        <a:rPr lang="zh-CN" altLang="en-US"/>
                        <a:t>绝对优势理论</a:t>
                      </a:r>
                    </a:p>
                  </a:txBody>
                  <a:tcPr/>
                </a:tc>
                <a:tc>
                  <a:txBody>
                    <a:bodyPr/>
                    <a:lstStyle/>
                    <a:p>
                      <a:pPr>
                        <a:buNone/>
                      </a:pPr>
                      <a:r>
                        <a:rPr lang="zh-CN" altLang="en-US" dirty="0"/>
                        <a:t>亚当</a:t>
                      </a:r>
                      <a:r>
                        <a:rPr lang="zh-CN" altLang="en-US" dirty="0">
                          <a:latin typeface="Arial" panose="020B0604020202020204" pitchFamily="34" charset="0"/>
                          <a:cs typeface="Arial" panose="020B0604020202020204" pitchFamily="34" charset="0"/>
                        </a:rPr>
                        <a:t>·</a:t>
                      </a:r>
                      <a:r>
                        <a:rPr lang="zh-CN" altLang="en-US" dirty="0"/>
                        <a:t>斯密</a:t>
                      </a:r>
                    </a:p>
                  </a:txBody>
                  <a:tcPr/>
                </a:tc>
                <a:tc>
                  <a:txBody>
                    <a:bodyPr/>
                    <a:lstStyle/>
                    <a:p>
                      <a:pPr>
                        <a:buNone/>
                      </a:pPr>
                      <a:r>
                        <a:rPr lang="zh-CN" altLang="en-US"/>
                        <a:t>各国在生产技术上的绝对差异导致劳动生产率和生产成本的绝对差异</a:t>
                      </a:r>
                      <a:r>
                        <a:rPr lang="en-US" altLang="zh-CN"/>
                        <a:t>,</a:t>
                      </a:r>
                      <a:r>
                        <a:rPr lang="zh-CN" altLang="en-US"/>
                        <a:t>这是国际贸易的基础。各国应该集中生产并出口具有绝对优势的产品，而进口其不具有绝对优势的产品，其结果是可以节约社会资源，提高产出水平。</a:t>
                      </a:r>
                    </a:p>
                  </a:txBody>
                  <a:tcPr/>
                </a:tc>
                <a:extLst>
                  <a:ext uri="{0D108BD9-81ED-4DB2-BD59-A6C34878D82A}">
                    <a16:rowId xmlns:a16="http://schemas.microsoft.com/office/drawing/2014/main" val="10001"/>
                  </a:ext>
                </a:extLst>
              </a:tr>
              <a:tr h="1242060">
                <a:tc>
                  <a:txBody>
                    <a:bodyPr/>
                    <a:lstStyle/>
                    <a:p>
                      <a:pPr>
                        <a:buNone/>
                      </a:pPr>
                      <a:r>
                        <a:rPr lang="zh-CN" altLang="en-US"/>
                        <a:t>比较优势理论</a:t>
                      </a:r>
                    </a:p>
                  </a:txBody>
                  <a:tcPr/>
                </a:tc>
                <a:tc>
                  <a:txBody>
                    <a:bodyPr/>
                    <a:lstStyle/>
                    <a:p>
                      <a:pPr>
                        <a:buNone/>
                      </a:pPr>
                      <a:r>
                        <a:rPr lang="zh-CN" altLang="en-US"/>
                        <a:t>大卫</a:t>
                      </a:r>
                      <a:r>
                        <a:rPr lang="zh-CN" altLang="en-US" sz="1800">
                          <a:latin typeface="Arial" panose="020B0604020202020204" pitchFamily="34" charset="0"/>
                          <a:cs typeface="Arial" panose="020B0604020202020204" pitchFamily="34" charset="0"/>
                          <a:sym typeface="+mn-ea"/>
                        </a:rPr>
                        <a:t>·李嘉图</a:t>
                      </a:r>
                    </a:p>
                  </a:txBody>
                  <a:tcPr/>
                </a:tc>
                <a:tc>
                  <a:txBody>
                    <a:bodyPr/>
                    <a:lstStyle/>
                    <a:p>
                      <a:pPr>
                        <a:buNone/>
                      </a:pPr>
                      <a:r>
                        <a:rPr lang="zh-CN" altLang="en-US"/>
                        <a:t>决定国际贸易的因素是两个国家产品的相对生产成本，而不是生产这些产品的绝对生产成本。只要两国之间存在生产成本上的差异，即使其中一方处于完全的劣势地位，国际贸易仍会发生，每个国家都出口本国具有比较优势的产品，而且贸易会使双方获得收益。</a:t>
                      </a:r>
                    </a:p>
                  </a:txBody>
                  <a:tcPr/>
                </a:tc>
                <a:extLst>
                  <a:ext uri="{0D108BD9-81ED-4DB2-BD59-A6C34878D82A}">
                    <a16:rowId xmlns:a16="http://schemas.microsoft.com/office/drawing/2014/main" val="10002"/>
                  </a:ext>
                </a:extLst>
              </a:tr>
              <a:tr h="1242695">
                <a:tc>
                  <a:txBody>
                    <a:bodyPr/>
                    <a:lstStyle/>
                    <a:p>
                      <a:pPr>
                        <a:buNone/>
                      </a:pPr>
                      <a:r>
                        <a:rPr lang="zh-CN" altLang="en-US"/>
                        <a:t>赫</a:t>
                      </a:r>
                      <a:r>
                        <a:rPr lang="en-US" altLang="zh-CN"/>
                        <a:t>—</a:t>
                      </a:r>
                      <a:r>
                        <a:rPr lang="zh-CN" altLang="en-US"/>
                        <a:t>俄理论</a:t>
                      </a:r>
                    </a:p>
                  </a:txBody>
                  <a:tcPr/>
                </a:tc>
                <a:tc>
                  <a:txBody>
                    <a:bodyPr/>
                    <a:lstStyle/>
                    <a:p>
                      <a:pPr>
                        <a:buNone/>
                      </a:pPr>
                      <a:r>
                        <a:rPr lang="zh-CN" altLang="en-US"/>
                        <a:t>赫克歇尔和俄林</a:t>
                      </a:r>
                    </a:p>
                  </a:txBody>
                  <a:tcPr/>
                </a:tc>
                <a:tc>
                  <a:txBody>
                    <a:bodyPr/>
                    <a:lstStyle/>
                    <a:p>
                      <a:pPr>
                        <a:buNone/>
                      </a:pPr>
                      <a:r>
                        <a:rPr lang="zh-CN" altLang="en-US"/>
                        <a:t>各国的资源条件不同，也就是生产要素的供给情况不同，是国际贸易产生的基础。各国应该集中生产并出口那些能够充分利用本国充裕要素的产品，进口那些需要密集使用本国稀缺要素的产品。通过国际贸易，往往会使各国之间的要素价格均等化。</a:t>
                      </a:r>
                    </a:p>
                  </a:txBody>
                  <a:tcPr/>
                </a:tc>
                <a:extLst>
                  <a:ext uri="{0D108BD9-81ED-4DB2-BD59-A6C34878D82A}">
                    <a16:rowId xmlns:a16="http://schemas.microsoft.com/office/drawing/2014/main" val="10003"/>
                  </a:ext>
                </a:extLst>
              </a:tr>
              <a:tr h="668655">
                <a:tc>
                  <a:txBody>
                    <a:bodyPr/>
                    <a:lstStyle/>
                    <a:p>
                      <a:pPr>
                        <a:buNone/>
                      </a:pPr>
                      <a:r>
                        <a:rPr lang="zh-CN" altLang="en-US"/>
                        <a:t>规模经济贸易理论</a:t>
                      </a:r>
                    </a:p>
                  </a:txBody>
                  <a:tcPr/>
                </a:tc>
                <a:tc>
                  <a:txBody>
                    <a:bodyPr/>
                    <a:lstStyle/>
                    <a:p>
                      <a:pPr>
                        <a:buNone/>
                      </a:pPr>
                      <a:r>
                        <a:rPr lang="zh-CN" altLang="en-US" dirty="0"/>
                        <a:t>克鲁格曼</a:t>
                      </a:r>
                    </a:p>
                  </a:txBody>
                  <a:tcPr/>
                </a:tc>
                <a:tc>
                  <a:txBody>
                    <a:bodyPr/>
                    <a:lstStyle/>
                    <a:p>
                      <a:pPr>
                        <a:buNone/>
                      </a:pPr>
                      <a:r>
                        <a:rPr lang="zh-CN" altLang="en-US" dirty="0"/>
                        <a:t>各国利用规模经济来生产有限类别的产品，如果每个国家只生产几类产品，那么每种产品的生产规模就会比生产所有产品时的规模更大，才能实现国际分工，这是现代国际贸易的基础。</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7414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490509"/>
            <a:ext cx="8590027" cy="4801314"/>
          </a:xfrm>
          <a:prstGeom prst="rect">
            <a:avLst/>
          </a:prstGeom>
          <a:noFill/>
        </p:spPr>
        <p:txBody>
          <a:bodyPr wrap="square" rtlCol="0" anchor="t">
            <a:spAutoFit/>
          </a:bodyPr>
          <a:lstStyle/>
          <a:p>
            <a:r>
              <a:rPr lang="en-US" altLang="zh-CN" sz="2000" dirty="0"/>
              <a:t>2</a:t>
            </a:r>
            <a:r>
              <a:rPr lang="zh-CN" altLang="en-US" sz="2000" dirty="0"/>
              <a:t>、</a:t>
            </a:r>
            <a:r>
              <a:rPr lang="zh-CN" altLang="en-US" sz="2000" dirty="0">
                <a:sym typeface="+mn-ea"/>
              </a:rPr>
              <a:t>影响国际贸易的因素</a:t>
            </a:r>
          </a:p>
          <a:p>
            <a:pPr>
              <a:lnSpc>
                <a:spcPct val="150000"/>
              </a:lnSpc>
            </a:pPr>
            <a:r>
              <a:rPr lang="zh-CN" altLang="en-US" sz="2000" dirty="0">
                <a:sym typeface="+mn-ea"/>
              </a:rPr>
              <a:t>影响出口的因素（</a:t>
            </a:r>
            <a:r>
              <a:rPr lang="en-US" altLang="zh-CN" sz="2000" dirty="0">
                <a:sym typeface="+mn-ea"/>
              </a:rPr>
              <a:t>4</a:t>
            </a:r>
            <a:r>
              <a:rPr lang="zh-CN" altLang="en-US" sz="2000" dirty="0">
                <a:sym typeface="+mn-ea"/>
              </a:rPr>
              <a:t>个）</a:t>
            </a:r>
          </a:p>
          <a:p>
            <a:pPr>
              <a:lnSpc>
                <a:spcPct val="150000"/>
              </a:lnSpc>
            </a:pPr>
            <a:r>
              <a:rPr lang="en-US" altLang="zh-CN" sz="2000" dirty="0">
                <a:sym typeface="+mn-ea"/>
              </a:rPr>
              <a:t>(1)</a:t>
            </a:r>
            <a:r>
              <a:rPr lang="zh-CN" altLang="en-US" sz="2000" dirty="0">
                <a:sym typeface="+mn-ea"/>
              </a:rPr>
              <a:t>自然资源的丰裕程度</a:t>
            </a:r>
          </a:p>
          <a:p>
            <a:pPr>
              <a:lnSpc>
                <a:spcPct val="150000"/>
              </a:lnSpc>
            </a:pPr>
            <a:r>
              <a:rPr lang="en-US" altLang="zh-CN" sz="2000" dirty="0">
                <a:sym typeface="+mn-ea"/>
              </a:rPr>
              <a:t>(2)</a:t>
            </a:r>
            <a:r>
              <a:rPr lang="zh-CN" altLang="en-US" sz="2000" dirty="0">
                <a:sym typeface="+mn-ea"/>
              </a:rPr>
              <a:t>生产能力和技术水平的高低</a:t>
            </a:r>
          </a:p>
          <a:p>
            <a:pPr>
              <a:lnSpc>
                <a:spcPct val="150000"/>
              </a:lnSpc>
            </a:pPr>
            <a:r>
              <a:rPr lang="en-US" altLang="zh-CN" sz="2000" dirty="0">
                <a:sym typeface="+mn-ea"/>
              </a:rPr>
              <a:t>(3)</a:t>
            </a:r>
            <a:r>
              <a:rPr lang="zh-CN" altLang="en-US" sz="2000" dirty="0">
                <a:sym typeface="+mn-ea"/>
              </a:rPr>
              <a:t>汇率水平的高低</a:t>
            </a:r>
          </a:p>
          <a:p>
            <a:pPr>
              <a:lnSpc>
                <a:spcPct val="150000"/>
              </a:lnSpc>
            </a:pPr>
            <a:r>
              <a:rPr lang="en-US" altLang="zh-CN" sz="2000" dirty="0">
                <a:sym typeface="+mn-ea"/>
              </a:rPr>
              <a:t>(4)</a:t>
            </a:r>
            <a:r>
              <a:rPr lang="zh-CN" altLang="en-US" sz="2000" dirty="0">
                <a:sym typeface="+mn-ea"/>
              </a:rPr>
              <a:t>国际市场需求水平和需求结构变动的影响</a:t>
            </a:r>
          </a:p>
          <a:p>
            <a:pPr>
              <a:lnSpc>
                <a:spcPct val="150000"/>
              </a:lnSpc>
            </a:pPr>
            <a:r>
              <a:rPr lang="zh-CN" altLang="en-US" sz="2000" dirty="0">
                <a:sym typeface="+mn-ea"/>
              </a:rPr>
              <a:t>影响进口的因素（</a:t>
            </a:r>
            <a:r>
              <a:rPr lang="en-US" altLang="zh-CN" sz="2000" dirty="0">
                <a:sym typeface="+mn-ea"/>
              </a:rPr>
              <a:t>3</a:t>
            </a:r>
            <a:r>
              <a:rPr lang="zh-CN" altLang="en-US" sz="2000" dirty="0">
                <a:sym typeface="+mn-ea"/>
              </a:rPr>
              <a:t>个）</a:t>
            </a:r>
          </a:p>
          <a:p>
            <a:pPr>
              <a:lnSpc>
                <a:spcPct val="150000"/>
              </a:lnSpc>
            </a:pPr>
            <a:r>
              <a:rPr lang="en-US" altLang="zh-CN" sz="2000" dirty="0">
                <a:sym typeface="+mn-ea"/>
              </a:rPr>
              <a:t>(1)</a:t>
            </a:r>
            <a:r>
              <a:rPr lang="zh-CN" altLang="en-US" sz="2000" dirty="0">
                <a:sym typeface="+mn-ea"/>
              </a:rPr>
              <a:t>一国的经济总量或总产出水平</a:t>
            </a:r>
          </a:p>
          <a:p>
            <a:pPr>
              <a:lnSpc>
                <a:spcPct val="150000"/>
              </a:lnSpc>
            </a:pPr>
            <a:r>
              <a:rPr lang="en-US" altLang="zh-CN" sz="2000" dirty="0">
                <a:sym typeface="+mn-ea"/>
              </a:rPr>
              <a:t>(2)</a:t>
            </a:r>
            <a:r>
              <a:rPr lang="zh-CN" altLang="en-US" sz="2000" dirty="0">
                <a:sym typeface="+mn-ea"/>
              </a:rPr>
              <a:t>汇率水平</a:t>
            </a:r>
          </a:p>
          <a:p>
            <a:pPr>
              <a:lnSpc>
                <a:spcPct val="150000"/>
              </a:lnSpc>
            </a:pPr>
            <a:r>
              <a:rPr lang="en-US" altLang="zh-CN" sz="2000" dirty="0">
                <a:sym typeface="+mn-ea"/>
              </a:rPr>
              <a:t>(3)</a:t>
            </a:r>
            <a:r>
              <a:rPr lang="zh-CN" altLang="en-US" sz="2000" dirty="0">
                <a:sym typeface="+mn-ea"/>
              </a:rPr>
              <a:t>国际市场商品的供给情况和价格水平的高低</a:t>
            </a:r>
          </a:p>
          <a:p>
            <a:endParaRPr lang="zh-CN" altLang="en-US" dirty="0">
              <a:solidFill>
                <a:schemeClr val="bg1"/>
              </a:solidFill>
              <a:sym typeface="+mn-ea"/>
            </a:endParaRPr>
          </a:p>
        </p:txBody>
      </p:sp>
    </p:spTree>
    <p:extLst>
      <p:ext uri="{BB962C8B-B14F-4D97-AF65-F5344CB8AC3E}">
        <p14:creationId xmlns:p14="http://schemas.microsoft.com/office/powerpoint/2010/main" val="475777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490509"/>
            <a:ext cx="8590027" cy="4678204"/>
          </a:xfrm>
          <a:prstGeom prst="rect">
            <a:avLst/>
          </a:prstGeom>
          <a:noFill/>
        </p:spPr>
        <p:txBody>
          <a:bodyPr wrap="square" rtlCol="0" anchor="t">
            <a:spAutoFit/>
          </a:bodyPr>
          <a:lstStyle/>
          <a:p>
            <a:r>
              <a:rPr lang="zh-CN" altLang="en-US" sz="2000" dirty="0"/>
              <a:t>二、</a:t>
            </a:r>
            <a:r>
              <a:rPr lang="zh-CN" altLang="en-US" sz="2000" dirty="0">
                <a:sym typeface="+mn-ea"/>
              </a:rPr>
              <a:t>国际贸易政策</a:t>
            </a:r>
            <a:endParaRPr lang="en-US" altLang="zh-CN" sz="2000" dirty="0">
              <a:sym typeface="+mn-ea"/>
            </a:endParaRPr>
          </a:p>
          <a:p>
            <a:r>
              <a:rPr lang="en-US" altLang="zh-CN" sz="2000" dirty="0">
                <a:sym typeface="+mn-ea"/>
              </a:rPr>
              <a:t>1</a:t>
            </a:r>
            <a:r>
              <a:rPr lang="zh-CN" altLang="en-US" sz="2000" dirty="0">
                <a:sym typeface="+mn-ea"/>
              </a:rPr>
              <a:t>、政府对国际贸易干预的目的及手段</a:t>
            </a:r>
          </a:p>
          <a:p>
            <a:r>
              <a:rPr lang="zh-CN" altLang="en-US" sz="2000" dirty="0">
                <a:sym typeface="+mn-ea"/>
              </a:rPr>
              <a:t>目的：保护国内产业、维护本国经济增长和国际收支平衡。</a:t>
            </a:r>
          </a:p>
          <a:p>
            <a:endParaRPr lang="zh-CN" altLang="en-US" sz="2000" dirty="0">
              <a:sym typeface="+mn-ea"/>
            </a:endParaRPr>
          </a:p>
          <a:p>
            <a:r>
              <a:rPr lang="zh-CN" altLang="en-US" sz="2000" dirty="0">
                <a:sym typeface="+mn-ea"/>
              </a:rPr>
              <a:t>                               关税措施</a:t>
            </a:r>
          </a:p>
          <a:p>
            <a:endParaRPr lang="zh-CN" altLang="en-US" sz="2000" dirty="0">
              <a:sym typeface="+mn-ea"/>
            </a:endParaRPr>
          </a:p>
          <a:p>
            <a:r>
              <a:rPr lang="zh-CN" altLang="en-US" sz="2000" dirty="0">
                <a:sym typeface="+mn-ea"/>
              </a:rPr>
              <a:t>              限制进口                        进口配额           技术标准</a:t>
            </a:r>
          </a:p>
          <a:p>
            <a:r>
              <a:rPr lang="zh-CN" altLang="en-US" sz="2000" dirty="0">
                <a:sym typeface="+mn-ea"/>
              </a:rPr>
              <a:t>手段                        非关税措施   自愿出口限制    卫生检疫标准</a:t>
            </a:r>
          </a:p>
          <a:p>
            <a:r>
              <a:rPr lang="zh-CN" altLang="en-US" sz="2000" dirty="0">
                <a:sym typeface="+mn-ea"/>
              </a:rPr>
              <a:t>              鼓励出口         补贴        歧视性公共采购</a:t>
            </a:r>
          </a:p>
          <a:p>
            <a:r>
              <a:rPr lang="zh-CN" altLang="en-US" sz="2000" dirty="0">
                <a:sym typeface="+mn-ea"/>
              </a:rPr>
              <a:t>    </a:t>
            </a:r>
          </a:p>
          <a:p>
            <a:r>
              <a:rPr lang="zh-CN" altLang="en-US" sz="2000" dirty="0">
                <a:sym typeface="+mn-ea"/>
              </a:rPr>
              <a:t> </a:t>
            </a:r>
          </a:p>
          <a:p>
            <a:r>
              <a:rPr lang="zh-CN" altLang="en-US" sz="2000" dirty="0">
                <a:sym typeface="+mn-ea"/>
              </a:rPr>
              <a:t>                        直接补贴    间接补贴</a:t>
            </a:r>
          </a:p>
          <a:p>
            <a:endParaRPr lang="zh-CN" altLang="en-US" sz="2000" dirty="0">
              <a:sym typeface="+mn-ea"/>
            </a:endParaRPr>
          </a:p>
          <a:p>
            <a:endParaRPr lang="zh-CN" altLang="en-US" sz="2000" dirty="0">
              <a:sym typeface="+mn-ea"/>
            </a:endParaRPr>
          </a:p>
          <a:p>
            <a:endParaRPr lang="zh-CN" altLang="en-US" dirty="0">
              <a:solidFill>
                <a:schemeClr val="bg1"/>
              </a:solidFill>
              <a:sym typeface="+mn-ea"/>
            </a:endParaRPr>
          </a:p>
        </p:txBody>
      </p:sp>
      <p:sp>
        <p:nvSpPr>
          <p:cNvPr id="2" name="左大括号 1">
            <a:extLst>
              <a:ext uri="{FF2B5EF4-FFF2-40B4-BE49-F238E27FC236}">
                <a16:creationId xmlns:a16="http://schemas.microsoft.com/office/drawing/2014/main" id="{60055359-8A6C-49D3-A78C-5D8A3DDFF44C}"/>
              </a:ext>
            </a:extLst>
          </p:cNvPr>
          <p:cNvSpPr/>
          <p:nvPr/>
        </p:nvSpPr>
        <p:spPr>
          <a:xfrm>
            <a:off x="2394857" y="3541486"/>
            <a:ext cx="145143" cy="6966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左大括号 7">
            <a:extLst>
              <a:ext uri="{FF2B5EF4-FFF2-40B4-BE49-F238E27FC236}">
                <a16:creationId xmlns:a16="http://schemas.microsoft.com/office/drawing/2014/main" id="{0B79A27F-C937-4C7D-8243-0CF0EDD31991}"/>
              </a:ext>
            </a:extLst>
          </p:cNvPr>
          <p:cNvSpPr/>
          <p:nvPr/>
        </p:nvSpPr>
        <p:spPr>
          <a:xfrm>
            <a:off x="3851910" y="2873829"/>
            <a:ext cx="45719" cy="97245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左大括号 8">
            <a:extLst>
              <a:ext uri="{FF2B5EF4-FFF2-40B4-BE49-F238E27FC236}">
                <a16:creationId xmlns:a16="http://schemas.microsoft.com/office/drawing/2014/main" id="{F7B15386-E27B-4C8A-B1B8-84094D5E1E2D}"/>
              </a:ext>
            </a:extLst>
          </p:cNvPr>
          <p:cNvSpPr/>
          <p:nvPr/>
        </p:nvSpPr>
        <p:spPr>
          <a:xfrm>
            <a:off x="5270862" y="3541486"/>
            <a:ext cx="99424" cy="5225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4" name="直接箭头连接符 13">
            <a:extLst>
              <a:ext uri="{FF2B5EF4-FFF2-40B4-BE49-F238E27FC236}">
                <a16:creationId xmlns:a16="http://schemas.microsoft.com/office/drawing/2014/main" id="{ED65D4EA-CE9F-4495-AE1A-DF064A0C5CDE}"/>
              </a:ext>
            </a:extLst>
          </p:cNvPr>
          <p:cNvCxnSpPr/>
          <p:nvPr/>
        </p:nvCxnSpPr>
        <p:spPr>
          <a:xfrm flipH="1">
            <a:off x="4078514" y="4354286"/>
            <a:ext cx="377372" cy="449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接箭头连接符 15">
            <a:extLst>
              <a:ext uri="{FF2B5EF4-FFF2-40B4-BE49-F238E27FC236}">
                <a16:creationId xmlns:a16="http://schemas.microsoft.com/office/drawing/2014/main" id="{65BB06AD-3CEB-464C-9BFB-03A2C6FE391B}"/>
              </a:ext>
            </a:extLst>
          </p:cNvPr>
          <p:cNvCxnSpPr/>
          <p:nvPr/>
        </p:nvCxnSpPr>
        <p:spPr>
          <a:xfrm>
            <a:off x="4630057" y="4354286"/>
            <a:ext cx="435429" cy="449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7AA00457-EC13-4F0C-88AE-62975CEB0778}"/>
              </a:ext>
            </a:extLst>
          </p:cNvPr>
          <p:cNvCxnSpPr/>
          <p:nvPr/>
        </p:nvCxnSpPr>
        <p:spPr>
          <a:xfrm>
            <a:off x="3851910" y="4064000"/>
            <a:ext cx="429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6126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5909310"/>
          </a:xfrm>
          <a:prstGeom prst="rect">
            <a:avLst/>
          </a:prstGeom>
          <a:noFill/>
        </p:spPr>
        <p:txBody>
          <a:bodyPr wrap="square" rtlCol="0" anchor="t">
            <a:spAutoFit/>
          </a:bodyPr>
          <a:lstStyle/>
          <a:p>
            <a:pPr>
              <a:lnSpc>
                <a:spcPct val="150000"/>
              </a:lnSpc>
            </a:pPr>
            <a:r>
              <a:rPr lang="en-US" altLang="zh-CN" sz="2000" dirty="0"/>
              <a:t>2</a:t>
            </a:r>
            <a:r>
              <a:rPr lang="zh-CN" altLang="en-US" sz="2000" dirty="0"/>
              <a:t>、</a:t>
            </a:r>
            <a:r>
              <a:rPr lang="zh-CN" altLang="en-US" sz="2000" dirty="0">
                <a:sym typeface="+mn-ea"/>
              </a:rPr>
              <a:t>倾销的界定和反倾销措施分析</a:t>
            </a:r>
          </a:p>
          <a:p>
            <a:pPr>
              <a:lnSpc>
                <a:spcPct val="150000"/>
              </a:lnSpc>
            </a:pPr>
            <a:r>
              <a:rPr lang="zh-CN" altLang="en-US" sz="2000" dirty="0">
                <a:sym typeface="+mn-ea"/>
              </a:rPr>
              <a:t>（</a:t>
            </a:r>
            <a:r>
              <a:rPr lang="en-US" altLang="zh-CN" sz="2000" dirty="0">
                <a:sym typeface="+mn-ea"/>
              </a:rPr>
              <a:t>1</a:t>
            </a:r>
            <a:r>
              <a:rPr lang="zh-CN" altLang="en-US" sz="2000" dirty="0">
                <a:sym typeface="+mn-ea"/>
              </a:rPr>
              <a:t>）倾销的概念：是指出口商以低于正常价值的价格向进口国销售产品，并因此给进口国产业造成损害的行为。</a:t>
            </a:r>
          </a:p>
          <a:p>
            <a:pPr>
              <a:lnSpc>
                <a:spcPct val="150000"/>
              </a:lnSpc>
            </a:pPr>
            <a:r>
              <a:rPr lang="zh-CN" altLang="en-US" sz="2000" dirty="0">
                <a:sym typeface="+mn-ea"/>
              </a:rPr>
              <a:t>确定产品正常价值的标准：</a:t>
            </a:r>
          </a:p>
          <a:p>
            <a:pPr>
              <a:lnSpc>
                <a:spcPct val="150000"/>
              </a:lnSpc>
            </a:pPr>
            <a:r>
              <a:rPr lang="zh-CN" altLang="en-US" sz="2000" dirty="0">
                <a:sym typeface="+mn-ea"/>
              </a:rPr>
              <a:t>第一，原产国标准</a:t>
            </a:r>
          </a:p>
          <a:p>
            <a:pPr>
              <a:lnSpc>
                <a:spcPct val="150000"/>
              </a:lnSpc>
            </a:pPr>
            <a:r>
              <a:rPr lang="zh-CN" altLang="en-US" sz="2000" dirty="0">
                <a:sym typeface="+mn-ea"/>
              </a:rPr>
              <a:t>第二，第三国标准</a:t>
            </a:r>
          </a:p>
          <a:p>
            <a:pPr>
              <a:lnSpc>
                <a:spcPct val="150000"/>
              </a:lnSpc>
            </a:pPr>
            <a:r>
              <a:rPr lang="zh-CN" altLang="en-US" sz="2000" dirty="0">
                <a:sym typeface="+mn-ea"/>
              </a:rPr>
              <a:t>第三，按照同类产品在原产国的生产成本加合理销售费、管理费、一般费用和利润确定</a:t>
            </a:r>
          </a:p>
          <a:p>
            <a:pPr>
              <a:lnSpc>
                <a:spcPct val="150000"/>
              </a:lnSpc>
            </a:pPr>
            <a:r>
              <a:rPr lang="zh-CN" altLang="en-US" sz="2000" dirty="0">
                <a:sym typeface="+mn-ea"/>
              </a:rPr>
              <a:t>（</a:t>
            </a:r>
            <a:r>
              <a:rPr lang="en-US" altLang="zh-CN" sz="2000" dirty="0">
                <a:sym typeface="+mn-ea"/>
              </a:rPr>
              <a:t>2</a:t>
            </a:r>
            <a:r>
              <a:rPr lang="zh-CN" altLang="en-US" sz="2000" dirty="0">
                <a:sym typeface="+mn-ea"/>
              </a:rPr>
              <a:t>）倾销的四种类型：</a:t>
            </a:r>
          </a:p>
          <a:p>
            <a:pPr>
              <a:lnSpc>
                <a:spcPct val="150000"/>
              </a:lnSpc>
            </a:pPr>
            <a:r>
              <a:rPr lang="zh-CN" altLang="en-US" sz="2000" dirty="0">
                <a:sym typeface="+mn-ea"/>
              </a:rPr>
              <a:t>掠夺性倾销（短期）</a:t>
            </a:r>
          </a:p>
          <a:p>
            <a:pPr>
              <a:lnSpc>
                <a:spcPct val="150000"/>
              </a:lnSpc>
            </a:pPr>
            <a:r>
              <a:rPr lang="zh-CN" altLang="en-US" sz="2000" dirty="0">
                <a:sym typeface="+mn-ea"/>
              </a:rPr>
              <a:t>持续性倾销（长期）</a:t>
            </a:r>
          </a:p>
          <a:p>
            <a:pPr>
              <a:lnSpc>
                <a:spcPct val="150000"/>
              </a:lnSpc>
            </a:pPr>
            <a:r>
              <a:rPr lang="zh-CN" altLang="en-US" sz="2000" dirty="0">
                <a:sym typeface="+mn-ea"/>
              </a:rPr>
              <a:t>隐蔽性倾销         偶然性倾销</a:t>
            </a:r>
          </a:p>
          <a:p>
            <a:endParaRPr lang="zh-CN" altLang="en-US" dirty="0">
              <a:solidFill>
                <a:schemeClr val="bg1"/>
              </a:solidFill>
              <a:sym typeface="+mn-ea"/>
            </a:endParaRPr>
          </a:p>
        </p:txBody>
      </p:sp>
    </p:spTree>
    <p:extLst>
      <p:ext uri="{BB962C8B-B14F-4D97-AF65-F5344CB8AC3E}">
        <p14:creationId xmlns:p14="http://schemas.microsoft.com/office/powerpoint/2010/main" val="684614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0569" y="799396"/>
            <a:ext cx="8590027" cy="3231654"/>
          </a:xfrm>
          <a:prstGeom prst="rect">
            <a:avLst/>
          </a:prstGeom>
          <a:noFill/>
        </p:spPr>
        <p:txBody>
          <a:bodyPr wrap="square" rtlCol="0" anchor="t">
            <a:spAutoFit/>
          </a:bodyPr>
          <a:lstStyle/>
          <a:p>
            <a:pPr>
              <a:lnSpc>
                <a:spcPct val="150000"/>
              </a:lnSpc>
            </a:pPr>
            <a:r>
              <a:rPr lang="zh-CN" altLang="en-US" sz="2000" dirty="0">
                <a:sym typeface="+mn-ea"/>
              </a:rPr>
              <a:t>（</a:t>
            </a:r>
            <a:r>
              <a:rPr lang="en-US" altLang="zh-CN" sz="2000" dirty="0">
                <a:sym typeface="+mn-ea"/>
              </a:rPr>
              <a:t>3</a:t>
            </a:r>
            <a:r>
              <a:rPr lang="zh-CN" altLang="en-US" sz="2000" dirty="0">
                <a:sym typeface="+mn-ea"/>
              </a:rPr>
              <a:t>）倾销的危害：    </a:t>
            </a:r>
          </a:p>
          <a:p>
            <a:pPr>
              <a:lnSpc>
                <a:spcPct val="150000"/>
              </a:lnSpc>
            </a:pPr>
            <a:r>
              <a:rPr lang="zh-CN" altLang="en-US" sz="2000" dirty="0">
                <a:sym typeface="+mn-ea"/>
              </a:rPr>
              <a:t>对进口国而言</a:t>
            </a:r>
          </a:p>
          <a:p>
            <a:pPr>
              <a:lnSpc>
                <a:spcPct val="150000"/>
              </a:lnSpc>
            </a:pPr>
            <a:r>
              <a:rPr lang="zh-CN" altLang="en-US" sz="2000" dirty="0">
                <a:sym typeface="+mn-ea"/>
              </a:rPr>
              <a:t>对出口国而言</a:t>
            </a:r>
          </a:p>
          <a:p>
            <a:pPr>
              <a:lnSpc>
                <a:spcPct val="150000"/>
              </a:lnSpc>
            </a:pPr>
            <a:r>
              <a:rPr lang="zh-CN" altLang="en-US" sz="2000" dirty="0">
                <a:sym typeface="+mn-ea"/>
              </a:rPr>
              <a:t>对第三国而言</a:t>
            </a:r>
            <a:endParaRPr lang="en-US" altLang="zh-CN" sz="2000" dirty="0">
              <a:sym typeface="+mn-ea"/>
            </a:endParaRPr>
          </a:p>
          <a:p>
            <a:pPr>
              <a:lnSpc>
                <a:spcPct val="150000"/>
              </a:lnSpc>
            </a:pPr>
            <a:r>
              <a:rPr lang="zh-CN" altLang="en-US" sz="2000" dirty="0">
                <a:sym typeface="+mn-ea"/>
              </a:rPr>
              <a:t>（</a:t>
            </a:r>
            <a:r>
              <a:rPr lang="en-US" altLang="zh-CN" sz="2000" dirty="0">
                <a:sym typeface="+mn-ea"/>
              </a:rPr>
              <a:t>4</a:t>
            </a:r>
            <a:r>
              <a:rPr lang="zh-CN" altLang="en-US" sz="2000" dirty="0">
                <a:sym typeface="+mn-ea"/>
              </a:rPr>
              <a:t>）反倾销措施的运用</a:t>
            </a:r>
            <a:r>
              <a:rPr lang="en-US" altLang="zh-CN" sz="2000" dirty="0">
                <a:sym typeface="+mn-ea"/>
              </a:rPr>
              <a:t>——</a:t>
            </a:r>
            <a:r>
              <a:rPr lang="zh-CN" altLang="en-US" sz="2000" dirty="0">
                <a:sym typeface="+mn-ea"/>
              </a:rPr>
              <a:t>反倾销税</a:t>
            </a:r>
          </a:p>
          <a:p>
            <a:pPr>
              <a:lnSpc>
                <a:spcPct val="150000"/>
              </a:lnSpc>
            </a:pPr>
            <a:endParaRPr lang="zh-CN" altLang="en-US" sz="2000" dirty="0">
              <a:sym typeface="+mn-ea"/>
            </a:endParaRPr>
          </a:p>
          <a:p>
            <a:endParaRPr lang="zh-CN" altLang="en-US" dirty="0">
              <a:solidFill>
                <a:schemeClr val="bg1"/>
              </a:solidFill>
              <a:sym typeface="+mn-ea"/>
            </a:endParaRPr>
          </a:p>
        </p:txBody>
      </p:sp>
    </p:spTree>
    <p:extLst>
      <p:ext uri="{BB962C8B-B14F-4D97-AF65-F5344CB8AC3E}">
        <p14:creationId xmlns:p14="http://schemas.microsoft.com/office/powerpoint/2010/main" val="3799772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950347"/>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主张各国应当生产、出口密集使用本国丰裕要素的产品，进口需要密集使用本国稀缺要素的产品。这种国际贸易理论是</a:t>
            </a:r>
            <a:r>
              <a:rPr lang="en-US" altLang="zh-CN" dirty="0"/>
              <a:t>(    )</a:t>
            </a:r>
            <a:r>
              <a:rPr lang="zh-CN" altLang="zh-CN" dirty="0"/>
              <a:t>。</a:t>
            </a:r>
          </a:p>
          <a:p>
            <a:pPr>
              <a:lnSpc>
                <a:spcPct val="150000"/>
              </a:lnSpc>
            </a:pPr>
            <a:r>
              <a:rPr lang="en-US" altLang="zh-CN" dirty="0"/>
              <a:t>A</a:t>
            </a:r>
            <a:r>
              <a:rPr lang="zh-CN" altLang="zh-CN" dirty="0"/>
              <a:t>．绝对优势理论</a:t>
            </a:r>
            <a:r>
              <a:rPr lang="en-US" altLang="zh-CN" dirty="0"/>
              <a:t>         B</a:t>
            </a:r>
            <a:r>
              <a:rPr lang="zh-CN" altLang="zh-CN" dirty="0"/>
              <a:t>．比较优势理论</a:t>
            </a:r>
          </a:p>
          <a:p>
            <a:pPr>
              <a:lnSpc>
                <a:spcPct val="150000"/>
              </a:lnSpc>
            </a:pPr>
            <a:r>
              <a:rPr lang="en-US" altLang="zh-CN" dirty="0"/>
              <a:t>C</a:t>
            </a:r>
            <a:r>
              <a:rPr lang="zh-CN" altLang="zh-CN" dirty="0"/>
              <a:t>．要素禀赋理论</a:t>
            </a:r>
            <a:r>
              <a:rPr lang="en-US" altLang="zh-CN" dirty="0"/>
              <a:t>         D</a:t>
            </a:r>
            <a:r>
              <a:rPr lang="zh-CN" altLang="zh-CN" dirty="0"/>
              <a:t>．后发优势贸易理论</a:t>
            </a:r>
          </a:p>
          <a:p>
            <a:pPr>
              <a:lnSpc>
                <a:spcPct val="150000"/>
              </a:lnSpc>
            </a:pPr>
            <a:r>
              <a:rPr lang="en-US" altLang="zh-CN" dirty="0"/>
              <a:t>2.</a:t>
            </a:r>
            <a:r>
              <a:rPr lang="zh-CN" altLang="zh-CN" dirty="0"/>
              <a:t>各国应该集中生产并出口具有绝对优势的产品，而进口不具有绝对优势的产品，其结果是可以节约社会资源，提高产出水平，是</a:t>
            </a:r>
            <a:r>
              <a:rPr lang="en-US" altLang="zh-CN" dirty="0"/>
              <a:t>(     )</a:t>
            </a:r>
            <a:r>
              <a:rPr lang="zh-CN" altLang="zh-CN" dirty="0"/>
              <a:t>理论的主要观点</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赫克歇尔一俄林的要素禀赋</a:t>
            </a:r>
            <a:r>
              <a:rPr lang="en-US" altLang="zh-CN" dirty="0"/>
              <a:t>      D.</a:t>
            </a:r>
            <a:r>
              <a:rPr lang="zh-CN" altLang="zh-CN" dirty="0"/>
              <a:t>克鲁格曼的规模经济</a:t>
            </a:r>
          </a:p>
          <a:p>
            <a:pPr>
              <a:lnSpc>
                <a:spcPct val="150000"/>
              </a:lnSpc>
            </a:pPr>
            <a:r>
              <a:rPr lang="en-US" altLang="zh-CN" dirty="0"/>
              <a:t>3.</a:t>
            </a:r>
            <a:r>
              <a:rPr lang="zh-CN" altLang="zh-CN" dirty="0"/>
              <a:t>各国的资源条件不同是国际贸易产生的基础，这是</a:t>
            </a:r>
            <a:r>
              <a:rPr lang="en-US" altLang="zh-CN" dirty="0"/>
              <a:t>(     )</a:t>
            </a:r>
            <a:r>
              <a:rPr lang="zh-CN" altLang="zh-CN" dirty="0"/>
              <a:t>理论的主要观点</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a:t>
            </a:r>
            <a:r>
              <a:rPr lang="en-US" altLang="zh-CN" dirty="0"/>
              <a:t>                  D.</a:t>
            </a:r>
            <a:r>
              <a:rPr lang="zh-CN" altLang="zh-CN" dirty="0"/>
              <a:t>克鲁格曼的规模经济</a:t>
            </a:r>
          </a:p>
          <a:p>
            <a:pPr>
              <a:lnSpc>
                <a:spcPct val="150000"/>
              </a:lnSpc>
            </a:pPr>
            <a:endParaRPr lang="zh-CN" altLang="zh-CN" dirty="0"/>
          </a:p>
        </p:txBody>
      </p:sp>
    </p:spTree>
    <p:extLst>
      <p:ext uri="{BB962C8B-B14F-4D97-AF65-F5344CB8AC3E}">
        <p14:creationId xmlns:p14="http://schemas.microsoft.com/office/powerpoint/2010/main" val="2451404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717550"/>
            <a:ext cx="8590027" cy="5304016"/>
          </a:xfrm>
          <a:prstGeom prst="rect">
            <a:avLst/>
          </a:prstGeom>
          <a:noFill/>
        </p:spPr>
        <p:txBody>
          <a:bodyPr wrap="square" rtlCol="0" anchor="t">
            <a:spAutoFit/>
          </a:bodyPr>
          <a:lstStyle/>
          <a:p>
            <a:pPr>
              <a:lnSpc>
                <a:spcPct val="150000"/>
              </a:lnSpc>
            </a:pPr>
            <a:r>
              <a:rPr lang="en-US" altLang="zh-CN" dirty="0"/>
              <a:t>4.(       )</a:t>
            </a:r>
            <a:r>
              <a:rPr lang="zh-CN" altLang="zh-CN" dirty="0"/>
              <a:t>理论认为，决定国际贸易的因素是两个国家产品的相对生产成本</a:t>
            </a:r>
          </a:p>
          <a:p>
            <a:pPr>
              <a:lnSpc>
                <a:spcPct val="150000"/>
              </a:lnSpc>
            </a:pPr>
            <a:r>
              <a:rPr lang="en-US" altLang="zh-CN" dirty="0"/>
              <a:t>A.</a:t>
            </a:r>
            <a:r>
              <a:rPr lang="zh-CN" altLang="zh-CN" dirty="0"/>
              <a:t>亚当斯密的绝对优势</a:t>
            </a:r>
            <a:r>
              <a:rPr lang="en-US" altLang="zh-CN" dirty="0"/>
              <a:t>             B.</a:t>
            </a:r>
            <a:r>
              <a:rPr lang="zh-CN" altLang="zh-CN" dirty="0"/>
              <a:t>李嘉图的比较优势</a:t>
            </a:r>
          </a:p>
          <a:p>
            <a:pPr>
              <a:lnSpc>
                <a:spcPct val="150000"/>
              </a:lnSpc>
            </a:pPr>
            <a:r>
              <a:rPr lang="en-US" altLang="zh-CN" dirty="0"/>
              <a:t>C.</a:t>
            </a:r>
            <a:r>
              <a:rPr lang="zh-CN" altLang="zh-CN" dirty="0"/>
              <a:t>赫克歇尔一俄林的要素禀赋</a:t>
            </a:r>
            <a:r>
              <a:rPr lang="en-US" altLang="zh-CN" dirty="0"/>
              <a:t>       D.</a:t>
            </a:r>
            <a:r>
              <a:rPr lang="zh-CN" altLang="zh-CN" dirty="0"/>
              <a:t>克鲁格曼的规模经济</a:t>
            </a:r>
            <a:endParaRPr lang="en-US" altLang="zh-CN" dirty="0"/>
          </a:p>
          <a:p>
            <a:pPr>
              <a:lnSpc>
                <a:spcPct val="150000"/>
              </a:lnSpc>
            </a:pPr>
            <a:r>
              <a:rPr lang="zh-CN" altLang="zh-CN" dirty="0"/>
              <a:t>二．多选题</a:t>
            </a:r>
            <a:endParaRPr lang="en-US" altLang="zh-CN" dirty="0"/>
          </a:p>
          <a:p>
            <a:pPr>
              <a:lnSpc>
                <a:spcPct val="150000"/>
              </a:lnSpc>
            </a:pPr>
            <a:r>
              <a:rPr lang="en-US" altLang="zh-CN" dirty="0"/>
              <a:t>      </a:t>
            </a:r>
            <a:r>
              <a:rPr lang="zh-CN" altLang="zh-CN" dirty="0"/>
              <a:t>以下情况中，属于自愿性失业的有（</a:t>
            </a:r>
            <a:r>
              <a:rPr lang="en-US" altLang="zh-CN" dirty="0"/>
              <a:t>      </a:t>
            </a:r>
            <a:r>
              <a:rPr lang="zh-CN" altLang="zh-CN" dirty="0"/>
              <a:t>）。</a:t>
            </a:r>
          </a:p>
          <a:p>
            <a:pPr>
              <a:lnSpc>
                <a:spcPct val="150000"/>
              </a:lnSpc>
            </a:pPr>
            <a:r>
              <a:rPr lang="zh-CN" altLang="zh-CN" dirty="0"/>
              <a:t>　　</a:t>
            </a:r>
            <a:r>
              <a:rPr lang="en-US" altLang="zh-CN" dirty="0"/>
              <a:t>A.</a:t>
            </a:r>
            <a:r>
              <a:rPr lang="zh-CN" altLang="zh-CN" dirty="0"/>
              <a:t>某地区经济贫困，总需求不足导致失业</a:t>
            </a:r>
          </a:p>
          <a:p>
            <a:pPr>
              <a:lnSpc>
                <a:spcPct val="150000"/>
              </a:lnSpc>
            </a:pPr>
            <a:r>
              <a:rPr lang="zh-CN" altLang="zh-CN" dirty="0"/>
              <a:t>　　</a:t>
            </a:r>
            <a:r>
              <a:rPr lang="en-US" altLang="zh-CN" dirty="0"/>
              <a:t>B.</a:t>
            </a:r>
            <a:r>
              <a:rPr lang="zh-CN" altLang="zh-CN" dirty="0"/>
              <a:t>某国家发生经济危机导致大量失业</a:t>
            </a:r>
          </a:p>
          <a:p>
            <a:pPr>
              <a:lnSpc>
                <a:spcPct val="150000"/>
              </a:lnSpc>
            </a:pPr>
            <a:r>
              <a:rPr lang="zh-CN" altLang="zh-CN" dirty="0"/>
              <a:t>　　</a:t>
            </a:r>
            <a:r>
              <a:rPr lang="en-US" altLang="zh-CN" dirty="0"/>
              <a:t>C.</a:t>
            </a:r>
            <a:r>
              <a:rPr lang="zh-CN" altLang="zh-CN" dirty="0"/>
              <a:t>总需求萎缩造成的失业</a:t>
            </a:r>
          </a:p>
          <a:p>
            <a:pPr>
              <a:lnSpc>
                <a:spcPct val="150000"/>
              </a:lnSpc>
            </a:pPr>
            <a:r>
              <a:rPr lang="zh-CN" altLang="zh-CN" dirty="0"/>
              <a:t>　　</a:t>
            </a:r>
            <a:r>
              <a:rPr lang="en-US" altLang="zh-CN" dirty="0"/>
              <a:t>D.</a:t>
            </a:r>
            <a:r>
              <a:rPr lang="zh-CN" altLang="zh-CN" dirty="0"/>
              <a:t>某人从一个工作转换到另外一个工作的过程中出现失业</a:t>
            </a:r>
          </a:p>
          <a:p>
            <a:pPr>
              <a:lnSpc>
                <a:spcPct val="150000"/>
              </a:lnSpc>
            </a:pPr>
            <a:r>
              <a:rPr lang="zh-CN" altLang="zh-CN" dirty="0"/>
              <a:t>　　</a:t>
            </a:r>
            <a:r>
              <a:rPr lang="en-US" altLang="zh-CN" dirty="0"/>
              <a:t>E.</a:t>
            </a:r>
            <a:r>
              <a:rPr lang="zh-CN" altLang="zh-CN" dirty="0"/>
              <a:t>产业结构调整使得原有劳动者不具备新产业所要求的技术而失业，但新产业的劳动需求却得不到满足</a:t>
            </a:r>
          </a:p>
          <a:p>
            <a:endParaRPr lang="zh-CN" altLang="zh-CN" dirty="0"/>
          </a:p>
          <a:p>
            <a:pPr>
              <a:lnSpc>
                <a:spcPct val="150000"/>
              </a:lnSpc>
            </a:pPr>
            <a:endParaRPr lang="zh-CN" altLang="zh-CN" dirty="0"/>
          </a:p>
        </p:txBody>
      </p:sp>
    </p:spTree>
    <p:extLst>
      <p:ext uri="{BB962C8B-B14F-4D97-AF65-F5344CB8AC3E}">
        <p14:creationId xmlns:p14="http://schemas.microsoft.com/office/powerpoint/2010/main" val="1726415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第十二次课内容结束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17312" y="1238731"/>
            <a:ext cx="7802880" cy="1112549"/>
          </a:xfrm>
          <a:prstGeom prst="rect">
            <a:avLst/>
          </a:prstGeom>
          <a:noFill/>
        </p:spPr>
        <p:txBody>
          <a:bodyPr wrap="square" rtlCol="0" anchor="t">
            <a:spAutoFit/>
          </a:bodyPr>
          <a:lstStyle/>
          <a:p>
            <a:pPr algn="ctr"/>
            <a:r>
              <a:rPr lang="zh-CN" altLang="en-US" sz="2000" dirty="0"/>
              <a:t>第九章   价格总水平和就业、失业</a:t>
            </a:r>
            <a:endParaRPr lang="en-US" altLang="zh-CN" sz="2000" dirty="0">
              <a:sym typeface="+mn-ea"/>
            </a:endParaRPr>
          </a:p>
          <a:p>
            <a:endParaRPr lang="en-US" altLang="zh-CN" sz="2000" dirty="0">
              <a:sym typeface="+mn-ea"/>
            </a:endParaRPr>
          </a:p>
          <a:p>
            <a:pPr>
              <a:lnSpc>
                <a:spcPct val="150000"/>
              </a:lnSpc>
            </a:pPr>
            <a:endParaRPr lang="zh-CN" altLang="en-US" sz="2000" dirty="0"/>
          </a:p>
        </p:txBody>
      </p:sp>
      <p:sp>
        <p:nvSpPr>
          <p:cNvPr id="2" name="左大括号 1">
            <a:extLst>
              <a:ext uri="{FF2B5EF4-FFF2-40B4-BE49-F238E27FC236}">
                <a16:creationId xmlns:a16="http://schemas.microsoft.com/office/drawing/2014/main" id="{23C9EA49-092C-4B6E-ACB1-09C51F1B54D9}"/>
              </a:ext>
            </a:extLst>
          </p:cNvPr>
          <p:cNvSpPr/>
          <p:nvPr/>
        </p:nvSpPr>
        <p:spPr>
          <a:xfrm>
            <a:off x="2046514" y="2351314"/>
            <a:ext cx="203200" cy="13933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4CFAB89A-CC1B-471A-8F5D-2F69092AEE59}"/>
              </a:ext>
            </a:extLst>
          </p:cNvPr>
          <p:cNvSpPr/>
          <p:nvPr/>
        </p:nvSpPr>
        <p:spPr>
          <a:xfrm>
            <a:off x="1306286" y="2148116"/>
            <a:ext cx="8641624" cy="2862322"/>
          </a:xfrm>
          <a:prstGeom prst="rect">
            <a:avLst/>
          </a:prstGeom>
        </p:spPr>
        <p:txBody>
          <a:bodyPr wrap="square">
            <a:spAutoFit/>
          </a:bodyPr>
          <a:lstStyle/>
          <a:p>
            <a:r>
              <a:rPr lang="zh-CN" altLang="en-US" sz="2000" dirty="0">
                <a:sym typeface="+mn-ea"/>
              </a:rPr>
              <a:t>价       价格总水平</a:t>
            </a:r>
            <a:endParaRPr lang="en-US" altLang="zh-CN" sz="2000" dirty="0">
              <a:sym typeface="+mn-ea"/>
            </a:endParaRPr>
          </a:p>
          <a:p>
            <a:r>
              <a:rPr lang="zh-CN" altLang="en-US" sz="2000" dirty="0">
                <a:sym typeface="+mn-ea"/>
              </a:rPr>
              <a:t>格</a:t>
            </a:r>
          </a:p>
          <a:p>
            <a:r>
              <a:rPr lang="zh-CN" altLang="en-US" sz="2000" dirty="0">
                <a:sym typeface="+mn-ea"/>
              </a:rPr>
              <a:t>总失</a:t>
            </a:r>
          </a:p>
          <a:p>
            <a:r>
              <a:rPr lang="zh-CN" altLang="en-US" sz="2000" dirty="0">
                <a:sym typeface="+mn-ea"/>
              </a:rPr>
              <a:t>水业   就业和失业</a:t>
            </a:r>
            <a:endParaRPr lang="en-US" altLang="zh-CN" sz="2000" dirty="0">
              <a:sym typeface="+mn-ea"/>
            </a:endParaRPr>
          </a:p>
          <a:p>
            <a:r>
              <a:rPr lang="zh-CN" altLang="en-US" sz="2000" dirty="0">
                <a:sym typeface="+mn-ea"/>
              </a:rPr>
              <a:t>平</a:t>
            </a:r>
          </a:p>
          <a:p>
            <a:r>
              <a:rPr lang="zh-CN" altLang="en-US" sz="2000" dirty="0">
                <a:sym typeface="+mn-ea"/>
              </a:rPr>
              <a:t>和</a:t>
            </a:r>
          </a:p>
          <a:p>
            <a:r>
              <a:rPr lang="zh-CN" altLang="en-US" sz="2000" dirty="0">
                <a:sym typeface="+mn-ea"/>
              </a:rPr>
              <a:t>就</a:t>
            </a:r>
            <a:endParaRPr lang="en-US" altLang="zh-CN" sz="2000" dirty="0">
              <a:sym typeface="+mn-ea"/>
            </a:endParaRPr>
          </a:p>
          <a:p>
            <a:r>
              <a:rPr lang="zh-CN" altLang="en-US" sz="2000" dirty="0">
                <a:sym typeface="+mn-ea"/>
              </a:rPr>
              <a:t>业      失业和经济增长及价格总水平的相互关系</a:t>
            </a:r>
            <a:endParaRPr lang="en-US" altLang="zh-CN" sz="2000" dirty="0">
              <a:sym typeface="+mn-ea"/>
            </a:endParaRPr>
          </a:p>
          <a:p>
            <a:r>
              <a:rPr lang="en-US" altLang="zh-CN" sz="2000" dirty="0">
                <a:sym typeface="+mn-ea"/>
              </a:rPr>
              <a:t>          </a:t>
            </a:r>
            <a:r>
              <a:rPr lang="zh-CN" altLang="en-US" sz="2000" dirty="0">
                <a:sym typeface="+mn-ea"/>
              </a:rPr>
              <a:t>宏观经济治理的内涵与特征</a:t>
            </a:r>
          </a:p>
        </p:txBody>
      </p:sp>
    </p:spTree>
    <p:extLst>
      <p:ext uri="{BB962C8B-B14F-4D97-AF65-F5344CB8AC3E}">
        <p14:creationId xmlns:p14="http://schemas.microsoft.com/office/powerpoint/2010/main" val="3802142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3420873"/>
          </a:xfrm>
          <a:prstGeom prst="rect">
            <a:avLst/>
          </a:prstGeom>
          <a:noFill/>
        </p:spPr>
        <p:txBody>
          <a:bodyPr wrap="square" rtlCol="0" anchor="t">
            <a:spAutoFit/>
          </a:bodyPr>
          <a:lstStyle/>
          <a:p>
            <a:pPr>
              <a:lnSpc>
                <a:spcPct val="150000"/>
              </a:lnSpc>
            </a:pPr>
            <a:r>
              <a:rPr lang="zh-CN" altLang="en-US" sz="2000" dirty="0">
                <a:sym typeface="+mn-ea"/>
              </a:rPr>
              <a:t>二、就业与失业</a:t>
            </a:r>
          </a:p>
          <a:p>
            <a:pPr>
              <a:lnSpc>
                <a:spcPct val="150000"/>
              </a:lnSpc>
            </a:pPr>
            <a:r>
              <a:rPr lang="en-US" altLang="zh-CN" sz="2000" dirty="0">
                <a:sym typeface="+mn-ea"/>
              </a:rPr>
              <a:t>1</a:t>
            </a:r>
            <a:r>
              <a:rPr lang="zh-CN" altLang="en-US" sz="2000" dirty="0">
                <a:sym typeface="+mn-ea"/>
              </a:rPr>
              <a:t>、就业与失业的含义</a:t>
            </a:r>
          </a:p>
          <a:p>
            <a:pPr>
              <a:lnSpc>
                <a:spcPct val="150000"/>
              </a:lnSpc>
            </a:pPr>
            <a:r>
              <a:rPr lang="zh-CN" altLang="en-US" sz="2000" dirty="0">
                <a:sym typeface="+mn-ea"/>
              </a:rPr>
              <a:t>（1）就业的含义</a:t>
            </a:r>
            <a:endParaRPr lang="en-US" altLang="zh-CN" sz="2000" dirty="0">
              <a:sym typeface="+mn-ea"/>
            </a:endParaRPr>
          </a:p>
          <a:p>
            <a:pPr>
              <a:lnSpc>
                <a:spcPct val="150000"/>
              </a:lnSpc>
            </a:pPr>
            <a:r>
              <a:rPr lang="zh-CN" altLang="en-US" sz="2000" dirty="0">
                <a:sym typeface="+mn-ea"/>
              </a:rPr>
              <a:t>就业是指一定年龄段内的人们所从事的为获取报酬或经营收入所进行的活动。</a:t>
            </a:r>
            <a:endParaRPr lang="en-US" altLang="zh-CN" sz="2000" dirty="0">
              <a:sym typeface="+mn-ea"/>
            </a:endParaRPr>
          </a:p>
          <a:p>
            <a:pPr>
              <a:lnSpc>
                <a:spcPct val="150000"/>
              </a:lnSpc>
            </a:pPr>
            <a:r>
              <a:rPr lang="zh-CN" altLang="en-US" sz="2000" dirty="0">
                <a:sym typeface="+mn-ea"/>
              </a:rPr>
              <a:t>（2）失业的含义</a:t>
            </a:r>
          </a:p>
          <a:p>
            <a:r>
              <a:rPr lang="zh-CN" altLang="en-US" sz="2000" dirty="0">
                <a:sym typeface="+mn-ea"/>
              </a:rPr>
              <a:t>失业是指有劳动能力并愿意就业但在目前没有从事有报酬或收入的工作的现象。</a:t>
            </a:r>
          </a:p>
          <a:p>
            <a:pPr>
              <a:lnSpc>
                <a:spcPct val="150000"/>
              </a:lnSpc>
            </a:pPr>
            <a:endParaRPr lang="zh-CN" altLang="en-US" sz="2000" dirty="0"/>
          </a:p>
        </p:txBody>
      </p:sp>
    </p:spTree>
    <p:extLst>
      <p:ext uri="{BB962C8B-B14F-4D97-AF65-F5344CB8AC3E}">
        <p14:creationId xmlns:p14="http://schemas.microsoft.com/office/powerpoint/2010/main" val="1285574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40765" y="1055081"/>
            <a:ext cx="7802880" cy="4190314"/>
          </a:xfrm>
          <a:prstGeom prst="rect">
            <a:avLst/>
          </a:prstGeom>
          <a:noFill/>
        </p:spPr>
        <p:txBody>
          <a:bodyPr wrap="square" rtlCol="0" anchor="t">
            <a:spAutoFit/>
          </a:bodyPr>
          <a:lstStyle/>
          <a:p>
            <a:pPr>
              <a:lnSpc>
                <a:spcPct val="150000"/>
              </a:lnSpc>
            </a:pPr>
            <a:r>
              <a:rPr lang="en-US" altLang="zh-CN" sz="2000" dirty="0">
                <a:sym typeface="+mn-ea"/>
              </a:rPr>
              <a:t>2</a:t>
            </a:r>
            <a:r>
              <a:rPr lang="zh-CN" altLang="en-US" sz="2000" dirty="0">
                <a:sym typeface="+mn-ea"/>
              </a:rPr>
              <a:t>、我国的就业与失业问题</a:t>
            </a:r>
          </a:p>
          <a:p>
            <a:pPr>
              <a:lnSpc>
                <a:spcPct val="150000"/>
              </a:lnSpc>
            </a:pPr>
            <a:r>
              <a:rPr lang="zh-CN" altLang="en-US" sz="2000" dirty="0">
                <a:sym typeface="+mn-ea"/>
              </a:rPr>
              <a:t>（</a:t>
            </a:r>
            <a:r>
              <a:rPr lang="en-US" altLang="zh-CN" sz="2000" dirty="0">
                <a:sym typeface="+mn-ea"/>
              </a:rPr>
              <a:t>1</a:t>
            </a:r>
            <a:r>
              <a:rPr lang="zh-CN" altLang="en-US" sz="2000" dirty="0">
                <a:sym typeface="+mn-ea"/>
              </a:rPr>
              <a:t>）统计口径</a:t>
            </a:r>
            <a:r>
              <a:rPr lang="en-US" altLang="zh-CN" sz="2000" dirty="0">
                <a:sym typeface="+mn-ea"/>
              </a:rPr>
              <a:t>——</a:t>
            </a:r>
            <a:r>
              <a:rPr lang="zh-CN" altLang="en-US" sz="2000" dirty="0">
                <a:sym typeface="+mn-ea"/>
              </a:rPr>
              <a:t>城镇就业人口与城镇登记失业人员</a:t>
            </a:r>
          </a:p>
          <a:p>
            <a:pPr>
              <a:lnSpc>
                <a:spcPct val="150000"/>
              </a:lnSpc>
            </a:pPr>
            <a:r>
              <a:rPr lang="zh-CN" altLang="en-US" sz="2000" dirty="0">
                <a:sym typeface="+mn-ea"/>
              </a:rPr>
              <a:t>（</a:t>
            </a:r>
            <a:r>
              <a:rPr lang="en-US" altLang="zh-CN" sz="2000" dirty="0">
                <a:sym typeface="+mn-ea"/>
              </a:rPr>
              <a:t>2</a:t>
            </a:r>
            <a:r>
              <a:rPr lang="zh-CN" altLang="en-US" sz="2000" dirty="0">
                <a:sym typeface="+mn-ea"/>
              </a:rPr>
              <a:t>）统计指标</a:t>
            </a:r>
            <a:r>
              <a:rPr lang="en-US" altLang="zh-CN" sz="2000" dirty="0">
                <a:sym typeface="+mn-ea"/>
              </a:rPr>
              <a:t>——</a:t>
            </a:r>
            <a:r>
              <a:rPr lang="zh-CN" altLang="en-US" sz="2000" dirty="0">
                <a:sym typeface="+mn-ea"/>
              </a:rPr>
              <a:t>失业率与就业率</a:t>
            </a:r>
          </a:p>
          <a:p>
            <a:pPr>
              <a:lnSpc>
                <a:spcPct val="150000"/>
              </a:lnSpc>
            </a:pPr>
            <a:r>
              <a:rPr lang="zh-CN" altLang="en-US" sz="2000" dirty="0">
                <a:sym typeface="+mn-ea"/>
              </a:rPr>
              <a:t>（</a:t>
            </a:r>
            <a:r>
              <a:rPr lang="en-US" altLang="zh-CN" sz="2000" dirty="0">
                <a:sym typeface="+mn-ea"/>
              </a:rPr>
              <a:t>3</a:t>
            </a:r>
            <a:r>
              <a:rPr lang="zh-CN" altLang="en-US" sz="2000" dirty="0">
                <a:sym typeface="+mn-ea"/>
              </a:rPr>
              <a:t>）我国失业问题的原因之一</a:t>
            </a:r>
            <a:r>
              <a:rPr lang="en-US" altLang="zh-CN" sz="2000" dirty="0">
                <a:sym typeface="+mn-ea"/>
              </a:rPr>
              <a:t>——</a:t>
            </a:r>
            <a:r>
              <a:rPr lang="zh-CN" altLang="en-US" sz="2000" dirty="0">
                <a:sym typeface="+mn-ea"/>
              </a:rPr>
              <a:t>二元结构</a:t>
            </a:r>
          </a:p>
          <a:p>
            <a:pPr>
              <a:lnSpc>
                <a:spcPct val="150000"/>
              </a:lnSpc>
            </a:pPr>
            <a:r>
              <a:rPr lang="en-US" altLang="zh-CN" sz="2000" dirty="0">
                <a:sym typeface="+mn-ea"/>
              </a:rPr>
              <a:t>3</a:t>
            </a:r>
            <a:r>
              <a:rPr lang="zh-CN" altLang="en-US" sz="2000" dirty="0">
                <a:sym typeface="+mn-ea"/>
              </a:rPr>
              <a:t>、失业的类型</a:t>
            </a:r>
          </a:p>
          <a:p>
            <a:pPr>
              <a:lnSpc>
                <a:spcPct val="150000"/>
              </a:lnSpc>
            </a:pPr>
            <a:r>
              <a:rPr lang="zh-CN" altLang="en-US" sz="2000" dirty="0">
                <a:sym typeface="+mn-ea"/>
              </a:rPr>
              <a:t>（</a:t>
            </a:r>
            <a:r>
              <a:rPr lang="en-US" altLang="zh-CN" sz="2000" dirty="0">
                <a:sym typeface="+mn-ea"/>
              </a:rPr>
              <a:t>1</a:t>
            </a:r>
            <a:r>
              <a:rPr lang="zh-CN" altLang="en-US" sz="2000" dirty="0">
                <a:sym typeface="+mn-ea"/>
              </a:rPr>
              <a:t>）自愿失业：摩擦性失业与结构性失业</a:t>
            </a:r>
          </a:p>
          <a:p>
            <a:pPr>
              <a:lnSpc>
                <a:spcPct val="150000"/>
              </a:lnSpc>
            </a:pPr>
            <a:r>
              <a:rPr lang="zh-CN" altLang="en-US" sz="2000" dirty="0">
                <a:sym typeface="+mn-ea"/>
              </a:rPr>
              <a:t>（</a:t>
            </a:r>
            <a:r>
              <a:rPr lang="en-US" altLang="zh-CN" sz="2000" dirty="0">
                <a:sym typeface="+mn-ea"/>
              </a:rPr>
              <a:t>2</a:t>
            </a:r>
            <a:r>
              <a:rPr lang="zh-CN" altLang="en-US" sz="2000" dirty="0">
                <a:sym typeface="+mn-ea"/>
              </a:rPr>
              <a:t>）非自愿失业（需求不足型失业）是宏观经济调控中需关注的重点。</a:t>
            </a:r>
          </a:p>
          <a:p>
            <a:pPr>
              <a:lnSpc>
                <a:spcPct val="150000"/>
              </a:lnSpc>
            </a:pPr>
            <a:endParaRPr lang="zh-CN" altLang="en-US" sz="2000" dirty="0"/>
          </a:p>
        </p:txBody>
      </p:sp>
    </p:spTree>
    <p:extLst>
      <p:ext uri="{BB962C8B-B14F-4D97-AF65-F5344CB8AC3E}">
        <p14:creationId xmlns:p14="http://schemas.microsoft.com/office/powerpoint/2010/main" val="35741323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732973" cy="5544531"/>
          </a:xfrm>
          <a:prstGeom prst="rect">
            <a:avLst/>
          </a:prstGeom>
          <a:noFill/>
        </p:spPr>
        <p:txBody>
          <a:bodyPr wrap="square" rtlCol="0" anchor="t">
            <a:spAutoFit/>
          </a:bodyPr>
          <a:lstStyle/>
          <a:p>
            <a:pPr>
              <a:lnSpc>
                <a:spcPct val="150000"/>
              </a:lnSpc>
            </a:pPr>
            <a:r>
              <a:rPr lang="zh-CN" altLang="en-US" sz="2000" dirty="0">
                <a:sym typeface="+mn-ea"/>
              </a:rPr>
              <a:t>三、失业和经济增长及价格总水平的相互关系</a:t>
            </a:r>
            <a:endParaRPr lang="en-US" altLang="zh-CN" sz="2000" dirty="0">
              <a:sym typeface="+mn-ea"/>
            </a:endParaRPr>
          </a:p>
          <a:p>
            <a:pPr>
              <a:lnSpc>
                <a:spcPct val="150000"/>
              </a:lnSpc>
            </a:pPr>
            <a:r>
              <a:rPr lang="en-US" altLang="zh-CN" sz="2000" dirty="0">
                <a:sym typeface="+mn-ea"/>
              </a:rPr>
              <a:t>1</a:t>
            </a:r>
            <a:r>
              <a:rPr lang="zh-CN" altLang="en-US" sz="2000" dirty="0">
                <a:sym typeface="+mn-ea"/>
              </a:rPr>
              <a:t>、奥肯定律</a:t>
            </a:r>
          </a:p>
          <a:p>
            <a:pPr>
              <a:lnSpc>
                <a:spcPct val="150000"/>
              </a:lnSpc>
            </a:pPr>
            <a:r>
              <a:rPr lang="zh-CN" altLang="en-US" sz="2000" dirty="0">
                <a:sym typeface="+mn-ea"/>
              </a:rPr>
              <a:t>是描述产出与失业之间数量关系的。</a:t>
            </a:r>
          </a:p>
          <a:p>
            <a:pPr>
              <a:lnSpc>
                <a:spcPct val="150000"/>
              </a:lnSpc>
            </a:pPr>
            <a:r>
              <a:rPr lang="zh-CN" altLang="en-US" sz="2000" dirty="0">
                <a:sym typeface="+mn-ea"/>
              </a:rPr>
              <a:t>表明了在经济增长和就业之间存在一定的正相关关系。</a:t>
            </a:r>
            <a:endParaRPr lang="en-US" altLang="zh-CN" sz="2000" dirty="0">
              <a:sym typeface="+mn-ea"/>
            </a:endParaRPr>
          </a:p>
          <a:p>
            <a:pPr>
              <a:lnSpc>
                <a:spcPct val="150000"/>
              </a:lnSpc>
            </a:pPr>
            <a:r>
              <a:rPr lang="en-US" altLang="zh-CN" sz="2000" dirty="0">
                <a:sym typeface="+mn-ea"/>
              </a:rPr>
              <a:t>2</a:t>
            </a:r>
            <a:r>
              <a:rPr lang="zh-CN" altLang="en-US" sz="2000" dirty="0">
                <a:sym typeface="+mn-ea"/>
              </a:rPr>
              <a:t>、就业弹性系数</a:t>
            </a:r>
          </a:p>
          <a:p>
            <a:pPr>
              <a:lnSpc>
                <a:spcPct val="150000"/>
              </a:lnSpc>
            </a:pPr>
            <a:r>
              <a:rPr lang="zh-CN" altLang="en-US" sz="2000" dirty="0">
                <a:sym typeface="+mn-ea"/>
              </a:rPr>
              <a:t>是描述劳动就业增长率与经济增长率之间相互关系的。</a:t>
            </a:r>
          </a:p>
          <a:p>
            <a:pPr>
              <a:lnSpc>
                <a:spcPct val="150000"/>
              </a:lnSpc>
            </a:pPr>
            <a:r>
              <a:rPr lang="zh-CN" altLang="en-US" sz="2000" dirty="0">
                <a:sym typeface="+mn-ea"/>
              </a:rPr>
              <a:t>其大小与产业结构因素有直接关系。</a:t>
            </a:r>
            <a:endParaRPr lang="en-US" altLang="zh-CN" sz="2000" dirty="0">
              <a:sym typeface="+mn-ea"/>
            </a:endParaRPr>
          </a:p>
          <a:p>
            <a:r>
              <a:rPr lang="en-US" altLang="zh-CN" sz="2000" dirty="0">
                <a:sym typeface="+mn-ea"/>
              </a:rPr>
              <a:t>3</a:t>
            </a:r>
            <a:r>
              <a:rPr lang="zh-CN" altLang="en-US" sz="2000" dirty="0">
                <a:sym typeface="+mn-ea"/>
              </a:rPr>
              <a:t>、菲利普斯曲线</a:t>
            </a:r>
          </a:p>
          <a:p>
            <a:r>
              <a:rPr lang="zh-CN" altLang="en-US" sz="2000" dirty="0">
                <a:sym typeface="+mn-ea"/>
              </a:rPr>
              <a:t>是描述通货膨胀率与失业率之间关系的。</a:t>
            </a:r>
          </a:p>
          <a:p>
            <a:pPr>
              <a:lnSpc>
                <a:spcPct val="150000"/>
              </a:lnSpc>
            </a:pPr>
            <a:endParaRPr lang="zh-CN" altLang="en-US" sz="2000" dirty="0">
              <a:sym typeface="+mn-ea"/>
            </a:endParaRPr>
          </a:p>
          <a:p>
            <a:endParaRPr lang="zh-CN" altLang="en-US" sz="2000" dirty="0">
              <a:sym typeface="+mn-ea"/>
            </a:endParaRPr>
          </a:p>
          <a:p>
            <a:endParaRPr lang="zh-CN" altLang="en-US" sz="2000" dirty="0">
              <a:sym typeface="+mn-ea"/>
            </a:endParaRPr>
          </a:p>
          <a:p>
            <a:pPr>
              <a:lnSpc>
                <a:spcPct val="150000"/>
              </a:lnSpc>
            </a:pPr>
            <a:endParaRPr lang="zh-CN" altLang="en-US" sz="2000" dirty="0"/>
          </a:p>
        </p:txBody>
      </p:sp>
      <p:pic>
        <p:nvPicPr>
          <p:cNvPr id="10" name="图片 9">
            <a:extLst>
              <a:ext uri="{FF2B5EF4-FFF2-40B4-BE49-F238E27FC236}">
                <a16:creationId xmlns:a16="http://schemas.microsoft.com/office/drawing/2014/main" id="{5B013310-B38B-498C-BA18-5EA70C6F3E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28315" y="2821099"/>
            <a:ext cx="3602776" cy="2640082"/>
          </a:xfrm>
          <a:prstGeom prst="rect">
            <a:avLst/>
          </a:prstGeom>
        </p:spPr>
      </p:pic>
    </p:spTree>
    <p:extLst>
      <p:ext uri="{BB962C8B-B14F-4D97-AF65-F5344CB8AC3E}">
        <p14:creationId xmlns:p14="http://schemas.microsoft.com/office/powerpoint/2010/main" val="3720029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5113644"/>
          </a:xfrm>
          <a:prstGeom prst="rect">
            <a:avLst/>
          </a:prstGeom>
          <a:noFill/>
        </p:spPr>
        <p:txBody>
          <a:bodyPr wrap="square" rtlCol="0" anchor="t">
            <a:spAutoFit/>
          </a:bodyPr>
          <a:lstStyle/>
          <a:p>
            <a:pPr>
              <a:lnSpc>
                <a:spcPct val="150000"/>
              </a:lnSpc>
            </a:pPr>
            <a:r>
              <a:rPr lang="zh-CN" altLang="en-US" sz="2000" dirty="0">
                <a:sym typeface="+mn-ea"/>
              </a:rPr>
              <a:t>四、宏观经济治理的内涵与特征</a:t>
            </a:r>
          </a:p>
          <a:p>
            <a:pPr>
              <a:lnSpc>
                <a:spcPct val="150000"/>
              </a:lnSpc>
            </a:pPr>
            <a:r>
              <a:rPr lang="en-US" altLang="zh-CN" sz="2000" dirty="0">
                <a:sym typeface="+mn-ea"/>
              </a:rPr>
              <a:t>1</a:t>
            </a:r>
            <a:r>
              <a:rPr lang="zh-CN" altLang="en-US" sz="2000" dirty="0">
                <a:sym typeface="+mn-ea"/>
              </a:rPr>
              <a:t>、宏观经济治理的内涵</a:t>
            </a:r>
          </a:p>
          <a:p>
            <a:pPr>
              <a:lnSpc>
                <a:spcPct val="150000"/>
              </a:lnSpc>
            </a:pPr>
            <a:r>
              <a:rPr lang="zh-CN" altLang="en-US" sz="2000" dirty="0"/>
              <a:t>健全以国家发展规划为战略导向，以财政政策和货币政策为主要手段，就业、产业、投资、消费、环保、区域等政策紧密配合，目标优化、分工合理、高效协同的宏观经济治理体系。</a:t>
            </a:r>
            <a:endParaRPr lang="en-US" altLang="zh-CN" sz="2000" dirty="0"/>
          </a:p>
          <a:p>
            <a:pPr>
              <a:lnSpc>
                <a:spcPct val="150000"/>
              </a:lnSpc>
            </a:pPr>
            <a:r>
              <a:rPr lang="en-US" altLang="zh-CN" sz="2000" dirty="0"/>
              <a:t>2</a:t>
            </a:r>
            <a:r>
              <a:rPr lang="zh-CN" altLang="en-US" sz="2000" dirty="0"/>
              <a:t>、</a:t>
            </a:r>
            <a:r>
              <a:rPr lang="zh-CN" altLang="en-US" sz="2000" dirty="0">
                <a:sym typeface="+mn-ea"/>
              </a:rPr>
              <a:t>宏观经济治理的特征</a:t>
            </a:r>
            <a:endParaRPr lang="en-US" altLang="zh-CN" sz="2000" dirty="0">
              <a:sym typeface="+mn-ea"/>
            </a:endParaRPr>
          </a:p>
          <a:p>
            <a:pPr>
              <a:lnSpc>
                <a:spcPct val="150000"/>
              </a:lnSpc>
            </a:pPr>
            <a:r>
              <a:rPr lang="zh-CN" altLang="en-US" sz="2000" dirty="0">
                <a:sym typeface="+mn-ea"/>
              </a:rPr>
              <a:t>（</a:t>
            </a:r>
            <a:r>
              <a:rPr lang="en-US" altLang="zh-CN" sz="2000" dirty="0">
                <a:sym typeface="+mn-ea"/>
              </a:rPr>
              <a:t>1</a:t>
            </a:r>
            <a:r>
              <a:rPr lang="zh-CN" altLang="en-US" sz="2000" dirty="0">
                <a:sym typeface="+mn-ea"/>
              </a:rPr>
              <a:t>）健全宏观经济治理体系，要充分发挥国家发展规划的战略导向作用。</a:t>
            </a:r>
            <a:endParaRPr lang="en-US" altLang="zh-CN" sz="2000" dirty="0">
              <a:sym typeface="+mn-ea"/>
            </a:endParaRPr>
          </a:p>
          <a:p>
            <a:pPr>
              <a:lnSpc>
                <a:spcPct val="150000"/>
              </a:lnSpc>
            </a:pPr>
            <a:r>
              <a:rPr lang="zh-CN" altLang="en-US" sz="2000" dirty="0">
                <a:sym typeface="+mn-ea"/>
              </a:rPr>
              <a:t>（</a:t>
            </a:r>
            <a:r>
              <a:rPr lang="en-US" altLang="zh-CN" sz="2000" dirty="0">
                <a:sym typeface="+mn-ea"/>
              </a:rPr>
              <a:t>2</a:t>
            </a:r>
            <a:r>
              <a:rPr lang="zh-CN" altLang="en-US" sz="2000" dirty="0">
                <a:sym typeface="+mn-ea"/>
              </a:rPr>
              <a:t>）健全宏观经济治理体系，要进一步完善财政政策和货币政策。</a:t>
            </a:r>
            <a:endParaRPr lang="en-US" altLang="zh-CN" sz="2000" dirty="0">
              <a:sym typeface="+mn-ea"/>
            </a:endParaRPr>
          </a:p>
          <a:p>
            <a:pPr>
              <a:lnSpc>
                <a:spcPct val="150000"/>
              </a:lnSpc>
            </a:pPr>
            <a:r>
              <a:rPr lang="zh-CN" altLang="en-US" sz="2000" dirty="0">
                <a:sym typeface="+mn-ea"/>
              </a:rPr>
              <a:t>（</a:t>
            </a:r>
            <a:r>
              <a:rPr lang="en-US" altLang="zh-CN" sz="2000" dirty="0">
                <a:sym typeface="+mn-ea"/>
              </a:rPr>
              <a:t>3</a:t>
            </a:r>
            <a:r>
              <a:rPr lang="zh-CN" altLang="en-US" sz="2000" dirty="0">
                <a:sym typeface="+mn-ea"/>
              </a:rPr>
              <a:t>）健全宏观经济治理体系，还必须健全就业、产业、投资、消费、环保、区域等政策紧密配合的机制。</a:t>
            </a: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20939000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5121274"/>
          </a:xfrm>
          <a:prstGeom prst="rect">
            <a:avLst/>
          </a:prstGeom>
          <a:noFill/>
        </p:spPr>
        <p:txBody>
          <a:bodyPr wrap="square" rtlCol="0" anchor="t">
            <a:spAutoFit/>
          </a:bodyPr>
          <a:lstStyle/>
          <a:p>
            <a:pPr algn="ctr">
              <a:lnSpc>
                <a:spcPct val="150000"/>
              </a:lnSpc>
            </a:pPr>
            <a:r>
              <a:rPr lang="zh-CN" altLang="en-US" sz="2000" dirty="0">
                <a:sym typeface="+mn-ea"/>
              </a:rPr>
              <a:t>习题</a:t>
            </a:r>
            <a:endParaRPr lang="en-US" altLang="zh-CN" sz="2000" dirty="0">
              <a:sym typeface="+mn-ea"/>
            </a:endParaRPr>
          </a:p>
          <a:p>
            <a:pPr>
              <a:lnSpc>
                <a:spcPct val="150000"/>
              </a:lnSpc>
            </a:pPr>
            <a:r>
              <a:rPr lang="zh-CN" altLang="en-US" sz="2000" dirty="0">
                <a:sym typeface="+mn-ea"/>
              </a:rPr>
              <a:t>一、单选</a:t>
            </a:r>
            <a:endParaRPr lang="en-US" altLang="zh-CN" sz="2000" dirty="0">
              <a:sym typeface="+mn-ea"/>
            </a:endParaRPr>
          </a:p>
          <a:p>
            <a:pPr>
              <a:lnSpc>
                <a:spcPct val="150000"/>
              </a:lnSpc>
            </a:pPr>
            <a:r>
              <a:rPr lang="en-US" altLang="zh-CN" dirty="0"/>
              <a:t>1.</a:t>
            </a:r>
            <a:r>
              <a:rPr lang="zh-CN" altLang="zh-CN" dirty="0"/>
              <a:t>经济发展的核心是</a:t>
            </a:r>
            <a:r>
              <a:rPr lang="en-US" altLang="zh-CN" dirty="0"/>
              <a:t>(</a:t>
            </a:r>
            <a:r>
              <a:rPr lang="zh-CN" altLang="zh-CN" dirty="0"/>
              <a:t>　　</a:t>
            </a:r>
            <a:r>
              <a:rPr lang="en-US" altLang="zh-CN" dirty="0"/>
              <a:t>)</a:t>
            </a:r>
            <a:r>
              <a:rPr lang="zh-CN" altLang="zh-CN" dirty="0"/>
              <a:t>。</a:t>
            </a:r>
          </a:p>
          <a:p>
            <a:pPr>
              <a:lnSpc>
                <a:spcPct val="150000"/>
              </a:lnSpc>
            </a:pPr>
            <a:r>
              <a:rPr lang="en-US" altLang="zh-CN" dirty="0"/>
              <a:t>A.</a:t>
            </a:r>
            <a:r>
              <a:rPr lang="zh-CN" altLang="zh-CN" dirty="0"/>
              <a:t>产业结构的不断优化</a:t>
            </a:r>
          </a:p>
          <a:p>
            <a:pPr>
              <a:lnSpc>
                <a:spcPct val="150000"/>
              </a:lnSpc>
            </a:pPr>
            <a:r>
              <a:rPr lang="en-US" altLang="zh-CN" dirty="0"/>
              <a:t>B.</a:t>
            </a:r>
            <a:r>
              <a:rPr lang="zh-CN" altLang="zh-CN" dirty="0"/>
              <a:t>人民生活水平的持续提高</a:t>
            </a:r>
          </a:p>
          <a:p>
            <a:pPr>
              <a:lnSpc>
                <a:spcPct val="150000"/>
              </a:lnSpc>
            </a:pPr>
            <a:r>
              <a:rPr lang="en-US" altLang="zh-CN" dirty="0"/>
              <a:t>C.</a:t>
            </a:r>
            <a:r>
              <a:rPr lang="zh-CN" altLang="zh-CN" dirty="0"/>
              <a:t>城市化进程逐步推进</a:t>
            </a:r>
          </a:p>
          <a:p>
            <a:pPr>
              <a:lnSpc>
                <a:spcPct val="150000"/>
              </a:lnSpc>
            </a:pPr>
            <a:r>
              <a:rPr lang="en-US" altLang="zh-CN" dirty="0"/>
              <a:t>D.</a:t>
            </a:r>
            <a:r>
              <a:rPr lang="zh-CN" altLang="zh-CN" dirty="0"/>
              <a:t>国民收入分配状况逐步改善</a:t>
            </a:r>
          </a:p>
          <a:p>
            <a:pPr>
              <a:lnSpc>
                <a:spcPct val="150000"/>
              </a:lnSpc>
            </a:pPr>
            <a:r>
              <a:rPr lang="en-US" altLang="zh-CN" dirty="0"/>
              <a:t>2.</a:t>
            </a:r>
            <a:r>
              <a:rPr lang="zh-CN" altLang="zh-CN" dirty="0"/>
              <a:t>在新的发展阶段中引领发展的第一动力是</a:t>
            </a:r>
            <a:r>
              <a:rPr lang="en-US" altLang="zh-CN" dirty="0"/>
              <a:t>(</a:t>
            </a:r>
            <a:r>
              <a:rPr lang="zh-CN" altLang="zh-CN" dirty="0"/>
              <a:t>　</a:t>
            </a:r>
            <a:r>
              <a:rPr lang="en-US" altLang="zh-CN" dirty="0"/>
              <a:t>  )</a:t>
            </a:r>
            <a:r>
              <a:rPr lang="zh-CN" altLang="zh-CN" dirty="0"/>
              <a:t>。</a:t>
            </a:r>
          </a:p>
          <a:p>
            <a:pPr>
              <a:lnSpc>
                <a:spcPct val="150000"/>
              </a:lnSpc>
            </a:pPr>
            <a:r>
              <a:rPr lang="en-US" altLang="zh-CN" dirty="0"/>
              <a:t>A.</a:t>
            </a:r>
            <a:r>
              <a:rPr lang="zh-CN" altLang="zh-CN" dirty="0"/>
              <a:t>创新</a:t>
            </a:r>
          </a:p>
          <a:p>
            <a:pPr>
              <a:lnSpc>
                <a:spcPct val="150000"/>
              </a:lnSpc>
            </a:pPr>
            <a:r>
              <a:rPr lang="en-US" altLang="zh-CN" dirty="0"/>
              <a:t>B.</a:t>
            </a:r>
            <a:r>
              <a:rPr lang="zh-CN" altLang="zh-CN" dirty="0"/>
              <a:t>开放</a:t>
            </a:r>
          </a:p>
          <a:p>
            <a:pPr>
              <a:lnSpc>
                <a:spcPct val="150000"/>
              </a:lnSpc>
            </a:pPr>
            <a:r>
              <a:rPr lang="en-US" altLang="zh-CN" dirty="0"/>
              <a:t>C.</a:t>
            </a:r>
            <a:r>
              <a:rPr lang="zh-CN" altLang="zh-CN" dirty="0"/>
              <a:t>绿色</a:t>
            </a:r>
          </a:p>
          <a:p>
            <a:pPr>
              <a:lnSpc>
                <a:spcPct val="150000"/>
              </a:lnSpc>
            </a:pPr>
            <a:r>
              <a:rPr lang="en-US" altLang="zh-CN" dirty="0"/>
              <a:t>D.</a:t>
            </a:r>
            <a:r>
              <a:rPr lang="zh-CN" altLang="zh-CN" dirty="0"/>
              <a:t>协调</a:t>
            </a:r>
          </a:p>
        </p:txBody>
      </p:sp>
    </p:spTree>
    <p:extLst>
      <p:ext uri="{BB962C8B-B14F-4D97-AF65-F5344CB8AC3E}">
        <p14:creationId xmlns:p14="http://schemas.microsoft.com/office/powerpoint/2010/main" val="3759355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4196020"/>
          </a:xfrm>
          <a:prstGeom prst="rect">
            <a:avLst/>
          </a:prstGeom>
          <a:noFill/>
        </p:spPr>
        <p:txBody>
          <a:bodyPr wrap="square" rtlCol="0" anchor="t">
            <a:spAutoFit/>
          </a:bodyPr>
          <a:lstStyle/>
          <a:p>
            <a:pPr>
              <a:lnSpc>
                <a:spcPct val="150000"/>
              </a:lnSpc>
            </a:pPr>
            <a:r>
              <a:rPr lang="en-US" altLang="zh-CN" dirty="0"/>
              <a:t>3.2035</a:t>
            </a:r>
            <a:r>
              <a:rPr lang="zh-CN" altLang="zh-CN" dirty="0"/>
              <a:t>年我国要实现的远景目标是（ </a:t>
            </a:r>
            <a:r>
              <a:rPr lang="en-US" altLang="zh-CN" dirty="0"/>
              <a:t>   </a:t>
            </a:r>
            <a:r>
              <a:rPr lang="zh-CN" altLang="zh-CN" dirty="0"/>
              <a:t>）。</a:t>
            </a:r>
          </a:p>
          <a:p>
            <a:pPr>
              <a:lnSpc>
                <a:spcPct val="150000"/>
              </a:lnSpc>
            </a:pPr>
            <a:r>
              <a:rPr lang="en-US" altLang="zh-CN" dirty="0"/>
              <a:t>A.</a:t>
            </a:r>
            <a:r>
              <a:rPr lang="zh-CN" altLang="zh-CN" dirty="0"/>
              <a:t>实现中国梦</a:t>
            </a:r>
            <a:r>
              <a:rPr lang="en-US" altLang="zh-CN" dirty="0"/>
              <a:t>                 B.</a:t>
            </a:r>
            <a:r>
              <a:rPr lang="zh-CN" altLang="zh-CN" dirty="0"/>
              <a:t>全面建成小康社会</a:t>
            </a:r>
          </a:p>
          <a:p>
            <a:pPr>
              <a:lnSpc>
                <a:spcPct val="150000"/>
              </a:lnSpc>
            </a:pPr>
            <a:r>
              <a:rPr lang="en-US" altLang="zh-CN" dirty="0"/>
              <a:t>C.</a:t>
            </a:r>
            <a:r>
              <a:rPr lang="zh-CN" altLang="zh-CN" dirty="0"/>
              <a:t>建成社会主义现代化强国</a:t>
            </a:r>
            <a:r>
              <a:rPr lang="en-US" altLang="zh-CN" dirty="0"/>
              <a:t>     D.</a:t>
            </a:r>
            <a:r>
              <a:rPr lang="zh-CN" altLang="zh-CN" dirty="0"/>
              <a:t>基本实现社会主义现代化</a:t>
            </a:r>
          </a:p>
          <a:p>
            <a:pPr>
              <a:lnSpc>
                <a:spcPct val="150000"/>
              </a:lnSpc>
            </a:pPr>
            <a:r>
              <a:rPr lang="en-US" altLang="zh-CN" dirty="0"/>
              <a:t>4.</a:t>
            </a:r>
            <a:r>
              <a:rPr lang="zh-CN" altLang="zh-CN" dirty="0"/>
              <a:t>大部分国家或地区用（）作为度量价格总水平的主要指标</a:t>
            </a:r>
          </a:p>
          <a:p>
            <a:pPr>
              <a:lnSpc>
                <a:spcPct val="150000"/>
              </a:lnSpc>
            </a:pPr>
            <a:r>
              <a:rPr lang="en-US" altLang="zh-CN" dirty="0"/>
              <a:t>A.PPI         B.CPI</a:t>
            </a:r>
            <a:endParaRPr lang="zh-CN" altLang="zh-CN" dirty="0"/>
          </a:p>
          <a:p>
            <a:pPr>
              <a:lnSpc>
                <a:spcPct val="150000"/>
              </a:lnSpc>
            </a:pPr>
            <a:r>
              <a:rPr lang="en-US" altLang="zh-CN" dirty="0"/>
              <a:t>C.GDP        D.GNP</a:t>
            </a:r>
            <a:endParaRPr lang="zh-CN" altLang="zh-CN" dirty="0"/>
          </a:p>
          <a:p>
            <a:pPr>
              <a:lnSpc>
                <a:spcPct val="150000"/>
              </a:lnSpc>
            </a:pPr>
            <a:r>
              <a:rPr lang="en-US" altLang="zh-CN" dirty="0"/>
              <a:t>5.</a:t>
            </a:r>
            <a:r>
              <a:rPr lang="zh-CN" altLang="zh-CN" dirty="0"/>
              <a:t>其他条件不变，当价格总水平下降时，实际工资将（</a:t>
            </a:r>
            <a:r>
              <a:rPr lang="en-US" altLang="zh-CN" dirty="0"/>
              <a:t> </a:t>
            </a:r>
            <a:r>
              <a:rPr lang="zh-CN" altLang="zh-CN" dirty="0"/>
              <a:t>）</a:t>
            </a:r>
          </a:p>
          <a:p>
            <a:pPr>
              <a:lnSpc>
                <a:spcPct val="150000"/>
              </a:lnSpc>
            </a:pPr>
            <a:r>
              <a:rPr lang="en-US" altLang="zh-CN" dirty="0"/>
              <a:t>A.</a:t>
            </a:r>
            <a:r>
              <a:rPr lang="zh-CN" altLang="zh-CN" dirty="0"/>
              <a:t>下降 </a:t>
            </a:r>
            <a:r>
              <a:rPr lang="en-US" altLang="zh-CN" dirty="0"/>
              <a:t>      B.</a:t>
            </a:r>
            <a:r>
              <a:rPr lang="zh-CN" altLang="zh-CN" dirty="0"/>
              <a:t>不变</a:t>
            </a:r>
          </a:p>
          <a:p>
            <a:pPr>
              <a:lnSpc>
                <a:spcPct val="150000"/>
              </a:lnSpc>
            </a:pPr>
            <a:r>
              <a:rPr lang="en-US" altLang="zh-CN" dirty="0"/>
              <a:t>C.</a:t>
            </a:r>
            <a:r>
              <a:rPr lang="zh-CN" altLang="zh-CN" dirty="0"/>
              <a:t>上涨</a:t>
            </a:r>
            <a:r>
              <a:rPr lang="en-US" altLang="zh-CN" dirty="0"/>
              <a:t>       D.</a:t>
            </a:r>
            <a:r>
              <a:rPr lang="zh-CN" altLang="zh-CN" dirty="0"/>
              <a:t>无法确定</a:t>
            </a:r>
          </a:p>
          <a:p>
            <a:pPr>
              <a:lnSpc>
                <a:spcPct val="150000"/>
              </a:lnSpc>
            </a:pPr>
            <a:endParaRPr lang="zh-CN" altLang="zh-CN" dirty="0"/>
          </a:p>
        </p:txBody>
      </p:sp>
    </p:spTree>
    <p:extLst>
      <p:ext uri="{BB962C8B-B14F-4D97-AF65-F5344CB8AC3E}">
        <p14:creationId xmlns:p14="http://schemas.microsoft.com/office/powerpoint/2010/main" val="7598606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0" y="1127652"/>
            <a:ext cx="8590027" cy="5115759"/>
          </a:xfrm>
          <a:prstGeom prst="rect">
            <a:avLst/>
          </a:prstGeom>
          <a:noFill/>
        </p:spPr>
        <p:txBody>
          <a:bodyPr wrap="square" rtlCol="0" anchor="t">
            <a:spAutoFit/>
          </a:bodyPr>
          <a:lstStyle/>
          <a:p>
            <a:pPr>
              <a:lnSpc>
                <a:spcPct val="150000"/>
              </a:lnSpc>
            </a:pPr>
            <a:r>
              <a:rPr lang="zh-CN" altLang="en-US" sz="2000" dirty="0">
                <a:sym typeface="+mn-ea"/>
              </a:rPr>
              <a:t>二、多选</a:t>
            </a:r>
            <a:endParaRPr lang="en-US" altLang="zh-CN" sz="2000" dirty="0">
              <a:sym typeface="+mn-ea"/>
            </a:endParaRPr>
          </a:p>
          <a:p>
            <a:pPr>
              <a:lnSpc>
                <a:spcPct val="150000"/>
              </a:lnSpc>
            </a:pPr>
            <a:r>
              <a:rPr lang="en-US" altLang="zh-CN" sz="2000" dirty="0"/>
              <a:t>1.</a:t>
            </a:r>
            <a:r>
              <a:rPr lang="zh-CN" altLang="zh-CN" sz="2000" dirty="0"/>
              <a:t>分析和预测经济波动的指标分为</a:t>
            </a:r>
            <a:r>
              <a:rPr lang="en-US" altLang="zh-CN" sz="2000" dirty="0"/>
              <a:t>(     )</a:t>
            </a:r>
            <a:r>
              <a:rPr lang="zh-CN" altLang="zh-CN" sz="2000" dirty="0"/>
              <a:t>。</a:t>
            </a:r>
          </a:p>
          <a:p>
            <a:pPr>
              <a:lnSpc>
                <a:spcPct val="150000"/>
              </a:lnSpc>
            </a:pPr>
            <a:r>
              <a:rPr lang="en-US" altLang="zh-CN" sz="2000" dirty="0"/>
              <a:t>A.</a:t>
            </a:r>
            <a:r>
              <a:rPr lang="zh-CN" altLang="zh-CN" sz="2000" dirty="0"/>
              <a:t>同步指标</a:t>
            </a:r>
            <a:r>
              <a:rPr lang="en-US" altLang="zh-CN" sz="2000" dirty="0"/>
              <a:t>      B.</a:t>
            </a:r>
            <a:r>
              <a:rPr lang="zh-CN" altLang="zh-CN" sz="2000" dirty="0"/>
              <a:t>领先指标</a:t>
            </a:r>
          </a:p>
          <a:p>
            <a:pPr>
              <a:lnSpc>
                <a:spcPct val="150000"/>
              </a:lnSpc>
            </a:pPr>
            <a:r>
              <a:rPr lang="en-US" altLang="zh-CN" sz="2000" dirty="0"/>
              <a:t>C.</a:t>
            </a:r>
            <a:r>
              <a:rPr lang="zh-CN" altLang="zh-CN" sz="2000" dirty="0"/>
              <a:t>关键指标</a:t>
            </a:r>
            <a:r>
              <a:rPr lang="en-US" altLang="zh-CN" sz="2000" dirty="0"/>
              <a:t>      D.</a:t>
            </a:r>
            <a:r>
              <a:rPr lang="zh-CN" altLang="zh-CN" sz="2000" dirty="0"/>
              <a:t>滞后指标</a:t>
            </a:r>
          </a:p>
          <a:p>
            <a:pPr>
              <a:lnSpc>
                <a:spcPct val="150000"/>
              </a:lnSpc>
            </a:pPr>
            <a:r>
              <a:rPr lang="en-US" altLang="zh-CN" sz="2000" dirty="0"/>
              <a:t>E.</a:t>
            </a:r>
            <a:r>
              <a:rPr lang="zh-CN" altLang="zh-CN" sz="2000" dirty="0"/>
              <a:t>收益指标</a:t>
            </a:r>
          </a:p>
          <a:p>
            <a:pPr>
              <a:lnSpc>
                <a:spcPct val="150000"/>
              </a:lnSpc>
            </a:pPr>
            <a:r>
              <a:rPr lang="en-US" altLang="zh-CN" sz="2000" dirty="0"/>
              <a:t>2.</a:t>
            </a:r>
            <a:r>
              <a:rPr lang="zh-CN" altLang="zh-CN" sz="2000" dirty="0"/>
              <a:t>下列分析和预测经济波动的指标中，属于滞后指标的有</a:t>
            </a:r>
            <a:r>
              <a:rPr lang="en-US" altLang="zh-CN" sz="2000" dirty="0"/>
              <a:t>(     )</a:t>
            </a:r>
            <a:r>
              <a:rPr lang="zh-CN" altLang="zh-CN" sz="2000" dirty="0"/>
              <a:t>。</a:t>
            </a:r>
          </a:p>
          <a:p>
            <a:pPr>
              <a:lnSpc>
                <a:spcPct val="150000"/>
              </a:lnSpc>
            </a:pPr>
            <a:r>
              <a:rPr lang="en-US" altLang="zh-CN" sz="2000" dirty="0"/>
              <a:t>A.</a:t>
            </a:r>
            <a:r>
              <a:rPr lang="zh-CN" altLang="zh-CN" sz="2000" dirty="0"/>
              <a:t>制造业订货单</a:t>
            </a:r>
          </a:p>
          <a:p>
            <a:pPr>
              <a:lnSpc>
                <a:spcPct val="150000"/>
              </a:lnSpc>
            </a:pPr>
            <a:r>
              <a:rPr lang="en-US" altLang="zh-CN" sz="2000" dirty="0"/>
              <a:t>B.</a:t>
            </a:r>
            <a:r>
              <a:rPr lang="zh-CN" altLang="zh-CN" sz="2000" dirty="0"/>
              <a:t>库存</a:t>
            </a:r>
          </a:p>
          <a:p>
            <a:pPr>
              <a:lnSpc>
                <a:spcPct val="150000"/>
              </a:lnSpc>
            </a:pPr>
            <a:r>
              <a:rPr lang="en-US" altLang="zh-CN" sz="2000" dirty="0"/>
              <a:t>C.</a:t>
            </a:r>
            <a:r>
              <a:rPr lang="zh-CN" altLang="zh-CN" sz="2000" dirty="0"/>
              <a:t>工业总产值</a:t>
            </a:r>
          </a:p>
          <a:p>
            <a:pPr>
              <a:lnSpc>
                <a:spcPct val="150000"/>
              </a:lnSpc>
            </a:pPr>
            <a:r>
              <a:rPr lang="en-US" altLang="zh-CN" sz="2000" dirty="0"/>
              <a:t>D.</a:t>
            </a:r>
            <a:r>
              <a:rPr lang="zh-CN" altLang="zh-CN" sz="2000" dirty="0"/>
              <a:t>居民消费价格指数</a:t>
            </a:r>
          </a:p>
          <a:p>
            <a:pPr>
              <a:lnSpc>
                <a:spcPct val="150000"/>
              </a:lnSpc>
            </a:pPr>
            <a:r>
              <a:rPr lang="en-US" altLang="zh-CN" sz="2000" dirty="0"/>
              <a:t>E.</a:t>
            </a:r>
            <a:r>
              <a:rPr lang="zh-CN" altLang="zh-CN" sz="2000" dirty="0"/>
              <a:t>社会消费品零售总额</a:t>
            </a:r>
          </a:p>
        </p:txBody>
      </p:sp>
    </p:spTree>
    <p:extLst>
      <p:ext uri="{BB962C8B-B14F-4D97-AF65-F5344CB8AC3E}">
        <p14:creationId xmlns:p14="http://schemas.microsoft.com/office/powerpoint/2010/main" val="2385346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898e7ce1-62b5-4301-9759-e0dcfb10da14}"/>
</p:tagLst>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1828</Words>
  <Application>Microsoft Office PowerPoint</Application>
  <PresentationFormat>宽屏</PresentationFormat>
  <Paragraphs>208</Paragraphs>
  <Slides>19</Slides>
  <Notes>19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2024-06-12T01:07:47Z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