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43" r:id="rId3"/>
    <p:sldId id="340" r:id="rId4"/>
    <p:sldId id="345" r:id="rId5"/>
    <p:sldId id="344" r:id="rId6"/>
    <p:sldId id="346" r:id="rId7"/>
    <p:sldId id="356" r:id="rId8"/>
    <p:sldId id="357" r:id="rId9"/>
    <p:sldId id="358" r:id="rId10"/>
    <p:sldId id="359" r:id="rId11"/>
    <p:sldId id="360" r:id="rId12"/>
    <p:sldId id="347" r:id="rId13"/>
    <p:sldId id="348" r:id="rId14"/>
    <p:sldId id="349" r:id="rId15"/>
    <p:sldId id="350" r:id="rId16"/>
    <p:sldId id="36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A5D4697C-A590-5845-A238-8558F188F421}">
          <p14:sldIdLst>
            <p14:sldId id="256"/>
            <p14:sldId id="343"/>
            <p14:sldId id="340"/>
            <p14:sldId id="345"/>
            <p14:sldId id="344"/>
            <p14:sldId id="346"/>
            <p14:sldId id="356"/>
            <p14:sldId id="357"/>
            <p14:sldId id="358"/>
            <p14:sldId id="359"/>
            <p14:sldId id="360"/>
            <p14:sldId id="347"/>
            <p14:sldId id="348"/>
            <p14:sldId id="349"/>
            <p14:sldId id="350"/>
            <p14:sldId id="361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024">
          <p15:clr>
            <a:srgbClr val="A4A3A4"/>
          </p15:clr>
        </p15:guide>
        <p15:guide id="4" pos="166">
          <p15:clr>
            <a:srgbClr val="A4A3A4"/>
          </p15:clr>
        </p15:guide>
        <p15:guide id="5" pos="7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9494"/>
    <a:srgbClr val="F95647"/>
    <a:srgbClr val="88CCC1"/>
    <a:srgbClr val="7CB554"/>
    <a:srgbClr val="FF9999"/>
    <a:srgbClr val="00B0F0"/>
    <a:srgbClr val="FF9409"/>
    <a:srgbClr val="FAC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1534"/>
  </p:normalViewPr>
  <p:slideViewPr>
    <p:cSldViewPr snapToGrid="0">
      <p:cViewPr varScale="1">
        <p:scale>
          <a:sx n="66" d="100"/>
          <a:sy n="66" d="100"/>
        </p:scale>
        <p:origin x="888" y="72"/>
      </p:cViewPr>
      <p:guideLst>
        <p:guide orient="horz" pos="2183"/>
        <p:guide pos="3840"/>
        <p:guide orient="horz" pos="2024"/>
        <p:guide pos="166"/>
        <p:guide pos="7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2024/5/22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282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2024/5/22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994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85043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04195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8839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96363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592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89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35039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7108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0247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5045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601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8348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1232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4149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58792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2000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586755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不得将觅知网的</a:t>
            </a:r>
            <a:r>
              <a:rPr lang="en-US" altLang="zh-CN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模板、</a:t>
            </a:r>
            <a:r>
              <a:rPr lang="en-US" altLang="zh-CN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素材，本身用于再出售，或者出租、出借、转让、分销、发布或者作为礼物供他人使用，不得转授权、出卖、转让本协议或者本协议中的权利。</a:t>
            </a:r>
            <a:endParaRPr lang="zh-CN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4806-4196-4FBB-8289-AA32A40B7815}" type="datetimeFigureOut">
              <a:rPr lang="zh-CN" altLang="en-US" smtClean="0"/>
              <a:t>2024/5/22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96B7-C375-4C39-ACFC-8B938E682D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2CE16-F6FA-4043-9648-D3D03539C4A6}" type="datetimeFigureOut">
              <a:rPr lang="zh-CN" altLang="en-US" smtClean="0"/>
              <a:t>2024/5/22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C04E-B5F8-4BE3-BC9B-F52F4EC5F7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图片占位符 22"/>
          <p:cNvSpPr>
            <a:spLocks noGrp="1"/>
          </p:cNvSpPr>
          <p:nvPr>
            <p:ph type="pic" sz="quarter" idx="12"/>
          </p:nvPr>
        </p:nvSpPr>
        <p:spPr>
          <a:xfrm>
            <a:off x="10890792" y="3345440"/>
            <a:ext cx="1301207" cy="3069398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图片占位符 19"/>
          <p:cNvSpPr>
            <a:spLocks noGrp="1"/>
          </p:cNvSpPr>
          <p:nvPr>
            <p:ph type="pic" sz="quarter" idx="11"/>
          </p:nvPr>
        </p:nvSpPr>
        <p:spPr>
          <a:xfrm>
            <a:off x="8311358" y="142667"/>
            <a:ext cx="3880643" cy="4316073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0"/>
          </p:nvPr>
        </p:nvSpPr>
        <p:spPr>
          <a:xfrm>
            <a:off x="5808252" y="1"/>
            <a:ext cx="4163416" cy="1879305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2973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5795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4021881" y="3484071"/>
            <a:ext cx="6764267" cy="6764267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screen"/>
          <a:srcRect/>
          <a:stretch>
            <a:fillRect/>
          </a:stretch>
        </p:blipFill>
        <p:spPr>
          <a:xfrm>
            <a:off x="10890792" y="3345440"/>
            <a:ext cx="1301207" cy="3069398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4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5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680085" y="1723390"/>
            <a:ext cx="67678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1224915" y="4150995"/>
            <a:ext cx="716280" cy="30670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1400" b="0" dirty="0">
                <a:solidFill>
                  <a:schemeClr val="bg1"/>
                </a:solidFill>
              </a:rPr>
              <a:t>育说课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550544" y="3152274"/>
            <a:ext cx="4526781" cy="1890896"/>
            <a:chOff x="602533" y="3311161"/>
            <a:chExt cx="1584325" cy="360000"/>
          </a:xfrm>
        </p:grpSpPr>
        <p:sp>
          <p:nvSpPr>
            <p:cNvPr id="6" name="矩形: 圆角 29"/>
            <p:cNvSpPr/>
            <p:nvPr/>
          </p:nvSpPr>
          <p:spPr>
            <a:xfrm>
              <a:off x="784522" y="3311161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02533" y="3398136"/>
              <a:ext cx="1584325" cy="11133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3200" dirty="0">
                  <a:solidFill>
                    <a:schemeClr val="bg1"/>
                  </a:solidFill>
                </a:rPr>
                <a:t>中级经济师</a:t>
              </a: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60375" y="541020"/>
            <a:ext cx="974090" cy="97409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370195" y="5822315"/>
            <a:ext cx="460184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36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000">
        <p:fade/>
      </p:transition>
    </mc:Choice>
    <mc:Fallback xmlns=""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427027" y="1258780"/>
            <a:ext cx="7802880" cy="357476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dirty="0">
                <a:sym typeface="+mn-ea"/>
              </a:rPr>
              <a:t>【考点三】投资函数及投资乘数</a:t>
            </a:r>
          </a:p>
          <a:p>
            <a:r>
              <a:rPr lang="zh-CN" altLang="en-US" sz="2000" dirty="0">
                <a:sym typeface="+mn-ea"/>
              </a:rPr>
              <a:t>如何理解我们这里的</a:t>
            </a:r>
            <a:r>
              <a:rPr lang="en-US" altLang="zh-CN" sz="2000" dirty="0">
                <a:sym typeface="+mn-ea"/>
              </a:rPr>
              <a:t>“</a:t>
            </a:r>
            <a:r>
              <a:rPr lang="zh-CN" altLang="en-US" sz="2000" dirty="0">
                <a:sym typeface="+mn-ea"/>
              </a:rPr>
              <a:t>投资</a:t>
            </a:r>
            <a:r>
              <a:rPr lang="en-US" altLang="zh-CN" sz="2000" dirty="0">
                <a:sym typeface="+mn-ea"/>
              </a:rPr>
              <a:t>”</a:t>
            </a:r>
          </a:p>
          <a:p>
            <a:r>
              <a:rPr lang="en-US" altLang="zh-CN" sz="2000" dirty="0" err="1">
                <a:sym typeface="+mn-ea"/>
              </a:rPr>
              <a:t>决定投资的因素主要有实际利率、预期收益率和投资风险等，预期通货膨胀率和折旧等也在一定程度上影响投资</a:t>
            </a:r>
            <a:r>
              <a:rPr lang="en-US" altLang="zh-CN" sz="2000" dirty="0">
                <a:sym typeface="+mn-ea"/>
              </a:rPr>
              <a:t>。</a:t>
            </a:r>
          </a:p>
          <a:p>
            <a:r>
              <a:rPr lang="en-US" altLang="zh-CN" sz="2000" dirty="0">
                <a:sym typeface="+mn-ea"/>
              </a:rPr>
              <a:t>投资的成本取决于实际利率，如果投资的预期收益率既定，则实际利率越高，投资成本越高，投资就会减少，因此投资是利率的减函数。如果假设投资和</a:t>
            </a:r>
          </a:p>
          <a:p>
            <a:r>
              <a:rPr lang="en-US" altLang="zh-CN" sz="2000" dirty="0" err="1">
                <a:sym typeface="+mn-ea"/>
              </a:rPr>
              <a:t>利率之间呈线性关系</a:t>
            </a:r>
            <a:r>
              <a:rPr lang="en-US" altLang="zh-CN" sz="2000" dirty="0">
                <a:sym typeface="+mn-ea"/>
              </a:rPr>
              <a:t>，</a:t>
            </a:r>
          </a:p>
          <a:p>
            <a:r>
              <a:rPr lang="en-US" altLang="zh-CN" sz="2000" dirty="0" err="1">
                <a:sym typeface="+mn-ea"/>
              </a:rPr>
              <a:t>则投资函数可写成</a:t>
            </a:r>
            <a:r>
              <a:rPr lang="en-US" altLang="zh-CN" sz="2000" dirty="0">
                <a:sym typeface="+mn-ea"/>
              </a:rPr>
              <a:t>：</a:t>
            </a:r>
          </a:p>
          <a:p>
            <a:endParaRPr lang="zh-CN" altLang="en-US" sz="2000" dirty="0"/>
          </a:p>
          <a:p>
            <a:pPr>
              <a:lnSpc>
                <a:spcPct val="150000"/>
              </a:lnSpc>
            </a:pPr>
            <a:endParaRPr lang="zh-CN" altLang="en-US" sz="2000" dirty="0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5142F595-ED2C-454A-A8C6-58741F7606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366" y="3162610"/>
            <a:ext cx="7193405" cy="334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4223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427027" y="1258780"/>
            <a:ext cx="7802880" cy="357476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dirty="0">
                <a:sym typeface="+mn-ea"/>
              </a:rPr>
              <a:t>【真题：单选题】假设一个社会的边际消费倾向β为 0.8，则投资乘数 k 等于( )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A.0.20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B.1.25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C.5.00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D.0.80</a:t>
            </a:r>
          </a:p>
          <a:p>
            <a:pPr>
              <a:lnSpc>
                <a:spcPct val="150000"/>
              </a:lnSpc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927537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070297" y="1019887"/>
            <a:ext cx="9688683" cy="393383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zh-CN" altLang="en-US" sz="2000" dirty="0"/>
              <a:t>本次课习题</a:t>
            </a:r>
            <a:endParaRPr lang="en-US" altLang="zh-CN" sz="2000" dirty="0"/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zh-CN" altLang="en-US" sz="2000" dirty="0"/>
              <a:t>一、单选</a:t>
            </a:r>
            <a:endParaRPr lang="en-US" altLang="zh-CN" sz="2000" dirty="0"/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000" dirty="0"/>
              <a:t>1</a:t>
            </a:r>
            <a:r>
              <a:rPr lang="zh-CN" altLang="zh-CN" sz="2000" dirty="0"/>
              <a:t>．如果用，表示投资、</a:t>
            </a:r>
            <a:r>
              <a:rPr lang="en-US" altLang="zh-CN" sz="2000" dirty="0"/>
              <a:t>S</a:t>
            </a:r>
            <a:r>
              <a:rPr lang="zh-CN" altLang="zh-CN" sz="2000" dirty="0"/>
              <a:t>表示储蓄、</a:t>
            </a:r>
            <a:r>
              <a:rPr lang="en-US" altLang="zh-CN" sz="2000" dirty="0"/>
              <a:t>T</a:t>
            </a:r>
            <a:r>
              <a:rPr lang="zh-CN" altLang="zh-CN" sz="2000" dirty="0"/>
              <a:t>表示税收、</a:t>
            </a:r>
            <a:r>
              <a:rPr lang="en-US" altLang="zh-CN" sz="2000" dirty="0"/>
              <a:t>G</a:t>
            </a:r>
            <a:r>
              <a:rPr lang="zh-CN" altLang="zh-CN" sz="2000" dirty="0"/>
              <a:t>表示政府购买，</a:t>
            </a:r>
            <a:r>
              <a:rPr lang="en-US" altLang="zh-CN" sz="2000" dirty="0"/>
              <a:t>X</a:t>
            </a:r>
            <a:r>
              <a:rPr lang="zh-CN" altLang="zh-CN" sz="2000" dirty="0"/>
              <a:t>表示出口、</a:t>
            </a:r>
            <a:r>
              <a:rPr lang="en-US" altLang="zh-CN" sz="2000" dirty="0"/>
              <a:t>M</a:t>
            </a:r>
            <a:r>
              <a:rPr lang="zh-CN" altLang="zh-CN" sz="2000" dirty="0"/>
              <a:t>表示进口，则三部门经济中的储蓄</a:t>
            </a:r>
            <a:r>
              <a:rPr lang="en-US" altLang="zh-CN" sz="2000" dirty="0"/>
              <a:t>-----</a:t>
            </a:r>
            <a:r>
              <a:rPr lang="zh-CN" altLang="zh-CN" sz="2000" dirty="0"/>
              <a:t>投资恒等式是</a:t>
            </a:r>
            <a:r>
              <a:rPr lang="en-US" altLang="zh-CN" sz="2000" dirty="0"/>
              <a:t>(   )</a:t>
            </a:r>
            <a:r>
              <a:rPr lang="zh-CN" altLang="zh-CN" sz="2000" dirty="0"/>
              <a:t>。</a:t>
            </a:r>
            <a:br>
              <a:rPr lang="en-US" altLang="zh-CN" sz="2000" dirty="0"/>
            </a:br>
            <a:r>
              <a:rPr lang="en-US" altLang="zh-CN" sz="2000" dirty="0"/>
              <a:t>A.I=S</a:t>
            </a:r>
            <a:br>
              <a:rPr lang="en-US" altLang="zh-CN" sz="2000" dirty="0"/>
            </a:br>
            <a:r>
              <a:rPr lang="en-US" altLang="zh-CN" sz="2000" dirty="0"/>
              <a:t>B.I=S+(T-G)+(M-X)</a:t>
            </a:r>
            <a:br>
              <a:rPr lang="en-US" altLang="zh-CN" sz="2000" dirty="0"/>
            </a:br>
            <a:r>
              <a:rPr lang="en-US" altLang="zh-CN" sz="2000" dirty="0"/>
              <a:t>C.I=S+(T-G)</a:t>
            </a:r>
            <a:br>
              <a:rPr lang="en-US" altLang="zh-CN" sz="2000" dirty="0"/>
            </a:br>
            <a:r>
              <a:rPr lang="en-US" altLang="zh-CN" sz="2000" dirty="0"/>
              <a:t>D.I=S+(M-X)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42230712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4" y="1757045"/>
            <a:ext cx="9688683" cy="2805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000" dirty="0"/>
              <a:t>2. </a:t>
            </a:r>
            <a:r>
              <a:rPr lang="zh-CN" altLang="zh-CN" sz="2000" dirty="0"/>
              <a:t>以边际消费倾向递减规律为前提的消费理论是</a:t>
            </a:r>
            <a:r>
              <a:rPr lang="en-US" altLang="zh-CN" sz="2000" dirty="0"/>
              <a:t>(     )</a:t>
            </a:r>
            <a:r>
              <a:rPr lang="zh-CN" altLang="zh-CN" sz="2000" dirty="0"/>
              <a:t>。</a:t>
            </a:r>
            <a:br>
              <a:rPr lang="en-US" altLang="zh-CN" sz="2000" dirty="0"/>
            </a:br>
            <a:r>
              <a:rPr lang="en-US" altLang="zh-CN" sz="2000" dirty="0"/>
              <a:t>A.</a:t>
            </a:r>
            <a:r>
              <a:rPr lang="zh-CN" altLang="zh-CN" sz="2000" dirty="0"/>
              <a:t>生命周期消费理论</a:t>
            </a:r>
            <a:br>
              <a:rPr lang="en-US" altLang="zh-CN" sz="2000" dirty="0"/>
            </a:br>
            <a:r>
              <a:rPr lang="en-US" altLang="zh-CN" sz="2000" dirty="0"/>
              <a:t>B.</a:t>
            </a:r>
            <a:r>
              <a:rPr lang="zh-CN" altLang="zh-CN" sz="2000" dirty="0"/>
              <a:t>持久收入理论</a:t>
            </a:r>
            <a:br>
              <a:rPr lang="en-US" altLang="zh-CN" sz="2000" dirty="0"/>
            </a:br>
            <a:r>
              <a:rPr lang="en-US" altLang="zh-CN" sz="2000" dirty="0"/>
              <a:t>C.</a:t>
            </a:r>
            <a:r>
              <a:rPr lang="zh-CN" altLang="zh-CN" sz="2000" dirty="0"/>
              <a:t>凯恩斯的消费理论</a:t>
            </a:r>
            <a:br>
              <a:rPr lang="en-US" altLang="zh-CN" sz="2000" dirty="0"/>
            </a:br>
            <a:r>
              <a:rPr lang="en-US" altLang="zh-CN" sz="2000" dirty="0"/>
              <a:t>D.</a:t>
            </a:r>
            <a:r>
              <a:rPr lang="zh-CN" altLang="zh-CN" sz="2000" dirty="0"/>
              <a:t>从众消费理论</a:t>
            </a:r>
            <a:br>
              <a:rPr lang="en-US" altLang="zh-CN" sz="2000" dirty="0"/>
            </a:b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3199524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44798" y="636647"/>
            <a:ext cx="9688683" cy="60369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3.</a:t>
            </a:r>
            <a:r>
              <a:rPr lang="zh-CN" altLang="zh-CN" sz="2000" dirty="0"/>
              <a:t>当消费大于收入时，平均消费倾向</a:t>
            </a:r>
            <a:r>
              <a:rPr lang="en-US" altLang="zh-CN" sz="2000" dirty="0"/>
              <a:t>(      )</a:t>
            </a:r>
            <a:r>
              <a:rPr lang="zh-CN" altLang="zh-CN" sz="2000" dirty="0"/>
              <a:t>。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　　</a:t>
            </a:r>
            <a:r>
              <a:rPr lang="en-US" altLang="zh-CN" sz="2000" dirty="0"/>
              <a:t>A.</a:t>
            </a:r>
            <a:r>
              <a:rPr lang="zh-CN" altLang="zh-CN" sz="2000" dirty="0"/>
              <a:t>等于</a:t>
            </a:r>
            <a:r>
              <a:rPr lang="en-US" altLang="zh-CN" sz="2000" dirty="0"/>
              <a:t>0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　　</a:t>
            </a:r>
            <a:r>
              <a:rPr lang="en-US" altLang="zh-CN" sz="2000" dirty="0"/>
              <a:t>B.</a:t>
            </a:r>
            <a:r>
              <a:rPr lang="zh-CN" altLang="zh-CN" sz="2000" dirty="0"/>
              <a:t>大于</a:t>
            </a:r>
            <a:r>
              <a:rPr lang="en-US" altLang="zh-CN" sz="2000" dirty="0"/>
              <a:t>1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　　</a:t>
            </a:r>
            <a:r>
              <a:rPr lang="en-US" altLang="zh-CN" sz="2000" dirty="0"/>
              <a:t>C.</a:t>
            </a:r>
            <a:r>
              <a:rPr lang="zh-CN" altLang="zh-CN" sz="2000" dirty="0"/>
              <a:t>小于</a:t>
            </a:r>
            <a:r>
              <a:rPr lang="en-US" altLang="zh-CN" sz="2000" dirty="0"/>
              <a:t>1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　　</a:t>
            </a:r>
            <a:r>
              <a:rPr lang="en-US" altLang="zh-CN" sz="2000" dirty="0"/>
              <a:t>D.</a:t>
            </a:r>
            <a:r>
              <a:rPr lang="zh-CN" altLang="zh-CN" sz="2000" dirty="0"/>
              <a:t>等于</a:t>
            </a:r>
            <a:r>
              <a:rPr lang="en-US" altLang="zh-CN" sz="2000" dirty="0"/>
              <a:t>1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4.</a:t>
            </a:r>
            <a:r>
              <a:rPr lang="zh-CN" altLang="zh-CN" sz="2000" dirty="0"/>
              <a:t>消费的增量和收入的增量之比是</a:t>
            </a:r>
            <a:r>
              <a:rPr lang="en-US" altLang="zh-CN" sz="2000" dirty="0"/>
              <a:t>(</a:t>
            </a:r>
            <a:r>
              <a:rPr lang="zh-CN" altLang="zh-CN" sz="2000" dirty="0"/>
              <a:t>　　</a:t>
            </a:r>
            <a:r>
              <a:rPr lang="en-US" altLang="zh-CN" sz="2000" dirty="0"/>
              <a:t>)</a:t>
            </a:r>
            <a:r>
              <a:rPr lang="zh-CN" altLang="zh-CN" sz="2000" dirty="0"/>
              <a:t>。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A.</a:t>
            </a:r>
            <a:r>
              <a:rPr lang="zh-CN" altLang="zh-CN" sz="2000" dirty="0"/>
              <a:t>边际消费倾向 </a:t>
            </a:r>
            <a:r>
              <a:rPr lang="en-US" altLang="zh-CN" sz="2000" dirty="0"/>
              <a:t>     B.</a:t>
            </a:r>
            <a:r>
              <a:rPr lang="zh-CN" altLang="zh-CN" sz="2000" dirty="0"/>
              <a:t>边际储蓄倾向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C.</a:t>
            </a:r>
            <a:r>
              <a:rPr lang="zh-CN" altLang="zh-CN" sz="2000" dirty="0"/>
              <a:t>平均消费倾向 </a:t>
            </a:r>
            <a:r>
              <a:rPr lang="en-US" altLang="zh-CN" sz="2000" dirty="0"/>
              <a:t>     D.</a:t>
            </a:r>
            <a:r>
              <a:rPr lang="zh-CN" altLang="zh-CN" sz="2000" dirty="0"/>
              <a:t>平均储蓄倾向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5.</a:t>
            </a:r>
            <a:r>
              <a:rPr lang="zh-CN" altLang="zh-CN" sz="2000" dirty="0"/>
              <a:t>消费函数可以看作是</a:t>
            </a:r>
            <a:r>
              <a:rPr lang="en-US" altLang="zh-CN" sz="2000" dirty="0"/>
              <a:t>(</a:t>
            </a:r>
            <a:r>
              <a:rPr lang="zh-CN" altLang="zh-CN" sz="2000" dirty="0"/>
              <a:t>　</a:t>
            </a:r>
            <a:r>
              <a:rPr lang="en-US" altLang="zh-CN" sz="2000" dirty="0"/>
              <a:t>)</a:t>
            </a:r>
            <a:r>
              <a:rPr lang="zh-CN" altLang="zh-CN" sz="2000" dirty="0"/>
              <a:t>之间的函数关系。</a:t>
            </a:r>
            <a:br>
              <a:rPr lang="en-US" altLang="zh-CN" sz="2000" dirty="0"/>
            </a:br>
            <a:r>
              <a:rPr lang="en-US" altLang="zh-CN" sz="2000" dirty="0"/>
              <a:t>A.</a:t>
            </a:r>
            <a:r>
              <a:rPr lang="zh-CN" altLang="zh-CN" sz="2000" dirty="0"/>
              <a:t>消费与收入 </a:t>
            </a:r>
            <a:r>
              <a:rPr lang="en-US" altLang="zh-CN" sz="2000" dirty="0"/>
              <a:t>        B.</a:t>
            </a:r>
            <a:r>
              <a:rPr lang="zh-CN" altLang="zh-CN" sz="2000" dirty="0"/>
              <a:t>储蓄与收入</a:t>
            </a:r>
            <a:br>
              <a:rPr lang="en-US" altLang="zh-CN" sz="2000" dirty="0"/>
            </a:br>
            <a:r>
              <a:rPr lang="en-US" altLang="zh-CN" sz="2000" dirty="0"/>
              <a:t>C.</a:t>
            </a:r>
            <a:r>
              <a:rPr lang="zh-CN" altLang="zh-CN" sz="2000" dirty="0"/>
              <a:t>消费与储蓄 </a:t>
            </a:r>
            <a:r>
              <a:rPr lang="en-US" altLang="zh-CN" sz="2000" dirty="0"/>
              <a:t>        D.</a:t>
            </a:r>
            <a:r>
              <a:rPr lang="zh-CN" altLang="zh-CN" sz="2000" dirty="0"/>
              <a:t>消费与投资</a:t>
            </a:r>
            <a:br>
              <a:rPr lang="en-US" altLang="zh-CN" sz="2000" dirty="0"/>
            </a:br>
            <a:endParaRPr lang="zh-CN" altLang="zh-CN" sz="2000" dirty="0"/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3842794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4" y="1757045"/>
            <a:ext cx="9688683" cy="33716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zh-CN" altLang="en-US" sz="2000" dirty="0"/>
              <a:t>二、多选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1.</a:t>
            </a:r>
            <a:r>
              <a:rPr lang="zh-CN" altLang="zh-CN" sz="2000" dirty="0"/>
              <a:t>凯恩斯消费理论的假设前提有</a:t>
            </a:r>
            <a:r>
              <a:rPr lang="en-US" altLang="zh-CN" sz="2000" dirty="0"/>
              <a:t>(</a:t>
            </a:r>
            <a:r>
              <a:rPr lang="zh-CN" altLang="zh-CN" sz="2000" dirty="0"/>
              <a:t>　　</a:t>
            </a:r>
            <a:r>
              <a:rPr lang="en-US" altLang="zh-CN" sz="2000" dirty="0"/>
              <a:t>)</a:t>
            </a:r>
            <a:r>
              <a:rPr lang="zh-CN" altLang="zh-CN" sz="2000" dirty="0"/>
              <a:t>。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A.</a:t>
            </a:r>
            <a:r>
              <a:rPr lang="zh-CN" altLang="zh-CN" sz="2000" dirty="0"/>
              <a:t>边际消费倾向递减规律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B.</a:t>
            </a:r>
            <a:r>
              <a:rPr lang="zh-CN" altLang="zh-CN" sz="2000" dirty="0"/>
              <a:t>平均消费倾向</a:t>
            </a:r>
            <a:r>
              <a:rPr lang="en-US" altLang="zh-CN" sz="2000" dirty="0"/>
              <a:t>(APC)</a:t>
            </a:r>
            <a:r>
              <a:rPr lang="zh-CN" altLang="zh-CN" sz="2000" dirty="0"/>
              <a:t>会随着收入的增加而增加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C.</a:t>
            </a:r>
            <a:r>
              <a:rPr lang="zh-CN" altLang="zh-CN" sz="2000" dirty="0"/>
              <a:t>收入是决定消费的最重要的因素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D.</a:t>
            </a:r>
            <a:r>
              <a:rPr lang="zh-CN" altLang="zh-CN" sz="2000" dirty="0"/>
              <a:t>平均消费倾向</a:t>
            </a:r>
            <a:r>
              <a:rPr lang="en-US" altLang="zh-CN" sz="2000" dirty="0"/>
              <a:t>(APC)</a:t>
            </a:r>
            <a:r>
              <a:rPr lang="zh-CN" altLang="zh-CN" sz="2000" dirty="0"/>
              <a:t>会随着收入的增加而减少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E.</a:t>
            </a:r>
            <a:r>
              <a:rPr lang="zh-CN" altLang="zh-CN" sz="2000" dirty="0"/>
              <a:t>储蓄是决定消费的最重要的因素</a:t>
            </a:r>
          </a:p>
        </p:txBody>
      </p:sp>
    </p:spTree>
    <p:extLst>
      <p:ext uri="{BB962C8B-B14F-4D97-AF65-F5344CB8AC3E}">
        <p14:creationId xmlns:p14="http://schemas.microsoft.com/office/powerpoint/2010/main" val="34549094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158519" y="523840"/>
            <a:ext cx="9688683" cy="64986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2.</a:t>
            </a:r>
            <a:r>
              <a:rPr lang="zh-CN" altLang="zh-CN" sz="2000" dirty="0"/>
              <a:t>关于边际消费倾向、边际储蓄倾向和投资乘数之间的关系，下列说法正确的有</a:t>
            </a:r>
            <a:r>
              <a:rPr lang="en-US" altLang="zh-CN" sz="2000" dirty="0"/>
              <a:t>(</a:t>
            </a:r>
            <a:r>
              <a:rPr lang="zh-CN" altLang="zh-CN" sz="2000" dirty="0"/>
              <a:t>　　</a:t>
            </a:r>
            <a:r>
              <a:rPr lang="en-US" altLang="zh-CN" sz="2000" dirty="0"/>
              <a:t>)</a:t>
            </a:r>
            <a:r>
              <a:rPr lang="zh-CN" altLang="zh-CN" sz="2000" dirty="0"/>
              <a:t>。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A.</a:t>
            </a:r>
            <a:r>
              <a:rPr lang="zh-CN" altLang="zh-CN" sz="2000" dirty="0"/>
              <a:t>边际消费倾向越大，投资乘数越大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B.</a:t>
            </a:r>
            <a:r>
              <a:rPr lang="zh-CN" altLang="zh-CN" sz="2000" dirty="0"/>
              <a:t>边际储蓄倾向越大，投资乘数越大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C.</a:t>
            </a:r>
            <a:r>
              <a:rPr lang="zh-CN" altLang="zh-CN" sz="2000" dirty="0"/>
              <a:t>边际消费倾向越大，边际储蓄倾向越大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D.</a:t>
            </a:r>
            <a:r>
              <a:rPr lang="zh-CN" altLang="zh-CN" sz="2000" dirty="0"/>
              <a:t>投资乘数是边际消费倾向的倒数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E.</a:t>
            </a:r>
            <a:r>
              <a:rPr lang="zh-CN" altLang="zh-CN" sz="2000" dirty="0"/>
              <a:t>投资乘数是边际储蓄倾向的倒数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3.</a:t>
            </a:r>
            <a:r>
              <a:rPr lang="zh-CN" altLang="zh-CN" sz="2000" dirty="0"/>
              <a:t>当消费函数为</a:t>
            </a:r>
            <a:r>
              <a:rPr lang="en-US" altLang="zh-CN" sz="2000" dirty="0"/>
              <a:t>C=100+0.8Y(</a:t>
            </a:r>
            <a:r>
              <a:rPr lang="zh-CN" altLang="zh-CN" sz="2000" dirty="0"/>
              <a:t>其中</a:t>
            </a:r>
            <a:r>
              <a:rPr lang="en-US" altLang="zh-CN" sz="2000" dirty="0"/>
              <a:t>C</a:t>
            </a:r>
            <a:r>
              <a:rPr lang="zh-CN" altLang="zh-CN" sz="2000" dirty="0"/>
              <a:t>表示消费，</a:t>
            </a:r>
            <a:r>
              <a:rPr lang="en-US" altLang="zh-CN" sz="2000" dirty="0"/>
              <a:t>Y</a:t>
            </a:r>
            <a:r>
              <a:rPr lang="zh-CN" altLang="zh-CN" sz="2000" dirty="0"/>
              <a:t>表示收入</a:t>
            </a:r>
            <a:r>
              <a:rPr lang="en-US" altLang="zh-CN" sz="2000" dirty="0"/>
              <a:t>)</a:t>
            </a:r>
            <a:r>
              <a:rPr lang="zh-CN" altLang="zh-CN" sz="2000" dirty="0"/>
              <a:t>时，下列结论一定正确的有</a:t>
            </a:r>
            <a:r>
              <a:rPr lang="en-US" altLang="zh-CN" sz="2000" dirty="0"/>
              <a:t>(</a:t>
            </a:r>
            <a:r>
              <a:rPr lang="zh-CN" altLang="zh-CN" sz="2000" dirty="0"/>
              <a:t>　　</a:t>
            </a:r>
            <a:r>
              <a:rPr lang="en-US" altLang="zh-CN" sz="2000" dirty="0"/>
              <a:t>)</a:t>
            </a:r>
            <a:r>
              <a:rPr lang="zh-CN" altLang="zh-CN" sz="2000" dirty="0"/>
              <a:t>。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A.</a:t>
            </a:r>
            <a:r>
              <a:rPr lang="zh-CN" altLang="zh-CN" sz="2000" dirty="0"/>
              <a:t>边际储蓄倾向为</a:t>
            </a:r>
            <a:r>
              <a:rPr lang="en-US" altLang="zh-CN" sz="2000" dirty="0"/>
              <a:t>0.2          B.</a:t>
            </a:r>
            <a:r>
              <a:rPr lang="zh-CN" altLang="zh-CN" sz="2000" dirty="0"/>
              <a:t>当</a:t>
            </a:r>
            <a:r>
              <a:rPr lang="en-US" altLang="zh-CN" sz="2000" dirty="0"/>
              <a:t>Y=1000</a:t>
            </a:r>
            <a:r>
              <a:rPr lang="zh-CN" altLang="zh-CN" sz="2000" dirty="0"/>
              <a:t>时，消费支出为</a:t>
            </a:r>
            <a:r>
              <a:rPr lang="en-US" altLang="zh-CN" sz="2000" dirty="0"/>
              <a:t>900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C.</a:t>
            </a:r>
            <a:r>
              <a:rPr lang="zh-CN" altLang="zh-CN" sz="2000" dirty="0"/>
              <a:t>投资乘数为</a:t>
            </a:r>
            <a:r>
              <a:rPr lang="en-US" altLang="zh-CN" sz="2000" dirty="0"/>
              <a:t>0.5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D.</a:t>
            </a:r>
            <a:r>
              <a:rPr lang="zh-CN" altLang="zh-CN" sz="2000" dirty="0"/>
              <a:t>当消费支出为</a:t>
            </a:r>
            <a:r>
              <a:rPr lang="en-US" altLang="zh-CN" sz="2000" dirty="0"/>
              <a:t>900</a:t>
            </a:r>
            <a:r>
              <a:rPr lang="zh-CN" altLang="zh-CN" sz="2000" dirty="0"/>
              <a:t>时，储蓄为</a:t>
            </a:r>
            <a:r>
              <a:rPr lang="en-US" altLang="zh-CN" sz="2000" dirty="0"/>
              <a:t>100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E.</a:t>
            </a:r>
            <a:r>
              <a:rPr lang="zh-CN" altLang="zh-CN" sz="2000" dirty="0"/>
              <a:t>边际消费倾向为</a:t>
            </a:r>
            <a:r>
              <a:rPr lang="en-US" altLang="zh-CN" sz="2000" dirty="0"/>
              <a:t>0.8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079428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206747" y="3771019"/>
            <a:ext cx="7680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5790"/>
                </a:solidFill>
                <a:cs typeface="+mn-ea"/>
                <a:sym typeface="+mn-lt"/>
              </a:rPr>
              <a:t>第九次课内容结束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3762307" y="2510972"/>
            <a:ext cx="4540704" cy="1074057"/>
            <a:chOff x="3659868" y="841828"/>
            <a:chExt cx="4540704" cy="1074057"/>
          </a:xfrm>
          <a:solidFill>
            <a:srgbClr val="FF9999"/>
          </a:solidFill>
        </p:grpSpPr>
        <p:grpSp>
          <p:nvGrpSpPr>
            <p:cNvPr id="12" name="组合 11"/>
            <p:cNvGrpSpPr/>
            <p:nvPr/>
          </p:nvGrpSpPr>
          <p:grpSpPr>
            <a:xfrm>
              <a:off x="3659868" y="841828"/>
              <a:ext cx="4540704" cy="1074057"/>
              <a:chOff x="4429125" y="2685143"/>
              <a:chExt cx="4118758" cy="1182009"/>
            </a:xfrm>
            <a:grpFill/>
          </p:grpSpPr>
          <p:sp>
            <p:nvSpPr>
              <p:cNvPr id="14" name="Freeform 92"/>
              <p:cNvSpPr>
                <a:spLocks noEditPoints="1"/>
              </p:cNvSpPr>
              <p:nvPr/>
            </p:nvSpPr>
            <p:spPr bwMode="auto">
              <a:xfrm>
                <a:off x="4429125" y="2685143"/>
                <a:ext cx="4118758" cy="1182009"/>
              </a:xfrm>
              <a:custGeom>
                <a:avLst/>
                <a:gdLst>
                  <a:gd name="T0" fmla="*/ 1235 w 1305"/>
                  <a:gd name="T1" fmla="*/ 116 h 339"/>
                  <a:gd name="T2" fmla="*/ 1299 w 1305"/>
                  <a:gd name="T3" fmla="*/ 11 h 339"/>
                  <a:gd name="T4" fmla="*/ 868 w 1305"/>
                  <a:gd name="T5" fmla="*/ 14 h 339"/>
                  <a:gd name="T6" fmla="*/ 862 w 1305"/>
                  <a:gd name="T7" fmla="*/ 70 h 339"/>
                  <a:gd name="T8" fmla="*/ 408 w 1305"/>
                  <a:gd name="T9" fmla="*/ 31 h 339"/>
                  <a:gd name="T10" fmla="*/ 1 w 1305"/>
                  <a:gd name="T11" fmla="*/ 36 h 339"/>
                  <a:gd name="T12" fmla="*/ 20 w 1305"/>
                  <a:gd name="T13" fmla="*/ 231 h 339"/>
                  <a:gd name="T14" fmla="*/ 174 w 1305"/>
                  <a:gd name="T15" fmla="*/ 250 h 339"/>
                  <a:gd name="T16" fmla="*/ 61 w 1305"/>
                  <a:gd name="T17" fmla="*/ 177 h 339"/>
                  <a:gd name="T18" fmla="*/ 45 w 1305"/>
                  <a:gd name="T19" fmla="*/ 90 h 339"/>
                  <a:gd name="T20" fmla="*/ 44 w 1305"/>
                  <a:gd name="T21" fmla="*/ 40 h 339"/>
                  <a:gd name="T22" fmla="*/ 14 w 1305"/>
                  <a:gd name="T23" fmla="*/ 37 h 339"/>
                  <a:gd name="T24" fmla="*/ 189 w 1305"/>
                  <a:gd name="T25" fmla="*/ 89 h 339"/>
                  <a:gd name="T26" fmla="*/ 199 w 1305"/>
                  <a:gd name="T27" fmla="*/ 335 h 339"/>
                  <a:gd name="T28" fmla="*/ 778 w 1305"/>
                  <a:gd name="T29" fmla="*/ 327 h 339"/>
                  <a:gd name="T30" fmla="*/ 1061 w 1305"/>
                  <a:gd name="T31" fmla="*/ 273 h 339"/>
                  <a:gd name="T32" fmla="*/ 1076 w 1305"/>
                  <a:gd name="T33" fmla="*/ 231 h 339"/>
                  <a:gd name="T34" fmla="*/ 1299 w 1305"/>
                  <a:gd name="T35" fmla="*/ 209 h 339"/>
                  <a:gd name="T36" fmla="*/ 909 w 1305"/>
                  <a:gd name="T37" fmla="*/ 71 h 339"/>
                  <a:gd name="T38" fmla="*/ 925 w 1305"/>
                  <a:gd name="T39" fmla="*/ 71 h 339"/>
                  <a:gd name="T40" fmla="*/ 886 w 1305"/>
                  <a:gd name="T41" fmla="*/ 30 h 339"/>
                  <a:gd name="T42" fmla="*/ 870 w 1305"/>
                  <a:gd name="T43" fmla="*/ 25 h 339"/>
                  <a:gd name="T44" fmla="*/ 869 w 1305"/>
                  <a:gd name="T45" fmla="*/ 70 h 339"/>
                  <a:gd name="T46" fmla="*/ 399 w 1305"/>
                  <a:gd name="T47" fmla="*/ 56 h 339"/>
                  <a:gd name="T48" fmla="*/ 382 w 1305"/>
                  <a:gd name="T49" fmla="*/ 47 h 339"/>
                  <a:gd name="T50" fmla="*/ 382 w 1305"/>
                  <a:gd name="T51" fmla="*/ 47 h 339"/>
                  <a:gd name="T52" fmla="*/ 349 w 1305"/>
                  <a:gd name="T53" fmla="*/ 70 h 339"/>
                  <a:gd name="T54" fmla="*/ 325 w 1305"/>
                  <a:gd name="T55" fmla="*/ 63 h 339"/>
                  <a:gd name="T56" fmla="*/ 325 w 1305"/>
                  <a:gd name="T57" fmla="*/ 76 h 339"/>
                  <a:gd name="T58" fmla="*/ 318 w 1305"/>
                  <a:gd name="T59" fmla="*/ 76 h 339"/>
                  <a:gd name="T60" fmla="*/ 298 w 1305"/>
                  <a:gd name="T61" fmla="*/ 70 h 339"/>
                  <a:gd name="T62" fmla="*/ 1049 w 1305"/>
                  <a:gd name="T63" fmla="*/ 289 h 339"/>
                  <a:gd name="T64" fmla="*/ 1042 w 1305"/>
                  <a:gd name="T65" fmla="*/ 297 h 339"/>
                  <a:gd name="T66" fmla="*/ 762 w 1305"/>
                  <a:gd name="T67" fmla="*/ 315 h 339"/>
                  <a:gd name="T68" fmla="*/ 192 w 1305"/>
                  <a:gd name="T69" fmla="*/ 310 h 339"/>
                  <a:gd name="T70" fmla="*/ 213 w 1305"/>
                  <a:gd name="T71" fmla="*/ 302 h 339"/>
                  <a:gd name="T72" fmla="*/ 192 w 1305"/>
                  <a:gd name="T73" fmla="*/ 236 h 339"/>
                  <a:gd name="T74" fmla="*/ 223 w 1305"/>
                  <a:gd name="T75" fmla="*/ 111 h 339"/>
                  <a:gd name="T76" fmla="*/ 196 w 1305"/>
                  <a:gd name="T77" fmla="*/ 104 h 339"/>
                  <a:gd name="T78" fmla="*/ 1036 w 1305"/>
                  <a:gd name="T79" fmla="*/ 88 h 339"/>
                  <a:gd name="T80" fmla="*/ 1043 w 1305"/>
                  <a:gd name="T81" fmla="*/ 99 h 339"/>
                  <a:gd name="T82" fmla="*/ 1049 w 1305"/>
                  <a:gd name="T83" fmla="*/ 289 h 339"/>
                  <a:gd name="T84" fmla="*/ 947 w 1305"/>
                  <a:gd name="T85" fmla="*/ 72 h 339"/>
                  <a:gd name="T86" fmla="*/ 952 w 1305"/>
                  <a:gd name="T87" fmla="*/ 62 h 339"/>
                  <a:gd name="T88" fmla="*/ 968 w 1305"/>
                  <a:gd name="T89" fmla="*/ 72 h 339"/>
                  <a:gd name="T90" fmla="*/ 1004 w 1305"/>
                  <a:gd name="T91" fmla="*/ 73 h 339"/>
                  <a:gd name="T92" fmla="*/ 1176 w 1305"/>
                  <a:gd name="T93" fmla="*/ 209 h 339"/>
                  <a:gd name="T94" fmla="*/ 1059 w 1305"/>
                  <a:gd name="T95" fmla="*/ 210 h 339"/>
                  <a:gd name="T96" fmla="*/ 1071 w 1305"/>
                  <a:gd name="T97" fmla="*/ 206 h 339"/>
                  <a:gd name="T98" fmla="*/ 1044 w 1305"/>
                  <a:gd name="T99" fmla="*/ 78 h 339"/>
                  <a:gd name="T100" fmla="*/ 972 w 1305"/>
                  <a:gd name="T101" fmla="*/ 44 h 339"/>
                  <a:gd name="T102" fmla="*/ 949 w 1305"/>
                  <a:gd name="T103" fmla="*/ 41 h 339"/>
                  <a:gd name="T104" fmla="*/ 1232 w 1305"/>
                  <a:gd name="T105" fmla="*/ 99 h 339"/>
                  <a:gd name="T106" fmla="*/ 1269 w 1305"/>
                  <a:gd name="T107" fmla="*/ 185 h 339"/>
                  <a:gd name="T108" fmla="*/ 1280 w 1305"/>
                  <a:gd name="T109" fmla="*/ 189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305" h="339">
                    <a:moveTo>
                      <a:pt x="1303" y="200"/>
                    </a:moveTo>
                    <a:cubicBezTo>
                      <a:pt x="1293" y="186"/>
                      <a:pt x="1281" y="173"/>
                      <a:pt x="1269" y="160"/>
                    </a:cubicBezTo>
                    <a:cubicBezTo>
                      <a:pt x="1263" y="152"/>
                      <a:pt x="1256" y="145"/>
                      <a:pt x="1250" y="138"/>
                    </a:cubicBezTo>
                    <a:cubicBezTo>
                      <a:pt x="1244" y="132"/>
                      <a:pt x="1233" y="124"/>
                      <a:pt x="1235" y="116"/>
                    </a:cubicBezTo>
                    <a:cubicBezTo>
                      <a:pt x="1236" y="109"/>
                      <a:pt x="1245" y="99"/>
                      <a:pt x="1249" y="93"/>
                    </a:cubicBezTo>
                    <a:cubicBezTo>
                      <a:pt x="1254" y="85"/>
                      <a:pt x="1260" y="77"/>
                      <a:pt x="1265" y="68"/>
                    </a:cubicBezTo>
                    <a:cubicBezTo>
                      <a:pt x="1276" y="50"/>
                      <a:pt x="1287" y="32"/>
                      <a:pt x="1298" y="14"/>
                    </a:cubicBezTo>
                    <a:cubicBezTo>
                      <a:pt x="1299" y="13"/>
                      <a:pt x="1299" y="12"/>
                      <a:pt x="1299" y="11"/>
                    </a:cubicBezTo>
                    <a:cubicBezTo>
                      <a:pt x="1303" y="8"/>
                      <a:pt x="1300" y="0"/>
                      <a:pt x="1294" y="1"/>
                    </a:cubicBezTo>
                    <a:cubicBezTo>
                      <a:pt x="1154" y="22"/>
                      <a:pt x="1012" y="26"/>
                      <a:pt x="872" y="13"/>
                    </a:cubicBezTo>
                    <a:cubicBezTo>
                      <a:pt x="870" y="13"/>
                      <a:pt x="869" y="14"/>
                      <a:pt x="868" y="15"/>
                    </a:cubicBezTo>
                    <a:cubicBezTo>
                      <a:pt x="868" y="15"/>
                      <a:pt x="868" y="14"/>
                      <a:pt x="868" y="14"/>
                    </a:cubicBezTo>
                    <a:cubicBezTo>
                      <a:pt x="867" y="11"/>
                      <a:pt x="862" y="12"/>
                      <a:pt x="862" y="15"/>
                    </a:cubicBezTo>
                    <a:cubicBezTo>
                      <a:pt x="861" y="24"/>
                      <a:pt x="862" y="34"/>
                      <a:pt x="862" y="44"/>
                    </a:cubicBezTo>
                    <a:cubicBezTo>
                      <a:pt x="862" y="52"/>
                      <a:pt x="860" y="61"/>
                      <a:pt x="862" y="69"/>
                    </a:cubicBezTo>
                    <a:cubicBezTo>
                      <a:pt x="862" y="70"/>
                      <a:pt x="862" y="70"/>
                      <a:pt x="862" y="70"/>
                    </a:cubicBezTo>
                    <a:cubicBezTo>
                      <a:pt x="710" y="68"/>
                      <a:pt x="559" y="69"/>
                      <a:pt x="407" y="73"/>
                    </a:cubicBezTo>
                    <a:cubicBezTo>
                      <a:pt x="408" y="68"/>
                      <a:pt x="408" y="62"/>
                      <a:pt x="409" y="57"/>
                    </a:cubicBezTo>
                    <a:cubicBezTo>
                      <a:pt x="409" y="49"/>
                      <a:pt x="410" y="41"/>
                      <a:pt x="409" y="33"/>
                    </a:cubicBezTo>
                    <a:cubicBezTo>
                      <a:pt x="409" y="32"/>
                      <a:pt x="409" y="31"/>
                      <a:pt x="408" y="31"/>
                    </a:cubicBezTo>
                    <a:cubicBezTo>
                      <a:pt x="407" y="30"/>
                      <a:pt x="406" y="29"/>
                      <a:pt x="404" y="29"/>
                    </a:cubicBezTo>
                    <a:cubicBezTo>
                      <a:pt x="338" y="26"/>
                      <a:pt x="272" y="26"/>
                      <a:pt x="206" y="26"/>
                    </a:cubicBezTo>
                    <a:cubicBezTo>
                      <a:pt x="141" y="26"/>
                      <a:pt x="74" y="24"/>
                      <a:pt x="9" y="30"/>
                    </a:cubicBezTo>
                    <a:cubicBezTo>
                      <a:pt x="6" y="27"/>
                      <a:pt x="0" y="31"/>
                      <a:pt x="1" y="36"/>
                    </a:cubicBezTo>
                    <a:cubicBezTo>
                      <a:pt x="10" y="71"/>
                      <a:pt x="38" y="103"/>
                      <a:pt x="63" y="128"/>
                    </a:cubicBezTo>
                    <a:cubicBezTo>
                      <a:pt x="73" y="138"/>
                      <a:pt x="73" y="139"/>
                      <a:pt x="65" y="151"/>
                    </a:cubicBezTo>
                    <a:cubicBezTo>
                      <a:pt x="59" y="159"/>
                      <a:pt x="53" y="167"/>
                      <a:pt x="48" y="176"/>
                    </a:cubicBezTo>
                    <a:cubicBezTo>
                      <a:pt x="37" y="193"/>
                      <a:pt x="26" y="211"/>
                      <a:pt x="20" y="231"/>
                    </a:cubicBezTo>
                    <a:cubicBezTo>
                      <a:pt x="19" y="234"/>
                      <a:pt x="22" y="236"/>
                      <a:pt x="24" y="235"/>
                    </a:cubicBezTo>
                    <a:cubicBezTo>
                      <a:pt x="24" y="237"/>
                      <a:pt x="24" y="239"/>
                      <a:pt x="27" y="239"/>
                    </a:cubicBezTo>
                    <a:cubicBezTo>
                      <a:pt x="50" y="243"/>
                      <a:pt x="74" y="244"/>
                      <a:pt x="98" y="246"/>
                    </a:cubicBezTo>
                    <a:cubicBezTo>
                      <a:pt x="123" y="248"/>
                      <a:pt x="149" y="252"/>
                      <a:pt x="174" y="250"/>
                    </a:cubicBezTo>
                    <a:cubicBezTo>
                      <a:pt x="179" y="249"/>
                      <a:pt x="181" y="242"/>
                      <a:pt x="176" y="241"/>
                    </a:cubicBezTo>
                    <a:cubicBezTo>
                      <a:pt x="152" y="236"/>
                      <a:pt x="128" y="236"/>
                      <a:pt x="104" y="235"/>
                    </a:cubicBezTo>
                    <a:cubicBezTo>
                      <a:pt x="79" y="233"/>
                      <a:pt x="53" y="231"/>
                      <a:pt x="28" y="232"/>
                    </a:cubicBezTo>
                    <a:cubicBezTo>
                      <a:pt x="40" y="214"/>
                      <a:pt x="50" y="195"/>
                      <a:pt x="61" y="177"/>
                    </a:cubicBezTo>
                    <a:cubicBezTo>
                      <a:pt x="68" y="167"/>
                      <a:pt x="77" y="157"/>
                      <a:pt x="83" y="147"/>
                    </a:cubicBezTo>
                    <a:cubicBezTo>
                      <a:pt x="86" y="142"/>
                      <a:pt x="87" y="139"/>
                      <a:pt x="84" y="133"/>
                    </a:cubicBezTo>
                    <a:cubicBezTo>
                      <a:pt x="81" y="126"/>
                      <a:pt x="73" y="121"/>
                      <a:pt x="67" y="115"/>
                    </a:cubicBezTo>
                    <a:cubicBezTo>
                      <a:pt x="60" y="107"/>
                      <a:pt x="52" y="99"/>
                      <a:pt x="45" y="90"/>
                    </a:cubicBezTo>
                    <a:cubicBezTo>
                      <a:pt x="35" y="77"/>
                      <a:pt x="27" y="62"/>
                      <a:pt x="19" y="48"/>
                    </a:cubicBezTo>
                    <a:cubicBezTo>
                      <a:pt x="23" y="48"/>
                      <a:pt x="27" y="48"/>
                      <a:pt x="31" y="48"/>
                    </a:cubicBezTo>
                    <a:cubicBezTo>
                      <a:pt x="35" y="48"/>
                      <a:pt x="40" y="49"/>
                      <a:pt x="44" y="47"/>
                    </a:cubicBezTo>
                    <a:cubicBezTo>
                      <a:pt x="48" y="46"/>
                      <a:pt x="48" y="42"/>
                      <a:pt x="44" y="40"/>
                    </a:cubicBezTo>
                    <a:cubicBezTo>
                      <a:pt x="40" y="39"/>
                      <a:pt x="35" y="39"/>
                      <a:pt x="31" y="40"/>
                    </a:cubicBezTo>
                    <a:cubicBezTo>
                      <a:pt x="26" y="40"/>
                      <a:pt x="21" y="40"/>
                      <a:pt x="17" y="40"/>
                    </a:cubicBezTo>
                    <a:cubicBezTo>
                      <a:pt x="16" y="40"/>
                      <a:pt x="16" y="40"/>
                      <a:pt x="15" y="40"/>
                    </a:cubicBezTo>
                    <a:cubicBezTo>
                      <a:pt x="15" y="39"/>
                      <a:pt x="14" y="38"/>
                      <a:pt x="14" y="37"/>
                    </a:cubicBezTo>
                    <a:cubicBezTo>
                      <a:pt x="78" y="39"/>
                      <a:pt x="142" y="36"/>
                      <a:pt x="206" y="36"/>
                    </a:cubicBezTo>
                    <a:cubicBezTo>
                      <a:pt x="263" y="36"/>
                      <a:pt x="320" y="37"/>
                      <a:pt x="377" y="38"/>
                    </a:cubicBezTo>
                    <a:cubicBezTo>
                      <a:pt x="317" y="58"/>
                      <a:pt x="254" y="69"/>
                      <a:pt x="191" y="81"/>
                    </a:cubicBezTo>
                    <a:cubicBezTo>
                      <a:pt x="187" y="81"/>
                      <a:pt x="187" y="86"/>
                      <a:pt x="189" y="89"/>
                    </a:cubicBezTo>
                    <a:cubicBezTo>
                      <a:pt x="188" y="90"/>
                      <a:pt x="187" y="91"/>
                      <a:pt x="187" y="93"/>
                    </a:cubicBezTo>
                    <a:cubicBezTo>
                      <a:pt x="183" y="143"/>
                      <a:pt x="182" y="192"/>
                      <a:pt x="180" y="242"/>
                    </a:cubicBezTo>
                    <a:cubicBezTo>
                      <a:pt x="179" y="263"/>
                      <a:pt x="177" y="284"/>
                      <a:pt x="178" y="304"/>
                    </a:cubicBezTo>
                    <a:cubicBezTo>
                      <a:pt x="179" y="318"/>
                      <a:pt x="185" y="330"/>
                      <a:pt x="199" y="335"/>
                    </a:cubicBezTo>
                    <a:cubicBezTo>
                      <a:pt x="217" y="339"/>
                      <a:pt x="238" y="336"/>
                      <a:pt x="255" y="336"/>
                    </a:cubicBezTo>
                    <a:cubicBezTo>
                      <a:pt x="282" y="335"/>
                      <a:pt x="309" y="335"/>
                      <a:pt x="335" y="335"/>
                    </a:cubicBezTo>
                    <a:cubicBezTo>
                      <a:pt x="384" y="334"/>
                      <a:pt x="433" y="333"/>
                      <a:pt x="482" y="333"/>
                    </a:cubicBezTo>
                    <a:cubicBezTo>
                      <a:pt x="581" y="331"/>
                      <a:pt x="679" y="329"/>
                      <a:pt x="778" y="327"/>
                    </a:cubicBezTo>
                    <a:cubicBezTo>
                      <a:pt x="828" y="326"/>
                      <a:pt x="878" y="324"/>
                      <a:pt x="928" y="323"/>
                    </a:cubicBezTo>
                    <a:cubicBezTo>
                      <a:pt x="950" y="322"/>
                      <a:pt x="972" y="322"/>
                      <a:pt x="995" y="321"/>
                    </a:cubicBezTo>
                    <a:cubicBezTo>
                      <a:pt x="1011" y="321"/>
                      <a:pt x="1036" y="325"/>
                      <a:pt x="1051" y="315"/>
                    </a:cubicBezTo>
                    <a:cubicBezTo>
                      <a:pt x="1064" y="305"/>
                      <a:pt x="1061" y="287"/>
                      <a:pt x="1061" y="273"/>
                    </a:cubicBezTo>
                    <a:cubicBezTo>
                      <a:pt x="1060" y="259"/>
                      <a:pt x="1060" y="245"/>
                      <a:pt x="1059" y="232"/>
                    </a:cubicBezTo>
                    <a:cubicBezTo>
                      <a:pt x="1061" y="232"/>
                      <a:pt x="1063" y="232"/>
                      <a:pt x="1065" y="232"/>
                    </a:cubicBezTo>
                    <a:cubicBezTo>
                      <a:pt x="1068" y="233"/>
                      <a:pt x="1072" y="234"/>
                      <a:pt x="1074" y="233"/>
                    </a:cubicBezTo>
                    <a:cubicBezTo>
                      <a:pt x="1075" y="232"/>
                      <a:pt x="1076" y="232"/>
                      <a:pt x="1076" y="231"/>
                    </a:cubicBezTo>
                    <a:cubicBezTo>
                      <a:pt x="1090" y="231"/>
                      <a:pt x="1104" y="229"/>
                      <a:pt x="1118" y="227"/>
                    </a:cubicBezTo>
                    <a:cubicBezTo>
                      <a:pt x="1138" y="225"/>
                      <a:pt x="1159" y="223"/>
                      <a:pt x="1180" y="221"/>
                    </a:cubicBezTo>
                    <a:cubicBezTo>
                      <a:pt x="1199" y="219"/>
                      <a:pt x="1219" y="217"/>
                      <a:pt x="1239" y="215"/>
                    </a:cubicBezTo>
                    <a:cubicBezTo>
                      <a:pt x="1258" y="213"/>
                      <a:pt x="1280" y="214"/>
                      <a:pt x="1299" y="209"/>
                    </a:cubicBezTo>
                    <a:cubicBezTo>
                      <a:pt x="1301" y="208"/>
                      <a:pt x="1302" y="206"/>
                      <a:pt x="1302" y="204"/>
                    </a:cubicBezTo>
                    <a:cubicBezTo>
                      <a:pt x="1304" y="204"/>
                      <a:pt x="1305" y="202"/>
                      <a:pt x="1303" y="200"/>
                    </a:cubicBezTo>
                    <a:close/>
                    <a:moveTo>
                      <a:pt x="925" y="71"/>
                    </a:moveTo>
                    <a:cubicBezTo>
                      <a:pt x="919" y="71"/>
                      <a:pt x="914" y="71"/>
                      <a:pt x="909" y="71"/>
                    </a:cubicBezTo>
                    <a:cubicBezTo>
                      <a:pt x="908" y="66"/>
                      <a:pt x="907" y="60"/>
                      <a:pt x="906" y="55"/>
                    </a:cubicBezTo>
                    <a:cubicBezTo>
                      <a:pt x="905" y="49"/>
                      <a:pt x="905" y="43"/>
                      <a:pt x="904" y="37"/>
                    </a:cubicBezTo>
                    <a:cubicBezTo>
                      <a:pt x="910" y="39"/>
                      <a:pt x="916" y="41"/>
                      <a:pt x="922" y="43"/>
                    </a:cubicBezTo>
                    <a:cubicBezTo>
                      <a:pt x="920" y="52"/>
                      <a:pt x="920" y="63"/>
                      <a:pt x="925" y="71"/>
                    </a:cubicBezTo>
                    <a:close/>
                    <a:moveTo>
                      <a:pt x="900" y="35"/>
                    </a:moveTo>
                    <a:cubicBezTo>
                      <a:pt x="899" y="46"/>
                      <a:pt x="898" y="60"/>
                      <a:pt x="901" y="71"/>
                    </a:cubicBezTo>
                    <a:cubicBezTo>
                      <a:pt x="897" y="71"/>
                      <a:pt x="894" y="71"/>
                      <a:pt x="890" y="71"/>
                    </a:cubicBezTo>
                    <a:cubicBezTo>
                      <a:pt x="889" y="57"/>
                      <a:pt x="886" y="44"/>
                      <a:pt x="886" y="30"/>
                    </a:cubicBezTo>
                    <a:cubicBezTo>
                      <a:pt x="890" y="32"/>
                      <a:pt x="895" y="34"/>
                      <a:pt x="900" y="35"/>
                    </a:cubicBezTo>
                    <a:close/>
                    <a:moveTo>
                      <a:pt x="869" y="69"/>
                    </a:moveTo>
                    <a:cubicBezTo>
                      <a:pt x="873" y="61"/>
                      <a:pt x="872" y="51"/>
                      <a:pt x="872" y="42"/>
                    </a:cubicBezTo>
                    <a:cubicBezTo>
                      <a:pt x="872" y="36"/>
                      <a:pt x="871" y="30"/>
                      <a:pt x="870" y="25"/>
                    </a:cubicBezTo>
                    <a:cubicBezTo>
                      <a:pt x="870" y="25"/>
                      <a:pt x="870" y="25"/>
                      <a:pt x="870" y="25"/>
                    </a:cubicBezTo>
                    <a:cubicBezTo>
                      <a:pt x="874" y="26"/>
                      <a:pt x="877" y="27"/>
                      <a:pt x="880" y="28"/>
                    </a:cubicBezTo>
                    <a:cubicBezTo>
                      <a:pt x="879" y="42"/>
                      <a:pt x="878" y="57"/>
                      <a:pt x="882" y="71"/>
                    </a:cubicBezTo>
                    <a:cubicBezTo>
                      <a:pt x="878" y="71"/>
                      <a:pt x="873" y="70"/>
                      <a:pt x="869" y="70"/>
                    </a:cubicBezTo>
                    <a:cubicBezTo>
                      <a:pt x="869" y="70"/>
                      <a:pt x="869" y="70"/>
                      <a:pt x="869" y="69"/>
                    </a:cubicBezTo>
                    <a:close/>
                    <a:moveTo>
                      <a:pt x="388" y="45"/>
                    </a:moveTo>
                    <a:cubicBezTo>
                      <a:pt x="392" y="43"/>
                      <a:pt x="397" y="42"/>
                      <a:pt x="402" y="40"/>
                    </a:cubicBezTo>
                    <a:cubicBezTo>
                      <a:pt x="401" y="45"/>
                      <a:pt x="400" y="51"/>
                      <a:pt x="399" y="56"/>
                    </a:cubicBezTo>
                    <a:cubicBezTo>
                      <a:pt x="398" y="62"/>
                      <a:pt x="397" y="68"/>
                      <a:pt x="397" y="73"/>
                    </a:cubicBezTo>
                    <a:cubicBezTo>
                      <a:pt x="395" y="73"/>
                      <a:pt x="392" y="74"/>
                      <a:pt x="389" y="74"/>
                    </a:cubicBezTo>
                    <a:cubicBezTo>
                      <a:pt x="387" y="64"/>
                      <a:pt x="386" y="55"/>
                      <a:pt x="388" y="45"/>
                    </a:cubicBezTo>
                    <a:close/>
                    <a:moveTo>
                      <a:pt x="382" y="47"/>
                    </a:moveTo>
                    <a:cubicBezTo>
                      <a:pt x="380" y="56"/>
                      <a:pt x="379" y="65"/>
                      <a:pt x="381" y="74"/>
                    </a:cubicBezTo>
                    <a:cubicBezTo>
                      <a:pt x="377" y="74"/>
                      <a:pt x="373" y="74"/>
                      <a:pt x="368" y="74"/>
                    </a:cubicBezTo>
                    <a:cubicBezTo>
                      <a:pt x="369" y="66"/>
                      <a:pt x="369" y="59"/>
                      <a:pt x="368" y="51"/>
                    </a:cubicBezTo>
                    <a:cubicBezTo>
                      <a:pt x="373" y="49"/>
                      <a:pt x="377" y="48"/>
                      <a:pt x="382" y="47"/>
                    </a:cubicBezTo>
                    <a:close/>
                    <a:moveTo>
                      <a:pt x="363" y="52"/>
                    </a:moveTo>
                    <a:cubicBezTo>
                      <a:pt x="363" y="60"/>
                      <a:pt x="362" y="67"/>
                      <a:pt x="361" y="74"/>
                    </a:cubicBezTo>
                    <a:cubicBezTo>
                      <a:pt x="357" y="75"/>
                      <a:pt x="353" y="75"/>
                      <a:pt x="349" y="75"/>
                    </a:cubicBezTo>
                    <a:cubicBezTo>
                      <a:pt x="350" y="73"/>
                      <a:pt x="349" y="72"/>
                      <a:pt x="349" y="70"/>
                    </a:cubicBezTo>
                    <a:cubicBezTo>
                      <a:pt x="349" y="66"/>
                      <a:pt x="349" y="61"/>
                      <a:pt x="348" y="57"/>
                    </a:cubicBezTo>
                    <a:cubicBezTo>
                      <a:pt x="353" y="55"/>
                      <a:pt x="358" y="54"/>
                      <a:pt x="363" y="52"/>
                    </a:cubicBezTo>
                    <a:close/>
                    <a:moveTo>
                      <a:pt x="325" y="71"/>
                    </a:moveTo>
                    <a:cubicBezTo>
                      <a:pt x="325" y="68"/>
                      <a:pt x="325" y="66"/>
                      <a:pt x="325" y="63"/>
                    </a:cubicBezTo>
                    <a:cubicBezTo>
                      <a:pt x="331" y="61"/>
                      <a:pt x="337" y="60"/>
                      <a:pt x="343" y="58"/>
                    </a:cubicBezTo>
                    <a:cubicBezTo>
                      <a:pt x="343" y="62"/>
                      <a:pt x="343" y="66"/>
                      <a:pt x="342" y="70"/>
                    </a:cubicBezTo>
                    <a:cubicBezTo>
                      <a:pt x="342" y="72"/>
                      <a:pt x="342" y="73"/>
                      <a:pt x="342" y="75"/>
                    </a:cubicBezTo>
                    <a:cubicBezTo>
                      <a:pt x="336" y="75"/>
                      <a:pt x="330" y="75"/>
                      <a:pt x="325" y="76"/>
                    </a:cubicBezTo>
                    <a:cubicBezTo>
                      <a:pt x="325" y="74"/>
                      <a:pt x="325" y="72"/>
                      <a:pt x="325" y="71"/>
                    </a:cubicBezTo>
                    <a:close/>
                    <a:moveTo>
                      <a:pt x="320" y="64"/>
                    </a:moveTo>
                    <a:cubicBezTo>
                      <a:pt x="320" y="66"/>
                      <a:pt x="319" y="68"/>
                      <a:pt x="319" y="70"/>
                    </a:cubicBezTo>
                    <a:cubicBezTo>
                      <a:pt x="319" y="72"/>
                      <a:pt x="318" y="74"/>
                      <a:pt x="318" y="76"/>
                    </a:cubicBezTo>
                    <a:cubicBezTo>
                      <a:pt x="313" y="76"/>
                      <a:pt x="309" y="76"/>
                      <a:pt x="304" y="76"/>
                    </a:cubicBezTo>
                    <a:cubicBezTo>
                      <a:pt x="303" y="74"/>
                      <a:pt x="302" y="71"/>
                      <a:pt x="302" y="69"/>
                    </a:cubicBezTo>
                    <a:cubicBezTo>
                      <a:pt x="308" y="67"/>
                      <a:pt x="314" y="66"/>
                      <a:pt x="320" y="64"/>
                    </a:cubicBezTo>
                    <a:close/>
                    <a:moveTo>
                      <a:pt x="298" y="70"/>
                    </a:moveTo>
                    <a:cubicBezTo>
                      <a:pt x="298" y="72"/>
                      <a:pt x="298" y="74"/>
                      <a:pt x="299" y="76"/>
                    </a:cubicBezTo>
                    <a:cubicBezTo>
                      <a:pt x="286" y="77"/>
                      <a:pt x="274" y="77"/>
                      <a:pt x="261" y="78"/>
                    </a:cubicBezTo>
                    <a:cubicBezTo>
                      <a:pt x="273" y="75"/>
                      <a:pt x="286" y="72"/>
                      <a:pt x="298" y="70"/>
                    </a:cubicBezTo>
                    <a:close/>
                    <a:moveTo>
                      <a:pt x="1049" y="289"/>
                    </a:moveTo>
                    <a:cubicBezTo>
                      <a:pt x="1047" y="288"/>
                      <a:pt x="1045" y="289"/>
                      <a:pt x="1042" y="289"/>
                    </a:cubicBezTo>
                    <a:cubicBezTo>
                      <a:pt x="1039" y="289"/>
                      <a:pt x="1037" y="289"/>
                      <a:pt x="1034" y="289"/>
                    </a:cubicBezTo>
                    <a:cubicBezTo>
                      <a:pt x="1031" y="290"/>
                      <a:pt x="1031" y="296"/>
                      <a:pt x="1034" y="297"/>
                    </a:cubicBezTo>
                    <a:cubicBezTo>
                      <a:pt x="1037" y="297"/>
                      <a:pt x="1039" y="297"/>
                      <a:pt x="1042" y="297"/>
                    </a:cubicBezTo>
                    <a:cubicBezTo>
                      <a:pt x="1044" y="297"/>
                      <a:pt x="1046" y="297"/>
                      <a:pt x="1048" y="297"/>
                    </a:cubicBezTo>
                    <a:cubicBezTo>
                      <a:pt x="1048" y="297"/>
                      <a:pt x="1048" y="297"/>
                      <a:pt x="1048" y="297"/>
                    </a:cubicBezTo>
                    <a:cubicBezTo>
                      <a:pt x="1044" y="311"/>
                      <a:pt x="1025" y="308"/>
                      <a:pt x="1015" y="308"/>
                    </a:cubicBezTo>
                    <a:cubicBezTo>
                      <a:pt x="930" y="311"/>
                      <a:pt x="846" y="313"/>
                      <a:pt x="762" y="315"/>
                    </a:cubicBezTo>
                    <a:cubicBezTo>
                      <a:pt x="593" y="319"/>
                      <a:pt x="424" y="321"/>
                      <a:pt x="255" y="323"/>
                    </a:cubicBezTo>
                    <a:cubicBezTo>
                      <a:pt x="244" y="323"/>
                      <a:pt x="233" y="323"/>
                      <a:pt x="222" y="323"/>
                    </a:cubicBezTo>
                    <a:cubicBezTo>
                      <a:pt x="217" y="323"/>
                      <a:pt x="212" y="324"/>
                      <a:pt x="207" y="323"/>
                    </a:cubicBezTo>
                    <a:cubicBezTo>
                      <a:pt x="198" y="321"/>
                      <a:pt x="194" y="316"/>
                      <a:pt x="192" y="310"/>
                    </a:cubicBezTo>
                    <a:cubicBezTo>
                      <a:pt x="192" y="310"/>
                      <a:pt x="193" y="310"/>
                      <a:pt x="193" y="310"/>
                    </a:cubicBezTo>
                    <a:cubicBezTo>
                      <a:pt x="195" y="310"/>
                      <a:pt x="198" y="310"/>
                      <a:pt x="200" y="310"/>
                    </a:cubicBezTo>
                    <a:cubicBezTo>
                      <a:pt x="204" y="311"/>
                      <a:pt x="209" y="311"/>
                      <a:pt x="213" y="310"/>
                    </a:cubicBezTo>
                    <a:cubicBezTo>
                      <a:pt x="217" y="309"/>
                      <a:pt x="217" y="303"/>
                      <a:pt x="213" y="302"/>
                    </a:cubicBezTo>
                    <a:cubicBezTo>
                      <a:pt x="209" y="301"/>
                      <a:pt x="204" y="302"/>
                      <a:pt x="200" y="302"/>
                    </a:cubicBezTo>
                    <a:cubicBezTo>
                      <a:pt x="197" y="302"/>
                      <a:pt x="193" y="302"/>
                      <a:pt x="191" y="304"/>
                    </a:cubicBezTo>
                    <a:cubicBezTo>
                      <a:pt x="190" y="303"/>
                      <a:pt x="190" y="301"/>
                      <a:pt x="190" y="299"/>
                    </a:cubicBezTo>
                    <a:cubicBezTo>
                      <a:pt x="189" y="278"/>
                      <a:pt x="192" y="257"/>
                      <a:pt x="192" y="236"/>
                    </a:cubicBezTo>
                    <a:cubicBezTo>
                      <a:pt x="194" y="195"/>
                      <a:pt x="195" y="154"/>
                      <a:pt x="196" y="112"/>
                    </a:cubicBezTo>
                    <a:cubicBezTo>
                      <a:pt x="196" y="113"/>
                      <a:pt x="197" y="113"/>
                      <a:pt x="198" y="113"/>
                    </a:cubicBezTo>
                    <a:cubicBezTo>
                      <a:pt x="202" y="113"/>
                      <a:pt x="207" y="113"/>
                      <a:pt x="211" y="113"/>
                    </a:cubicBezTo>
                    <a:cubicBezTo>
                      <a:pt x="215" y="113"/>
                      <a:pt x="219" y="113"/>
                      <a:pt x="223" y="111"/>
                    </a:cubicBezTo>
                    <a:cubicBezTo>
                      <a:pt x="225" y="110"/>
                      <a:pt x="225" y="107"/>
                      <a:pt x="223" y="106"/>
                    </a:cubicBezTo>
                    <a:cubicBezTo>
                      <a:pt x="219" y="103"/>
                      <a:pt x="215" y="104"/>
                      <a:pt x="211" y="104"/>
                    </a:cubicBezTo>
                    <a:cubicBezTo>
                      <a:pt x="207" y="104"/>
                      <a:pt x="202" y="104"/>
                      <a:pt x="197" y="104"/>
                    </a:cubicBezTo>
                    <a:cubicBezTo>
                      <a:pt x="197" y="104"/>
                      <a:pt x="196" y="104"/>
                      <a:pt x="196" y="104"/>
                    </a:cubicBezTo>
                    <a:cubicBezTo>
                      <a:pt x="196" y="100"/>
                      <a:pt x="196" y="97"/>
                      <a:pt x="196" y="93"/>
                    </a:cubicBezTo>
                    <a:cubicBezTo>
                      <a:pt x="196" y="92"/>
                      <a:pt x="196" y="91"/>
                      <a:pt x="196" y="91"/>
                    </a:cubicBezTo>
                    <a:cubicBezTo>
                      <a:pt x="475" y="80"/>
                      <a:pt x="754" y="78"/>
                      <a:pt x="1033" y="85"/>
                    </a:cubicBezTo>
                    <a:cubicBezTo>
                      <a:pt x="1034" y="86"/>
                      <a:pt x="1035" y="87"/>
                      <a:pt x="1036" y="88"/>
                    </a:cubicBezTo>
                    <a:cubicBezTo>
                      <a:pt x="1038" y="88"/>
                      <a:pt x="1039" y="90"/>
                      <a:pt x="1040" y="92"/>
                    </a:cubicBezTo>
                    <a:cubicBezTo>
                      <a:pt x="1039" y="92"/>
                      <a:pt x="1037" y="91"/>
                      <a:pt x="1035" y="90"/>
                    </a:cubicBezTo>
                    <a:cubicBezTo>
                      <a:pt x="1031" y="89"/>
                      <a:pt x="1028" y="93"/>
                      <a:pt x="1032" y="96"/>
                    </a:cubicBezTo>
                    <a:cubicBezTo>
                      <a:pt x="1035" y="98"/>
                      <a:pt x="1039" y="99"/>
                      <a:pt x="1043" y="99"/>
                    </a:cubicBezTo>
                    <a:cubicBezTo>
                      <a:pt x="1046" y="113"/>
                      <a:pt x="1044" y="135"/>
                      <a:pt x="1044" y="142"/>
                    </a:cubicBezTo>
                    <a:cubicBezTo>
                      <a:pt x="1045" y="164"/>
                      <a:pt x="1045" y="185"/>
                      <a:pt x="1046" y="207"/>
                    </a:cubicBezTo>
                    <a:cubicBezTo>
                      <a:pt x="1047" y="227"/>
                      <a:pt x="1047" y="247"/>
                      <a:pt x="1048" y="266"/>
                    </a:cubicBezTo>
                    <a:cubicBezTo>
                      <a:pt x="1048" y="272"/>
                      <a:pt x="1050" y="281"/>
                      <a:pt x="1049" y="289"/>
                    </a:cubicBezTo>
                    <a:close/>
                    <a:moveTo>
                      <a:pt x="928" y="45"/>
                    </a:moveTo>
                    <a:cubicBezTo>
                      <a:pt x="934" y="48"/>
                      <a:pt x="940" y="50"/>
                      <a:pt x="946" y="52"/>
                    </a:cubicBezTo>
                    <a:cubicBezTo>
                      <a:pt x="946" y="56"/>
                      <a:pt x="946" y="59"/>
                      <a:pt x="946" y="62"/>
                    </a:cubicBezTo>
                    <a:cubicBezTo>
                      <a:pt x="947" y="66"/>
                      <a:pt x="946" y="69"/>
                      <a:pt x="947" y="72"/>
                    </a:cubicBezTo>
                    <a:cubicBezTo>
                      <a:pt x="942" y="72"/>
                      <a:pt x="937" y="72"/>
                      <a:pt x="932" y="71"/>
                    </a:cubicBezTo>
                    <a:cubicBezTo>
                      <a:pt x="931" y="66"/>
                      <a:pt x="929" y="62"/>
                      <a:pt x="928" y="57"/>
                    </a:cubicBezTo>
                    <a:cubicBezTo>
                      <a:pt x="927" y="53"/>
                      <a:pt x="927" y="49"/>
                      <a:pt x="928" y="45"/>
                    </a:cubicBezTo>
                    <a:close/>
                    <a:moveTo>
                      <a:pt x="952" y="62"/>
                    </a:moveTo>
                    <a:cubicBezTo>
                      <a:pt x="952" y="59"/>
                      <a:pt x="952" y="57"/>
                      <a:pt x="951" y="54"/>
                    </a:cubicBezTo>
                    <a:cubicBezTo>
                      <a:pt x="957" y="56"/>
                      <a:pt x="962" y="58"/>
                      <a:pt x="967" y="60"/>
                    </a:cubicBezTo>
                    <a:cubicBezTo>
                      <a:pt x="968" y="62"/>
                      <a:pt x="968" y="64"/>
                      <a:pt x="968" y="67"/>
                    </a:cubicBezTo>
                    <a:cubicBezTo>
                      <a:pt x="968" y="68"/>
                      <a:pt x="968" y="70"/>
                      <a:pt x="968" y="72"/>
                    </a:cubicBezTo>
                    <a:cubicBezTo>
                      <a:pt x="963" y="72"/>
                      <a:pt x="958" y="72"/>
                      <a:pt x="953" y="72"/>
                    </a:cubicBezTo>
                    <a:cubicBezTo>
                      <a:pt x="954" y="68"/>
                      <a:pt x="953" y="65"/>
                      <a:pt x="952" y="62"/>
                    </a:cubicBezTo>
                    <a:close/>
                    <a:moveTo>
                      <a:pt x="974" y="62"/>
                    </a:moveTo>
                    <a:cubicBezTo>
                      <a:pt x="984" y="66"/>
                      <a:pt x="994" y="69"/>
                      <a:pt x="1004" y="73"/>
                    </a:cubicBezTo>
                    <a:cubicBezTo>
                      <a:pt x="994" y="73"/>
                      <a:pt x="984" y="72"/>
                      <a:pt x="975" y="72"/>
                    </a:cubicBezTo>
                    <a:cubicBezTo>
                      <a:pt x="975" y="69"/>
                      <a:pt x="975" y="66"/>
                      <a:pt x="974" y="62"/>
                    </a:cubicBezTo>
                    <a:close/>
                    <a:moveTo>
                      <a:pt x="1239" y="203"/>
                    </a:moveTo>
                    <a:cubicBezTo>
                      <a:pt x="1218" y="205"/>
                      <a:pt x="1197" y="207"/>
                      <a:pt x="1176" y="209"/>
                    </a:cubicBezTo>
                    <a:cubicBezTo>
                      <a:pt x="1156" y="211"/>
                      <a:pt x="1135" y="213"/>
                      <a:pt x="1114" y="216"/>
                    </a:cubicBezTo>
                    <a:cubicBezTo>
                      <a:pt x="1098" y="218"/>
                      <a:pt x="1080" y="219"/>
                      <a:pt x="1064" y="225"/>
                    </a:cubicBezTo>
                    <a:cubicBezTo>
                      <a:pt x="1062" y="225"/>
                      <a:pt x="1061" y="225"/>
                      <a:pt x="1059" y="225"/>
                    </a:cubicBezTo>
                    <a:cubicBezTo>
                      <a:pt x="1059" y="220"/>
                      <a:pt x="1059" y="215"/>
                      <a:pt x="1059" y="210"/>
                    </a:cubicBezTo>
                    <a:cubicBezTo>
                      <a:pt x="1062" y="212"/>
                      <a:pt x="1065" y="213"/>
                      <a:pt x="1069" y="214"/>
                    </a:cubicBezTo>
                    <a:cubicBezTo>
                      <a:pt x="1073" y="214"/>
                      <a:pt x="1078" y="215"/>
                      <a:pt x="1081" y="212"/>
                    </a:cubicBezTo>
                    <a:cubicBezTo>
                      <a:pt x="1082" y="211"/>
                      <a:pt x="1082" y="210"/>
                      <a:pt x="1081" y="209"/>
                    </a:cubicBezTo>
                    <a:cubicBezTo>
                      <a:pt x="1078" y="206"/>
                      <a:pt x="1075" y="207"/>
                      <a:pt x="1071" y="206"/>
                    </a:cubicBezTo>
                    <a:cubicBezTo>
                      <a:pt x="1067" y="206"/>
                      <a:pt x="1062" y="205"/>
                      <a:pt x="1058" y="204"/>
                    </a:cubicBezTo>
                    <a:cubicBezTo>
                      <a:pt x="1058" y="199"/>
                      <a:pt x="1058" y="193"/>
                      <a:pt x="1058" y="188"/>
                    </a:cubicBezTo>
                    <a:cubicBezTo>
                      <a:pt x="1057" y="161"/>
                      <a:pt x="1056" y="135"/>
                      <a:pt x="1055" y="109"/>
                    </a:cubicBezTo>
                    <a:cubicBezTo>
                      <a:pt x="1055" y="97"/>
                      <a:pt x="1054" y="84"/>
                      <a:pt x="1044" y="78"/>
                    </a:cubicBezTo>
                    <a:cubicBezTo>
                      <a:pt x="1043" y="76"/>
                      <a:pt x="1042" y="75"/>
                      <a:pt x="1040" y="74"/>
                    </a:cubicBezTo>
                    <a:cubicBezTo>
                      <a:pt x="1012" y="64"/>
                      <a:pt x="983" y="53"/>
                      <a:pt x="955" y="43"/>
                    </a:cubicBezTo>
                    <a:cubicBezTo>
                      <a:pt x="957" y="43"/>
                      <a:pt x="959" y="43"/>
                      <a:pt x="962" y="44"/>
                    </a:cubicBezTo>
                    <a:cubicBezTo>
                      <a:pt x="965" y="44"/>
                      <a:pt x="969" y="46"/>
                      <a:pt x="972" y="44"/>
                    </a:cubicBezTo>
                    <a:cubicBezTo>
                      <a:pt x="974" y="44"/>
                      <a:pt x="974" y="42"/>
                      <a:pt x="973" y="40"/>
                    </a:cubicBezTo>
                    <a:cubicBezTo>
                      <a:pt x="972" y="36"/>
                      <a:pt x="966" y="36"/>
                      <a:pt x="962" y="35"/>
                    </a:cubicBezTo>
                    <a:cubicBezTo>
                      <a:pt x="957" y="35"/>
                      <a:pt x="953" y="36"/>
                      <a:pt x="949" y="39"/>
                    </a:cubicBezTo>
                    <a:cubicBezTo>
                      <a:pt x="949" y="40"/>
                      <a:pt x="949" y="40"/>
                      <a:pt x="949" y="41"/>
                    </a:cubicBezTo>
                    <a:cubicBezTo>
                      <a:pt x="937" y="37"/>
                      <a:pt x="926" y="32"/>
                      <a:pt x="914" y="28"/>
                    </a:cubicBezTo>
                    <a:cubicBezTo>
                      <a:pt x="1038" y="37"/>
                      <a:pt x="1162" y="32"/>
                      <a:pt x="1285" y="14"/>
                    </a:cubicBezTo>
                    <a:cubicBezTo>
                      <a:pt x="1273" y="33"/>
                      <a:pt x="1261" y="52"/>
                      <a:pt x="1249" y="71"/>
                    </a:cubicBezTo>
                    <a:cubicBezTo>
                      <a:pt x="1244" y="80"/>
                      <a:pt x="1238" y="89"/>
                      <a:pt x="1232" y="99"/>
                    </a:cubicBezTo>
                    <a:cubicBezTo>
                      <a:pt x="1228" y="105"/>
                      <a:pt x="1222" y="111"/>
                      <a:pt x="1222" y="119"/>
                    </a:cubicBezTo>
                    <a:cubicBezTo>
                      <a:pt x="1221" y="132"/>
                      <a:pt x="1240" y="145"/>
                      <a:pt x="1248" y="153"/>
                    </a:cubicBezTo>
                    <a:cubicBezTo>
                      <a:pt x="1257" y="164"/>
                      <a:pt x="1267" y="174"/>
                      <a:pt x="1276" y="184"/>
                    </a:cubicBezTo>
                    <a:cubicBezTo>
                      <a:pt x="1274" y="184"/>
                      <a:pt x="1272" y="185"/>
                      <a:pt x="1269" y="185"/>
                    </a:cubicBezTo>
                    <a:cubicBezTo>
                      <a:pt x="1266" y="186"/>
                      <a:pt x="1262" y="186"/>
                      <a:pt x="1258" y="186"/>
                    </a:cubicBezTo>
                    <a:cubicBezTo>
                      <a:pt x="1255" y="186"/>
                      <a:pt x="1255" y="190"/>
                      <a:pt x="1257" y="191"/>
                    </a:cubicBezTo>
                    <a:cubicBezTo>
                      <a:pt x="1261" y="192"/>
                      <a:pt x="1265" y="192"/>
                      <a:pt x="1270" y="192"/>
                    </a:cubicBezTo>
                    <a:cubicBezTo>
                      <a:pt x="1273" y="192"/>
                      <a:pt x="1278" y="192"/>
                      <a:pt x="1280" y="189"/>
                    </a:cubicBezTo>
                    <a:cubicBezTo>
                      <a:pt x="1281" y="189"/>
                      <a:pt x="1281" y="189"/>
                      <a:pt x="1281" y="189"/>
                    </a:cubicBezTo>
                    <a:cubicBezTo>
                      <a:pt x="1284" y="192"/>
                      <a:pt x="1288" y="196"/>
                      <a:pt x="1292" y="199"/>
                    </a:cubicBezTo>
                    <a:cubicBezTo>
                      <a:pt x="1274" y="198"/>
                      <a:pt x="1256" y="201"/>
                      <a:pt x="1239" y="2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5" name="Freeform 93"/>
              <p:cNvSpPr/>
              <p:nvPr/>
            </p:nvSpPr>
            <p:spPr bwMode="auto">
              <a:xfrm>
                <a:off x="4583754" y="3442044"/>
                <a:ext cx="84343" cy="38883"/>
              </a:xfrm>
              <a:custGeom>
                <a:avLst/>
                <a:gdLst>
                  <a:gd name="T0" fmla="*/ 21 w 27"/>
                  <a:gd name="T1" fmla="*/ 1 h 11"/>
                  <a:gd name="T2" fmla="*/ 3 w 27"/>
                  <a:gd name="T3" fmla="*/ 0 h 11"/>
                  <a:gd name="T4" fmla="*/ 2 w 27"/>
                  <a:gd name="T5" fmla="*/ 5 h 11"/>
                  <a:gd name="T6" fmla="*/ 20 w 27"/>
                  <a:gd name="T7" fmla="*/ 9 h 11"/>
                  <a:gd name="T8" fmla="*/ 21 w 27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11">
                    <a:moveTo>
                      <a:pt x="21" y="1"/>
                    </a:moveTo>
                    <a:cubicBezTo>
                      <a:pt x="15" y="0"/>
                      <a:pt x="9" y="0"/>
                      <a:pt x="3" y="0"/>
                    </a:cubicBezTo>
                    <a:cubicBezTo>
                      <a:pt x="0" y="0"/>
                      <a:pt x="0" y="4"/>
                      <a:pt x="2" y="5"/>
                    </a:cubicBezTo>
                    <a:cubicBezTo>
                      <a:pt x="8" y="6"/>
                      <a:pt x="14" y="8"/>
                      <a:pt x="20" y="9"/>
                    </a:cubicBezTo>
                    <a:cubicBezTo>
                      <a:pt x="26" y="11"/>
                      <a:pt x="27" y="1"/>
                      <a:pt x="2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6" name="Freeform 94"/>
              <p:cNvSpPr/>
              <p:nvPr/>
            </p:nvSpPr>
            <p:spPr bwMode="auto">
              <a:xfrm>
                <a:off x="4712611" y="3439451"/>
                <a:ext cx="117143" cy="33698"/>
              </a:xfrm>
              <a:custGeom>
                <a:avLst/>
                <a:gdLst>
                  <a:gd name="T0" fmla="*/ 32 w 37"/>
                  <a:gd name="T1" fmla="*/ 2 h 10"/>
                  <a:gd name="T2" fmla="*/ 4 w 37"/>
                  <a:gd name="T3" fmla="*/ 0 h 10"/>
                  <a:gd name="T4" fmla="*/ 4 w 37"/>
                  <a:gd name="T5" fmla="*/ 6 h 10"/>
                  <a:gd name="T6" fmla="*/ 31 w 37"/>
                  <a:gd name="T7" fmla="*/ 10 h 10"/>
                  <a:gd name="T8" fmla="*/ 32 w 37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2" y="2"/>
                    </a:moveTo>
                    <a:cubicBezTo>
                      <a:pt x="23" y="0"/>
                      <a:pt x="14" y="0"/>
                      <a:pt x="4" y="0"/>
                    </a:cubicBezTo>
                    <a:cubicBezTo>
                      <a:pt x="1" y="0"/>
                      <a:pt x="0" y="5"/>
                      <a:pt x="4" y="6"/>
                    </a:cubicBezTo>
                    <a:cubicBezTo>
                      <a:pt x="13" y="8"/>
                      <a:pt x="22" y="10"/>
                      <a:pt x="31" y="10"/>
                    </a:cubicBezTo>
                    <a:cubicBezTo>
                      <a:pt x="36" y="10"/>
                      <a:pt x="37" y="2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7" name="Freeform 95"/>
              <p:cNvSpPr/>
              <p:nvPr/>
            </p:nvSpPr>
            <p:spPr bwMode="auto">
              <a:xfrm>
                <a:off x="4888327" y="3439451"/>
                <a:ext cx="96058" cy="38883"/>
              </a:xfrm>
              <a:custGeom>
                <a:avLst/>
                <a:gdLst>
                  <a:gd name="T0" fmla="*/ 28 w 30"/>
                  <a:gd name="T1" fmla="*/ 3 h 11"/>
                  <a:gd name="T2" fmla="*/ 17 w 30"/>
                  <a:gd name="T3" fmla="*/ 1 h 11"/>
                  <a:gd name="T4" fmla="*/ 4 w 30"/>
                  <a:gd name="T5" fmla="*/ 3 h 11"/>
                  <a:gd name="T6" fmla="*/ 4 w 30"/>
                  <a:gd name="T7" fmla="*/ 9 h 11"/>
                  <a:gd name="T8" fmla="*/ 17 w 30"/>
                  <a:gd name="T9" fmla="*/ 10 h 11"/>
                  <a:gd name="T10" fmla="*/ 28 w 30"/>
                  <a:gd name="T11" fmla="*/ 9 h 11"/>
                  <a:gd name="T12" fmla="*/ 28 w 30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1">
                    <a:moveTo>
                      <a:pt x="28" y="3"/>
                    </a:moveTo>
                    <a:cubicBezTo>
                      <a:pt x="25" y="0"/>
                      <a:pt x="21" y="1"/>
                      <a:pt x="17" y="1"/>
                    </a:cubicBezTo>
                    <a:cubicBezTo>
                      <a:pt x="13" y="2"/>
                      <a:pt x="8" y="2"/>
                      <a:pt x="4" y="3"/>
                    </a:cubicBezTo>
                    <a:cubicBezTo>
                      <a:pt x="0" y="3"/>
                      <a:pt x="0" y="8"/>
                      <a:pt x="4" y="9"/>
                    </a:cubicBezTo>
                    <a:cubicBezTo>
                      <a:pt x="8" y="9"/>
                      <a:pt x="13" y="10"/>
                      <a:pt x="17" y="10"/>
                    </a:cubicBezTo>
                    <a:cubicBezTo>
                      <a:pt x="21" y="11"/>
                      <a:pt x="25" y="11"/>
                      <a:pt x="28" y="9"/>
                    </a:cubicBezTo>
                    <a:cubicBezTo>
                      <a:pt x="30" y="7"/>
                      <a:pt x="30" y="4"/>
                      <a:pt x="28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8" name="Freeform 96"/>
              <p:cNvSpPr/>
              <p:nvPr/>
            </p:nvSpPr>
            <p:spPr bwMode="auto">
              <a:xfrm>
                <a:off x="5169471" y="3734953"/>
                <a:ext cx="124173" cy="49251"/>
              </a:xfrm>
              <a:custGeom>
                <a:avLst/>
                <a:gdLst>
                  <a:gd name="T0" fmla="*/ 36 w 39"/>
                  <a:gd name="T1" fmla="*/ 2 h 14"/>
                  <a:gd name="T2" fmla="*/ 22 w 39"/>
                  <a:gd name="T3" fmla="*/ 1 h 14"/>
                  <a:gd name="T4" fmla="*/ 6 w 39"/>
                  <a:gd name="T5" fmla="*/ 2 h 14"/>
                  <a:gd name="T6" fmla="*/ 5 w 39"/>
                  <a:gd name="T7" fmla="*/ 11 h 14"/>
                  <a:gd name="T8" fmla="*/ 37 w 39"/>
                  <a:gd name="T9" fmla="*/ 7 h 14"/>
                  <a:gd name="T10" fmla="*/ 36 w 39"/>
                  <a:gd name="T11" fmla="*/ 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14">
                    <a:moveTo>
                      <a:pt x="36" y="2"/>
                    </a:moveTo>
                    <a:cubicBezTo>
                      <a:pt x="31" y="0"/>
                      <a:pt x="27" y="1"/>
                      <a:pt x="22" y="1"/>
                    </a:cubicBezTo>
                    <a:cubicBezTo>
                      <a:pt x="17" y="2"/>
                      <a:pt x="11" y="2"/>
                      <a:pt x="6" y="2"/>
                    </a:cubicBezTo>
                    <a:cubicBezTo>
                      <a:pt x="2" y="2"/>
                      <a:pt x="0" y="10"/>
                      <a:pt x="5" y="11"/>
                    </a:cubicBezTo>
                    <a:cubicBezTo>
                      <a:pt x="15" y="12"/>
                      <a:pt x="28" y="14"/>
                      <a:pt x="37" y="7"/>
                    </a:cubicBezTo>
                    <a:cubicBezTo>
                      <a:pt x="39" y="5"/>
                      <a:pt x="38" y="3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9" name="Freeform 97"/>
              <p:cNvSpPr/>
              <p:nvPr/>
            </p:nvSpPr>
            <p:spPr bwMode="auto">
              <a:xfrm>
                <a:off x="5373299" y="3721993"/>
                <a:ext cx="119487" cy="49251"/>
              </a:xfrm>
              <a:custGeom>
                <a:avLst/>
                <a:gdLst>
                  <a:gd name="T0" fmla="*/ 34 w 38"/>
                  <a:gd name="T1" fmla="*/ 3 h 14"/>
                  <a:gd name="T2" fmla="*/ 4 w 38"/>
                  <a:gd name="T3" fmla="*/ 4 h 14"/>
                  <a:gd name="T4" fmla="*/ 4 w 38"/>
                  <a:gd name="T5" fmla="*/ 11 h 14"/>
                  <a:gd name="T6" fmla="*/ 34 w 38"/>
                  <a:gd name="T7" fmla="*/ 11 h 14"/>
                  <a:gd name="T8" fmla="*/ 34 w 38"/>
                  <a:gd name="T9" fmla="*/ 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4">
                    <a:moveTo>
                      <a:pt x="34" y="3"/>
                    </a:moveTo>
                    <a:cubicBezTo>
                      <a:pt x="26" y="0"/>
                      <a:pt x="14" y="3"/>
                      <a:pt x="4" y="4"/>
                    </a:cubicBezTo>
                    <a:cubicBezTo>
                      <a:pt x="0" y="4"/>
                      <a:pt x="0" y="10"/>
                      <a:pt x="4" y="11"/>
                    </a:cubicBezTo>
                    <a:cubicBezTo>
                      <a:pt x="14" y="11"/>
                      <a:pt x="26" y="14"/>
                      <a:pt x="34" y="11"/>
                    </a:cubicBezTo>
                    <a:cubicBezTo>
                      <a:pt x="38" y="10"/>
                      <a:pt x="38" y="5"/>
                      <a:pt x="3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0" name="Freeform 98"/>
              <p:cNvSpPr/>
              <p:nvPr/>
            </p:nvSpPr>
            <p:spPr bwMode="auto">
              <a:xfrm>
                <a:off x="5567758" y="3724584"/>
                <a:ext cx="107772" cy="38883"/>
              </a:xfrm>
              <a:custGeom>
                <a:avLst/>
                <a:gdLst>
                  <a:gd name="T0" fmla="*/ 30 w 34"/>
                  <a:gd name="T1" fmla="*/ 1 h 11"/>
                  <a:gd name="T2" fmla="*/ 16 w 34"/>
                  <a:gd name="T3" fmla="*/ 2 h 11"/>
                  <a:gd name="T4" fmla="*/ 2 w 34"/>
                  <a:gd name="T5" fmla="*/ 4 h 11"/>
                  <a:gd name="T6" fmla="*/ 1 w 34"/>
                  <a:gd name="T7" fmla="*/ 8 h 11"/>
                  <a:gd name="T8" fmla="*/ 17 w 34"/>
                  <a:gd name="T9" fmla="*/ 11 h 11"/>
                  <a:gd name="T10" fmla="*/ 32 w 34"/>
                  <a:gd name="T11" fmla="*/ 7 h 11"/>
                  <a:gd name="T12" fmla="*/ 30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0" y="1"/>
                    </a:moveTo>
                    <a:cubicBezTo>
                      <a:pt x="26" y="0"/>
                      <a:pt x="21" y="2"/>
                      <a:pt x="16" y="2"/>
                    </a:cubicBezTo>
                    <a:cubicBezTo>
                      <a:pt x="11" y="2"/>
                      <a:pt x="6" y="2"/>
                      <a:pt x="2" y="4"/>
                    </a:cubicBezTo>
                    <a:cubicBezTo>
                      <a:pt x="0" y="5"/>
                      <a:pt x="0" y="7"/>
                      <a:pt x="1" y="8"/>
                    </a:cubicBezTo>
                    <a:cubicBezTo>
                      <a:pt x="6" y="11"/>
                      <a:pt x="12" y="11"/>
                      <a:pt x="17" y="11"/>
                    </a:cubicBezTo>
                    <a:cubicBezTo>
                      <a:pt x="22" y="11"/>
                      <a:pt x="28" y="11"/>
                      <a:pt x="32" y="7"/>
                    </a:cubicBezTo>
                    <a:cubicBezTo>
                      <a:pt x="34" y="5"/>
                      <a:pt x="33" y="2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1" name="Freeform 99"/>
              <p:cNvSpPr/>
              <p:nvPr/>
            </p:nvSpPr>
            <p:spPr bwMode="auto">
              <a:xfrm>
                <a:off x="5720043" y="3729769"/>
                <a:ext cx="107772" cy="33698"/>
              </a:xfrm>
              <a:custGeom>
                <a:avLst/>
                <a:gdLst>
                  <a:gd name="T0" fmla="*/ 28 w 34"/>
                  <a:gd name="T1" fmla="*/ 0 h 10"/>
                  <a:gd name="T2" fmla="*/ 3 w 34"/>
                  <a:gd name="T3" fmla="*/ 3 h 10"/>
                  <a:gd name="T4" fmla="*/ 3 w 34"/>
                  <a:gd name="T5" fmla="*/ 8 h 10"/>
                  <a:gd name="T6" fmla="*/ 28 w 34"/>
                  <a:gd name="T7" fmla="*/ 10 h 10"/>
                  <a:gd name="T8" fmla="*/ 28 w 34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10">
                    <a:moveTo>
                      <a:pt x="28" y="0"/>
                    </a:moveTo>
                    <a:cubicBezTo>
                      <a:pt x="20" y="0"/>
                      <a:pt x="12" y="2"/>
                      <a:pt x="3" y="3"/>
                    </a:cubicBezTo>
                    <a:cubicBezTo>
                      <a:pt x="0" y="3"/>
                      <a:pt x="0" y="7"/>
                      <a:pt x="3" y="8"/>
                    </a:cubicBezTo>
                    <a:cubicBezTo>
                      <a:pt x="12" y="9"/>
                      <a:pt x="20" y="10"/>
                      <a:pt x="28" y="10"/>
                    </a:cubicBezTo>
                    <a:cubicBezTo>
                      <a:pt x="34" y="10"/>
                      <a:pt x="34" y="1"/>
                      <a:pt x="2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2" name="Freeform 100"/>
              <p:cNvSpPr/>
              <p:nvPr/>
            </p:nvSpPr>
            <p:spPr bwMode="auto">
              <a:xfrm>
                <a:off x="5893415" y="3719400"/>
                <a:ext cx="110115" cy="44067"/>
              </a:xfrm>
              <a:custGeom>
                <a:avLst/>
                <a:gdLst>
                  <a:gd name="T0" fmla="*/ 32 w 35"/>
                  <a:gd name="T1" fmla="*/ 1 h 13"/>
                  <a:gd name="T2" fmla="*/ 19 w 35"/>
                  <a:gd name="T3" fmla="*/ 2 h 13"/>
                  <a:gd name="T4" fmla="*/ 4 w 35"/>
                  <a:gd name="T5" fmla="*/ 3 h 13"/>
                  <a:gd name="T6" fmla="*/ 3 w 35"/>
                  <a:gd name="T7" fmla="*/ 8 h 13"/>
                  <a:gd name="T8" fmla="*/ 33 w 35"/>
                  <a:gd name="T9" fmla="*/ 7 h 13"/>
                  <a:gd name="T10" fmla="*/ 32 w 35"/>
                  <a:gd name="T11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13">
                    <a:moveTo>
                      <a:pt x="32" y="1"/>
                    </a:moveTo>
                    <a:cubicBezTo>
                      <a:pt x="28" y="0"/>
                      <a:pt x="23" y="2"/>
                      <a:pt x="19" y="2"/>
                    </a:cubicBezTo>
                    <a:cubicBezTo>
                      <a:pt x="14" y="3"/>
                      <a:pt x="9" y="3"/>
                      <a:pt x="4" y="3"/>
                    </a:cubicBezTo>
                    <a:cubicBezTo>
                      <a:pt x="1" y="3"/>
                      <a:pt x="0" y="8"/>
                      <a:pt x="3" y="8"/>
                    </a:cubicBezTo>
                    <a:cubicBezTo>
                      <a:pt x="12" y="10"/>
                      <a:pt x="26" y="13"/>
                      <a:pt x="33" y="7"/>
                    </a:cubicBezTo>
                    <a:cubicBezTo>
                      <a:pt x="35" y="5"/>
                      <a:pt x="34" y="2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3" name="Freeform 101"/>
              <p:cNvSpPr/>
              <p:nvPr/>
            </p:nvSpPr>
            <p:spPr bwMode="auto">
              <a:xfrm>
                <a:off x="6073817" y="3721993"/>
                <a:ext cx="121829" cy="51843"/>
              </a:xfrm>
              <a:custGeom>
                <a:avLst/>
                <a:gdLst>
                  <a:gd name="T0" fmla="*/ 32 w 39"/>
                  <a:gd name="T1" fmla="*/ 0 h 15"/>
                  <a:gd name="T2" fmla="*/ 5 w 39"/>
                  <a:gd name="T3" fmla="*/ 2 h 15"/>
                  <a:gd name="T4" fmla="*/ 3 w 39"/>
                  <a:gd name="T5" fmla="*/ 7 h 15"/>
                  <a:gd name="T6" fmla="*/ 35 w 39"/>
                  <a:gd name="T7" fmla="*/ 7 h 15"/>
                  <a:gd name="T8" fmla="*/ 32 w 39"/>
                  <a:gd name="T9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15">
                    <a:moveTo>
                      <a:pt x="32" y="0"/>
                    </a:moveTo>
                    <a:cubicBezTo>
                      <a:pt x="23" y="2"/>
                      <a:pt x="14" y="4"/>
                      <a:pt x="5" y="2"/>
                    </a:cubicBezTo>
                    <a:cubicBezTo>
                      <a:pt x="2" y="1"/>
                      <a:pt x="0" y="5"/>
                      <a:pt x="3" y="7"/>
                    </a:cubicBezTo>
                    <a:cubicBezTo>
                      <a:pt x="13" y="12"/>
                      <a:pt x="26" y="15"/>
                      <a:pt x="35" y="7"/>
                    </a:cubicBezTo>
                    <a:cubicBezTo>
                      <a:pt x="39" y="5"/>
                      <a:pt x="37" y="0"/>
                      <a:pt x="3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4" name="Freeform 102"/>
              <p:cNvSpPr/>
              <p:nvPr/>
            </p:nvSpPr>
            <p:spPr bwMode="auto">
              <a:xfrm>
                <a:off x="6261246" y="3711625"/>
                <a:ext cx="126515" cy="44067"/>
              </a:xfrm>
              <a:custGeom>
                <a:avLst/>
                <a:gdLst>
                  <a:gd name="T0" fmla="*/ 34 w 40"/>
                  <a:gd name="T1" fmla="*/ 1 h 13"/>
                  <a:gd name="T2" fmla="*/ 19 w 40"/>
                  <a:gd name="T3" fmla="*/ 1 h 13"/>
                  <a:gd name="T4" fmla="*/ 5 w 40"/>
                  <a:gd name="T5" fmla="*/ 1 h 13"/>
                  <a:gd name="T6" fmla="*/ 4 w 40"/>
                  <a:gd name="T7" fmla="*/ 7 h 13"/>
                  <a:gd name="T8" fmla="*/ 35 w 40"/>
                  <a:gd name="T9" fmla="*/ 10 h 13"/>
                  <a:gd name="T10" fmla="*/ 34 w 40"/>
                  <a:gd name="T11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" h="13">
                    <a:moveTo>
                      <a:pt x="34" y="1"/>
                    </a:moveTo>
                    <a:cubicBezTo>
                      <a:pt x="29" y="1"/>
                      <a:pt x="24" y="1"/>
                      <a:pt x="19" y="1"/>
                    </a:cubicBezTo>
                    <a:cubicBezTo>
                      <a:pt x="14" y="1"/>
                      <a:pt x="10" y="1"/>
                      <a:pt x="5" y="1"/>
                    </a:cubicBezTo>
                    <a:cubicBezTo>
                      <a:pt x="1" y="0"/>
                      <a:pt x="0" y="6"/>
                      <a:pt x="4" y="7"/>
                    </a:cubicBezTo>
                    <a:cubicBezTo>
                      <a:pt x="13" y="10"/>
                      <a:pt x="26" y="13"/>
                      <a:pt x="35" y="10"/>
                    </a:cubicBezTo>
                    <a:cubicBezTo>
                      <a:pt x="40" y="8"/>
                      <a:pt x="39" y="2"/>
                      <a:pt x="34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5" name="Freeform 103"/>
              <p:cNvSpPr/>
              <p:nvPr/>
            </p:nvSpPr>
            <p:spPr bwMode="auto">
              <a:xfrm>
                <a:off x="6448675" y="3706440"/>
                <a:ext cx="126515" cy="46658"/>
              </a:xfrm>
              <a:custGeom>
                <a:avLst/>
                <a:gdLst>
                  <a:gd name="T0" fmla="*/ 36 w 40"/>
                  <a:gd name="T1" fmla="*/ 3 h 13"/>
                  <a:gd name="T2" fmla="*/ 4 w 40"/>
                  <a:gd name="T3" fmla="*/ 4 h 13"/>
                  <a:gd name="T4" fmla="*/ 4 w 40"/>
                  <a:gd name="T5" fmla="*/ 10 h 13"/>
                  <a:gd name="T6" fmla="*/ 36 w 40"/>
                  <a:gd name="T7" fmla="*/ 11 h 13"/>
                  <a:gd name="T8" fmla="*/ 36 w 40"/>
                  <a:gd name="T9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3">
                    <a:moveTo>
                      <a:pt x="36" y="3"/>
                    </a:moveTo>
                    <a:cubicBezTo>
                      <a:pt x="26" y="0"/>
                      <a:pt x="14" y="2"/>
                      <a:pt x="4" y="4"/>
                    </a:cubicBezTo>
                    <a:cubicBezTo>
                      <a:pt x="0" y="4"/>
                      <a:pt x="0" y="9"/>
                      <a:pt x="4" y="10"/>
                    </a:cubicBezTo>
                    <a:cubicBezTo>
                      <a:pt x="14" y="11"/>
                      <a:pt x="26" y="13"/>
                      <a:pt x="36" y="11"/>
                    </a:cubicBezTo>
                    <a:cubicBezTo>
                      <a:pt x="40" y="10"/>
                      <a:pt x="40" y="4"/>
                      <a:pt x="36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6" name="Freeform 104"/>
              <p:cNvSpPr/>
              <p:nvPr/>
            </p:nvSpPr>
            <p:spPr bwMode="auto">
              <a:xfrm>
                <a:off x="6643132" y="3711625"/>
                <a:ext cx="121829" cy="38883"/>
              </a:xfrm>
              <a:custGeom>
                <a:avLst/>
                <a:gdLst>
                  <a:gd name="T0" fmla="*/ 34 w 38"/>
                  <a:gd name="T1" fmla="*/ 2 h 11"/>
                  <a:gd name="T2" fmla="*/ 20 w 38"/>
                  <a:gd name="T3" fmla="*/ 1 h 11"/>
                  <a:gd name="T4" fmla="*/ 4 w 38"/>
                  <a:gd name="T5" fmla="*/ 2 h 11"/>
                  <a:gd name="T6" fmla="*/ 4 w 38"/>
                  <a:gd name="T7" fmla="*/ 9 h 11"/>
                  <a:gd name="T8" fmla="*/ 20 w 38"/>
                  <a:gd name="T9" fmla="*/ 10 h 11"/>
                  <a:gd name="T10" fmla="*/ 34 w 38"/>
                  <a:gd name="T11" fmla="*/ 10 h 11"/>
                  <a:gd name="T12" fmla="*/ 34 w 38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11">
                    <a:moveTo>
                      <a:pt x="34" y="2"/>
                    </a:moveTo>
                    <a:cubicBezTo>
                      <a:pt x="30" y="0"/>
                      <a:pt x="24" y="1"/>
                      <a:pt x="20" y="1"/>
                    </a:cubicBezTo>
                    <a:cubicBezTo>
                      <a:pt x="15" y="2"/>
                      <a:pt x="9" y="2"/>
                      <a:pt x="4" y="2"/>
                    </a:cubicBezTo>
                    <a:cubicBezTo>
                      <a:pt x="0" y="3"/>
                      <a:pt x="0" y="9"/>
                      <a:pt x="4" y="9"/>
                    </a:cubicBezTo>
                    <a:cubicBezTo>
                      <a:pt x="9" y="9"/>
                      <a:pt x="15" y="10"/>
                      <a:pt x="20" y="10"/>
                    </a:cubicBezTo>
                    <a:cubicBezTo>
                      <a:pt x="24" y="10"/>
                      <a:pt x="30" y="11"/>
                      <a:pt x="34" y="10"/>
                    </a:cubicBezTo>
                    <a:cubicBezTo>
                      <a:pt x="38" y="8"/>
                      <a:pt x="38" y="3"/>
                      <a:pt x="34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105"/>
              <p:cNvSpPr/>
              <p:nvPr/>
            </p:nvSpPr>
            <p:spPr bwMode="auto">
              <a:xfrm>
                <a:off x="6828219" y="3711625"/>
                <a:ext cx="93715" cy="44067"/>
              </a:xfrm>
              <a:custGeom>
                <a:avLst/>
                <a:gdLst>
                  <a:gd name="T0" fmla="*/ 27 w 30"/>
                  <a:gd name="T1" fmla="*/ 3 h 13"/>
                  <a:gd name="T2" fmla="*/ 17 w 30"/>
                  <a:gd name="T3" fmla="*/ 2 h 13"/>
                  <a:gd name="T4" fmla="*/ 5 w 30"/>
                  <a:gd name="T5" fmla="*/ 1 h 13"/>
                  <a:gd name="T6" fmla="*/ 3 w 30"/>
                  <a:gd name="T7" fmla="*/ 7 h 13"/>
                  <a:gd name="T8" fmla="*/ 28 w 30"/>
                  <a:gd name="T9" fmla="*/ 8 h 13"/>
                  <a:gd name="T10" fmla="*/ 27 w 30"/>
                  <a:gd name="T11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" h="13">
                    <a:moveTo>
                      <a:pt x="27" y="3"/>
                    </a:moveTo>
                    <a:cubicBezTo>
                      <a:pt x="24" y="2"/>
                      <a:pt x="20" y="2"/>
                      <a:pt x="17" y="2"/>
                    </a:cubicBezTo>
                    <a:cubicBezTo>
                      <a:pt x="13" y="2"/>
                      <a:pt x="9" y="2"/>
                      <a:pt x="5" y="1"/>
                    </a:cubicBezTo>
                    <a:cubicBezTo>
                      <a:pt x="1" y="0"/>
                      <a:pt x="0" y="5"/>
                      <a:pt x="3" y="7"/>
                    </a:cubicBezTo>
                    <a:cubicBezTo>
                      <a:pt x="10" y="9"/>
                      <a:pt x="21" y="13"/>
                      <a:pt x="28" y="8"/>
                    </a:cubicBezTo>
                    <a:cubicBezTo>
                      <a:pt x="30" y="7"/>
                      <a:pt x="30" y="3"/>
                      <a:pt x="2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106"/>
              <p:cNvSpPr/>
              <p:nvPr/>
            </p:nvSpPr>
            <p:spPr bwMode="auto">
              <a:xfrm>
                <a:off x="6978163" y="3696072"/>
                <a:ext cx="114801" cy="38883"/>
              </a:xfrm>
              <a:custGeom>
                <a:avLst/>
                <a:gdLst>
                  <a:gd name="T0" fmla="*/ 32 w 36"/>
                  <a:gd name="T1" fmla="*/ 2 h 11"/>
                  <a:gd name="T2" fmla="*/ 19 w 36"/>
                  <a:gd name="T3" fmla="*/ 2 h 11"/>
                  <a:gd name="T4" fmla="*/ 4 w 36"/>
                  <a:gd name="T5" fmla="*/ 5 h 11"/>
                  <a:gd name="T6" fmla="*/ 5 w 36"/>
                  <a:gd name="T7" fmla="*/ 11 h 11"/>
                  <a:gd name="T8" fmla="*/ 20 w 36"/>
                  <a:gd name="T9" fmla="*/ 11 h 11"/>
                  <a:gd name="T10" fmla="*/ 33 w 36"/>
                  <a:gd name="T11" fmla="*/ 8 h 11"/>
                  <a:gd name="T12" fmla="*/ 32 w 36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11">
                    <a:moveTo>
                      <a:pt x="32" y="2"/>
                    </a:moveTo>
                    <a:cubicBezTo>
                      <a:pt x="28" y="0"/>
                      <a:pt x="24" y="1"/>
                      <a:pt x="19" y="2"/>
                    </a:cubicBezTo>
                    <a:cubicBezTo>
                      <a:pt x="14" y="3"/>
                      <a:pt x="9" y="4"/>
                      <a:pt x="4" y="5"/>
                    </a:cubicBezTo>
                    <a:cubicBezTo>
                      <a:pt x="0" y="5"/>
                      <a:pt x="1" y="11"/>
                      <a:pt x="5" y="11"/>
                    </a:cubicBezTo>
                    <a:cubicBezTo>
                      <a:pt x="10" y="11"/>
                      <a:pt x="15" y="11"/>
                      <a:pt x="20" y="11"/>
                    </a:cubicBezTo>
                    <a:cubicBezTo>
                      <a:pt x="25" y="10"/>
                      <a:pt x="30" y="11"/>
                      <a:pt x="33" y="8"/>
                    </a:cubicBezTo>
                    <a:cubicBezTo>
                      <a:pt x="36" y="6"/>
                      <a:pt x="35" y="3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107"/>
              <p:cNvSpPr/>
              <p:nvPr/>
            </p:nvSpPr>
            <p:spPr bwMode="auto">
              <a:xfrm>
                <a:off x="7167934" y="3696072"/>
                <a:ext cx="105430" cy="46658"/>
              </a:xfrm>
              <a:custGeom>
                <a:avLst/>
                <a:gdLst>
                  <a:gd name="T0" fmla="*/ 32 w 33"/>
                  <a:gd name="T1" fmla="*/ 6 h 13"/>
                  <a:gd name="T2" fmla="*/ 4 w 33"/>
                  <a:gd name="T3" fmla="*/ 6 h 13"/>
                  <a:gd name="T4" fmla="*/ 6 w 33"/>
                  <a:gd name="T5" fmla="*/ 12 h 13"/>
                  <a:gd name="T6" fmla="*/ 20 w 33"/>
                  <a:gd name="T7" fmla="*/ 11 h 13"/>
                  <a:gd name="T8" fmla="*/ 31 w 33"/>
                  <a:gd name="T9" fmla="*/ 10 h 13"/>
                  <a:gd name="T10" fmla="*/ 32 w 33"/>
                  <a:gd name="T11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13">
                    <a:moveTo>
                      <a:pt x="32" y="6"/>
                    </a:moveTo>
                    <a:cubicBezTo>
                      <a:pt x="25" y="0"/>
                      <a:pt x="11" y="3"/>
                      <a:pt x="4" y="6"/>
                    </a:cubicBezTo>
                    <a:cubicBezTo>
                      <a:pt x="0" y="7"/>
                      <a:pt x="2" y="13"/>
                      <a:pt x="6" y="12"/>
                    </a:cubicBezTo>
                    <a:cubicBezTo>
                      <a:pt x="10" y="11"/>
                      <a:pt x="15" y="11"/>
                      <a:pt x="20" y="11"/>
                    </a:cubicBezTo>
                    <a:cubicBezTo>
                      <a:pt x="24" y="11"/>
                      <a:pt x="27" y="12"/>
                      <a:pt x="31" y="10"/>
                    </a:cubicBezTo>
                    <a:cubicBezTo>
                      <a:pt x="33" y="9"/>
                      <a:pt x="33" y="7"/>
                      <a:pt x="3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0" name="Freeform 108"/>
              <p:cNvSpPr/>
              <p:nvPr/>
            </p:nvSpPr>
            <p:spPr bwMode="auto">
              <a:xfrm>
                <a:off x="7341306" y="3696072"/>
                <a:ext cx="107772" cy="38883"/>
              </a:xfrm>
              <a:custGeom>
                <a:avLst/>
                <a:gdLst>
                  <a:gd name="T0" fmla="*/ 32 w 34"/>
                  <a:gd name="T1" fmla="*/ 3 h 11"/>
                  <a:gd name="T2" fmla="*/ 19 w 34"/>
                  <a:gd name="T3" fmla="*/ 1 h 11"/>
                  <a:gd name="T4" fmla="*/ 3 w 34"/>
                  <a:gd name="T5" fmla="*/ 2 h 11"/>
                  <a:gd name="T6" fmla="*/ 3 w 34"/>
                  <a:gd name="T7" fmla="*/ 8 h 11"/>
                  <a:gd name="T8" fmla="*/ 19 w 34"/>
                  <a:gd name="T9" fmla="*/ 10 h 11"/>
                  <a:gd name="T10" fmla="*/ 32 w 34"/>
                  <a:gd name="T11" fmla="*/ 7 h 11"/>
                  <a:gd name="T12" fmla="*/ 32 w 34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2" y="3"/>
                    </a:moveTo>
                    <a:cubicBezTo>
                      <a:pt x="28" y="0"/>
                      <a:pt x="24" y="1"/>
                      <a:pt x="19" y="1"/>
                    </a:cubicBezTo>
                    <a:cubicBezTo>
                      <a:pt x="13" y="1"/>
                      <a:pt x="8" y="2"/>
                      <a:pt x="3" y="2"/>
                    </a:cubicBezTo>
                    <a:cubicBezTo>
                      <a:pt x="0" y="3"/>
                      <a:pt x="0" y="8"/>
                      <a:pt x="3" y="8"/>
                    </a:cubicBezTo>
                    <a:cubicBezTo>
                      <a:pt x="8" y="9"/>
                      <a:pt x="13" y="9"/>
                      <a:pt x="19" y="10"/>
                    </a:cubicBezTo>
                    <a:cubicBezTo>
                      <a:pt x="24" y="10"/>
                      <a:pt x="28" y="11"/>
                      <a:pt x="32" y="7"/>
                    </a:cubicBezTo>
                    <a:cubicBezTo>
                      <a:pt x="34" y="6"/>
                      <a:pt x="34" y="4"/>
                      <a:pt x="32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109"/>
              <p:cNvSpPr/>
              <p:nvPr/>
            </p:nvSpPr>
            <p:spPr bwMode="auto">
              <a:xfrm>
                <a:off x="7519364" y="3683110"/>
                <a:ext cx="119487" cy="51843"/>
              </a:xfrm>
              <a:custGeom>
                <a:avLst/>
                <a:gdLst>
                  <a:gd name="T0" fmla="*/ 32 w 38"/>
                  <a:gd name="T1" fmla="*/ 1 h 15"/>
                  <a:gd name="T2" fmla="*/ 19 w 38"/>
                  <a:gd name="T3" fmla="*/ 3 h 15"/>
                  <a:gd name="T4" fmla="*/ 6 w 38"/>
                  <a:gd name="T5" fmla="*/ 2 h 15"/>
                  <a:gd name="T6" fmla="*/ 4 w 38"/>
                  <a:gd name="T7" fmla="*/ 8 h 15"/>
                  <a:gd name="T8" fmla="*/ 35 w 38"/>
                  <a:gd name="T9" fmla="*/ 8 h 15"/>
                  <a:gd name="T10" fmla="*/ 32 w 38"/>
                  <a:gd name="T11" fmla="*/ 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" h="15">
                    <a:moveTo>
                      <a:pt x="32" y="1"/>
                    </a:moveTo>
                    <a:cubicBezTo>
                      <a:pt x="28" y="0"/>
                      <a:pt x="24" y="2"/>
                      <a:pt x="19" y="3"/>
                    </a:cubicBezTo>
                    <a:cubicBezTo>
                      <a:pt x="15" y="3"/>
                      <a:pt x="10" y="3"/>
                      <a:pt x="6" y="2"/>
                    </a:cubicBezTo>
                    <a:cubicBezTo>
                      <a:pt x="3" y="2"/>
                      <a:pt x="0" y="6"/>
                      <a:pt x="4" y="8"/>
                    </a:cubicBezTo>
                    <a:cubicBezTo>
                      <a:pt x="12" y="12"/>
                      <a:pt x="27" y="15"/>
                      <a:pt x="35" y="8"/>
                    </a:cubicBezTo>
                    <a:cubicBezTo>
                      <a:pt x="38" y="5"/>
                      <a:pt x="35" y="1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110"/>
              <p:cNvSpPr/>
              <p:nvPr/>
            </p:nvSpPr>
            <p:spPr bwMode="auto">
              <a:xfrm>
                <a:off x="7891880" y="3382424"/>
                <a:ext cx="103086" cy="31106"/>
              </a:xfrm>
              <a:custGeom>
                <a:avLst/>
                <a:gdLst>
                  <a:gd name="T0" fmla="*/ 30 w 33"/>
                  <a:gd name="T1" fmla="*/ 1 h 9"/>
                  <a:gd name="T2" fmla="*/ 17 w 33"/>
                  <a:gd name="T3" fmla="*/ 1 h 9"/>
                  <a:gd name="T4" fmla="*/ 2 w 33"/>
                  <a:gd name="T5" fmla="*/ 4 h 9"/>
                  <a:gd name="T6" fmla="*/ 3 w 33"/>
                  <a:gd name="T7" fmla="*/ 9 h 9"/>
                  <a:gd name="T8" fmla="*/ 18 w 33"/>
                  <a:gd name="T9" fmla="*/ 9 h 9"/>
                  <a:gd name="T10" fmla="*/ 31 w 33"/>
                  <a:gd name="T11" fmla="*/ 6 h 9"/>
                  <a:gd name="T12" fmla="*/ 30 w 33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9">
                    <a:moveTo>
                      <a:pt x="30" y="1"/>
                    </a:moveTo>
                    <a:cubicBezTo>
                      <a:pt x="26" y="0"/>
                      <a:pt x="22" y="1"/>
                      <a:pt x="17" y="1"/>
                    </a:cubicBezTo>
                    <a:cubicBezTo>
                      <a:pt x="12" y="2"/>
                      <a:pt x="7" y="3"/>
                      <a:pt x="2" y="4"/>
                    </a:cubicBezTo>
                    <a:cubicBezTo>
                      <a:pt x="0" y="5"/>
                      <a:pt x="0" y="9"/>
                      <a:pt x="3" y="9"/>
                    </a:cubicBezTo>
                    <a:cubicBezTo>
                      <a:pt x="8" y="9"/>
                      <a:pt x="13" y="9"/>
                      <a:pt x="18" y="9"/>
                    </a:cubicBezTo>
                    <a:cubicBezTo>
                      <a:pt x="23" y="9"/>
                      <a:pt x="27" y="9"/>
                      <a:pt x="31" y="6"/>
                    </a:cubicBezTo>
                    <a:cubicBezTo>
                      <a:pt x="33" y="5"/>
                      <a:pt x="33" y="2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111"/>
              <p:cNvSpPr/>
              <p:nvPr/>
            </p:nvSpPr>
            <p:spPr bwMode="auto">
              <a:xfrm>
                <a:off x="8055881" y="3353911"/>
                <a:ext cx="100744" cy="38883"/>
              </a:xfrm>
              <a:custGeom>
                <a:avLst/>
                <a:gdLst>
                  <a:gd name="T0" fmla="*/ 30 w 32"/>
                  <a:gd name="T1" fmla="*/ 2 h 11"/>
                  <a:gd name="T2" fmla="*/ 18 w 32"/>
                  <a:gd name="T3" fmla="*/ 2 h 11"/>
                  <a:gd name="T4" fmla="*/ 4 w 32"/>
                  <a:gd name="T5" fmla="*/ 5 h 11"/>
                  <a:gd name="T6" fmla="*/ 4 w 32"/>
                  <a:gd name="T7" fmla="*/ 11 h 11"/>
                  <a:gd name="T8" fmla="*/ 19 w 32"/>
                  <a:gd name="T9" fmla="*/ 10 h 11"/>
                  <a:gd name="T10" fmla="*/ 31 w 32"/>
                  <a:gd name="T11" fmla="*/ 7 h 11"/>
                  <a:gd name="T12" fmla="*/ 30 w 32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11">
                    <a:moveTo>
                      <a:pt x="30" y="2"/>
                    </a:moveTo>
                    <a:cubicBezTo>
                      <a:pt x="26" y="0"/>
                      <a:pt x="22" y="2"/>
                      <a:pt x="18" y="2"/>
                    </a:cubicBezTo>
                    <a:cubicBezTo>
                      <a:pt x="13" y="3"/>
                      <a:pt x="8" y="4"/>
                      <a:pt x="4" y="5"/>
                    </a:cubicBezTo>
                    <a:cubicBezTo>
                      <a:pt x="0" y="6"/>
                      <a:pt x="1" y="10"/>
                      <a:pt x="4" y="11"/>
                    </a:cubicBezTo>
                    <a:cubicBezTo>
                      <a:pt x="9" y="11"/>
                      <a:pt x="14" y="10"/>
                      <a:pt x="19" y="10"/>
                    </a:cubicBezTo>
                    <a:cubicBezTo>
                      <a:pt x="23" y="10"/>
                      <a:pt x="28" y="10"/>
                      <a:pt x="31" y="7"/>
                    </a:cubicBezTo>
                    <a:cubicBezTo>
                      <a:pt x="32" y="6"/>
                      <a:pt x="32" y="3"/>
                      <a:pt x="3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4" name="Freeform 112"/>
              <p:cNvSpPr/>
              <p:nvPr/>
            </p:nvSpPr>
            <p:spPr bwMode="auto">
              <a:xfrm>
                <a:off x="8210510" y="3330581"/>
                <a:ext cx="131200" cy="38883"/>
              </a:xfrm>
              <a:custGeom>
                <a:avLst/>
                <a:gdLst>
                  <a:gd name="T0" fmla="*/ 39 w 42"/>
                  <a:gd name="T1" fmla="*/ 1 h 11"/>
                  <a:gd name="T2" fmla="*/ 22 w 42"/>
                  <a:gd name="T3" fmla="*/ 2 h 11"/>
                  <a:gd name="T4" fmla="*/ 3 w 42"/>
                  <a:gd name="T5" fmla="*/ 5 h 11"/>
                  <a:gd name="T6" fmla="*/ 4 w 42"/>
                  <a:gd name="T7" fmla="*/ 11 h 11"/>
                  <a:gd name="T8" fmla="*/ 24 w 42"/>
                  <a:gd name="T9" fmla="*/ 10 h 11"/>
                  <a:gd name="T10" fmla="*/ 40 w 42"/>
                  <a:gd name="T11" fmla="*/ 7 h 11"/>
                  <a:gd name="T12" fmla="*/ 39 w 42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" h="11">
                    <a:moveTo>
                      <a:pt x="39" y="1"/>
                    </a:moveTo>
                    <a:cubicBezTo>
                      <a:pt x="33" y="0"/>
                      <a:pt x="28" y="1"/>
                      <a:pt x="22" y="2"/>
                    </a:cubicBezTo>
                    <a:cubicBezTo>
                      <a:pt x="16" y="3"/>
                      <a:pt x="10" y="4"/>
                      <a:pt x="3" y="5"/>
                    </a:cubicBezTo>
                    <a:cubicBezTo>
                      <a:pt x="0" y="6"/>
                      <a:pt x="1" y="11"/>
                      <a:pt x="4" y="11"/>
                    </a:cubicBezTo>
                    <a:cubicBezTo>
                      <a:pt x="11" y="11"/>
                      <a:pt x="17" y="10"/>
                      <a:pt x="24" y="10"/>
                    </a:cubicBezTo>
                    <a:cubicBezTo>
                      <a:pt x="29" y="10"/>
                      <a:pt x="34" y="10"/>
                      <a:pt x="40" y="7"/>
                    </a:cubicBezTo>
                    <a:cubicBezTo>
                      <a:pt x="42" y="6"/>
                      <a:pt x="42" y="2"/>
                      <a:pt x="3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5" name="Freeform 113"/>
              <p:cNvSpPr/>
              <p:nvPr/>
            </p:nvSpPr>
            <p:spPr bwMode="auto">
              <a:xfrm>
                <a:off x="4621240" y="2827709"/>
                <a:ext cx="89029" cy="33698"/>
              </a:xfrm>
              <a:custGeom>
                <a:avLst/>
                <a:gdLst>
                  <a:gd name="T0" fmla="*/ 27 w 28"/>
                  <a:gd name="T1" fmla="*/ 3 h 10"/>
                  <a:gd name="T2" fmla="*/ 17 w 28"/>
                  <a:gd name="T3" fmla="*/ 1 h 10"/>
                  <a:gd name="T4" fmla="*/ 4 w 28"/>
                  <a:gd name="T5" fmla="*/ 2 h 10"/>
                  <a:gd name="T6" fmla="*/ 4 w 28"/>
                  <a:gd name="T7" fmla="*/ 8 h 10"/>
                  <a:gd name="T8" fmla="*/ 17 w 28"/>
                  <a:gd name="T9" fmla="*/ 9 h 10"/>
                  <a:gd name="T10" fmla="*/ 27 w 28"/>
                  <a:gd name="T11" fmla="*/ 7 h 10"/>
                  <a:gd name="T12" fmla="*/ 27 w 28"/>
                  <a:gd name="T13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0">
                    <a:moveTo>
                      <a:pt x="27" y="3"/>
                    </a:moveTo>
                    <a:cubicBezTo>
                      <a:pt x="24" y="0"/>
                      <a:pt x="20" y="1"/>
                      <a:pt x="17" y="1"/>
                    </a:cubicBezTo>
                    <a:cubicBezTo>
                      <a:pt x="13" y="1"/>
                      <a:pt x="9" y="1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9"/>
                      <a:pt x="13" y="9"/>
                      <a:pt x="17" y="9"/>
                    </a:cubicBezTo>
                    <a:cubicBezTo>
                      <a:pt x="20" y="9"/>
                      <a:pt x="24" y="10"/>
                      <a:pt x="27" y="7"/>
                    </a:cubicBezTo>
                    <a:cubicBezTo>
                      <a:pt x="28" y="6"/>
                      <a:pt x="28" y="4"/>
                      <a:pt x="2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6" name="Freeform 114"/>
              <p:cNvSpPr/>
              <p:nvPr/>
            </p:nvSpPr>
            <p:spPr bwMode="auto">
              <a:xfrm>
                <a:off x="4775869" y="2835486"/>
                <a:ext cx="103086" cy="33698"/>
              </a:xfrm>
              <a:custGeom>
                <a:avLst/>
                <a:gdLst>
                  <a:gd name="T0" fmla="*/ 31 w 33"/>
                  <a:gd name="T1" fmla="*/ 2 h 10"/>
                  <a:gd name="T2" fmla="*/ 19 w 33"/>
                  <a:gd name="T3" fmla="*/ 1 h 10"/>
                  <a:gd name="T4" fmla="*/ 4 w 33"/>
                  <a:gd name="T5" fmla="*/ 2 h 10"/>
                  <a:gd name="T6" fmla="*/ 4 w 33"/>
                  <a:gd name="T7" fmla="*/ 9 h 10"/>
                  <a:gd name="T8" fmla="*/ 19 w 33"/>
                  <a:gd name="T9" fmla="*/ 10 h 10"/>
                  <a:gd name="T10" fmla="*/ 31 w 33"/>
                  <a:gd name="T11" fmla="*/ 8 h 10"/>
                  <a:gd name="T12" fmla="*/ 31 w 33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0">
                    <a:moveTo>
                      <a:pt x="31" y="2"/>
                    </a:moveTo>
                    <a:cubicBezTo>
                      <a:pt x="27" y="0"/>
                      <a:pt x="23" y="1"/>
                      <a:pt x="19" y="1"/>
                    </a:cubicBezTo>
                    <a:cubicBezTo>
                      <a:pt x="14" y="1"/>
                      <a:pt x="9" y="1"/>
                      <a:pt x="4" y="2"/>
                    </a:cubicBezTo>
                    <a:cubicBezTo>
                      <a:pt x="0" y="2"/>
                      <a:pt x="0" y="8"/>
                      <a:pt x="4" y="9"/>
                    </a:cubicBezTo>
                    <a:cubicBezTo>
                      <a:pt x="9" y="9"/>
                      <a:pt x="14" y="9"/>
                      <a:pt x="19" y="10"/>
                    </a:cubicBezTo>
                    <a:cubicBezTo>
                      <a:pt x="23" y="10"/>
                      <a:pt x="27" y="10"/>
                      <a:pt x="31" y="8"/>
                    </a:cubicBezTo>
                    <a:cubicBezTo>
                      <a:pt x="33" y="7"/>
                      <a:pt x="33" y="3"/>
                      <a:pt x="31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7" name="Freeform 115"/>
              <p:cNvSpPr/>
              <p:nvPr/>
            </p:nvSpPr>
            <p:spPr bwMode="auto">
              <a:xfrm>
                <a:off x="4937526" y="2835486"/>
                <a:ext cx="110115" cy="41474"/>
              </a:xfrm>
              <a:custGeom>
                <a:avLst/>
                <a:gdLst>
                  <a:gd name="T0" fmla="*/ 32 w 35"/>
                  <a:gd name="T1" fmla="*/ 1 h 12"/>
                  <a:gd name="T2" fmla="*/ 19 w 35"/>
                  <a:gd name="T3" fmla="*/ 2 h 12"/>
                  <a:gd name="T4" fmla="*/ 5 w 35"/>
                  <a:gd name="T5" fmla="*/ 2 h 12"/>
                  <a:gd name="T6" fmla="*/ 4 w 35"/>
                  <a:gd name="T7" fmla="*/ 8 h 12"/>
                  <a:gd name="T8" fmla="*/ 33 w 35"/>
                  <a:gd name="T9" fmla="*/ 7 h 12"/>
                  <a:gd name="T10" fmla="*/ 32 w 35"/>
                  <a:gd name="T11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12">
                    <a:moveTo>
                      <a:pt x="32" y="1"/>
                    </a:moveTo>
                    <a:cubicBezTo>
                      <a:pt x="28" y="0"/>
                      <a:pt x="23" y="1"/>
                      <a:pt x="19" y="2"/>
                    </a:cubicBezTo>
                    <a:cubicBezTo>
                      <a:pt x="14" y="2"/>
                      <a:pt x="9" y="2"/>
                      <a:pt x="5" y="2"/>
                    </a:cubicBezTo>
                    <a:cubicBezTo>
                      <a:pt x="1" y="2"/>
                      <a:pt x="0" y="7"/>
                      <a:pt x="4" y="8"/>
                    </a:cubicBezTo>
                    <a:cubicBezTo>
                      <a:pt x="12" y="10"/>
                      <a:pt x="25" y="12"/>
                      <a:pt x="33" y="7"/>
                    </a:cubicBezTo>
                    <a:cubicBezTo>
                      <a:pt x="35" y="5"/>
                      <a:pt x="35" y="2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8" name="Freeform 116"/>
              <p:cNvSpPr/>
              <p:nvPr/>
            </p:nvSpPr>
            <p:spPr bwMode="auto">
              <a:xfrm>
                <a:off x="5101527" y="2825118"/>
                <a:ext cx="100744" cy="41474"/>
              </a:xfrm>
              <a:custGeom>
                <a:avLst/>
                <a:gdLst>
                  <a:gd name="T0" fmla="*/ 29 w 32"/>
                  <a:gd name="T1" fmla="*/ 1 h 12"/>
                  <a:gd name="T2" fmla="*/ 18 w 32"/>
                  <a:gd name="T3" fmla="*/ 2 h 12"/>
                  <a:gd name="T4" fmla="*/ 4 w 32"/>
                  <a:gd name="T5" fmla="*/ 3 h 12"/>
                  <a:gd name="T6" fmla="*/ 3 w 32"/>
                  <a:gd name="T7" fmla="*/ 9 h 12"/>
                  <a:gd name="T8" fmla="*/ 31 w 32"/>
                  <a:gd name="T9" fmla="*/ 6 h 12"/>
                  <a:gd name="T10" fmla="*/ 29 w 32"/>
                  <a:gd name="T11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12">
                    <a:moveTo>
                      <a:pt x="29" y="1"/>
                    </a:moveTo>
                    <a:cubicBezTo>
                      <a:pt x="25" y="0"/>
                      <a:pt x="22" y="1"/>
                      <a:pt x="18" y="2"/>
                    </a:cubicBezTo>
                    <a:cubicBezTo>
                      <a:pt x="13" y="3"/>
                      <a:pt x="8" y="3"/>
                      <a:pt x="4" y="3"/>
                    </a:cubicBezTo>
                    <a:cubicBezTo>
                      <a:pt x="0" y="3"/>
                      <a:pt x="0" y="8"/>
                      <a:pt x="3" y="9"/>
                    </a:cubicBezTo>
                    <a:cubicBezTo>
                      <a:pt x="10" y="11"/>
                      <a:pt x="24" y="12"/>
                      <a:pt x="31" y="6"/>
                    </a:cubicBezTo>
                    <a:cubicBezTo>
                      <a:pt x="32" y="5"/>
                      <a:pt x="32" y="1"/>
                      <a:pt x="2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9" name="Freeform 117"/>
              <p:cNvSpPr/>
              <p:nvPr/>
            </p:nvSpPr>
            <p:spPr bwMode="auto">
              <a:xfrm>
                <a:off x="5237413" y="2817341"/>
                <a:ext cx="105430" cy="38883"/>
              </a:xfrm>
              <a:custGeom>
                <a:avLst/>
                <a:gdLst>
                  <a:gd name="T0" fmla="*/ 31 w 34"/>
                  <a:gd name="T1" fmla="*/ 1 h 11"/>
                  <a:gd name="T2" fmla="*/ 19 w 34"/>
                  <a:gd name="T3" fmla="*/ 2 h 11"/>
                  <a:gd name="T4" fmla="*/ 5 w 34"/>
                  <a:gd name="T5" fmla="*/ 2 h 11"/>
                  <a:gd name="T6" fmla="*/ 4 w 34"/>
                  <a:gd name="T7" fmla="*/ 9 h 11"/>
                  <a:gd name="T8" fmla="*/ 19 w 34"/>
                  <a:gd name="T9" fmla="*/ 10 h 11"/>
                  <a:gd name="T10" fmla="*/ 32 w 34"/>
                  <a:gd name="T11" fmla="*/ 7 h 11"/>
                  <a:gd name="T12" fmla="*/ 31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1" y="1"/>
                    </a:moveTo>
                    <a:cubicBezTo>
                      <a:pt x="27" y="0"/>
                      <a:pt x="23" y="1"/>
                      <a:pt x="19" y="2"/>
                    </a:cubicBezTo>
                    <a:cubicBezTo>
                      <a:pt x="14" y="2"/>
                      <a:pt x="10" y="2"/>
                      <a:pt x="5" y="2"/>
                    </a:cubicBezTo>
                    <a:cubicBezTo>
                      <a:pt x="1" y="2"/>
                      <a:pt x="0" y="8"/>
                      <a:pt x="4" y="9"/>
                    </a:cubicBezTo>
                    <a:cubicBezTo>
                      <a:pt x="9" y="10"/>
                      <a:pt x="14" y="11"/>
                      <a:pt x="19" y="10"/>
                    </a:cubicBezTo>
                    <a:cubicBezTo>
                      <a:pt x="24" y="10"/>
                      <a:pt x="29" y="10"/>
                      <a:pt x="32" y="7"/>
                    </a:cubicBezTo>
                    <a:cubicBezTo>
                      <a:pt x="34" y="5"/>
                      <a:pt x="33" y="2"/>
                      <a:pt x="3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0" name="Freeform 118"/>
              <p:cNvSpPr/>
              <p:nvPr/>
            </p:nvSpPr>
            <p:spPr bwMode="auto">
              <a:xfrm>
                <a:off x="5403757" y="2819934"/>
                <a:ext cx="89029" cy="36290"/>
              </a:xfrm>
              <a:custGeom>
                <a:avLst/>
                <a:gdLst>
                  <a:gd name="T0" fmla="*/ 25 w 28"/>
                  <a:gd name="T1" fmla="*/ 2 h 10"/>
                  <a:gd name="T2" fmla="*/ 14 w 28"/>
                  <a:gd name="T3" fmla="*/ 1 h 10"/>
                  <a:gd name="T4" fmla="*/ 3 w 28"/>
                  <a:gd name="T5" fmla="*/ 2 h 10"/>
                  <a:gd name="T6" fmla="*/ 3 w 28"/>
                  <a:gd name="T7" fmla="*/ 8 h 10"/>
                  <a:gd name="T8" fmla="*/ 14 w 28"/>
                  <a:gd name="T9" fmla="*/ 9 h 10"/>
                  <a:gd name="T10" fmla="*/ 25 w 28"/>
                  <a:gd name="T11" fmla="*/ 8 h 10"/>
                  <a:gd name="T12" fmla="*/ 25 w 28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0">
                    <a:moveTo>
                      <a:pt x="25" y="2"/>
                    </a:moveTo>
                    <a:cubicBezTo>
                      <a:pt x="22" y="0"/>
                      <a:pt x="18" y="0"/>
                      <a:pt x="14" y="1"/>
                    </a:cubicBezTo>
                    <a:cubicBezTo>
                      <a:pt x="10" y="1"/>
                      <a:pt x="6" y="1"/>
                      <a:pt x="3" y="2"/>
                    </a:cubicBezTo>
                    <a:cubicBezTo>
                      <a:pt x="0" y="2"/>
                      <a:pt x="0" y="7"/>
                      <a:pt x="3" y="8"/>
                    </a:cubicBezTo>
                    <a:cubicBezTo>
                      <a:pt x="6" y="8"/>
                      <a:pt x="10" y="9"/>
                      <a:pt x="14" y="9"/>
                    </a:cubicBezTo>
                    <a:cubicBezTo>
                      <a:pt x="18" y="9"/>
                      <a:pt x="22" y="10"/>
                      <a:pt x="25" y="8"/>
                    </a:cubicBezTo>
                    <a:cubicBezTo>
                      <a:pt x="28" y="7"/>
                      <a:pt x="28" y="3"/>
                      <a:pt x="25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1" name="Freeform 119"/>
              <p:cNvSpPr/>
              <p:nvPr/>
            </p:nvSpPr>
            <p:spPr bwMode="auto">
              <a:xfrm>
                <a:off x="7559194" y="2825118"/>
                <a:ext cx="91372" cy="25921"/>
              </a:xfrm>
              <a:custGeom>
                <a:avLst/>
                <a:gdLst>
                  <a:gd name="T0" fmla="*/ 27 w 29"/>
                  <a:gd name="T1" fmla="*/ 1 h 8"/>
                  <a:gd name="T2" fmla="*/ 16 w 29"/>
                  <a:gd name="T3" fmla="*/ 0 h 8"/>
                  <a:gd name="T4" fmla="*/ 3 w 29"/>
                  <a:gd name="T5" fmla="*/ 1 h 8"/>
                  <a:gd name="T6" fmla="*/ 3 w 29"/>
                  <a:gd name="T7" fmla="*/ 7 h 8"/>
                  <a:gd name="T8" fmla="*/ 16 w 29"/>
                  <a:gd name="T9" fmla="*/ 7 h 8"/>
                  <a:gd name="T10" fmla="*/ 27 w 29"/>
                  <a:gd name="T11" fmla="*/ 6 h 8"/>
                  <a:gd name="T12" fmla="*/ 27 w 29"/>
                  <a:gd name="T13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8">
                    <a:moveTo>
                      <a:pt x="27" y="1"/>
                    </a:moveTo>
                    <a:cubicBezTo>
                      <a:pt x="24" y="0"/>
                      <a:pt x="20" y="0"/>
                      <a:pt x="16" y="0"/>
                    </a:cubicBezTo>
                    <a:cubicBezTo>
                      <a:pt x="12" y="1"/>
                      <a:pt x="8" y="1"/>
                      <a:pt x="3" y="1"/>
                    </a:cubicBezTo>
                    <a:cubicBezTo>
                      <a:pt x="0" y="1"/>
                      <a:pt x="0" y="6"/>
                      <a:pt x="3" y="7"/>
                    </a:cubicBezTo>
                    <a:cubicBezTo>
                      <a:pt x="8" y="7"/>
                      <a:pt x="12" y="7"/>
                      <a:pt x="16" y="7"/>
                    </a:cubicBezTo>
                    <a:cubicBezTo>
                      <a:pt x="20" y="7"/>
                      <a:pt x="24" y="8"/>
                      <a:pt x="27" y="6"/>
                    </a:cubicBezTo>
                    <a:cubicBezTo>
                      <a:pt x="29" y="5"/>
                      <a:pt x="29" y="2"/>
                      <a:pt x="2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2" name="Freeform 120"/>
              <p:cNvSpPr/>
              <p:nvPr/>
            </p:nvSpPr>
            <p:spPr bwMode="auto">
              <a:xfrm>
                <a:off x="7711479" y="2819934"/>
                <a:ext cx="110115" cy="36290"/>
              </a:xfrm>
              <a:custGeom>
                <a:avLst/>
                <a:gdLst>
                  <a:gd name="T0" fmla="*/ 32 w 35"/>
                  <a:gd name="T1" fmla="*/ 1 h 10"/>
                  <a:gd name="T2" fmla="*/ 19 w 35"/>
                  <a:gd name="T3" fmla="*/ 1 h 10"/>
                  <a:gd name="T4" fmla="*/ 4 w 35"/>
                  <a:gd name="T5" fmla="*/ 2 h 10"/>
                  <a:gd name="T6" fmla="*/ 4 w 35"/>
                  <a:gd name="T7" fmla="*/ 8 h 10"/>
                  <a:gd name="T8" fmla="*/ 19 w 35"/>
                  <a:gd name="T9" fmla="*/ 9 h 10"/>
                  <a:gd name="T10" fmla="*/ 32 w 35"/>
                  <a:gd name="T11" fmla="*/ 8 h 10"/>
                  <a:gd name="T12" fmla="*/ 32 w 35"/>
                  <a:gd name="T13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0">
                    <a:moveTo>
                      <a:pt x="32" y="1"/>
                    </a:moveTo>
                    <a:cubicBezTo>
                      <a:pt x="28" y="0"/>
                      <a:pt x="23" y="1"/>
                      <a:pt x="19" y="1"/>
                    </a:cubicBezTo>
                    <a:cubicBezTo>
                      <a:pt x="14" y="1"/>
                      <a:pt x="9" y="2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8"/>
                      <a:pt x="14" y="8"/>
                      <a:pt x="19" y="9"/>
                    </a:cubicBezTo>
                    <a:cubicBezTo>
                      <a:pt x="23" y="9"/>
                      <a:pt x="28" y="10"/>
                      <a:pt x="32" y="8"/>
                    </a:cubicBezTo>
                    <a:cubicBezTo>
                      <a:pt x="35" y="7"/>
                      <a:pt x="35" y="3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3" name="Freeform 121"/>
              <p:cNvSpPr/>
              <p:nvPr/>
            </p:nvSpPr>
            <p:spPr bwMode="auto">
              <a:xfrm>
                <a:off x="7875480" y="2814749"/>
                <a:ext cx="100744" cy="31106"/>
              </a:xfrm>
              <a:custGeom>
                <a:avLst/>
                <a:gdLst>
                  <a:gd name="T0" fmla="*/ 29 w 32"/>
                  <a:gd name="T1" fmla="*/ 1 h 9"/>
                  <a:gd name="T2" fmla="*/ 17 w 32"/>
                  <a:gd name="T3" fmla="*/ 1 h 9"/>
                  <a:gd name="T4" fmla="*/ 3 w 32"/>
                  <a:gd name="T5" fmla="*/ 2 h 9"/>
                  <a:gd name="T6" fmla="*/ 3 w 32"/>
                  <a:gd name="T7" fmla="*/ 8 h 9"/>
                  <a:gd name="T8" fmla="*/ 17 w 32"/>
                  <a:gd name="T9" fmla="*/ 8 h 9"/>
                  <a:gd name="T10" fmla="*/ 29 w 32"/>
                  <a:gd name="T11" fmla="*/ 8 h 9"/>
                  <a:gd name="T12" fmla="*/ 29 w 32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9">
                    <a:moveTo>
                      <a:pt x="29" y="1"/>
                    </a:moveTo>
                    <a:cubicBezTo>
                      <a:pt x="25" y="0"/>
                      <a:pt x="21" y="1"/>
                      <a:pt x="17" y="1"/>
                    </a:cubicBezTo>
                    <a:cubicBezTo>
                      <a:pt x="12" y="1"/>
                      <a:pt x="8" y="1"/>
                      <a:pt x="3" y="2"/>
                    </a:cubicBezTo>
                    <a:cubicBezTo>
                      <a:pt x="0" y="2"/>
                      <a:pt x="0" y="7"/>
                      <a:pt x="3" y="8"/>
                    </a:cubicBezTo>
                    <a:cubicBezTo>
                      <a:pt x="8" y="8"/>
                      <a:pt x="12" y="8"/>
                      <a:pt x="17" y="8"/>
                    </a:cubicBezTo>
                    <a:cubicBezTo>
                      <a:pt x="21" y="9"/>
                      <a:pt x="25" y="9"/>
                      <a:pt x="29" y="8"/>
                    </a:cubicBezTo>
                    <a:cubicBezTo>
                      <a:pt x="32" y="7"/>
                      <a:pt x="32" y="2"/>
                      <a:pt x="2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4" name="Freeform 122"/>
              <p:cNvSpPr/>
              <p:nvPr/>
            </p:nvSpPr>
            <p:spPr bwMode="auto">
              <a:xfrm>
                <a:off x="8046510" y="2796604"/>
                <a:ext cx="105430" cy="38883"/>
              </a:xfrm>
              <a:custGeom>
                <a:avLst/>
                <a:gdLst>
                  <a:gd name="T0" fmla="*/ 30 w 34"/>
                  <a:gd name="T1" fmla="*/ 1 h 11"/>
                  <a:gd name="T2" fmla="*/ 19 w 34"/>
                  <a:gd name="T3" fmla="*/ 3 h 11"/>
                  <a:gd name="T4" fmla="*/ 6 w 34"/>
                  <a:gd name="T5" fmla="*/ 2 h 11"/>
                  <a:gd name="T6" fmla="*/ 4 w 34"/>
                  <a:gd name="T7" fmla="*/ 9 h 11"/>
                  <a:gd name="T8" fmla="*/ 19 w 34"/>
                  <a:gd name="T9" fmla="*/ 11 h 11"/>
                  <a:gd name="T10" fmla="*/ 32 w 34"/>
                  <a:gd name="T11" fmla="*/ 7 h 11"/>
                  <a:gd name="T12" fmla="*/ 30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0" y="1"/>
                    </a:moveTo>
                    <a:cubicBezTo>
                      <a:pt x="26" y="0"/>
                      <a:pt x="23" y="2"/>
                      <a:pt x="19" y="3"/>
                    </a:cubicBezTo>
                    <a:cubicBezTo>
                      <a:pt x="15" y="3"/>
                      <a:pt x="10" y="3"/>
                      <a:pt x="6" y="2"/>
                    </a:cubicBezTo>
                    <a:cubicBezTo>
                      <a:pt x="2" y="2"/>
                      <a:pt x="0" y="7"/>
                      <a:pt x="4" y="9"/>
                    </a:cubicBezTo>
                    <a:cubicBezTo>
                      <a:pt x="9" y="10"/>
                      <a:pt x="14" y="11"/>
                      <a:pt x="19" y="11"/>
                    </a:cubicBezTo>
                    <a:cubicBezTo>
                      <a:pt x="23" y="11"/>
                      <a:pt x="29" y="11"/>
                      <a:pt x="32" y="7"/>
                    </a:cubicBezTo>
                    <a:cubicBezTo>
                      <a:pt x="34" y="5"/>
                      <a:pt x="33" y="1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5" name="Freeform 123"/>
              <p:cNvSpPr/>
              <p:nvPr/>
            </p:nvSpPr>
            <p:spPr bwMode="auto">
              <a:xfrm>
                <a:off x="8210510" y="2778460"/>
                <a:ext cx="110115" cy="38883"/>
              </a:xfrm>
              <a:custGeom>
                <a:avLst/>
                <a:gdLst>
                  <a:gd name="T0" fmla="*/ 32 w 35"/>
                  <a:gd name="T1" fmla="*/ 2 h 11"/>
                  <a:gd name="T2" fmla="*/ 19 w 35"/>
                  <a:gd name="T3" fmla="*/ 3 h 11"/>
                  <a:gd name="T4" fmla="*/ 3 w 35"/>
                  <a:gd name="T5" fmla="*/ 5 h 11"/>
                  <a:gd name="T6" fmla="*/ 4 w 35"/>
                  <a:gd name="T7" fmla="*/ 11 h 11"/>
                  <a:gd name="T8" fmla="*/ 20 w 35"/>
                  <a:gd name="T9" fmla="*/ 11 h 11"/>
                  <a:gd name="T10" fmla="*/ 33 w 35"/>
                  <a:gd name="T11" fmla="*/ 8 h 11"/>
                  <a:gd name="T12" fmla="*/ 32 w 35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1">
                    <a:moveTo>
                      <a:pt x="32" y="2"/>
                    </a:moveTo>
                    <a:cubicBezTo>
                      <a:pt x="28" y="0"/>
                      <a:pt x="23" y="2"/>
                      <a:pt x="19" y="3"/>
                    </a:cubicBezTo>
                    <a:cubicBezTo>
                      <a:pt x="13" y="3"/>
                      <a:pt x="8" y="4"/>
                      <a:pt x="3" y="5"/>
                    </a:cubicBezTo>
                    <a:cubicBezTo>
                      <a:pt x="0" y="6"/>
                      <a:pt x="1" y="11"/>
                      <a:pt x="4" y="11"/>
                    </a:cubicBezTo>
                    <a:cubicBezTo>
                      <a:pt x="9" y="11"/>
                      <a:pt x="14" y="11"/>
                      <a:pt x="20" y="11"/>
                    </a:cubicBezTo>
                    <a:cubicBezTo>
                      <a:pt x="24" y="10"/>
                      <a:pt x="29" y="11"/>
                      <a:pt x="33" y="8"/>
                    </a:cubicBezTo>
                    <a:cubicBezTo>
                      <a:pt x="35" y="7"/>
                      <a:pt x="35" y="3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6" name="Freeform 124"/>
              <p:cNvSpPr/>
              <p:nvPr/>
            </p:nvSpPr>
            <p:spPr bwMode="auto">
              <a:xfrm>
                <a:off x="8365139" y="2768091"/>
                <a:ext cx="86687" cy="31106"/>
              </a:xfrm>
              <a:custGeom>
                <a:avLst/>
                <a:gdLst>
                  <a:gd name="T0" fmla="*/ 26 w 28"/>
                  <a:gd name="T1" fmla="*/ 1 h 9"/>
                  <a:gd name="T2" fmla="*/ 16 w 28"/>
                  <a:gd name="T3" fmla="*/ 1 h 9"/>
                  <a:gd name="T4" fmla="*/ 4 w 28"/>
                  <a:gd name="T5" fmla="*/ 1 h 9"/>
                  <a:gd name="T6" fmla="*/ 4 w 28"/>
                  <a:gd name="T7" fmla="*/ 7 h 9"/>
                  <a:gd name="T8" fmla="*/ 16 w 28"/>
                  <a:gd name="T9" fmla="*/ 8 h 9"/>
                  <a:gd name="T10" fmla="*/ 26 w 28"/>
                  <a:gd name="T11" fmla="*/ 7 h 9"/>
                  <a:gd name="T12" fmla="*/ 26 w 28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9">
                    <a:moveTo>
                      <a:pt x="26" y="1"/>
                    </a:moveTo>
                    <a:cubicBezTo>
                      <a:pt x="23" y="0"/>
                      <a:pt x="19" y="0"/>
                      <a:pt x="16" y="1"/>
                    </a:cubicBezTo>
                    <a:cubicBezTo>
                      <a:pt x="12" y="1"/>
                      <a:pt x="8" y="1"/>
                      <a:pt x="4" y="1"/>
                    </a:cubicBezTo>
                    <a:cubicBezTo>
                      <a:pt x="0" y="1"/>
                      <a:pt x="0" y="7"/>
                      <a:pt x="4" y="7"/>
                    </a:cubicBezTo>
                    <a:cubicBezTo>
                      <a:pt x="8" y="8"/>
                      <a:pt x="12" y="8"/>
                      <a:pt x="16" y="8"/>
                    </a:cubicBezTo>
                    <a:cubicBezTo>
                      <a:pt x="19" y="8"/>
                      <a:pt x="23" y="9"/>
                      <a:pt x="26" y="7"/>
                    </a:cubicBezTo>
                    <a:cubicBezTo>
                      <a:pt x="28" y="6"/>
                      <a:pt x="28" y="2"/>
                      <a:pt x="2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7" name="Freeform 125"/>
              <p:cNvSpPr/>
              <p:nvPr/>
            </p:nvSpPr>
            <p:spPr bwMode="auto">
              <a:xfrm>
                <a:off x="5209299" y="3055816"/>
                <a:ext cx="93715" cy="33698"/>
              </a:xfrm>
              <a:custGeom>
                <a:avLst/>
                <a:gdLst>
                  <a:gd name="T0" fmla="*/ 26 w 30"/>
                  <a:gd name="T1" fmla="*/ 1 h 10"/>
                  <a:gd name="T2" fmla="*/ 13 w 30"/>
                  <a:gd name="T3" fmla="*/ 1 h 10"/>
                  <a:gd name="T4" fmla="*/ 2 w 30"/>
                  <a:gd name="T5" fmla="*/ 2 h 10"/>
                  <a:gd name="T6" fmla="*/ 1 w 30"/>
                  <a:gd name="T7" fmla="*/ 5 h 10"/>
                  <a:gd name="T8" fmla="*/ 13 w 30"/>
                  <a:gd name="T9" fmla="*/ 9 h 10"/>
                  <a:gd name="T10" fmla="*/ 27 w 30"/>
                  <a:gd name="T11" fmla="*/ 7 h 10"/>
                  <a:gd name="T12" fmla="*/ 26 w 30"/>
                  <a:gd name="T13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0">
                    <a:moveTo>
                      <a:pt x="26" y="1"/>
                    </a:moveTo>
                    <a:cubicBezTo>
                      <a:pt x="22" y="0"/>
                      <a:pt x="17" y="1"/>
                      <a:pt x="13" y="1"/>
                    </a:cubicBezTo>
                    <a:cubicBezTo>
                      <a:pt x="9" y="1"/>
                      <a:pt x="5" y="0"/>
                      <a:pt x="2" y="2"/>
                    </a:cubicBezTo>
                    <a:cubicBezTo>
                      <a:pt x="1" y="2"/>
                      <a:pt x="0" y="4"/>
                      <a:pt x="1" y="5"/>
                    </a:cubicBezTo>
                    <a:cubicBezTo>
                      <a:pt x="4" y="8"/>
                      <a:pt x="9" y="8"/>
                      <a:pt x="13" y="9"/>
                    </a:cubicBezTo>
                    <a:cubicBezTo>
                      <a:pt x="18" y="9"/>
                      <a:pt x="23" y="10"/>
                      <a:pt x="27" y="7"/>
                    </a:cubicBezTo>
                    <a:cubicBezTo>
                      <a:pt x="30" y="6"/>
                      <a:pt x="29" y="2"/>
                      <a:pt x="2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8" name="Freeform 126"/>
              <p:cNvSpPr/>
              <p:nvPr/>
            </p:nvSpPr>
            <p:spPr bwMode="auto">
              <a:xfrm>
                <a:off x="5375643" y="3040263"/>
                <a:ext cx="117143" cy="41474"/>
              </a:xfrm>
              <a:custGeom>
                <a:avLst/>
                <a:gdLst>
                  <a:gd name="T0" fmla="*/ 33 w 37"/>
                  <a:gd name="T1" fmla="*/ 3 h 12"/>
                  <a:gd name="T2" fmla="*/ 3 w 37"/>
                  <a:gd name="T3" fmla="*/ 6 h 12"/>
                  <a:gd name="T4" fmla="*/ 4 w 37"/>
                  <a:gd name="T5" fmla="*/ 11 h 12"/>
                  <a:gd name="T6" fmla="*/ 19 w 37"/>
                  <a:gd name="T7" fmla="*/ 10 h 12"/>
                  <a:gd name="T8" fmla="*/ 33 w 37"/>
                  <a:gd name="T9" fmla="*/ 9 h 12"/>
                  <a:gd name="T10" fmla="*/ 33 w 37"/>
                  <a:gd name="T11" fmla="*/ 3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" h="12">
                    <a:moveTo>
                      <a:pt x="33" y="3"/>
                    </a:moveTo>
                    <a:cubicBezTo>
                      <a:pt x="25" y="0"/>
                      <a:pt x="11" y="4"/>
                      <a:pt x="3" y="6"/>
                    </a:cubicBezTo>
                    <a:cubicBezTo>
                      <a:pt x="0" y="7"/>
                      <a:pt x="1" y="12"/>
                      <a:pt x="4" y="11"/>
                    </a:cubicBezTo>
                    <a:cubicBezTo>
                      <a:pt x="9" y="11"/>
                      <a:pt x="14" y="10"/>
                      <a:pt x="19" y="10"/>
                    </a:cubicBezTo>
                    <a:cubicBezTo>
                      <a:pt x="24" y="10"/>
                      <a:pt x="29" y="11"/>
                      <a:pt x="33" y="9"/>
                    </a:cubicBezTo>
                    <a:cubicBezTo>
                      <a:pt x="37" y="9"/>
                      <a:pt x="36" y="4"/>
                      <a:pt x="3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9" name="Freeform 127"/>
              <p:cNvSpPr/>
              <p:nvPr/>
            </p:nvSpPr>
            <p:spPr bwMode="auto">
              <a:xfrm>
                <a:off x="5579471" y="3027304"/>
                <a:ext cx="117143" cy="41474"/>
              </a:xfrm>
              <a:custGeom>
                <a:avLst/>
                <a:gdLst>
                  <a:gd name="T0" fmla="*/ 34 w 37"/>
                  <a:gd name="T1" fmla="*/ 3 h 12"/>
                  <a:gd name="T2" fmla="*/ 15 w 37"/>
                  <a:gd name="T3" fmla="*/ 1 h 12"/>
                  <a:gd name="T4" fmla="*/ 1 w 37"/>
                  <a:gd name="T5" fmla="*/ 4 h 12"/>
                  <a:gd name="T6" fmla="*/ 0 w 37"/>
                  <a:gd name="T7" fmla="*/ 8 h 12"/>
                  <a:gd name="T8" fmla="*/ 4 w 37"/>
                  <a:gd name="T9" fmla="*/ 10 h 12"/>
                  <a:gd name="T10" fmla="*/ 4 w 37"/>
                  <a:gd name="T11" fmla="*/ 10 h 12"/>
                  <a:gd name="T12" fmla="*/ 15 w 37"/>
                  <a:gd name="T13" fmla="*/ 10 h 12"/>
                  <a:gd name="T14" fmla="*/ 33 w 37"/>
                  <a:gd name="T15" fmla="*/ 10 h 12"/>
                  <a:gd name="T16" fmla="*/ 34 w 37"/>
                  <a:gd name="T17" fmla="*/ 3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12">
                    <a:moveTo>
                      <a:pt x="34" y="3"/>
                    </a:moveTo>
                    <a:cubicBezTo>
                      <a:pt x="28" y="0"/>
                      <a:pt x="21" y="1"/>
                      <a:pt x="15" y="1"/>
                    </a:cubicBezTo>
                    <a:cubicBezTo>
                      <a:pt x="11" y="1"/>
                      <a:pt x="4" y="1"/>
                      <a:pt x="1" y="4"/>
                    </a:cubicBezTo>
                    <a:cubicBezTo>
                      <a:pt x="0" y="5"/>
                      <a:pt x="0" y="7"/>
                      <a:pt x="0" y="8"/>
                    </a:cubicBezTo>
                    <a:cubicBezTo>
                      <a:pt x="1" y="10"/>
                      <a:pt x="2" y="10"/>
                      <a:pt x="4" y="10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8" y="10"/>
                      <a:pt x="12" y="10"/>
                      <a:pt x="15" y="10"/>
                    </a:cubicBezTo>
                    <a:cubicBezTo>
                      <a:pt x="21" y="11"/>
                      <a:pt x="28" y="12"/>
                      <a:pt x="33" y="10"/>
                    </a:cubicBezTo>
                    <a:cubicBezTo>
                      <a:pt x="36" y="9"/>
                      <a:pt x="37" y="5"/>
                      <a:pt x="3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0" name="Freeform 128"/>
              <p:cNvSpPr/>
              <p:nvPr/>
            </p:nvSpPr>
            <p:spPr bwMode="auto">
              <a:xfrm>
                <a:off x="5757529" y="3027304"/>
                <a:ext cx="107772" cy="38883"/>
              </a:xfrm>
              <a:custGeom>
                <a:avLst/>
                <a:gdLst>
                  <a:gd name="T0" fmla="*/ 31 w 34"/>
                  <a:gd name="T1" fmla="*/ 3 h 11"/>
                  <a:gd name="T2" fmla="*/ 19 w 34"/>
                  <a:gd name="T3" fmla="*/ 1 h 11"/>
                  <a:gd name="T4" fmla="*/ 5 w 34"/>
                  <a:gd name="T5" fmla="*/ 0 h 11"/>
                  <a:gd name="T6" fmla="*/ 4 w 34"/>
                  <a:gd name="T7" fmla="*/ 6 h 11"/>
                  <a:gd name="T8" fmla="*/ 18 w 34"/>
                  <a:gd name="T9" fmla="*/ 9 h 11"/>
                  <a:gd name="T10" fmla="*/ 30 w 34"/>
                  <a:gd name="T11" fmla="*/ 9 h 11"/>
                  <a:gd name="T12" fmla="*/ 31 w 34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1" y="3"/>
                    </a:moveTo>
                    <a:cubicBezTo>
                      <a:pt x="27" y="1"/>
                      <a:pt x="23" y="1"/>
                      <a:pt x="19" y="1"/>
                    </a:cubicBezTo>
                    <a:cubicBezTo>
                      <a:pt x="14" y="1"/>
                      <a:pt x="10" y="0"/>
                      <a:pt x="5" y="0"/>
                    </a:cubicBezTo>
                    <a:cubicBezTo>
                      <a:pt x="1" y="0"/>
                      <a:pt x="0" y="6"/>
                      <a:pt x="4" y="6"/>
                    </a:cubicBezTo>
                    <a:cubicBezTo>
                      <a:pt x="9" y="7"/>
                      <a:pt x="13" y="8"/>
                      <a:pt x="18" y="9"/>
                    </a:cubicBezTo>
                    <a:cubicBezTo>
                      <a:pt x="22" y="9"/>
                      <a:pt x="26" y="11"/>
                      <a:pt x="30" y="9"/>
                    </a:cubicBezTo>
                    <a:cubicBezTo>
                      <a:pt x="33" y="9"/>
                      <a:pt x="34" y="4"/>
                      <a:pt x="31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1" name="Freeform 129"/>
              <p:cNvSpPr/>
              <p:nvPr/>
            </p:nvSpPr>
            <p:spPr bwMode="auto">
              <a:xfrm>
                <a:off x="5937930" y="3011751"/>
                <a:ext cx="93715" cy="38883"/>
              </a:xfrm>
              <a:custGeom>
                <a:avLst/>
                <a:gdLst>
                  <a:gd name="T0" fmla="*/ 27 w 30"/>
                  <a:gd name="T1" fmla="*/ 2 h 11"/>
                  <a:gd name="T2" fmla="*/ 13 w 30"/>
                  <a:gd name="T3" fmla="*/ 2 h 11"/>
                  <a:gd name="T4" fmla="*/ 0 w 30"/>
                  <a:gd name="T5" fmla="*/ 4 h 11"/>
                  <a:gd name="T6" fmla="*/ 0 w 30"/>
                  <a:gd name="T7" fmla="*/ 7 h 11"/>
                  <a:gd name="T8" fmla="*/ 13 w 30"/>
                  <a:gd name="T9" fmla="*/ 9 h 11"/>
                  <a:gd name="T10" fmla="*/ 27 w 30"/>
                  <a:gd name="T11" fmla="*/ 8 h 11"/>
                  <a:gd name="T12" fmla="*/ 27 w 30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1">
                    <a:moveTo>
                      <a:pt x="27" y="2"/>
                    </a:moveTo>
                    <a:cubicBezTo>
                      <a:pt x="23" y="0"/>
                      <a:pt x="18" y="1"/>
                      <a:pt x="13" y="2"/>
                    </a:cubicBezTo>
                    <a:cubicBezTo>
                      <a:pt x="9" y="2"/>
                      <a:pt x="4" y="2"/>
                      <a:pt x="0" y="4"/>
                    </a:cubicBezTo>
                    <a:cubicBezTo>
                      <a:pt x="0" y="5"/>
                      <a:pt x="0" y="6"/>
                      <a:pt x="0" y="7"/>
                    </a:cubicBezTo>
                    <a:cubicBezTo>
                      <a:pt x="4" y="9"/>
                      <a:pt x="9" y="9"/>
                      <a:pt x="13" y="9"/>
                    </a:cubicBezTo>
                    <a:cubicBezTo>
                      <a:pt x="18" y="10"/>
                      <a:pt x="23" y="11"/>
                      <a:pt x="27" y="8"/>
                    </a:cubicBezTo>
                    <a:cubicBezTo>
                      <a:pt x="30" y="7"/>
                      <a:pt x="30" y="4"/>
                      <a:pt x="27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2" name="Freeform 130"/>
              <p:cNvSpPr/>
              <p:nvPr/>
            </p:nvSpPr>
            <p:spPr bwMode="auto">
              <a:xfrm>
                <a:off x="6120674" y="3006567"/>
                <a:ext cx="93715" cy="38883"/>
              </a:xfrm>
              <a:custGeom>
                <a:avLst/>
                <a:gdLst>
                  <a:gd name="T0" fmla="*/ 27 w 30"/>
                  <a:gd name="T1" fmla="*/ 1 h 11"/>
                  <a:gd name="T2" fmla="*/ 12 w 30"/>
                  <a:gd name="T3" fmla="*/ 1 h 11"/>
                  <a:gd name="T4" fmla="*/ 6 w 30"/>
                  <a:gd name="T5" fmla="*/ 2 h 11"/>
                  <a:gd name="T6" fmla="*/ 1 w 30"/>
                  <a:gd name="T7" fmla="*/ 4 h 11"/>
                  <a:gd name="T8" fmla="*/ 1 w 30"/>
                  <a:gd name="T9" fmla="*/ 6 h 11"/>
                  <a:gd name="T10" fmla="*/ 6 w 30"/>
                  <a:gd name="T11" fmla="*/ 8 h 11"/>
                  <a:gd name="T12" fmla="*/ 12 w 30"/>
                  <a:gd name="T13" fmla="*/ 9 h 11"/>
                  <a:gd name="T14" fmla="*/ 27 w 30"/>
                  <a:gd name="T15" fmla="*/ 9 h 11"/>
                  <a:gd name="T16" fmla="*/ 27 w 30"/>
                  <a:gd name="T17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" h="11">
                    <a:moveTo>
                      <a:pt x="27" y="1"/>
                    </a:moveTo>
                    <a:cubicBezTo>
                      <a:pt x="22" y="0"/>
                      <a:pt x="17" y="1"/>
                      <a:pt x="12" y="1"/>
                    </a:cubicBezTo>
                    <a:cubicBezTo>
                      <a:pt x="10" y="2"/>
                      <a:pt x="8" y="2"/>
                      <a:pt x="6" y="2"/>
                    </a:cubicBezTo>
                    <a:cubicBezTo>
                      <a:pt x="3" y="2"/>
                      <a:pt x="3" y="3"/>
                      <a:pt x="1" y="4"/>
                    </a:cubicBezTo>
                    <a:cubicBezTo>
                      <a:pt x="0" y="5"/>
                      <a:pt x="0" y="6"/>
                      <a:pt x="1" y="6"/>
                    </a:cubicBezTo>
                    <a:cubicBezTo>
                      <a:pt x="3" y="7"/>
                      <a:pt x="3" y="8"/>
                      <a:pt x="6" y="8"/>
                    </a:cubicBezTo>
                    <a:cubicBezTo>
                      <a:pt x="8" y="9"/>
                      <a:pt x="10" y="9"/>
                      <a:pt x="12" y="9"/>
                    </a:cubicBezTo>
                    <a:cubicBezTo>
                      <a:pt x="17" y="9"/>
                      <a:pt x="22" y="11"/>
                      <a:pt x="27" y="9"/>
                    </a:cubicBezTo>
                    <a:cubicBezTo>
                      <a:pt x="30" y="8"/>
                      <a:pt x="30" y="3"/>
                      <a:pt x="2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3" name="Freeform 131"/>
              <p:cNvSpPr/>
              <p:nvPr/>
            </p:nvSpPr>
            <p:spPr bwMode="auto">
              <a:xfrm>
                <a:off x="6277645" y="2991014"/>
                <a:ext cx="126515" cy="38883"/>
              </a:xfrm>
              <a:custGeom>
                <a:avLst/>
                <a:gdLst>
                  <a:gd name="T0" fmla="*/ 37 w 40"/>
                  <a:gd name="T1" fmla="*/ 4 h 11"/>
                  <a:gd name="T2" fmla="*/ 21 w 40"/>
                  <a:gd name="T3" fmla="*/ 0 h 11"/>
                  <a:gd name="T4" fmla="*/ 4 w 40"/>
                  <a:gd name="T5" fmla="*/ 2 h 11"/>
                  <a:gd name="T6" fmla="*/ 4 w 40"/>
                  <a:gd name="T7" fmla="*/ 8 h 11"/>
                  <a:gd name="T8" fmla="*/ 21 w 40"/>
                  <a:gd name="T9" fmla="*/ 9 h 11"/>
                  <a:gd name="T10" fmla="*/ 37 w 40"/>
                  <a:gd name="T11" fmla="*/ 10 h 11"/>
                  <a:gd name="T12" fmla="*/ 37 w 40"/>
                  <a:gd name="T13" fmla="*/ 4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11">
                    <a:moveTo>
                      <a:pt x="37" y="4"/>
                    </a:moveTo>
                    <a:cubicBezTo>
                      <a:pt x="33" y="1"/>
                      <a:pt x="26" y="1"/>
                      <a:pt x="21" y="0"/>
                    </a:cubicBezTo>
                    <a:cubicBezTo>
                      <a:pt x="15" y="0"/>
                      <a:pt x="9" y="1"/>
                      <a:pt x="4" y="2"/>
                    </a:cubicBezTo>
                    <a:cubicBezTo>
                      <a:pt x="0" y="2"/>
                      <a:pt x="1" y="8"/>
                      <a:pt x="4" y="8"/>
                    </a:cubicBezTo>
                    <a:cubicBezTo>
                      <a:pt x="10" y="8"/>
                      <a:pt x="16" y="8"/>
                      <a:pt x="21" y="9"/>
                    </a:cubicBezTo>
                    <a:cubicBezTo>
                      <a:pt x="26" y="9"/>
                      <a:pt x="31" y="11"/>
                      <a:pt x="37" y="10"/>
                    </a:cubicBezTo>
                    <a:cubicBezTo>
                      <a:pt x="40" y="9"/>
                      <a:pt x="40" y="5"/>
                      <a:pt x="3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4" name="Freeform 132"/>
              <p:cNvSpPr/>
              <p:nvPr/>
            </p:nvSpPr>
            <p:spPr bwMode="auto">
              <a:xfrm>
                <a:off x="6474446" y="2998789"/>
                <a:ext cx="112458" cy="38883"/>
              </a:xfrm>
              <a:custGeom>
                <a:avLst/>
                <a:gdLst>
                  <a:gd name="T0" fmla="*/ 33 w 36"/>
                  <a:gd name="T1" fmla="*/ 2 h 11"/>
                  <a:gd name="T2" fmla="*/ 19 w 36"/>
                  <a:gd name="T3" fmla="*/ 1 h 11"/>
                  <a:gd name="T4" fmla="*/ 4 w 36"/>
                  <a:gd name="T5" fmla="*/ 4 h 11"/>
                  <a:gd name="T6" fmla="*/ 5 w 36"/>
                  <a:gd name="T7" fmla="*/ 10 h 11"/>
                  <a:gd name="T8" fmla="*/ 20 w 36"/>
                  <a:gd name="T9" fmla="*/ 9 h 11"/>
                  <a:gd name="T10" fmla="*/ 32 w 36"/>
                  <a:gd name="T11" fmla="*/ 9 h 11"/>
                  <a:gd name="T12" fmla="*/ 33 w 36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11">
                    <a:moveTo>
                      <a:pt x="33" y="2"/>
                    </a:moveTo>
                    <a:cubicBezTo>
                      <a:pt x="29" y="0"/>
                      <a:pt x="24" y="0"/>
                      <a:pt x="19" y="1"/>
                    </a:cubicBezTo>
                    <a:cubicBezTo>
                      <a:pt x="14" y="1"/>
                      <a:pt x="9" y="2"/>
                      <a:pt x="4" y="4"/>
                    </a:cubicBezTo>
                    <a:cubicBezTo>
                      <a:pt x="0" y="5"/>
                      <a:pt x="2" y="11"/>
                      <a:pt x="5" y="10"/>
                    </a:cubicBezTo>
                    <a:cubicBezTo>
                      <a:pt x="10" y="9"/>
                      <a:pt x="15" y="9"/>
                      <a:pt x="20" y="9"/>
                    </a:cubicBezTo>
                    <a:cubicBezTo>
                      <a:pt x="24" y="9"/>
                      <a:pt x="28" y="10"/>
                      <a:pt x="32" y="9"/>
                    </a:cubicBezTo>
                    <a:cubicBezTo>
                      <a:pt x="35" y="8"/>
                      <a:pt x="36" y="4"/>
                      <a:pt x="33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5" name="Freeform 133"/>
              <p:cNvSpPr/>
              <p:nvPr/>
            </p:nvSpPr>
            <p:spPr bwMode="auto">
              <a:xfrm>
                <a:off x="6673590" y="3009158"/>
                <a:ext cx="110115" cy="41474"/>
              </a:xfrm>
              <a:custGeom>
                <a:avLst/>
                <a:gdLst>
                  <a:gd name="T0" fmla="*/ 32 w 35"/>
                  <a:gd name="T1" fmla="*/ 4 h 12"/>
                  <a:gd name="T2" fmla="*/ 16 w 35"/>
                  <a:gd name="T3" fmla="*/ 1 h 12"/>
                  <a:gd name="T4" fmla="*/ 1 w 35"/>
                  <a:gd name="T5" fmla="*/ 3 h 12"/>
                  <a:gd name="T6" fmla="*/ 1 w 35"/>
                  <a:gd name="T7" fmla="*/ 5 h 12"/>
                  <a:gd name="T8" fmla="*/ 14 w 35"/>
                  <a:gd name="T9" fmla="*/ 9 h 12"/>
                  <a:gd name="T10" fmla="*/ 32 w 35"/>
                  <a:gd name="T11" fmla="*/ 10 h 12"/>
                  <a:gd name="T12" fmla="*/ 32 w 35"/>
                  <a:gd name="T13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2">
                    <a:moveTo>
                      <a:pt x="32" y="4"/>
                    </a:moveTo>
                    <a:cubicBezTo>
                      <a:pt x="28" y="1"/>
                      <a:pt x="22" y="2"/>
                      <a:pt x="16" y="1"/>
                    </a:cubicBezTo>
                    <a:cubicBezTo>
                      <a:pt x="11" y="1"/>
                      <a:pt x="5" y="0"/>
                      <a:pt x="1" y="3"/>
                    </a:cubicBezTo>
                    <a:cubicBezTo>
                      <a:pt x="0" y="3"/>
                      <a:pt x="0" y="4"/>
                      <a:pt x="1" y="5"/>
                    </a:cubicBezTo>
                    <a:cubicBezTo>
                      <a:pt x="4" y="9"/>
                      <a:pt x="9" y="8"/>
                      <a:pt x="14" y="9"/>
                    </a:cubicBezTo>
                    <a:cubicBezTo>
                      <a:pt x="20" y="10"/>
                      <a:pt x="26" y="12"/>
                      <a:pt x="32" y="10"/>
                    </a:cubicBezTo>
                    <a:cubicBezTo>
                      <a:pt x="34" y="9"/>
                      <a:pt x="35" y="5"/>
                      <a:pt x="3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6" name="Freeform 134"/>
              <p:cNvSpPr/>
              <p:nvPr/>
            </p:nvSpPr>
            <p:spPr bwMode="auto">
              <a:xfrm>
                <a:off x="6846962" y="3001382"/>
                <a:ext cx="107772" cy="31106"/>
              </a:xfrm>
              <a:custGeom>
                <a:avLst/>
                <a:gdLst>
                  <a:gd name="T0" fmla="*/ 33 w 34"/>
                  <a:gd name="T1" fmla="*/ 3 h 9"/>
                  <a:gd name="T2" fmla="*/ 19 w 34"/>
                  <a:gd name="T3" fmla="*/ 2 h 9"/>
                  <a:gd name="T4" fmla="*/ 2 w 34"/>
                  <a:gd name="T5" fmla="*/ 3 h 9"/>
                  <a:gd name="T6" fmla="*/ 2 w 34"/>
                  <a:gd name="T7" fmla="*/ 7 h 9"/>
                  <a:gd name="T8" fmla="*/ 19 w 34"/>
                  <a:gd name="T9" fmla="*/ 8 h 9"/>
                  <a:gd name="T10" fmla="*/ 33 w 34"/>
                  <a:gd name="T11" fmla="*/ 7 h 9"/>
                  <a:gd name="T12" fmla="*/ 33 w 34"/>
                  <a:gd name="T13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9">
                    <a:moveTo>
                      <a:pt x="33" y="3"/>
                    </a:moveTo>
                    <a:cubicBezTo>
                      <a:pt x="28" y="0"/>
                      <a:pt x="24" y="1"/>
                      <a:pt x="19" y="2"/>
                    </a:cubicBezTo>
                    <a:cubicBezTo>
                      <a:pt x="14" y="2"/>
                      <a:pt x="8" y="2"/>
                      <a:pt x="2" y="3"/>
                    </a:cubicBezTo>
                    <a:cubicBezTo>
                      <a:pt x="0" y="3"/>
                      <a:pt x="0" y="7"/>
                      <a:pt x="2" y="7"/>
                    </a:cubicBezTo>
                    <a:cubicBezTo>
                      <a:pt x="8" y="8"/>
                      <a:pt x="14" y="8"/>
                      <a:pt x="19" y="8"/>
                    </a:cubicBezTo>
                    <a:cubicBezTo>
                      <a:pt x="24" y="9"/>
                      <a:pt x="28" y="9"/>
                      <a:pt x="33" y="7"/>
                    </a:cubicBezTo>
                    <a:cubicBezTo>
                      <a:pt x="34" y="6"/>
                      <a:pt x="34" y="4"/>
                      <a:pt x="3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7" name="Freeform 135"/>
              <p:cNvSpPr/>
              <p:nvPr/>
            </p:nvSpPr>
            <p:spPr bwMode="auto">
              <a:xfrm>
                <a:off x="7010963" y="2998789"/>
                <a:ext cx="121829" cy="38883"/>
              </a:xfrm>
              <a:custGeom>
                <a:avLst/>
                <a:gdLst>
                  <a:gd name="T0" fmla="*/ 36 w 39"/>
                  <a:gd name="T1" fmla="*/ 2 h 11"/>
                  <a:gd name="T2" fmla="*/ 22 w 39"/>
                  <a:gd name="T3" fmla="*/ 2 h 11"/>
                  <a:gd name="T4" fmla="*/ 4 w 39"/>
                  <a:gd name="T5" fmla="*/ 0 h 11"/>
                  <a:gd name="T6" fmla="*/ 3 w 39"/>
                  <a:gd name="T7" fmla="*/ 6 h 11"/>
                  <a:gd name="T8" fmla="*/ 36 w 39"/>
                  <a:gd name="T9" fmla="*/ 8 h 11"/>
                  <a:gd name="T10" fmla="*/ 36 w 39"/>
                  <a:gd name="T11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11">
                    <a:moveTo>
                      <a:pt x="36" y="2"/>
                    </a:moveTo>
                    <a:cubicBezTo>
                      <a:pt x="31" y="1"/>
                      <a:pt x="26" y="2"/>
                      <a:pt x="22" y="2"/>
                    </a:cubicBezTo>
                    <a:cubicBezTo>
                      <a:pt x="16" y="2"/>
                      <a:pt x="10" y="1"/>
                      <a:pt x="4" y="0"/>
                    </a:cubicBezTo>
                    <a:cubicBezTo>
                      <a:pt x="1" y="0"/>
                      <a:pt x="0" y="5"/>
                      <a:pt x="3" y="6"/>
                    </a:cubicBezTo>
                    <a:cubicBezTo>
                      <a:pt x="13" y="9"/>
                      <a:pt x="26" y="11"/>
                      <a:pt x="36" y="8"/>
                    </a:cubicBezTo>
                    <a:cubicBezTo>
                      <a:pt x="39" y="7"/>
                      <a:pt x="39" y="2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8" name="Freeform 136"/>
              <p:cNvSpPr/>
              <p:nvPr/>
            </p:nvSpPr>
            <p:spPr bwMode="auto">
              <a:xfrm>
                <a:off x="7181991" y="3001382"/>
                <a:ext cx="100744" cy="36290"/>
              </a:xfrm>
              <a:custGeom>
                <a:avLst/>
                <a:gdLst>
                  <a:gd name="T0" fmla="*/ 28 w 32"/>
                  <a:gd name="T1" fmla="*/ 1 h 10"/>
                  <a:gd name="T2" fmla="*/ 15 w 32"/>
                  <a:gd name="T3" fmla="*/ 2 h 10"/>
                  <a:gd name="T4" fmla="*/ 3 w 32"/>
                  <a:gd name="T5" fmla="*/ 4 h 10"/>
                  <a:gd name="T6" fmla="*/ 3 w 32"/>
                  <a:gd name="T7" fmla="*/ 9 h 10"/>
                  <a:gd name="T8" fmla="*/ 29 w 32"/>
                  <a:gd name="T9" fmla="*/ 7 h 10"/>
                  <a:gd name="T10" fmla="*/ 28 w 32"/>
                  <a:gd name="T11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10">
                    <a:moveTo>
                      <a:pt x="28" y="1"/>
                    </a:moveTo>
                    <a:cubicBezTo>
                      <a:pt x="24" y="0"/>
                      <a:pt x="20" y="1"/>
                      <a:pt x="15" y="2"/>
                    </a:cubicBezTo>
                    <a:cubicBezTo>
                      <a:pt x="11" y="3"/>
                      <a:pt x="7" y="3"/>
                      <a:pt x="3" y="4"/>
                    </a:cubicBezTo>
                    <a:cubicBezTo>
                      <a:pt x="0" y="5"/>
                      <a:pt x="0" y="9"/>
                      <a:pt x="3" y="9"/>
                    </a:cubicBezTo>
                    <a:cubicBezTo>
                      <a:pt x="11" y="10"/>
                      <a:pt x="21" y="10"/>
                      <a:pt x="29" y="7"/>
                    </a:cubicBezTo>
                    <a:cubicBezTo>
                      <a:pt x="32" y="6"/>
                      <a:pt x="31" y="1"/>
                      <a:pt x="28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9" name="Freeform 137"/>
              <p:cNvSpPr/>
              <p:nvPr/>
            </p:nvSpPr>
            <p:spPr bwMode="auto">
              <a:xfrm>
                <a:off x="7355363" y="3006567"/>
                <a:ext cx="100744" cy="33698"/>
              </a:xfrm>
              <a:custGeom>
                <a:avLst/>
                <a:gdLst>
                  <a:gd name="T0" fmla="*/ 30 w 32"/>
                  <a:gd name="T1" fmla="*/ 2 h 10"/>
                  <a:gd name="T2" fmla="*/ 18 w 32"/>
                  <a:gd name="T3" fmla="*/ 1 h 10"/>
                  <a:gd name="T4" fmla="*/ 4 w 32"/>
                  <a:gd name="T5" fmla="*/ 2 h 10"/>
                  <a:gd name="T6" fmla="*/ 4 w 32"/>
                  <a:gd name="T7" fmla="*/ 8 h 10"/>
                  <a:gd name="T8" fmla="*/ 18 w 32"/>
                  <a:gd name="T9" fmla="*/ 9 h 10"/>
                  <a:gd name="T10" fmla="*/ 30 w 32"/>
                  <a:gd name="T11" fmla="*/ 8 h 10"/>
                  <a:gd name="T12" fmla="*/ 30 w 32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10">
                    <a:moveTo>
                      <a:pt x="30" y="2"/>
                    </a:moveTo>
                    <a:cubicBezTo>
                      <a:pt x="26" y="0"/>
                      <a:pt x="22" y="1"/>
                      <a:pt x="18" y="1"/>
                    </a:cubicBezTo>
                    <a:cubicBezTo>
                      <a:pt x="13" y="2"/>
                      <a:pt x="9" y="2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8"/>
                      <a:pt x="13" y="9"/>
                      <a:pt x="18" y="9"/>
                    </a:cubicBezTo>
                    <a:cubicBezTo>
                      <a:pt x="22" y="9"/>
                      <a:pt x="26" y="10"/>
                      <a:pt x="30" y="8"/>
                    </a:cubicBezTo>
                    <a:cubicBezTo>
                      <a:pt x="32" y="7"/>
                      <a:pt x="32" y="4"/>
                      <a:pt x="3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0" name="Freeform 138"/>
              <p:cNvSpPr/>
              <p:nvPr/>
            </p:nvSpPr>
            <p:spPr bwMode="auto">
              <a:xfrm>
                <a:off x="7521708" y="2996198"/>
                <a:ext cx="112458" cy="44067"/>
              </a:xfrm>
              <a:custGeom>
                <a:avLst/>
                <a:gdLst>
                  <a:gd name="T0" fmla="*/ 31 w 36"/>
                  <a:gd name="T1" fmla="*/ 0 h 13"/>
                  <a:gd name="T2" fmla="*/ 18 w 36"/>
                  <a:gd name="T3" fmla="*/ 3 h 13"/>
                  <a:gd name="T4" fmla="*/ 5 w 36"/>
                  <a:gd name="T5" fmla="*/ 2 h 13"/>
                  <a:gd name="T6" fmla="*/ 3 w 36"/>
                  <a:gd name="T7" fmla="*/ 6 h 13"/>
                  <a:gd name="T8" fmla="*/ 33 w 36"/>
                  <a:gd name="T9" fmla="*/ 7 h 13"/>
                  <a:gd name="T10" fmla="*/ 31 w 36"/>
                  <a:gd name="T11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13">
                    <a:moveTo>
                      <a:pt x="31" y="0"/>
                    </a:moveTo>
                    <a:cubicBezTo>
                      <a:pt x="27" y="1"/>
                      <a:pt x="23" y="3"/>
                      <a:pt x="18" y="3"/>
                    </a:cubicBezTo>
                    <a:cubicBezTo>
                      <a:pt x="14" y="3"/>
                      <a:pt x="9" y="3"/>
                      <a:pt x="5" y="2"/>
                    </a:cubicBezTo>
                    <a:cubicBezTo>
                      <a:pt x="2" y="2"/>
                      <a:pt x="0" y="5"/>
                      <a:pt x="3" y="6"/>
                    </a:cubicBezTo>
                    <a:cubicBezTo>
                      <a:pt x="11" y="10"/>
                      <a:pt x="25" y="13"/>
                      <a:pt x="33" y="7"/>
                    </a:cubicBezTo>
                    <a:cubicBezTo>
                      <a:pt x="36" y="5"/>
                      <a:pt x="35" y="0"/>
                      <a:pt x="3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5025523" y="1179030"/>
              <a:ext cx="15626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3600" b="1" dirty="0">
                  <a:solidFill>
                    <a:srgbClr val="FF9999"/>
                  </a:solidFill>
                  <a:cs typeface="+mn-ea"/>
                  <a:sym typeface="+mn-lt"/>
                </a:rPr>
                <a:t>致谢</a:t>
              </a:r>
            </a:p>
          </p:txBody>
        </p:sp>
      </p:grpSp>
    </p:spTree>
  </p:cSld>
  <p:clrMapOvr>
    <a:masterClrMapping/>
  </p:clrMapOvr>
  <p:transition spd="slow" advClick="0" advTm="5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197609" y="1212794"/>
            <a:ext cx="9796781" cy="184665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二</a:t>
            </a:r>
            <a:r>
              <a:rPr lang="en-US" altLang="zh-CN" sz="2400" dirty="0"/>
              <a:t>.</a:t>
            </a:r>
            <a:r>
              <a:rPr lang="zh-CN" altLang="en-US" sz="2400" dirty="0"/>
              <a:t> </a:t>
            </a:r>
            <a:r>
              <a:rPr lang="zh-CN" altLang="en-US" sz="2400" dirty="0">
                <a:sym typeface="+mn-ea"/>
              </a:rPr>
              <a:t>宏观经济均衡的基本模型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ym typeface="+mn-ea"/>
              </a:rPr>
              <a:t>两部门、三部门、四部门储蓄—投资恒等式</a:t>
            </a:r>
          </a:p>
          <a:p>
            <a:pPr>
              <a:lnSpc>
                <a:spcPct val="150000"/>
              </a:lnSpc>
            </a:pPr>
            <a:endParaRPr lang="zh-CN" altLang="en-US" sz="2000" dirty="0"/>
          </a:p>
          <a:p>
            <a:endParaRPr lang="zh-CN" altLang="en-US" sz="2400" dirty="0">
              <a:solidFill>
                <a:schemeClr val="bg1"/>
              </a:solidFill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A5495296-0372-4F78-A3B2-242513B7D5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70" y="2377141"/>
            <a:ext cx="7906084" cy="2047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379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158519" y="814728"/>
            <a:ext cx="9688683" cy="63094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dirty="0">
                <a:sym typeface="+mn-ea"/>
              </a:rPr>
              <a:t>【真题：单选题】两部门储蓄-投资恒等式中的两个部门是指(   )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A 居民和企业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B 政府和进出口部门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C 居民和政府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D 政府和企业</a:t>
            </a:r>
            <a:endParaRPr lang="en-US" altLang="zh-CN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【真题：单选题】如果用 I 表示投资、S 表示储蓄、T 表示税收、G 表示政府购买，X 表示出口、M 表示进口，则四部门经济中储蓄和投资的恒等关系是( )。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A.I=S+( T - G )+ (M - X)</a:t>
            </a:r>
          </a:p>
          <a:p>
            <a:r>
              <a:rPr lang="zh-CN" altLang="en-US" sz="2000" dirty="0">
                <a:sym typeface="+mn-ea"/>
              </a:rPr>
              <a:t>B.I=S+T-G+M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C. I=S+( T - G )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D.I=S+(M-X)</a:t>
            </a:r>
          </a:p>
          <a:p>
            <a:endParaRPr lang="zh-CN" altLang="en-US" sz="2000" dirty="0"/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37664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4" y="1757045"/>
            <a:ext cx="9688683" cy="21236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三</a:t>
            </a:r>
            <a:r>
              <a:rPr lang="en-US" altLang="zh-CN" sz="2400" dirty="0"/>
              <a:t>.</a:t>
            </a:r>
            <a:r>
              <a:rPr lang="zh-CN" altLang="en-US" sz="2400" dirty="0"/>
              <a:t> </a:t>
            </a:r>
            <a:r>
              <a:rPr lang="zh-CN" altLang="en-US" sz="2400" dirty="0">
                <a:sym typeface="+mn-ea"/>
              </a:rPr>
              <a:t>消费、储蓄和投资</a:t>
            </a:r>
            <a:endParaRPr lang="en-US" altLang="zh-CN" sz="2400" dirty="0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ym typeface="+mn-ea"/>
              </a:rPr>
              <a:t>三种消费理论</a:t>
            </a:r>
          </a:p>
          <a:p>
            <a:endParaRPr lang="en-US" altLang="zh-CN" sz="2000" dirty="0">
              <a:sym typeface="+mn-ea"/>
            </a:endParaRPr>
          </a:p>
          <a:p>
            <a:endParaRPr lang="en-US" altLang="zh-CN" sz="2000" dirty="0">
              <a:sym typeface="+mn-ea"/>
            </a:endParaRPr>
          </a:p>
          <a:p>
            <a:endParaRPr lang="zh-CN" altLang="en-US" sz="2000" dirty="0">
              <a:sym typeface="+mn-ea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1DA6F95A-9610-4739-9B8A-225767A4C6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454" y="2923266"/>
            <a:ext cx="8647532" cy="301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4583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25426" y="1146640"/>
            <a:ext cx="7802880" cy="51136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(</a:t>
            </a:r>
            <a:r>
              <a:rPr lang="zh-CN" altLang="en-US" sz="2000" dirty="0"/>
              <a:t>一</a:t>
            </a:r>
            <a:r>
              <a:rPr lang="en-US" altLang="zh-CN" sz="2000" dirty="0"/>
              <a:t>)</a:t>
            </a:r>
            <a:r>
              <a:rPr lang="zh-CN" altLang="en-US" sz="2000" dirty="0"/>
              <a:t>凯恩斯消费理论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1.</a:t>
            </a:r>
            <a:r>
              <a:rPr lang="zh-CN" altLang="en-US" sz="2000" dirty="0"/>
              <a:t>理论提出者：英国经济学家凯恩斯。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2.</a:t>
            </a:r>
            <a:r>
              <a:rPr lang="zh-CN" altLang="en-US" sz="2000" dirty="0"/>
              <a:t>理论假设前提：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(1)</a:t>
            </a:r>
            <a:r>
              <a:rPr lang="zh-CN" altLang="en-US" sz="2000" dirty="0"/>
              <a:t>边际消费倾向递减规律</a:t>
            </a:r>
            <a:r>
              <a:rPr lang="en-US" altLang="zh-CN" sz="2000" dirty="0"/>
              <a:t>(</a:t>
            </a:r>
            <a:r>
              <a:rPr lang="zh-CN" altLang="en-US" sz="2000" dirty="0"/>
              <a:t>随着人们收入的增长，人们的消费随之增长</a:t>
            </a:r>
            <a:r>
              <a:rPr lang="en-US" altLang="zh-CN" sz="2000" dirty="0"/>
              <a:t>;</a:t>
            </a:r>
            <a:r>
              <a:rPr lang="zh-CN" altLang="en-US" sz="2000" dirty="0"/>
              <a:t>但消费支出在收入中所占比重却不断减少</a:t>
            </a:r>
            <a:r>
              <a:rPr lang="en-US" altLang="zh-CN" sz="2000" dirty="0"/>
              <a:t>);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(2)</a:t>
            </a:r>
            <a:r>
              <a:rPr lang="zh-CN" altLang="en-US" sz="2000" dirty="0"/>
              <a:t>收入是决定消费的最重要的因素</a:t>
            </a:r>
            <a:r>
              <a:rPr lang="en-US" altLang="zh-CN" sz="2000" dirty="0"/>
              <a:t>;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(3)</a:t>
            </a:r>
            <a:r>
              <a:rPr lang="zh-CN" altLang="en-US" sz="2000" dirty="0"/>
              <a:t>平均消费倾向会随着收入的增加而减少。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3.</a:t>
            </a:r>
            <a:r>
              <a:rPr lang="zh-CN" altLang="en-US" sz="2000" dirty="0"/>
              <a:t>边际消费倾向与平均消费倾向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(1)</a:t>
            </a:r>
            <a:r>
              <a:rPr lang="zh-CN" altLang="en-US" sz="2000" dirty="0"/>
              <a:t>边际消费倾向：消费的增量和收入的增量之比率。边际消费倾向大于</a:t>
            </a:r>
            <a:r>
              <a:rPr lang="en-US" altLang="zh-CN" sz="2000" dirty="0"/>
              <a:t>0</a:t>
            </a:r>
            <a:r>
              <a:rPr lang="zh-CN" altLang="en-US" sz="2000" dirty="0"/>
              <a:t>小于</a:t>
            </a:r>
            <a:r>
              <a:rPr lang="en-US" altLang="zh-CN" sz="2000" dirty="0"/>
              <a:t>1</a:t>
            </a:r>
            <a:r>
              <a:rPr lang="zh-CN" altLang="en-US" sz="2000" dirty="0"/>
              <a:t>。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endParaRPr lang="zh-CN" altLang="en-US" sz="2000" dirty="0"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21050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5" y="1757045"/>
            <a:ext cx="7802880" cy="32691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(2)</a:t>
            </a:r>
            <a:r>
              <a:rPr lang="zh-CN" altLang="en-US" sz="2000" dirty="0"/>
              <a:t>平均消费倾向：消费总量在收入总量中所占比重。平均消费倾向可能大于、等于或小于</a:t>
            </a:r>
            <a:r>
              <a:rPr lang="en-US" altLang="zh-CN" sz="2000" dirty="0"/>
              <a:t>1</a:t>
            </a:r>
            <a:r>
              <a:rPr lang="zh-CN" altLang="en-US" sz="2000" dirty="0"/>
              <a:t>。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(3)</a:t>
            </a:r>
            <a:r>
              <a:rPr lang="zh-CN" altLang="en-US" sz="2000" dirty="0"/>
              <a:t>边际消费倾向总是小于平均消费倾向。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4.</a:t>
            </a:r>
            <a:r>
              <a:rPr lang="zh-CN" altLang="en-US" sz="2000" dirty="0"/>
              <a:t>凯恩斯的消费函数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公式表示为：</a:t>
            </a:r>
            <a:r>
              <a:rPr lang="en-US" altLang="zh-CN" sz="2000" dirty="0"/>
              <a:t>C=α+βY</a:t>
            </a:r>
            <a:r>
              <a:rPr lang="zh-CN" altLang="en-US" sz="2000" dirty="0"/>
              <a:t>。其中，</a:t>
            </a:r>
            <a:r>
              <a:rPr lang="en-US" altLang="zh-CN" sz="2000" dirty="0"/>
              <a:t>α</a:t>
            </a:r>
            <a:r>
              <a:rPr lang="zh-CN" altLang="en-US" sz="2000" dirty="0"/>
              <a:t>代表自发消费部分，</a:t>
            </a:r>
            <a:r>
              <a:rPr lang="en-US" altLang="zh-CN" sz="2000" dirty="0"/>
              <a:t>β</a:t>
            </a:r>
            <a:r>
              <a:rPr lang="zh-CN" altLang="en-US" sz="2000" dirty="0"/>
              <a:t>为边际消费倾向，</a:t>
            </a:r>
            <a:r>
              <a:rPr lang="en-US" altLang="zh-CN" sz="2000" dirty="0"/>
              <a:t>β</a:t>
            </a:r>
            <a:r>
              <a:rPr lang="zh-CN" altLang="en-US" sz="2000" dirty="0"/>
              <a:t>和</a:t>
            </a:r>
            <a:r>
              <a:rPr lang="en-US" altLang="zh-CN" sz="2000" dirty="0"/>
              <a:t>Y</a:t>
            </a:r>
            <a:r>
              <a:rPr lang="zh-CN" altLang="en-US" sz="2000" dirty="0"/>
              <a:t>的乘积表示引致消费。因此，消费等于自发消费和引致消费之和。</a:t>
            </a:r>
          </a:p>
        </p:txBody>
      </p:sp>
    </p:spTree>
    <p:extLst>
      <p:ext uri="{BB962C8B-B14F-4D97-AF65-F5344CB8AC3E}">
        <p14:creationId xmlns:p14="http://schemas.microsoft.com/office/powerpoint/2010/main" val="23676036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427027" y="1258780"/>
            <a:ext cx="7802880" cy="4654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(</a:t>
            </a:r>
            <a:r>
              <a:rPr lang="zh-CN" altLang="en-US" sz="2000" dirty="0"/>
              <a:t>二</a:t>
            </a:r>
            <a:r>
              <a:rPr lang="en-US" altLang="zh-CN" sz="2000" dirty="0"/>
              <a:t>)</a:t>
            </a:r>
            <a:r>
              <a:rPr lang="zh-CN" altLang="en-US" sz="2000" dirty="0"/>
              <a:t>生命周期消费理论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1.</a:t>
            </a:r>
            <a:r>
              <a:rPr lang="zh-CN" altLang="en-US" sz="2000" dirty="0"/>
              <a:t>理论提出者：美国经济学家莫迪利安尼。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2.</a:t>
            </a:r>
            <a:r>
              <a:rPr lang="zh-CN" altLang="en-US" sz="2000" dirty="0"/>
              <a:t>理论观点：强调了消费与个人生命周期阶段之间的关系，认为人们会在更长的时间范围内计划他们的生活消费开支，以达到他们在整个生命周期内消费的最佳配置。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(</a:t>
            </a:r>
            <a:r>
              <a:rPr lang="zh-CN" altLang="en-US" sz="2000" dirty="0"/>
              <a:t>三</a:t>
            </a:r>
            <a:r>
              <a:rPr lang="en-US" altLang="zh-CN" sz="2000" dirty="0"/>
              <a:t>)</a:t>
            </a:r>
            <a:r>
              <a:rPr lang="zh-CN" altLang="en-US" sz="2000" dirty="0"/>
              <a:t>持久收入理论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1.</a:t>
            </a:r>
            <a:r>
              <a:rPr lang="zh-CN" altLang="en-US" sz="2000" dirty="0"/>
              <a:t>理论提出者：美国经济学家弗里德曼。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  <a:r>
              <a:rPr lang="en-US" altLang="zh-CN" sz="2000" dirty="0"/>
              <a:t>2.</a:t>
            </a:r>
            <a:r>
              <a:rPr lang="zh-CN" altLang="en-US" sz="2000" dirty="0"/>
              <a:t>理论观点：认为消费者的消费支出不是根据他的当前收入决定的，而是根据他的持久收入决定的。</a:t>
            </a:r>
          </a:p>
          <a:p>
            <a:pPr>
              <a:lnSpc>
                <a:spcPct val="150000"/>
              </a:lnSpc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37819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427027" y="1258780"/>
            <a:ext cx="7802880" cy="26535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dirty="0">
                <a:sym typeface="+mn-ea"/>
              </a:rPr>
              <a:t>【考点二】储蓄函数</a:t>
            </a:r>
          </a:p>
          <a:p>
            <a:r>
              <a:rPr lang="zh-CN" altLang="en-US" sz="2000" dirty="0">
                <a:sym typeface="+mn-ea"/>
              </a:rPr>
              <a:t>消费函数和储蓄函数互为补数，消费+储蓄=收入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en-US" altLang="zh-CN" sz="2000" dirty="0">
                <a:sym typeface="+mn-ea"/>
              </a:rPr>
              <a:t>S=Y-C=Y-</a:t>
            </a:r>
            <a:r>
              <a:rPr lang="zh-CN" altLang="en-US" sz="2000" dirty="0">
                <a:sym typeface="+mn-ea"/>
              </a:rPr>
              <a:t>（α</a:t>
            </a:r>
            <a:r>
              <a:rPr lang="en-US" altLang="zh-CN" sz="2000" dirty="0">
                <a:sym typeface="+mn-ea"/>
              </a:rPr>
              <a:t>+βY</a:t>
            </a:r>
            <a:r>
              <a:rPr lang="zh-CN" altLang="en-US" sz="2000" dirty="0">
                <a:sym typeface="+mn-ea"/>
              </a:rPr>
              <a:t>）</a:t>
            </a:r>
            <a:r>
              <a:rPr lang="en-US" altLang="zh-CN" sz="2000" dirty="0">
                <a:sym typeface="+mn-ea"/>
              </a:rPr>
              <a:t>=-</a:t>
            </a:r>
            <a:r>
              <a:rPr lang="zh-CN" altLang="en-US" sz="2000" dirty="0">
                <a:sym typeface="+mn-ea"/>
              </a:rPr>
              <a:t>α</a:t>
            </a:r>
            <a:r>
              <a:rPr lang="en-US" altLang="zh-CN" sz="2000" dirty="0">
                <a:sym typeface="+mn-ea"/>
              </a:rPr>
              <a:t>+</a:t>
            </a:r>
            <a:r>
              <a:rPr lang="zh-CN" altLang="en-US" sz="2000" dirty="0">
                <a:sym typeface="+mn-ea"/>
              </a:rPr>
              <a:t>（</a:t>
            </a:r>
            <a:r>
              <a:rPr lang="en-US" altLang="zh-CN" sz="2000" dirty="0">
                <a:sym typeface="+mn-ea"/>
              </a:rPr>
              <a:t>1-β</a:t>
            </a:r>
            <a:r>
              <a:rPr lang="zh-CN" altLang="en-US" sz="2000" dirty="0">
                <a:sym typeface="+mn-ea"/>
              </a:rPr>
              <a:t>）</a:t>
            </a:r>
            <a:r>
              <a:rPr lang="en-US" altLang="zh-CN" sz="2000" dirty="0">
                <a:sym typeface="+mn-ea"/>
              </a:rPr>
              <a:t>Y</a:t>
            </a:r>
          </a:p>
          <a:p>
            <a:r>
              <a:rPr lang="zh-CN" altLang="en-US" sz="2000" dirty="0">
                <a:sym typeface="+mn-ea"/>
              </a:rPr>
              <a:t>即消费函数和储蓄函数中的一个确立，另一个也随之确立。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消费倾向与储蓄倾向的关系如下表所示：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　　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6283AFC8-8D37-41F9-B3A2-509BD28A24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7027" y="3723986"/>
            <a:ext cx="7061835" cy="145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105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427027" y="1258780"/>
            <a:ext cx="7802880" cy="419031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dirty="0">
                <a:sym typeface="+mn-ea"/>
              </a:rPr>
              <a:t>【真题：多选题】关于消费函数和储蓄函数的含义及其关系的说法，正确的有( )。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A.边际储蓄倾向大于 0 并小于 1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B.边际储蓄倾向大于 1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C.当储蓄函数已知，即可求得消费函数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D.边际消费倾向总是小于平均消费倾向</a:t>
            </a:r>
          </a:p>
          <a:p>
            <a:endParaRPr lang="zh-CN" altLang="en-US" sz="2000" dirty="0">
              <a:sym typeface="+mn-ea"/>
            </a:endParaRPr>
          </a:p>
          <a:p>
            <a:r>
              <a:rPr lang="zh-CN" altLang="en-US" sz="2000" dirty="0">
                <a:sym typeface="+mn-ea"/>
              </a:rPr>
              <a:t>E.消费函数和储蓄函数互为补数</a:t>
            </a:r>
            <a:endParaRPr lang="zh-CN" altLang="en-US" sz="2000" dirty="0"/>
          </a:p>
          <a:p>
            <a:pPr>
              <a:lnSpc>
                <a:spcPct val="150000"/>
              </a:lnSpc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886880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2x1kosih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1337</Words>
  <Application>Microsoft Office PowerPoint</Application>
  <PresentationFormat>宽屏</PresentationFormat>
  <Paragraphs>143</Paragraphs>
  <Slides>17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3" baseType="lpstr">
      <vt:lpstr>华文新魏</vt:lpstr>
      <vt:lpstr>华文中宋</vt:lpstr>
      <vt:lpstr>微软雅黑</vt:lpstr>
      <vt:lpstr>Arial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333333</dc:title>
  <dc:creator/>
  <cp:lastModifiedBy/>
  <cp:revision>2</cp:revision>
  <dcterms:created xsi:type="dcterms:W3CDTF">2017-11-17T14:08:00Z</dcterms:created>
  <dcterms:modified xsi:type="dcterms:W3CDTF">2024-05-22T00:53:57Z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2052-10.1.0.7022</vt:lpwstr>
  </property>
</Properties>
</file>