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7"/>
  </p:notesMasterIdLst>
  <p:sldIdLst>
    <p:sldId id="256" r:id="rId2"/>
    <p:sldId id="341" r:id="rId3"/>
    <p:sldId id="373" r:id="rId4"/>
    <p:sldId id="388" r:id="rId5"/>
    <p:sldId id="342" r:id="rId6"/>
    <p:sldId id="387" r:id="rId7"/>
    <p:sldId id="390" r:id="rId8"/>
    <p:sldId id="391" r:id="rId9"/>
    <p:sldId id="392" r:id="rId10"/>
    <p:sldId id="393" r:id="rId11"/>
    <p:sldId id="394" r:id="rId12"/>
    <p:sldId id="720" r:id="rId13"/>
    <p:sldId id="721" r:id="rId14"/>
    <p:sldId id="722" r:id="rId15"/>
    <p:sldId id="336" r:id="rId16"/>
  </p:sldIdLst>
  <p:sldSz cx="12192000" cy="6858000"/>
  <p:notesSz cx="6858000" cy="9144000"/>
  <p:custDataLst>
    <p:tags r:id="rId1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32" userDrawn="1">
          <p15:clr>
            <a:srgbClr val="A4A3A4"/>
          </p15:clr>
        </p15:guide>
        <p15:guide id="2" orient="horz" pos="818" userDrawn="1">
          <p15:clr>
            <a:srgbClr val="A4A3A4"/>
          </p15:clr>
        </p15:guide>
        <p15:guide id="3" orient="horz" pos="4065" userDrawn="1">
          <p15:clr>
            <a:srgbClr val="A4A3A4"/>
          </p15:clr>
        </p15:guide>
        <p15:guide id="4" pos="3840" userDrawn="1">
          <p15:clr>
            <a:srgbClr val="A4A3A4"/>
          </p15:clr>
        </p15:guide>
        <p15:guide id="5" pos="436" userDrawn="1">
          <p15:clr>
            <a:srgbClr val="A4A3A4"/>
          </p15:clr>
        </p15:guide>
        <p15:guide id="6" pos="726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637" autoAdjust="0"/>
    <p:restoredTop sz="94660"/>
  </p:normalViewPr>
  <p:slideViewPr>
    <p:cSldViewPr snapToGrid="0" showGuides="1">
      <p:cViewPr varScale="1">
        <p:scale>
          <a:sx n="68" d="100"/>
          <a:sy n="68" d="100"/>
        </p:scale>
        <p:origin x="588" y="72"/>
      </p:cViewPr>
      <p:guideLst>
        <p:guide orient="horz" pos="2432"/>
        <p:guide orient="horz" pos="818"/>
        <p:guide orient="horz" pos="4065"/>
        <p:guide pos="3840"/>
        <p:guide pos="436"/>
        <p:guide pos="7263"/>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95DA7-C378-4EA6-96C8-9729AD8A43DD}" type="datetimeFigureOut">
              <a:rPr lang="zh-CN" altLang="en-US" smtClean="0"/>
              <a:t>2024/5/8</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D398E3-16CD-4F8A-A268-FE366D8E7381}"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10</a:t>
            </a:fld>
            <a:endParaRPr lang="zh-CN" altLang="en-US"/>
          </a:p>
        </p:txBody>
      </p:sp>
    </p:spTree>
    <p:extLst>
      <p:ext uri="{BB962C8B-B14F-4D97-AF65-F5344CB8AC3E}">
        <p14:creationId xmlns:p14="http://schemas.microsoft.com/office/powerpoint/2010/main" val="13837154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11</a:t>
            </a:fld>
            <a:endParaRPr lang="zh-CN" altLang="en-US"/>
          </a:p>
        </p:txBody>
      </p:sp>
    </p:spTree>
    <p:extLst>
      <p:ext uri="{BB962C8B-B14F-4D97-AF65-F5344CB8AC3E}">
        <p14:creationId xmlns:p14="http://schemas.microsoft.com/office/powerpoint/2010/main" val="766889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12</a:t>
            </a:fld>
            <a:endParaRPr lang="zh-CN" altLang="en-US"/>
          </a:p>
        </p:txBody>
      </p:sp>
    </p:spTree>
    <p:extLst>
      <p:ext uri="{BB962C8B-B14F-4D97-AF65-F5344CB8AC3E}">
        <p14:creationId xmlns:p14="http://schemas.microsoft.com/office/powerpoint/2010/main" val="330062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13</a:t>
            </a:fld>
            <a:endParaRPr lang="zh-CN" altLang="en-US"/>
          </a:p>
        </p:txBody>
      </p:sp>
    </p:spTree>
    <p:extLst>
      <p:ext uri="{BB962C8B-B14F-4D97-AF65-F5344CB8AC3E}">
        <p14:creationId xmlns:p14="http://schemas.microsoft.com/office/powerpoint/2010/main" val="5450181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14</a:t>
            </a:fld>
            <a:endParaRPr lang="zh-CN" altLang="en-US"/>
          </a:p>
        </p:txBody>
      </p:sp>
    </p:spTree>
    <p:extLst>
      <p:ext uri="{BB962C8B-B14F-4D97-AF65-F5344CB8AC3E}">
        <p14:creationId xmlns:p14="http://schemas.microsoft.com/office/powerpoint/2010/main" val="28019394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15</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a:t>
            </a:fld>
            <a:endParaRPr lang="zh-CN" altLang="en-US"/>
          </a:p>
        </p:txBody>
      </p:sp>
    </p:spTree>
    <p:extLst>
      <p:ext uri="{BB962C8B-B14F-4D97-AF65-F5344CB8AC3E}">
        <p14:creationId xmlns:p14="http://schemas.microsoft.com/office/powerpoint/2010/main" val="33119458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5</a:t>
            </a:fld>
            <a:endParaRPr lang="zh-CN" altLang="en-US"/>
          </a:p>
        </p:txBody>
      </p:sp>
    </p:spTree>
    <p:extLst>
      <p:ext uri="{BB962C8B-B14F-4D97-AF65-F5344CB8AC3E}">
        <p14:creationId xmlns:p14="http://schemas.microsoft.com/office/powerpoint/2010/main" val="31502469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6</a:t>
            </a:fld>
            <a:endParaRPr lang="zh-CN" altLang="en-US"/>
          </a:p>
        </p:txBody>
      </p:sp>
    </p:spTree>
    <p:extLst>
      <p:ext uri="{BB962C8B-B14F-4D97-AF65-F5344CB8AC3E}">
        <p14:creationId xmlns:p14="http://schemas.microsoft.com/office/powerpoint/2010/main" val="37539410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7</a:t>
            </a:fld>
            <a:endParaRPr lang="zh-CN" altLang="en-US"/>
          </a:p>
        </p:txBody>
      </p:sp>
    </p:spTree>
    <p:extLst>
      <p:ext uri="{BB962C8B-B14F-4D97-AF65-F5344CB8AC3E}">
        <p14:creationId xmlns:p14="http://schemas.microsoft.com/office/powerpoint/2010/main" val="39171936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8</a:t>
            </a:fld>
            <a:endParaRPr lang="zh-CN" altLang="en-US"/>
          </a:p>
        </p:txBody>
      </p:sp>
    </p:spTree>
    <p:extLst>
      <p:ext uri="{BB962C8B-B14F-4D97-AF65-F5344CB8AC3E}">
        <p14:creationId xmlns:p14="http://schemas.microsoft.com/office/powerpoint/2010/main" val="30027479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9</a:t>
            </a:fld>
            <a:endParaRPr lang="zh-CN" altLang="en-US"/>
          </a:p>
        </p:txBody>
      </p:sp>
    </p:spTree>
    <p:extLst>
      <p:ext uri="{BB962C8B-B14F-4D97-AF65-F5344CB8AC3E}">
        <p14:creationId xmlns:p14="http://schemas.microsoft.com/office/powerpoint/2010/main" val="5714465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2024/5/8</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13" name="图片占位符 12"/>
          <p:cNvSpPr>
            <a:spLocks noGrp="1"/>
          </p:cNvSpPr>
          <p:nvPr>
            <p:ph type="pic" sz="quarter" idx="10"/>
          </p:nvPr>
        </p:nvSpPr>
        <p:spPr>
          <a:xfrm>
            <a:off x="1295495" y="1716603"/>
            <a:ext cx="4262993" cy="4262992"/>
          </a:xfrm>
          <a:custGeom>
            <a:avLst/>
            <a:gdLst>
              <a:gd name="connsiteX0" fmla="*/ 2187077 w 4262993"/>
              <a:gd name="connsiteY0" fmla="*/ 0 h 4262992"/>
              <a:gd name="connsiteX1" fmla="*/ 2323431 w 4262993"/>
              <a:gd name="connsiteY1" fmla="*/ 56479 h 4262992"/>
              <a:gd name="connsiteX2" fmla="*/ 4206514 w 4262993"/>
              <a:gd name="connsiteY2" fmla="*/ 1939563 h 4262992"/>
              <a:gd name="connsiteX3" fmla="*/ 4206514 w 4262993"/>
              <a:gd name="connsiteY3" fmla="*/ 2212270 h 4262992"/>
              <a:gd name="connsiteX4" fmla="*/ 2212271 w 4262993"/>
              <a:gd name="connsiteY4" fmla="*/ 4206513 h 4262992"/>
              <a:gd name="connsiteX5" fmla="*/ 1939564 w 4262993"/>
              <a:gd name="connsiteY5" fmla="*/ 4206513 h 4262992"/>
              <a:gd name="connsiteX6" fmla="*/ 56480 w 4262993"/>
              <a:gd name="connsiteY6" fmla="*/ 2323430 h 4262992"/>
              <a:gd name="connsiteX7" fmla="*/ 56480 w 4262993"/>
              <a:gd name="connsiteY7" fmla="*/ 2050723 h 4262992"/>
              <a:gd name="connsiteX8" fmla="*/ 2050724 w 4262993"/>
              <a:gd name="connsiteY8" fmla="*/ 56479 h 4262992"/>
              <a:gd name="connsiteX9" fmla="*/ 2187077 w 4262993"/>
              <a:gd name="connsiteY9" fmla="*/ 0 h 426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62993" h="4262992">
                <a:moveTo>
                  <a:pt x="2187077" y="0"/>
                </a:moveTo>
                <a:cubicBezTo>
                  <a:pt x="2236427" y="0"/>
                  <a:pt x="2285777" y="18826"/>
                  <a:pt x="2323431" y="56479"/>
                </a:cubicBezTo>
                <a:lnTo>
                  <a:pt x="4206514" y="1939563"/>
                </a:lnTo>
                <a:cubicBezTo>
                  <a:pt x="4281820" y="2014869"/>
                  <a:pt x="4281820" y="2136963"/>
                  <a:pt x="4206514" y="2212270"/>
                </a:cubicBezTo>
                <a:lnTo>
                  <a:pt x="2212271" y="4206513"/>
                </a:lnTo>
                <a:cubicBezTo>
                  <a:pt x="2136964" y="4281819"/>
                  <a:pt x="2014870" y="4281819"/>
                  <a:pt x="1939564" y="4206513"/>
                </a:cubicBezTo>
                <a:lnTo>
                  <a:pt x="56480" y="2323430"/>
                </a:lnTo>
                <a:cubicBezTo>
                  <a:pt x="-18826" y="2248123"/>
                  <a:pt x="-18826" y="2126029"/>
                  <a:pt x="56480" y="2050723"/>
                </a:cubicBezTo>
                <a:lnTo>
                  <a:pt x="2050724" y="56479"/>
                </a:lnTo>
                <a:cubicBezTo>
                  <a:pt x="2088377" y="18826"/>
                  <a:pt x="2137727" y="0"/>
                  <a:pt x="2187077" y="0"/>
                </a:cubicBez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5349054" y="21308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5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5"/>
                </a:lnTo>
                <a:cubicBezTo>
                  <a:pt x="-8882" y="1060685"/>
                  <a:pt x="-8882" y="1003079"/>
                  <a:pt x="26648" y="967549"/>
                </a:cubicBezTo>
                <a:lnTo>
                  <a:pt x="967550" y="26647"/>
                </a:lnTo>
                <a:cubicBezTo>
                  <a:pt x="985315" y="8882"/>
                  <a:pt x="1008599" y="0"/>
                  <a:pt x="1031884" y="0"/>
                </a:cubicBezTo>
                <a:close/>
              </a:path>
            </a:pathLst>
          </a:custGeom>
        </p:spPr>
        <p:txBody>
          <a:bodyPr wrap="square">
            <a:noAutofit/>
          </a:bodyPr>
          <a:lstStyle/>
          <a:p>
            <a:endParaRPr lang="zh-CN" altLang="en-US"/>
          </a:p>
        </p:txBody>
      </p:sp>
      <p:sp>
        <p:nvSpPr>
          <p:cNvPr id="15" name="图片占位符 14"/>
          <p:cNvSpPr>
            <a:spLocks noGrp="1"/>
          </p:cNvSpPr>
          <p:nvPr>
            <p:ph type="pic" sz="quarter" idx="12"/>
          </p:nvPr>
        </p:nvSpPr>
        <p:spPr>
          <a:xfrm>
            <a:off x="4739453" y="40104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6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6"/>
                </a:lnTo>
                <a:cubicBezTo>
                  <a:pt x="-8882" y="1060686"/>
                  <a:pt x="-8882" y="1003079"/>
                  <a:pt x="26648" y="967549"/>
                </a:cubicBezTo>
                <a:lnTo>
                  <a:pt x="967550" y="26647"/>
                </a:lnTo>
                <a:cubicBezTo>
                  <a:pt x="985315" y="8882"/>
                  <a:pt x="1008600" y="0"/>
                  <a:pt x="1031884" y="0"/>
                </a:cubicBezTo>
                <a:close/>
              </a:path>
            </a:pathLst>
          </a:custGeom>
        </p:spPr>
        <p:txBody>
          <a:bodyPr wrap="square">
            <a:noAutofit/>
          </a:body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14" name="图片占位符 13"/>
          <p:cNvSpPr>
            <a:spLocks noGrp="1"/>
          </p:cNvSpPr>
          <p:nvPr>
            <p:ph type="pic" sz="quarter" idx="13"/>
          </p:nvPr>
        </p:nvSpPr>
        <p:spPr>
          <a:xfrm>
            <a:off x="4315366" y="2034973"/>
            <a:ext cx="2093747" cy="1201420"/>
          </a:xfrm>
          <a:custGeom>
            <a:avLst/>
            <a:gdLst>
              <a:gd name="connsiteX0" fmla="*/ 115228 w 2093747"/>
              <a:gd name="connsiteY0" fmla="*/ 0 h 1201420"/>
              <a:gd name="connsiteX1" fmla="*/ 1978519 w 2093747"/>
              <a:gd name="connsiteY1" fmla="*/ 0 h 1201420"/>
              <a:gd name="connsiteX2" fmla="*/ 2093747 w 2093747"/>
              <a:gd name="connsiteY2" fmla="*/ 115228 h 1201420"/>
              <a:gd name="connsiteX3" fmla="*/ 2093747 w 2093747"/>
              <a:gd name="connsiteY3" fmla="*/ 1086192 h 1201420"/>
              <a:gd name="connsiteX4" fmla="*/ 1978519 w 2093747"/>
              <a:gd name="connsiteY4" fmla="*/ 1201420 h 1201420"/>
              <a:gd name="connsiteX5" fmla="*/ 115228 w 2093747"/>
              <a:gd name="connsiteY5" fmla="*/ 1201420 h 1201420"/>
              <a:gd name="connsiteX6" fmla="*/ 0 w 2093747"/>
              <a:gd name="connsiteY6" fmla="*/ 1086192 h 1201420"/>
              <a:gd name="connsiteX7" fmla="*/ 0 w 2093747"/>
              <a:gd name="connsiteY7" fmla="*/ 115228 h 1201420"/>
              <a:gd name="connsiteX8" fmla="*/ 115228 w 2093747"/>
              <a:gd name="connsiteY8" fmla="*/ 0 h 120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1201420">
                <a:moveTo>
                  <a:pt x="115228" y="0"/>
                </a:moveTo>
                <a:lnTo>
                  <a:pt x="1978519" y="0"/>
                </a:lnTo>
                <a:cubicBezTo>
                  <a:pt x="2042158" y="0"/>
                  <a:pt x="2093747" y="51589"/>
                  <a:pt x="2093747" y="115228"/>
                </a:cubicBezTo>
                <a:lnTo>
                  <a:pt x="2093747" y="1086192"/>
                </a:lnTo>
                <a:cubicBezTo>
                  <a:pt x="2093747" y="1149831"/>
                  <a:pt x="2042158" y="1201420"/>
                  <a:pt x="1978519" y="1201420"/>
                </a:cubicBezTo>
                <a:lnTo>
                  <a:pt x="115228" y="1201420"/>
                </a:lnTo>
                <a:cubicBezTo>
                  <a:pt x="51589" y="1201420"/>
                  <a:pt x="0" y="1149831"/>
                  <a:pt x="0" y="1086192"/>
                </a:cubicBezTo>
                <a:lnTo>
                  <a:pt x="0" y="115228"/>
                </a:lnTo>
                <a:cubicBezTo>
                  <a:pt x="0" y="51589"/>
                  <a:pt x="51589" y="0"/>
                  <a:pt x="115228" y="0"/>
                </a:cubicBezTo>
                <a:close/>
              </a:path>
            </a:pathLst>
          </a:custGeom>
        </p:spPr>
        <p:txBody>
          <a:bodyPr wrap="square">
            <a:noAutofit/>
          </a:bodyPr>
          <a:lstStyle/>
          <a:p>
            <a:endParaRPr lang="zh-CN" altLang="en-US"/>
          </a:p>
        </p:txBody>
      </p:sp>
      <p:sp>
        <p:nvSpPr>
          <p:cNvPr id="15" name="图片占位符 14"/>
          <p:cNvSpPr>
            <a:spLocks noGrp="1"/>
          </p:cNvSpPr>
          <p:nvPr>
            <p:ph type="pic" sz="quarter" idx="14"/>
          </p:nvPr>
        </p:nvSpPr>
        <p:spPr>
          <a:xfrm>
            <a:off x="4315366" y="3368473"/>
            <a:ext cx="2093747" cy="2298700"/>
          </a:xfrm>
          <a:custGeom>
            <a:avLst/>
            <a:gdLst>
              <a:gd name="connsiteX0" fmla="*/ 107849 w 2093747"/>
              <a:gd name="connsiteY0" fmla="*/ 0 h 2298700"/>
              <a:gd name="connsiteX1" fmla="*/ 1985898 w 2093747"/>
              <a:gd name="connsiteY1" fmla="*/ 0 h 2298700"/>
              <a:gd name="connsiteX2" fmla="*/ 2093747 w 2093747"/>
              <a:gd name="connsiteY2" fmla="*/ 107849 h 2298700"/>
              <a:gd name="connsiteX3" fmla="*/ 2093747 w 2093747"/>
              <a:gd name="connsiteY3" fmla="*/ 2190851 h 2298700"/>
              <a:gd name="connsiteX4" fmla="*/ 1985898 w 2093747"/>
              <a:gd name="connsiteY4" fmla="*/ 2298700 h 2298700"/>
              <a:gd name="connsiteX5" fmla="*/ 107849 w 2093747"/>
              <a:gd name="connsiteY5" fmla="*/ 2298700 h 2298700"/>
              <a:gd name="connsiteX6" fmla="*/ 0 w 2093747"/>
              <a:gd name="connsiteY6" fmla="*/ 2190851 h 2298700"/>
              <a:gd name="connsiteX7" fmla="*/ 0 w 2093747"/>
              <a:gd name="connsiteY7" fmla="*/ 107849 h 2298700"/>
              <a:gd name="connsiteX8" fmla="*/ 107849 w 2093747"/>
              <a:gd name="connsiteY8" fmla="*/ 0 h 229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2298700">
                <a:moveTo>
                  <a:pt x="107849" y="0"/>
                </a:moveTo>
                <a:lnTo>
                  <a:pt x="1985898" y="0"/>
                </a:lnTo>
                <a:cubicBezTo>
                  <a:pt x="2045461" y="0"/>
                  <a:pt x="2093747" y="48286"/>
                  <a:pt x="2093747" y="107849"/>
                </a:cubicBezTo>
                <a:lnTo>
                  <a:pt x="2093747" y="2190851"/>
                </a:lnTo>
                <a:cubicBezTo>
                  <a:pt x="2093747" y="2250414"/>
                  <a:pt x="2045461" y="2298700"/>
                  <a:pt x="1985898" y="2298700"/>
                </a:cubicBezTo>
                <a:lnTo>
                  <a:pt x="107849" y="2298700"/>
                </a:lnTo>
                <a:cubicBezTo>
                  <a:pt x="48286" y="2298700"/>
                  <a:pt x="0" y="2250414"/>
                  <a:pt x="0" y="2190851"/>
                </a:cubicBezTo>
                <a:lnTo>
                  <a:pt x="0" y="107849"/>
                </a:lnTo>
                <a:cubicBezTo>
                  <a:pt x="0" y="48286"/>
                  <a:pt x="48286" y="0"/>
                  <a:pt x="107849" y="0"/>
                </a:cubicBezTo>
                <a:close/>
              </a:path>
            </a:pathLst>
          </a:custGeom>
        </p:spPr>
        <p:txBody>
          <a:bodyPr wrap="square">
            <a:noAutofit/>
          </a:bodyPr>
          <a:lstStyle/>
          <a:p>
            <a:endParaRPr lang="zh-CN" altLang="en-US"/>
          </a:p>
        </p:txBody>
      </p:sp>
      <p:sp>
        <p:nvSpPr>
          <p:cNvPr id="13" name="图片占位符 12"/>
          <p:cNvSpPr>
            <a:spLocks noGrp="1"/>
          </p:cNvSpPr>
          <p:nvPr>
            <p:ph type="pic" sz="quarter" idx="15"/>
          </p:nvPr>
        </p:nvSpPr>
        <p:spPr>
          <a:xfrm>
            <a:off x="6596436" y="2034973"/>
            <a:ext cx="4773780" cy="3632200"/>
          </a:xfrm>
          <a:custGeom>
            <a:avLst/>
            <a:gdLst>
              <a:gd name="connsiteX0" fmla="*/ 187095 w 4773780"/>
              <a:gd name="connsiteY0" fmla="*/ 0 h 3632200"/>
              <a:gd name="connsiteX1" fmla="*/ 4586685 w 4773780"/>
              <a:gd name="connsiteY1" fmla="*/ 0 h 3632200"/>
              <a:gd name="connsiteX2" fmla="*/ 4773780 w 4773780"/>
              <a:gd name="connsiteY2" fmla="*/ 187095 h 3632200"/>
              <a:gd name="connsiteX3" fmla="*/ 4773780 w 4773780"/>
              <a:gd name="connsiteY3" fmla="*/ 3445105 h 3632200"/>
              <a:gd name="connsiteX4" fmla="*/ 4586685 w 4773780"/>
              <a:gd name="connsiteY4" fmla="*/ 3632200 h 3632200"/>
              <a:gd name="connsiteX5" fmla="*/ 187095 w 4773780"/>
              <a:gd name="connsiteY5" fmla="*/ 3632200 h 3632200"/>
              <a:gd name="connsiteX6" fmla="*/ 0 w 4773780"/>
              <a:gd name="connsiteY6" fmla="*/ 3445105 h 3632200"/>
              <a:gd name="connsiteX7" fmla="*/ 0 w 4773780"/>
              <a:gd name="connsiteY7" fmla="*/ 187095 h 3632200"/>
              <a:gd name="connsiteX8" fmla="*/ 187095 w 4773780"/>
              <a:gd name="connsiteY8" fmla="*/ 0 h 363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3780" h="3632200">
                <a:moveTo>
                  <a:pt x="187095" y="0"/>
                </a:moveTo>
                <a:lnTo>
                  <a:pt x="4586685" y="0"/>
                </a:lnTo>
                <a:cubicBezTo>
                  <a:pt x="4690015" y="0"/>
                  <a:pt x="4773780" y="83765"/>
                  <a:pt x="4773780" y="187095"/>
                </a:cubicBezTo>
                <a:lnTo>
                  <a:pt x="4773780" y="3445105"/>
                </a:lnTo>
                <a:cubicBezTo>
                  <a:pt x="4773780" y="3548435"/>
                  <a:pt x="4690015" y="3632200"/>
                  <a:pt x="4586685" y="3632200"/>
                </a:cubicBezTo>
                <a:lnTo>
                  <a:pt x="187095" y="3632200"/>
                </a:lnTo>
                <a:cubicBezTo>
                  <a:pt x="83765" y="3632200"/>
                  <a:pt x="0" y="3548435"/>
                  <a:pt x="0" y="3445105"/>
                </a:cubicBezTo>
                <a:lnTo>
                  <a:pt x="0" y="187095"/>
                </a:lnTo>
                <a:cubicBezTo>
                  <a:pt x="0" y="83765"/>
                  <a:pt x="83765" y="0"/>
                  <a:pt x="187095" y="0"/>
                </a:cubicBezTo>
                <a:close/>
              </a:path>
            </a:pathLst>
          </a:custGeom>
        </p:spPr>
        <p:txBody>
          <a:bodyPr wrap="square">
            <a:noAutofit/>
          </a:bodyPr>
          <a:lstStyle/>
          <a:p>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t>2024/5/8</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6" name="图片占位符 25"/>
          <p:cNvSpPr>
            <a:spLocks noGrp="1"/>
          </p:cNvSpPr>
          <p:nvPr>
            <p:ph type="pic" sz="quarter" idx="18"/>
          </p:nvPr>
        </p:nvSpPr>
        <p:spPr>
          <a:xfrm>
            <a:off x="9089489"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1" name="图片占位符 30"/>
          <p:cNvSpPr>
            <a:spLocks noGrp="1"/>
          </p:cNvSpPr>
          <p:nvPr>
            <p:ph type="pic" sz="quarter" idx="14"/>
          </p:nvPr>
        </p:nvSpPr>
        <p:spPr>
          <a:xfrm>
            <a:off x="1538935"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2" name="图片占位符 31"/>
          <p:cNvSpPr>
            <a:spLocks noGrp="1"/>
          </p:cNvSpPr>
          <p:nvPr>
            <p:ph type="pic" sz="quarter" idx="15"/>
          </p:nvPr>
        </p:nvSpPr>
        <p:spPr>
          <a:xfrm>
            <a:off x="3426574"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3" name="图片占位符 32"/>
          <p:cNvSpPr>
            <a:spLocks noGrp="1"/>
          </p:cNvSpPr>
          <p:nvPr>
            <p:ph type="pic" sz="quarter" idx="16"/>
          </p:nvPr>
        </p:nvSpPr>
        <p:spPr>
          <a:xfrm>
            <a:off x="5314212"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4" name="图片占位符 33"/>
          <p:cNvSpPr>
            <a:spLocks noGrp="1"/>
          </p:cNvSpPr>
          <p:nvPr>
            <p:ph type="pic" sz="quarter" idx="17"/>
          </p:nvPr>
        </p:nvSpPr>
        <p:spPr>
          <a:xfrm>
            <a:off x="7201851"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27" name="图片占位符 26"/>
          <p:cNvSpPr>
            <a:spLocks noGrp="1"/>
          </p:cNvSpPr>
          <p:nvPr>
            <p:ph type="pic" sz="quarter" idx="10"/>
          </p:nvPr>
        </p:nvSpPr>
        <p:spPr>
          <a:xfrm>
            <a:off x="2461837"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8" name="图片占位符 27"/>
          <p:cNvSpPr>
            <a:spLocks noGrp="1"/>
          </p:cNvSpPr>
          <p:nvPr>
            <p:ph type="pic" sz="quarter" idx="11"/>
          </p:nvPr>
        </p:nvSpPr>
        <p:spPr>
          <a:xfrm>
            <a:off x="4349476"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9" name="图片占位符 28"/>
          <p:cNvSpPr>
            <a:spLocks noGrp="1"/>
          </p:cNvSpPr>
          <p:nvPr>
            <p:ph type="pic" sz="quarter" idx="12"/>
          </p:nvPr>
        </p:nvSpPr>
        <p:spPr>
          <a:xfrm>
            <a:off x="6237114"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5" y="20398"/>
                  <a:pt x="746385" y="0"/>
                  <a:pt x="799855" y="0"/>
                </a:cubicBezTo>
                <a:close/>
              </a:path>
            </a:pathLst>
          </a:custGeom>
        </p:spPr>
        <p:txBody>
          <a:bodyPr wrap="square">
            <a:noAutofit/>
          </a:bodyPr>
          <a:lstStyle/>
          <a:p>
            <a:endParaRPr lang="zh-CN" altLang="en-US"/>
          </a:p>
        </p:txBody>
      </p:sp>
      <p:sp>
        <p:nvSpPr>
          <p:cNvPr id="30" name="图片占位符 29"/>
          <p:cNvSpPr>
            <a:spLocks noGrp="1"/>
          </p:cNvSpPr>
          <p:nvPr>
            <p:ph type="pic" sz="quarter" idx="13"/>
          </p:nvPr>
        </p:nvSpPr>
        <p:spPr>
          <a:xfrm>
            <a:off x="8124752"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4"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2024/5/8</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
        <p:nvSpPr>
          <p:cNvPr id="7" name="矩形 6"/>
          <p:cNvSpPr/>
          <p:nvPr userDrawn="1"/>
        </p:nvSpPr>
        <p:spPr>
          <a:xfrm>
            <a:off x="8729683" y="6422330"/>
            <a:ext cx="775136" cy="246221"/>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p>
          <a:p>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p>
          <a:p>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p>
          <a:p>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p>
          <a:p>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p>
          <a:p>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p>
          <a:p>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p>
          <a:p>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15" name="图片占位符 14"/>
          <p:cNvSpPr>
            <a:spLocks noGrp="1"/>
          </p:cNvSpPr>
          <p:nvPr>
            <p:ph type="pic" sz="quarter" idx="10"/>
          </p:nvPr>
        </p:nvSpPr>
        <p:spPr>
          <a:xfrm>
            <a:off x="3507265"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1311274"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3" name="图片占位符 12"/>
          <p:cNvSpPr>
            <a:spLocks noGrp="1"/>
          </p:cNvSpPr>
          <p:nvPr>
            <p:ph type="pic" sz="quarter" idx="12"/>
          </p:nvPr>
        </p:nvSpPr>
        <p:spPr>
          <a:xfrm>
            <a:off x="2295507" y="1895063"/>
            <a:ext cx="1901775" cy="3373748"/>
          </a:xfrm>
          <a:custGeom>
            <a:avLst/>
            <a:gdLst>
              <a:gd name="connsiteX0" fmla="*/ 0 w 1901775"/>
              <a:gd name="connsiteY0" fmla="*/ 0 h 3373748"/>
              <a:gd name="connsiteX1" fmla="*/ 1901775 w 1901775"/>
              <a:gd name="connsiteY1" fmla="*/ 0 h 3373748"/>
              <a:gd name="connsiteX2" fmla="*/ 1901775 w 1901775"/>
              <a:gd name="connsiteY2" fmla="*/ 3373748 h 3373748"/>
              <a:gd name="connsiteX3" fmla="*/ 0 w 1901775"/>
              <a:gd name="connsiteY3" fmla="*/ 3373748 h 3373748"/>
            </a:gdLst>
            <a:ahLst/>
            <a:cxnLst>
              <a:cxn ang="0">
                <a:pos x="connsiteX0" y="connsiteY0"/>
              </a:cxn>
              <a:cxn ang="0">
                <a:pos x="connsiteX1" y="connsiteY1"/>
              </a:cxn>
              <a:cxn ang="0">
                <a:pos x="connsiteX2" y="connsiteY2"/>
              </a:cxn>
              <a:cxn ang="0">
                <a:pos x="connsiteX3" y="connsiteY3"/>
              </a:cxn>
            </a:cxnLst>
            <a:rect l="l" t="t" r="r" b="b"/>
            <a:pathLst>
              <a:path w="1901775" h="3373748">
                <a:moveTo>
                  <a:pt x="0" y="0"/>
                </a:moveTo>
                <a:lnTo>
                  <a:pt x="1901775" y="0"/>
                </a:lnTo>
                <a:lnTo>
                  <a:pt x="1901775" y="3373748"/>
                </a:lnTo>
                <a:lnTo>
                  <a:pt x="0" y="3373748"/>
                </a:lnTo>
                <a:close/>
              </a:path>
            </a:pathLst>
          </a:custGeom>
        </p:spPr>
        <p:txBody>
          <a:bodyPr wrap="square">
            <a:noAutofit/>
          </a:bodyPr>
          <a:lstStyle/>
          <a:p>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10" name="图片占位符 9"/>
          <p:cNvSpPr>
            <a:spLocks noGrp="1"/>
          </p:cNvSpPr>
          <p:nvPr>
            <p:ph type="pic" sz="quarter" idx="10"/>
          </p:nvPr>
        </p:nvSpPr>
        <p:spPr>
          <a:xfrm>
            <a:off x="0" y="1"/>
            <a:ext cx="5778474" cy="5747783"/>
          </a:xfrm>
          <a:custGeom>
            <a:avLst/>
            <a:gdLst>
              <a:gd name="connsiteX0" fmla="*/ 2119001 w 5778474"/>
              <a:gd name="connsiteY0" fmla="*/ 3618970 h 5747783"/>
              <a:gd name="connsiteX1" fmla="*/ 2315600 w 5778474"/>
              <a:gd name="connsiteY1" fmla="*/ 3700404 h 5747783"/>
              <a:gd name="connsiteX2" fmla="*/ 3101974 w 5778474"/>
              <a:gd name="connsiteY2" fmla="*/ 4486778 h 5747783"/>
              <a:gd name="connsiteX3" fmla="*/ 3101974 w 5778474"/>
              <a:gd name="connsiteY3" fmla="*/ 4879976 h 5747783"/>
              <a:gd name="connsiteX4" fmla="*/ 2315600 w 5778474"/>
              <a:gd name="connsiteY4" fmla="*/ 5666350 h 5747783"/>
              <a:gd name="connsiteX5" fmla="*/ 1922402 w 5778474"/>
              <a:gd name="connsiteY5" fmla="*/ 5666350 h 5747783"/>
              <a:gd name="connsiteX6" fmla="*/ 1136028 w 5778474"/>
              <a:gd name="connsiteY6" fmla="*/ 4879976 h 5747783"/>
              <a:gd name="connsiteX7" fmla="*/ 1136028 w 5778474"/>
              <a:gd name="connsiteY7" fmla="*/ 4486778 h 5747783"/>
              <a:gd name="connsiteX8" fmla="*/ 1922402 w 5778474"/>
              <a:gd name="connsiteY8" fmla="*/ 3700404 h 5747783"/>
              <a:gd name="connsiteX9" fmla="*/ 2119001 w 5778474"/>
              <a:gd name="connsiteY9" fmla="*/ 3618970 h 5747783"/>
              <a:gd name="connsiteX10" fmla="*/ 821473 w 5778474"/>
              <a:gd name="connsiteY10" fmla="*/ 2321442 h 5747783"/>
              <a:gd name="connsiteX11" fmla="*/ 1018072 w 5778474"/>
              <a:gd name="connsiteY11" fmla="*/ 2402876 h 5747783"/>
              <a:gd name="connsiteX12" fmla="*/ 1804446 w 5778474"/>
              <a:gd name="connsiteY12" fmla="*/ 3189250 h 5747783"/>
              <a:gd name="connsiteX13" fmla="*/ 1804446 w 5778474"/>
              <a:gd name="connsiteY13" fmla="*/ 3582448 h 5747783"/>
              <a:gd name="connsiteX14" fmla="*/ 1018072 w 5778474"/>
              <a:gd name="connsiteY14" fmla="*/ 4368823 h 5747783"/>
              <a:gd name="connsiteX15" fmla="*/ 624874 w 5778474"/>
              <a:gd name="connsiteY15" fmla="*/ 4368823 h 5747783"/>
              <a:gd name="connsiteX16" fmla="*/ 0 w 5778474"/>
              <a:gd name="connsiteY16" fmla="*/ 3743949 h 5747783"/>
              <a:gd name="connsiteX17" fmla="*/ 0 w 5778474"/>
              <a:gd name="connsiteY17" fmla="*/ 3027750 h 5747783"/>
              <a:gd name="connsiteX18" fmla="*/ 624874 w 5778474"/>
              <a:gd name="connsiteY18" fmla="*/ 2402876 h 5747783"/>
              <a:gd name="connsiteX19" fmla="*/ 821473 w 5778474"/>
              <a:gd name="connsiteY19" fmla="*/ 2321442 h 5747783"/>
              <a:gd name="connsiteX20" fmla="*/ 3416534 w 5778474"/>
              <a:gd name="connsiteY20" fmla="*/ 2321437 h 5747783"/>
              <a:gd name="connsiteX21" fmla="*/ 3613133 w 5778474"/>
              <a:gd name="connsiteY21" fmla="*/ 2402870 h 5747783"/>
              <a:gd name="connsiteX22" fmla="*/ 4399507 w 5778474"/>
              <a:gd name="connsiteY22" fmla="*/ 3189245 h 5747783"/>
              <a:gd name="connsiteX23" fmla="*/ 4399507 w 5778474"/>
              <a:gd name="connsiteY23" fmla="*/ 3582443 h 5747783"/>
              <a:gd name="connsiteX24" fmla="*/ 3613133 w 5778474"/>
              <a:gd name="connsiteY24" fmla="*/ 4368817 h 5747783"/>
              <a:gd name="connsiteX25" fmla="*/ 3219935 w 5778474"/>
              <a:gd name="connsiteY25" fmla="*/ 4368817 h 5747783"/>
              <a:gd name="connsiteX26" fmla="*/ 2433561 w 5778474"/>
              <a:gd name="connsiteY26" fmla="*/ 3582443 h 5747783"/>
              <a:gd name="connsiteX27" fmla="*/ 2433561 w 5778474"/>
              <a:gd name="connsiteY27" fmla="*/ 3189245 h 5747783"/>
              <a:gd name="connsiteX28" fmla="*/ 3219935 w 5778474"/>
              <a:gd name="connsiteY28" fmla="*/ 2402870 h 5747783"/>
              <a:gd name="connsiteX29" fmla="*/ 3416534 w 5778474"/>
              <a:gd name="connsiteY29" fmla="*/ 2321437 h 5747783"/>
              <a:gd name="connsiteX30" fmla="*/ 0 w 5778474"/>
              <a:gd name="connsiteY30" fmla="*/ 1384804 h 5747783"/>
              <a:gd name="connsiteX31" fmla="*/ 506920 w 5778474"/>
              <a:gd name="connsiteY31" fmla="*/ 1891724 h 5747783"/>
              <a:gd name="connsiteX32" fmla="*/ 506919 w 5778474"/>
              <a:gd name="connsiteY32" fmla="*/ 2284921 h 5747783"/>
              <a:gd name="connsiteX33" fmla="*/ 0 w 5778474"/>
              <a:gd name="connsiteY33" fmla="*/ 2791839 h 5747783"/>
              <a:gd name="connsiteX34" fmla="*/ 2119006 w 5778474"/>
              <a:gd name="connsiteY34" fmla="*/ 1023909 h 5747783"/>
              <a:gd name="connsiteX35" fmla="*/ 2315606 w 5778474"/>
              <a:gd name="connsiteY35" fmla="*/ 1105343 h 5747783"/>
              <a:gd name="connsiteX36" fmla="*/ 3101980 w 5778474"/>
              <a:gd name="connsiteY36" fmla="*/ 1891717 h 5747783"/>
              <a:gd name="connsiteX37" fmla="*/ 3101980 w 5778474"/>
              <a:gd name="connsiteY37" fmla="*/ 2284914 h 5747783"/>
              <a:gd name="connsiteX38" fmla="*/ 2315606 w 5778474"/>
              <a:gd name="connsiteY38" fmla="*/ 3071289 h 5747783"/>
              <a:gd name="connsiteX39" fmla="*/ 1922408 w 5778474"/>
              <a:gd name="connsiteY39" fmla="*/ 3071289 h 5747783"/>
              <a:gd name="connsiteX40" fmla="*/ 1136034 w 5778474"/>
              <a:gd name="connsiteY40" fmla="*/ 2284914 h 5747783"/>
              <a:gd name="connsiteX41" fmla="*/ 1136034 w 5778474"/>
              <a:gd name="connsiteY41" fmla="*/ 1891716 h 5747783"/>
              <a:gd name="connsiteX42" fmla="*/ 1922408 w 5778474"/>
              <a:gd name="connsiteY42" fmla="*/ 1105342 h 5747783"/>
              <a:gd name="connsiteX43" fmla="*/ 2119006 w 5778474"/>
              <a:gd name="connsiteY43" fmla="*/ 1023909 h 5747783"/>
              <a:gd name="connsiteX44" fmla="*/ 4714068 w 5778474"/>
              <a:gd name="connsiteY44" fmla="*/ 1023903 h 5747783"/>
              <a:gd name="connsiteX45" fmla="*/ 4910667 w 5778474"/>
              <a:gd name="connsiteY45" fmla="*/ 1105337 h 5747783"/>
              <a:gd name="connsiteX46" fmla="*/ 5697041 w 5778474"/>
              <a:gd name="connsiteY46" fmla="*/ 1891711 h 5747783"/>
              <a:gd name="connsiteX47" fmla="*/ 5697041 w 5778474"/>
              <a:gd name="connsiteY47" fmla="*/ 2284909 h 5747783"/>
              <a:gd name="connsiteX48" fmla="*/ 4910667 w 5778474"/>
              <a:gd name="connsiteY48" fmla="*/ 3071283 h 5747783"/>
              <a:gd name="connsiteX49" fmla="*/ 4517469 w 5778474"/>
              <a:gd name="connsiteY49" fmla="*/ 3071283 h 5747783"/>
              <a:gd name="connsiteX50" fmla="*/ 3731095 w 5778474"/>
              <a:gd name="connsiteY50" fmla="*/ 2284909 h 5747783"/>
              <a:gd name="connsiteX51" fmla="*/ 3731095 w 5778474"/>
              <a:gd name="connsiteY51" fmla="*/ 1891711 h 5747783"/>
              <a:gd name="connsiteX52" fmla="*/ 4517469 w 5778474"/>
              <a:gd name="connsiteY52" fmla="*/ 1105337 h 5747783"/>
              <a:gd name="connsiteX53" fmla="*/ 4714068 w 5778474"/>
              <a:gd name="connsiteY53" fmla="*/ 1023903 h 5747783"/>
              <a:gd name="connsiteX54" fmla="*/ 3027750 w 5778474"/>
              <a:gd name="connsiteY54" fmla="*/ 0 h 5747783"/>
              <a:gd name="connsiteX55" fmla="*/ 3805329 w 5778474"/>
              <a:gd name="connsiteY55" fmla="*/ 0 h 5747783"/>
              <a:gd name="connsiteX56" fmla="*/ 4399513 w 5778474"/>
              <a:gd name="connsiteY56" fmla="*/ 594184 h 5747783"/>
              <a:gd name="connsiteX57" fmla="*/ 4399513 w 5778474"/>
              <a:gd name="connsiteY57" fmla="*/ 987382 h 5747783"/>
              <a:gd name="connsiteX58" fmla="*/ 3613139 w 5778474"/>
              <a:gd name="connsiteY58" fmla="*/ 1773756 h 5747783"/>
              <a:gd name="connsiteX59" fmla="*/ 3219941 w 5778474"/>
              <a:gd name="connsiteY59" fmla="*/ 1773756 h 5747783"/>
              <a:gd name="connsiteX60" fmla="*/ 2433567 w 5778474"/>
              <a:gd name="connsiteY60" fmla="*/ 987382 h 5747783"/>
              <a:gd name="connsiteX61" fmla="*/ 2433567 w 5778474"/>
              <a:gd name="connsiteY61" fmla="*/ 594184 h 5747783"/>
              <a:gd name="connsiteX62" fmla="*/ 2791841 w 5778474"/>
              <a:gd name="connsiteY62" fmla="*/ 0 h 5747783"/>
              <a:gd name="connsiteX63" fmla="*/ 2315612 w 5778474"/>
              <a:gd name="connsiteY63" fmla="*/ 476229 h 5747783"/>
              <a:gd name="connsiteX64" fmla="*/ 1922415 w 5778474"/>
              <a:gd name="connsiteY64" fmla="*/ 476230 h 5747783"/>
              <a:gd name="connsiteX65" fmla="*/ 1446185 w 5778474"/>
              <a:gd name="connsiteY65" fmla="*/ 1 h 5747783"/>
              <a:gd name="connsiteX66" fmla="*/ 432697 w 5778474"/>
              <a:gd name="connsiteY66" fmla="*/ 0 h 5747783"/>
              <a:gd name="connsiteX67" fmla="*/ 1210263 w 5778474"/>
              <a:gd name="connsiteY67" fmla="*/ 0 h 5747783"/>
              <a:gd name="connsiteX68" fmla="*/ 1804453 w 5778474"/>
              <a:gd name="connsiteY68" fmla="*/ 594190 h 5747783"/>
              <a:gd name="connsiteX69" fmla="*/ 1804453 w 5778474"/>
              <a:gd name="connsiteY69" fmla="*/ 987388 h 5747783"/>
              <a:gd name="connsiteX70" fmla="*/ 1018079 w 5778474"/>
              <a:gd name="connsiteY70" fmla="*/ 1773762 h 5747783"/>
              <a:gd name="connsiteX71" fmla="*/ 624881 w 5778474"/>
              <a:gd name="connsiteY71" fmla="*/ 1773762 h 5747783"/>
              <a:gd name="connsiteX72" fmla="*/ 0 w 5778474"/>
              <a:gd name="connsiteY72" fmla="*/ 1148882 h 5747783"/>
              <a:gd name="connsiteX73" fmla="*/ 0 w 5778474"/>
              <a:gd name="connsiteY73" fmla="*/ 432696 h 5747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5778474" h="5747783">
                <a:moveTo>
                  <a:pt x="2119001" y="3618970"/>
                </a:moveTo>
                <a:cubicBezTo>
                  <a:pt x="2190156" y="3618970"/>
                  <a:pt x="2261310" y="3646114"/>
                  <a:pt x="2315600" y="3700404"/>
                </a:cubicBezTo>
                <a:lnTo>
                  <a:pt x="3101974" y="4486778"/>
                </a:lnTo>
                <a:cubicBezTo>
                  <a:pt x="3210552" y="4595356"/>
                  <a:pt x="3210552" y="4771398"/>
                  <a:pt x="3101974" y="4879976"/>
                </a:cubicBezTo>
                <a:lnTo>
                  <a:pt x="2315600" y="5666350"/>
                </a:lnTo>
                <a:cubicBezTo>
                  <a:pt x="2207022" y="5774928"/>
                  <a:pt x="2030980" y="5774928"/>
                  <a:pt x="1922402" y="5666350"/>
                </a:cubicBezTo>
                <a:lnTo>
                  <a:pt x="1136028" y="4879976"/>
                </a:lnTo>
                <a:cubicBezTo>
                  <a:pt x="1027449" y="4771398"/>
                  <a:pt x="1027449" y="4595356"/>
                  <a:pt x="1136028" y="4486778"/>
                </a:cubicBezTo>
                <a:lnTo>
                  <a:pt x="1922402" y="3700404"/>
                </a:lnTo>
                <a:cubicBezTo>
                  <a:pt x="1976691" y="3646114"/>
                  <a:pt x="2047846" y="3618970"/>
                  <a:pt x="2119001" y="3618970"/>
                </a:cubicBezTo>
                <a:close/>
                <a:moveTo>
                  <a:pt x="821473" y="2321442"/>
                </a:moveTo>
                <a:cubicBezTo>
                  <a:pt x="892629" y="2321443"/>
                  <a:pt x="963784" y="2348587"/>
                  <a:pt x="1018072" y="2402876"/>
                </a:cubicBezTo>
                <a:lnTo>
                  <a:pt x="1804446" y="3189250"/>
                </a:lnTo>
                <a:cubicBezTo>
                  <a:pt x="1913025" y="3297829"/>
                  <a:pt x="1913025" y="3473870"/>
                  <a:pt x="1804446" y="3582448"/>
                </a:cubicBezTo>
                <a:lnTo>
                  <a:pt x="1018072" y="4368823"/>
                </a:lnTo>
                <a:cubicBezTo>
                  <a:pt x="909494" y="4477401"/>
                  <a:pt x="733453" y="4477401"/>
                  <a:pt x="624874" y="4368823"/>
                </a:cubicBezTo>
                <a:lnTo>
                  <a:pt x="0" y="3743949"/>
                </a:lnTo>
                <a:lnTo>
                  <a:pt x="0" y="3027750"/>
                </a:lnTo>
                <a:lnTo>
                  <a:pt x="624874" y="2402876"/>
                </a:lnTo>
                <a:cubicBezTo>
                  <a:pt x="679163" y="2348587"/>
                  <a:pt x="750318" y="2321443"/>
                  <a:pt x="821473" y="2321442"/>
                </a:cubicBezTo>
                <a:close/>
                <a:moveTo>
                  <a:pt x="3416534" y="2321437"/>
                </a:moveTo>
                <a:cubicBezTo>
                  <a:pt x="3487689" y="2321437"/>
                  <a:pt x="3558844" y="2348582"/>
                  <a:pt x="3613133" y="2402870"/>
                </a:cubicBezTo>
                <a:lnTo>
                  <a:pt x="4399507" y="3189245"/>
                </a:lnTo>
                <a:cubicBezTo>
                  <a:pt x="4508086" y="3297822"/>
                  <a:pt x="4508086" y="3473865"/>
                  <a:pt x="4399507" y="3582443"/>
                </a:cubicBezTo>
                <a:lnTo>
                  <a:pt x="3613133" y="4368817"/>
                </a:lnTo>
                <a:cubicBezTo>
                  <a:pt x="3504555" y="4477395"/>
                  <a:pt x="3328513" y="4477395"/>
                  <a:pt x="3219935" y="4368817"/>
                </a:cubicBezTo>
                <a:lnTo>
                  <a:pt x="2433561" y="3582443"/>
                </a:lnTo>
                <a:cubicBezTo>
                  <a:pt x="2324983" y="3473864"/>
                  <a:pt x="2324983" y="3297823"/>
                  <a:pt x="2433561" y="3189245"/>
                </a:cubicBezTo>
                <a:lnTo>
                  <a:pt x="3219935" y="2402870"/>
                </a:lnTo>
                <a:cubicBezTo>
                  <a:pt x="3274224" y="2348582"/>
                  <a:pt x="3345379" y="2321437"/>
                  <a:pt x="3416534" y="2321437"/>
                </a:cubicBezTo>
                <a:close/>
                <a:moveTo>
                  <a:pt x="0" y="1384804"/>
                </a:moveTo>
                <a:lnTo>
                  <a:pt x="506920" y="1891724"/>
                </a:lnTo>
                <a:cubicBezTo>
                  <a:pt x="615498" y="2000302"/>
                  <a:pt x="615497" y="2176342"/>
                  <a:pt x="506919" y="2284921"/>
                </a:cubicBezTo>
                <a:lnTo>
                  <a:pt x="0" y="2791839"/>
                </a:lnTo>
                <a:close/>
                <a:moveTo>
                  <a:pt x="2119006" y="1023909"/>
                </a:moveTo>
                <a:cubicBezTo>
                  <a:pt x="2190162" y="1023908"/>
                  <a:pt x="2261317" y="1051054"/>
                  <a:pt x="2315606" y="1105343"/>
                </a:cubicBezTo>
                <a:lnTo>
                  <a:pt x="3101980" y="1891717"/>
                </a:lnTo>
                <a:cubicBezTo>
                  <a:pt x="3210558" y="2000296"/>
                  <a:pt x="3210558" y="2176337"/>
                  <a:pt x="3101980" y="2284914"/>
                </a:cubicBezTo>
                <a:lnTo>
                  <a:pt x="2315606" y="3071289"/>
                </a:lnTo>
                <a:cubicBezTo>
                  <a:pt x="2207028" y="3179867"/>
                  <a:pt x="2030987" y="3179867"/>
                  <a:pt x="1922408" y="3071289"/>
                </a:cubicBezTo>
                <a:lnTo>
                  <a:pt x="1136034" y="2284914"/>
                </a:lnTo>
                <a:cubicBezTo>
                  <a:pt x="1027455" y="2176337"/>
                  <a:pt x="1027455" y="2000296"/>
                  <a:pt x="1136034" y="1891716"/>
                </a:cubicBezTo>
                <a:lnTo>
                  <a:pt x="1922408" y="1105342"/>
                </a:lnTo>
                <a:cubicBezTo>
                  <a:pt x="1976697" y="1051053"/>
                  <a:pt x="2047852" y="1023909"/>
                  <a:pt x="2119006" y="1023909"/>
                </a:cubicBezTo>
                <a:close/>
                <a:moveTo>
                  <a:pt x="4714068" y="1023903"/>
                </a:moveTo>
                <a:cubicBezTo>
                  <a:pt x="4785223" y="1023903"/>
                  <a:pt x="4856377" y="1051048"/>
                  <a:pt x="4910667" y="1105337"/>
                </a:cubicBezTo>
                <a:lnTo>
                  <a:pt x="5697041" y="1891711"/>
                </a:lnTo>
                <a:cubicBezTo>
                  <a:pt x="5805619" y="2000289"/>
                  <a:pt x="5805619" y="2176331"/>
                  <a:pt x="5697041" y="2284909"/>
                </a:cubicBezTo>
                <a:lnTo>
                  <a:pt x="4910667" y="3071283"/>
                </a:lnTo>
                <a:cubicBezTo>
                  <a:pt x="4802089" y="3179862"/>
                  <a:pt x="4626047" y="3179861"/>
                  <a:pt x="4517469" y="3071283"/>
                </a:cubicBezTo>
                <a:lnTo>
                  <a:pt x="3731095" y="2284909"/>
                </a:lnTo>
                <a:cubicBezTo>
                  <a:pt x="3622516" y="2176331"/>
                  <a:pt x="3622516" y="2000289"/>
                  <a:pt x="3731095" y="1891711"/>
                </a:cubicBezTo>
                <a:lnTo>
                  <a:pt x="4517469" y="1105337"/>
                </a:lnTo>
                <a:cubicBezTo>
                  <a:pt x="4571758" y="1051048"/>
                  <a:pt x="4642912" y="1023903"/>
                  <a:pt x="4714068" y="1023903"/>
                </a:cubicBezTo>
                <a:close/>
                <a:moveTo>
                  <a:pt x="3027750" y="0"/>
                </a:moveTo>
                <a:lnTo>
                  <a:pt x="3805329" y="0"/>
                </a:lnTo>
                <a:lnTo>
                  <a:pt x="4399513" y="594184"/>
                </a:lnTo>
                <a:cubicBezTo>
                  <a:pt x="4508091" y="702762"/>
                  <a:pt x="4508091" y="878804"/>
                  <a:pt x="4399513" y="987382"/>
                </a:cubicBezTo>
                <a:lnTo>
                  <a:pt x="3613139" y="1773756"/>
                </a:lnTo>
                <a:cubicBezTo>
                  <a:pt x="3504560" y="1882335"/>
                  <a:pt x="3328519" y="1882335"/>
                  <a:pt x="3219941" y="1773756"/>
                </a:cubicBezTo>
                <a:lnTo>
                  <a:pt x="2433567" y="987382"/>
                </a:lnTo>
                <a:cubicBezTo>
                  <a:pt x="2324988" y="878804"/>
                  <a:pt x="2324989" y="702763"/>
                  <a:pt x="2433567" y="594184"/>
                </a:cubicBezTo>
                <a:close/>
                <a:moveTo>
                  <a:pt x="2791841" y="0"/>
                </a:moveTo>
                <a:lnTo>
                  <a:pt x="2315612" y="476229"/>
                </a:lnTo>
                <a:cubicBezTo>
                  <a:pt x="2207034" y="584808"/>
                  <a:pt x="2030993" y="584808"/>
                  <a:pt x="1922415" y="476230"/>
                </a:cubicBezTo>
                <a:lnTo>
                  <a:pt x="1446185" y="1"/>
                </a:lnTo>
                <a:close/>
                <a:moveTo>
                  <a:pt x="432697" y="0"/>
                </a:moveTo>
                <a:lnTo>
                  <a:pt x="1210263" y="0"/>
                </a:lnTo>
                <a:lnTo>
                  <a:pt x="1804453" y="594190"/>
                </a:lnTo>
                <a:cubicBezTo>
                  <a:pt x="1913031" y="702769"/>
                  <a:pt x="1913031" y="878810"/>
                  <a:pt x="1804453" y="987388"/>
                </a:cubicBezTo>
                <a:lnTo>
                  <a:pt x="1018079" y="1773762"/>
                </a:lnTo>
                <a:cubicBezTo>
                  <a:pt x="909500" y="1882341"/>
                  <a:pt x="733459" y="1882341"/>
                  <a:pt x="624881" y="1773762"/>
                </a:cubicBezTo>
                <a:lnTo>
                  <a:pt x="0" y="1148882"/>
                </a:lnTo>
                <a:lnTo>
                  <a:pt x="0" y="432696"/>
                </a:lnTo>
                <a:close/>
              </a:path>
            </a:pathLst>
          </a:custGeom>
        </p:spPr>
        <p:txBody>
          <a:bodyPr wrap="square">
            <a:noAutofit/>
          </a:bodyPr>
          <a:lstStyle/>
          <a:p>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9" name="图片占位符 8"/>
          <p:cNvSpPr>
            <a:spLocks noGrp="1"/>
          </p:cNvSpPr>
          <p:nvPr>
            <p:ph type="pic" sz="quarter" idx="10"/>
          </p:nvPr>
        </p:nvSpPr>
        <p:spPr>
          <a:xfrm>
            <a:off x="0" y="0"/>
            <a:ext cx="5279257" cy="5530032"/>
          </a:xfrm>
          <a:custGeom>
            <a:avLst/>
            <a:gdLst>
              <a:gd name="connsiteX0" fmla="*/ 0 w 5279257"/>
              <a:gd name="connsiteY0" fmla="*/ 0 h 5530032"/>
              <a:gd name="connsiteX1" fmla="*/ 3641372 w 5279257"/>
              <a:gd name="connsiteY1" fmla="*/ 0 h 5530032"/>
              <a:gd name="connsiteX2" fmla="*/ 5010556 w 5279257"/>
              <a:gd name="connsiteY2" fmla="*/ 1369184 h 5530032"/>
              <a:gd name="connsiteX3" fmla="*/ 5010556 w 5279257"/>
              <a:gd name="connsiteY3" fmla="*/ 2666592 h 5530032"/>
              <a:gd name="connsiteX4" fmla="*/ 2415817 w 5279257"/>
              <a:gd name="connsiteY4" fmla="*/ 5261331 h 5530032"/>
              <a:gd name="connsiteX5" fmla="*/ 1118409 w 5279257"/>
              <a:gd name="connsiteY5" fmla="*/ 5261331 h 5530032"/>
              <a:gd name="connsiteX6" fmla="*/ 1 w 5279257"/>
              <a:gd name="connsiteY6" fmla="*/ 4142923 h 5530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79257" h="5530032">
                <a:moveTo>
                  <a:pt x="0" y="0"/>
                </a:moveTo>
                <a:lnTo>
                  <a:pt x="3641372" y="0"/>
                </a:lnTo>
                <a:lnTo>
                  <a:pt x="5010556" y="1369184"/>
                </a:lnTo>
                <a:cubicBezTo>
                  <a:pt x="5368825" y="1727453"/>
                  <a:pt x="5368825" y="2308323"/>
                  <a:pt x="5010556" y="2666592"/>
                </a:cubicBezTo>
                <a:lnTo>
                  <a:pt x="2415817" y="5261331"/>
                </a:lnTo>
                <a:cubicBezTo>
                  <a:pt x="2057548" y="5619600"/>
                  <a:pt x="1476678" y="5619600"/>
                  <a:pt x="1118409" y="5261331"/>
                </a:cubicBezTo>
                <a:lnTo>
                  <a:pt x="1" y="4142923"/>
                </a:lnTo>
                <a:close/>
              </a:path>
            </a:pathLst>
          </a:custGeom>
        </p:spPr>
        <p:txBody>
          <a:bodyPr wrap="square">
            <a:noAutofit/>
          </a:body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C28D3-987D-401E-95A8-72784AD93D33}" type="datetimeFigureOut">
              <a:rPr lang="zh-CN" altLang="en-US" smtClean="0"/>
              <a:t>2024/5/8</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A4A5A-5C6D-4E6F-81A3-06DF189A7A65}"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4.png"/><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4"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5" cstate="screen"/>
          <a:srcRect/>
          <a:stretch>
            <a:fillRect/>
          </a:stretch>
        </p:blipFill>
        <p:spPr/>
      </p:pic>
      <p:pic>
        <p:nvPicPr>
          <p:cNvPr id="21" name="图片占位符 20"/>
          <p:cNvPicPr>
            <a:picLocks noGrp="1" noChangeAspect="1"/>
          </p:cNvPicPr>
          <p:nvPr>
            <p:ph type="pic" sz="quarter" idx="10"/>
          </p:nvPr>
        </p:nvPicPr>
        <p:blipFill>
          <a:blip r:embed="rId6"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sp>
        <p:nvSpPr>
          <p:cNvPr id="34" name="文本框 33"/>
          <p:cNvSpPr txBox="1"/>
          <p:nvPr/>
        </p:nvSpPr>
        <p:spPr>
          <a:xfrm>
            <a:off x="1224915" y="4150995"/>
            <a:ext cx="716280" cy="306705"/>
          </a:xfrm>
          <a:prstGeom prst="rect">
            <a:avLst/>
          </a:prstGeom>
          <a:noFill/>
        </p:spPr>
        <p:txBody>
          <a:bodyPr wrap="non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b="0" dirty="0">
                <a:solidFill>
                  <a:schemeClr val="bg1"/>
                </a:solidFill>
              </a:rPr>
              <a:t>育说课</a:t>
            </a:r>
          </a:p>
        </p:txBody>
      </p:sp>
      <p:grpSp>
        <p:nvGrpSpPr>
          <p:cNvPr id="5" name="组合 4"/>
          <p:cNvGrpSpPr/>
          <p:nvPr/>
        </p:nvGrpSpPr>
        <p:grpSpPr>
          <a:xfrm>
            <a:off x="550544" y="3152274"/>
            <a:ext cx="4526781" cy="1890896"/>
            <a:chOff x="602533" y="3311161"/>
            <a:chExt cx="1584325" cy="360000"/>
          </a:xfrm>
        </p:grpSpPr>
        <p:sp>
          <p:nvSpPr>
            <p:cNvPr id="6" name="矩形: 圆角 29"/>
            <p:cNvSpPr/>
            <p:nvPr/>
          </p:nvSpPr>
          <p:spPr>
            <a:xfrm>
              <a:off x="784522" y="3311161"/>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02533" y="3398136"/>
              <a:ext cx="1584325" cy="111333"/>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200" dirty="0">
                  <a:solidFill>
                    <a:schemeClr val="bg1"/>
                  </a:solidFill>
                </a:rPr>
                <a:t>中级经济师</a:t>
              </a:r>
            </a:p>
          </p:txBody>
        </p:sp>
      </p:grpSp>
      <p:pic>
        <p:nvPicPr>
          <p:cNvPr id="8" name="图片 7" descr="123456"/>
          <p:cNvPicPr>
            <a:picLocks noChangeAspect="1"/>
          </p:cNvPicPr>
          <p:nvPr/>
        </p:nvPicPr>
        <p:blipFill>
          <a:blip r:embed="rId7" cstate="print"/>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691362" y="717550"/>
            <a:ext cx="11145671" cy="1384995"/>
          </a:xfrm>
          <a:prstGeom prst="rect">
            <a:avLst/>
          </a:prstGeom>
          <a:noFill/>
        </p:spPr>
        <p:txBody>
          <a:bodyPr wrap="square" rtlCol="0" anchor="t">
            <a:spAutoFit/>
          </a:bodyPr>
          <a:lstStyle/>
          <a:p>
            <a:br>
              <a:rPr lang="zh-CN" altLang="en-US" sz="2000" dirty="0"/>
            </a:br>
            <a:endParaRPr lang="zh-CN" altLang="en-US" sz="2000" dirty="0">
              <a:sym typeface="+mn-ea"/>
            </a:endParaRPr>
          </a:p>
          <a:p>
            <a:pPr algn="l">
              <a:lnSpc>
                <a:spcPct val="100000"/>
              </a:lnSpc>
              <a:buClrTx/>
              <a:buSzTx/>
              <a:buFontTx/>
            </a:pPr>
            <a:endParaRPr lang="zh-CN" altLang="en-US" sz="2000" dirty="0"/>
          </a:p>
          <a:p>
            <a:pPr algn="l">
              <a:lnSpc>
                <a:spcPct val="100000"/>
              </a:lnSpc>
              <a:buClrTx/>
              <a:buSzTx/>
              <a:buFontTx/>
            </a:pPr>
            <a:endParaRPr lang="zh-CN" altLang="en-US" sz="2400" dirty="0">
              <a:solidFill>
                <a:schemeClr val="bg1"/>
              </a:solidFill>
              <a:sym typeface="+mn-lt"/>
            </a:endParaRPr>
          </a:p>
        </p:txBody>
      </p:sp>
      <p:sp>
        <p:nvSpPr>
          <p:cNvPr id="10" name="文本框 9">
            <a:extLst>
              <a:ext uri="{FF2B5EF4-FFF2-40B4-BE49-F238E27FC236}">
                <a16:creationId xmlns:a16="http://schemas.microsoft.com/office/drawing/2014/main" id="{6F3F878F-AB0A-4474-8F57-F27D711A3BFB}"/>
              </a:ext>
            </a:extLst>
          </p:cNvPr>
          <p:cNvSpPr txBox="1"/>
          <p:nvPr/>
        </p:nvSpPr>
        <p:spPr>
          <a:xfrm>
            <a:off x="691190" y="1340349"/>
            <a:ext cx="10324618" cy="2343655"/>
          </a:xfrm>
          <a:prstGeom prst="rect">
            <a:avLst/>
          </a:prstGeom>
          <a:noFill/>
        </p:spPr>
        <p:txBody>
          <a:bodyPr wrap="square" rtlCol="0" anchor="t">
            <a:spAutoFit/>
          </a:bodyPr>
          <a:lstStyle/>
          <a:p>
            <a:pPr>
              <a:lnSpc>
                <a:spcPct val="150000"/>
              </a:lnSpc>
            </a:pPr>
            <a:r>
              <a:rPr lang="zh-CN" altLang="en-US" sz="2000" dirty="0"/>
              <a:t>（</a:t>
            </a:r>
            <a:r>
              <a:rPr lang="en-US" altLang="zh-CN" sz="2000" dirty="0"/>
              <a:t>3</a:t>
            </a:r>
            <a:r>
              <a:rPr lang="zh-CN" altLang="en-US" sz="2000" dirty="0"/>
              <a:t>）劳动的供给曲线</a:t>
            </a:r>
            <a:br>
              <a:rPr lang="zh-CN" altLang="en-US" sz="2000" dirty="0"/>
            </a:br>
            <a:r>
              <a:rPr lang="zh-CN" altLang="en-US" sz="2000" dirty="0"/>
              <a:t>①劳动的供给曲线是后弯曲线，横轴为劳动时间，纵轴为工资。劳动供给曲线表明，当工资较低时，提高工资，则劳动供给增加</a:t>
            </a:r>
            <a:r>
              <a:rPr lang="en-US" altLang="zh-CN" sz="2000" dirty="0"/>
              <a:t>;</a:t>
            </a:r>
            <a:r>
              <a:rPr lang="zh-CN" altLang="en-US" sz="2000" dirty="0"/>
              <a:t>当工资提高到一定程度时，例如超过</a:t>
            </a:r>
            <a:r>
              <a:rPr lang="en-US" altLang="zh-CN" sz="2000" dirty="0"/>
              <a:t>W2</a:t>
            </a:r>
            <a:r>
              <a:rPr lang="zh-CN" altLang="en-US" sz="2000" dirty="0"/>
              <a:t>时，劳动供给减少。</a:t>
            </a:r>
            <a:br>
              <a:rPr lang="zh-CN" altLang="en-US" sz="2000" dirty="0"/>
            </a:br>
            <a:endParaRPr lang="zh-CN" altLang="en-US" sz="2000" dirty="0"/>
          </a:p>
        </p:txBody>
      </p:sp>
      <p:pic>
        <p:nvPicPr>
          <p:cNvPr id="14" name="图片 13">
            <a:extLst>
              <a:ext uri="{FF2B5EF4-FFF2-40B4-BE49-F238E27FC236}">
                <a16:creationId xmlns:a16="http://schemas.microsoft.com/office/drawing/2014/main" id="{CE9B3BC9-C684-403C-91C9-3FA957D33E6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98440" y="3110947"/>
            <a:ext cx="5269213" cy="2614597"/>
          </a:xfrm>
          <a:prstGeom prst="rect">
            <a:avLst/>
          </a:prstGeom>
        </p:spPr>
      </p:pic>
    </p:spTree>
    <p:extLst>
      <p:ext uri="{BB962C8B-B14F-4D97-AF65-F5344CB8AC3E}">
        <p14:creationId xmlns:p14="http://schemas.microsoft.com/office/powerpoint/2010/main" val="41373619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176020" y="942453"/>
            <a:ext cx="5037455" cy="830997"/>
          </a:xfrm>
          <a:prstGeom prst="rect">
            <a:avLst/>
          </a:prstGeom>
          <a:noFill/>
        </p:spPr>
        <p:txBody>
          <a:bodyPr wrap="square" rtlCol="0" anchor="t">
            <a:spAutoFit/>
          </a:bodyPr>
          <a:lstStyle/>
          <a:p>
            <a:br>
              <a:rPr lang="zh-CN" altLang="en-US" sz="2400" dirty="0"/>
            </a:br>
            <a:endParaRPr lang="zh-CN" altLang="en-US" sz="2400" dirty="0">
              <a:solidFill>
                <a:schemeClr val="bg1"/>
              </a:solidFill>
              <a:sym typeface="+mn-ea"/>
            </a:endParaRPr>
          </a:p>
        </p:txBody>
      </p:sp>
      <p:sp>
        <p:nvSpPr>
          <p:cNvPr id="7" name="文本框 6"/>
          <p:cNvSpPr txBox="1"/>
          <p:nvPr/>
        </p:nvSpPr>
        <p:spPr>
          <a:xfrm>
            <a:off x="1176019" y="1482288"/>
            <a:ext cx="8938651" cy="3539430"/>
          </a:xfrm>
          <a:prstGeom prst="rect">
            <a:avLst/>
          </a:prstGeom>
          <a:noFill/>
        </p:spPr>
        <p:txBody>
          <a:bodyPr wrap="square" rtlCol="0" anchor="t">
            <a:spAutoFit/>
          </a:bodyPr>
          <a:lstStyle/>
          <a:p>
            <a:r>
              <a:rPr lang="zh-CN" altLang="en-US" sz="2000" dirty="0"/>
              <a:t>②可以用工资增加的收入效应和替代效应来解释劳动供给曲线为何后弯。</a:t>
            </a:r>
            <a:br>
              <a:rPr lang="zh-CN" altLang="en-US" sz="2000" dirty="0"/>
            </a:br>
            <a:br>
              <a:rPr lang="zh-CN" altLang="en-US" sz="2000" dirty="0"/>
            </a:br>
            <a:r>
              <a:rPr lang="zh-CN" altLang="en-US" sz="2000" dirty="0"/>
              <a:t>工资增加的替代效应是指，由于工资上升，收入增加，消费者用劳动替代闲暇，劳动供给增加。</a:t>
            </a:r>
            <a:br>
              <a:rPr lang="zh-CN" altLang="en-US" sz="2000" dirty="0"/>
            </a:br>
            <a:br>
              <a:rPr lang="zh-CN" altLang="en-US" sz="2000" dirty="0"/>
            </a:br>
            <a:r>
              <a:rPr lang="zh-CN" altLang="en-US" sz="2000" dirty="0"/>
              <a:t>工资增加的收入效应是指，由于工资上升，收入增加，消费者相对更加富有而追求闲暇，从而会减少劳动的供给。般地，当工资低、收入少时，例如工资为上图的</a:t>
            </a:r>
            <a:r>
              <a:rPr lang="en-US" altLang="zh-CN" sz="2000" dirty="0"/>
              <a:t>W1</a:t>
            </a:r>
            <a:r>
              <a:rPr lang="zh-CN" altLang="en-US" sz="2000" dirty="0"/>
              <a:t>时，劳动供给曲线向上倾斜。而当工资提高到一定程度时，消费者相对比较富有，工资增加的替代效应小于收入效应劳动供给减少，劳动供给曲线向后弯曲。</a:t>
            </a:r>
            <a:br>
              <a:rPr lang="zh-CN" altLang="en-US" sz="2000" dirty="0"/>
            </a:br>
            <a:endParaRPr lang="zh-CN" altLang="en-US" sz="2000" dirty="0"/>
          </a:p>
        </p:txBody>
      </p:sp>
    </p:spTree>
    <p:extLst>
      <p:ext uri="{BB962C8B-B14F-4D97-AF65-F5344CB8AC3E}">
        <p14:creationId xmlns:p14="http://schemas.microsoft.com/office/powerpoint/2010/main" val="7619491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296914" y="922801"/>
            <a:ext cx="9363592" cy="4917500"/>
          </a:xfrm>
          <a:prstGeom prst="rect">
            <a:avLst/>
          </a:prstGeom>
          <a:noFill/>
        </p:spPr>
        <p:txBody>
          <a:bodyPr wrap="square" rtlCol="0" anchor="t">
            <a:spAutoFit/>
          </a:bodyPr>
          <a:lstStyle/>
          <a:p>
            <a:pPr algn="ctr" fontAlgn="base" latinLnBrk="1">
              <a:lnSpc>
                <a:spcPct val="150000"/>
              </a:lnSpc>
            </a:pPr>
            <a:r>
              <a:rPr lang="zh-CN" altLang="en-US" sz="2400" b="1" dirty="0"/>
              <a:t>练习题</a:t>
            </a:r>
            <a:endParaRPr lang="en-US" altLang="zh-CN" sz="2400" b="1" dirty="0"/>
          </a:p>
          <a:p>
            <a:pPr fontAlgn="base">
              <a:lnSpc>
                <a:spcPct val="150000"/>
              </a:lnSpc>
            </a:pPr>
            <a:r>
              <a:rPr lang="zh-CN" altLang="en-US" sz="2000" dirty="0"/>
              <a:t>单选：</a:t>
            </a:r>
            <a:endParaRPr lang="en-US" altLang="zh-CN" sz="2000" dirty="0"/>
          </a:p>
          <a:p>
            <a:pPr>
              <a:lnSpc>
                <a:spcPct val="150000"/>
              </a:lnSpc>
            </a:pPr>
            <a:r>
              <a:rPr lang="en-US" altLang="zh-CN" dirty="0"/>
              <a:t>1</a:t>
            </a:r>
            <a:r>
              <a:rPr lang="zh-CN" altLang="zh-CN" dirty="0"/>
              <a:t>．生产者对生产要素的需求是一种</a:t>
            </a:r>
            <a:r>
              <a:rPr lang="en-US" altLang="zh-CN" dirty="0"/>
              <a:t>(</a:t>
            </a:r>
            <a:r>
              <a:rPr lang="zh-CN" altLang="zh-CN" dirty="0"/>
              <a:t>　　</a:t>
            </a:r>
            <a:r>
              <a:rPr lang="en-US" altLang="zh-CN" dirty="0"/>
              <a:t>)</a:t>
            </a:r>
            <a:r>
              <a:rPr lang="zh-CN" altLang="zh-CN" dirty="0"/>
              <a:t>。</a:t>
            </a:r>
          </a:p>
          <a:p>
            <a:pPr>
              <a:lnSpc>
                <a:spcPct val="150000"/>
              </a:lnSpc>
            </a:pPr>
            <a:r>
              <a:rPr lang="zh-CN" altLang="zh-CN" dirty="0"/>
              <a:t>　　</a:t>
            </a:r>
            <a:r>
              <a:rPr lang="en-US" altLang="zh-CN" dirty="0"/>
              <a:t>A</a:t>
            </a:r>
            <a:r>
              <a:rPr lang="zh-CN" altLang="zh-CN" dirty="0"/>
              <a:t>．最终需求　　</a:t>
            </a:r>
            <a:r>
              <a:rPr lang="en-US" altLang="zh-CN" dirty="0"/>
              <a:t>   B</a:t>
            </a:r>
            <a:r>
              <a:rPr lang="zh-CN" altLang="zh-CN" dirty="0"/>
              <a:t>．引致需求</a:t>
            </a:r>
          </a:p>
          <a:p>
            <a:pPr>
              <a:lnSpc>
                <a:spcPct val="150000"/>
              </a:lnSpc>
            </a:pPr>
            <a:r>
              <a:rPr lang="zh-CN" altLang="zh-CN" dirty="0"/>
              <a:t>　　</a:t>
            </a:r>
            <a:r>
              <a:rPr lang="en-US" altLang="zh-CN" dirty="0"/>
              <a:t>C</a:t>
            </a:r>
            <a:r>
              <a:rPr lang="zh-CN" altLang="zh-CN" dirty="0"/>
              <a:t>．渐进式需求</a:t>
            </a:r>
            <a:r>
              <a:rPr lang="en-US" altLang="zh-CN" dirty="0"/>
              <a:t>     D</a:t>
            </a:r>
            <a:r>
              <a:rPr lang="zh-CN" altLang="zh-CN" dirty="0"/>
              <a:t>．规模需求</a:t>
            </a:r>
          </a:p>
          <a:p>
            <a:pPr>
              <a:lnSpc>
                <a:spcPct val="150000"/>
              </a:lnSpc>
            </a:pPr>
            <a:r>
              <a:rPr lang="en-US" altLang="zh-CN" dirty="0"/>
              <a:t>2</a:t>
            </a:r>
            <a:r>
              <a:rPr lang="zh-CN" altLang="zh-CN" dirty="0"/>
              <a:t>．边际物质产品</a:t>
            </a:r>
            <a:r>
              <a:rPr lang="en-US" altLang="zh-CN" dirty="0"/>
              <a:t>(MPP)</a:t>
            </a:r>
            <a:r>
              <a:rPr lang="zh-CN" altLang="zh-CN" dirty="0"/>
              <a:t>表示的是</a:t>
            </a:r>
            <a:r>
              <a:rPr lang="en-US" altLang="zh-CN" dirty="0"/>
              <a:t>(</a:t>
            </a:r>
            <a:r>
              <a:rPr lang="zh-CN" altLang="zh-CN" dirty="0"/>
              <a:t>　　</a:t>
            </a:r>
            <a:r>
              <a:rPr lang="en-US" altLang="zh-CN" dirty="0"/>
              <a:t>)</a:t>
            </a:r>
            <a:r>
              <a:rPr lang="zh-CN" altLang="zh-CN" dirty="0"/>
              <a:t>。</a:t>
            </a:r>
          </a:p>
          <a:p>
            <a:pPr>
              <a:lnSpc>
                <a:spcPct val="150000"/>
              </a:lnSpc>
            </a:pPr>
            <a:r>
              <a:rPr lang="zh-CN" altLang="zh-CN" dirty="0"/>
              <a:t>　　</a:t>
            </a:r>
            <a:r>
              <a:rPr lang="en-US" altLang="zh-CN" dirty="0"/>
              <a:t>A</a:t>
            </a:r>
            <a:r>
              <a:rPr lang="zh-CN" altLang="zh-CN" dirty="0"/>
              <a:t>．增加单位要素投入所带来的产量增量</a:t>
            </a:r>
          </a:p>
          <a:p>
            <a:pPr>
              <a:lnSpc>
                <a:spcPct val="150000"/>
              </a:lnSpc>
            </a:pPr>
            <a:r>
              <a:rPr lang="zh-CN" altLang="zh-CN" dirty="0"/>
              <a:t>　　</a:t>
            </a:r>
            <a:r>
              <a:rPr lang="en-US" altLang="zh-CN" dirty="0"/>
              <a:t>B</a:t>
            </a:r>
            <a:r>
              <a:rPr lang="zh-CN" altLang="zh-CN" dirty="0"/>
              <a:t>．增加单位要素使用所带来的收益的增量</a:t>
            </a:r>
          </a:p>
          <a:p>
            <a:pPr>
              <a:lnSpc>
                <a:spcPct val="150000"/>
              </a:lnSpc>
            </a:pPr>
            <a:r>
              <a:rPr lang="zh-CN" altLang="zh-CN" dirty="0"/>
              <a:t>　　</a:t>
            </a:r>
            <a:r>
              <a:rPr lang="en-US" altLang="zh-CN" dirty="0"/>
              <a:t>C</a:t>
            </a:r>
            <a:r>
              <a:rPr lang="zh-CN" altLang="zh-CN" dirty="0"/>
              <a:t>．每增加一单位的要素投入所增加的价值</a:t>
            </a:r>
          </a:p>
          <a:p>
            <a:pPr>
              <a:lnSpc>
                <a:spcPct val="150000"/>
              </a:lnSpc>
            </a:pPr>
            <a:r>
              <a:rPr lang="zh-CN" altLang="zh-CN" dirty="0"/>
              <a:t>　　</a:t>
            </a:r>
            <a:r>
              <a:rPr lang="en-US" altLang="zh-CN" dirty="0"/>
              <a:t>D</a:t>
            </a:r>
            <a:r>
              <a:rPr lang="zh-CN" altLang="zh-CN" dirty="0"/>
              <a:t>．增加单位要素投入所带来的成本增量</a:t>
            </a:r>
          </a:p>
          <a:p>
            <a:pPr fontAlgn="base" latinLnBrk="1">
              <a:lnSpc>
                <a:spcPct val="150000"/>
              </a:lnSpc>
            </a:pPr>
            <a:endParaRPr lang="en-US" altLang="zh-CN" sz="2400" dirty="0">
              <a:solidFill>
                <a:srgbClr val="FF0000"/>
              </a:solidFill>
            </a:endParaRPr>
          </a:p>
        </p:txBody>
      </p:sp>
    </p:spTree>
    <p:extLst>
      <p:ext uri="{BB962C8B-B14F-4D97-AF65-F5344CB8AC3E}">
        <p14:creationId xmlns:p14="http://schemas.microsoft.com/office/powerpoint/2010/main" val="5789103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296914" y="922801"/>
            <a:ext cx="9363592" cy="6163995"/>
          </a:xfrm>
          <a:prstGeom prst="rect">
            <a:avLst/>
          </a:prstGeom>
          <a:noFill/>
        </p:spPr>
        <p:txBody>
          <a:bodyPr wrap="square" rtlCol="0" anchor="t">
            <a:spAutoFit/>
          </a:bodyPr>
          <a:lstStyle/>
          <a:p>
            <a:pPr algn="ctr" fontAlgn="base" latinLnBrk="1">
              <a:lnSpc>
                <a:spcPct val="150000"/>
              </a:lnSpc>
            </a:pPr>
            <a:r>
              <a:rPr lang="zh-CN" altLang="en-US" sz="2400" b="1" dirty="0"/>
              <a:t>练习题</a:t>
            </a:r>
            <a:endParaRPr lang="en-US" altLang="zh-CN" sz="2400" b="1" dirty="0"/>
          </a:p>
          <a:p>
            <a:pPr fontAlgn="base">
              <a:lnSpc>
                <a:spcPct val="150000"/>
              </a:lnSpc>
            </a:pPr>
            <a:endParaRPr lang="en-US" altLang="zh-CN" sz="2000" dirty="0"/>
          </a:p>
          <a:p>
            <a:pPr>
              <a:lnSpc>
                <a:spcPct val="150000"/>
              </a:lnSpc>
            </a:pPr>
            <a:r>
              <a:rPr lang="zh-CN" altLang="zh-CN" dirty="0"/>
              <a:t>　</a:t>
            </a:r>
            <a:r>
              <a:rPr lang="en-US" altLang="zh-CN" dirty="0"/>
              <a:t>3</a:t>
            </a:r>
            <a:r>
              <a:rPr lang="zh-CN" altLang="zh-CN" dirty="0"/>
              <a:t>．若某生产者的边际收益产品大于边际要素成本时，该生产者的正确做法是</a:t>
            </a:r>
            <a:r>
              <a:rPr lang="en-US" altLang="zh-CN" dirty="0"/>
              <a:t>(</a:t>
            </a:r>
            <a:r>
              <a:rPr lang="zh-CN" altLang="zh-CN" dirty="0"/>
              <a:t>　　</a:t>
            </a:r>
            <a:r>
              <a:rPr lang="en-US" altLang="zh-CN" dirty="0"/>
              <a:t>)</a:t>
            </a:r>
            <a:r>
              <a:rPr lang="zh-CN" altLang="zh-CN" dirty="0"/>
              <a:t>。</a:t>
            </a:r>
          </a:p>
          <a:p>
            <a:pPr>
              <a:lnSpc>
                <a:spcPct val="150000"/>
              </a:lnSpc>
            </a:pPr>
            <a:r>
              <a:rPr lang="zh-CN" altLang="zh-CN" dirty="0"/>
              <a:t>　　</a:t>
            </a:r>
            <a:r>
              <a:rPr lang="en-US" altLang="zh-CN" dirty="0"/>
              <a:t>A</a:t>
            </a:r>
            <a:r>
              <a:rPr lang="zh-CN" altLang="zh-CN" dirty="0"/>
              <a:t>．使用更多的生产要素</a:t>
            </a:r>
          </a:p>
          <a:p>
            <a:pPr>
              <a:lnSpc>
                <a:spcPct val="150000"/>
              </a:lnSpc>
            </a:pPr>
            <a:r>
              <a:rPr lang="zh-CN" altLang="zh-CN" dirty="0"/>
              <a:t>　　</a:t>
            </a:r>
            <a:r>
              <a:rPr lang="en-US" altLang="zh-CN" dirty="0"/>
              <a:t>B</a:t>
            </a:r>
            <a:r>
              <a:rPr lang="zh-CN" altLang="zh-CN" dirty="0"/>
              <a:t>．减少生产要素的使用</a:t>
            </a:r>
          </a:p>
          <a:p>
            <a:pPr>
              <a:lnSpc>
                <a:spcPct val="150000"/>
              </a:lnSpc>
            </a:pPr>
            <a:r>
              <a:rPr lang="zh-CN" altLang="zh-CN" dirty="0"/>
              <a:t>　　</a:t>
            </a:r>
            <a:r>
              <a:rPr lang="en-US" altLang="zh-CN" dirty="0"/>
              <a:t>C</a:t>
            </a:r>
            <a:r>
              <a:rPr lang="zh-CN" altLang="zh-CN" dirty="0"/>
              <a:t>．对生产要素的使用保持不变</a:t>
            </a:r>
          </a:p>
          <a:p>
            <a:pPr>
              <a:lnSpc>
                <a:spcPct val="150000"/>
              </a:lnSpc>
            </a:pPr>
            <a:r>
              <a:rPr lang="en-US" altLang="zh-CN" dirty="0"/>
              <a:t>        D</a:t>
            </a:r>
            <a:r>
              <a:rPr lang="zh-CN" altLang="zh-CN" dirty="0"/>
              <a:t>．视该生产者的生产规模而定</a:t>
            </a:r>
          </a:p>
          <a:p>
            <a:pPr>
              <a:lnSpc>
                <a:spcPct val="150000"/>
              </a:lnSpc>
            </a:pPr>
            <a:r>
              <a:rPr lang="en-US" altLang="zh-CN" dirty="0"/>
              <a:t>     4. </a:t>
            </a:r>
            <a:r>
              <a:rPr lang="zh-CN" altLang="zh-CN" dirty="0"/>
              <a:t>关于劳动供给的说法，正确的是（  ）</a:t>
            </a:r>
            <a:br>
              <a:rPr lang="en-US" altLang="zh-CN" dirty="0"/>
            </a:br>
            <a:r>
              <a:rPr lang="en-US" altLang="zh-CN" dirty="0"/>
              <a:t>       A.</a:t>
            </a:r>
            <a:r>
              <a:rPr lang="zh-CN" altLang="zh-CN" dirty="0"/>
              <a:t>劳动的效用和收入的效用无关</a:t>
            </a:r>
            <a:br>
              <a:rPr lang="en-US" altLang="zh-CN" dirty="0"/>
            </a:br>
            <a:r>
              <a:rPr lang="en-US" altLang="zh-CN" dirty="0"/>
              <a:t>       B.</a:t>
            </a:r>
            <a:r>
              <a:rPr lang="zh-CN" altLang="zh-CN" dirty="0"/>
              <a:t>劳动的供给原则是劳动的边际效用等于闲暇的边际效用</a:t>
            </a:r>
            <a:br>
              <a:rPr lang="en-US" altLang="zh-CN" dirty="0"/>
            </a:br>
            <a:r>
              <a:rPr lang="en-US" altLang="zh-CN" dirty="0"/>
              <a:t>      C.</a:t>
            </a:r>
            <a:r>
              <a:rPr lang="zh-CN" altLang="zh-CN" dirty="0"/>
              <a:t>闲暇与劳动的效用和边际效用具有同样的性质</a:t>
            </a:r>
            <a:br>
              <a:rPr lang="en-US" altLang="zh-CN" dirty="0"/>
            </a:br>
            <a:r>
              <a:rPr lang="en-US" altLang="zh-CN" dirty="0"/>
              <a:t>      D.</a:t>
            </a:r>
            <a:r>
              <a:rPr lang="zh-CN" altLang="zh-CN" dirty="0"/>
              <a:t>劳动的供给曲线是一条凸向原点的曲线</a:t>
            </a:r>
            <a:br>
              <a:rPr lang="en-US" altLang="zh-CN" dirty="0"/>
            </a:br>
            <a:endParaRPr lang="zh-CN" altLang="zh-CN" dirty="0"/>
          </a:p>
          <a:p>
            <a:pPr fontAlgn="base" latinLnBrk="1">
              <a:lnSpc>
                <a:spcPct val="150000"/>
              </a:lnSpc>
            </a:pPr>
            <a:endParaRPr lang="en-US" altLang="zh-CN" sz="2400" dirty="0">
              <a:solidFill>
                <a:srgbClr val="FF0000"/>
              </a:solidFill>
            </a:endParaRPr>
          </a:p>
        </p:txBody>
      </p:sp>
    </p:spTree>
    <p:extLst>
      <p:ext uri="{BB962C8B-B14F-4D97-AF65-F5344CB8AC3E}">
        <p14:creationId xmlns:p14="http://schemas.microsoft.com/office/powerpoint/2010/main" val="31074370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296914" y="922801"/>
            <a:ext cx="9363592" cy="4363502"/>
          </a:xfrm>
          <a:prstGeom prst="rect">
            <a:avLst/>
          </a:prstGeom>
          <a:noFill/>
        </p:spPr>
        <p:txBody>
          <a:bodyPr wrap="square" rtlCol="0" anchor="t">
            <a:spAutoFit/>
          </a:bodyPr>
          <a:lstStyle/>
          <a:p>
            <a:pPr algn="ctr" fontAlgn="base" latinLnBrk="1">
              <a:lnSpc>
                <a:spcPct val="150000"/>
              </a:lnSpc>
            </a:pPr>
            <a:r>
              <a:rPr lang="zh-CN" altLang="en-US" sz="2400" b="1" dirty="0"/>
              <a:t>练习题</a:t>
            </a:r>
            <a:endParaRPr lang="en-US" altLang="zh-CN" sz="2400" b="1" dirty="0"/>
          </a:p>
          <a:p>
            <a:pPr fontAlgn="base">
              <a:lnSpc>
                <a:spcPct val="150000"/>
              </a:lnSpc>
            </a:pPr>
            <a:r>
              <a:rPr lang="zh-CN" altLang="en-US" sz="2000" dirty="0"/>
              <a:t>多选：</a:t>
            </a:r>
            <a:endParaRPr lang="en-US" altLang="zh-CN" sz="2000" dirty="0"/>
          </a:p>
          <a:p>
            <a:pPr>
              <a:lnSpc>
                <a:spcPct val="150000"/>
              </a:lnSpc>
            </a:pPr>
            <a:r>
              <a:rPr lang="en-US" altLang="zh-CN" sz="2000" dirty="0"/>
              <a:t>1</a:t>
            </a:r>
            <a:r>
              <a:rPr lang="zh-CN" altLang="zh-CN" sz="2000" dirty="0"/>
              <a:t>．关于完全竞争生产者的要素供给曲线，下列说法中不正确的有</a:t>
            </a:r>
            <a:r>
              <a:rPr lang="en-US" altLang="zh-CN" sz="2000" dirty="0"/>
              <a:t>(      )</a:t>
            </a:r>
            <a:r>
              <a:rPr lang="zh-CN" altLang="zh-CN" sz="2000" dirty="0"/>
              <a:t>。</a:t>
            </a:r>
          </a:p>
          <a:p>
            <a:pPr>
              <a:lnSpc>
                <a:spcPct val="150000"/>
              </a:lnSpc>
            </a:pPr>
            <a:r>
              <a:rPr lang="zh-CN" altLang="zh-CN" sz="2000" dirty="0"/>
              <a:t>　　</a:t>
            </a:r>
            <a:r>
              <a:rPr lang="en-US" altLang="zh-CN" sz="2000" dirty="0"/>
              <a:t>A</a:t>
            </a:r>
            <a:r>
              <a:rPr lang="zh-CN" altLang="zh-CN" sz="2000" dirty="0"/>
              <a:t>．其要素供给曲线是垂直线</a:t>
            </a:r>
          </a:p>
          <a:p>
            <a:pPr>
              <a:lnSpc>
                <a:spcPct val="150000"/>
              </a:lnSpc>
            </a:pPr>
            <a:r>
              <a:rPr lang="zh-CN" altLang="zh-CN" sz="2000" dirty="0"/>
              <a:t>　　</a:t>
            </a:r>
            <a:r>
              <a:rPr lang="en-US" altLang="zh-CN" sz="2000" dirty="0"/>
              <a:t>B</a:t>
            </a:r>
            <a:r>
              <a:rPr lang="zh-CN" altLang="zh-CN" sz="2000" dirty="0"/>
              <a:t>．生产者对生产要素的价格有一定的掌控能力</a:t>
            </a:r>
          </a:p>
          <a:p>
            <a:pPr>
              <a:lnSpc>
                <a:spcPct val="150000"/>
              </a:lnSpc>
            </a:pPr>
            <a:r>
              <a:rPr lang="zh-CN" altLang="zh-CN" sz="2000" dirty="0"/>
              <a:t>　　</a:t>
            </a:r>
            <a:r>
              <a:rPr lang="en-US" altLang="zh-CN" sz="2000" dirty="0"/>
              <a:t>C</a:t>
            </a:r>
            <a:r>
              <a:rPr lang="zh-CN" altLang="zh-CN" sz="2000" dirty="0"/>
              <a:t>．要素价格为常数</a:t>
            </a:r>
          </a:p>
          <a:p>
            <a:pPr>
              <a:lnSpc>
                <a:spcPct val="150000"/>
              </a:lnSpc>
            </a:pPr>
            <a:r>
              <a:rPr lang="zh-CN" altLang="zh-CN" sz="2000" dirty="0"/>
              <a:t>　　</a:t>
            </a:r>
            <a:r>
              <a:rPr lang="en-US" altLang="zh-CN" sz="2000" dirty="0"/>
              <a:t>D</a:t>
            </a:r>
            <a:r>
              <a:rPr lang="zh-CN" altLang="zh-CN" sz="2000" dirty="0"/>
              <a:t>．要素供给曲线为</a:t>
            </a:r>
            <a:r>
              <a:rPr lang="en-US" altLang="zh-CN" sz="2000" dirty="0"/>
              <a:t>MFC=AFC=W</a:t>
            </a:r>
            <a:r>
              <a:rPr lang="zh-CN" altLang="zh-CN" sz="2000" dirty="0"/>
              <a:t>，</a:t>
            </a:r>
          </a:p>
          <a:p>
            <a:pPr>
              <a:lnSpc>
                <a:spcPct val="150000"/>
              </a:lnSpc>
            </a:pPr>
            <a:r>
              <a:rPr lang="zh-CN" altLang="zh-CN" sz="2000" dirty="0"/>
              <a:t>　　</a:t>
            </a:r>
            <a:r>
              <a:rPr lang="en-US" altLang="zh-CN" sz="2000" dirty="0"/>
              <a:t>E</a:t>
            </a:r>
            <a:r>
              <a:rPr lang="zh-CN" altLang="zh-CN" sz="2000" dirty="0"/>
              <a:t>．边际要素成本曲线与平均要素成本曲线与要素供给曲线重合</a:t>
            </a:r>
          </a:p>
          <a:p>
            <a:pPr fontAlgn="base" latinLnBrk="1">
              <a:lnSpc>
                <a:spcPct val="150000"/>
              </a:lnSpc>
            </a:pPr>
            <a:endParaRPr lang="en-US" altLang="zh-CN" sz="2400" dirty="0">
              <a:solidFill>
                <a:srgbClr val="FF0000"/>
              </a:solidFill>
            </a:endParaRPr>
          </a:p>
        </p:txBody>
      </p:sp>
    </p:spTree>
    <p:extLst>
      <p:ext uri="{BB962C8B-B14F-4D97-AF65-F5344CB8AC3E}">
        <p14:creationId xmlns:p14="http://schemas.microsoft.com/office/powerpoint/2010/main" val="15162498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p:cNvSpPr/>
          <p:nvPr/>
        </p:nvSpPr>
        <p:spPr>
          <a:xfrm>
            <a:off x="692150" y="2332343"/>
            <a:ext cx="10552550" cy="1806264"/>
          </a:xfrm>
          <a:prstGeom prst="rect">
            <a:avLst/>
          </a:prstGeom>
        </p:spPr>
        <p:txBody>
          <a:bodyPr wrap="square">
            <a:spAutoFit/>
          </a:bodyPr>
          <a:lstStyle/>
          <a:p>
            <a:pPr algn="ctr">
              <a:lnSpc>
                <a:spcPct val="150000"/>
              </a:lnSpc>
              <a:spcBef>
                <a:spcPts val="750"/>
              </a:spcBef>
              <a:spcAft>
                <a:spcPts val="750"/>
              </a:spcAft>
            </a:pPr>
            <a:r>
              <a:rPr lang="en-US" altLang="zh-CN" sz="8800" b="1" kern="100" dirty="0">
                <a:solidFill>
                  <a:srgbClr val="002060"/>
                </a:solidFill>
                <a:latin typeface="黑体" panose="02010609060101010101" pitchFamily="49" charset="-122"/>
                <a:ea typeface="黑体" panose="02010609060101010101" pitchFamily="49" charset="-122"/>
                <a:cs typeface="Times New Roman" panose="02020603050405020304" pitchFamily="18" charset="0"/>
              </a:rPr>
              <a:t>Thank</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4" name="矩形 13">
            <a:extLst>
              <a:ext uri="{FF2B5EF4-FFF2-40B4-BE49-F238E27FC236}">
                <a16:creationId xmlns:a16="http://schemas.microsoft.com/office/drawing/2014/main" id="{7F289097-BACE-4ADF-A6DD-4469F39FDD58}"/>
              </a:ext>
            </a:extLst>
          </p:cNvPr>
          <p:cNvSpPr/>
          <p:nvPr/>
        </p:nvSpPr>
        <p:spPr>
          <a:xfrm>
            <a:off x="3237487" y="818457"/>
            <a:ext cx="6588093" cy="661848"/>
          </a:xfrm>
          <a:prstGeom prst="rect">
            <a:avLst/>
          </a:prstGeom>
        </p:spPr>
        <p:txBody>
          <a:bodyPr wrap="square">
            <a:spAutoFit/>
          </a:bodyPr>
          <a:lstStyle/>
          <a:p>
            <a:pPr algn="ctr">
              <a:lnSpc>
                <a:spcPct val="150000"/>
              </a:lnSpc>
            </a:pPr>
            <a:r>
              <a:rPr lang="zh-CN" altLang="en-US" sz="2800" dirty="0"/>
              <a:t>第五章 生产要素市场理论</a:t>
            </a:r>
            <a:endParaRPr lang="en-US" altLang="zh-CN" sz="2800" dirty="0"/>
          </a:p>
        </p:txBody>
      </p:sp>
      <p:sp>
        <p:nvSpPr>
          <p:cNvPr id="32" name="左大括号 31">
            <a:extLst>
              <a:ext uri="{FF2B5EF4-FFF2-40B4-BE49-F238E27FC236}">
                <a16:creationId xmlns:a16="http://schemas.microsoft.com/office/drawing/2014/main" id="{3DD73637-F1D3-47F9-9064-0F4C79EE7F8D}"/>
              </a:ext>
            </a:extLst>
          </p:cNvPr>
          <p:cNvSpPr/>
          <p:nvPr/>
        </p:nvSpPr>
        <p:spPr>
          <a:xfrm>
            <a:off x="3488788" y="2861395"/>
            <a:ext cx="82195" cy="1506763"/>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2" name="矩形 1">
            <a:extLst>
              <a:ext uri="{FF2B5EF4-FFF2-40B4-BE49-F238E27FC236}">
                <a16:creationId xmlns:a16="http://schemas.microsoft.com/office/drawing/2014/main" id="{8CC62ACC-6488-4713-A48E-F3D01E7ED3F0}"/>
              </a:ext>
            </a:extLst>
          </p:cNvPr>
          <p:cNvSpPr/>
          <p:nvPr/>
        </p:nvSpPr>
        <p:spPr>
          <a:xfrm>
            <a:off x="3010486" y="2138292"/>
            <a:ext cx="6133514" cy="2585323"/>
          </a:xfrm>
          <a:prstGeom prst="rect">
            <a:avLst/>
          </a:prstGeom>
        </p:spPr>
        <p:txBody>
          <a:bodyPr wrap="square">
            <a:spAutoFit/>
          </a:bodyPr>
          <a:lstStyle/>
          <a:p>
            <a:pPr algn="ctr">
              <a:lnSpc>
                <a:spcPct val="150000"/>
              </a:lnSpc>
            </a:pPr>
            <a:endParaRPr lang="zh-CN" altLang="en-US" sz="2400" dirty="0"/>
          </a:p>
          <a:p>
            <a:r>
              <a:rPr lang="zh-CN" altLang="en-US" dirty="0">
                <a:sym typeface="+mn-ea"/>
              </a:rPr>
              <a:t>生      生产者使用生产要素的原则</a:t>
            </a:r>
            <a:endParaRPr lang="en-US" altLang="zh-CN" dirty="0">
              <a:sym typeface="+mn-ea"/>
            </a:endParaRPr>
          </a:p>
          <a:p>
            <a:r>
              <a:rPr lang="zh-CN" altLang="en-US" dirty="0">
                <a:sym typeface="+mn-ea"/>
              </a:rPr>
              <a:t>产</a:t>
            </a:r>
          </a:p>
          <a:p>
            <a:r>
              <a:rPr lang="zh-CN" altLang="en-US" dirty="0">
                <a:sym typeface="+mn-ea"/>
              </a:rPr>
              <a:t>要</a:t>
            </a:r>
          </a:p>
          <a:p>
            <a:r>
              <a:rPr lang="zh-CN" altLang="en-US" dirty="0">
                <a:sym typeface="+mn-ea"/>
              </a:rPr>
              <a:t>素      完全竞争生产者对生产要素的需求</a:t>
            </a:r>
            <a:endParaRPr lang="en-US" altLang="zh-CN" dirty="0">
              <a:sym typeface="+mn-ea"/>
            </a:endParaRPr>
          </a:p>
          <a:p>
            <a:r>
              <a:rPr lang="zh-CN" altLang="en-US" dirty="0">
                <a:sym typeface="+mn-ea"/>
              </a:rPr>
              <a:t>市</a:t>
            </a:r>
          </a:p>
          <a:p>
            <a:r>
              <a:rPr lang="zh-CN" altLang="en-US" dirty="0">
                <a:sym typeface="+mn-ea"/>
              </a:rPr>
              <a:t>场</a:t>
            </a:r>
          </a:p>
          <a:p>
            <a:r>
              <a:rPr lang="zh-CN" altLang="en-US" dirty="0">
                <a:sym typeface="+mn-ea"/>
              </a:rPr>
              <a:t>理      劳动供给曲线和均衡工资的决定</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068070" y="1376680"/>
            <a:ext cx="9779000" cy="6036974"/>
          </a:xfrm>
          <a:prstGeom prst="rect">
            <a:avLst/>
          </a:prstGeom>
          <a:noFill/>
        </p:spPr>
        <p:txBody>
          <a:bodyPr wrap="square" rtlCol="0" anchor="t">
            <a:spAutoFit/>
          </a:bodyPr>
          <a:lstStyle/>
          <a:p>
            <a:pPr>
              <a:lnSpc>
                <a:spcPct val="150000"/>
              </a:lnSpc>
            </a:pPr>
            <a:r>
              <a:rPr lang="zh-CN" altLang="en-US" sz="2000" dirty="0">
                <a:sym typeface="+mn-ea"/>
              </a:rPr>
              <a:t>一、生产者使用生产要素的原则</a:t>
            </a:r>
            <a:endParaRPr lang="en-US" altLang="zh-CN" sz="2000" dirty="0">
              <a:sym typeface="+mn-ea"/>
            </a:endParaRPr>
          </a:p>
          <a:p>
            <a:pPr>
              <a:lnSpc>
                <a:spcPct val="150000"/>
              </a:lnSpc>
            </a:pPr>
            <a:r>
              <a:rPr lang="en-US" altLang="zh-CN" sz="2000" dirty="0"/>
              <a:t>1</a:t>
            </a:r>
            <a:r>
              <a:rPr lang="zh-CN" altLang="en-US" sz="2000" dirty="0"/>
              <a:t>、生产者对生产要素的需求是引致需求和联合需求</a:t>
            </a:r>
            <a:endParaRPr lang="en-US" altLang="zh-CN" sz="2000" dirty="0"/>
          </a:p>
          <a:p>
            <a:pPr>
              <a:lnSpc>
                <a:spcPct val="150000"/>
              </a:lnSpc>
            </a:pPr>
            <a:r>
              <a:rPr lang="en-US" altLang="zh-CN" sz="2000" dirty="0"/>
              <a:t>2</a:t>
            </a:r>
            <a:r>
              <a:rPr lang="zh-CN" altLang="en-US" sz="2000" dirty="0"/>
              <a:t>、生产者使用生产要素的原则</a:t>
            </a:r>
            <a:endParaRPr lang="en-US" altLang="zh-CN" sz="2000" dirty="0"/>
          </a:p>
          <a:p>
            <a:pPr>
              <a:lnSpc>
                <a:spcPct val="150000"/>
              </a:lnSpc>
            </a:pPr>
            <a:r>
              <a:rPr lang="zh-CN" altLang="en-US" sz="2000" dirty="0"/>
              <a:t>（</a:t>
            </a:r>
            <a:r>
              <a:rPr lang="en-US" altLang="zh-CN" sz="2000" dirty="0"/>
              <a:t>1</a:t>
            </a:r>
            <a:r>
              <a:rPr lang="zh-CN" altLang="en-US" sz="2000" dirty="0"/>
              <a:t>）几个概念</a:t>
            </a:r>
            <a:endParaRPr lang="en-US" altLang="zh-CN" sz="2000" dirty="0"/>
          </a:p>
          <a:p>
            <a:r>
              <a:rPr lang="zh-CN" altLang="en-US" sz="2000" dirty="0"/>
              <a:t>边际物质产品（</a:t>
            </a:r>
            <a:r>
              <a:rPr lang="en-US" altLang="zh-CN" sz="2000" dirty="0"/>
              <a:t>MPP</a:t>
            </a:r>
            <a:r>
              <a:rPr lang="zh-CN" altLang="en-US" sz="2000" dirty="0"/>
              <a:t>）【例题：单选题】关于边际收益产品的关系式正确的是(     ) 。</a:t>
            </a:r>
          </a:p>
          <a:p>
            <a:endParaRPr lang="zh-CN" altLang="en-US" sz="2000" dirty="0"/>
          </a:p>
          <a:p>
            <a:r>
              <a:rPr lang="zh-CN" altLang="en-US" sz="2000" dirty="0"/>
              <a:t>边际收益产品</a:t>
            </a:r>
            <a:r>
              <a:rPr lang="en-US" altLang="zh-CN" sz="2000" dirty="0"/>
              <a:t>(MRP)</a:t>
            </a:r>
            <a:r>
              <a:rPr lang="zh-CN" altLang="en-US" sz="2000" dirty="0"/>
              <a:t>                 A.边际收益产品=边际物质产品×单位成本</a:t>
            </a:r>
          </a:p>
          <a:p>
            <a:endParaRPr lang="zh-CN" altLang="en-US" sz="2000" dirty="0"/>
          </a:p>
          <a:p>
            <a:r>
              <a:rPr lang="zh-CN" altLang="en-US" sz="2000" dirty="0"/>
              <a:t>边际产品价值</a:t>
            </a:r>
            <a:r>
              <a:rPr lang="en-US" altLang="zh-CN" sz="2000" dirty="0"/>
              <a:t>(VMP)                 </a:t>
            </a:r>
            <a:r>
              <a:rPr lang="zh-CN" altLang="en-US" sz="2000" dirty="0"/>
              <a:t>B.边际收益产品 =边际物质产品×产品价格</a:t>
            </a:r>
          </a:p>
          <a:p>
            <a:endParaRPr lang="zh-CN" altLang="en-US" sz="2000" dirty="0"/>
          </a:p>
          <a:p>
            <a:r>
              <a:rPr lang="zh-CN" altLang="en-US" sz="2000" dirty="0"/>
              <a:t>边际要素成本</a:t>
            </a:r>
            <a:r>
              <a:rPr lang="en-US" altLang="zh-CN" sz="2000" dirty="0"/>
              <a:t>(MFC)                 </a:t>
            </a:r>
            <a:r>
              <a:rPr lang="zh-CN" altLang="en-US" sz="2000" dirty="0"/>
              <a:t>C.边际收益产品 =边际物质产品×边际成本</a:t>
            </a:r>
          </a:p>
          <a:p>
            <a:endParaRPr lang="zh-CN" altLang="en-US" sz="2000" dirty="0"/>
          </a:p>
          <a:p>
            <a:r>
              <a:rPr lang="zh-CN" altLang="en-US" sz="2000" dirty="0"/>
              <a:t>平均要素成本</a:t>
            </a:r>
            <a:r>
              <a:rPr lang="en-US" altLang="zh-CN" sz="2000" dirty="0"/>
              <a:t>(AFC)</a:t>
            </a:r>
            <a:r>
              <a:rPr lang="zh-CN" altLang="en-US" sz="2000" dirty="0"/>
              <a:t>                  D.边际收益产品=边际物质产品×边际收益</a:t>
            </a:r>
          </a:p>
          <a:p>
            <a:pPr>
              <a:lnSpc>
                <a:spcPct val="150000"/>
              </a:lnSpc>
            </a:pPr>
            <a:endParaRPr lang="en-US" altLang="zh-CN" sz="2000" dirty="0"/>
          </a:p>
          <a:p>
            <a:pPr>
              <a:lnSpc>
                <a:spcPct val="150000"/>
              </a:lnSpc>
            </a:pPr>
            <a:endParaRPr lang="en-US" altLang="zh-CN" sz="2000" dirty="0"/>
          </a:p>
          <a:p>
            <a:pPr>
              <a:lnSpc>
                <a:spcPct val="150000"/>
              </a:lnSpc>
            </a:pPr>
            <a:endParaRPr lang="zh-CN" altLang="zh-CN" sz="2000"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068070" y="1376680"/>
            <a:ext cx="9779000" cy="5539978"/>
          </a:xfrm>
          <a:prstGeom prst="rect">
            <a:avLst/>
          </a:prstGeom>
          <a:noFill/>
        </p:spPr>
        <p:txBody>
          <a:bodyPr wrap="square" rtlCol="0" anchor="t">
            <a:spAutoFit/>
          </a:bodyPr>
          <a:lstStyle/>
          <a:p>
            <a:pPr>
              <a:lnSpc>
                <a:spcPct val="150000"/>
              </a:lnSpc>
            </a:pPr>
            <a:r>
              <a:rPr lang="en-US" altLang="zh-CN" sz="2000" dirty="0"/>
              <a:t>(2)</a:t>
            </a:r>
            <a:r>
              <a:rPr lang="zh-CN" altLang="en-US" sz="2000" dirty="0"/>
              <a:t>生产者使用生产要素的原则</a:t>
            </a:r>
            <a:endParaRPr lang="en-US" altLang="zh-CN" sz="2000" dirty="0"/>
          </a:p>
          <a:p>
            <a:pPr>
              <a:lnSpc>
                <a:spcPct val="150000"/>
              </a:lnSpc>
            </a:pPr>
            <a:r>
              <a:rPr lang="zh-CN" altLang="en-US" sz="2000" dirty="0"/>
              <a:t>生产者的要素需求是引致需求，生产者使用要素的目的是生产出消费者需要的产品，以获取最大利润。因此所有生产者使用要素的原则：在一定时间内，在一定条件下，根据企业内部的生产状况和市场情况，确定要素的使用量，以实现利润最大化，即：</a:t>
            </a:r>
          </a:p>
          <a:p>
            <a:pPr>
              <a:lnSpc>
                <a:spcPct val="150000"/>
              </a:lnSpc>
            </a:pPr>
            <a:r>
              <a:rPr lang="zh-CN" altLang="en-US" sz="2000" dirty="0">
                <a:sym typeface="+mn-ea"/>
              </a:rPr>
              <a:t>边际收益产品=边际要素成本      </a:t>
            </a:r>
            <a:r>
              <a:rPr lang="en-US" altLang="zh-CN" sz="2000" dirty="0">
                <a:sym typeface="+mn-ea"/>
              </a:rPr>
              <a:t>MRP=MFC</a:t>
            </a:r>
            <a:endParaRPr lang="zh-CN" altLang="en-US" sz="2000" dirty="0"/>
          </a:p>
          <a:p>
            <a:pPr>
              <a:lnSpc>
                <a:spcPct val="150000"/>
              </a:lnSpc>
            </a:pPr>
            <a:r>
              <a:rPr lang="zh-CN" altLang="en-US" sz="2000" dirty="0"/>
              <a:t>【例题：单选题】生产者使用生产要素的原则是( ) 。</a:t>
            </a:r>
          </a:p>
          <a:p>
            <a:pPr>
              <a:lnSpc>
                <a:spcPct val="150000"/>
              </a:lnSpc>
            </a:pPr>
            <a:r>
              <a:rPr lang="zh-CN" altLang="en-US" sz="2000" dirty="0"/>
              <a:t>A.边际成本等于边际收益</a:t>
            </a:r>
          </a:p>
          <a:p>
            <a:pPr>
              <a:lnSpc>
                <a:spcPct val="150000"/>
              </a:lnSpc>
            </a:pPr>
            <a:r>
              <a:rPr lang="zh-CN" altLang="en-US" sz="2000" dirty="0"/>
              <a:t>B.边际物质产品等于边际收益产品</a:t>
            </a:r>
          </a:p>
          <a:p>
            <a:pPr>
              <a:lnSpc>
                <a:spcPct val="150000"/>
              </a:lnSpc>
            </a:pPr>
            <a:r>
              <a:rPr lang="zh-CN" altLang="en-US" sz="2000" dirty="0"/>
              <a:t>C.边际要素成本等于边际产品价值</a:t>
            </a:r>
          </a:p>
          <a:p>
            <a:pPr>
              <a:lnSpc>
                <a:spcPct val="150000"/>
              </a:lnSpc>
            </a:pPr>
            <a:r>
              <a:rPr lang="zh-CN" altLang="en-US" sz="2000" dirty="0"/>
              <a:t>D.边际要素成本等于边际收益产品</a:t>
            </a:r>
          </a:p>
          <a:p>
            <a:pPr algn="l">
              <a:lnSpc>
                <a:spcPct val="100000"/>
              </a:lnSpc>
              <a:buClrTx/>
              <a:buSzTx/>
              <a:buFontTx/>
              <a:defRPr/>
            </a:pPr>
            <a:endParaRPr lang="zh-CN" altLang="en-US" sz="2000" dirty="0">
              <a:sym typeface="+mn-ea"/>
            </a:endParaRPr>
          </a:p>
          <a:p>
            <a:pPr algn="l">
              <a:lnSpc>
                <a:spcPct val="100000"/>
              </a:lnSpc>
              <a:buClrTx/>
              <a:buSzTx/>
              <a:buFontTx/>
              <a:defRPr/>
            </a:pPr>
            <a:endParaRPr lang="zh-CN" altLang="en-US" sz="2000" dirty="0"/>
          </a:p>
          <a:p>
            <a:pPr algn="l">
              <a:buClrTx/>
              <a:buSzTx/>
              <a:buFontTx/>
              <a:defRPr/>
            </a:pPr>
            <a:endParaRPr lang="zh-CN" altLang="en-US" sz="1400" dirty="0">
              <a:solidFill>
                <a:schemeClr val="bg1"/>
              </a:solidFill>
              <a:sym typeface="+mn-lt"/>
            </a:endParaRPr>
          </a:p>
        </p:txBody>
      </p:sp>
    </p:spTree>
    <p:extLst>
      <p:ext uri="{BB962C8B-B14F-4D97-AF65-F5344CB8AC3E}">
        <p14:creationId xmlns:p14="http://schemas.microsoft.com/office/powerpoint/2010/main" val="8630977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矩形 6">
            <a:extLst>
              <a:ext uri="{FF2B5EF4-FFF2-40B4-BE49-F238E27FC236}">
                <a16:creationId xmlns:a16="http://schemas.microsoft.com/office/drawing/2014/main" id="{8DC27415-C0D7-4DF1-8B27-E9D4A6BC4668}"/>
              </a:ext>
            </a:extLst>
          </p:cNvPr>
          <p:cNvSpPr/>
          <p:nvPr/>
        </p:nvSpPr>
        <p:spPr>
          <a:xfrm>
            <a:off x="731837" y="826066"/>
            <a:ext cx="9648342" cy="1846659"/>
          </a:xfrm>
          <a:prstGeom prst="rect">
            <a:avLst/>
          </a:prstGeom>
        </p:spPr>
        <p:txBody>
          <a:bodyPr wrap="square">
            <a:spAutoFit/>
          </a:bodyPr>
          <a:lstStyle/>
          <a:p>
            <a:r>
              <a:rPr lang="zh-CN" altLang="en-US" sz="2000" dirty="0">
                <a:sym typeface="+mn-ea"/>
              </a:rPr>
              <a:t>二、完全竞争生产者对生产要素的需求</a:t>
            </a:r>
            <a:endParaRPr lang="en-US" altLang="zh-CN" sz="2000" dirty="0">
              <a:sym typeface="+mn-ea"/>
            </a:endParaRPr>
          </a:p>
          <a:p>
            <a:endParaRPr lang="en-US" altLang="zh-CN" sz="2000" dirty="0">
              <a:sym typeface="+mn-ea"/>
            </a:endParaRPr>
          </a:p>
          <a:p>
            <a:r>
              <a:rPr lang="en-US" altLang="zh-CN" sz="2000" dirty="0">
                <a:sym typeface="+mn-ea"/>
              </a:rPr>
              <a:t>1</a:t>
            </a:r>
            <a:r>
              <a:rPr lang="zh-CN" altLang="en-US" sz="2000" dirty="0">
                <a:sym typeface="+mn-ea"/>
              </a:rPr>
              <a:t>、完全竞争生产者的</a:t>
            </a:r>
            <a:r>
              <a:rPr lang="zh-CN" altLang="en-US" sz="2000" dirty="0"/>
              <a:t>要素需求曲线</a:t>
            </a:r>
          </a:p>
          <a:p>
            <a:r>
              <a:rPr lang="zh-CN" altLang="en-US" dirty="0"/>
              <a:t>完全竞争生产者是同时处于完全竞争的产品市场和完全竞争的要素市场的厂商。 </a:t>
            </a:r>
          </a:p>
          <a:p>
            <a:r>
              <a:rPr lang="zh-CN" altLang="en-US" dirty="0"/>
              <a:t>完全竞争生产者在购买要素时是完全竞争的，即生产者是要素市场价格的接受者</a:t>
            </a:r>
            <a:r>
              <a:rPr lang="en-US" altLang="zh-CN" dirty="0"/>
              <a:t>,</a:t>
            </a:r>
            <a:r>
              <a:rPr lang="zh-CN" altLang="en-US" dirty="0"/>
              <a:t>所以</a:t>
            </a:r>
          </a:p>
          <a:p>
            <a:endParaRPr lang="zh-CN" altLang="zh-CN" dirty="0"/>
          </a:p>
        </p:txBody>
      </p:sp>
      <p:sp>
        <p:nvSpPr>
          <p:cNvPr id="10" name="文本框 9">
            <a:extLst>
              <a:ext uri="{FF2B5EF4-FFF2-40B4-BE49-F238E27FC236}">
                <a16:creationId xmlns:a16="http://schemas.microsoft.com/office/drawing/2014/main" id="{126A3A3A-9730-4EAB-91F3-075A904B43F3}"/>
              </a:ext>
            </a:extLst>
          </p:cNvPr>
          <p:cNvSpPr txBox="1"/>
          <p:nvPr/>
        </p:nvSpPr>
        <p:spPr>
          <a:xfrm>
            <a:off x="958698" y="2672725"/>
            <a:ext cx="5974080" cy="460375"/>
          </a:xfrm>
          <a:prstGeom prst="rect">
            <a:avLst/>
          </a:prstGeom>
          <a:solidFill>
            <a:srgbClr val="FFC000"/>
          </a:solidFill>
        </p:spPr>
        <p:txBody>
          <a:bodyPr wrap="none" rtlCol="0" anchor="t">
            <a:spAutoFit/>
          </a:bodyPr>
          <a:lstStyle/>
          <a:p>
            <a:r>
              <a:rPr lang="zh-CN" altLang="en-US" sz="2400" dirty="0">
                <a:solidFill>
                  <a:schemeClr val="bg1"/>
                </a:solidFill>
                <a:sym typeface="+mn-ea"/>
              </a:rPr>
              <a:t>生产者面临的要素供给曲线是一条水平线。</a:t>
            </a:r>
          </a:p>
        </p:txBody>
      </p:sp>
      <p:sp>
        <p:nvSpPr>
          <p:cNvPr id="2" name="矩形 1">
            <a:extLst>
              <a:ext uri="{FF2B5EF4-FFF2-40B4-BE49-F238E27FC236}">
                <a16:creationId xmlns:a16="http://schemas.microsoft.com/office/drawing/2014/main" id="{811B30FF-638D-4A5B-81D7-723190B03AC8}"/>
              </a:ext>
            </a:extLst>
          </p:cNvPr>
          <p:cNvSpPr/>
          <p:nvPr/>
        </p:nvSpPr>
        <p:spPr>
          <a:xfrm>
            <a:off x="913857" y="3374456"/>
            <a:ext cx="6096000" cy="923330"/>
          </a:xfrm>
          <a:prstGeom prst="rect">
            <a:avLst/>
          </a:prstGeom>
        </p:spPr>
        <p:txBody>
          <a:bodyPr>
            <a:spAutoFit/>
          </a:bodyPr>
          <a:lstStyle/>
          <a:p>
            <a:r>
              <a:rPr lang="zh-CN" altLang="en-US" dirty="0"/>
              <a:t>通过图形可知</a:t>
            </a:r>
            <a:r>
              <a:rPr lang="en-US" altLang="zh-CN" dirty="0"/>
              <a:t>,</a:t>
            </a:r>
            <a:r>
              <a:rPr lang="zh-CN" altLang="en-US" dirty="0"/>
              <a:t>W1是要素市场的价格，生产者面临的要素供给曲线为水平线，就是说生产者可以按现行市场价格购买到其想要的生产要素。</a:t>
            </a:r>
          </a:p>
        </p:txBody>
      </p:sp>
      <p:pic>
        <p:nvPicPr>
          <p:cNvPr id="14" name="图片 13">
            <a:extLst>
              <a:ext uri="{FF2B5EF4-FFF2-40B4-BE49-F238E27FC236}">
                <a16:creationId xmlns:a16="http://schemas.microsoft.com/office/drawing/2014/main" id="{CDC51B6D-B145-41B5-AC8D-839CF9FA36AB}"/>
              </a:ext>
            </a:extLst>
          </p:cNvPr>
          <p:cNvPicPr>
            <a:picLocks noChangeAspect="1"/>
          </p:cNvPicPr>
          <p:nvPr/>
        </p:nvPicPr>
        <p:blipFill>
          <a:blip r:embed="rId4"/>
          <a:stretch>
            <a:fillRect/>
          </a:stretch>
        </p:blipFill>
        <p:spPr>
          <a:xfrm>
            <a:off x="7648575" y="2781241"/>
            <a:ext cx="2466975" cy="2505075"/>
          </a:xfrm>
          <a:prstGeom prst="rect">
            <a:avLst/>
          </a:prstGeom>
        </p:spPr>
      </p:pic>
    </p:spTree>
    <p:extLst>
      <p:ext uri="{BB962C8B-B14F-4D97-AF65-F5344CB8AC3E}">
        <p14:creationId xmlns:p14="http://schemas.microsoft.com/office/powerpoint/2010/main" val="233401880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691363" y="717550"/>
            <a:ext cx="10533408" cy="2308324"/>
          </a:xfrm>
          <a:prstGeom prst="rect">
            <a:avLst/>
          </a:prstGeom>
          <a:noFill/>
        </p:spPr>
        <p:txBody>
          <a:bodyPr wrap="square" rtlCol="0" anchor="t">
            <a:spAutoFit/>
          </a:bodyPr>
          <a:lstStyle/>
          <a:p>
            <a:r>
              <a:rPr lang="zh-CN" altLang="en-US" sz="2000" dirty="0"/>
              <a:t>【例如】在生产要素的完全竞争市场，有很多的苹果园，也有很多的摘苹果的工人，果园老板及工人都是市场价格的接受者。单个的果园老板和单个的工人都无法左右生产</a:t>
            </a:r>
            <a:r>
              <a:rPr lang="zh-CN" altLang="en-US" sz="2000" dirty="0">
                <a:sym typeface="+mn-ea"/>
              </a:rPr>
              <a:t>要素</a:t>
            </a:r>
            <a:r>
              <a:rPr lang="zh-CN" altLang="en-US" sz="2000" dirty="0"/>
              <a:t>市场的价格。要素价格是一个常数。单个的果园老板按现行市场价格雇佣到其想要的工人，雇佣1个工人按现行市场价雇佣，雇佣10个工人也是按现行市场雇佣。 </a:t>
            </a:r>
          </a:p>
          <a:p>
            <a:pPr algn="l">
              <a:lnSpc>
                <a:spcPct val="100000"/>
              </a:lnSpc>
              <a:buClrTx/>
              <a:buSzTx/>
              <a:buFontTx/>
            </a:pPr>
            <a:endParaRPr lang="zh-CN" altLang="en-US" sz="2000" dirty="0">
              <a:sym typeface="+mn-lt"/>
            </a:endParaRPr>
          </a:p>
          <a:p>
            <a:pPr algn="l">
              <a:lnSpc>
                <a:spcPct val="100000"/>
              </a:lnSpc>
              <a:buClrTx/>
              <a:buSzTx/>
              <a:buFontTx/>
            </a:pPr>
            <a:endParaRPr lang="zh-CN" altLang="en-US" sz="2000" dirty="0"/>
          </a:p>
          <a:p>
            <a:pPr algn="l">
              <a:lnSpc>
                <a:spcPct val="100000"/>
              </a:lnSpc>
              <a:buClrTx/>
              <a:buSzTx/>
              <a:buFontTx/>
            </a:pPr>
            <a:endParaRPr lang="zh-CN" altLang="en-US" sz="2400" dirty="0">
              <a:solidFill>
                <a:schemeClr val="bg1"/>
              </a:solidFill>
              <a:sym typeface="+mn-lt"/>
            </a:endParaRPr>
          </a:p>
        </p:txBody>
      </p:sp>
      <p:sp>
        <p:nvSpPr>
          <p:cNvPr id="10" name="文本框 9">
            <a:extLst>
              <a:ext uri="{FF2B5EF4-FFF2-40B4-BE49-F238E27FC236}">
                <a16:creationId xmlns:a16="http://schemas.microsoft.com/office/drawing/2014/main" id="{2B493998-7609-4986-8C9A-0B964120A733}"/>
              </a:ext>
            </a:extLst>
          </p:cNvPr>
          <p:cNvSpPr txBox="1"/>
          <p:nvPr/>
        </p:nvSpPr>
        <p:spPr>
          <a:xfrm>
            <a:off x="731837" y="2220700"/>
            <a:ext cx="9568180" cy="368300"/>
          </a:xfrm>
          <a:prstGeom prst="rect">
            <a:avLst/>
          </a:prstGeom>
          <a:solidFill>
            <a:srgbClr val="FFC000"/>
          </a:solidFill>
        </p:spPr>
        <p:txBody>
          <a:bodyPr wrap="none" rtlCol="0" anchor="t">
            <a:spAutoFit/>
          </a:bodyPr>
          <a:lstStyle/>
          <a:p>
            <a:pPr algn="l">
              <a:buClrTx/>
              <a:buSzTx/>
              <a:buFontTx/>
            </a:pPr>
            <a:r>
              <a:rPr lang="zh-CN" altLang="en-US" dirty="0">
                <a:solidFill>
                  <a:schemeClr val="bg1"/>
                </a:solidFill>
                <a:sym typeface="+mn-ea"/>
              </a:rPr>
              <a:t>结论</a:t>
            </a:r>
            <a:r>
              <a:rPr lang="en-US" altLang="zh-CN" dirty="0">
                <a:solidFill>
                  <a:schemeClr val="bg1"/>
                </a:solidFill>
                <a:sym typeface="+mn-ea"/>
              </a:rPr>
              <a:t>:</a:t>
            </a:r>
            <a:r>
              <a:rPr lang="zh-CN" altLang="en-US" dirty="0">
                <a:solidFill>
                  <a:schemeClr val="bg1"/>
                </a:solidFill>
                <a:sym typeface="+mn-ea"/>
              </a:rPr>
              <a:t>由于要素价格为常数，MFC(边际要素成本)=AFC（平均要素成本）= W1（要素价格）。 </a:t>
            </a:r>
            <a:endParaRPr lang="zh-CN" altLang="en-US" dirty="0"/>
          </a:p>
        </p:txBody>
      </p:sp>
      <p:sp>
        <p:nvSpPr>
          <p:cNvPr id="14" name="文本框 13">
            <a:extLst>
              <a:ext uri="{FF2B5EF4-FFF2-40B4-BE49-F238E27FC236}">
                <a16:creationId xmlns:a16="http://schemas.microsoft.com/office/drawing/2014/main" id="{AACC0CDA-2DDD-493B-A838-A4F1830D70EB}"/>
              </a:ext>
            </a:extLst>
          </p:cNvPr>
          <p:cNvSpPr txBox="1"/>
          <p:nvPr/>
        </p:nvSpPr>
        <p:spPr>
          <a:xfrm>
            <a:off x="731202" y="3025874"/>
            <a:ext cx="9568815" cy="645160"/>
          </a:xfrm>
          <a:prstGeom prst="rect">
            <a:avLst/>
          </a:prstGeom>
          <a:solidFill>
            <a:srgbClr val="FFC000"/>
          </a:solidFill>
        </p:spPr>
        <p:txBody>
          <a:bodyPr wrap="square" rtlCol="0" anchor="t">
            <a:spAutoFit/>
          </a:bodyPr>
          <a:lstStyle/>
          <a:p>
            <a:pPr algn="l">
              <a:buClrTx/>
              <a:buSzTx/>
              <a:buFontTx/>
            </a:pPr>
            <a:r>
              <a:rPr lang="zh-CN" altLang="en-US" dirty="0">
                <a:solidFill>
                  <a:schemeClr val="bg1"/>
                </a:solidFill>
              </a:rPr>
              <a:t>即完全竞争生产者的边际要素成本(MFC)曲线及平均要素成本(AFC)曲线与要素供给(W1)曲线三线重合。 </a:t>
            </a:r>
          </a:p>
        </p:txBody>
      </p:sp>
      <p:sp>
        <p:nvSpPr>
          <p:cNvPr id="15" name="文本框 14">
            <a:extLst>
              <a:ext uri="{FF2B5EF4-FFF2-40B4-BE49-F238E27FC236}">
                <a16:creationId xmlns:a16="http://schemas.microsoft.com/office/drawing/2014/main" id="{195A585A-4799-4DC0-A2D4-B2C6A7C6475C}"/>
              </a:ext>
            </a:extLst>
          </p:cNvPr>
          <p:cNvSpPr txBox="1"/>
          <p:nvPr/>
        </p:nvSpPr>
        <p:spPr>
          <a:xfrm>
            <a:off x="731202" y="4092038"/>
            <a:ext cx="9014460" cy="1198880"/>
          </a:xfrm>
          <a:prstGeom prst="rect">
            <a:avLst/>
          </a:prstGeom>
          <a:solidFill>
            <a:srgbClr val="0070C0"/>
          </a:solidFill>
        </p:spPr>
        <p:txBody>
          <a:bodyPr wrap="square" rtlCol="0" anchor="t">
            <a:spAutoFit/>
          </a:bodyPr>
          <a:lstStyle/>
          <a:p>
            <a:pPr algn="l">
              <a:buClrTx/>
              <a:buSzTx/>
              <a:buFontTx/>
            </a:pPr>
            <a:r>
              <a:rPr lang="zh-CN" altLang="en-US" sz="2400" dirty="0">
                <a:solidFill>
                  <a:schemeClr val="bg1"/>
                </a:solidFill>
              </a:rPr>
              <a:t>【例题·单选题】完全竞争生产者所面临的要素供给曲线是 ( )。 </a:t>
            </a:r>
          </a:p>
          <a:p>
            <a:pPr algn="l">
              <a:buClrTx/>
              <a:buSzTx/>
              <a:buFontTx/>
            </a:pPr>
            <a:r>
              <a:rPr lang="zh-CN" altLang="en-US" sz="2400" dirty="0">
                <a:solidFill>
                  <a:schemeClr val="bg1"/>
                </a:solidFill>
              </a:rPr>
              <a:t>A.一条向右下方倾斜的线         B.一条与横轴平行的水平线 </a:t>
            </a:r>
          </a:p>
          <a:p>
            <a:pPr algn="l">
              <a:buClrTx/>
              <a:buSzTx/>
              <a:buFontTx/>
            </a:pPr>
            <a:r>
              <a:rPr lang="zh-CN" altLang="en-US" sz="2400" dirty="0">
                <a:solidFill>
                  <a:schemeClr val="bg1"/>
                </a:solidFill>
              </a:rPr>
              <a:t>C.一条与横轴垂直的线             D.是一条向后弯曲的线 </a:t>
            </a:r>
          </a:p>
        </p:txBody>
      </p:sp>
    </p:spTree>
    <p:extLst>
      <p:ext uri="{BB962C8B-B14F-4D97-AF65-F5344CB8AC3E}">
        <p14:creationId xmlns:p14="http://schemas.microsoft.com/office/powerpoint/2010/main" val="30909589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691363" y="717550"/>
            <a:ext cx="10533408" cy="2616101"/>
          </a:xfrm>
          <a:prstGeom prst="rect">
            <a:avLst/>
          </a:prstGeom>
          <a:noFill/>
        </p:spPr>
        <p:txBody>
          <a:bodyPr wrap="square" rtlCol="0" anchor="t">
            <a:spAutoFit/>
          </a:bodyPr>
          <a:lstStyle/>
          <a:p>
            <a:r>
              <a:rPr lang="en-US" altLang="zh-CN" sz="2000" dirty="0"/>
              <a:t>2.</a:t>
            </a:r>
            <a:r>
              <a:rPr lang="zh-CN" altLang="en-US" sz="2000" dirty="0"/>
              <a:t>生产者的要素需求曲线</a:t>
            </a:r>
          </a:p>
          <a:p>
            <a:r>
              <a:rPr lang="zh-CN" altLang="en-US" sz="2000" dirty="0"/>
              <a:t>完全竞争生产者的要素需求曲线反映的是在其他条件不变时，完全竞争厂商对要素需求量L与要素价格W之间的关系。</a:t>
            </a:r>
          </a:p>
          <a:p>
            <a:r>
              <a:rPr lang="zh-CN" altLang="en-US" sz="2000" dirty="0"/>
              <a:t>随着要素价格的下降，生产者对要素的需求量增加，反之随着要素价格的上升，生产者对要素的需求量下降。 </a:t>
            </a:r>
          </a:p>
          <a:p>
            <a:pPr algn="l">
              <a:lnSpc>
                <a:spcPct val="100000"/>
              </a:lnSpc>
              <a:buClrTx/>
              <a:buSzTx/>
              <a:buFontTx/>
            </a:pPr>
            <a:endParaRPr lang="zh-CN" altLang="en-US" sz="2000" dirty="0">
              <a:sym typeface="+mn-lt"/>
            </a:endParaRPr>
          </a:p>
          <a:p>
            <a:pPr algn="l">
              <a:lnSpc>
                <a:spcPct val="100000"/>
              </a:lnSpc>
              <a:buClrTx/>
              <a:buSzTx/>
              <a:buFontTx/>
            </a:pPr>
            <a:endParaRPr lang="zh-CN" altLang="en-US" sz="2000" dirty="0"/>
          </a:p>
          <a:p>
            <a:pPr algn="l">
              <a:lnSpc>
                <a:spcPct val="100000"/>
              </a:lnSpc>
              <a:buClrTx/>
              <a:buSzTx/>
              <a:buFontTx/>
            </a:pPr>
            <a:endParaRPr lang="zh-CN" altLang="en-US" sz="2400" dirty="0">
              <a:solidFill>
                <a:schemeClr val="bg1"/>
              </a:solidFill>
              <a:sym typeface="+mn-lt"/>
            </a:endParaRPr>
          </a:p>
        </p:txBody>
      </p:sp>
      <p:pic>
        <p:nvPicPr>
          <p:cNvPr id="14" name="图片 13">
            <a:extLst>
              <a:ext uri="{FF2B5EF4-FFF2-40B4-BE49-F238E27FC236}">
                <a16:creationId xmlns:a16="http://schemas.microsoft.com/office/drawing/2014/main" id="{3B50872F-9D63-4752-919C-9D943BF9B19C}"/>
              </a:ext>
            </a:extLst>
          </p:cNvPr>
          <p:cNvPicPr>
            <a:picLocks noChangeAspect="1"/>
          </p:cNvPicPr>
          <p:nvPr/>
        </p:nvPicPr>
        <p:blipFill>
          <a:blip r:embed="rId4"/>
          <a:stretch>
            <a:fillRect/>
          </a:stretch>
        </p:blipFill>
        <p:spPr>
          <a:xfrm>
            <a:off x="1511789" y="2681823"/>
            <a:ext cx="2705100" cy="2295525"/>
          </a:xfrm>
          <a:prstGeom prst="rect">
            <a:avLst/>
          </a:prstGeom>
        </p:spPr>
      </p:pic>
      <p:sp>
        <p:nvSpPr>
          <p:cNvPr id="15" name="文本框 14">
            <a:extLst>
              <a:ext uri="{FF2B5EF4-FFF2-40B4-BE49-F238E27FC236}">
                <a16:creationId xmlns:a16="http://schemas.microsoft.com/office/drawing/2014/main" id="{8451D531-CF6E-4E52-BAFE-CD20B4E3087C}"/>
              </a:ext>
            </a:extLst>
          </p:cNvPr>
          <p:cNvSpPr txBox="1"/>
          <p:nvPr/>
        </p:nvSpPr>
        <p:spPr>
          <a:xfrm>
            <a:off x="4684542" y="2844566"/>
            <a:ext cx="7152493" cy="1938992"/>
          </a:xfrm>
          <a:prstGeom prst="rect">
            <a:avLst/>
          </a:prstGeom>
          <a:solidFill>
            <a:srgbClr val="FFC000"/>
          </a:solidFill>
        </p:spPr>
        <p:txBody>
          <a:bodyPr wrap="square" rtlCol="0" anchor="t">
            <a:spAutoFit/>
          </a:bodyPr>
          <a:lstStyle/>
          <a:p>
            <a:pPr algn="l">
              <a:buClrTx/>
              <a:buSzTx/>
              <a:buFontTx/>
            </a:pPr>
            <a:r>
              <a:rPr lang="zh-CN" altLang="en-US" sz="2400" dirty="0">
                <a:solidFill>
                  <a:schemeClr val="bg1"/>
                </a:solidFill>
                <a:sym typeface="+mn-ea"/>
              </a:rPr>
              <a:t>结论</a:t>
            </a:r>
            <a:r>
              <a:rPr lang="en-US" altLang="zh-CN" sz="2400" dirty="0">
                <a:solidFill>
                  <a:schemeClr val="bg1"/>
                </a:solidFill>
                <a:sym typeface="+mn-ea"/>
              </a:rPr>
              <a:t>:</a:t>
            </a:r>
            <a:r>
              <a:rPr lang="zh-CN" altLang="en-US" sz="2400" dirty="0">
                <a:solidFill>
                  <a:schemeClr val="bg1"/>
                </a:solidFill>
                <a:sym typeface="+mn-ea"/>
              </a:rPr>
              <a:t>完全竞争生产者的要素需求曲线向右下方倾斜。 </a:t>
            </a:r>
          </a:p>
          <a:p>
            <a:pPr algn="l">
              <a:buClrTx/>
              <a:buSzTx/>
              <a:buFontTx/>
            </a:pPr>
            <a:r>
              <a:rPr lang="zh-CN" altLang="en-US" sz="2400" dirty="0">
                <a:solidFill>
                  <a:schemeClr val="bg1"/>
                </a:solidFill>
                <a:sym typeface="+mn-ea"/>
              </a:rPr>
              <a:t>完全竞争生产者的边际收益产品（MRP）曲线=边际产品价值（VMP）曲线</a:t>
            </a:r>
            <a:r>
              <a:rPr lang="en-US" altLang="zh-CN" sz="2400" dirty="0">
                <a:solidFill>
                  <a:schemeClr val="bg1"/>
                </a:solidFill>
                <a:sym typeface="+mn-ea"/>
              </a:rPr>
              <a:t>=</a:t>
            </a:r>
            <a:r>
              <a:rPr lang="zh-CN" altLang="en-US" sz="2400" dirty="0">
                <a:solidFill>
                  <a:schemeClr val="bg1"/>
                </a:solidFill>
                <a:sym typeface="+mn-ea"/>
              </a:rPr>
              <a:t>企业的要素需求曲线。 </a:t>
            </a:r>
          </a:p>
          <a:p>
            <a:pPr algn="l">
              <a:buClrTx/>
              <a:buSzTx/>
              <a:buFontTx/>
            </a:pPr>
            <a:r>
              <a:rPr lang="zh-CN" altLang="en-US" sz="2400" dirty="0">
                <a:solidFill>
                  <a:schemeClr val="bg1"/>
                </a:solidFill>
                <a:sym typeface="+mn-ea"/>
              </a:rPr>
              <a:t>即完全竞争厂商的要素需求曲线与边际收益产品曲线（MRP）、边际产品价值（VMP）曲线三线重合。</a:t>
            </a:r>
            <a:endParaRPr lang="zh-CN" altLang="en-US" sz="2400" dirty="0">
              <a:solidFill>
                <a:schemeClr val="bg1"/>
              </a:solidFill>
            </a:endParaRPr>
          </a:p>
        </p:txBody>
      </p:sp>
    </p:spTree>
    <p:extLst>
      <p:ext uri="{BB962C8B-B14F-4D97-AF65-F5344CB8AC3E}">
        <p14:creationId xmlns:p14="http://schemas.microsoft.com/office/powerpoint/2010/main" val="37121498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691362" y="717550"/>
            <a:ext cx="11145671" cy="769441"/>
          </a:xfrm>
          <a:prstGeom prst="rect">
            <a:avLst/>
          </a:prstGeom>
          <a:noFill/>
        </p:spPr>
        <p:txBody>
          <a:bodyPr wrap="square" rtlCol="0" anchor="t">
            <a:spAutoFit/>
          </a:bodyPr>
          <a:lstStyle/>
          <a:p>
            <a:r>
              <a:rPr lang="zh-CN" altLang="en-US" sz="2000" dirty="0">
                <a:sym typeface="+mn-ea"/>
              </a:rPr>
              <a:t>完全竞争市场的要素需求曲线</a:t>
            </a:r>
          </a:p>
          <a:p>
            <a:pPr algn="l">
              <a:lnSpc>
                <a:spcPct val="100000"/>
              </a:lnSpc>
              <a:buClrTx/>
              <a:buSzTx/>
              <a:buFontTx/>
            </a:pPr>
            <a:endParaRPr lang="zh-CN" altLang="en-US" sz="2400" dirty="0">
              <a:solidFill>
                <a:schemeClr val="bg1"/>
              </a:solidFill>
              <a:sym typeface="+mn-lt"/>
            </a:endParaRPr>
          </a:p>
        </p:txBody>
      </p:sp>
      <p:sp>
        <p:nvSpPr>
          <p:cNvPr id="10" name="文本框 9">
            <a:extLst>
              <a:ext uri="{FF2B5EF4-FFF2-40B4-BE49-F238E27FC236}">
                <a16:creationId xmlns:a16="http://schemas.microsoft.com/office/drawing/2014/main" id="{F7D9CF1D-AFA5-435E-91CD-87FBF347B960}"/>
              </a:ext>
            </a:extLst>
          </p:cNvPr>
          <p:cNvSpPr txBox="1"/>
          <p:nvPr/>
        </p:nvSpPr>
        <p:spPr>
          <a:xfrm>
            <a:off x="677232" y="1486991"/>
            <a:ext cx="10387965" cy="829945"/>
          </a:xfrm>
          <a:prstGeom prst="rect">
            <a:avLst/>
          </a:prstGeom>
          <a:solidFill>
            <a:srgbClr val="FFC000"/>
          </a:solidFill>
        </p:spPr>
        <p:txBody>
          <a:bodyPr wrap="square" rtlCol="0" anchor="t">
            <a:spAutoFit/>
          </a:bodyPr>
          <a:lstStyle/>
          <a:p>
            <a:pPr algn="l">
              <a:buClrTx/>
              <a:buSzTx/>
              <a:buFontTx/>
            </a:pPr>
            <a:r>
              <a:rPr lang="zh-CN" altLang="en-US" sz="2400" dirty="0">
                <a:solidFill>
                  <a:schemeClr val="bg1"/>
                </a:solidFill>
              </a:rPr>
              <a:t>结论</a:t>
            </a:r>
            <a:r>
              <a:rPr lang="en-US" altLang="zh-CN" sz="2400" dirty="0">
                <a:solidFill>
                  <a:schemeClr val="bg1"/>
                </a:solidFill>
              </a:rPr>
              <a:t>:</a:t>
            </a:r>
            <a:r>
              <a:rPr lang="zh-CN" altLang="en-US" sz="2400" dirty="0">
                <a:solidFill>
                  <a:schemeClr val="bg1"/>
                </a:solidFill>
              </a:rPr>
              <a:t>完全竞争市场，整个行业（市场）的要素需求曲线比单个厂商的要素需求曲线更为陡峭。</a:t>
            </a:r>
          </a:p>
        </p:txBody>
      </p:sp>
      <p:sp>
        <p:nvSpPr>
          <p:cNvPr id="2" name="矩形 1">
            <a:extLst>
              <a:ext uri="{FF2B5EF4-FFF2-40B4-BE49-F238E27FC236}">
                <a16:creationId xmlns:a16="http://schemas.microsoft.com/office/drawing/2014/main" id="{AED6734B-BEAF-48C0-8327-79AD1410CA46}"/>
              </a:ext>
            </a:extLst>
          </p:cNvPr>
          <p:cNvSpPr/>
          <p:nvPr/>
        </p:nvSpPr>
        <p:spPr>
          <a:xfrm>
            <a:off x="691362" y="2580020"/>
            <a:ext cx="9543406" cy="1477328"/>
          </a:xfrm>
          <a:prstGeom prst="rect">
            <a:avLst/>
          </a:prstGeom>
        </p:spPr>
        <p:txBody>
          <a:bodyPr wrap="square">
            <a:spAutoFit/>
          </a:bodyPr>
          <a:lstStyle/>
          <a:p>
            <a:r>
              <a:rPr lang="zh-CN" altLang="en-US" dirty="0"/>
              <a:t>完全竞争市场上有大量的生产者，在某一价格下的市场要素需求量，应该是在该价格下所有生产者需求量求和。但是当整个市场上的所有生产者都根据要素价格的变化调整产量时，产品价格就会发生变化。例如要素的价格下降，所有的厂商都增加该要素的使用量，从而使得产品的供给增加，必然会导致产品价格下降。产品价格下降将使得单个厂商的边际产品价值曲线（VMP=MP×P）向左下方移动，生产者的要素需求曲线会变得更陡峭。</a:t>
            </a:r>
          </a:p>
        </p:txBody>
      </p:sp>
    </p:spTree>
    <p:extLst>
      <p:ext uri="{BB962C8B-B14F-4D97-AF65-F5344CB8AC3E}">
        <p14:creationId xmlns:p14="http://schemas.microsoft.com/office/powerpoint/2010/main" val="2071290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691362" y="717550"/>
            <a:ext cx="11145671" cy="1384995"/>
          </a:xfrm>
          <a:prstGeom prst="rect">
            <a:avLst/>
          </a:prstGeom>
          <a:noFill/>
        </p:spPr>
        <p:txBody>
          <a:bodyPr wrap="square" rtlCol="0" anchor="t">
            <a:spAutoFit/>
          </a:bodyPr>
          <a:lstStyle/>
          <a:p>
            <a:r>
              <a:rPr lang="zh-CN" altLang="en-US" sz="2000" dirty="0"/>
              <a:t>三</a:t>
            </a:r>
            <a:r>
              <a:rPr lang="en-US" altLang="zh-CN" sz="2000" dirty="0"/>
              <a:t>.</a:t>
            </a:r>
            <a:r>
              <a:rPr lang="zh-CN" altLang="en-US" sz="2000" dirty="0"/>
              <a:t>劳动供给曲线和均衡工资的决定</a:t>
            </a:r>
            <a:br>
              <a:rPr lang="zh-CN" altLang="en-US" sz="2000" dirty="0"/>
            </a:br>
            <a:endParaRPr lang="zh-CN" altLang="en-US" sz="2000" dirty="0">
              <a:sym typeface="+mn-ea"/>
            </a:endParaRPr>
          </a:p>
          <a:p>
            <a:pPr algn="l">
              <a:lnSpc>
                <a:spcPct val="100000"/>
              </a:lnSpc>
              <a:buClrTx/>
              <a:buSzTx/>
              <a:buFontTx/>
            </a:pPr>
            <a:endParaRPr lang="zh-CN" altLang="en-US" sz="2000" dirty="0"/>
          </a:p>
          <a:p>
            <a:pPr algn="l">
              <a:lnSpc>
                <a:spcPct val="100000"/>
              </a:lnSpc>
              <a:buClrTx/>
              <a:buSzTx/>
              <a:buFontTx/>
            </a:pPr>
            <a:endParaRPr lang="zh-CN" altLang="en-US" sz="2400" dirty="0">
              <a:solidFill>
                <a:schemeClr val="bg1"/>
              </a:solidFill>
              <a:sym typeface="+mn-lt"/>
            </a:endParaRPr>
          </a:p>
        </p:txBody>
      </p:sp>
      <p:sp>
        <p:nvSpPr>
          <p:cNvPr id="10" name="文本框 9">
            <a:extLst>
              <a:ext uri="{FF2B5EF4-FFF2-40B4-BE49-F238E27FC236}">
                <a16:creationId xmlns:a16="http://schemas.microsoft.com/office/drawing/2014/main" id="{6F3F878F-AB0A-4474-8F57-F27D711A3BFB}"/>
              </a:ext>
            </a:extLst>
          </p:cNvPr>
          <p:cNvSpPr txBox="1"/>
          <p:nvPr/>
        </p:nvSpPr>
        <p:spPr>
          <a:xfrm>
            <a:off x="691190" y="1340349"/>
            <a:ext cx="10324618" cy="5113644"/>
          </a:xfrm>
          <a:prstGeom prst="rect">
            <a:avLst/>
          </a:prstGeom>
          <a:noFill/>
        </p:spPr>
        <p:txBody>
          <a:bodyPr wrap="square" rtlCol="0" anchor="t">
            <a:spAutoFit/>
          </a:bodyPr>
          <a:lstStyle/>
          <a:p>
            <a:pPr>
              <a:lnSpc>
                <a:spcPct val="150000"/>
              </a:lnSpc>
            </a:pPr>
            <a:r>
              <a:rPr lang="zh-CN" altLang="en-US" sz="2000" dirty="0"/>
              <a:t>（</a:t>
            </a:r>
            <a:r>
              <a:rPr lang="en-US" altLang="zh-CN" sz="2000" dirty="0"/>
              <a:t>1</a:t>
            </a:r>
            <a:r>
              <a:rPr lang="zh-CN" altLang="en-US" sz="2000" dirty="0"/>
              <a:t>）劳动和闲暇</a:t>
            </a:r>
            <a:br>
              <a:rPr lang="zh-CN" altLang="en-US" sz="2000" dirty="0"/>
            </a:br>
            <a:r>
              <a:rPr lang="zh-CN" altLang="en-US" sz="2000" dirty="0"/>
              <a:t>劳动的供给和时间的保留自用实际是每个人都必须在工作与闲暇之间做出某种组合的选择。</a:t>
            </a:r>
            <a:br>
              <a:rPr lang="zh-CN" altLang="en-US" sz="2000" dirty="0"/>
            </a:br>
            <a:r>
              <a:rPr lang="zh-CN" altLang="en-US" sz="2000" dirty="0"/>
              <a:t>在劳动的供给问题上，消费者的效用来自劳动的收入和闲暇，即消费者的效用是收入和闲暇的函数。</a:t>
            </a:r>
            <a:br>
              <a:rPr lang="zh-CN" altLang="en-US" sz="2000" dirty="0"/>
            </a:br>
            <a:r>
              <a:rPr lang="zh-CN" altLang="en-US" sz="2000" dirty="0"/>
              <a:t>①劳动的效用</a:t>
            </a:r>
            <a:r>
              <a:rPr lang="en-US" altLang="zh-CN" sz="2000" dirty="0"/>
              <a:t>——</a:t>
            </a:r>
            <a:r>
              <a:rPr lang="zh-CN" altLang="en-US" sz="2000" dirty="0"/>
              <a:t>实际是收入的效用</a:t>
            </a:r>
            <a:br>
              <a:rPr lang="zh-CN" altLang="en-US" sz="2000" dirty="0"/>
            </a:br>
            <a:r>
              <a:rPr lang="zh-CN" altLang="en-US" sz="2000" dirty="0"/>
              <a:t>劳动的边际效用等于劳动的边际收入与收入的边际效用的乘积。</a:t>
            </a:r>
            <a:br>
              <a:rPr lang="zh-CN" altLang="en-US" sz="2000" dirty="0"/>
            </a:br>
            <a:r>
              <a:rPr lang="zh-CN" altLang="en-US" sz="2000" dirty="0"/>
              <a:t>②闲暇的效用</a:t>
            </a:r>
            <a:br>
              <a:rPr lang="zh-CN" altLang="en-US" sz="2000" dirty="0"/>
            </a:br>
            <a:r>
              <a:rPr lang="zh-CN" altLang="en-US" sz="2000" dirty="0"/>
              <a:t>既可以带来直接效用，也可以带来间接效用。</a:t>
            </a:r>
            <a:br>
              <a:rPr lang="zh-CN" altLang="en-US" sz="2000" dirty="0"/>
            </a:br>
            <a:r>
              <a:rPr lang="zh-CN" altLang="en-US" sz="2000" dirty="0"/>
              <a:t>（</a:t>
            </a:r>
            <a:r>
              <a:rPr lang="en-US" altLang="zh-CN" sz="2000" dirty="0"/>
              <a:t>2</a:t>
            </a:r>
            <a:r>
              <a:rPr lang="zh-CN" altLang="en-US" sz="2000" dirty="0"/>
              <a:t>）劳动的供给原则</a:t>
            </a:r>
            <a:br>
              <a:rPr lang="zh-CN" altLang="en-US" sz="2000" dirty="0"/>
            </a:br>
            <a:r>
              <a:rPr lang="zh-CN" altLang="en-US" sz="2000" dirty="0"/>
              <a:t>为获得最大效用必须满足的条件是：劳动的边际效用等于闲暇的边际效用。</a:t>
            </a:r>
            <a:br>
              <a:rPr lang="zh-CN" altLang="en-US" sz="2000" dirty="0"/>
            </a:br>
            <a:endParaRPr lang="zh-CN" altLang="en-US" sz="2000" dirty="0"/>
          </a:p>
        </p:txBody>
      </p:sp>
    </p:spTree>
    <p:extLst>
      <p:ext uri="{BB962C8B-B14F-4D97-AF65-F5344CB8AC3E}">
        <p14:creationId xmlns:p14="http://schemas.microsoft.com/office/powerpoint/2010/main" val="9430178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 name="COMMONDATA" val="eyJoZGlkIjoiNzgzZGFiMzBiMjJmMDM0NjdkZTE1NDY3ZDRjMTc0NWEifQ=="/>
</p:tagLst>
</file>

<file path=ppt/theme/theme1.xml><?xml version="1.0" encoding="utf-8"?>
<a:theme xmlns:a="http://schemas.openxmlformats.org/drawingml/2006/main" name="第一PPT，www.1ppt.com">
  <a:themeElements>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148</TotalTime>
  <Words>1711</Words>
  <Application>Microsoft Office PowerPoint</Application>
  <PresentationFormat>宽屏</PresentationFormat>
  <Paragraphs>122</Paragraphs>
  <Slides>15</Slides>
  <Notes>15</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15</vt:i4>
      </vt:variant>
    </vt:vector>
  </HeadingPairs>
  <TitlesOfParts>
    <vt:vector size="22" baseType="lpstr">
      <vt:lpstr>等线</vt:lpstr>
      <vt:lpstr>黑体</vt:lpstr>
      <vt:lpstr>华文新魏</vt:lpstr>
      <vt:lpstr>华文中宋</vt:lpstr>
      <vt:lpstr>Arial</vt:lpstr>
      <vt:lpstr>Calibri</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简约</dc:title>
  <dc:creator>第一PPT</dc:creator>
  <cp:keywords>www.1ppt.com</cp:keywords>
  <dc:description>www.1ppt.com</dc:description>
  <cp:lastModifiedBy>陈 果</cp:lastModifiedBy>
  <cp:revision>150</cp:revision>
  <dcterms:created xsi:type="dcterms:W3CDTF">2017-05-13T03:05:00Z</dcterms:created>
  <dcterms:modified xsi:type="dcterms:W3CDTF">2024-05-08T02:51:59Z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2052-12.1.0.16388</vt:lpwstr>
  </property>
  <property fmtid="{D5CDD505-2E9C-101B-9397-08002B2CF9AE}" pid="3" name="ICV">
    <vt:lpwstr>56101F0F7BF444909C4401AECA3F56E9_13</vt:lpwstr>
  </property>
</Properties>
</file>