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341" r:id="rId3"/>
    <p:sldId id="342" r:id="rId4"/>
    <p:sldId id="343" r:id="rId5"/>
    <p:sldId id="348" r:id="rId6"/>
    <p:sldId id="383" r:id="rId7"/>
    <p:sldId id="384" r:id="rId8"/>
    <p:sldId id="385" r:id="rId9"/>
    <p:sldId id="386" r:id="rId10"/>
    <p:sldId id="372" r:id="rId11"/>
    <p:sldId id="387" r:id="rId12"/>
    <p:sldId id="370" r:id="rId13"/>
    <p:sldId id="354" r:id="rId14"/>
    <p:sldId id="356" r:id="rId15"/>
    <p:sldId id="336"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orient="horz" pos="818" userDrawn="1">
          <p15:clr>
            <a:srgbClr val="A4A3A4"/>
          </p15:clr>
        </p15:guide>
        <p15:guide id="3" orient="horz" pos="4065" userDrawn="1">
          <p15:clr>
            <a:srgbClr val="A4A3A4"/>
          </p15:clr>
        </p15:guide>
        <p15:guide id="4" pos="3840" userDrawn="1">
          <p15:clr>
            <a:srgbClr val="A4A3A4"/>
          </p15:clr>
        </p15:guide>
        <p15:guide id="5" pos="436" userDrawn="1">
          <p15:clr>
            <a:srgbClr val="A4A3A4"/>
          </p15:clr>
        </p15:guide>
        <p15:guide id="6" pos="7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2024/4/17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753941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4239753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965233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982961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150246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480884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890157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2024/4/17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2024/4/17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385542"/>
          </a:xfrm>
          <a:prstGeom prst="rect">
            <a:avLst/>
          </a:prstGeom>
          <a:noFill/>
        </p:spPr>
        <p:txBody>
          <a:bodyPr wrap="square" rtlCol="0" anchor="t">
            <a:spAutoFit/>
          </a:bodyPr>
          <a:lstStyle/>
          <a:p>
            <a:pPr algn="l">
              <a:lnSpc>
                <a:spcPct val="150000"/>
              </a:lnSpc>
              <a:buClrTx/>
              <a:buSzTx/>
              <a:buFontTx/>
            </a:pPr>
            <a:r>
              <a:rPr lang="zh-CN" altLang="en-US" sz="2000" dirty="0">
                <a:sym typeface="+mn-ea"/>
              </a:rPr>
              <a:t>所以，边际成本等于边际收益既可以作为利润最大化均衡条件，也可称为亏损最小的均衡条件。</a:t>
            </a:r>
            <a:r>
              <a:rPr lang="zh-CN" altLang="en-US" sz="2000" dirty="0">
                <a:solidFill>
                  <a:srgbClr val="FF0000"/>
                </a:solidFill>
                <a:sym typeface="+mn-ea"/>
              </a:rPr>
              <a:t>企业停产的条件</a:t>
            </a:r>
            <a:r>
              <a:rPr lang="zh-CN" altLang="en-US" sz="2000" dirty="0">
                <a:sym typeface="+mn-ea"/>
              </a:rPr>
              <a:t>：市场价格</a:t>
            </a:r>
            <a:r>
              <a:rPr lang="en-US" altLang="zh-CN" sz="2000" dirty="0">
                <a:sym typeface="+mn-ea"/>
              </a:rPr>
              <a:t>P</a:t>
            </a:r>
            <a:r>
              <a:rPr lang="zh-CN" altLang="en-US" sz="2000" dirty="0">
                <a:sym typeface="+mn-ea"/>
              </a:rPr>
              <a:t>（平均收益</a:t>
            </a:r>
            <a:r>
              <a:rPr lang="en-US" altLang="zh-CN" sz="2000" dirty="0">
                <a:sym typeface="+mn-ea"/>
              </a:rPr>
              <a:t>AR\</a:t>
            </a:r>
            <a:r>
              <a:rPr lang="zh-CN" altLang="en-US" sz="2000" dirty="0">
                <a:sym typeface="+mn-ea"/>
              </a:rPr>
              <a:t>边际收益</a:t>
            </a:r>
            <a:r>
              <a:rPr lang="en-US" altLang="zh-CN" sz="2000" dirty="0">
                <a:sym typeface="+mn-ea"/>
              </a:rPr>
              <a:t>MR</a:t>
            </a:r>
            <a:r>
              <a:rPr lang="zh-CN" altLang="en-US" sz="2000" dirty="0">
                <a:sym typeface="+mn-ea"/>
              </a:rPr>
              <a:t>）</a:t>
            </a:r>
            <a:r>
              <a:rPr lang="zh-CN" altLang="en-US" sz="2000" dirty="0">
                <a:solidFill>
                  <a:srgbClr val="FF0000"/>
                </a:solidFill>
                <a:sym typeface="+mn-ea"/>
              </a:rPr>
              <a:t>小于</a:t>
            </a:r>
            <a:r>
              <a:rPr lang="zh-CN" altLang="en-US" sz="2000" dirty="0">
                <a:sym typeface="+mn-ea"/>
              </a:rPr>
              <a:t>平均可变成本时</a:t>
            </a:r>
            <a:endParaRPr lang="en-US" altLang="zh-CN" sz="2000" dirty="0">
              <a:sym typeface="+mn-ea"/>
            </a:endParaRPr>
          </a:p>
          <a:p>
            <a:pPr algn="l">
              <a:lnSpc>
                <a:spcPct val="150000"/>
              </a:lnSpc>
              <a:buClrTx/>
              <a:buSzTx/>
              <a:buFontTx/>
            </a:pPr>
            <a:endParaRPr lang="en-US" altLang="zh-CN" sz="2000" dirty="0">
              <a:sym typeface="+mn-ea"/>
            </a:endParaRPr>
          </a:p>
          <a:p>
            <a:pPr algn="l">
              <a:lnSpc>
                <a:spcPct val="150000"/>
              </a:lnSpc>
              <a:buClrTx/>
              <a:buSzTx/>
              <a:buFontTx/>
            </a:pPr>
            <a:r>
              <a:rPr lang="zh-CN" altLang="en-US" sz="2000" dirty="0">
                <a:sym typeface="+mn-ea"/>
              </a:rPr>
              <a:t>总结</a:t>
            </a:r>
            <a:endParaRPr lang="en-US" altLang="zh-CN" sz="2000" dirty="0">
              <a:sym typeface="+mn-ea"/>
            </a:endParaRP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pic>
        <p:nvPicPr>
          <p:cNvPr id="10" name="图片 9">
            <a:extLst>
              <a:ext uri="{FF2B5EF4-FFF2-40B4-BE49-F238E27FC236}">
                <a16:creationId xmlns:a16="http://schemas.microsoft.com/office/drawing/2014/main" id="{DC9F9D88-A9C9-45AD-8DD7-C1E6B2AA9C75}"/>
              </a:ext>
            </a:extLst>
          </p:cNvPr>
          <p:cNvPicPr/>
          <p:nvPr/>
        </p:nvPicPr>
        <p:blipFill>
          <a:blip r:embed="rId4">
            <a:extLst>
              <a:ext uri="{28A0092B-C50C-407E-A947-70E740481C1C}">
                <a14:useLocalDpi xmlns:a14="http://schemas.microsoft.com/office/drawing/2010/main" val="0"/>
              </a:ext>
            </a:extLst>
          </a:blip>
          <a:stretch>
            <a:fillRect/>
          </a:stretch>
        </p:blipFill>
        <p:spPr>
          <a:xfrm>
            <a:off x="2446337" y="2202378"/>
            <a:ext cx="7918058" cy="4251725"/>
          </a:xfrm>
          <a:prstGeom prst="rect">
            <a:avLst/>
          </a:prstGeom>
        </p:spPr>
      </p:pic>
      <p:sp>
        <p:nvSpPr>
          <p:cNvPr id="2" name="箭头: 右 1">
            <a:extLst>
              <a:ext uri="{FF2B5EF4-FFF2-40B4-BE49-F238E27FC236}">
                <a16:creationId xmlns:a16="http://schemas.microsoft.com/office/drawing/2014/main" id="{EAD20873-9286-4CB4-AC1C-AA9E1B643EE9}"/>
              </a:ext>
            </a:extLst>
          </p:cNvPr>
          <p:cNvSpPr/>
          <p:nvPr/>
        </p:nvSpPr>
        <p:spPr>
          <a:xfrm>
            <a:off x="1537319" y="3271159"/>
            <a:ext cx="580571" cy="1052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3477875"/>
          </a:xfrm>
          <a:prstGeom prst="rect">
            <a:avLst/>
          </a:prstGeom>
          <a:noFill/>
        </p:spPr>
        <p:txBody>
          <a:bodyPr wrap="square" rtlCol="0" anchor="t">
            <a:spAutoFit/>
          </a:bodyPr>
          <a:lstStyle/>
          <a:p>
            <a:pPr algn="l">
              <a:lnSpc>
                <a:spcPct val="150000"/>
              </a:lnSpc>
              <a:buClrTx/>
              <a:buSzTx/>
              <a:buFontTx/>
            </a:pPr>
            <a:r>
              <a:rPr lang="en-US" altLang="zh-CN" sz="2000" dirty="0">
                <a:sym typeface="+mn-ea"/>
              </a:rPr>
              <a:t>4.</a:t>
            </a:r>
            <a:r>
              <a:rPr lang="zh-CN" altLang="en-US" sz="2000" dirty="0">
                <a:sym typeface="+mn-lt"/>
              </a:rPr>
              <a:t>完全竞争市场</a:t>
            </a:r>
            <a:r>
              <a:rPr lang="zh-CN" altLang="en-US" sz="2000" dirty="0">
                <a:sym typeface="+mn-ea"/>
              </a:rPr>
              <a:t>上企业的短期供给曲线</a:t>
            </a:r>
          </a:p>
          <a:p>
            <a:pPr algn="l">
              <a:lnSpc>
                <a:spcPct val="150000"/>
              </a:lnSpc>
              <a:buClrTx/>
              <a:buSzTx/>
              <a:buFontTx/>
            </a:pPr>
            <a:r>
              <a:rPr lang="zh-CN" altLang="en-US" sz="2000" dirty="0">
                <a:sym typeface="+mn-ea"/>
              </a:rPr>
              <a:t>追求利润最大化的企业，总是按照边际收益＝边际成本的原则来选择最优生产规模。</a:t>
            </a:r>
            <a:endParaRPr lang="zh-CN" altLang="en-US" sz="2000" dirty="0"/>
          </a:p>
          <a:p>
            <a:pPr algn="l">
              <a:lnSpc>
                <a:spcPct val="150000"/>
              </a:lnSpc>
              <a:buClrTx/>
              <a:buSzTx/>
              <a:buFontTx/>
            </a:pPr>
            <a:r>
              <a:rPr lang="zh-CN" altLang="en-US" sz="2000" dirty="0">
                <a:sym typeface="+mn-ea"/>
              </a:rPr>
              <a:t>当边际成本小于边际收益时，企业扩大产量，供给增加。</a:t>
            </a:r>
            <a:endParaRPr lang="zh-CN" altLang="en-US" sz="2000" dirty="0"/>
          </a:p>
          <a:p>
            <a:pPr algn="l">
              <a:lnSpc>
                <a:spcPct val="150000"/>
              </a:lnSpc>
              <a:buClrTx/>
              <a:buSzTx/>
              <a:buFontTx/>
            </a:pPr>
            <a:r>
              <a:rPr lang="zh-CN" altLang="en-US" sz="2000" dirty="0">
                <a:sym typeface="+mn-ea"/>
              </a:rPr>
              <a:t>当边际成本大于边际收益时，企业缩小产量，供给减少。</a:t>
            </a:r>
            <a:endParaRPr lang="zh-CN" altLang="en-US" sz="2000" dirty="0"/>
          </a:p>
          <a:p>
            <a:pPr algn="l">
              <a:lnSpc>
                <a:spcPct val="150000"/>
              </a:lnSpc>
              <a:buClrTx/>
              <a:buSzTx/>
              <a:buFontTx/>
            </a:pPr>
            <a:r>
              <a:rPr lang="zh-CN" altLang="en-US" sz="2400" dirty="0">
                <a:solidFill>
                  <a:srgbClr val="FFC000"/>
                </a:solidFill>
                <a:sym typeface="+mn-ea"/>
              </a:rPr>
              <a:t>所以：企业的边际成本曲线是其短期供给曲线</a:t>
            </a:r>
            <a:endParaRPr lang="zh-CN" altLang="en-US"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3090958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4328814"/>
          </a:xfrm>
          <a:prstGeom prst="rect">
            <a:avLst/>
          </a:prstGeom>
          <a:noFill/>
        </p:spPr>
        <p:txBody>
          <a:bodyPr wrap="square" rtlCol="0">
            <a:spAutoFit/>
          </a:bodyPr>
          <a:lstStyle/>
          <a:p>
            <a:pPr>
              <a:lnSpc>
                <a:spcPct val="150000"/>
              </a:lnSpc>
            </a:pPr>
            <a:r>
              <a:rPr lang="zh-CN" altLang="en-US" sz="2000" dirty="0"/>
              <a:t>一、单选题</a:t>
            </a:r>
          </a:p>
          <a:p>
            <a:pPr>
              <a:lnSpc>
                <a:spcPct val="150000"/>
              </a:lnSpc>
            </a:pPr>
            <a:r>
              <a:rPr lang="en-US" altLang="zh-CN" sz="2000" dirty="0"/>
              <a:t>1</a:t>
            </a:r>
            <a:r>
              <a:rPr lang="zh-CN" altLang="zh-CN" sz="2000" dirty="0"/>
              <a:t>、</a:t>
            </a:r>
            <a:r>
              <a:rPr lang="zh-CN" altLang="zh-CN" dirty="0"/>
              <a:t>下列市场中属于寡头垄断市场的是</a:t>
            </a:r>
            <a:r>
              <a:rPr lang="en-US" altLang="zh-CN" dirty="0"/>
              <a:t>(   )</a:t>
            </a:r>
            <a:r>
              <a:rPr lang="zh-CN" altLang="zh-CN" dirty="0"/>
              <a:t>。</a:t>
            </a:r>
          </a:p>
          <a:p>
            <a:pPr>
              <a:lnSpc>
                <a:spcPct val="150000"/>
              </a:lnSpc>
            </a:pPr>
            <a:r>
              <a:rPr lang="zh-CN" altLang="zh-CN" dirty="0"/>
              <a:t>　　</a:t>
            </a:r>
            <a:r>
              <a:rPr lang="en-US" altLang="zh-CN" dirty="0"/>
              <a:t>A.</a:t>
            </a:r>
            <a:r>
              <a:rPr lang="zh-CN" altLang="zh-CN" dirty="0"/>
              <a:t>石油　　</a:t>
            </a:r>
            <a:r>
              <a:rPr lang="en-US" altLang="zh-CN" dirty="0"/>
              <a:t>B.</a:t>
            </a:r>
            <a:r>
              <a:rPr lang="zh-CN" altLang="zh-CN" dirty="0"/>
              <a:t>啤酒</a:t>
            </a:r>
          </a:p>
          <a:p>
            <a:pPr>
              <a:lnSpc>
                <a:spcPct val="150000"/>
              </a:lnSpc>
            </a:pPr>
            <a:r>
              <a:rPr lang="zh-CN" altLang="zh-CN" dirty="0"/>
              <a:t>　　</a:t>
            </a:r>
            <a:r>
              <a:rPr lang="en-US" altLang="zh-CN" dirty="0"/>
              <a:t>C.</a:t>
            </a:r>
            <a:r>
              <a:rPr lang="zh-CN" altLang="zh-CN" dirty="0"/>
              <a:t>电力　　</a:t>
            </a:r>
            <a:r>
              <a:rPr lang="en-US" altLang="zh-CN" dirty="0"/>
              <a:t>D.</a:t>
            </a:r>
            <a:r>
              <a:rPr lang="zh-CN" altLang="zh-CN" dirty="0"/>
              <a:t>服装</a:t>
            </a:r>
          </a:p>
          <a:p>
            <a:pPr>
              <a:lnSpc>
                <a:spcPct val="150000"/>
              </a:lnSpc>
            </a:pPr>
            <a:r>
              <a:rPr lang="en-US" altLang="zh-CN" dirty="0"/>
              <a:t>2</a:t>
            </a:r>
            <a:r>
              <a:rPr lang="zh-CN" altLang="zh-CN" dirty="0"/>
              <a:t>、完全竞争企业的需求曲线</a:t>
            </a:r>
            <a:r>
              <a:rPr lang="en-US" altLang="zh-CN" dirty="0"/>
              <a:t>(    )</a:t>
            </a:r>
            <a:r>
              <a:rPr lang="zh-CN" altLang="zh-CN" dirty="0"/>
              <a:t>。</a:t>
            </a:r>
          </a:p>
          <a:p>
            <a:pPr>
              <a:lnSpc>
                <a:spcPct val="150000"/>
              </a:lnSpc>
            </a:pPr>
            <a:r>
              <a:rPr lang="zh-CN" altLang="zh-CN" dirty="0"/>
              <a:t>　　</a:t>
            </a:r>
            <a:r>
              <a:rPr lang="en-US" altLang="zh-CN" dirty="0"/>
              <a:t>A.</a:t>
            </a:r>
            <a:r>
              <a:rPr lang="zh-CN" altLang="zh-CN" dirty="0"/>
              <a:t>向右下方倾斜</a:t>
            </a:r>
          </a:p>
          <a:p>
            <a:pPr>
              <a:lnSpc>
                <a:spcPct val="150000"/>
              </a:lnSpc>
            </a:pPr>
            <a:r>
              <a:rPr lang="zh-CN" altLang="zh-CN" dirty="0"/>
              <a:t>　　</a:t>
            </a:r>
            <a:r>
              <a:rPr lang="en-US" altLang="zh-CN" dirty="0"/>
              <a:t>B.</a:t>
            </a:r>
            <a:r>
              <a:rPr lang="zh-CN" altLang="zh-CN" dirty="0"/>
              <a:t>平行于横轴</a:t>
            </a:r>
          </a:p>
          <a:p>
            <a:pPr>
              <a:lnSpc>
                <a:spcPct val="150000"/>
              </a:lnSpc>
            </a:pPr>
            <a:r>
              <a:rPr lang="zh-CN" altLang="zh-CN" dirty="0"/>
              <a:t>　　</a:t>
            </a:r>
            <a:r>
              <a:rPr lang="en-US" altLang="zh-CN" dirty="0"/>
              <a:t>C.</a:t>
            </a:r>
            <a:r>
              <a:rPr lang="zh-CN" altLang="zh-CN" dirty="0"/>
              <a:t>和市场需求曲线相同</a:t>
            </a:r>
          </a:p>
          <a:p>
            <a:pPr>
              <a:lnSpc>
                <a:spcPct val="150000"/>
              </a:lnSpc>
            </a:pPr>
            <a:r>
              <a:rPr lang="zh-CN" altLang="zh-CN" dirty="0"/>
              <a:t>　　</a:t>
            </a:r>
            <a:r>
              <a:rPr lang="en-US" altLang="zh-CN" dirty="0"/>
              <a:t>D.</a:t>
            </a:r>
            <a:r>
              <a:rPr lang="zh-CN" altLang="zh-CN" dirty="0"/>
              <a:t>是一条垂直线</a:t>
            </a:r>
          </a:p>
          <a:p>
            <a:pPr>
              <a:lnSpc>
                <a:spcPct val="150000"/>
              </a:lnSpc>
            </a:pPr>
            <a:endParaRPr lang="zh-CN" altLang="zh-CN" sz="2000" dirty="0"/>
          </a:p>
        </p:txBody>
      </p:sp>
    </p:spTree>
    <p:extLst>
      <p:ext uri="{BB962C8B-B14F-4D97-AF65-F5344CB8AC3E}">
        <p14:creationId xmlns:p14="http://schemas.microsoft.com/office/powerpoint/2010/main" val="3119127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5113644"/>
          </a:xfrm>
          <a:prstGeom prst="rect">
            <a:avLst/>
          </a:prstGeom>
          <a:noFill/>
        </p:spPr>
        <p:txBody>
          <a:bodyPr wrap="square" rtlCol="0">
            <a:spAutoFit/>
          </a:bodyPr>
          <a:lstStyle/>
          <a:p>
            <a:pPr>
              <a:lnSpc>
                <a:spcPct val="150000"/>
              </a:lnSpc>
            </a:pPr>
            <a:r>
              <a:rPr lang="en-US" altLang="zh-CN" sz="2000" dirty="0"/>
              <a:t>3</a:t>
            </a:r>
            <a:r>
              <a:rPr lang="zh-CN" altLang="zh-CN" sz="2000" dirty="0"/>
              <a:t>、在完全竞争市场上</a:t>
            </a:r>
            <a:r>
              <a:rPr lang="en-US" altLang="zh-CN" sz="2000" dirty="0"/>
              <a:t>,</a:t>
            </a:r>
            <a:r>
              <a:rPr lang="zh-CN" altLang="zh-CN" sz="2000" dirty="0"/>
              <a:t>整个行业的需求曲线</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与个别企业需求曲线一致</a:t>
            </a:r>
          </a:p>
          <a:p>
            <a:pPr>
              <a:lnSpc>
                <a:spcPct val="150000"/>
              </a:lnSpc>
            </a:pPr>
            <a:r>
              <a:rPr lang="zh-CN" altLang="zh-CN" sz="2000" dirty="0"/>
              <a:t>　　</a:t>
            </a:r>
            <a:r>
              <a:rPr lang="en-US" altLang="zh-CN" sz="2000" dirty="0"/>
              <a:t>B.</a:t>
            </a:r>
            <a:r>
              <a:rPr lang="zh-CN" altLang="zh-CN" sz="2000" dirty="0"/>
              <a:t>是向右下方倾斜的</a:t>
            </a:r>
          </a:p>
          <a:p>
            <a:pPr>
              <a:lnSpc>
                <a:spcPct val="150000"/>
              </a:lnSpc>
            </a:pPr>
            <a:r>
              <a:rPr lang="zh-CN" altLang="zh-CN" sz="2000" dirty="0"/>
              <a:t>　　</a:t>
            </a:r>
            <a:r>
              <a:rPr lang="en-US" altLang="zh-CN" sz="2000" dirty="0"/>
              <a:t>C.</a:t>
            </a:r>
            <a:r>
              <a:rPr lang="zh-CN" altLang="zh-CN" sz="2000" dirty="0"/>
              <a:t>与横轴平行</a:t>
            </a:r>
          </a:p>
          <a:p>
            <a:pPr>
              <a:lnSpc>
                <a:spcPct val="150000"/>
              </a:lnSpc>
            </a:pPr>
            <a:r>
              <a:rPr lang="en-US" altLang="zh-CN" sz="2000" dirty="0"/>
              <a:t>       D.</a:t>
            </a:r>
            <a:r>
              <a:rPr lang="zh-CN" altLang="zh-CN" sz="2000" dirty="0"/>
              <a:t>不影响市场价格</a:t>
            </a:r>
          </a:p>
          <a:p>
            <a:pPr>
              <a:lnSpc>
                <a:spcPct val="150000"/>
              </a:lnSpc>
            </a:pPr>
            <a:r>
              <a:rPr lang="en-US" altLang="zh-CN" sz="2000" dirty="0"/>
              <a:t>4</a:t>
            </a:r>
            <a:r>
              <a:rPr lang="zh-CN" altLang="zh-CN" sz="2000" dirty="0"/>
              <a:t>、在完全竞争市场上，企业在进行产量决策时的依据是</a:t>
            </a:r>
            <a:r>
              <a:rPr lang="en-US" altLang="zh-CN" sz="2000" dirty="0"/>
              <a:t>(</a:t>
            </a:r>
            <a:r>
              <a:rPr lang="zh-CN" altLang="zh-CN" sz="2000" dirty="0"/>
              <a:t>　　</a:t>
            </a:r>
            <a:r>
              <a:rPr lang="en-US" altLang="zh-CN" sz="2000" dirty="0"/>
              <a:t>)</a:t>
            </a:r>
            <a:r>
              <a:rPr lang="zh-CN" altLang="zh-CN" sz="2000" dirty="0"/>
              <a:t>。</a:t>
            </a:r>
          </a:p>
          <a:p>
            <a:pPr>
              <a:lnSpc>
                <a:spcPct val="150000"/>
              </a:lnSpc>
            </a:pPr>
            <a:r>
              <a:rPr lang="en-US" altLang="zh-CN" sz="2000" dirty="0"/>
              <a:t>       A.</a:t>
            </a:r>
            <a:r>
              <a:rPr lang="zh-CN" altLang="zh-CN" sz="2000" dirty="0"/>
              <a:t>边际成本等于边际收益的原则</a:t>
            </a:r>
          </a:p>
          <a:p>
            <a:pPr>
              <a:lnSpc>
                <a:spcPct val="150000"/>
              </a:lnSpc>
            </a:pPr>
            <a:r>
              <a:rPr lang="en-US" altLang="zh-CN" sz="2000" dirty="0"/>
              <a:t>       B.</a:t>
            </a:r>
            <a:r>
              <a:rPr lang="zh-CN" altLang="zh-CN" sz="2000" dirty="0"/>
              <a:t>边际成本小于边际收益的原则</a:t>
            </a:r>
          </a:p>
          <a:p>
            <a:pPr>
              <a:lnSpc>
                <a:spcPct val="150000"/>
              </a:lnSpc>
            </a:pPr>
            <a:r>
              <a:rPr lang="zh-CN" altLang="zh-CN" sz="2000" dirty="0"/>
              <a:t>　　</a:t>
            </a:r>
            <a:r>
              <a:rPr lang="en-US" altLang="zh-CN" sz="2000" dirty="0"/>
              <a:t>C.</a:t>
            </a:r>
            <a:r>
              <a:rPr lang="zh-CN" altLang="zh-CN" sz="2000" dirty="0"/>
              <a:t>边际成本大于边际收益的原则</a:t>
            </a:r>
          </a:p>
          <a:p>
            <a:pPr>
              <a:lnSpc>
                <a:spcPct val="150000"/>
              </a:lnSpc>
            </a:pPr>
            <a:r>
              <a:rPr lang="en-US" altLang="zh-CN" sz="2000" dirty="0"/>
              <a:t>       D.</a:t>
            </a:r>
            <a:r>
              <a:rPr lang="zh-CN" altLang="zh-CN" sz="2000" dirty="0"/>
              <a:t>边际成本为零的原则</a:t>
            </a:r>
          </a:p>
          <a:p>
            <a:pPr>
              <a:lnSpc>
                <a:spcPct val="150000"/>
              </a:lnSpc>
            </a:pPr>
            <a:endParaRPr lang="zh-CN" altLang="zh-CN" sz="2000" dirty="0"/>
          </a:p>
        </p:txBody>
      </p:sp>
    </p:spTree>
    <p:extLst>
      <p:ext uri="{BB962C8B-B14F-4D97-AF65-F5344CB8AC3E}">
        <p14:creationId xmlns:p14="http://schemas.microsoft.com/office/powerpoint/2010/main" val="3570927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3497817"/>
          </a:xfrm>
          <a:prstGeom prst="rect">
            <a:avLst/>
          </a:prstGeom>
          <a:noFill/>
        </p:spPr>
        <p:txBody>
          <a:bodyPr wrap="square" rtlCol="0">
            <a:spAutoFit/>
          </a:bodyPr>
          <a:lstStyle/>
          <a:p>
            <a:pPr>
              <a:lnSpc>
                <a:spcPct val="150000"/>
              </a:lnSpc>
            </a:pPr>
            <a:r>
              <a:rPr lang="zh-CN" altLang="en-US" sz="2000" dirty="0"/>
              <a:t>二、多选题</a:t>
            </a:r>
          </a:p>
          <a:p>
            <a:pPr>
              <a:lnSpc>
                <a:spcPct val="150000"/>
              </a:lnSpc>
            </a:pPr>
            <a:r>
              <a:rPr lang="en-US" altLang="zh-CN" sz="2000" dirty="0"/>
              <a:t>1</a:t>
            </a:r>
            <a:r>
              <a:rPr lang="zh-CN" altLang="zh-CN" sz="2000" dirty="0"/>
              <a:t>、</a:t>
            </a:r>
            <a:r>
              <a:rPr lang="zh-CN" altLang="zh-CN" dirty="0"/>
              <a:t>完全垄断市场的特征有</a:t>
            </a:r>
            <a:r>
              <a:rPr lang="en-US" altLang="zh-CN" dirty="0"/>
              <a:t>(      )</a:t>
            </a:r>
            <a:r>
              <a:rPr lang="zh-CN" altLang="zh-CN" dirty="0"/>
              <a:t>。</a:t>
            </a:r>
          </a:p>
          <a:p>
            <a:pPr>
              <a:lnSpc>
                <a:spcPct val="150000"/>
              </a:lnSpc>
            </a:pPr>
            <a:r>
              <a:rPr lang="zh-CN" altLang="zh-CN" dirty="0"/>
              <a:t>　　</a:t>
            </a:r>
            <a:r>
              <a:rPr lang="en-US" altLang="zh-CN" dirty="0"/>
              <a:t>A.</a:t>
            </a:r>
            <a:r>
              <a:rPr lang="zh-CN" altLang="zh-CN" dirty="0"/>
              <a:t>整个行业内具有很多的生产者和消费者</a:t>
            </a:r>
          </a:p>
          <a:p>
            <a:pPr>
              <a:lnSpc>
                <a:spcPct val="150000"/>
              </a:lnSpc>
            </a:pPr>
            <a:r>
              <a:rPr lang="zh-CN" altLang="zh-CN" dirty="0"/>
              <a:t>　　</a:t>
            </a:r>
            <a:r>
              <a:rPr lang="en-US" altLang="zh-CN" dirty="0"/>
              <a:t>B.</a:t>
            </a:r>
            <a:r>
              <a:rPr lang="zh-CN" altLang="zh-CN" dirty="0"/>
              <a:t>整个行业内只有一个生产者</a:t>
            </a:r>
          </a:p>
          <a:p>
            <a:pPr>
              <a:lnSpc>
                <a:spcPct val="150000"/>
              </a:lnSpc>
            </a:pPr>
            <a:r>
              <a:rPr lang="zh-CN" altLang="zh-CN" dirty="0"/>
              <a:t>　　</a:t>
            </a:r>
            <a:r>
              <a:rPr lang="en-US" altLang="zh-CN" dirty="0"/>
              <a:t>C.</a:t>
            </a:r>
            <a:r>
              <a:rPr lang="zh-CN" altLang="zh-CN" dirty="0"/>
              <a:t>其他企业进入这一市场非常困难</a:t>
            </a:r>
          </a:p>
          <a:p>
            <a:pPr>
              <a:lnSpc>
                <a:spcPct val="150000"/>
              </a:lnSpc>
            </a:pPr>
            <a:r>
              <a:rPr lang="zh-CN" altLang="zh-CN" dirty="0"/>
              <a:t>　　</a:t>
            </a:r>
            <a:r>
              <a:rPr lang="en-US" altLang="zh-CN" dirty="0"/>
              <a:t>D.</a:t>
            </a:r>
            <a:r>
              <a:rPr lang="zh-CN" altLang="zh-CN" dirty="0"/>
              <a:t>企业生产的产品具有差别性</a:t>
            </a:r>
          </a:p>
          <a:p>
            <a:pPr>
              <a:lnSpc>
                <a:spcPct val="150000"/>
              </a:lnSpc>
            </a:pPr>
            <a:r>
              <a:rPr lang="zh-CN" altLang="zh-CN" dirty="0"/>
              <a:t>　　</a:t>
            </a:r>
            <a:r>
              <a:rPr lang="en-US" altLang="zh-CN" dirty="0"/>
              <a:t>E.</a:t>
            </a:r>
            <a:r>
              <a:rPr lang="zh-CN" altLang="zh-CN" dirty="0"/>
              <a:t>少数几个企业控制一个行业的供给</a:t>
            </a:r>
          </a:p>
          <a:p>
            <a:pPr>
              <a:lnSpc>
                <a:spcPct val="150000"/>
              </a:lnSpc>
            </a:pPr>
            <a:endParaRPr lang="en-US" altLang="zh-CN" sz="2000" dirty="0"/>
          </a:p>
        </p:txBody>
      </p:sp>
    </p:spTree>
    <p:extLst>
      <p:ext uri="{BB962C8B-B14F-4D97-AF65-F5344CB8AC3E}">
        <p14:creationId xmlns:p14="http://schemas.microsoft.com/office/powerpoint/2010/main" val="1211129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anose="02010609060101010101" pitchFamily="49" charset="-122"/>
                <a:ea typeface="黑体" panose="02010609060101010101" pitchFamily="49" charset="-122"/>
                <a:cs typeface="Times New Roman" panose="02020603050405020304" pitchFamily="18" charset="0"/>
              </a:rPr>
              <a:t>Thank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F289097-BACE-4ADF-A6DD-4469F39FDD58}"/>
              </a:ext>
            </a:extLst>
          </p:cNvPr>
          <p:cNvSpPr/>
          <p:nvPr/>
        </p:nvSpPr>
        <p:spPr>
          <a:xfrm>
            <a:off x="3237487" y="818457"/>
            <a:ext cx="6588093" cy="523220"/>
          </a:xfrm>
          <a:prstGeom prst="rect">
            <a:avLst/>
          </a:prstGeom>
        </p:spPr>
        <p:txBody>
          <a:bodyPr wrap="square">
            <a:spAutoFit/>
          </a:bodyPr>
          <a:lstStyle/>
          <a:p>
            <a:pPr algn="ctr">
              <a:buClrTx/>
              <a:buSzTx/>
              <a:buFontTx/>
            </a:pPr>
            <a:r>
              <a:rPr lang="zh-CN" altLang="en-US" sz="2800" kern="0" dirty="0">
                <a:effectLst>
                  <a:glow rad="63500">
                    <a:prstClr val="white">
                      <a:lumMod val="65000"/>
                      <a:alpha val="40000"/>
                    </a:prstClr>
                  </a:glow>
                </a:effectLst>
                <a:cs typeface="+mn-ea"/>
              </a:rPr>
              <a:t>第四章  市场结构理论</a:t>
            </a:r>
          </a:p>
        </p:txBody>
      </p:sp>
      <p:sp>
        <p:nvSpPr>
          <p:cNvPr id="31" name="文本框 30">
            <a:extLst>
              <a:ext uri="{FF2B5EF4-FFF2-40B4-BE49-F238E27FC236}">
                <a16:creationId xmlns:a16="http://schemas.microsoft.com/office/drawing/2014/main" id="{E0D6A45B-4708-4F68-8EBB-E9D474FFB8CF}"/>
              </a:ext>
            </a:extLst>
          </p:cNvPr>
          <p:cNvSpPr txBox="1"/>
          <p:nvPr/>
        </p:nvSpPr>
        <p:spPr>
          <a:xfrm>
            <a:off x="1068070" y="1351915"/>
            <a:ext cx="9779000" cy="2677656"/>
          </a:xfrm>
          <a:prstGeom prst="rect">
            <a:avLst/>
          </a:prstGeom>
          <a:noFill/>
        </p:spPr>
        <p:txBody>
          <a:bodyPr wrap="square" rtlCol="0" anchor="t">
            <a:spAutoFit/>
          </a:bodyPr>
          <a:lstStyle/>
          <a:p>
            <a:pPr algn="l">
              <a:lnSpc>
                <a:spcPct val="150000"/>
              </a:lnSpc>
              <a:buClrTx/>
              <a:buSzTx/>
              <a:buFontTx/>
            </a:pPr>
            <a:r>
              <a:rPr lang="zh-CN" altLang="en-US" sz="2400" dirty="0">
                <a:sym typeface="+mn-lt"/>
              </a:rPr>
              <a:t>市        市场结构的类型</a:t>
            </a:r>
          </a:p>
          <a:p>
            <a:pPr algn="l">
              <a:lnSpc>
                <a:spcPct val="150000"/>
              </a:lnSpc>
              <a:buClrTx/>
              <a:buSzTx/>
              <a:buFontTx/>
            </a:pPr>
            <a:r>
              <a:rPr lang="zh-CN" altLang="en-US" sz="2400" dirty="0">
                <a:sym typeface="+mn-lt"/>
              </a:rPr>
              <a:t>场理    完全竞争市场中生产者的行为</a:t>
            </a:r>
          </a:p>
          <a:p>
            <a:pPr algn="l">
              <a:lnSpc>
                <a:spcPct val="150000"/>
              </a:lnSpc>
              <a:buClrTx/>
              <a:buSzTx/>
              <a:buFontTx/>
            </a:pPr>
            <a:r>
              <a:rPr lang="zh-CN" altLang="en-US" sz="2400" dirty="0">
                <a:sym typeface="+mn-lt"/>
              </a:rPr>
              <a:t>结论    完全垄断市场中生产者的行为</a:t>
            </a:r>
          </a:p>
          <a:p>
            <a:pPr algn="l">
              <a:lnSpc>
                <a:spcPct val="150000"/>
              </a:lnSpc>
              <a:buClrTx/>
              <a:buSzTx/>
              <a:buFontTx/>
            </a:pPr>
            <a:r>
              <a:rPr lang="zh-CN" altLang="en-US" sz="2400" dirty="0">
                <a:sym typeface="+mn-lt"/>
              </a:rPr>
              <a:t>构       垄断竞争市场和寡头垄断市场中生产者的行为</a:t>
            </a:r>
          </a:p>
          <a:p>
            <a:pPr algn="l">
              <a:lnSpc>
                <a:spcPct val="100000"/>
              </a:lnSpc>
              <a:buClrTx/>
              <a:buSzTx/>
              <a:buFontTx/>
            </a:pPr>
            <a:endParaRPr lang="zh-CN" altLang="en-US" sz="2400" dirty="0">
              <a:solidFill>
                <a:schemeClr val="bg1"/>
              </a:solidFill>
            </a:endParaRPr>
          </a:p>
        </p:txBody>
      </p:sp>
      <p:sp>
        <p:nvSpPr>
          <p:cNvPr id="32" name="左大括号 31">
            <a:extLst>
              <a:ext uri="{FF2B5EF4-FFF2-40B4-BE49-F238E27FC236}">
                <a16:creationId xmlns:a16="http://schemas.microsoft.com/office/drawing/2014/main" id="{3DD73637-F1D3-47F9-9064-0F4C79EE7F8D}"/>
              </a:ext>
            </a:extLst>
          </p:cNvPr>
          <p:cNvSpPr/>
          <p:nvPr/>
        </p:nvSpPr>
        <p:spPr>
          <a:xfrm>
            <a:off x="1814732" y="1742873"/>
            <a:ext cx="82195" cy="150676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60467" y="1135639"/>
            <a:ext cx="10007600" cy="3730765"/>
          </a:xfrm>
          <a:prstGeom prst="rect">
            <a:avLst/>
          </a:prstGeom>
          <a:noFill/>
        </p:spPr>
        <p:txBody>
          <a:bodyPr wrap="square" rtlCol="0">
            <a:spAutoFit/>
          </a:bodyPr>
          <a:lstStyle/>
          <a:p>
            <a:r>
              <a:rPr lang="zh-CN" altLang="en-US" sz="2000" dirty="0">
                <a:sym typeface="+mn-lt"/>
              </a:rPr>
              <a:t>一、</a:t>
            </a:r>
            <a:r>
              <a:rPr lang="zh-CN" altLang="en-US" sz="2000" dirty="0"/>
              <a:t>市场结构的类型</a:t>
            </a:r>
            <a:endParaRPr lang="en-US" altLang="zh-CN" sz="2000" dirty="0">
              <a:sym typeface="+mn-lt"/>
            </a:endParaRPr>
          </a:p>
          <a:p>
            <a:endParaRPr lang="zh-CN" altLang="en-US" sz="2000" dirty="0">
              <a:sym typeface="+mn-lt"/>
            </a:endParaRPr>
          </a:p>
          <a:p>
            <a:r>
              <a:rPr lang="en-US" altLang="zh-CN" sz="2000" dirty="0"/>
              <a:t>1</a:t>
            </a:r>
            <a:r>
              <a:rPr lang="zh-CN" altLang="en-US" sz="2000" dirty="0"/>
              <a:t>、市场结构的含义和划分市场结构的标准</a:t>
            </a:r>
          </a:p>
          <a:p>
            <a:pPr>
              <a:lnSpc>
                <a:spcPct val="150000"/>
              </a:lnSpc>
            </a:pPr>
            <a:r>
              <a:rPr lang="zh-CN" altLang="en-US" sz="2000" dirty="0"/>
              <a:t>所谓市场结构，是指一个行业内部买方和卖方的数量及其规模分布、产品差异的程度和新企业进入该行业的难易程度的综合状态。</a:t>
            </a:r>
            <a:endParaRPr lang="en-US" altLang="zh-CN" sz="2000" dirty="0"/>
          </a:p>
          <a:p>
            <a:pPr>
              <a:lnSpc>
                <a:spcPct val="150000"/>
              </a:lnSpc>
            </a:pPr>
            <a:r>
              <a:rPr lang="zh-CN" altLang="en-US" sz="2000" dirty="0"/>
              <a:t>也可以说，市场结构就是指某种产品或服务的竞争状况和竞争程度。市场结构类型划分的标准是市场的竞争程度或垄断程度。</a:t>
            </a:r>
            <a:endParaRPr lang="en-US" altLang="zh-CN" sz="2000" dirty="0"/>
          </a:p>
          <a:p>
            <a:pPr>
              <a:lnSpc>
                <a:spcPct val="150000"/>
              </a:lnSpc>
            </a:pPr>
            <a:r>
              <a:rPr lang="zh-CN" altLang="en-US" sz="2000" dirty="0"/>
              <a:t>市场结构的类型有四种，分别是完全竞争市场、完全垄断市场、垄断竞争市场和寡头垄断市场。</a:t>
            </a:r>
          </a:p>
        </p:txBody>
      </p:sp>
    </p:spTree>
    <p:extLst>
      <p:ext uri="{BB962C8B-B14F-4D97-AF65-F5344CB8AC3E}">
        <p14:creationId xmlns:p14="http://schemas.microsoft.com/office/powerpoint/2010/main" val="2334018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400110"/>
          </a:xfrm>
          <a:prstGeom prst="rect">
            <a:avLst/>
          </a:prstGeom>
          <a:noFill/>
        </p:spPr>
        <p:txBody>
          <a:bodyPr wrap="square" rtlCol="0">
            <a:spAutoFit/>
          </a:bodyPr>
          <a:lstStyle/>
          <a:p>
            <a:r>
              <a:rPr lang="en-US" altLang="zh-CN" sz="2000" dirty="0"/>
              <a:t>2</a:t>
            </a:r>
            <a:r>
              <a:rPr lang="zh-CN" altLang="en-US" sz="2000" dirty="0"/>
              <a:t>、各种市场结构的特征</a:t>
            </a:r>
          </a:p>
        </p:txBody>
      </p:sp>
      <p:pic>
        <p:nvPicPr>
          <p:cNvPr id="9" name="图片 8">
            <a:extLst>
              <a:ext uri="{FF2B5EF4-FFF2-40B4-BE49-F238E27FC236}">
                <a16:creationId xmlns:a16="http://schemas.microsoft.com/office/drawing/2014/main" id="{4F0CF26F-353A-481E-961E-0A78550855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4733" y="2031018"/>
            <a:ext cx="6936631" cy="3712354"/>
          </a:xfrm>
          <a:prstGeom prst="rect">
            <a:avLst/>
          </a:prstGeom>
        </p:spPr>
      </p:pic>
    </p:spTree>
    <p:extLst>
      <p:ext uri="{BB962C8B-B14F-4D97-AF65-F5344CB8AC3E}">
        <p14:creationId xmlns:p14="http://schemas.microsoft.com/office/powerpoint/2010/main" val="1915458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2345770"/>
          </a:xfrm>
          <a:prstGeom prst="rect">
            <a:avLst/>
          </a:prstGeom>
          <a:noFill/>
        </p:spPr>
        <p:txBody>
          <a:bodyPr wrap="square" rtlCol="0">
            <a:spAutoFit/>
          </a:bodyPr>
          <a:lstStyle/>
          <a:p>
            <a:pPr>
              <a:lnSpc>
                <a:spcPct val="150000"/>
              </a:lnSpc>
            </a:pPr>
            <a:r>
              <a:rPr lang="zh-CN" altLang="en-US" sz="2000" dirty="0"/>
              <a:t>完全垄断的四种</a:t>
            </a:r>
            <a:r>
              <a:rPr lang="en-US" altLang="zh-CN" sz="2000" dirty="0"/>
              <a:t>	</a:t>
            </a:r>
            <a:r>
              <a:rPr lang="zh-CN" altLang="en-US" sz="2000" dirty="0"/>
              <a:t>情形</a:t>
            </a:r>
            <a:endParaRPr lang="en-US" altLang="zh-CN" sz="2000" dirty="0"/>
          </a:p>
          <a:p>
            <a:pPr>
              <a:lnSpc>
                <a:spcPct val="150000"/>
              </a:lnSpc>
            </a:pPr>
            <a:r>
              <a:rPr lang="zh-CN" altLang="en-US" sz="2000" dirty="0"/>
              <a:t>（</a:t>
            </a:r>
            <a:r>
              <a:rPr lang="en-US" altLang="zh-CN" sz="2000" dirty="0"/>
              <a:t>1</a:t>
            </a:r>
            <a:r>
              <a:rPr lang="zh-CN" altLang="en-US" sz="2000" dirty="0"/>
              <a:t>）政府垄断</a:t>
            </a:r>
            <a:endParaRPr lang="en-US" altLang="zh-CN" sz="2000" dirty="0"/>
          </a:p>
          <a:p>
            <a:pPr>
              <a:lnSpc>
                <a:spcPct val="150000"/>
              </a:lnSpc>
            </a:pPr>
            <a:r>
              <a:rPr lang="zh-CN" altLang="en-US" sz="2000" dirty="0"/>
              <a:t>（</a:t>
            </a:r>
            <a:r>
              <a:rPr lang="en-US" altLang="zh-CN" sz="2000" dirty="0"/>
              <a:t>2</a:t>
            </a:r>
            <a:r>
              <a:rPr lang="zh-CN" altLang="en-US" sz="2000" dirty="0"/>
              <a:t>）对某些特殊的原材料的单独控制而形成的对这些资源和产品的完全垄断</a:t>
            </a:r>
            <a:endParaRPr lang="en-US" altLang="zh-CN" sz="2000" dirty="0"/>
          </a:p>
          <a:p>
            <a:pPr>
              <a:lnSpc>
                <a:spcPct val="150000"/>
              </a:lnSpc>
            </a:pPr>
            <a:r>
              <a:rPr lang="zh-CN" altLang="en-US" sz="2000" dirty="0"/>
              <a:t>（</a:t>
            </a:r>
            <a:r>
              <a:rPr lang="en-US" altLang="zh-CN" sz="2000" dirty="0"/>
              <a:t>3</a:t>
            </a:r>
            <a:r>
              <a:rPr lang="zh-CN" altLang="en-US" sz="2000" dirty="0"/>
              <a:t>）对某些产品的专利权形成的完全垄断</a:t>
            </a:r>
            <a:endParaRPr lang="en-US" altLang="zh-CN" sz="2000" dirty="0"/>
          </a:p>
          <a:p>
            <a:pPr>
              <a:lnSpc>
                <a:spcPct val="150000"/>
              </a:lnSpc>
            </a:pPr>
            <a:r>
              <a:rPr lang="zh-CN" altLang="en-US" sz="2000" dirty="0"/>
              <a:t>（</a:t>
            </a:r>
            <a:r>
              <a:rPr lang="en-US" altLang="zh-CN" sz="2000" dirty="0"/>
              <a:t>4</a:t>
            </a:r>
            <a:r>
              <a:rPr lang="zh-CN" altLang="en-US" sz="2000" dirty="0"/>
              <a:t>）自然垄断</a:t>
            </a:r>
            <a:endParaRPr lang="en-US" altLang="zh-CN" sz="2000" dirty="0"/>
          </a:p>
        </p:txBody>
      </p:sp>
    </p:spTree>
    <p:extLst>
      <p:ext uri="{BB962C8B-B14F-4D97-AF65-F5344CB8AC3E}">
        <p14:creationId xmlns:p14="http://schemas.microsoft.com/office/powerpoint/2010/main" val="3037669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defRPr/>
            </a:pPr>
            <a:r>
              <a:rPr lang="zh-CN" altLang="en-US" sz="2000" dirty="0">
                <a:sym typeface="+mn-ea"/>
              </a:rPr>
              <a:t>二、</a:t>
            </a:r>
            <a:r>
              <a:rPr lang="zh-CN" altLang="en-US" sz="2000" dirty="0">
                <a:sym typeface="+mn-lt"/>
              </a:rPr>
              <a:t>完全竞争市场中生产者的行为</a:t>
            </a:r>
          </a:p>
          <a:p>
            <a:pPr algn="l">
              <a:lnSpc>
                <a:spcPct val="150000"/>
              </a:lnSpc>
              <a:buClrTx/>
              <a:buSzTx/>
              <a:buFontTx/>
            </a:pPr>
            <a:r>
              <a:rPr lang="en-US" altLang="zh-CN" sz="2000" dirty="0">
                <a:sym typeface="+mn-ea"/>
              </a:rPr>
              <a:t>1.</a:t>
            </a:r>
            <a:r>
              <a:rPr lang="zh-CN" altLang="en-US" sz="2000" dirty="0">
                <a:sym typeface="+mn-lt"/>
              </a:rPr>
              <a:t>完全竞争市场行业的供求曲线和个别企业的需求曲线</a:t>
            </a:r>
          </a:p>
          <a:p>
            <a:pPr algn="l">
              <a:lnSpc>
                <a:spcPct val="100000"/>
              </a:lnSpc>
              <a:buClrTx/>
              <a:buSzTx/>
              <a:buFontTx/>
            </a:pPr>
            <a:endParaRPr lang="zh-CN" altLang="en-US" sz="2400" dirty="0">
              <a:solidFill>
                <a:schemeClr val="bg1"/>
              </a:solidFill>
              <a:sym typeface="+mn-lt"/>
            </a:endParaRPr>
          </a:p>
        </p:txBody>
      </p:sp>
      <p:pic>
        <p:nvPicPr>
          <p:cNvPr id="2" name="图片 1"/>
          <p:cNvPicPr>
            <a:picLocks noChangeAspect="1"/>
          </p:cNvPicPr>
          <p:nvPr/>
        </p:nvPicPr>
        <p:blipFill>
          <a:blip r:embed="rId4"/>
          <a:stretch>
            <a:fillRect/>
          </a:stretch>
        </p:blipFill>
        <p:spPr>
          <a:xfrm>
            <a:off x="2057400" y="2400300"/>
            <a:ext cx="7653020" cy="385699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23975"/>
            <a:ext cx="9779000" cy="2306955"/>
          </a:xfrm>
          <a:prstGeom prst="rect">
            <a:avLst/>
          </a:prstGeom>
          <a:solidFill>
            <a:srgbClr val="0070C0"/>
          </a:solidFill>
        </p:spPr>
        <p:txBody>
          <a:bodyPr wrap="square" rtlCol="0" anchor="t">
            <a:spAutoFit/>
          </a:bodyPr>
          <a:lstStyle/>
          <a:p>
            <a:pPr algn="l">
              <a:lnSpc>
                <a:spcPct val="100000"/>
              </a:lnSpc>
              <a:buClrTx/>
              <a:buSzTx/>
              <a:buFontTx/>
            </a:pPr>
            <a:r>
              <a:rPr lang="zh-CN" altLang="en-US" sz="2400" dirty="0">
                <a:solidFill>
                  <a:schemeClr val="bg1"/>
                </a:solidFill>
                <a:sym typeface="+mn-ea"/>
              </a:rPr>
              <a:t>【例题：单选题】</a:t>
            </a:r>
            <a:r>
              <a:rPr sz="2400" dirty="0">
                <a:solidFill>
                  <a:schemeClr val="bg1"/>
                </a:solidFill>
                <a:sym typeface="+mn-ea"/>
              </a:rPr>
              <a:t>关于完全竞争市场行业的供求曲线和个别企业的需求曲线的表述正确的是(  )。</a:t>
            </a:r>
          </a:p>
          <a:p>
            <a:pPr algn="l">
              <a:lnSpc>
                <a:spcPct val="100000"/>
              </a:lnSpc>
              <a:buClrTx/>
              <a:buSzTx/>
              <a:buFontTx/>
            </a:pPr>
            <a:r>
              <a:rPr lang="zh-CN" altLang="en-US" sz="2400" dirty="0">
                <a:solidFill>
                  <a:schemeClr val="bg1"/>
                </a:solidFill>
                <a:sym typeface="+mn-lt"/>
              </a:rPr>
              <a:t>A.个别企业的需求曲线是一条平行于横轴的水平线 </a:t>
            </a:r>
          </a:p>
          <a:p>
            <a:pPr algn="l">
              <a:lnSpc>
                <a:spcPct val="100000"/>
              </a:lnSpc>
              <a:buClrTx/>
              <a:buSzTx/>
              <a:buFontTx/>
            </a:pPr>
            <a:r>
              <a:rPr lang="zh-CN" altLang="en-US" sz="2400" dirty="0">
                <a:solidFill>
                  <a:schemeClr val="bg1"/>
                </a:solidFill>
                <a:sym typeface="+mn-lt"/>
              </a:rPr>
              <a:t>B.整个行业的需求曲线是一条平行于横轴的水平线 </a:t>
            </a:r>
          </a:p>
          <a:p>
            <a:pPr algn="l">
              <a:lnSpc>
                <a:spcPct val="100000"/>
              </a:lnSpc>
              <a:buClrTx/>
              <a:buSzTx/>
              <a:buFontTx/>
            </a:pPr>
            <a:r>
              <a:rPr lang="zh-CN" altLang="en-US" sz="2400" dirty="0">
                <a:solidFill>
                  <a:schemeClr val="bg1"/>
                </a:solidFill>
                <a:sym typeface="+mn-lt"/>
              </a:rPr>
              <a:t>C.整个行业的需求曲线和某个企业的需求曲线是相同的 </a:t>
            </a:r>
          </a:p>
          <a:p>
            <a:pPr algn="l">
              <a:lnSpc>
                <a:spcPct val="100000"/>
              </a:lnSpc>
              <a:buClrTx/>
              <a:buSzTx/>
              <a:buFontTx/>
            </a:pPr>
            <a:r>
              <a:rPr lang="zh-CN" altLang="en-US" sz="2400" dirty="0">
                <a:solidFill>
                  <a:schemeClr val="bg1"/>
                </a:solidFill>
                <a:sym typeface="+mn-lt"/>
              </a:rPr>
              <a:t>D.个别企业的需求曲线是一条向右下方倾斜的曲线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769441"/>
          </a:xfrm>
          <a:prstGeom prst="rect">
            <a:avLst/>
          </a:prstGeom>
          <a:noFill/>
        </p:spPr>
        <p:txBody>
          <a:bodyPr wrap="square" rtlCol="0" anchor="t">
            <a:spAutoFit/>
          </a:bodyPr>
          <a:lstStyle/>
          <a:p>
            <a:pPr algn="l">
              <a:lnSpc>
                <a:spcPct val="100000"/>
              </a:lnSpc>
              <a:buClrTx/>
              <a:buSzTx/>
              <a:buFontTx/>
            </a:pPr>
            <a:r>
              <a:rPr lang="en-US" altLang="zh-CN" sz="2000" dirty="0">
                <a:sym typeface="+mn-ea"/>
              </a:rPr>
              <a:t>2.</a:t>
            </a:r>
            <a:r>
              <a:rPr lang="zh-CN" altLang="en-US" sz="2000" dirty="0">
                <a:sym typeface="+mn-lt"/>
              </a:rPr>
              <a:t>完全竞争市场上企业的收益曲线</a:t>
            </a:r>
          </a:p>
          <a:p>
            <a:pPr algn="l">
              <a:lnSpc>
                <a:spcPct val="100000"/>
              </a:lnSpc>
              <a:buClrTx/>
              <a:buSzTx/>
              <a:buFontTx/>
            </a:pPr>
            <a:endParaRPr lang="zh-CN" altLang="en-US" sz="2400" dirty="0">
              <a:solidFill>
                <a:schemeClr val="bg1"/>
              </a:solidFill>
              <a:sym typeface="+mn-lt"/>
            </a:endParaRPr>
          </a:p>
        </p:txBody>
      </p:sp>
      <p:graphicFrame>
        <p:nvGraphicFramePr>
          <p:cNvPr id="2" name="表格 1"/>
          <p:cNvGraphicFramePr>
            <a:graphicFrameLocks noGrp="1"/>
          </p:cNvGraphicFramePr>
          <p:nvPr>
            <p:custDataLst>
              <p:tags r:id="rId1"/>
            </p:custDataLst>
          </p:nvPr>
        </p:nvGraphicFramePr>
        <p:xfrm>
          <a:off x="387229" y="2027138"/>
          <a:ext cx="7155717" cy="3108960"/>
        </p:xfrm>
        <a:graphic>
          <a:graphicData uri="http://schemas.openxmlformats.org/drawingml/2006/table">
            <a:tbl>
              <a:tblPr firstRow="1" bandRow="1">
                <a:tableStyleId>{69CF1AB2-1976-4502-BF36-3FF5EA218861}</a:tableStyleId>
              </a:tblPr>
              <a:tblGrid>
                <a:gridCol w="1366520">
                  <a:extLst>
                    <a:ext uri="{9D8B030D-6E8A-4147-A177-3AD203B41FA5}">
                      <a16:colId xmlns:a16="http://schemas.microsoft.com/office/drawing/2014/main" val="20000"/>
                    </a:ext>
                  </a:extLst>
                </a:gridCol>
                <a:gridCol w="3193415">
                  <a:extLst>
                    <a:ext uri="{9D8B030D-6E8A-4147-A177-3AD203B41FA5}">
                      <a16:colId xmlns:a16="http://schemas.microsoft.com/office/drawing/2014/main" val="20001"/>
                    </a:ext>
                  </a:extLst>
                </a:gridCol>
                <a:gridCol w="2595782">
                  <a:extLst>
                    <a:ext uri="{9D8B030D-6E8A-4147-A177-3AD203B41FA5}">
                      <a16:colId xmlns:a16="http://schemas.microsoft.com/office/drawing/2014/main" val="20002"/>
                    </a:ext>
                  </a:extLst>
                </a:gridCol>
              </a:tblGrid>
              <a:tr h="396240">
                <a:tc>
                  <a:txBody>
                    <a:bodyPr/>
                    <a:lstStyle/>
                    <a:p>
                      <a:r>
                        <a:rPr lang="zh-CN" altLang="en-US" sz="2000" dirty="0"/>
                        <a:t>收益类别</a:t>
                      </a:r>
                    </a:p>
                  </a:txBody>
                  <a:tcPr/>
                </a:tc>
                <a:tc>
                  <a:txBody>
                    <a:bodyPr/>
                    <a:lstStyle/>
                    <a:p>
                      <a:r>
                        <a:rPr lang="zh-CN" altLang="en-US" sz="2000" dirty="0"/>
                        <a:t>定义</a:t>
                      </a:r>
                    </a:p>
                  </a:txBody>
                  <a:tcPr/>
                </a:tc>
                <a:tc>
                  <a:txBody>
                    <a:bodyPr/>
                    <a:lstStyle/>
                    <a:p>
                      <a:r>
                        <a:rPr lang="zh-CN" altLang="en-US" sz="2000" dirty="0"/>
                        <a:t>计算</a:t>
                      </a:r>
                    </a:p>
                  </a:txBody>
                  <a:tcPr/>
                </a:tc>
                <a:extLst>
                  <a:ext uri="{0D108BD9-81ED-4DB2-BD59-A6C34878D82A}">
                    <a16:rowId xmlns:a16="http://schemas.microsoft.com/office/drawing/2014/main" val="10000"/>
                  </a:ext>
                </a:extLst>
              </a:tr>
              <a:tr h="396240">
                <a:tc>
                  <a:txBody>
                    <a:bodyPr/>
                    <a:lstStyle/>
                    <a:p>
                      <a:r>
                        <a:rPr lang="zh-CN" altLang="en-US" sz="2000" dirty="0">
                          <a:solidFill>
                            <a:srgbClr val="FF0000"/>
                          </a:solidFill>
                        </a:rPr>
                        <a:t>总收益</a:t>
                      </a:r>
                      <a:r>
                        <a:rPr lang="en-US" altLang="zh-CN" sz="2000" dirty="0">
                          <a:solidFill>
                            <a:srgbClr val="FF0000"/>
                          </a:solidFill>
                        </a:rPr>
                        <a:t>R</a:t>
                      </a:r>
                      <a:endParaRPr lang="zh-CN" altLang="en-US" sz="2000" dirty="0">
                        <a:solidFill>
                          <a:srgbClr val="FF0000"/>
                        </a:solidFill>
                      </a:endParaRPr>
                    </a:p>
                  </a:txBody>
                  <a:tcPr/>
                </a:tc>
                <a:tc>
                  <a:txBody>
                    <a:bodyPr/>
                    <a:lstStyle/>
                    <a:p>
                      <a:r>
                        <a:rPr lang="zh-CN" altLang="en-US" sz="2000" dirty="0"/>
                        <a:t>企业出售一定数量的产品获得的全部收入</a:t>
                      </a:r>
                    </a:p>
                  </a:txBody>
                  <a:tcPr/>
                </a:tc>
                <a:tc>
                  <a:txBody>
                    <a:bodyPr/>
                    <a:lstStyle/>
                    <a:p>
                      <a:endParaRPr lang="zh-CN"/>
                    </a:p>
                  </a:txBody>
                  <a:tcPr>
                    <a:blipFill>
                      <a:blip r:embed="rId5"/>
                      <a:stretch>
                        <a:fillRect l="-205204" t="-106250" r="-372" b="-518750"/>
                      </a:stretch>
                    </a:blipFill>
                  </a:tcPr>
                </a:tc>
                <a:extLst>
                  <a:ext uri="{0D108BD9-81ED-4DB2-BD59-A6C34878D82A}">
                    <a16:rowId xmlns:a16="http://schemas.microsoft.com/office/drawing/2014/main" val="10001"/>
                  </a:ext>
                </a:extLst>
              </a:tr>
              <a:tr h="1005840">
                <a:tc>
                  <a:txBody>
                    <a:bodyPr/>
                    <a:lstStyle/>
                    <a:p>
                      <a:r>
                        <a:rPr lang="zh-CN" altLang="en-US" sz="2000" dirty="0">
                          <a:solidFill>
                            <a:srgbClr val="FF0000"/>
                          </a:solidFill>
                        </a:rPr>
                        <a:t>平均收益</a:t>
                      </a:r>
                      <a:r>
                        <a:rPr lang="en-US" altLang="zh-CN" sz="2000" dirty="0">
                          <a:solidFill>
                            <a:srgbClr val="FF0000"/>
                          </a:solidFill>
                        </a:rPr>
                        <a:t>AR</a:t>
                      </a:r>
                      <a:endParaRPr lang="zh-CN" altLang="en-US" sz="2000" dirty="0">
                        <a:solidFill>
                          <a:srgbClr val="FF0000"/>
                        </a:solidFill>
                      </a:endParaRPr>
                    </a:p>
                  </a:txBody>
                  <a:tcPr/>
                </a:tc>
                <a:tc>
                  <a:txBody>
                    <a:bodyPr/>
                    <a:lstStyle/>
                    <a:p>
                      <a:endParaRPr lang="zh-CN"/>
                    </a:p>
                  </a:txBody>
                  <a:tcPr>
                    <a:blipFill>
                      <a:blip r:embed="rId5"/>
                      <a:stretch>
                        <a:fillRect l="-33981" t="-83544" r="-65534" b="-110127"/>
                      </a:stretch>
                    </a:blipFill>
                  </a:tcPr>
                </a:tc>
                <a:tc>
                  <a:txBody>
                    <a:bodyPr/>
                    <a:lstStyle/>
                    <a:p>
                      <a:endParaRPr lang="zh-CN"/>
                    </a:p>
                  </a:txBody>
                  <a:tcPr>
                    <a:blipFill>
                      <a:blip r:embed="rId5"/>
                      <a:stretch>
                        <a:fillRect l="-205204" t="-83544" r="-372" b="-110127"/>
                      </a:stretch>
                    </a:blipFill>
                  </a:tcPr>
                </a:tc>
                <a:extLst>
                  <a:ext uri="{0D108BD9-81ED-4DB2-BD59-A6C34878D82A}">
                    <a16:rowId xmlns:a16="http://schemas.microsoft.com/office/drawing/2014/main" val="10002"/>
                  </a:ext>
                </a:extLst>
              </a:tr>
              <a:tr h="1005840">
                <a:tc>
                  <a:txBody>
                    <a:bodyPr/>
                    <a:lstStyle/>
                    <a:p>
                      <a:r>
                        <a:rPr lang="zh-CN" altLang="en-US" sz="2000" dirty="0">
                          <a:solidFill>
                            <a:srgbClr val="FF0000"/>
                          </a:solidFill>
                        </a:rPr>
                        <a:t>边际收益</a:t>
                      </a:r>
                      <a:r>
                        <a:rPr lang="en-US" altLang="zh-CN" sz="2000" dirty="0">
                          <a:solidFill>
                            <a:srgbClr val="FF0000"/>
                          </a:solidFill>
                        </a:rPr>
                        <a:t>MR</a:t>
                      </a:r>
                      <a:endParaRPr lang="zh-CN" altLang="en-US" sz="2000" dirty="0">
                        <a:solidFill>
                          <a:srgbClr val="FF0000"/>
                        </a:solidFill>
                      </a:endParaRPr>
                    </a:p>
                  </a:txBody>
                  <a:tcPr/>
                </a:tc>
                <a:tc>
                  <a:txBody>
                    <a:bodyPr/>
                    <a:lstStyle/>
                    <a:p>
                      <a:r>
                        <a:rPr lang="zh-CN" altLang="en-US" sz="2000" dirty="0"/>
                        <a:t>增加一个单位商品的销售时总收益的增加量</a:t>
                      </a:r>
                    </a:p>
                  </a:txBody>
                  <a:tcPr/>
                </a:tc>
                <a:tc>
                  <a:txBody>
                    <a:bodyPr/>
                    <a:lstStyle/>
                    <a:p>
                      <a:endParaRPr lang="zh-CN"/>
                    </a:p>
                  </a:txBody>
                  <a:tcPr>
                    <a:blipFill>
                      <a:blip r:embed="rId5"/>
                      <a:stretch>
                        <a:fillRect l="-205204" t="-181250" r="-372" b="-8750"/>
                      </a:stretch>
                    </a:blipFill>
                  </a:tcPr>
                </a:tc>
                <a:extLst>
                  <a:ext uri="{0D108BD9-81ED-4DB2-BD59-A6C34878D82A}">
                    <a16:rowId xmlns:a16="http://schemas.microsoft.com/office/drawing/2014/main" val="10003"/>
                  </a:ext>
                </a:extLst>
              </a:tr>
            </a:tbl>
          </a:graphicData>
        </a:graphic>
      </p:graphicFrame>
      <p:pic>
        <p:nvPicPr>
          <p:cNvPr id="8" name="图片 7"/>
          <p:cNvPicPr>
            <a:picLocks noChangeAspect="1"/>
          </p:cNvPicPr>
          <p:nvPr/>
        </p:nvPicPr>
        <p:blipFill>
          <a:blip r:embed="rId6"/>
          <a:stretch>
            <a:fillRect/>
          </a:stretch>
        </p:blipFill>
        <p:spPr>
          <a:xfrm>
            <a:off x="7952105" y="2026920"/>
            <a:ext cx="4029075" cy="3108960"/>
          </a:xfrm>
          <a:prstGeom prst="rect">
            <a:avLst/>
          </a:prstGeom>
        </p:spPr>
      </p:pic>
      <p:sp>
        <p:nvSpPr>
          <p:cNvPr id="9" name="文本框 8"/>
          <p:cNvSpPr txBox="1"/>
          <p:nvPr/>
        </p:nvSpPr>
        <p:spPr>
          <a:xfrm>
            <a:off x="691515" y="5685790"/>
            <a:ext cx="8682990" cy="460375"/>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sym typeface="+mn-ea"/>
              </a:rPr>
              <a:t>完全竞争企业的平均收益线、边际收益线、需求曲线三线重合</a:t>
            </a: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lt"/>
              </a:rPr>
              <a:t>完全竞争市场</a:t>
            </a:r>
            <a:r>
              <a:rPr lang="zh-CN" altLang="en-US" sz="2000" dirty="0">
                <a:sym typeface="+mn-ea"/>
              </a:rPr>
              <a:t>上企业产量决策的基本原则</a:t>
            </a:r>
            <a:endParaRPr lang="zh-CN" altLang="en-US" sz="2000" dirty="0">
              <a:sym typeface="+mn-lt"/>
            </a:endParaRPr>
          </a:p>
          <a:p>
            <a:pPr algn="l">
              <a:lnSpc>
                <a:spcPct val="150000"/>
              </a:lnSpc>
              <a:buClrTx/>
              <a:buSzTx/>
              <a:buFontTx/>
            </a:pPr>
            <a:r>
              <a:rPr lang="zh-CN" altLang="en-US" sz="2000" dirty="0">
                <a:sym typeface="+mn-ea"/>
              </a:rPr>
              <a:t>边际收益MR＝边际成本MC    此时的产量为最优产量。</a:t>
            </a:r>
            <a:endParaRPr lang="zh-CN" altLang="en-US" sz="2000" dirty="0"/>
          </a:p>
          <a:p>
            <a:pPr algn="l">
              <a:lnSpc>
                <a:spcPct val="100000"/>
              </a:lnSpc>
              <a:buClrTx/>
              <a:buSzTx/>
              <a:buFontTx/>
            </a:pPr>
            <a:endParaRPr lang="zh-CN" altLang="en-US" sz="2400" dirty="0">
              <a:solidFill>
                <a:srgbClr val="FFC000"/>
              </a:solidFill>
              <a:sym typeface="+mn-ea"/>
            </a:endParaRPr>
          </a:p>
        </p:txBody>
      </p:sp>
      <p:pic>
        <p:nvPicPr>
          <p:cNvPr id="8" name="图片 7"/>
          <p:cNvPicPr>
            <a:picLocks noChangeAspect="1"/>
          </p:cNvPicPr>
          <p:nvPr/>
        </p:nvPicPr>
        <p:blipFill>
          <a:blip r:embed="rId4"/>
          <a:stretch>
            <a:fillRect/>
          </a:stretch>
        </p:blipFill>
        <p:spPr>
          <a:xfrm>
            <a:off x="6899275" y="2347595"/>
            <a:ext cx="4761230" cy="3041650"/>
          </a:xfrm>
          <a:prstGeom prst="rect">
            <a:avLst/>
          </a:prstGeom>
        </p:spPr>
      </p:pic>
      <p:pic>
        <p:nvPicPr>
          <p:cNvPr id="9" name="图片 8"/>
          <p:cNvPicPr>
            <a:picLocks noChangeAspect="1"/>
          </p:cNvPicPr>
          <p:nvPr/>
        </p:nvPicPr>
        <p:blipFill>
          <a:blip r:embed="rId5"/>
          <a:stretch>
            <a:fillRect/>
          </a:stretch>
        </p:blipFill>
        <p:spPr>
          <a:xfrm>
            <a:off x="1347470" y="2347595"/>
            <a:ext cx="5180965" cy="3041015"/>
          </a:xfrm>
          <a:prstGeom prst="rect">
            <a:avLst/>
          </a:prstGeom>
        </p:spPr>
      </p:pic>
      <p:sp>
        <p:nvSpPr>
          <p:cNvPr id="10" name="文本框 9"/>
          <p:cNvSpPr txBox="1"/>
          <p:nvPr/>
        </p:nvSpPr>
        <p:spPr>
          <a:xfrm>
            <a:off x="1347470" y="5855335"/>
            <a:ext cx="10489565" cy="829945"/>
          </a:xfrm>
          <a:prstGeom prst="rect">
            <a:avLst/>
          </a:prstGeom>
          <a:noFill/>
        </p:spPr>
        <p:txBody>
          <a:bodyPr wrap="square" rtlCol="0" anchor="t">
            <a:spAutoFit/>
          </a:bodyPr>
          <a:lstStyle/>
          <a:p>
            <a:pPr algn="l">
              <a:buClrTx/>
              <a:buSzTx/>
              <a:buFontTx/>
            </a:pPr>
            <a:r>
              <a:rPr lang="zh-CN" altLang="en-US" sz="2400" dirty="0">
                <a:solidFill>
                  <a:srgbClr val="FFC000"/>
                </a:solidFill>
              </a:rPr>
              <a:t>注意:</a:t>
            </a:r>
            <a:r>
              <a:rPr lang="zh-CN" altLang="en-US" sz="2400" dirty="0">
                <a:solidFill>
                  <a:srgbClr val="FFC000"/>
                </a:solidFill>
                <a:sym typeface="+mn-ea"/>
              </a:rPr>
              <a:t>MR＝MC时，企业不一定会获得最大化的利润 ，也可能是亏损最小化。</a:t>
            </a:r>
            <a:endParaRPr lang="zh-CN" altLang="en-US" sz="2400" dirty="0">
              <a:solidFill>
                <a:schemeClr val="bg1"/>
              </a:solidFill>
            </a:endParaRPr>
          </a:p>
          <a:p>
            <a:pPr algn="l">
              <a:buClrTx/>
              <a:buSzTx/>
              <a:buFontTx/>
            </a:pP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COMMONDATA" val="eyJoZGlkIjoiNzgzZGFiMzBiMjJmMDM0NjdkZTE1NDY3ZDRjMTc0NWEifQ=="/>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ae792f3e-0aae-442a-aa60-914431eeaf27}"/>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83</TotalTime>
  <Words>925</Words>
  <Application>Microsoft Office PowerPoint</Application>
  <PresentationFormat>宽屏</PresentationFormat>
  <Paragraphs>107</Paragraphs>
  <Slides>15</Slides>
  <Notes>15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等线</vt:lpstr>
      <vt:lpstr>黑体</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143</cp:revision>
  <dcterms:created xsi:type="dcterms:W3CDTF">2017-05-13T03:05:00Z</dcterms:created>
  <dcterms:modified xsi:type="dcterms:W3CDTF">2024-04-17T09:06:30Z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56101F0F7BF444909C4401AECA3F56E9_13</vt:lpwstr>
  </property>
</Properties>
</file>