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256" r:id="rId2"/>
    <p:sldId id="341" r:id="rId3"/>
    <p:sldId id="342" r:id="rId4"/>
    <p:sldId id="343" r:id="rId5"/>
    <p:sldId id="347" r:id="rId6"/>
    <p:sldId id="348" r:id="rId7"/>
    <p:sldId id="349" r:id="rId8"/>
    <p:sldId id="350" r:id="rId9"/>
    <p:sldId id="351" r:id="rId10"/>
    <p:sldId id="352" r:id="rId11"/>
    <p:sldId id="358" r:id="rId12"/>
    <p:sldId id="359" r:id="rId13"/>
    <p:sldId id="360" r:id="rId14"/>
    <p:sldId id="361" r:id="rId15"/>
    <p:sldId id="369" r:id="rId16"/>
    <p:sldId id="362" r:id="rId17"/>
    <p:sldId id="370" r:id="rId18"/>
    <p:sldId id="354" r:id="rId19"/>
    <p:sldId id="355" r:id="rId20"/>
    <p:sldId id="371" r:id="rId21"/>
    <p:sldId id="356" r:id="rId22"/>
    <p:sldId id="357" r:id="rId23"/>
    <p:sldId id="336" r:id="rId24"/>
  </p:sldIdLst>
  <p:sldSz cx="12192000" cy="6858000"/>
  <p:notesSz cx="6858000" cy="9144000"/>
  <p:custDataLst>
    <p:tags r:id="rId2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32" userDrawn="1">
          <p15:clr>
            <a:srgbClr val="A4A3A4"/>
          </p15:clr>
        </p15:guide>
        <p15:guide id="2" orient="horz" pos="818" userDrawn="1">
          <p15:clr>
            <a:srgbClr val="A4A3A4"/>
          </p15:clr>
        </p15:guide>
        <p15:guide id="3" orient="horz" pos="4065" userDrawn="1">
          <p15:clr>
            <a:srgbClr val="A4A3A4"/>
          </p15:clr>
        </p15:guide>
        <p15:guide id="4" pos="3840" userDrawn="1">
          <p15:clr>
            <a:srgbClr val="A4A3A4"/>
          </p15:clr>
        </p15:guide>
        <p15:guide id="5" pos="436" userDrawn="1">
          <p15:clr>
            <a:srgbClr val="A4A3A4"/>
          </p15:clr>
        </p15:guide>
        <p15:guide id="6" pos="72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37" autoAdjust="0"/>
    <p:restoredTop sz="94660"/>
  </p:normalViewPr>
  <p:slideViewPr>
    <p:cSldViewPr snapToGrid="0" showGuides="1">
      <p:cViewPr varScale="1">
        <p:scale>
          <a:sx n="68" d="100"/>
          <a:sy n="68" d="100"/>
        </p:scale>
        <p:origin x="588" y="72"/>
      </p:cViewPr>
      <p:guideLst>
        <p:guide orient="horz" pos="2432"/>
        <p:guide orient="horz" pos="818"/>
        <p:guide orient="horz" pos="4065"/>
        <p:guide pos="3840"/>
        <p:guide pos="436"/>
        <p:guide pos="7263"/>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2024/4/9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4093887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36098265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24090647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19914778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2976908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15</a:t>
            </a:fld>
            <a:endParaRPr lang="zh-CN" altLang="en-US"/>
          </a:p>
        </p:txBody>
      </p:sp>
    </p:spTree>
    <p:extLst>
      <p:ext uri="{BB962C8B-B14F-4D97-AF65-F5344CB8AC3E}">
        <p14:creationId xmlns:p14="http://schemas.microsoft.com/office/powerpoint/2010/main" val="2304003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15641667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42397539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19652331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700525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14210416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9829617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22835124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3150246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480884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666879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1890157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305123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16342776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2560964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2024/4/9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2024/4/9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2024/4/9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2024/4/9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7"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3420873"/>
          </a:xfrm>
          <a:prstGeom prst="rect">
            <a:avLst/>
          </a:prstGeom>
          <a:noFill/>
        </p:spPr>
        <p:txBody>
          <a:bodyPr wrap="square" rtlCol="0">
            <a:spAutoFit/>
          </a:bodyPr>
          <a:lstStyle/>
          <a:p>
            <a:pPr>
              <a:lnSpc>
                <a:spcPct val="150000"/>
              </a:lnSpc>
            </a:pPr>
            <a:r>
              <a:rPr lang="zh-CN" altLang="en-US" sz="2000" dirty="0"/>
              <a:t>三、</a:t>
            </a:r>
            <a:r>
              <a:rPr lang="zh-CN" altLang="en-US" sz="2000" dirty="0">
                <a:sym typeface="+mn-lt"/>
              </a:rPr>
              <a:t>成本函数和成本曲线</a:t>
            </a:r>
          </a:p>
          <a:p>
            <a:r>
              <a:rPr lang="en-US" altLang="zh-CN" sz="2000" dirty="0"/>
              <a:t>1</a:t>
            </a:r>
            <a:r>
              <a:rPr lang="zh-CN" altLang="en-US" sz="2000" dirty="0"/>
              <a:t>、成本和利润的含义</a:t>
            </a:r>
          </a:p>
          <a:p>
            <a:endParaRPr lang="zh-CN" altLang="en-US" sz="2000" dirty="0"/>
          </a:p>
          <a:p>
            <a:pPr>
              <a:lnSpc>
                <a:spcPct val="150000"/>
              </a:lnSpc>
            </a:pPr>
            <a:r>
              <a:rPr lang="zh-CN" altLang="zh-CN" sz="2000" dirty="0"/>
              <a:t>成本</a:t>
            </a:r>
            <a:r>
              <a:rPr lang="zh-CN" altLang="en-US" sz="2000" dirty="0"/>
              <a:t>：</a:t>
            </a:r>
            <a:r>
              <a:rPr lang="zh-CN" altLang="zh-CN" sz="2000" dirty="0"/>
              <a:t>也叫生产费用，是企业在生产经营过程中所支付的物质费用和人工费用。</a:t>
            </a:r>
            <a:endParaRPr lang="en-US" altLang="zh-CN" sz="2000" dirty="0"/>
          </a:p>
          <a:p>
            <a:pPr>
              <a:lnSpc>
                <a:spcPct val="150000"/>
              </a:lnSpc>
            </a:pPr>
            <a:endParaRPr lang="en-US" altLang="zh-CN" sz="2000" dirty="0"/>
          </a:p>
          <a:p>
            <a:pPr>
              <a:lnSpc>
                <a:spcPct val="150000"/>
              </a:lnSpc>
            </a:pPr>
            <a:r>
              <a:rPr lang="zh-CN" altLang="zh-CN" sz="2000" dirty="0"/>
              <a:t>机会成本</a:t>
            </a:r>
            <a:r>
              <a:rPr lang="zh-CN" altLang="en-US" sz="2000" dirty="0"/>
              <a:t>：</a:t>
            </a:r>
            <a:r>
              <a:rPr lang="zh-CN" altLang="zh-CN" sz="2000" dirty="0"/>
              <a:t>当一种生产要素被用于生产单位某产品时所放弃的使用相同要素在其他生产用途中所得到的最高收入。</a:t>
            </a: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7708910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10" name="表格 9">
            <a:extLst>
              <a:ext uri="{FF2B5EF4-FFF2-40B4-BE49-F238E27FC236}">
                <a16:creationId xmlns:a16="http://schemas.microsoft.com/office/drawing/2014/main" id="{28EDD514-1C03-443E-854A-AF0321A01D3C}"/>
              </a:ext>
            </a:extLst>
          </p:cNvPr>
          <p:cNvGraphicFramePr>
            <a:graphicFrameLocks noGrp="1"/>
          </p:cNvGraphicFramePr>
          <p:nvPr>
            <p:extLst>
              <p:ext uri="{D42A27DB-BD31-4B8C-83A1-F6EECF244321}">
                <p14:modId xmlns:p14="http://schemas.microsoft.com/office/powerpoint/2010/main" val="1137528308"/>
              </p:ext>
            </p:extLst>
          </p:nvPr>
        </p:nvGraphicFramePr>
        <p:xfrm>
          <a:off x="731837" y="1352566"/>
          <a:ext cx="10774680" cy="4466523"/>
        </p:xfrm>
        <a:graphic>
          <a:graphicData uri="http://schemas.openxmlformats.org/drawingml/2006/table">
            <a:tbl>
              <a:tblPr firstRow="1" firstCol="1" lastRow="1" lastCol="1" bandRow="1" bandCol="1">
                <a:tableStyleId>{5C22544A-7EE6-4342-B048-85BDC9FD1C3A}</a:tableStyleId>
              </a:tblPr>
              <a:tblGrid>
                <a:gridCol w="788319">
                  <a:extLst>
                    <a:ext uri="{9D8B030D-6E8A-4147-A177-3AD203B41FA5}">
                      <a16:colId xmlns:a16="http://schemas.microsoft.com/office/drawing/2014/main" val="1677753146"/>
                    </a:ext>
                  </a:extLst>
                </a:gridCol>
                <a:gridCol w="1283746">
                  <a:extLst>
                    <a:ext uri="{9D8B030D-6E8A-4147-A177-3AD203B41FA5}">
                      <a16:colId xmlns:a16="http://schemas.microsoft.com/office/drawing/2014/main" val="1155713210"/>
                    </a:ext>
                  </a:extLst>
                </a:gridCol>
                <a:gridCol w="8702615">
                  <a:extLst>
                    <a:ext uri="{9D8B030D-6E8A-4147-A177-3AD203B41FA5}">
                      <a16:colId xmlns:a16="http://schemas.microsoft.com/office/drawing/2014/main" val="3181799087"/>
                    </a:ext>
                  </a:extLst>
                </a:gridCol>
              </a:tblGrid>
              <a:tr h="482977">
                <a:tc rowSpan="2">
                  <a:txBody>
                    <a:bodyPr/>
                    <a:lstStyle/>
                    <a:p>
                      <a:pPr algn="ctr">
                        <a:lnSpc>
                          <a:spcPct val="150000"/>
                        </a:lnSpc>
                        <a:spcAft>
                          <a:spcPts val="0"/>
                        </a:spcAft>
                      </a:pPr>
                      <a:r>
                        <a:rPr lang="zh-CN" sz="2400" kern="100" dirty="0">
                          <a:solidFill>
                            <a:schemeClr val="tx1"/>
                          </a:solidFill>
                          <a:effectLst/>
                        </a:rPr>
                        <a:t>生产成本</a:t>
                      </a:r>
                      <a:endParaRPr lang="zh-CN" sz="240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spcAft>
                          <a:spcPts val="0"/>
                        </a:spcAft>
                      </a:pPr>
                      <a:r>
                        <a:rPr lang="zh-CN" sz="2400" kern="100">
                          <a:solidFill>
                            <a:schemeClr val="tx1"/>
                          </a:solidFill>
                          <a:effectLst/>
                        </a:rPr>
                        <a:t>显成本</a:t>
                      </a:r>
                      <a:endParaRPr lang="zh-CN" sz="2400" kern="10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zh-CN" sz="2000" u="none" kern="100" dirty="0">
                          <a:solidFill>
                            <a:schemeClr val="tx1"/>
                          </a:solidFill>
                          <a:effectLst/>
                        </a:rPr>
                        <a:t>企业购买或租用生产要素所</a:t>
                      </a:r>
                      <a:r>
                        <a:rPr lang="zh-CN" sz="2000" u="none" kern="100" dirty="0">
                          <a:solidFill>
                            <a:srgbClr val="FF0000"/>
                          </a:solidFill>
                          <a:effectLst/>
                        </a:rPr>
                        <a:t>实际支付的货币支出。</a:t>
                      </a:r>
                      <a:endParaRPr lang="zh-CN" sz="2000" u="none"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1169067"/>
                  </a:ext>
                </a:extLst>
              </a:tr>
              <a:tr h="1516196">
                <a:tc vMerge="1">
                  <a:txBody>
                    <a:bodyPr/>
                    <a:lstStyle/>
                    <a:p>
                      <a:endParaRPr lang="zh-CN" altLang="en-US"/>
                    </a:p>
                  </a:txBody>
                  <a:tcPr/>
                </a:tc>
                <a:tc>
                  <a:txBody>
                    <a:bodyPr/>
                    <a:lstStyle/>
                    <a:p>
                      <a:pPr algn="ctr">
                        <a:lnSpc>
                          <a:spcPct val="150000"/>
                        </a:lnSpc>
                        <a:spcAft>
                          <a:spcPts val="0"/>
                        </a:spcAft>
                      </a:pPr>
                      <a:r>
                        <a:rPr lang="en-US" sz="2400" kern="100" dirty="0">
                          <a:solidFill>
                            <a:schemeClr val="tx1"/>
                          </a:solidFill>
                          <a:effectLst/>
                        </a:rPr>
                        <a:t> </a:t>
                      </a:r>
                      <a:endParaRPr lang="zh-CN" sz="2400" kern="100" dirty="0">
                        <a:solidFill>
                          <a:schemeClr val="tx1"/>
                        </a:solidFill>
                        <a:effectLst/>
                      </a:endParaRPr>
                    </a:p>
                    <a:p>
                      <a:pPr algn="ctr">
                        <a:lnSpc>
                          <a:spcPct val="150000"/>
                        </a:lnSpc>
                        <a:spcAft>
                          <a:spcPts val="0"/>
                        </a:spcAft>
                      </a:pPr>
                      <a:r>
                        <a:rPr lang="zh-CN" sz="2400" b="1" kern="100" dirty="0">
                          <a:solidFill>
                            <a:schemeClr val="tx1"/>
                          </a:solidFill>
                          <a:effectLst/>
                        </a:rPr>
                        <a:t>隐成本</a:t>
                      </a:r>
                      <a:endParaRPr lang="zh-CN" sz="2400" b="1"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zh-CN" sz="2000" u="none" kern="100" dirty="0">
                          <a:solidFill>
                            <a:schemeClr val="tx1"/>
                          </a:solidFill>
                          <a:effectLst/>
                        </a:rPr>
                        <a:t>企业本身所拥有的、</a:t>
                      </a:r>
                      <a:r>
                        <a:rPr lang="zh-CN" sz="2000" b="0" i="0" u="none" kern="100" dirty="0">
                          <a:solidFill>
                            <a:schemeClr val="tx1"/>
                          </a:solidFill>
                          <a:effectLst/>
                        </a:rPr>
                        <a:t>并且被用于该企业生产过程的那些生产要素的总价格，</a:t>
                      </a:r>
                      <a:r>
                        <a:rPr lang="zh-CN" sz="2000" u="none" kern="100" dirty="0">
                          <a:solidFill>
                            <a:schemeClr val="tx1"/>
                          </a:solidFill>
                          <a:effectLst/>
                        </a:rPr>
                        <a:t>是自己拥有并使用的资源的成本，它</a:t>
                      </a:r>
                      <a:r>
                        <a:rPr lang="zh-CN" sz="2000" u="none" kern="100" dirty="0">
                          <a:solidFill>
                            <a:srgbClr val="FF0000"/>
                          </a:solidFill>
                          <a:effectLst/>
                        </a:rPr>
                        <a:t>实际上是机会成本</a:t>
                      </a:r>
                      <a:r>
                        <a:rPr lang="zh-CN" sz="2000" u="none" kern="100" dirty="0">
                          <a:solidFill>
                            <a:schemeClr val="tx1"/>
                          </a:solidFill>
                          <a:effectLst/>
                        </a:rPr>
                        <a:t>，</a:t>
                      </a:r>
                      <a:r>
                        <a:rPr lang="zh-CN" sz="2000" b="0" u="none" kern="100" dirty="0">
                          <a:solidFill>
                            <a:schemeClr val="tx1"/>
                          </a:solidFill>
                          <a:effectLst/>
                        </a:rPr>
                        <a:t>应当从机会成本的角度按照企业自有生产要素在其他用途中所得到的最高收入来支付和计算</a:t>
                      </a:r>
                      <a:r>
                        <a:rPr lang="zh-CN" sz="2000" u="none" kern="100" dirty="0">
                          <a:solidFill>
                            <a:schemeClr val="tx1"/>
                          </a:solidFill>
                          <a:effectLst/>
                        </a:rPr>
                        <a:t>。</a:t>
                      </a:r>
                      <a:endParaRPr lang="zh-CN" sz="2000" u="none"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2035015"/>
                  </a:ext>
                </a:extLst>
              </a:tr>
              <a:tr h="1251274">
                <a:tc gridSpan="2">
                  <a:txBody>
                    <a:bodyPr/>
                    <a:lstStyle/>
                    <a:p>
                      <a:pPr algn="ctr">
                        <a:lnSpc>
                          <a:spcPct val="150000"/>
                        </a:lnSpc>
                        <a:spcAft>
                          <a:spcPts val="0"/>
                        </a:spcAft>
                      </a:pPr>
                      <a:r>
                        <a:rPr lang="zh-CN" sz="2400" kern="100" dirty="0">
                          <a:solidFill>
                            <a:schemeClr val="tx1"/>
                          </a:solidFill>
                          <a:effectLst/>
                        </a:rPr>
                        <a:t>经济利润</a:t>
                      </a:r>
                    </a:p>
                    <a:p>
                      <a:pPr algn="ctr">
                        <a:lnSpc>
                          <a:spcPct val="150000"/>
                        </a:lnSpc>
                        <a:spcAft>
                          <a:spcPts val="0"/>
                        </a:spcAft>
                      </a:pPr>
                      <a:r>
                        <a:rPr lang="zh-CN" sz="2400" kern="100" dirty="0">
                          <a:solidFill>
                            <a:schemeClr val="tx1"/>
                          </a:solidFill>
                          <a:effectLst/>
                        </a:rPr>
                        <a:t>【超额利润】</a:t>
                      </a:r>
                      <a:endParaRPr lang="zh-CN" sz="240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a:txBody>
                    <a:bodyPr/>
                    <a:lstStyle/>
                    <a:p>
                      <a:pPr algn="just">
                        <a:lnSpc>
                          <a:spcPct val="150000"/>
                        </a:lnSpc>
                        <a:spcAft>
                          <a:spcPts val="0"/>
                        </a:spcAft>
                      </a:pPr>
                      <a:r>
                        <a:rPr lang="zh-CN" sz="2000" u="none" kern="100" dirty="0">
                          <a:solidFill>
                            <a:srgbClr val="FF0000"/>
                          </a:solidFill>
                          <a:effectLst/>
                        </a:rPr>
                        <a:t>经济利润＝总收益－总成本</a:t>
                      </a:r>
                      <a:endParaRPr lang="en-US" altLang="zh-CN" sz="2000" u="none" kern="100" dirty="0">
                        <a:solidFill>
                          <a:srgbClr val="FF0000"/>
                        </a:solidFill>
                        <a:effectLst/>
                      </a:endParaRPr>
                    </a:p>
                    <a:p>
                      <a:pPr algn="just">
                        <a:lnSpc>
                          <a:spcPct val="150000"/>
                        </a:lnSpc>
                        <a:spcAft>
                          <a:spcPts val="0"/>
                        </a:spcAft>
                      </a:pPr>
                      <a:r>
                        <a:rPr lang="zh-CN" altLang="en-US" sz="2000" u="none" kern="100" dirty="0">
                          <a:solidFill>
                            <a:srgbClr val="FF0000"/>
                          </a:solidFill>
                          <a:effectLst/>
                        </a:rPr>
                        <a:t>               </a:t>
                      </a:r>
                      <a:r>
                        <a:rPr lang="zh-CN" sz="2000" u="none" kern="100" dirty="0">
                          <a:solidFill>
                            <a:srgbClr val="FF0000"/>
                          </a:solidFill>
                          <a:effectLst/>
                        </a:rPr>
                        <a:t>＝总收益</a:t>
                      </a:r>
                      <a:r>
                        <a:rPr lang="en-US" sz="2000" u="none" kern="100" dirty="0">
                          <a:solidFill>
                            <a:srgbClr val="FF0000"/>
                          </a:solidFill>
                          <a:effectLst/>
                        </a:rPr>
                        <a:t>-</a:t>
                      </a:r>
                      <a:r>
                        <a:rPr lang="zh-CN" sz="2000" u="none" kern="100" dirty="0">
                          <a:solidFill>
                            <a:srgbClr val="FF0000"/>
                          </a:solidFill>
                          <a:effectLst/>
                        </a:rPr>
                        <a:t>（显成本</a:t>
                      </a:r>
                      <a:r>
                        <a:rPr lang="en-US" sz="2000" u="none" kern="100" dirty="0">
                          <a:solidFill>
                            <a:srgbClr val="FF0000"/>
                          </a:solidFill>
                          <a:effectLst/>
                        </a:rPr>
                        <a:t>+</a:t>
                      </a:r>
                      <a:r>
                        <a:rPr lang="zh-CN" sz="2000" u="none" kern="100" dirty="0">
                          <a:solidFill>
                            <a:srgbClr val="FF0000"/>
                          </a:solidFill>
                          <a:effectLst/>
                        </a:rPr>
                        <a:t>隐成本）</a:t>
                      </a:r>
                    </a:p>
                    <a:p>
                      <a:pPr algn="just">
                        <a:lnSpc>
                          <a:spcPct val="150000"/>
                        </a:lnSpc>
                        <a:spcAft>
                          <a:spcPts val="0"/>
                        </a:spcAft>
                      </a:pPr>
                      <a:r>
                        <a:rPr lang="zh-CN" sz="2000" u="none" kern="100" dirty="0">
                          <a:solidFill>
                            <a:schemeClr val="tx1"/>
                          </a:solidFill>
                          <a:effectLst/>
                        </a:rPr>
                        <a:t>企业所追求的最大利润，指的是最大的经济利润。</a:t>
                      </a:r>
                      <a:endParaRPr lang="zh-CN" sz="2000" u="none"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36777"/>
                  </a:ext>
                </a:extLst>
              </a:tr>
              <a:tr h="1137148">
                <a:tc gridSpan="2">
                  <a:txBody>
                    <a:bodyPr/>
                    <a:lstStyle/>
                    <a:p>
                      <a:pPr algn="ctr">
                        <a:lnSpc>
                          <a:spcPct val="150000"/>
                        </a:lnSpc>
                        <a:spcAft>
                          <a:spcPts val="0"/>
                        </a:spcAft>
                      </a:pPr>
                      <a:r>
                        <a:rPr lang="zh-CN" sz="2400" kern="100" dirty="0">
                          <a:solidFill>
                            <a:schemeClr val="tx1"/>
                          </a:solidFill>
                          <a:effectLst/>
                        </a:rPr>
                        <a:t>正常利润</a:t>
                      </a:r>
                      <a:endParaRPr lang="zh-CN" sz="240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zh-CN" altLang="en-US"/>
                    </a:p>
                  </a:txBody>
                  <a:tcPr/>
                </a:tc>
                <a:tc>
                  <a:txBody>
                    <a:bodyPr/>
                    <a:lstStyle/>
                    <a:p>
                      <a:pPr algn="just">
                        <a:lnSpc>
                          <a:spcPct val="150000"/>
                        </a:lnSpc>
                        <a:spcAft>
                          <a:spcPts val="0"/>
                        </a:spcAft>
                      </a:pPr>
                      <a:r>
                        <a:rPr lang="zh-CN" sz="2000" b="0" u="none" kern="100" dirty="0">
                          <a:solidFill>
                            <a:schemeClr val="tx1"/>
                          </a:solidFill>
                          <a:effectLst/>
                        </a:rPr>
                        <a:t>企业对自己所提供的企业家才能的报酬支付，</a:t>
                      </a:r>
                      <a:r>
                        <a:rPr lang="zh-CN" sz="2000" b="1" u="none" kern="100" dirty="0">
                          <a:solidFill>
                            <a:schemeClr val="tx1"/>
                          </a:solidFill>
                          <a:effectLst/>
                        </a:rPr>
                        <a:t>正常利润是生产成本的一部分，是作为隐成本的一部分计入成本的</a:t>
                      </a:r>
                      <a:r>
                        <a:rPr lang="zh-CN" sz="2000" b="0" u="none" kern="100" dirty="0">
                          <a:solidFill>
                            <a:schemeClr val="tx1"/>
                          </a:solidFill>
                          <a:effectLst/>
                        </a:rPr>
                        <a:t>，</a:t>
                      </a:r>
                      <a:r>
                        <a:rPr lang="zh-CN" sz="2000" u="none" kern="100" dirty="0">
                          <a:solidFill>
                            <a:srgbClr val="FF0000"/>
                          </a:solidFill>
                          <a:effectLst/>
                        </a:rPr>
                        <a:t>经济利润不包括正常利润。</a:t>
                      </a:r>
                      <a:endParaRPr lang="zh-CN" sz="2000" u="none" kern="1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endParaRPr>
                    </a:p>
                  </a:txBody>
                  <a:tcPr marL="55608" marR="5560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8260111"/>
                  </a:ext>
                </a:extLst>
              </a:tr>
            </a:tbl>
          </a:graphicData>
        </a:graphic>
      </p:graphicFrame>
    </p:spTree>
    <p:extLst>
      <p:ext uri="{BB962C8B-B14F-4D97-AF65-F5344CB8AC3E}">
        <p14:creationId xmlns:p14="http://schemas.microsoft.com/office/powerpoint/2010/main" val="12254674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60467" y="884033"/>
            <a:ext cx="10007600" cy="5575309"/>
          </a:xfrm>
          <a:prstGeom prst="rect">
            <a:avLst/>
          </a:prstGeom>
          <a:noFill/>
        </p:spPr>
        <p:txBody>
          <a:bodyPr wrap="square" rtlCol="0">
            <a:spAutoFit/>
          </a:bodyPr>
          <a:lstStyle/>
          <a:p>
            <a:pPr>
              <a:lnSpc>
                <a:spcPct val="150000"/>
              </a:lnSpc>
            </a:pPr>
            <a:r>
              <a:rPr lang="en-US" altLang="zh-CN" sz="2000" dirty="0"/>
              <a:t>2</a:t>
            </a:r>
            <a:r>
              <a:rPr lang="zh-CN" altLang="en-US" sz="2000" dirty="0"/>
              <a:t>、成本函数</a:t>
            </a:r>
          </a:p>
          <a:p>
            <a:pPr>
              <a:lnSpc>
                <a:spcPct val="150000"/>
              </a:lnSpc>
            </a:pPr>
            <a:r>
              <a:rPr lang="zh-CN" altLang="en-US" sz="2000" dirty="0"/>
              <a:t>（</a:t>
            </a:r>
            <a:r>
              <a:rPr lang="en-US" altLang="zh-CN" sz="2000" dirty="0"/>
              <a:t>1</a:t>
            </a:r>
            <a:r>
              <a:rPr lang="zh-CN" altLang="en-US" sz="2000" dirty="0"/>
              <a:t>）</a:t>
            </a:r>
            <a:r>
              <a:rPr lang="zh-CN" altLang="zh-CN" sz="2000" dirty="0"/>
              <a:t>成本函数的含义和类型</a:t>
            </a:r>
          </a:p>
          <a:p>
            <a:pPr>
              <a:lnSpc>
                <a:spcPct val="150000"/>
              </a:lnSpc>
            </a:pPr>
            <a:r>
              <a:rPr lang="zh-CN" altLang="zh-CN" sz="2000" dirty="0"/>
              <a:t>成本函数就是表示企业总成本与产量之间关系的公式。</a:t>
            </a:r>
            <a:endParaRPr lang="en-US" altLang="zh-CN" sz="2000" dirty="0"/>
          </a:p>
          <a:p>
            <a:pPr>
              <a:lnSpc>
                <a:spcPct val="150000"/>
              </a:lnSpc>
            </a:pPr>
            <a:r>
              <a:rPr lang="zh-CN" altLang="zh-CN" sz="2000" dirty="0"/>
              <a:t>分为短期成本函数和长期成本函数。</a:t>
            </a:r>
          </a:p>
          <a:p>
            <a:pPr>
              <a:lnSpc>
                <a:spcPct val="150000"/>
              </a:lnSpc>
            </a:pPr>
            <a:r>
              <a:rPr lang="zh-CN" altLang="zh-CN" sz="2000" dirty="0"/>
              <a:t>（</a:t>
            </a:r>
            <a:r>
              <a:rPr lang="en-US" altLang="zh-CN" sz="2000" dirty="0"/>
              <a:t>2</a:t>
            </a:r>
            <a:r>
              <a:rPr lang="zh-CN" altLang="zh-CN" sz="2000" dirty="0"/>
              <a:t>）短期成本函数可分为固定成本与可变成本</a:t>
            </a:r>
            <a:endParaRPr lang="en-US" altLang="zh-CN" sz="2000" dirty="0"/>
          </a:p>
          <a:p>
            <a:pPr>
              <a:lnSpc>
                <a:spcPct val="150000"/>
              </a:lnSpc>
            </a:pPr>
            <a:r>
              <a:rPr lang="zh-CN" altLang="zh-CN" sz="2000" dirty="0"/>
              <a:t>①固定成本短期内不随产量增减而变动的成本，如厂房设备的折旧，以及管理人员的工资费用。</a:t>
            </a:r>
          </a:p>
          <a:p>
            <a:pPr>
              <a:lnSpc>
                <a:spcPct val="150000"/>
              </a:lnSpc>
            </a:pPr>
            <a:r>
              <a:rPr lang="zh-CN" altLang="zh-CN" sz="2000" dirty="0"/>
              <a:t>②可变成本是随产量变动而变动的那部分成本，如原材料、燃料和动力以及生产工人的工资费用。</a:t>
            </a:r>
          </a:p>
          <a:p>
            <a:pPr>
              <a:lnSpc>
                <a:spcPct val="150000"/>
              </a:lnSpc>
            </a:pPr>
            <a:r>
              <a:rPr lang="zh-CN" altLang="zh-CN" sz="2000" dirty="0"/>
              <a:t>（</a:t>
            </a:r>
            <a:r>
              <a:rPr lang="en-US" altLang="zh-CN" sz="2000" dirty="0"/>
              <a:t>3</a:t>
            </a:r>
            <a:r>
              <a:rPr lang="zh-CN" altLang="zh-CN" sz="2000" dirty="0"/>
              <a:t>）长期成本函数没有固定成本（从长期看一切生产要素都是可变的）</a:t>
            </a:r>
            <a:endParaRPr lang="en-US" altLang="zh-CN" sz="2000" dirty="0"/>
          </a:p>
          <a:p>
            <a:pPr>
              <a:lnSpc>
                <a:spcPct val="150000"/>
              </a:lnSpc>
            </a:pPr>
            <a:r>
              <a:rPr lang="zh-CN" altLang="zh-CN" sz="2000" dirty="0"/>
              <a:t>【注】短期成本函数和长期成本函数的区别在于是否含有固定成本。</a:t>
            </a:r>
          </a:p>
          <a:p>
            <a:pPr>
              <a:lnSpc>
                <a:spcPct val="150000"/>
              </a:lnSpc>
            </a:pPr>
            <a:endParaRPr lang="zh-CN" altLang="en-US" sz="2000" dirty="0"/>
          </a:p>
        </p:txBody>
      </p:sp>
    </p:spTree>
    <p:extLst>
      <p:ext uri="{BB962C8B-B14F-4D97-AF65-F5344CB8AC3E}">
        <p14:creationId xmlns:p14="http://schemas.microsoft.com/office/powerpoint/2010/main" val="19243896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60467" y="884033"/>
            <a:ext cx="10007600" cy="3658181"/>
          </a:xfrm>
          <a:prstGeom prst="rect">
            <a:avLst/>
          </a:prstGeom>
          <a:noFill/>
        </p:spPr>
        <p:txBody>
          <a:bodyPr wrap="square" rtlCol="0">
            <a:spAutoFit/>
          </a:bodyPr>
          <a:lstStyle/>
          <a:p>
            <a:pPr>
              <a:lnSpc>
                <a:spcPct val="200000"/>
              </a:lnSpc>
            </a:pPr>
            <a:r>
              <a:rPr lang="en-US" altLang="zh-CN" sz="2000" dirty="0"/>
              <a:t>3</a:t>
            </a:r>
            <a:r>
              <a:rPr lang="zh-CN" altLang="en-US" sz="2000" dirty="0"/>
              <a:t>、</a:t>
            </a:r>
            <a:r>
              <a:rPr lang="zh-CN" altLang="zh-CN" sz="2000" dirty="0"/>
              <a:t>短期成本函数分析</a:t>
            </a:r>
          </a:p>
          <a:p>
            <a:pPr>
              <a:lnSpc>
                <a:spcPct val="200000"/>
              </a:lnSpc>
            </a:pPr>
            <a:r>
              <a:rPr lang="zh-CN" altLang="zh-CN" sz="2000" dirty="0"/>
              <a:t>（</a:t>
            </a:r>
            <a:r>
              <a:rPr lang="en-US" altLang="zh-CN" sz="2000" dirty="0"/>
              <a:t>1</a:t>
            </a:r>
            <a:r>
              <a:rPr lang="zh-CN" altLang="zh-CN" sz="2000" dirty="0"/>
              <a:t>）短期总成本</a:t>
            </a:r>
            <a:r>
              <a:rPr lang="en-US" altLang="zh-CN" sz="2000" dirty="0"/>
              <a:t>TC=</a:t>
            </a:r>
            <a:r>
              <a:rPr lang="zh-CN" altLang="zh-CN" sz="2000" dirty="0"/>
              <a:t>总固定成本</a:t>
            </a:r>
            <a:r>
              <a:rPr lang="en-US" altLang="zh-CN" sz="2000" dirty="0"/>
              <a:t>TFC+</a:t>
            </a:r>
            <a:r>
              <a:rPr lang="zh-CN" altLang="zh-CN" sz="2000" dirty="0"/>
              <a:t>总可变成本</a:t>
            </a:r>
            <a:r>
              <a:rPr lang="en-US" altLang="zh-CN" sz="2000" dirty="0"/>
              <a:t>TVC</a:t>
            </a:r>
            <a:endParaRPr lang="zh-CN" altLang="zh-CN" sz="2000" dirty="0"/>
          </a:p>
          <a:p>
            <a:pPr>
              <a:lnSpc>
                <a:spcPct val="200000"/>
              </a:lnSpc>
            </a:pPr>
            <a:r>
              <a:rPr lang="zh-CN" altLang="zh-CN" sz="2000" dirty="0"/>
              <a:t>（</a:t>
            </a:r>
            <a:r>
              <a:rPr lang="en-US" altLang="zh-CN" sz="2000" dirty="0"/>
              <a:t>2</a:t>
            </a:r>
            <a:r>
              <a:rPr lang="zh-CN" altLang="zh-CN" sz="2000" dirty="0"/>
              <a:t>）平均成本</a:t>
            </a:r>
            <a:r>
              <a:rPr lang="en-US" altLang="zh-CN" sz="2000" dirty="0"/>
              <a:t>AC</a:t>
            </a:r>
            <a:r>
              <a:rPr lang="zh-CN" altLang="zh-CN" sz="2000" dirty="0"/>
              <a:t>：单位产品成本，生产每一单位产品的成本，是总成本除以总产量所得之商。</a:t>
            </a:r>
          </a:p>
          <a:p>
            <a:pPr>
              <a:lnSpc>
                <a:spcPct val="200000"/>
              </a:lnSpc>
            </a:pPr>
            <a:r>
              <a:rPr lang="zh-CN" altLang="zh-CN" sz="2000" dirty="0"/>
              <a:t>（</a:t>
            </a:r>
            <a:r>
              <a:rPr lang="en-US" altLang="zh-CN" sz="2000" dirty="0"/>
              <a:t>3</a:t>
            </a:r>
            <a:r>
              <a:rPr lang="zh-CN" altLang="zh-CN" sz="2000" dirty="0"/>
              <a:t>）边际成本：增加一个单位产量时总成本的增加额</a:t>
            </a:r>
            <a:r>
              <a:rPr lang="zh-CN" altLang="en-US" sz="2000" dirty="0"/>
              <a:t> </a:t>
            </a:r>
            <a:endParaRPr lang="zh-CN" altLang="zh-CN" sz="2000" dirty="0"/>
          </a:p>
          <a:p>
            <a:pPr>
              <a:lnSpc>
                <a:spcPct val="150000"/>
              </a:lnSpc>
            </a:pPr>
            <a:r>
              <a:rPr lang="zh-CN" altLang="en-US" sz="2000" b="1" dirty="0">
                <a:latin typeface="微软雅黑" panose="020B0503020204020204" pitchFamily="34" charset="-122"/>
                <a:ea typeface="微软雅黑" panose="020B0503020204020204" pitchFamily="34" charset="-122"/>
                <a:cs typeface="Helvetica Neue"/>
              </a:rPr>
              <a:t>总成本、总固定成本和总可变成本曲线</a:t>
            </a:r>
            <a:endParaRPr lang="zh-CN" altLang="en-US" sz="2000" dirty="0"/>
          </a:p>
        </p:txBody>
      </p:sp>
      <p:cxnSp>
        <p:nvCxnSpPr>
          <p:cNvPr id="10" name="直线箭头连接符 15">
            <a:extLst>
              <a:ext uri="{FF2B5EF4-FFF2-40B4-BE49-F238E27FC236}">
                <a16:creationId xmlns:a16="http://schemas.microsoft.com/office/drawing/2014/main" id="{818C2346-883B-4F9A-BA9D-0D434EC7050F}"/>
              </a:ext>
            </a:extLst>
          </p:cNvPr>
          <p:cNvCxnSpPr>
            <a:cxnSpLocks/>
          </p:cNvCxnSpPr>
          <p:nvPr/>
        </p:nvCxnSpPr>
        <p:spPr>
          <a:xfrm flipV="1">
            <a:off x="7709699" y="2981072"/>
            <a:ext cx="0" cy="31222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线箭头连接符 13">
            <a:extLst>
              <a:ext uri="{FF2B5EF4-FFF2-40B4-BE49-F238E27FC236}">
                <a16:creationId xmlns:a16="http://schemas.microsoft.com/office/drawing/2014/main" id="{997DAC3F-3097-49B4-818A-3E1B7482C134}"/>
              </a:ext>
            </a:extLst>
          </p:cNvPr>
          <p:cNvCxnSpPr/>
          <p:nvPr/>
        </p:nvCxnSpPr>
        <p:spPr>
          <a:xfrm>
            <a:off x="7709699" y="6109169"/>
            <a:ext cx="42893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任意形状 9">
            <a:extLst>
              <a:ext uri="{FF2B5EF4-FFF2-40B4-BE49-F238E27FC236}">
                <a16:creationId xmlns:a16="http://schemas.microsoft.com/office/drawing/2014/main" id="{E9035777-0AF8-4ED6-9893-6648C9A385EA}"/>
              </a:ext>
            </a:extLst>
          </p:cNvPr>
          <p:cNvSpPr/>
          <p:nvPr/>
        </p:nvSpPr>
        <p:spPr>
          <a:xfrm rot="21340289">
            <a:off x="7611912" y="2847119"/>
            <a:ext cx="3623736" cy="1932317"/>
          </a:xfrm>
          <a:custGeom>
            <a:avLst/>
            <a:gdLst>
              <a:gd name="connsiteX0" fmla="*/ 0 w 4106174"/>
              <a:gd name="connsiteY0" fmla="*/ 1846053 h 1846053"/>
              <a:gd name="connsiteX1" fmla="*/ 1311215 w 4106174"/>
              <a:gd name="connsiteY1" fmla="*/ 1138687 h 1846053"/>
              <a:gd name="connsiteX2" fmla="*/ 3122762 w 4106174"/>
              <a:gd name="connsiteY2" fmla="*/ 914400 h 1846053"/>
              <a:gd name="connsiteX3" fmla="*/ 4106174 w 4106174"/>
              <a:gd name="connsiteY3" fmla="*/ 0 h 1846053"/>
            </a:gdLst>
            <a:ahLst/>
            <a:cxnLst>
              <a:cxn ang="0">
                <a:pos x="connsiteX0" y="connsiteY0"/>
              </a:cxn>
              <a:cxn ang="0">
                <a:pos x="connsiteX1" y="connsiteY1"/>
              </a:cxn>
              <a:cxn ang="0">
                <a:pos x="connsiteX2" y="connsiteY2"/>
              </a:cxn>
              <a:cxn ang="0">
                <a:pos x="connsiteX3" y="connsiteY3"/>
              </a:cxn>
            </a:cxnLst>
            <a:rect l="l" t="t" r="r" b="b"/>
            <a:pathLst>
              <a:path w="4106174" h="1846053">
                <a:moveTo>
                  <a:pt x="0" y="1846053"/>
                </a:moveTo>
                <a:cubicBezTo>
                  <a:pt x="395377" y="1570007"/>
                  <a:pt x="790755" y="1293962"/>
                  <a:pt x="1311215" y="1138687"/>
                </a:cubicBezTo>
                <a:cubicBezTo>
                  <a:pt x="1831675" y="983412"/>
                  <a:pt x="2656936" y="1104181"/>
                  <a:pt x="3122762" y="914400"/>
                </a:cubicBezTo>
                <a:cubicBezTo>
                  <a:pt x="3588589" y="724619"/>
                  <a:pt x="3847381" y="362309"/>
                  <a:pt x="4106174" y="0"/>
                </a:cubicBezTo>
              </a:path>
            </a:pathLst>
          </a:cu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任意形状 12">
            <a:extLst>
              <a:ext uri="{FF2B5EF4-FFF2-40B4-BE49-F238E27FC236}">
                <a16:creationId xmlns:a16="http://schemas.microsoft.com/office/drawing/2014/main" id="{405B42B3-2643-4C3A-8FFC-B0C197DB8C33}"/>
              </a:ext>
            </a:extLst>
          </p:cNvPr>
          <p:cNvSpPr/>
          <p:nvPr/>
        </p:nvSpPr>
        <p:spPr>
          <a:xfrm>
            <a:off x="7709871" y="4150570"/>
            <a:ext cx="3623736" cy="1932317"/>
          </a:xfrm>
          <a:custGeom>
            <a:avLst/>
            <a:gdLst>
              <a:gd name="connsiteX0" fmla="*/ 0 w 4106174"/>
              <a:gd name="connsiteY0" fmla="*/ 1846053 h 1846053"/>
              <a:gd name="connsiteX1" fmla="*/ 1311215 w 4106174"/>
              <a:gd name="connsiteY1" fmla="*/ 1138687 h 1846053"/>
              <a:gd name="connsiteX2" fmla="*/ 3122762 w 4106174"/>
              <a:gd name="connsiteY2" fmla="*/ 914400 h 1846053"/>
              <a:gd name="connsiteX3" fmla="*/ 4106174 w 4106174"/>
              <a:gd name="connsiteY3" fmla="*/ 0 h 1846053"/>
            </a:gdLst>
            <a:ahLst/>
            <a:cxnLst>
              <a:cxn ang="0">
                <a:pos x="connsiteX0" y="connsiteY0"/>
              </a:cxn>
              <a:cxn ang="0">
                <a:pos x="connsiteX1" y="connsiteY1"/>
              </a:cxn>
              <a:cxn ang="0">
                <a:pos x="connsiteX2" y="connsiteY2"/>
              </a:cxn>
              <a:cxn ang="0">
                <a:pos x="connsiteX3" y="connsiteY3"/>
              </a:cxn>
            </a:cxnLst>
            <a:rect l="l" t="t" r="r" b="b"/>
            <a:pathLst>
              <a:path w="4106174" h="1846053">
                <a:moveTo>
                  <a:pt x="0" y="1846053"/>
                </a:moveTo>
                <a:cubicBezTo>
                  <a:pt x="395377" y="1570007"/>
                  <a:pt x="790755" y="1293962"/>
                  <a:pt x="1311215" y="1138687"/>
                </a:cubicBezTo>
                <a:cubicBezTo>
                  <a:pt x="1831675" y="983412"/>
                  <a:pt x="2656936" y="1104181"/>
                  <a:pt x="3122762" y="914400"/>
                </a:cubicBezTo>
                <a:cubicBezTo>
                  <a:pt x="3588589" y="724619"/>
                  <a:pt x="3847381" y="362309"/>
                  <a:pt x="4106174" y="0"/>
                </a:cubicBez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cxnSp>
        <p:nvCxnSpPr>
          <p:cNvPr id="17" name="直线连接符 17">
            <a:extLst>
              <a:ext uri="{FF2B5EF4-FFF2-40B4-BE49-F238E27FC236}">
                <a16:creationId xmlns:a16="http://schemas.microsoft.com/office/drawing/2014/main" id="{9C017592-63AD-42E9-8B2D-F31BBDC32FB2}"/>
              </a:ext>
            </a:extLst>
          </p:cNvPr>
          <p:cNvCxnSpPr>
            <a:cxnSpLocks/>
          </p:cNvCxnSpPr>
          <p:nvPr/>
        </p:nvCxnSpPr>
        <p:spPr>
          <a:xfrm>
            <a:off x="7709528" y="4926595"/>
            <a:ext cx="3970355" cy="1"/>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8" name="文本框 17">
            <a:extLst>
              <a:ext uri="{FF2B5EF4-FFF2-40B4-BE49-F238E27FC236}">
                <a16:creationId xmlns:a16="http://schemas.microsoft.com/office/drawing/2014/main" id="{F4A17CED-197C-4DC3-9E74-E434BC284328}"/>
              </a:ext>
            </a:extLst>
          </p:cNvPr>
          <p:cNvSpPr txBox="1"/>
          <p:nvPr/>
        </p:nvSpPr>
        <p:spPr>
          <a:xfrm>
            <a:off x="9722520" y="2770167"/>
            <a:ext cx="1309013" cy="369332"/>
          </a:xfrm>
          <a:prstGeom prst="rect">
            <a:avLst/>
          </a:prstGeom>
          <a:noFill/>
        </p:spPr>
        <p:txBody>
          <a:bodyPr wrap="none" rtlCol="0">
            <a:spAutoFit/>
          </a:bodyPr>
          <a:lstStyle/>
          <a:p>
            <a:r>
              <a:rPr kumimoji="1" lang="zh-CN" altLang="en-US" dirty="0"/>
              <a:t>总成本  </a:t>
            </a:r>
            <a:r>
              <a:rPr kumimoji="1" lang="en-US" altLang="zh-CN" dirty="0"/>
              <a:t>TC</a:t>
            </a:r>
            <a:endParaRPr kumimoji="1" lang="zh-CN" altLang="en-US" dirty="0"/>
          </a:p>
        </p:txBody>
      </p:sp>
      <p:sp>
        <p:nvSpPr>
          <p:cNvPr id="19" name="文本框 18">
            <a:extLst>
              <a:ext uri="{FF2B5EF4-FFF2-40B4-BE49-F238E27FC236}">
                <a16:creationId xmlns:a16="http://schemas.microsoft.com/office/drawing/2014/main" id="{6F2D40C0-C33F-4DB1-AD09-3229FE868A97}"/>
              </a:ext>
            </a:extLst>
          </p:cNvPr>
          <p:cNvSpPr txBox="1"/>
          <p:nvPr/>
        </p:nvSpPr>
        <p:spPr>
          <a:xfrm>
            <a:off x="9311168" y="4051728"/>
            <a:ext cx="1924566" cy="369332"/>
          </a:xfrm>
          <a:prstGeom prst="rect">
            <a:avLst/>
          </a:prstGeom>
          <a:noFill/>
        </p:spPr>
        <p:txBody>
          <a:bodyPr wrap="none" rtlCol="0">
            <a:spAutoFit/>
          </a:bodyPr>
          <a:lstStyle/>
          <a:p>
            <a:r>
              <a:rPr kumimoji="1" lang="zh-CN" altLang="en-US" dirty="0"/>
              <a:t>总可变成本  </a:t>
            </a:r>
            <a:r>
              <a:rPr kumimoji="1" lang="en-US" altLang="zh-CN" dirty="0"/>
              <a:t>TVC</a:t>
            </a:r>
            <a:endParaRPr kumimoji="1" lang="zh-CN" altLang="en-US" dirty="0"/>
          </a:p>
        </p:txBody>
      </p:sp>
      <p:sp>
        <p:nvSpPr>
          <p:cNvPr id="20" name="文本框 19">
            <a:extLst>
              <a:ext uri="{FF2B5EF4-FFF2-40B4-BE49-F238E27FC236}">
                <a16:creationId xmlns:a16="http://schemas.microsoft.com/office/drawing/2014/main" id="{BECA5E3D-E1B7-4BAB-8836-04A7DA97A7B4}"/>
              </a:ext>
            </a:extLst>
          </p:cNvPr>
          <p:cNvSpPr txBox="1"/>
          <p:nvPr/>
        </p:nvSpPr>
        <p:spPr>
          <a:xfrm>
            <a:off x="9521739" y="5184880"/>
            <a:ext cx="1911742" cy="369332"/>
          </a:xfrm>
          <a:prstGeom prst="rect">
            <a:avLst/>
          </a:prstGeom>
          <a:noFill/>
        </p:spPr>
        <p:txBody>
          <a:bodyPr wrap="none" rtlCol="0">
            <a:spAutoFit/>
          </a:bodyPr>
          <a:lstStyle/>
          <a:p>
            <a:r>
              <a:rPr kumimoji="1" lang="zh-CN" altLang="en-US" dirty="0"/>
              <a:t>总固定成本  </a:t>
            </a:r>
            <a:r>
              <a:rPr kumimoji="1" lang="en-US" altLang="zh-CN" dirty="0"/>
              <a:t>TFC</a:t>
            </a:r>
            <a:endParaRPr kumimoji="1" lang="zh-CN" altLang="en-US" dirty="0"/>
          </a:p>
        </p:txBody>
      </p:sp>
    </p:spTree>
    <p:extLst>
      <p:ext uri="{BB962C8B-B14F-4D97-AF65-F5344CB8AC3E}">
        <p14:creationId xmlns:p14="http://schemas.microsoft.com/office/powerpoint/2010/main" val="2841418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直线箭头连接符 15">
            <a:extLst>
              <a:ext uri="{FF2B5EF4-FFF2-40B4-BE49-F238E27FC236}">
                <a16:creationId xmlns:a16="http://schemas.microsoft.com/office/drawing/2014/main" id="{818C2346-883B-4F9A-BA9D-0D434EC7050F}"/>
              </a:ext>
            </a:extLst>
          </p:cNvPr>
          <p:cNvCxnSpPr>
            <a:cxnSpLocks/>
          </p:cNvCxnSpPr>
          <p:nvPr/>
        </p:nvCxnSpPr>
        <p:spPr>
          <a:xfrm flipV="1">
            <a:off x="7709699" y="2981072"/>
            <a:ext cx="0" cy="31222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直线箭头连接符 13">
            <a:extLst>
              <a:ext uri="{FF2B5EF4-FFF2-40B4-BE49-F238E27FC236}">
                <a16:creationId xmlns:a16="http://schemas.microsoft.com/office/drawing/2014/main" id="{997DAC3F-3097-49B4-818A-3E1B7482C134}"/>
              </a:ext>
            </a:extLst>
          </p:cNvPr>
          <p:cNvCxnSpPr/>
          <p:nvPr/>
        </p:nvCxnSpPr>
        <p:spPr>
          <a:xfrm>
            <a:off x="7709699" y="6109169"/>
            <a:ext cx="42893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任意形状 9">
            <a:extLst>
              <a:ext uri="{FF2B5EF4-FFF2-40B4-BE49-F238E27FC236}">
                <a16:creationId xmlns:a16="http://schemas.microsoft.com/office/drawing/2014/main" id="{E9035777-0AF8-4ED6-9893-6648C9A385EA}"/>
              </a:ext>
            </a:extLst>
          </p:cNvPr>
          <p:cNvSpPr/>
          <p:nvPr/>
        </p:nvSpPr>
        <p:spPr>
          <a:xfrm rot="21340289">
            <a:off x="7611912" y="2847119"/>
            <a:ext cx="3623736" cy="1932317"/>
          </a:xfrm>
          <a:custGeom>
            <a:avLst/>
            <a:gdLst>
              <a:gd name="connsiteX0" fmla="*/ 0 w 4106174"/>
              <a:gd name="connsiteY0" fmla="*/ 1846053 h 1846053"/>
              <a:gd name="connsiteX1" fmla="*/ 1311215 w 4106174"/>
              <a:gd name="connsiteY1" fmla="*/ 1138687 h 1846053"/>
              <a:gd name="connsiteX2" fmla="*/ 3122762 w 4106174"/>
              <a:gd name="connsiteY2" fmla="*/ 914400 h 1846053"/>
              <a:gd name="connsiteX3" fmla="*/ 4106174 w 4106174"/>
              <a:gd name="connsiteY3" fmla="*/ 0 h 1846053"/>
            </a:gdLst>
            <a:ahLst/>
            <a:cxnLst>
              <a:cxn ang="0">
                <a:pos x="connsiteX0" y="connsiteY0"/>
              </a:cxn>
              <a:cxn ang="0">
                <a:pos x="connsiteX1" y="connsiteY1"/>
              </a:cxn>
              <a:cxn ang="0">
                <a:pos x="connsiteX2" y="connsiteY2"/>
              </a:cxn>
              <a:cxn ang="0">
                <a:pos x="connsiteX3" y="connsiteY3"/>
              </a:cxn>
            </a:cxnLst>
            <a:rect l="l" t="t" r="r" b="b"/>
            <a:pathLst>
              <a:path w="4106174" h="1846053">
                <a:moveTo>
                  <a:pt x="0" y="1846053"/>
                </a:moveTo>
                <a:cubicBezTo>
                  <a:pt x="395377" y="1570007"/>
                  <a:pt x="790755" y="1293962"/>
                  <a:pt x="1311215" y="1138687"/>
                </a:cubicBezTo>
                <a:cubicBezTo>
                  <a:pt x="1831675" y="983412"/>
                  <a:pt x="2656936" y="1104181"/>
                  <a:pt x="3122762" y="914400"/>
                </a:cubicBezTo>
                <a:cubicBezTo>
                  <a:pt x="3588589" y="724619"/>
                  <a:pt x="3847381" y="362309"/>
                  <a:pt x="4106174" y="0"/>
                </a:cubicBezTo>
              </a:path>
            </a:pathLst>
          </a:cu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任意形状 12">
            <a:extLst>
              <a:ext uri="{FF2B5EF4-FFF2-40B4-BE49-F238E27FC236}">
                <a16:creationId xmlns:a16="http://schemas.microsoft.com/office/drawing/2014/main" id="{405B42B3-2643-4C3A-8FFC-B0C197DB8C33}"/>
              </a:ext>
            </a:extLst>
          </p:cNvPr>
          <p:cNvSpPr/>
          <p:nvPr/>
        </p:nvSpPr>
        <p:spPr>
          <a:xfrm>
            <a:off x="7709871" y="4150570"/>
            <a:ext cx="3623736" cy="1932317"/>
          </a:xfrm>
          <a:custGeom>
            <a:avLst/>
            <a:gdLst>
              <a:gd name="connsiteX0" fmla="*/ 0 w 4106174"/>
              <a:gd name="connsiteY0" fmla="*/ 1846053 h 1846053"/>
              <a:gd name="connsiteX1" fmla="*/ 1311215 w 4106174"/>
              <a:gd name="connsiteY1" fmla="*/ 1138687 h 1846053"/>
              <a:gd name="connsiteX2" fmla="*/ 3122762 w 4106174"/>
              <a:gd name="connsiteY2" fmla="*/ 914400 h 1846053"/>
              <a:gd name="connsiteX3" fmla="*/ 4106174 w 4106174"/>
              <a:gd name="connsiteY3" fmla="*/ 0 h 1846053"/>
            </a:gdLst>
            <a:ahLst/>
            <a:cxnLst>
              <a:cxn ang="0">
                <a:pos x="connsiteX0" y="connsiteY0"/>
              </a:cxn>
              <a:cxn ang="0">
                <a:pos x="connsiteX1" y="connsiteY1"/>
              </a:cxn>
              <a:cxn ang="0">
                <a:pos x="connsiteX2" y="connsiteY2"/>
              </a:cxn>
              <a:cxn ang="0">
                <a:pos x="connsiteX3" y="connsiteY3"/>
              </a:cxn>
            </a:cxnLst>
            <a:rect l="l" t="t" r="r" b="b"/>
            <a:pathLst>
              <a:path w="4106174" h="1846053">
                <a:moveTo>
                  <a:pt x="0" y="1846053"/>
                </a:moveTo>
                <a:cubicBezTo>
                  <a:pt x="395377" y="1570007"/>
                  <a:pt x="790755" y="1293962"/>
                  <a:pt x="1311215" y="1138687"/>
                </a:cubicBezTo>
                <a:cubicBezTo>
                  <a:pt x="1831675" y="983412"/>
                  <a:pt x="2656936" y="1104181"/>
                  <a:pt x="3122762" y="914400"/>
                </a:cubicBezTo>
                <a:cubicBezTo>
                  <a:pt x="3588589" y="724619"/>
                  <a:pt x="3847381" y="362309"/>
                  <a:pt x="4106174" y="0"/>
                </a:cubicBez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cxnSp>
        <p:nvCxnSpPr>
          <p:cNvPr id="17" name="直线连接符 17">
            <a:extLst>
              <a:ext uri="{FF2B5EF4-FFF2-40B4-BE49-F238E27FC236}">
                <a16:creationId xmlns:a16="http://schemas.microsoft.com/office/drawing/2014/main" id="{9C017592-63AD-42E9-8B2D-F31BBDC32FB2}"/>
              </a:ext>
            </a:extLst>
          </p:cNvPr>
          <p:cNvCxnSpPr>
            <a:cxnSpLocks/>
          </p:cNvCxnSpPr>
          <p:nvPr/>
        </p:nvCxnSpPr>
        <p:spPr>
          <a:xfrm>
            <a:off x="7709528" y="4926595"/>
            <a:ext cx="3970355" cy="1"/>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8" name="文本框 17">
            <a:extLst>
              <a:ext uri="{FF2B5EF4-FFF2-40B4-BE49-F238E27FC236}">
                <a16:creationId xmlns:a16="http://schemas.microsoft.com/office/drawing/2014/main" id="{F4A17CED-197C-4DC3-9E74-E434BC284328}"/>
              </a:ext>
            </a:extLst>
          </p:cNvPr>
          <p:cNvSpPr txBox="1"/>
          <p:nvPr/>
        </p:nvSpPr>
        <p:spPr>
          <a:xfrm>
            <a:off x="9722520" y="2770167"/>
            <a:ext cx="1309013" cy="369332"/>
          </a:xfrm>
          <a:prstGeom prst="rect">
            <a:avLst/>
          </a:prstGeom>
          <a:noFill/>
        </p:spPr>
        <p:txBody>
          <a:bodyPr wrap="none" rtlCol="0">
            <a:spAutoFit/>
          </a:bodyPr>
          <a:lstStyle/>
          <a:p>
            <a:r>
              <a:rPr kumimoji="1" lang="zh-CN" altLang="en-US" dirty="0"/>
              <a:t>总成本  </a:t>
            </a:r>
            <a:r>
              <a:rPr kumimoji="1" lang="en-US" altLang="zh-CN" dirty="0"/>
              <a:t>TC</a:t>
            </a:r>
            <a:endParaRPr kumimoji="1" lang="zh-CN" altLang="en-US" dirty="0"/>
          </a:p>
        </p:txBody>
      </p:sp>
      <p:sp>
        <p:nvSpPr>
          <p:cNvPr id="19" name="文本框 18">
            <a:extLst>
              <a:ext uri="{FF2B5EF4-FFF2-40B4-BE49-F238E27FC236}">
                <a16:creationId xmlns:a16="http://schemas.microsoft.com/office/drawing/2014/main" id="{6F2D40C0-C33F-4DB1-AD09-3229FE868A97}"/>
              </a:ext>
            </a:extLst>
          </p:cNvPr>
          <p:cNvSpPr txBox="1"/>
          <p:nvPr/>
        </p:nvSpPr>
        <p:spPr>
          <a:xfrm>
            <a:off x="9311168" y="4051728"/>
            <a:ext cx="1924566" cy="369332"/>
          </a:xfrm>
          <a:prstGeom prst="rect">
            <a:avLst/>
          </a:prstGeom>
          <a:noFill/>
        </p:spPr>
        <p:txBody>
          <a:bodyPr wrap="none" rtlCol="0">
            <a:spAutoFit/>
          </a:bodyPr>
          <a:lstStyle/>
          <a:p>
            <a:r>
              <a:rPr kumimoji="1" lang="zh-CN" altLang="en-US" dirty="0"/>
              <a:t>总可变成本  </a:t>
            </a:r>
            <a:r>
              <a:rPr kumimoji="1" lang="en-US" altLang="zh-CN" dirty="0"/>
              <a:t>TVC</a:t>
            </a:r>
            <a:endParaRPr kumimoji="1" lang="zh-CN" altLang="en-US" dirty="0"/>
          </a:p>
        </p:txBody>
      </p:sp>
      <p:sp>
        <p:nvSpPr>
          <p:cNvPr id="20" name="文本框 19">
            <a:extLst>
              <a:ext uri="{FF2B5EF4-FFF2-40B4-BE49-F238E27FC236}">
                <a16:creationId xmlns:a16="http://schemas.microsoft.com/office/drawing/2014/main" id="{BECA5E3D-E1B7-4BAB-8836-04A7DA97A7B4}"/>
              </a:ext>
            </a:extLst>
          </p:cNvPr>
          <p:cNvSpPr txBox="1"/>
          <p:nvPr/>
        </p:nvSpPr>
        <p:spPr>
          <a:xfrm>
            <a:off x="9521739" y="5184880"/>
            <a:ext cx="1911742" cy="369332"/>
          </a:xfrm>
          <a:prstGeom prst="rect">
            <a:avLst/>
          </a:prstGeom>
          <a:noFill/>
        </p:spPr>
        <p:txBody>
          <a:bodyPr wrap="none" rtlCol="0">
            <a:spAutoFit/>
          </a:bodyPr>
          <a:lstStyle/>
          <a:p>
            <a:r>
              <a:rPr kumimoji="1" lang="zh-CN" altLang="en-US" dirty="0"/>
              <a:t>总固定成本  </a:t>
            </a:r>
            <a:r>
              <a:rPr kumimoji="1" lang="en-US" altLang="zh-CN" dirty="0"/>
              <a:t>TFC</a:t>
            </a:r>
            <a:endParaRPr kumimoji="1" lang="zh-CN" altLang="en-US" dirty="0"/>
          </a:p>
        </p:txBody>
      </p:sp>
      <p:sp>
        <p:nvSpPr>
          <p:cNvPr id="21" name="TextBox 38">
            <a:extLst>
              <a:ext uri="{FF2B5EF4-FFF2-40B4-BE49-F238E27FC236}">
                <a16:creationId xmlns:a16="http://schemas.microsoft.com/office/drawing/2014/main" id="{E507AACF-8B8C-498C-AD7F-2C96A1851DBC}"/>
              </a:ext>
            </a:extLst>
          </p:cNvPr>
          <p:cNvSpPr txBox="1"/>
          <p:nvPr/>
        </p:nvSpPr>
        <p:spPr>
          <a:xfrm>
            <a:off x="979805" y="1434310"/>
            <a:ext cx="6371313" cy="3682418"/>
          </a:xfrm>
          <a:prstGeom prst="rect">
            <a:avLst/>
          </a:prstGeom>
          <a:noFill/>
        </p:spPr>
        <p:txBody>
          <a:bodyPr wrap="square" lIns="0" rIns="0" bIns="0" rtlCol="0">
            <a:spAutoFit/>
          </a:bodyPr>
          <a:lstStyle/>
          <a:p>
            <a:pPr>
              <a:lnSpc>
                <a:spcPct val="150000"/>
              </a:lnSpc>
            </a:pPr>
            <a:r>
              <a:rPr lang="en-US" altLang="zh-CN" sz="2000" dirty="0"/>
              <a:t>1</a:t>
            </a:r>
            <a:r>
              <a:rPr lang="zh-CN" altLang="en-US" sz="2000" dirty="0"/>
              <a:t>）</a:t>
            </a:r>
            <a:r>
              <a:rPr lang="zh-CN" altLang="en-US" sz="2000" b="1" dirty="0">
                <a:solidFill>
                  <a:srgbClr val="FF0000"/>
                </a:solidFill>
              </a:rPr>
              <a:t>总成本曲线</a:t>
            </a:r>
            <a:r>
              <a:rPr lang="zh-CN" altLang="en-US" sz="2000" dirty="0"/>
              <a:t>是从纵轴一个截点即产量</a:t>
            </a:r>
            <a:r>
              <a:rPr lang="en-US" altLang="zh-CN" sz="2000" dirty="0"/>
              <a:t>=0</a:t>
            </a:r>
            <a:r>
              <a:rPr lang="zh-CN" altLang="en-US" sz="2000" dirty="0"/>
              <a:t>时总成本</a:t>
            </a:r>
            <a:r>
              <a:rPr lang="en-US" altLang="zh-CN" sz="2000" dirty="0"/>
              <a:t>=</a:t>
            </a:r>
            <a:r>
              <a:rPr lang="zh-CN" altLang="en-US" sz="2000" dirty="0"/>
              <a:t>固定成本那一点开始，随产量增肌而逐步上升，开始以递减的速度上升，产量达到一定水平后以递增的速度上升</a:t>
            </a:r>
            <a:endParaRPr lang="en-US" altLang="zh-CN" sz="2000" b="1" dirty="0"/>
          </a:p>
          <a:p>
            <a:pPr>
              <a:lnSpc>
                <a:spcPct val="150000"/>
              </a:lnSpc>
            </a:pPr>
            <a:r>
              <a:rPr lang="en-US" altLang="zh-CN" sz="2000" dirty="0"/>
              <a:t>2</a:t>
            </a:r>
            <a:r>
              <a:rPr lang="zh-CN" altLang="en-US" sz="2000" dirty="0"/>
              <a:t>）</a:t>
            </a:r>
            <a:r>
              <a:rPr lang="zh-CN" altLang="en-US" sz="2000" b="1" dirty="0">
                <a:solidFill>
                  <a:srgbClr val="FF0000"/>
                </a:solidFill>
              </a:rPr>
              <a:t>总固定成本</a:t>
            </a:r>
            <a:r>
              <a:rPr lang="zh-CN" altLang="en-US" sz="2000" dirty="0"/>
              <a:t>是一条</a:t>
            </a:r>
            <a:r>
              <a:rPr lang="zh-CN" altLang="en-US" sz="2000" b="1" dirty="0"/>
              <a:t>平行横轴的直线</a:t>
            </a:r>
            <a:endParaRPr lang="en-US" altLang="zh-CN" sz="2000" b="1" dirty="0"/>
          </a:p>
          <a:p>
            <a:pPr>
              <a:lnSpc>
                <a:spcPct val="150000"/>
              </a:lnSpc>
            </a:pPr>
            <a:r>
              <a:rPr lang="en-US" altLang="zh-CN" sz="2000" dirty="0"/>
              <a:t>3</a:t>
            </a:r>
            <a:r>
              <a:rPr lang="zh-CN" altLang="en-US" sz="2000" dirty="0"/>
              <a:t>）</a:t>
            </a:r>
            <a:r>
              <a:rPr lang="zh-CN" altLang="en-US" sz="2000" b="1" dirty="0"/>
              <a:t>总可变成本曲线</a:t>
            </a:r>
            <a:r>
              <a:rPr lang="zh-CN" altLang="en-US" sz="2000" dirty="0"/>
              <a:t>从原点出发，之后随产量增加而上升。刚开始以递减的速度上升，产量达到一定水平后以递增的速度上升</a:t>
            </a:r>
            <a:endParaRPr lang="en-US" altLang="zh-CN" sz="2000" dirty="0"/>
          </a:p>
          <a:p>
            <a:pPr>
              <a:lnSpc>
                <a:spcPct val="150000"/>
              </a:lnSpc>
            </a:pPr>
            <a:r>
              <a:rPr lang="zh-CN" altLang="en-US" sz="2000" b="1" dirty="0">
                <a:solidFill>
                  <a:srgbClr val="FF0000"/>
                </a:solidFill>
              </a:rPr>
              <a:t>总变动成本曲线和总成本曲线的变动规律是一致的</a:t>
            </a:r>
            <a:endParaRPr lang="en-US" altLang="zh-CN" sz="2000" b="1" dirty="0">
              <a:solidFill>
                <a:srgbClr val="FF0000"/>
              </a:solidFill>
            </a:endParaRPr>
          </a:p>
        </p:txBody>
      </p:sp>
    </p:spTree>
    <p:extLst>
      <p:ext uri="{BB962C8B-B14F-4D97-AF65-F5344CB8AC3E}">
        <p14:creationId xmlns:p14="http://schemas.microsoft.com/office/powerpoint/2010/main" val="40252002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anim calcmode="lin" valueType="num">
                                      <p:cBhvr>
                                        <p:cTn id="8" dur="500" fill="hold"/>
                                        <p:tgtEl>
                                          <p:spTgt spid="21"/>
                                        </p:tgtEl>
                                        <p:attrNameLst>
                                          <p:attrName>ppt_x</p:attrName>
                                        </p:attrNameLst>
                                      </p:cBhvr>
                                      <p:tavLst>
                                        <p:tav tm="0">
                                          <p:val>
                                            <p:strVal val="#ppt_x"/>
                                          </p:val>
                                        </p:tav>
                                        <p:tav tm="100000">
                                          <p:val>
                                            <p:strVal val="#ppt_x"/>
                                          </p:val>
                                        </p:tav>
                                      </p:tavLst>
                                    </p:anim>
                                    <p:anim calcmode="lin" valueType="num">
                                      <p:cBhvr>
                                        <p:cTn id="9" dur="450" decel="100000" fill="hold"/>
                                        <p:tgtEl>
                                          <p:spTgt spid="21"/>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21"/>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Box 38"/>
          <p:cNvSpPr txBox="1"/>
          <p:nvPr/>
        </p:nvSpPr>
        <p:spPr>
          <a:xfrm>
            <a:off x="102424" y="1188720"/>
            <a:ext cx="7528226" cy="5582939"/>
          </a:xfrm>
          <a:prstGeom prst="rect">
            <a:avLst/>
          </a:prstGeom>
          <a:noFill/>
        </p:spPr>
        <p:txBody>
          <a:bodyPr wrap="square" lIns="0" rIns="0" bIns="0" rtlCol="0">
            <a:spAutoFit/>
          </a:bodyPr>
          <a:lstStyle/>
          <a:p>
            <a:pPr>
              <a:lnSpc>
                <a:spcPct val="150000"/>
              </a:lnSpc>
            </a:pPr>
            <a:endParaRPr lang="en-US" altLang="zh-CN" b="1" dirty="0">
              <a:solidFill>
                <a:srgbClr val="FF0000"/>
              </a:solidFill>
            </a:endParaRPr>
          </a:p>
          <a:p>
            <a:pPr>
              <a:lnSpc>
                <a:spcPct val="150000"/>
              </a:lnSpc>
            </a:pPr>
            <a:r>
              <a:rPr lang="zh-CN" altLang="zh-CN" dirty="0"/>
              <a:t>平均总成本、平均可变成本、边际成本曲线都是</a:t>
            </a:r>
            <a:r>
              <a:rPr lang="zh-CN" altLang="zh-CN" dirty="0">
                <a:solidFill>
                  <a:srgbClr val="FF0000"/>
                </a:solidFill>
              </a:rPr>
              <a:t>先下降后上升的曲线</a:t>
            </a:r>
            <a:endParaRPr lang="en-US" altLang="zh-CN" dirty="0">
              <a:solidFill>
                <a:srgbClr val="FF0000"/>
              </a:solidFill>
            </a:endParaRPr>
          </a:p>
          <a:p>
            <a:pPr>
              <a:lnSpc>
                <a:spcPct val="150000"/>
              </a:lnSpc>
            </a:pPr>
            <a:r>
              <a:rPr lang="zh-CN" altLang="zh-CN" dirty="0"/>
              <a:t>边际成本曲线最早达到最低点，其次是平均可变成本曲线，总成本曲线的最低点出现的最慢，且高于边际成本曲线及平均可变成本曲线的最低点。</a:t>
            </a:r>
            <a:endParaRPr lang="en-US" altLang="zh-CN" dirty="0"/>
          </a:p>
          <a:p>
            <a:pPr>
              <a:lnSpc>
                <a:spcPct val="150000"/>
              </a:lnSpc>
            </a:pPr>
            <a:r>
              <a:rPr lang="zh-CN" altLang="zh-CN" sz="2000" b="1" dirty="0">
                <a:solidFill>
                  <a:srgbClr val="FF0000"/>
                </a:solidFill>
              </a:rPr>
              <a:t>平均固定成本曲线</a:t>
            </a:r>
            <a:r>
              <a:rPr lang="zh-CN" altLang="zh-CN" b="1" dirty="0">
                <a:solidFill>
                  <a:srgbClr val="FF0000"/>
                </a:solidFill>
              </a:rPr>
              <a:t>随产量的增加而递减，逐渐向横轴接近</a:t>
            </a:r>
            <a:endParaRPr lang="en-US" altLang="zh-CN" dirty="0">
              <a:solidFill>
                <a:srgbClr val="FF0000"/>
              </a:solidFill>
            </a:endParaRPr>
          </a:p>
          <a:p>
            <a:pPr>
              <a:lnSpc>
                <a:spcPct val="150000"/>
              </a:lnSpc>
            </a:pPr>
            <a:r>
              <a:rPr lang="zh-CN" altLang="zh-CN" sz="2000" b="1" dirty="0">
                <a:solidFill>
                  <a:srgbClr val="FF0000"/>
                </a:solidFill>
              </a:rPr>
              <a:t>边际成本曲线</a:t>
            </a:r>
            <a:r>
              <a:rPr lang="zh-CN" altLang="zh-CN" dirty="0"/>
              <a:t>开始时随产量的增加而迅速下降，达到最低点后，便随产量的增加迅速上升，</a:t>
            </a:r>
            <a:r>
              <a:rPr lang="zh-CN" altLang="zh-CN" b="1" dirty="0">
                <a:solidFill>
                  <a:srgbClr val="FF0000"/>
                </a:solidFill>
              </a:rPr>
              <a:t>无论是上升还是下降，边际成本曲线的变动都快于平均变动成本曲线</a:t>
            </a:r>
            <a:r>
              <a:rPr lang="zh-CN" altLang="zh-CN" b="1" dirty="0"/>
              <a:t>。</a:t>
            </a:r>
            <a:endParaRPr lang="en-US" altLang="zh-CN" dirty="0"/>
          </a:p>
          <a:p>
            <a:pPr>
              <a:lnSpc>
                <a:spcPct val="150000"/>
              </a:lnSpc>
            </a:pPr>
            <a:r>
              <a:rPr lang="zh-CN" altLang="zh-CN" sz="2000" b="1" dirty="0">
                <a:solidFill>
                  <a:srgbClr val="FF0000"/>
                </a:solidFill>
              </a:rPr>
              <a:t>平均总成本曲线</a:t>
            </a:r>
            <a:r>
              <a:rPr lang="zh-CN" altLang="zh-CN" dirty="0"/>
              <a:t>开始时随产量增加而迅速下降，</a:t>
            </a:r>
            <a:r>
              <a:rPr lang="zh-CN" altLang="zh-CN" b="1" dirty="0">
                <a:solidFill>
                  <a:srgbClr val="FF0000"/>
                </a:solidFill>
              </a:rPr>
              <a:t>达到</a:t>
            </a:r>
            <a:r>
              <a:rPr lang="en-US" altLang="zh-CN" b="1" dirty="0">
                <a:solidFill>
                  <a:srgbClr val="FF0000"/>
                </a:solidFill>
              </a:rPr>
              <a:t>M</a:t>
            </a:r>
            <a:r>
              <a:rPr lang="zh-CN" altLang="zh-CN" b="1" dirty="0">
                <a:solidFill>
                  <a:srgbClr val="FF0000"/>
                </a:solidFill>
              </a:rPr>
              <a:t>点时平均总成本最低（与边际成本曲线相交）</a:t>
            </a:r>
            <a:r>
              <a:rPr lang="zh-CN" altLang="zh-CN" dirty="0">
                <a:solidFill>
                  <a:srgbClr val="FF0000"/>
                </a:solidFill>
              </a:rPr>
              <a:t>，</a:t>
            </a:r>
            <a:r>
              <a:rPr lang="zh-CN" altLang="zh-CN" dirty="0"/>
              <a:t>在</a:t>
            </a:r>
            <a:r>
              <a:rPr lang="en-US" altLang="zh-CN" dirty="0"/>
              <a:t>M</a:t>
            </a:r>
            <a:r>
              <a:rPr lang="zh-CN" altLang="zh-CN" dirty="0"/>
              <a:t>点后，平均总成本又随产量增加而上升。</a:t>
            </a:r>
          </a:p>
          <a:p>
            <a:pPr>
              <a:lnSpc>
                <a:spcPct val="150000"/>
              </a:lnSpc>
            </a:pPr>
            <a:r>
              <a:rPr lang="zh-CN" altLang="zh-CN" sz="2000" b="1" dirty="0">
                <a:solidFill>
                  <a:srgbClr val="FF0000"/>
                </a:solidFill>
              </a:rPr>
              <a:t>平均可变成本曲线</a:t>
            </a:r>
            <a:r>
              <a:rPr lang="zh-CN" altLang="zh-CN" dirty="0"/>
              <a:t>开始时随产量增加而逐步下降，达到</a:t>
            </a:r>
            <a:r>
              <a:rPr lang="en-US" altLang="zh-CN" dirty="0"/>
              <a:t>M’</a:t>
            </a:r>
            <a:r>
              <a:rPr lang="zh-CN" altLang="zh-CN" dirty="0"/>
              <a:t>点时（</a:t>
            </a:r>
            <a:r>
              <a:rPr lang="zh-CN" altLang="zh-CN" dirty="0">
                <a:solidFill>
                  <a:srgbClr val="FF0000"/>
                </a:solidFill>
              </a:rPr>
              <a:t>与边际成本曲线相交</a:t>
            </a:r>
            <a:r>
              <a:rPr lang="zh-CN" altLang="zh-CN" dirty="0"/>
              <a:t>）平均可变成本最低，在</a:t>
            </a:r>
            <a:r>
              <a:rPr lang="en-US" altLang="zh-CN" dirty="0"/>
              <a:t>M’</a:t>
            </a:r>
            <a:r>
              <a:rPr lang="zh-CN" altLang="zh-CN" dirty="0"/>
              <a:t>点后，平均可变成本又随产量增加而上升。</a:t>
            </a:r>
          </a:p>
        </p:txBody>
      </p:sp>
      <p:sp>
        <p:nvSpPr>
          <p:cNvPr id="6" name="矩形 5"/>
          <p:cNvSpPr/>
          <p:nvPr/>
        </p:nvSpPr>
        <p:spPr>
          <a:xfrm>
            <a:off x="231752" y="979055"/>
            <a:ext cx="11718083" cy="461665"/>
          </a:xfrm>
          <a:prstGeom prst="rect">
            <a:avLst/>
          </a:prstGeom>
        </p:spPr>
        <p:txBody>
          <a:bodyPr wrap="square">
            <a:spAutoFit/>
          </a:bodyPr>
          <a:lstStyle/>
          <a:p>
            <a:r>
              <a:rPr lang="zh-CN" altLang="en-US" sz="2400" b="1" dirty="0">
                <a:latin typeface="微软雅黑" panose="020B0503020204020204" pitchFamily="34" charset="-122"/>
                <a:ea typeface="微软雅黑" panose="020B0503020204020204" pitchFamily="34" charset="-122"/>
                <a:cs typeface="Helvetica Neue"/>
              </a:rPr>
              <a:t>平均总成本、平均固定成本、平均可变成本、边际成本曲线</a:t>
            </a:r>
          </a:p>
        </p:txBody>
      </p:sp>
      <p:cxnSp>
        <p:nvCxnSpPr>
          <p:cNvPr id="9" name="直线箭头连接符 8">
            <a:extLst>
              <a:ext uri="{FF2B5EF4-FFF2-40B4-BE49-F238E27FC236}">
                <a16:creationId xmlns:a16="http://schemas.microsoft.com/office/drawing/2014/main" id="{7DEA5A0E-61DA-2B46-A4F6-7AA316417923}"/>
              </a:ext>
            </a:extLst>
          </p:cNvPr>
          <p:cNvCxnSpPr/>
          <p:nvPr/>
        </p:nvCxnSpPr>
        <p:spPr>
          <a:xfrm>
            <a:off x="7847651" y="5979308"/>
            <a:ext cx="360584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直线箭头连接符 10">
            <a:extLst>
              <a:ext uri="{FF2B5EF4-FFF2-40B4-BE49-F238E27FC236}">
                <a16:creationId xmlns:a16="http://schemas.microsoft.com/office/drawing/2014/main" id="{63F24433-073A-9242-A815-BD8DC1E503EC}"/>
              </a:ext>
            </a:extLst>
          </p:cNvPr>
          <p:cNvCxnSpPr>
            <a:cxnSpLocks/>
          </p:cNvCxnSpPr>
          <p:nvPr/>
        </p:nvCxnSpPr>
        <p:spPr>
          <a:xfrm flipV="1">
            <a:off x="7847651" y="3066456"/>
            <a:ext cx="0" cy="29128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任意形状 11">
            <a:extLst>
              <a:ext uri="{FF2B5EF4-FFF2-40B4-BE49-F238E27FC236}">
                <a16:creationId xmlns:a16="http://schemas.microsoft.com/office/drawing/2014/main" id="{EAFD9EF2-36E5-7541-B331-E520CE6DD982}"/>
              </a:ext>
            </a:extLst>
          </p:cNvPr>
          <p:cNvSpPr/>
          <p:nvPr/>
        </p:nvSpPr>
        <p:spPr>
          <a:xfrm>
            <a:off x="8192707" y="3684682"/>
            <a:ext cx="2501661" cy="2090289"/>
          </a:xfrm>
          <a:custGeom>
            <a:avLst/>
            <a:gdLst>
              <a:gd name="connsiteX0" fmla="*/ 0 w 2501661"/>
              <a:gd name="connsiteY0" fmla="*/ 1552755 h 2090289"/>
              <a:gd name="connsiteX1" fmla="*/ 690114 w 2501661"/>
              <a:gd name="connsiteY1" fmla="*/ 2001328 h 2090289"/>
              <a:gd name="connsiteX2" fmla="*/ 2501661 w 2501661"/>
              <a:gd name="connsiteY2" fmla="*/ 0 h 2090289"/>
            </a:gdLst>
            <a:ahLst/>
            <a:cxnLst>
              <a:cxn ang="0">
                <a:pos x="connsiteX0" y="connsiteY0"/>
              </a:cxn>
              <a:cxn ang="0">
                <a:pos x="connsiteX1" y="connsiteY1"/>
              </a:cxn>
              <a:cxn ang="0">
                <a:pos x="connsiteX2" y="connsiteY2"/>
              </a:cxn>
            </a:cxnLst>
            <a:rect l="l" t="t" r="r" b="b"/>
            <a:pathLst>
              <a:path w="2501661" h="2090289">
                <a:moveTo>
                  <a:pt x="0" y="1552755"/>
                </a:moveTo>
                <a:cubicBezTo>
                  <a:pt x="136585" y="1906437"/>
                  <a:pt x="273171" y="2260120"/>
                  <a:pt x="690114" y="2001328"/>
                </a:cubicBezTo>
                <a:cubicBezTo>
                  <a:pt x="1107057" y="1742536"/>
                  <a:pt x="1804359" y="871268"/>
                  <a:pt x="2501661" y="0"/>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任意形状 12">
            <a:extLst>
              <a:ext uri="{FF2B5EF4-FFF2-40B4-BE49-F238E27FC236}">
                <a16:creationId xmlns:a16="http://schemas.microsoft.com/office/drawing/2014/main" id="{14975702-3C51-CF43-A6BB-8B7C0662CB09}"/>
              </a:ext>
            </a:extLst>
          </p:cNvPr>
          <p:cNvSpPr/>
          <p:nvPr/>
        </p:nvSpPr>
        <p:spPr>
          <a:xfrm>
            <a:off x="8900073" y="3891716"/>
            <a:ext cx="2415397" cy="58668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任意形状 14">
            <a:extLst>
              <a:ext uri="{FF2B5EF4-FFF2-40B4-BE49-F238E27FC236}">
                <a16:creationId xmlns:a16="http://schemas.microsoft.com/office/drawing/2014/main" id="{578CC43D-4725-FD4D-8078-BE1F3AD5A5D8}"/>
              </a:ext>
            </a:extLst>
          </p:cNvPr>
          <p:cNvSpPr/>
          <p:nvPr/>
        </p:nvSpPr>
        <p:spPr>
          <a:xfrm rot="415798">
            <a:off x="8589522" y="4457213"/>
            <a:ext cx="2415397" cy="586683"/>
          </a:xfrm>
          <a:custGeom>
            <a:avLst/>
            <a:gdLst>
              <a:gd name="connsiteX0" fmla="*/ 0 w 2415397"/>
              <a:gd name="connsiteY0" fmla="*/ 34505 h 586683"/>
              <a:gd name="connsiteX1" fmla="*/ 1207699 w 2415397"/>
              <a:gd name="connsiteY1" fmla="*/ 586596 h 586683"/>
              <a:gd name="connsiteX2" fmla="*/ 2415397 w 2415397"/>
              <a:gd name="connsiteY2" fmla="*/ 0 h 586683"/>
            </a:gdLst>
            <a:ahLst/>
            <a:cxnLst>
              <a:cxn ang="0">
                <a:pos x="connsiteX0" y="connsiteY0"/>
              </a:cxn>
              <a:cxn ang="0">
                <a:pos x="connsiteX1" y="connsiteY1"/>
              </a:cxn>
              <a:cxn ang="0">
                <a:pos x="connsiteX2" y="connsiteY2"/>
              </a:cxn>
            </a:cxnLst>
            <a:rect l="l" t="t" r="r" b="b"/>
            <a:pathLst>
              <a:path w="2415397" h="586683">
                <a:moveTo>
                  <a:pt x="0" y="34505"/>
                </a:moveTo>
                <a:cubicBezTo>
                  <a:pt x="402566" y="313426"/>
                  <a:pt x="805133" y="592347"/>
                  <a:pt x="1207699" y="586596"/>
                </a:cubicBezTo>
                <a:cubicBezTo>
                  <a:pt x="1610265" y="580845"/>
                  <a:pt x="2012831" y="290422"/>
                  <a:pt x="2415397" y="0"/>
                </a:cubicBezTo>
              </a:path>
            </a:pathLst>
          </a:cu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4" name="任意形状 13">
            <a:extLst>
              <a:ext uri="{FF2B5EF4-FFF2-40B4-BE49-F238E27FC236}">
                <a16:creationId xmlns:a16="http://schemas.microsoft.com/office/drawing/2014/main" id="{7E76775C-C4F5-8C43-8A73-6C48EBEDDB25}"/>
              </a:ext>
            </a:extLst>
          </p:cNvPr>
          <p:cNvSpPr/>
          <p:nvPr/>
        </p:nvSpPr>
        <p:spPr>
          <a:xfrm>
            <a:off x="8192707" y="4734889"/>
            <a:ext cx="2415396" cy="914400"/>
          </a:xfrm>
          <a:custGeom>
            <a:avLst/>
            <a:gdLst>
              <a:gd name="connsiteX0" fmla="*/ 0 w 2415396"/>
              <a:gd name="connsiteY0" fmla="*/ 0 h 914400"/>
              <a:gd name="connsiteX1" fmla="*/ 1397479 w 2415396"/>
              <a:gd name="connsiteY1" fmla="*/ 759125 h 914400"/>
              <a:gd name="connsiteX2" fmla="*/ 2415396 w 2415396"/>
              <a:gd name="connsiteY2" fmla="*/ 914400 h 914400"/>
            </a:gdLst>
            <a:ahLst/>
            <a:cxnLst>
              <a:cxn ang="0">
                <a:pos x="connsiteX0" y="connsiteY0"/>
              </a:cxn>
              <a:cxn ang="0">
                <a:pos x="connsiteX1" y="connsiteY1"/>
              </a:cxn>
              <a:cxn ang="0">
                <a:pos x="connsiteX2" y="connsiteY2"/>
              </a:cxn>
            </a:cxnLst>
            <a:rect l="l" t="t" r="r" b="b"/>
            <a:pathLst>
              <a:path w="2415396" h="914400">
                <a:moveTo>
                  <a:pt x="0" y="0"/>
                </a:moveTo>
                <a:cubicBezTo>
                  <a:pt x="497456" y="303362"/>
                  <a:pt x="994913" y="606725"/>
                  <a:pt x="1397479" y="759125"/>
                </a:cubicBezTo>
                <a:cubicBezTo>
                  <a:pt x="1800045" y="911525"/>
                  <a:pt x="2107720" y="912962"/>
                  <a:pt x="2415396" y="914400"/>
                </a:cubicBezTo>
              </a:path>
            </a:pathLst>
          </a:custGeom>
          <a:noFill/>
          <a:ln w="317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文本框 15">
            <a:extLst>
              <a:ext uri="{FF2B5EF4-FFF2-40B4-BE49-F238E27FC236}">
                <a16:creationId xmlns:a16="http://schemas.microsoft.com/office/drawing/2014/main" id="{4620382A-5E1C-E847-B550-0A6E06A1998A}"/>
              </a:ext>
            </a:extLst>
          </p:cNvPr>
          <p:cNvSpPr txBox="1"/>
          <p:nvPr/>
        </p:nvSpPr>
        <p:spPr>
          <a:xfrm>
            <a:off x="9635728" y="4391140"/>
            <a:ext cx="322983" cy="369332"/>
          </a:xfrm>
          <a:prstGeom prst="rect">
            <a:avLst/>
          </a:prstGeom>
          <a:noFill/>
        </p:spPr>
        <p:txBody>
          <a:bodyPr wrap="square" rtlCol="0">
            <a:spAutoFit/>
          </a:bodyPr>
          <a:lstStyle/>
          <a:p>
            <a:r>
              <a:rPr kumimoji="1" lang="en-US" altLang="zh-CN" dirty="0"/>
              <a:t>M</a:t>
            </a:r>
            <a:endParaRPr kumimoji="1" lang="zh-CN" altLang="en-US" dirty="0"/>
          </a:p>
        </p:txBody>
      </p:sp>
      <p:sp>
        <p:nvSpPr>
          <p:cNvPr id="18" name="文本框 17">
            <a:extLst>
              <a:ext uri="{FF2B5EF4-FFF2-40B4-BE49-F238E27FC236}">
                <a16:creationId xmlns:a16="http://schemas.microsoft.com/office/drawing/2014/main" id="{0B9624BB-5D4B-F542-9F4E-4BD3B20A5DC1}"/>
              </a:ext>
            </a:extLst>
          </p:cNvPr>
          <p:cNvSpPr txBox="1"/>
          <p:nvPr/>
        </p:nvSpPr>
        <p:spPr>
          <a:xfrm>
            <a:off x="7385523" y="5794642"/>
            <a:ext cx="322983" cy="369332"/>
          </a:xfrm>
          <a:prstGeom prst="rect">
            <a:avLst/>
          </a:prstGeom>
          <a:noFill/>
        </p:spPr>
        <p:txBody>
          <a:bodyPr wrap="square" rtlCol="0">
            <a:spAutoFit/>
          </a:bodyPr>
          <a:lstStyle/>
          <a:p>
            <a:r>
              <a:rPr kumimoji="1" lang="en-US" altLang="zh-CN" dirty="0"/>
              <a:t>0</a:t>
            </a:r>
            <a:endParaRPr kumimoji="1" lang="zh-CN" altLang="en-US" dirty="0"/>
          </a:p>
        </p:txBody>
      </p:sp>
      <p:sp>
        <p:nvSpPr>
          <p:cNvPr id="19" name="文本框 18">
            <a:extLst>
              <a:ext uri="{FF2B5EF4-FFF2-40B4-BE49-F238E27FC236}">
                <a16:creationId xmlns:a16="http://schemas.microsoft.com/office/drawing/2014/main" id="{79000273-3462-E24E-B8CF-B0E9314FBE3D}"/>
              </a:ext>
            </a:extLst>
          </p:cNvPr>
          <p:cNvSpPr txBox="1"/>
          <p:nvPr/>
        </p:nvSpPr>
        <p:spPr>
          <a:xfrm>
            <a:off x="11431145" y="5794642"/>
            <a:ext cx="322983" cy="369332"/>
          </a:xfrm>
          <a:prstGeom prst="rect">
            <a:avLst/>
          </a:prstGeom>
          <a:noFill/>
        </p:spPr>
        <p:txBody>
          <a:bodyPr wrap="square" rtlCol="0">
            <a:spAutoFit/>
          </a:bodyPr>
          <a:lstStyle/>
          <a:p>
            <a:r>
              <a:rPr kumimoji="1" lang="en-US" altLang="zh-CN" dirty="0"/>
              <a:t>Q</a:t>
            </a:r>
            <a:endParaRPr kumimoji="1" lang="zh-CN" altLang="en-US" dirty="0"/>
          </a:p>
        </p:txBody>
      </p:sp>
      <p:sp>
        <p:nvSpPr>
          <p:cNvPr id="20" name="文本框 19">
            <a:extLst>
              <a:ext uri="{FF2B5EF4-FFF2-40B4-BE49-F238E27FC236}">
                <a16:creationId xmlns:a16="http://schemas.microsoft.com/office/drawing/2014/main" id="{EFDBB8E3-D6CF-6940-B1F2-13825D740DE6}"/>
              </a:ext>
            </a:extLst>
          </p:cNvPr>
          <p:cNvSpPr txBox="1"/>
          <p:nvPr/>
        </p:nvSpPr>
        <p:spPr>
          <a:xfrm>
            <a:off x="7465213" y="3060704"/>
            <a:ext cx="322983" cy="369332"/>
          </a:xfrm>
          <a:prstGeom prst="rect">
            <a:avLst/>
          </a:prstGeom>
          <a:noFill/>
        </p:spPr>
        <p:txBody>
          <a:bodyPr wrap="square" rtlCol="0">
            <a:spAutoFit/>
          </a:bodyPr>
          <a:lstStyle/>
          <a:p>
            <a:r>
              <a:rPr kumimoji="1" lang="en-US" altLang="zh-CN" dirty="0"/>
              <a:t>C</a:t>
            </a:r>
            <a:endParaRPr kumimoji="1" lang="zh-CN" altLang="en-US" dirty="0"/>
          </a:p>
        </p:txBody>
      </p:sp>
      <p:sp>
        <p:nvSpPr>
          <p:cNvPr id="21" name="文本框 20">
            <a:extLst>
              <a:ext uri="{FF2B5EF4-FFF2-40B4-BE49-F238E27FC236}">
                <a16:creationId xmlns:a16="http://schemas.microsoft.com/office/drawing/2014/main" id="{1D76C905-24CF-254E-BD98-703A0582B5AB}"/>
              </a:ext>
            </a:extLst>
          </p:cNvPr>
          <p:cNvSpPr txBox="1"/>
          <p:nvPr/>
        </p:nvSpPr>
        <p:spPr>
          <a:xfrm>
            <a:off x="9490846" y="4959515"/>
            <a:ext cx="467865" cy="369332"/>
          </a:xfrm>
          <a:prstGeom prst="rect">
            <a:avLst/>
          </a:prstGeom>
          <a:noFill/>
        </p:spPr>
        <p:txBody>
          <a:bodyPr wrap="square" rtlCol="0">
            <a:spAutoFit/>
          </a:bodyPr>
          <a:lstStyle/>
          <a:p>
            <a:r>
              <a:rPr kumimoji="1" lang="en-US" altLang="zh-CN" dirty="0"/>
              <a:t>M’</a:t>
            </a:r>
            <a:endParaRPr kumimoji="1" lang="zh-CN" altLang="en-US" dirty="0"/>
          </a:p>
        </p:txBody>
      </p:sp>
      <p:sp>
        <p:nvSpPr>
          <p:cNvPr id="22" name="文本框 21">
            <a:extLst>
              <a:ext uri="{FF2B5EF4-FFF2-40B4-BE49-F238E27FC236}">
                <a16:creationId xmlns:a16="http://schemas.microsoft.com/office/drawing/2014/main" id="{82D4FA5D-0286-184D-9032-2563BCE9F249}"/>
              </a:ext>
            </a:extLst>
          </p:cNvPr>
          <p:cNvSpPr txBox="1"/>
          <p:nvPr/>
        </p:nvSpPr>
        <p:spPr>
          <a:xfrm>
            <a:off x="9543193" y="3306677"/>
            <a:ext cx="1762363" cy="369332"/>
          </a:xfrm>
          <a:prstGeom prst="rect">
            <a:avLst/>
          </a:prstGeom>
          <a:noFill/>
        </p:spPr>
        <p:txBody>
          <a:bodyPr wrap="square" rtlCol="0">
            <a:spAutoFit/>
          </a:bodyPr>
          <a:lstStyle/>
          <a:p>
            <a:r>
              <a:rPr kumimoji="1" lang="en-US" altLang="zh-CN" dirty="0"/>
              <a:t>MC</a:t>
            </a:r>
            <a:r>
              <a:rPr kumimoji="1" lang="zh-CN" altLang="en-US" dirty="0"/>
              <a:t>边际成本</a:t>
            </a:r>
          </a:p>
        </p:txBody>
      </p:sp>
      <p:sp>
        <p:nvSpPr>
          <p:cNvPr id="23" name="文本框 22">
            <a:extLst>
              <a:ext uri="{FF2B5EF4-FFF2-40B4-BE49-F238E27FC236}">
                <a16:creationId xmlns:a16="http://schemas.microsoft.com/office/drawing/2014/main" id="{18BEC6D4-4D15-B540-94A1-523712D32F10}"/>
              </a:ext>
            </a:extLst>
          </p:cNvPr>
          <p:cNvSpPr txBox="1"/>
          <p:nvPr/>
        </p:nvSpPr>
        <p:spPr>
          <a:xfrm>
            <a:off x="8054371" y="3614717"/>
            <a:ext cx="1904340" cy="369332"/>
          </a:xfrm>
          <a:prstGeom prst="rect">
            <a:avLst/>
          </a:prstGeom>
          <a:noFill/>
        </p:spPr>
        <p:txBody>
          <a:bodyPr wrap="square" rtlCol="0">
            <a:spAutoFit/>
          </a:bodyPr>
          <a:lstStyle/>
          <a:p>
            <a:r>
              <a:rPr kumimoji="1" lang="en-US" altLang="zh-CN" dirty="0"/>
              <a:t>AC</a:t>
            </a:r>
            <a:r>
              <a:rPr kumimoji="1" lang="zh-CN" altLang="en-US" dirty="0"/>
              <a:t>平均总成本</a:t>
            </a:r>
          </a:p>
        </p:txBody>
      </p:sp>
      <p:sp>
        <p:nvSpPr>
          <p:cNvPr id="24" name="文本框 23">
            <a:extLst>
              <a:ext uri="{FF2B5EF4-FFF2-40B4-BE49-F238E27FC236}">
                <a16:creationId xmlns:a16="http://schemas.microsoft.com/office/drawing/2014/main" id="{90922EB7-9315-874D-BD03-80D145E02148}"/>
              </a:ext>
            </a:extLst>
          </p:cNvPr>
          <p:cNvSpPr txBox="1"/>
          <p:nvPr/>
        </p:nvSpPr>
        <p:spPr>
          <a:xfrm>
            <a:off x="9987985" y="4944858"/>
            <a:ext cx="2415397" cy="369332"/>
          </a:xfrm>
          <a:prstGeom prst="rect">
            <a:avLst/>
          </a:prstGeom>
          <a:noFill/>
        </p:spPr>
        <p:txBody>
          <a:bodyPr wrap="square" rtlCol="0">
            <a:spAutoFit/>
          </a:bodyPr>
          <a:lstStyle/>
          <a:p>
            <a:r>
              <a:rPr kumimoji="1" lang="en-US" altLang="zh-CN" dirty="0"/>
              <a:t>AVC</a:t>
            </a:r>
            <a:r>
              <a:rPr kumimoji="1" lang="zh-CN" altLang="en-US" dirty="0"/>
              <a:t>平均可变成本</a:t>
            </a:r>
          </a:p>
        </p:txBody>
      </p:sp>
      <p:sp>
        <p:nvSpPr>
          <p:cNvPr id="25" name="文本框 24">
            <a:extLst>
              <a:ext uri="{FF2B5EF4-FFF2-40B4-BE49-F238E27FC236}">
                <a16:creationId xmlns:a16="http://schemas.microsoft.com/office/drawing/2014/main" id="{6351F529-C460-4E45-B158-8DF71D3DBBBA}"/>
              </a:ext>
            </a:extLst>
          </p:cNvPr>
          <p:cNvSpPr txBox="1"/>
          <p:nvPr/>
        </p:nvSpPr>
        <p:spPr>
          <a:xfrm>
            <a:off x="9987985" y="5629486"/>
            <a:ext cx="2415397" cy="369332"/>
          </a:xfrm>
          <a:prstGeom prst="rect">
            <a:avLst/>
          </a:prstGeom>
          <a:noFill/>
        </p:spPr>
        <p:txBody>
          <a:bodyPr wrap="square" rtlCol="0">
            <a:spAutoFit/>
          </a:bodyPr>
          <a:lstStyle/>
          <a:p>
            <a:r>
              <a:rPr kumimoji="1" lang="en-US" altLang="zh-CN" dirty="0"/>
              <a:t>AFC</a:t>
            </a:r>
            <a:r>
              <a:rPr kumimoji="1" lang="zh-CN" altLang="en-US" dirty="0"/>
              <a:t>平均固定成本</a:t>
            </a:r>
          </a:p>
        </p:txBody>
      </p:sp>
      <p:cxnSp>
        <p:nvCxnSpPr>
          <p:cNvPr id="26" name="直接连接符 25">
            <a:extLst>
              <a:ext uri="{FF2B5EF4-FFF2-40B4-BE49-F238E27FC236}">
                <a16:creationId xmlns:a16="http://schemas.microsoft.com/office/drawing/2014/main" id="{E946A689-7D6F-4ED9-9F04-C9C202F44899}"/>
              </a:ext>
            </a:extLst>
          </p:cNvPr>
          <p:cNvCxnSpPr/>
          <p:nvPr/>
        </p:nvCxnSpPr>
        <p:spPr>
          <a:xfrm>
            <a:off x="517957" y="785098"/>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7" name="文本框 26">
            <a:extLst>
              <a:ext uri="{FF2B5EF4-FFF2-40B4-BE49-F238E27FC236}">
                <a16:creationId xmlns:a16="http://schemas.microsoft.com/office/drawing/2014/main" id="{DCCB7D93-2189-4855-AC2F-0DE250099190}"/>
              </a:ext>
            </a:extLst>
          </p:cNvPr>
          <p:cNvSpPr txBox="1"/>
          <p:nvPr/>
        </p:nvSpPr>
        <p:spPr>
          <a:xfrm>
            <a:off x="528371" y="468692"/>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pic>
        <p:nvPicPr>
          <p:cNvPr id="28" name="图片 27" descr="123456">
            <a:extLst>
              <a:ext uri="{FF2B5EF4-FFF2-40B4-BE49-F238E27FC236}">
                <a16:creationId xmlns:a16="http://schemas.microsoft.com/office/drawing/2014/main" id="{F0763F4E-C6DB-4007-BA36-4469B50D6A20}"/>
              </a:ext>
            </a:extLst>
          </p:cNvPr>
          <p:cNvPicPr>
            <a:picLocks noChangeAspect="1"/>
          </p:cNvPicPr>
          <p:nvPr/>
        </p:nvPicPr>
        <p:blipFill>
          <a:blip r:embed="rId3" cstate="print"/>
          <a:stretch>
            <a:fillRect/>
          </a:stretch>
        </p:blipFill>
        <p:spPr>
          <a:xfrm>
            <a:off x="102424" y="268755"/>
            <a:ext cx="495935" cy="495935"/>
          </a:xfrm>
          <a:prstGeom prst="rect">
            <a:avLst/>
          </a:prstGeom>
        </p:spPr>
      </p:pic>
      <p:cxnSp>
        <p:nvCxnSpPr>
          <p:cNvPr id="29" name="直接连接符 28">
            <a:extLst>
              <a:ext uri="{FF2B5EF4-FFF2-40B4-BE49-F238E27FC236}">
                <a16:creationId xmlns:a16="http://schemas.microsoft.com/office/drawing/2014/main" id="{141F907E-F6D7-4970-AD05-8C125BF2B1DB}"/>
              </a:ext>
            </a:extLst>
          </p:cNvPr>
          <p:cNvCxnSpPr/>
          <p:nvPr/>
        </p:nvCxnSpPr>
        <p:spPr>
          <a:xfrm>
            <a:off x="102424" y="6771659"/>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0448329"/>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2345770"/>
          </a:xfrm>
          <a:prstGeom prst="rect">
            <a:avLst/>
          </a:prstGeom>
          <a:noFill/>
        </p:spPr>
        <p:txBody>
          <a:bodyPr wrap="square" rtlCol="0">
            <a:spAutoFit/>
          </a:bodyPr>
          <a:lstStyle/>
          <a:p>
            <a:pPr>
              <a:lnSpc>
                <a:spcPct val="150000"/>
              </a:lnSpc>
            </a:pPr>
            <a:r>
              <a:rPr lang="zh-CN" altLang="en-US" sz="2000" b="1" dirty="0">
                <a:latin typeface="微软雅黑" panose="020B0503020204020204" pitchFamily="34" charset="-122"/>
                <a:ea typeface="微软雅黑" panose="020B0503020204020204" pitchFamily="34" charset="-122"/>
                <a:cs typeface="Helvetica Neue"/>
              </a:rPr>
              <a:t>决定短期成本变动的主要因素</a:t>
            </a:r>
            <a:endParaRPr lang="en-US" altLang="zh-CN" sz="2000" b="1" dirty="0">
              <a:latin typeface="微软雅黑" panose="020B0503020204020204" pitchFamily="34" charset="-122"/>
              <a:ea typeface="微软雅黑" panose="020B0503020204020204" pitchFamily="34" charset="-122"/>
              <a:cs typeface="Helvetica Neue"/>
            </a:endParaRPr>
          </a:p>
          <a:p>
            <a:pPr>
              <a:lnSpc>
                <a:spcPct val="150000"/>
              </a:lnSpc>
            </a:pPr>
            <a:r>
              <a:rPr lang="zh-CN" altLang="en-US" sz="2000" dirty="0"/>
              <a:t>第一，劳动、资本等生产要素的价格；</a:t>
            </a:r>
            <a:endParaRPr lang="en-US" altLang="zh-CN" sz="2000" dirty="0"/>
          </a:p>
          <a:p>
            <a:pPr>
              <a:lnSpc>
                <a:spcPct val="150000"/>
              </a:lnSpc>
            </a:pPr>
            <a:r>
              <a:rPr lang="zh-CN" altLang="en-US" sz="2000" dirty="0"/>
              <a:t>第二，生产率（劳动生产率和全要素生产率）。</a:t>
            </a:r>
            <a:endParaRPr lang="en-US" altLang="zh-CN" sz="2000" dirty="0"/>
          </a:p>
          <a:p>
            <a:pPr>
              <a:lnSpc>
                <a:spcPct val="150000"/>
              </a:lnSpc>
            </a:pPr>
            <a:r>
              <a:rPr lang="zh-CN" altLang="en-US" sz="2000" dirty="0"/>
              <a:t>劳动生产率即平均产量。</a:t>
            </a:r>
            <a:endParaRPr lang="en-US" altLang="zh-CN" sz="2000" dirty="0"/>
          </a:p>
          <a:p>
            <a:pPr>
              <a:lnSpc>
                <a:spcPct val="150000"/>
              </a:lnSpc>
            </a:pPr>
            <a:r>
              <a:rPr lang="zh-CN" altLang="en-US" sz="2000" dirty="0"/>
              <a:t>全要素生产率就是每单位总投入（包括劳动投入和资本投入）的产量或产出</a:t>
            </a:r>
            <a:endParaRPr lang="zh-CN" altLang="zh-CN" sz="2000" dirty="0"/>
          </a:p>
        </p:txBody>
      </p:sp>
    </p:spTree>
    <p:extLst>
      <p:ext uri="{BB962C8B-B14F-4D97-AF65-F5344CB8AC3E}">
        <p14:creationId xmlns:p14="http://schemas.microsoft.com/office/powerpoint/2010/main" val="22176180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5113644"/>
          </a:xfrm>
          <a:prstGeom prst="rect">
            <a:avLst/>
          </a:prstGeom>
          <a:noFill/>
        </p:spPr>
        <p:txBody>
          <a:bodyPr wrap="square" rtlCol="0">
            <a:spAutoFit/>
          </a:bodyPr>
          <a:lstStyle/>
          <a:p>
            <a:pPr>
              <a:lnSpc>
                <a:spcPct val="150000"/>
              </a:lnSpc>
            </a:pPr>
            <a:r>
              <a:rPr lang="zh-CN" altLang="en-US" sz="2000" dirty="0"/>
              <a:t>一、单选题</a:t>
            </a:r>
          </a:p>
          <a:p>
            <a:pPr>
              <a:lnSpc>
                <a:spcPct val="150000"/>
              </a:lnSpc>
            </a:pPr>
            <a:r>
              <a:rPr lang="en-US" altLang="zh-CN" sz="2000" dirty="0"/>
              <a:t>1</a:t>
            </a:r>
            <a:r>
              <a:rPr lang="zh-CN" altLang="zh-CN" sz="2000" dirty="0"/>
              <a:t>、按照经济学家科斯关于企业本质属性的理论，导致市场机制和企业的交易费用不同的主要因素是</a:t>
            </a:r>
            <a:r>
              <a:rPr lang="en-US" altLang="zh-CN" sz="2000" dirty="0"/>
              <a:t>(   )</a:t>
            </a:r>
            <a:r>
              <a:rPr lang="zh-CN" altLang="zh-CN" sz="2000" dirty="0"/>
              <a:t>。</a:t>
            </a:r>
          </a:p>
          <a:p>
            <a:pPr>
              <a:lnSpc>
                <a:spcPct val="150000"/>
              </a:lnSpc>
            </a:pPr>
            <a:r>
              <a:rPr lang="en-US" altLang="zh-CN" sz="2000" dirty="0"/>
              <a:t>A.</a:t>
            </a:r>
            <a:r>
              <a:rPr lang="zh-CN" altLang="zh-CN" sz="2000" dirty="0"/>
              <a:t>市场不是万能的 </a:t>
            </a:r>
            <a:r>
              <a:rPr lang="en-US" altLang="zh-CN" sz="2000" dirty="0"/>
              <a:t>  B.</a:t>
            </a:r>
            <a:r>
              <a:rPr lang="zh-CN" altLang="zh-CN" sz="2000" dirty="0"/>
              <a:t>企业的机会成本</a:t>
            </a:r>
          </a:p>
          <a:p>
            <a:pPr>
              <a:lnSpc>
                <a:spcPct val="150000"/>
              </a:lnSpc>
            </a:pPr>
            <a:r>
              <a:rPr lang="en-US" altLang="zh-CN" sz="2000" dirty="0"/>
              <a:t>C.</a:t>
            </a:r>
            <a:r>
              <a:rPr lang="zh-CN" altLang="zh-CN" sz="2000" dirty="0"/>
              <a:t>存在道德风险 </a:t>
            </a:r>
            <a:r>
              <a:rPr lang="en-US" altLang="zh-CN" sz="2000" dirty="0"/>
              <a:t>    D.</a:t>
            </a:r>
            <a:r>
              <a:rPr lang="zh-CN" altLang="zh-CN" sz="2000" dirty="0"/>
              <a:t>信息的不完全性</a:t>
            </a:r>
          </a:p>
          <a:p>
            <a:pPr>
              <a:lnSpc>
                <a:spcPct val="150000"/>
              </a:lnSpc>
            </a:pPr>
            <a:r>
              <a:rPr lang="en-US" altLang="zh-CN" sz="2000" dirty="0"/>
              <a:t>2</a:t>
            </a:r>
            <a:r>
              <a:rPr lang="zh-CN" altLang="en-US" sz="2000" dirty="0"/>
              <a:t>、</a:t>
            </a:r>
            <a:r>
              <a:rPr lang="en-US" altLang="zh-CN" sz="2000" dirty="0"/>
              <a:t> </a:t>
            </a:r>
            <a:r>
              <a:rPr lang="zh-CN" altLang="zh-CN" sz="2000" dirty="0"/>
              <a:t>生产是指</a:t>
            </a:r>
            <a:r>
              <a:rPr lang="en-US" altLang="zh-CN" sz="2000" dirty="0"/>
              <a:t>(   )</a:t>
            </a:r>
            <a:endParaRPr lang="zh-CN" altLang="zh-CN" sz="2000" dirty="0"/>
          </a:p>
          <a:p>
            <a:pPr>
              <a:lnSpc>
                <a:spcPct val="150000"/>
              </a:lnSpc>
            </a:pPr>
            <a:r>
              <a:rPr lang="en-US" altLang="zh-CN" sz="2000" dirty="0"/>
              <a:t>A.</a:t>
            </a:r>
            <a:r>
              <a:rPr lang="zh-CN" altLang="zh-CN" sz="2000" dirty="0"/>
              <a:t>企业不断进行投入的活动</a:t>
            </a:r>
          </a:p>
          <a:p>
            <a:pPr>
              <a:lnSpc>
                <a:spcPct val="150000"/>
              </a:lnSpc>
            </a:pPr>
            <a:r>
              <a:rPr lang="en-US" altLang="zh-CN" sz="2000" dirty="0"/>
              <a:t>B.</a:t>
            </a:r>
            <a:r>
              <a:rPr lang="zh-CN" altLang="zh-CN" sz="2000" dirty="0"/>
              <a:t>企业将投入转化为产出的过程</a:t>
            </a:r>
          </a:p>
          <a:p>
            <a:pPr>
              <a:lnSpc>
                <a:spcPct val="150000"/>
              </a:lnSpc>
            </a:pPr>
            <a:r>
              <a:rPr lang="en-US" altLang="zh-CN" sz="2000" dirty="0"/>
              <a:t>C.</a:t>
            </a:r>
            <a:r>
              <a:rPr lang="zh-CN" altLang="zh-CN" sz="2000" dirty="0"/>
              <a:t>企业从生产到销售的全过程</a:t>
            </a:r>
          </a:p>
          <a:p>
            <a:pPr>
              <a:lnSpc>
                <a:spcPct val="150000"/>
              </a:lnSpc>
            </a:pPr>
            <a:r>
              <a:rPr lang="en-US" altLang="zh-CN" sz="2000" dirty="0"/>
              <a:t>D.</a:t>
            </a:r>
            <a:r>
              <a:rPr lang="zh-CN" altLang="zh-CN" sz="2000" dirty="0"/>
              <a:t>企业研究和开展的活动</a:t>
            </a:r>
          </a:p>
          <a:p>
            <a:pPr>
              <a:lnSpc>
                <a:spcPct val="150000"/>
              </a:lnSpc>
            </a:pPr>
            <a:endParaRPr lang="zh-CN" altLang="zh-CN" sz="2000" dirty="0"/>
          </a:p>
        </p:txBody>
      </p:sp>
    </p:spTree>
    <p:extLst>
      <p:ext uri="{BB962C8B-B14F-4D97-AF65-F5344CB8AC3E}">
        <p14:creationId xmlns:p14="http://schemas.microsoft.com/office/powerpoint/2010/main" val="31191270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3730765"/>
          </a:xfrm>
          <a:prstGeom prst="rect">
            <a:avLst/>
          </a:prstGeom>
          <a:noFill/>
        </p:spPr>
        <p:txBody>
          <a:bodyPr wrap="square" rtlCol="0">
            <a:spAutoFit/>
          </a:bodyPr>
          <a:lstStyle/>
          <a:p>
            <a:pPr>
              <a:lnSpc>
                <a:spcPct val="150000"/>
              </a:lnSpc>
            </a:pPr>
            <a:r>
              <a:rPr lang="en-US" altLang="zh-CN" sz="2000" dirty="0"/>
              <a:t>3</a:t>
            </a:r>
            <a:r>
              <a:rPr lang="zh-CN" altLang="zh-CN" sz="2000" dirty="0"/>
              <a:t>、假设资本投入不变，当某一生产者使用的劳动数量从</a:t>
            </a:r>
            <a:r>
              <a:rPr lang="en-US" altLang="zh-CN" sz="2000" dirty="0"/>
              <a:t>4</a:t>
            </a:r>
            <a:r>
              <a:rPr lang="zh-CN" altLang="zh-CN" sz="2000" dirty="0"/>
              <a:t>个单位增加到</a:t>
            </a:r>
            <a:r>
              <a:rPr lang="en-US" altLang="zh-CN" sz="2000" dirty="0"/>
              <a:t>5</a:t>
            </a:r>
            <a:r>
              <a:rPr lang="zh-CN" altLang="zh-CN" sz="2000" dirty="0"/>
              <a:t>个单位时，总产量从</a:t>
            </a:r>
            <a:r>
              <a:rPr lang="en-US" altLang="zh-CN" sz="2000" dirty="0"/>
              <a:t>38000</a:t>
            </a:r>
            <a:r>
              <a:rPr lang="zh-CN" altLang="zh-CN" sz="2000" dirty="0"/>
              <a:t>件增加到</a:t>
            </a:r>
            <a:r>
              <a:rPr lang="en-US" altLang="zh-CN" sz="2000" dirty="0"/>
              <a:t>39000</a:t>
            </a:r>
            <a:r>
              <a:rPr lang="zh-CN" altLang="zh-CN" sz="2000" dirty="0"/>
              <a:t>件，平均产量从</a:t>
            </a:r>
            <a:r>
              <a:rPr lang="en-US" altLang="zh-CN" sz="2000" dirty="0"/>
              <a:t>9500</a:t>
            </a:r>
            <a:r>
              <a:rPr lang="zh-CN" altLang="zh-CN" sz="2000" dirty="0"/>
              <a:t>件减少到</a:t>
            </a:r>
            <a:r>
              <a:rPr lang="en-US" altLang="zh-CN" sz="2000" dirty="0"/>
              <a:t>7800</a:t>
            </a:r>
            <a:r>
              <a:rPr lang="zh-CN" altLang="zh-CN" sz="2000" dirty="0"/>
              <a:t>件。则其边际产量为</a:t>
            </a:r>
            <a:r>
              <a:rPr lang="en-US" altLang="zh-CN" sz="2000" dirty="0"/>
              <a:t>(</a:t>
            </a:r>
            <a:r>
              <a:rPr lang="zh-CN" altLang="zh-CN" sz="2000" dirty="0"/>
              <a:t>　</a:t>
            </a:r>
            <a:r>
              <a:rPr lang="en-US" altLang="zh-CN" sz="2000" dirty="0"/>
              <a:t> )</a:t>
            </a:r>
            <a:r>
              <a:rPr lang="zh-CN" altLang="zh-CN" sz="2000" dirty="0"/>
              <a:t>件。</a:t>
            </a:r>
          </a:p>
          <a:p>
            <a:pPr>
              <a:lnSpc>
                <a:spcPct val="150000"/>
              </a:lnSpc>
            </a:pPr>
            <a:r>
              <a:rPr lang="en-US" altLang="zh-CN" sz="2000" dirty="0"/>
              <a:t>A.600</a:t>
            </a:r>
            <a:r>
              <a:rPr lang="zh-CN" altLang="zh-CN" sz="2000" dirty="0"/>
              <a:t>　　</a:t>
            </a:r>
            <a:r>
              <a:rPr lang="en-US" altLang="zh-CN" sz="2000" dirty="0"/>
              <a:t>B.1000</a:t>
            </a:r>
            <a:r>
              <a:rPr lang="zh-CN" altLang="zh-CN" sz="2000" dirty="0"/>
              <a:t>　　</a:t>
            </a:r>
            <a:r>
              <a:rPr lang="en-US" altLang="zh-CN" sz="2000" dirty="0"/>
              <a:t>C.1200</a:t>
            </a:r>
            <a:r>
              <a:rPr lang="zh-CN" altLang="zh-CN" sz="2000" dirty="0"/>
              <a:t>　　</a:t>
            </a:r>
            <a:r>
              <a:rPr lang="en-US" altLang="zh-CN" sz="2000" dirty="0"/>
              <a:t>D.1500</a:t>
            </a:r>
            <a:endParaRPr lang="zh-CN" altLang="zh-CN" sz="2000" dirty="0"/>
          </a:p>
          <a:p>
            <a:pPr>
              <a:lnSpc>
                <a:spcPct val="150000"/>
              </a:lnSpc>
            </a:pPr>
            <a:r>
              <a:rPr lang="en-US" altLang="zh-CN" sz="2000" dirty="0"/>
              <a:t>4</a:t>
            </a:r>
            <a:r>
              <a:rPr lang="zh-CN" altLang="en-US" sz="2000" dirty="0"/>
              <a:t>、</a:t>
            </a:r>
            <a:r>
              <a:rPr lang="zh-CN" altLang="zh-CN" sz="2000" dirty="0"/>
              <a:t>在其他条件不变的情况下，如果连续增加劳动的投入，在总产量达到最大值时，劳动的边际产量</a:t>
            </a:r>
            <a:r>
              <a:rPr lang="en-US" altLang="zh-CN" sz="2000" dirty="0"/>
              <a:t>(    )</a:t>
            </a:r>
            <a:r>
              <a:rPr lang="zh-CN" altLang="zh-CN" sz="2000" dirty="0"/>
              <a:t>。</a:t>
            </a:r>
          </a:p>
          <a:p>
            <a:pPr>
              <a:lnSpc>
                <a:spcPct val="150000"/>
              </a:lnSpc>
            </a:pPr>
            <a:r>
              <a:rPr lang="en-US" altLang="zh-CN" sz="2000" dirty="0"/>
              <a:t>A</a:t>
            </a:r>
            <a:r>
              <a:rPr lang="zh-CN" altLang="zh-CN" sz="2000" dirty="0"/>
              <a:t>、等于零 </a:t>
            </a:r>
            <a:r>
              <a:rPr lang="en-US" altLang="zh-CN" sz="2000" dirty="0"/>
              <a:t>      B</a:t>
            </a:r>
            <a:r>
              <a:rPr lang="zh-CN" altLang="zh-CN" sz="2000" dirty="0"/>
              <a:t>、小于零</a:t>
            </a:r>
          </a:p>
          <a:p>
            <a:pPr>
              <a:lnSpc>
                <a:spcPct val="150000"/>
              </a:lnSpc>
            </a:pPr>
            <a:r>
              <a:rPr lang="en-US" altLang="zh-CN" sz="2000" dirty="0"/>
              <a:t>C</a:t>
            </a:r>
            <a:r>
              <a:rPr lang="zh-CN" altLang="zh-CN" sz="2000" dirty="0"/>
              <a:t>、大于零 </a:t>
            </a:r>
            <a:r>
              <a:rPr lang="en-US" altLang="zh-CN" sz="2000" dirty="0"/>
              <a:t>      D</a:t>
            </a:r>
            <a:r>
              <a:rPr lang="zh-CN" altLang="zh-CN" sz="2000" dirty="0"/>
              <a:t>、等于平均产量</a:t>
            </a:r>
          </a:p>
        </p:txBody>
      </p:sp>
    </p:spTree>
    <p:extLst>
      <p:ext uri="{BB962C8B-B14F-4D97-AF65-F5344CB8AC3E}">
        <p14:creationId xmlns:p14="http://schemas.microsoft.com/office/powerpoint/2010/main" val="35709275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4192430"/>
          </a:xfrm>
          <a:prstGeom prst="rect">
            <a:avLst/>
          </a:prstGeom>
          <a:noFill/>
        </p:spPr>
        <p:txBody>
          <a:bodyPr wrap="square" rtlCol="0">
            <a:spAutoFit/>
          </a:bodyPr>
          <a:lstStyle/>
          <a:p>
            <a:pPr>
              <a:lnSpc>
                <a:spcPct val="150000"/>
              </a:lnSpc>
            </a:pPr>
            <a:r>
              <a:rPr lang="en-US" altLang="zh-CN" sz="2000" dirty="0"/>
              <a:t>5</a:t>
            </a:r>
            <a:r>
              <a:rPr lang="zh-CN" altLang="zh-CN" sz="2000" dirty="0"/>
              <a:t>、关于边际产量、平均产量和总产量的关系，说法正确的是</a:t>
            </a:r>
            <a:r>
              <a:rPr lang="en-US" altLang="zh-CN" sz="2000" dirty="0"/>
              <a:t>(    )</a:t>
            </a:r>
            <a:r>
              <a:rPr lang="zh-CN" altLang="zh-CN" sz="2000" dirty="0"/>
              <a:t>。</a:t>
            </a:r>
            <a:br>
              <a:rPr lang="en-US" altLang="zh-CN" sz="2000" dirty="0"/>
            </a:br>
            <a:r>
              <a:rPr lang="en-US" altLang="zh-CN" sz="2000" dirty="0"/>
              <a:t>A</a:t>
            </a:r>
            <a:r>
              <a:rPr lang="zh-CN" altLang="zh-CN" sz="2000" dirty="0"/>
              <a:t>、边际产量为负时，平均产量递减</a:t>
            </a:r>
            <a:br>
              <a:rPr lang="en-US" altLang="zh-CN" sz="2000" dirty="0"/>
            </a:br>
            <a:r>
              <a:rPr lang="en-US" altLang="zh-CN" sz="2000" dirty="0"/>
              <a:t>B</a:t>
            </a:r>
            <a:r>
              <a:rPr lang="zh-CN" altLang="zh-CN" sz="2000" dirty="0"/>
              <a:t>、边际产量为零时，平均产量一定为零</a:t>
            </a:r>
            <a:br>
              <a:rPr lang="en-US" altLang="zh-CN" sz="2000" dirty="0"/>
            </a:br>
            <a:r>
              <a:rPr lang="en-US" altLang="zh-CN" sz="2000" dirty="0"/>
              <a:t>C</a:t>
            </a:r>
            <a:r>
              <a:rPr lang="zh-CN" altLang="zh-CN" sz="2000" dirty="0"/>
              <a:t>、边际产量递减，总产量一定递减</a:t>
            </a:r>
            <a:br>
              <a:rPr lang="en-US" altLang="zh-CN" sz="2000" dirty="0"/>
            </a:br>
            <a:r>
              <a:rPr lang="en-US" altLang="zh-CN" sz="2000" dirty="0"/>
              <a:t>D</a:t>
            </a:r>
            <a:r>
              <a:rPr lang="zh-CN" altLang="zh-CN" sz="2000" dirty="0"/>
              <a:t>、总产量递减，边际产量不一定递减</a:t>
            </a:r>
            <a:br>
              <a:rPr lang="en-US" altLang="zh-CN" sz="2000" dirty="0"/>
            </a:br>
            <a:r>
              <a:rPr lang="en-US" altLang="zh-CN" sz="2000" dirty="0"/>
              <a:t>6</a:t>
            </a:r>
            <a:r>
              <a:rPr lang="zh-CN" altLang="en-US" sz="2000" dirty="0"/>
              <a:t>、</a:t>
            </a:r>
            <a:r>
              <a:rPr lang="zh-CN" altLang="zh-CN" sz="2000" dirty="0"/>
              <a:t>当某企业的产量为</a:t>
            </a:r>
            <a:r>
              <a:rPr lang="en-US" altLang="zh-CN" sz="2000" dirty="0"/>
              <a:t>4</a:t>
            </a:r>
            <a:r>
              <a:rPr lang="zh-CN" altLang="zh-CN" sz="2000" dirty="0"/>
              <a:t>个单位时，其总固定成本、总可变成本分别是</a:t>
            </a:r>
            <a:r>
              <a:rPr lang="en-US" altLang="zh-CN" sz="2000" dirty="0"/>
              <a:t>1400</a:t>
            </a:r>
            <a:r>
              <a:rPr lang="zh-CN" altLang="zh-CN" sz="2000" dirty="0"/>
              <a:t>元和</a:t>
            </a:r>
            <a:r>
              <a:rPr lang="en-US" altLang="zh-CN" sz="2000" dirty="0"/>
              <a:t>800</a:t>
            </a:r>
            <a:r>
              <a:rPr lang="zh-CN" altLang="zh-CN" sz="2000" dirty="0"/>
              <a:t>元，则该企业的平均总成本是</a:t>
            </a:r>
            <a:r>
              <a:rPr lang="en-US" altLang="zh-CN" sz="2000" dirty="0"/>
              <a:t>(    )</a:t>
            </a:r>
            <a:r>
              <a:rPr lang="zh-CN" altLang="zh-CN" sz="2000" dirty="0"/>
              <a:t>元。</a:t>
            </a:r>
          </a:p>
          <a:p>
            <a:pPr>
              <a:lnSpc>
                <a:spcPct val="150000"/>
              </a:lnSpc>
            </a:pPr>
            <a:r>
              <a:rPr lang="en-US" altLang="zh-CN" sz="2000" dirty="0"/>
              <a:t>A</a:t>
            </a:r>
            <a:r>
              <a:rPr lang="zh-CN" altLang="zh-CN" sz="2000" dirty="0"/>
              <a:t>、</a:t>
            </a:r>
            <a:r>
              <a:rPr lang="en-US" altLang="zh-CN" sz="2000" dirty="0"/>
              <a:t>150     B</a:t>
            </a:r>
            <a:r>
              <a:rPr lang="zh-CN" altLang="zh-CN" sz="2000" dirty="0"/>
              <a:t>、</a:t>
            </a:r>
            <a:r>
              <a:rPr lang="en-US" altLang="zh-CN" sz="2000" dirty="0"/>
              <a:t>200</a:t>
            </a:r>
            <a:endParaRPr lang="zh-CN" altLang="zh-CN" sz="2000" dirty="0"/>
          </a:p>
          <a:p>
            <a:pPr>
              <a:lnSpc>
                <a:spcPct val="150000"/>
              </a:lnSpc>
            </a:pPr>
            <a:r>
              <a:rPr lang="en-US" altLang="zh-CN" sz="2000" dirty="0"/>
              <a:t>C</a:t>
            </a:r>
            <a:r>
              <a:rPr lang="zh-CN" altLang="zh-CN" sz="2000" dirty="0"/>
              <a:t>、</a:t>
            </a:r>
            <a:r>
              <a:rPr lang="en-US" altLang="zh-CN" sz="2000" dirty="0"/>
              <a:t>350     D</a:t>
            </a:r>
            <a:r>
              <a:rPr lang="zh-CN" altLang="zh-CN" sz="2000" dirty="0"/>
              <a:t>、</a:t>
            </a:r>
            <a:r>
              <a:rPr lang="en-US" altLang="zh-CN" sz="2000" dirty="0"/>
              <a:t>550</a:t>
            </a:r>
            <a:endParaRPr lang="zh-CN" altLang="zh-CN" sz="2000" dirty="0"/>
          </a:p>
        </p:txBody>
      </p:sp>
    </p:spTree>
    <p:extLst>
      <p:ext uri="{BB962C8B-B14F-4D97-AF65-F5344CB8AC3E}">
        <p14:creationId xmlns:p14="http://schemas.microsoft.com/office/powerpoint/2010/main" val="10458429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7F289097-BACE-4ADF-A6DD-4469F39FDD58}"/>
              </a:ext>
            </a:extLst>
          </p:cNvPr>
          <p:cNvSpPr/>
          <p:nvPr/>
        </p:nvSpPr>
        <p:spPr>
          <a:xfrm>
            <a:off x="3237487" y="818457"/>
            <a:ext cx="6588093" cy="769441"/>
          </a:xfrm>
          <a:prstGeom prst="rect">
            <a:avLst/>
          </a:prstGeom>
        </p:spPr>
        <p:txBody>
          <a:bodyPr wrap="square">
            <a:spAutoFit/>
          </a:bodyPr>
          <a:lstStyle/>
          <a:p>
            <a:r>
              <a:rPr lang="zh-CN" altLang="en-US" sz="4400" b="1" dirty="0">
                <a:solidFill>
                  <a:srgbClr val="C00000"/>
                </a:solidFill>
                <a:cs typeface="+mn-ea"/>
                <a:sym typeface="+mn-lt"/>
              </a:rPr>
              <a:t>第三章  生产和成本理论</a:t>
            </a:r>
            <a:endParaRPr lang="zh-CN" altLang="en-US" sz="4400" dirty="0"/>
          </a:p>
        </p:txBody>
      </p:sp>
      <p:grpSp>
        <p:nvGrpSpPr>
          <p:cNvPr id="15" name="组合 14">
            <a:extLst>
              <a:ext uri="{FF2B5EF4-FFF2-40B4-BE49-F238E27FC236}">
                <a16:creationId xmlns:a16="http://schemas.microsoft.com/office/drawing/2014/main" id="{38459801-E895-4569-A434-0320F1D8712B}"/>
              </a:ext>
            </a:extLst>
          </p:cNvPr>
          <p:cNvGrpSpPr/>
          <p:nvPr/>
        </p:nvGrpSpPr>
        <p:grpSpPr>
          <a:xfrm>
            <a:off x="858888" y="1860992"/>
            <a:ext cx="5428253" cy="3140227"/>
            <a:chOff x="1000574" y="2092140"/>
            <a:chExt cx="5566555" cy="3055936"/>
          </a:xfrm>
        </p:grpSpPr>
        <p:grpSp>
          <p:nvGrpSpPr>
            <p:cNvPr id="16" name="组合 15">
              <a:extLst>
                <a:ext uri="{FF2B5EF4-FFF2-40B4-BE49-F238E27FC236}">
                  <a16:creationId xmlns:a16="http://schemas.microsoft.com/office/drawing/2014/main" id="{497DDAE0-3572-47FB-B5E2-F04D1E0810A8}"/>
                </a:ext>
              </a:extLst>
            </p:cNvPr>
            <p:cNvGrpSpPr/>
            <p:nvPr/>
          </p:nvGrpSpPr>
          <p:grpSpPr>
            <a:xfrm>
              <a:off x="1000574" y="2092140"/>
              <a:ext cx="5566555" cy="3055936"/>
              <a:chOff x="1000574" y="2092140"/>
              <a:chExt cx="5566555" cy="3055936"/>
            </a:xfrm>
          </p:grpSpPr>
          <p:sp>
            <p:nvSpPr>
              <p:cNvPr id="18" name="任意多边形 16">
                <a:extLst>
                  <a:ext uri="{FF2B5EF4-FFF2-40B4-BE49-F238E27FC236}">
                    <a16:creationId xmlns:a16="http://schemas.microsoft.com/office/drawing/2014/main" id="{6A6922BD-DFF9-46ED-9497-71ECACFF2E6C}"/>
                  </a:ext>
                </a:extLst>
              </p:cNvPr>
              <p:cNvSpPr/>
              <p:nvPr/>
            </p:nvSpPr>
            <p:spPr>
              <a:xfrm>
                <a:off x="1593668" y="2092140"/>
                <a:ext cx="4973461" cy="1787533"/>
              </a:xfrm>
              <a:custGeom>
                <a:avLst/>
                <a:gdLst>
                  <a:gd name="connsiteX0" fmla="*/ 4493623 w 4493623"/>
                  <a:gd name="connsiteY0" fmla="*/ 0 h 1672045"/>
                  <a:gd name="connsiteX1" fmla="*/ 3370218 w 4493623"/>
                  <a:gd name="connsiteY1" fmla="*/ 666205 h 1672045"/>
                  <a:gd name="connsiteX2" fmla="*/ 613955 w 4493623"/>
                  <a:gd name="connsiteY2" fmla="*/ 1214845 h 1672045"/>
                  <a:gd name="connsiteX3" fmla="*/ 0 w 4493623"/>
                  <a:gd name="connsiteY3" fmla="*/ 1672045 h 1672045"/>
                </a:gdLst>
                <a:ahLst/>
                <a:cxnLst>
                  <a:cxn ang="0">
                    <a:pos x="connsiteX0" y="connsiteY0"/>
                  </a:cxn>
                  <a:cxn ang="0">
                    <a:pos x="connsiteX1" y="connsiteY1"/>
                  </a:cxn>
                  <a:cxn ang="0">
                    <a:pos x="connsiteX2" y="connsiteY2"/>
                  </a:cxn>
                  <a:cxn ang="0">
                    <a:pos x="connsiteX3" y="connsiteY3"/>
                  </a:cxn>
                </a:cxnLst>
                <a:rect l="l" t="t" r="r" b="b"/>
                <a:pathLst>
                  <a:path w="4493623" h="1672045">
                    <a:moveTo>
                      <a:pt x="4493623" y="0"/>
                    </a:moveTo>
                    <a:cubicBezTo>
                      <a:pt x="4255226" y="231865"/>
                      <a:pt x="4016829" y="463731"/>
                      <a:pt x="3370218" y="666205"/>
                    </a:cubicBezTo>
                    <a:cubicBezTo>
                      <a:pt x="2723607" y="868679"/>
                      <a:pt x="1175658" y="1047205"/>
                      <a:pt x="613955" y="1214845"/>
                    </a:cubicBezTo>
                    <a:cubicBezTo>
                      <a:pt x="52252" y="1382485"/>
                      <a:pt x="26126" y="1527265"/>
                      <a:pt x="0" y="1672045"/>
                    </a:cubicBezTo>
                  </a:path>
                </a:pathLst>
              </a:custGeom>
              <a:noFill/>
              <a:ln w="9525">
                <a:solidFill>
                  <a:srgbClr val="E58F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9" name="泪滴形 24">
                <a:extLst>
                  <a:ext uri="{FF2B5EF4-FFF2-40B4-BE49-F238E27FC236}">
                    <a16:creationId xmlns:a16="http://schemas.microsoft.com/office/drawing/2014/main" id="{4454BED9-93AC-40CC-AF5F-CF665C3D3F2C}"/>
                  </a:ext>
                </a:extLst>
              </p:cNvPr>
              <p:cNvSpPr/>
              <p:nvPr/>
            </p:nvSpPr>
            <p:spPr>
              <a:xfrm rot="19163179">
                <a:off x="1000574" y="3992376"/>
                <a:ext cx="1155700" cy="1155700"/>
              </a:xfrm>
              <a:custGeom>
                <a:avLst/>
                <a:gdLst>
                  <a:gd name="connsiteX0" fmla="*/ 0 w 1802674"/>
                  <a:gd name="connsiteY0" fmla="*/ 901337 h 1802674"/>
                  <a:gd name="connsiteX1" fmla="*/ 901337 w 1802674"/>
                  <a:gd name="connsiteY1" fmla="*/ 0 h 1802674"/>
                  <a:gd name="connsiteX2" fmla="*/ 1802674 w 1802674"/>
                  <a:gd name="connsiteY2" fmla="*/ 0 h 1802674"/>
                  <a:gd name="connsiteX3" fmla="*/ 1802674 w 1802674"/>
                  <a:gd name="connsiteY3" fmla="*/ 901337 h 1802674"/>
                  <a:gd name="connsiteX4" fmla="*/ 901337 w 1802674"/>
                  <a:gd name="connsiteY4" fmla="*/ 1802674 h 1802674"/>
                  <a:gd name="connsiteX5" fmla="*/ 0 w 1802674"/>
                  <a:gd name="connsiteY5" fmla="*/ 901337 h 1802674"/>
                  <a:gd name="connsiteX0-1" fmla="*/ 0 w 1802674"/>
                  <a:gd name="connsiteY0-2" fmla="*/ 901337 h 1802674"/>
                  <a:gd name="connsiteX1-3" fmla="*/ 901337 w 1802674"/>
                  <a:gd name="connsiteY1-4" fmla="*/ 0 h 1802674"/>
                  <a:gd name="connsiteX2-5" fmla="*/ 1356449 w 1802674"/>
                  <a:gd name="connsiteY2-6" fmla="*/ 1405 h 1802674"/>
                  <a:gd name="connsiteX3-7" fmla="*/ 1802674 w 1802674"/>
                  <a:gd name="connsiteY3-8" fmla="*/ 0 h 1802674"/>
                  <a:gd name="connsiteX4-9" fmla="*/ 1802674 w 1802674"/>
                  <a:gd name="connsiteY4-10" fmla="*/ 901337 h 1802674"/>
                  <a:gd name="connsiteX5-11" fmla="*/ 901337 w 1802674"/>
                  <a:gd name="connsiteY5-12" fmla="*/ 1802674 h 1802674"/>
                  <a:gd name="connsiteX6" fmla="*/ 0 w 1802674"/>
                  <a:gd name="connsiteY6" fmla="*/ 901337 h 1802674"/>
                  <a:gd name="connsiteX0-13" fmla="*/ 0 w 1802674"/>
                  <a:gd name="connsiteY0-14" fmla="*/ 901337 h 1802674"/>
                  <a:gd name="connsiteX1-15" fmla="*/ 901337 w 1802674"/>
                  <a:gd name="connsiteY1-16" fmla="*/ 0 h 1802674"/>
                  <a:gd name="connsiteX2-17" fmla="*/ 1356449 w 1802674"/>
                  <a:gd name="connsiteY2-18" fmla="*/ 1405 h 1802674"/>
                  <a:gd name="connsiteX3-19" fmla="*/ 1802674 w 1802674"/>
                  <a:gd name="connsiteY3-20" fmla="*/ 0 h 1802674"/>
                  <a:gd name="connsiteX4-21" fmla="*/ 1802674 w 1802674"/>
                  <a:gd name="connsiteY4-22" fmla="*/ 901337 h 1802674"/>
                  <a:gd name="connsiteX5-23" fmla="*/ 901337 w 1802674"/>
                  <a:gd name="connsiteY5-24" fmla="*/ 1802674 h 1802674"/>
                  <a:gd name="connsiteX6-25" fmla="*/ 0 w 1802674"/>
                  <a:gd name="connsiteY6-26" fmla="*/ 901337 h 1802674"/>
                  <a:gd name="connsiteX0-27" fmla="*/ 0 w 1802674"/>
                  <a:gd name="connsiteY0-28" fmla="*/ 901337 h 1802674"/>
                  <a:gd name="connsiteX1-29" fmla="*/ 901337 w 1802674"/>
                  <a:gd name="connsiteY1-30" fmla="*/ 0 h 1802674"/>
                  <a:gd name="connsiteX2-31" fmla="*/ 1356449 w 1802674"/>
                  <a:gd name="connsiteY2-32" fmla="*/ 1405 h 1802674"/>
                  <a:gd name="connsiteX3-33" fmla="*/ 1802674 w 1802674"/>
                  <a:gd name="connsiteY3-34" fmla="*/ 0 h 1802674"/>
                  <a:gd name="connsiteX4-35" fmla="*/ 1802674 w 1802674"/>
                  <a:gd name="connsiteY4-36" fmla="*/ 901337 h 1802674"/>
                  <a:gd name="connsiteX5-37" fmla="*/ 901337 w 1802674"/>
                  <a:gd name="connsiteY5-38" fmla="*/ 1802674 h 1802674"/>
                  <a:gd name="connsiteX6-39" fmla="*/ 0 w 1802674"/>
                  <a:gd name="connsiteY6-40" fmla="*/ 901337 h 1802674"/>
                  <a:gd name="connsiteX0-41" fmla="*/ 0 w 1802674"/>
                  <a:gd name="connsiteY0-42" fmla="*/ 901337 h 1802674"/>
                  <a:gd name="connsiteX1-43" fmla="*/ 901337 w 1802674"/>
                  <a:gd name="connsiteY1-44" fmla="*/ 0 h 1802674"/>
                  <a:gd name="connsiteX2-45" fmla="*/ 1802674 w 1802674"/>
                  <a:gd name="connsiteY2-46" fmla="*/ 0 h 1802674"/>
                  <a:gd name="connsiteX3-47" fmla="*/ 1802674 w 1802674"/>
                  <a:gd name="connsiteY3-48" fmla="*/ 901337 h 1802674"/>
                  <a:gd name="connsiteX4-49" fmla="*/ 901337 w 1802674"/>
                  <a:gd name="connsiteY4-50" fmla="*/ 1802674 h 1802674"/>
                  <a:gd name="connsiteX5-51" fmla="*/ 0 w 1802674"/>
                  <a:gd name="connsiteY5-52" fmla="*/ 901337 h 1802674"/>
                  <a:gd name="connsiteX0-53" fmla="*/ 0 w 1802674"/>
                  <a:gd name="connsiteY0-54" fmla="*/ 901337 h 1802674"/>
                  <a:gd name="connsiteX1-55" fmla="*/ 901337 w 1802674"/>
                  <a:gd name="connsiteY1-56" fmla="*/ 0 h 1802674"/>
                  <a:gd name="connsiteX2-57" fmla="*/ 1802674 w 1802674"/>
                  <a:gd name="connsiteY2-58" fmla="*/ 0 h 1802674"/>
                  <a:gd name="connsiteX3-59" fmla="*/ 1802674 w 1802674"/>
                  <a:gd name="connsiteY3-60" fmla="*/ 901337 h 1802674"/>
                  <a:gd name="connsiteX4-61" fmla="*/ 901337 w 1802674"/>
                  <a:gd name="connsiteY4-62" fmla="*/ 1802674 h 1802674"/>
                  <a:gd name="connsiteX5-63" fmla="*/ 0 w 1802674"/>
                  <a:gd name="connsiteY5-64" fmla="*/ 901337 h 1802674"/>
                  <a:gd name="connsiteX0-65" fmla="*/ 0 w 1802674"/>
                  <a:gd name="connsiteY0-66" fmla="*/ 901337 h 1802674"/>
                  <a:gd name="connsiteX1-67" fmla="*/ 901337 w 1802674"/>
                  <a:gd name="connsiteY1-68" fmla="*/ 0 h 1802674"/>
                  <a:gd name="connsiteX2-69" fmla="*/ 1802674 w 1802674"/>
                  <a:gd name="connsiteY2-70" fmla="*/ 0 h 1802674"/>
                  <a:gd name="connsiteX3-71" fmla="*/ 1802674 w 1802674"/>
                  <a:gd name="connsiteY3-72" fmla="*/ 901337 h 1802674"/>
                  <a:gd name="connsiteX4-73" fmla="*/ 901337 w 1802674"/>
                  <a:gd name="connsiteY4-74" fmla="*/ 1802674 h 1802674"/>
                  <a:gd name="connsiteX5-75" fmla="*/ 0 w 1802674"/>
                  <a:gd name="connsiteY5-76" fmla="*/ 901337 h 180267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802674" h="1802674">
                    <a:moveTo>
                      <a:pt x="0" y="901337"/>
                    </a:moveTo>
                    <a:cubicBezTo>
                      <a:pt x="0" y="403542"/>
                      <a:pt x="403542" y="0"/>
                      <a:pt x="901337" y="0"/>
                    </a:cubicBezTo>
                    <a:cubicBezTo>
                      <a:pt x="1215181" y="47677"/>
                      <a:pt x="1507428" y="67789"/>
                      <a:pt x="1802674" y="0"/>
                    </a:cubicBezTo>
                    <a:cubicBezTo>
                      <a:pt x="1758724" y="298947"/>
                      <a:pt x="1743840" y="532346"/>
                      <a:pt x="1802674" y="901337"/>
                    </a:cubicBezTo>
                    <a:cubicBezTo>
                      <a:pt x="1802674" y="1399132"/>
                      <a:pt x="1399132" y="1802674"/>
                      <a:pt x="901337" y="1802674"/>
                    </a:cubicBezTo>
                    <a:cubicBezTo>
                      <a:pt x="403542" y="1802674"/>
                      <a:pt x="0" y="1399132"/>
                      <a:pt x="0" y="901337"/>
                    </a:cubicBezTo>
                    <a:close/>
                  </a:path>
                </a:pathLst>
              </a:custGeom>
              <a:blipFill dpi="0" rotWithShape="1">
                <a:blip r:embed="rId4">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sp>
          <p:nvSpPr>
            <p:cNvPr id="17" name="文本框 16">
              <a:extLst>
                <a:ext uri="{FF2B5EF4-FFF2-40B4-BE49-F238E27FC236}">
                  <a16:creationId xmlns:a16="http://schemas.microsoft.com/office/drawing/2014/main" id="{82722D73-740F-447B-BA3D-292E35ED3B01}"/>
                </a:ext>
              </a:extLst>
            </p:cNvPr>
            <p:cNvSpPr txBox="1"/>
            <p:nvPr/>
          </p:nvSpPr>
          <p:spPr>
            <a:xfrm>
              <a:off x="1312165" y="4161722"/>
              <a:ext cx="498855" cy="769441"/>
            </a:xfrm>
            <a:prstGeom prst="rect">
              <a:avLst/>
            </a:prstGeom>
            <a:noFill/>
          </p:spPr>
          <p:txBody>
            <a:bodyPr wrap="none" rtlCol="0">
              <a:spAutoFit/>
            </a:bodyPr>
            <a:lstStyle/>
            <a:p>
              <a:r>
                <a:rPr lang="en-US" altLang="zh-CN" sz="4400" b="1" dirty="0">
                  <a:solidFill>
                    <a:schemeClr val="bg1"/>
                  </a:solidFill>
                  <a:cs typeface="+mn-ea"/>
                  <a:sym typeface="+mn-lt"/>
                </a:rPr>
                <a:t>1</a:t>
              </a:r>
              <a:endParaRPr lang="zh-CN" altLang="en-US" sz="4400" b="1" dirty="0">
                <a:solidFill>
                  <a:schemeClr val="bg1"/>
                </a:solidFill>
                <a:cs typeface="+mn-ea"/>
                <a:sym typeface="+mn-lt"/>
              </a:endParaRPr>
            </a:p>
          </p:txBody>
        </p:sp>
      </p:grpSp>
      <p:grpSp>
        <p:nvGrpSpPr>
          <p:cNvPr id="20" name="组合 19">
            <a:extLst>
              <a:ext uri="{FF2B5EF4-FFF2-40B4-BE49-F238E27FC236}">
                <a16:creationId xmlns:a16="http://schemas.microsoft.com/office/drawing/2014/main" id="{8B654D0C-A220-4FB9-80C8-45D8A9CBF6F2}"/>
              </a:ext>
            </a:extLst>
          </p:cNvPr>
          <p:cNvGrpSpPr/>
          <p:nvPr/>
        </p:nvGrpSpPr>
        <p:grpSpPr>
          <a:xfrm>
            <a:off x="5709291" y="1860992"/>
            <a:ext cx="1155700" cy="3349861"/>
            <a:chOff x="3889808" y="1893328"/>
            <a:chExt cx="1155700" cy="3349861"/>
          </a:xfrm>
        </p:grpSpPr>
        <p:sp>
          <p:nvSpPr>
            <p:cNvPr id="21" name="任意多边形 35">
              <a:extLst>
                <a:ext uri="{FF2B5EF4-FFF2-40B4-BE49-F238E27FC236}">
                  <a16:creationId xmlns:a16="http://schemas.microsoft.com/office/drawing/2014/main" id="{FCC3F882-B343-40EE-A052-F6E3EA913805}"/>
                </a:ext>
              </a:extLst>
            </p:cNvPr>
            <p:cNvSpPr/>
            <p:nvPr/>
          </p:nvSpPr>
          <p:spPr>
            <a:xfrm flipH="1">
              <a:off x="4435146" y="1893328"/>
              <a:ext cx="45719" cy="2025536"/>
            </a:xfrm>
            <a:custGeom>
              <a:avLst/>
              <a:gdLst>
                <a:gd name="connsiteX0" fmla="*/ 2129246 w 2129246"/>
                <a:gd name="connsiteY0" fmla="*/ 0 h 1724297"/>
                <a:gd name="connsiteX1" fmla="*/ 1698172 w 2129246"/>
                <a:gd name="connsiteY1" fmla="*/ 979714 h 1724297"/>
                <a:gd name="connsiteX2" fmla="*/ 0 w 2129246"/>
                <a:gd name="connsiteY2" fmla="*/ 1724297 h 1724297"/>
              </a:gdLst>
              <a:ahLst/>
              <a:cxnLst>
                <a:cxn ang="0">
                  <a:pos x="connsiteX0" y="connsiteY0"/>
                </a:cxn>
                <a:cxn ang="0">
                  <a:pos x="connsiteX1" y="connsiteY1"/>
                </a:cxn>
                <a:cxn ang="0">
                  <a:pos x="connsiteX2" y="connsiteY2"/>
                </a:cxn>
              </a:cxnLst>
              <a:rect l="l" t="t" r="r" b="b"/>
              <a:pathLst>
                <a:path w="2129246" h="1724297">
                  <a:moveTo>
                    <a:pt x="2129246" y="0"/>
                  </a:moveTo>
                  <a:cubicBezTo>
                    <a:pt x="2091146" y="346165"/>
                    <a:pt x="2053046" y="692331"/>
                    <a:pt x="1698172" y="979714"/>
                  </a:cubicBezTo>
                  <a:cubicBezTo>
                    <a:pt x="1343298" y="1267097"/>
                    <a:pt x="671649" y="1495697"/>
                    <a:pt x="0" y="1724297"/>
                  </a:cubicBezTo>
                </a:path>
              </a:pathLst>
            </a:custGeom>
            <a:noFill/>
            <a:ln w="9525">
              <a:solidFill>
                <a:srgbClr val="F8BD0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2" name="泪滴形 24">
              <a:extLst>
                <a:ext uri="{FF2B5EF4-FFF2-40B4-BE49-F238E27FC236}">
                  <a16:creationId xmlns:a16="http://schemas.microsoft.com/office/drawing/2014/main" id="{02E98C59-3C5A-4735-8115-E78D30EA883D}"/>
                </a:ext>
              </a:extLst>
            </p:cNvPr>
            <p:cNvSpPr/>
            <p:nvPr/>
          </p:nvSpPr>
          <p:spPr>
            <a:xfrm rot="19163179">
              <a:off x="3889808" y="4087489"/>
              <a:ext cx="1155700" cy="1155700"/>
            </a:xfrm>
            <a:custGeom>
              <a:avLst/>
              <a:gdLst>
                <a:gd name="connsiteX0" fmla="*/ 0 w 1802674"/>
                <a:gd name="connsiteY0" fmla="*/ 901337 h 1802674"/>
                <a:gd name="connsiteX1" fmla="*/ 901337 w 1802674"/>
                <a:gd name="connsiteY1" fmla="*/ 0 h 1802674"/>
                <a:gd name="connsiteX2" fmla="*/ 1802674 w 1802674"/>
                <a:gd name="connsiteY2" fmla="*/ 0 h 1802674"/>
                <a:gd name="connsiteX3" fmla="*/ 1802674 w 1802674"/>
                <a:gd name="connsiteY3" fmla="*/ 901337 h 1802674"/>
                <a:gd name="connsiteX4" fmla="*/ 901337 w 1802674"/>
                <a:gd name="connsiteY4" fmla="*/ 1802674 h 1802674"/>
                <a:gd name="connsiteX5" fmla="*/ 0 w 1802674"/>
                <a:gd name="connsiteY5" fmla="*/ 901337 h 1802674"/>
                <a:gd name="connsiteX0-1" fmla="*/ 0 w 1802674"/>
                <a:gd name="connsiteY0-2" fmla="*/ 901337 h 1802674"/>
                <a:gd name="connsiteX1-3" fmla="*/ 901337 w 1802674"/>
                <a:gd name="connsiteY1-4" fmla="*/ 0 h 1802674"/>
                <a:gd name="connsiteX2-5" fmla="*/ 1356449 w 1802674"/>
                <a:gd name="connsiteY2-6" fmla="*/ 1405 h 1802674"/>
                <a:gd name="connsiteX3-7" fmla="*/ 1802674 w 1802674"/>
                <a:gd name="connsiteY3-8" fmla="*/ 0 h 1802674"/>
                <a:gd name="connsiteX4-9" fmla="*/ 1802674 w 1802674"/>
                <a:gd name="connsiteY4-10" fmla="*/ 901337 h 1802674"/>
                <a:gd name="connsiteX5-11" fmla="*/ 901337 w 1802674"/>
                <a:gd name="connsiteY5-12" fmla="*/ 1802674 h 1802674"/>
                <a:gd name="connsiteX6" fmla="*/ 0 w 1802674"/>
                <a:gd name="connsiteY6" fmla="*/ 901337 h 1802674"/>
                <a:gd name="connsiteX0-13" fmla="*/ 0 w 1802674"/>
                <a:gd name="connsiteY0-14" fmla="*/ 901337 h 1802674"/>
                <a:gd name="connsiteX1-15" fmla="*/ 901337 w 1802674"/>
                <a:gd name="connsiteY1-16" fmla="*/ 0 h 1802674"/>
                <a:gd name="connsiteX2-17" fmla="*/ 1356449 w 1802674"/>
                <a:gd name="connsiteY2-18" fmla="*/ 1405 h 1802674"/>
                <a:gd name="connsiteX3-19" fmla="*/ 1802674 w 1802674"/>
                <a:gd name="connsiteY3-20" fmla="*/ 0 h 1802674"/>
                <a:gd name="connsiteX4-21" fmla="*/ 1802674 w 1802674"/>
                <a:gd name="connsiteY4-22" fmla="*/ 901337 h 1802674"/>
                <a:gd name="connsiteX5-23" fmla="*/ 901337 w 1802674"/>
                <a:gd name="connsiteY5-24" fmla="*/ 1802674 h 1802674"/>
                <a:gd name="connsiteX6-25" fmla="*/ 0 w 1802674"/>
                <a:gd name="connsiteY6-26" fmla="*/ 901337 h 1802674"/>
                <a:gd name="connsiteX0-27" fmla="*/ 0 w 1802674"/>
                <a:gd name="connsiteY0-28" fmla="*/ 901337 h 1802674"/>
                <a:gd name="connsiteX1-29" fmla="*/ 901337 w 1802674"/>
                <a:gd name="connsiteY1-30" fmla="*/ 0 h 1802674"/>
                <a:gd name="connsiteX2-31" fmla="*/ 1356449 w 1802674"/>
                <a:gd name="connsiteY2-32" fmla="*/ 1405 h 1802674"/>
                <a:gd name="connsiteX3-33" fmla="*/ 1802674 w 1802674"/>
                <a:gd name="connsiteY3-34" fmla="*/ 0 h 1802674"/>
                <a:gd name="connsiteX4-35" fmla="*/ 1802674 w 1802674"/>
                <a:gd name="connsiteY4-36" fmla="*/ 901337 h 1802674"/>
                <a:gd name="connsiteX5-37" fmla="*/ 901337 w 1802674"/>
                <a:gd name="connsiteY5-38" fmla="*/ 1802674 h 1802674"/>
                <a:gd name="connsiteX6-39" fmla="*/ 0 w 1802674"/>
                <a:gd name="connsiteY6-40" fmla="*/ 901337 h 1802674"/>
                <a:gd name="connsiteX0-41" fmla="*/ 0 w 1802674"/>
                <a:gd name="connsiteY0-42" fmla="*/ 901337 h 1802674"/>
                <a:gd name="connsiteX1-43" fmla="*/ 901337 w 1802674"/>
                <a:gd name="connsiteY1-44" fmla="*/ 0 h 1802674"/>
                <a:gd name="connsiteX2-45" fmla="*/ 1802674 w 1802674"/>
                <a:gd name="connsiteY2-46" fmla="*/ 0 h 1802674"/>
                <a:gd name="connsiteX3-47" fmla="*/ 1802674 w 1802674"/>
                <a:gd name="connsiteY3-48" fmla="*/ 901337 h 1802674"/>
                <a:gd name="connsiteX4-49" fmla="*/ 901337 w 1802674"/>
                <a:gd name="connsiteY4-50" fmla="*/ 1802674 h 1802674"/>
                <a:gd name="connsiteX5-51" fmla="*/ 0 w 1802674"/>
                <a:gd name="connsiteY5-52" fmla="*/ 901337 h 1802674"/>
                <a:gd name="connsiteX0-53" fmla="*/ 0 w 1802674"/>
                <a:gd name="connsiteY0-54" fmla="*/ 901337 h 1802674"/>
                <a:gd name="connsiteX1-55" fmla="*/ 901337 w 1802674"/>
                <a:gd name="connsiteY1-56" fmla="*/ 0 h 1802674"/>
                <a:gd name="connsiteX2-57" fmla="*/ 1802674 w 1802674"/>
                <a:gd name="connsiteY2-58" fmla="*/ 0 h 1802674"/>
                <a:gd name="connsiteX3-59" fmla="*/ 1802674 w 1802674"/>
                <a:gd name="connsiteY3-60" fmla="*/ 901337 h 1802674"/>
                <a:gd name="connsiteX4-61" fmla="*/ 901337 w 1802674"/>
                <a:gd name="connsiteY4-62" fmla="*/ 1802674 h 1802674"/>
                <a:gd name="connsiteX5-63" fmla="*/ 0 w 1802674"/>
                <a:gd name="connsiteY5-64" fmla="*/ 901337 h 1802674"/>
                <a:gd name="connsiteX0-65" fmla="*/ 0 w 1802674"/>
                <a:gd name="connsiteY0-66" fmla="*/ 901337 h 1802674"/>
                <a:gd name="connsiteX1-67" fmla="*/ 901337 w 1802674"/>
                <a:gd name="connsiteY1-68" fmla="*/ 0 h 1802674"/>
                <a:gd name="connsiteX2-69" fmla="*/ 1802674 w 1802674"/>
                <a:gd name="connsiteY2-70" fmla="*/ 0 h 1802674"/>
                <a:gd name="connsiteX3-71" fmla="*/ 1802674 w 1802674"/>
                <a:gd name="connsiteY3-72" fmla="*/ 901337 h 1802674"/>
                <a:gd name="connsiteX4-73" fmla="*/ 901337 w 1802674"/>
                <a:gd name="connsiteY4-74" fmla="*/ 1802674 h 1802674"/>
                <a:gd name="connsiteX5-75" fmla="*/ 0 w 1802674"/>
                <a:gd name="connsiteY5-76" fmla="*/ 901337 h 180267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802674" h="1802674">
                  <a:moveTo>
                    <a:pt x="0" y="901337"/>
                  </a:moveTo>
                  <a:cubicBezTo>
                    <a:pt x="0" y="403542"/>
                    <a:pt x="403542" y="0"/>
                    <a:pt x="901337" y="0"/>
                  </a:cubicBezTo>
                  <a:cubicBezTo>
                    <a:pt x="1215181" y="47677"/>
                    <a:pt x="1507428" y="67789"/>
                    <a:pt x="1802674" y="0"/>
                  </a:cubicBezTo>
                  <a:cubicBezTo>
                    <a:pt x="1758724" y="298947"/>
                    <a:pt x="1743840" y="532346"/>
                    <a:pt x="1802674" y="901337"/>
                  </a:cubicBezTo>
                  <a:cubicBezTo>
                    <a:pt x="1802674" y="1399132"/>
                    <a:pt x="1399132" y="1802674"/>
                    <a:pt x="901337" y="1802674"/>
                  </a:cubicBezTo>
                  <a:cubicBezTo>
                    <a:pt x="403542" y="1802674"/>
                    <a:pt x="0" y="1399132"/>
                    <a:pt x="0" y="901337"/>
                  </a:cubicBezTo>
                  <a:close/>
                </a:path>
              </a:pathLst>
            </a:custGeom>
            <a:blipFill dpi="0" rotWithShape="1">
              <a:blip r:embed="rId5">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3" name="文本框 22">
              <a:extLst>
                <a:ext uri="{FF2B5EF4-FFF2-40B4-BE49-F238E27FC236}">
                  <a16:creationId xmlns:a16="http://schemas.microsoft.com/office/drawing/2014/main" id="{0757EEE2-EB45-4FA8-B8D2-6E52A0E489F6}"/>
                </a:ext>
              </a:extLst>
            </p:cNvPr>
            <p:cNvSpPr txBox="1"/>
            <p:nvPr/>
          </p:nvSpPr>
          <p:spPr>
            <a:xfrm>
              <a:off x="4239064" y="4161722"/>
              <a:ext cx="498855" cy="769441"/>
            </a:xfrm>
            <a:prstGeom prst="rect">
              <a:avLst/>
            </a:prstGeom>
            <a:noFill/>
          </p:spPr>
          <p:txBody>
            <a:bodyPr wrap="none" rtlCol="0">
              <a:spAutoFit/>
            </a:bodyPr>
            <a:lstStyle/>
            <a:p>
              <a:r>
                <a:rPr lang="en-US" altLang="zh-CN" sz="4400" b="1" dirty="0">
                  <a:solidFill>
                    <a:schemeClr val="bg1"/>
                  </a:solidFill>
                  <a:cs typeface="+mn-ea"/>
                  <a:sym typeface="+mn-lt"/>
                </a:rPr>
                <a:t>2</a:t>
              </a:r>
              <a:endParaRPr lang="zh-CN" altLang="en-US" sz="4400" b="1" dirty="0">
                <a:solidFill>
                  <a:schemeClr val="bg1"/>
                </a:solidFill>
                <a:cs typeface="+mn-ea"/>
                <a:sym typeface="+mn-lt"/>
              </a:endParaRPr>
            </a:p>
          </p:txBody>
        </p:sp>
      </p:grpSp>
      <p:grpSp>
        <p:nvGrpSpPr>
          <p:cNvPr id="24" name="组合 23">
            <a:extLst>
              <a:ext uri="{FF2B5EF4-FFF2-40B4-BE49-F238E27FC236}">
                <a16:creationId xmlns:a16="http://schemas.microsoft.com/office/drawing/2014/main" id="{DA36696E-E372-4FBC-8E93-7DCDF66454A3}"/>
              </a:ext>
            </a:extLst>
          </p:cNvPr>
          <p:cNvGrpSpPr/>
          <p:nvPr/>
        </p:nvGrpSpPr>
        <p:grpSpPr>
          <a:xfrm>
            <a:off x="6264199" y="1873422"/>
            <a:ext cx="5473627" cy="3219117"/>
            <a:chOff x="5692237" y="2076323"/>
            <a:chExt cx="5473627" cy="3219117"/>
          </a:xfrm>
        </p:grpSpPr>
        <p:sp>
          <p:nvSpPr>
            <p:cNvPr id="25" name="任意多边形 20">
              <a:extLst>
                <a:ext uri="{FF2B5EF4-FFF2-40B4-BE49-F238E27FC236}">
                  <a16:creationId xmlns:a16="http://schemas.microsoft.com/office/drawing/2014/main" id="{A71B986E-8262-49CD-8795-D3949252F3BB}"/>
                </a:ext>
              </a:extLst>
            </p:cNvPr>
            <p:cNvSpPr/>
            <p:nvPr/>
          </p:nvSpPr>
          <p:spPr>
            <a:xfrm flipH="1">
              <a:off x="5692237" y="2076323"/>
              <a:ext cx="4901739" cy="1799164"/>
            </a:xfrm>
            <a:custGeom>
              <a:avLst/>
              <a:gdLst>
                <a:gd name="connsiteX0" fmla="*/ 4493623 w 4493623"/>
                <a:gd name="connsiteY0" fmla="*/ 0 h 1672045"/>
                <a:gd name="connsiteX1" fmla="*/ 3370218 w 4493623"/>
                <a:gd name="connsiteY1" fmla="*/ 666205 h 1672045"/>
                <a:gd name="connsiteX2" fmla="*/ 613955 w 4493623"/>
                <a:gd name="connsiteY2" fmla="*/ 1214845 h 1672045"/>
                <a:gd name="connsiteX3" fmla="*/ 0 w 4493623"/>
                <a:gd name="connsiteY3" fmla="*/ 1672045 h 1672045"/>
              </a:gdLst>
              <a:ahLst/>
              <a:cxnLst>
                <a:cxn ang="0">
                  <a:pos x="connsiteX0" y="connsiteY0"/>
                </a:cxn>
                <a:cxn ang="0">
                  <a:pos x="connsiteX1" y="connsiteY1"/>
                </a:cxn>
                <a:cxn ang="0">
                  <a:pos x="connsiteX2" y="connsiteY2"/>
                </a:cxn>
                <a:cxn ang="0">
                  <a:pos x="connsiteX3" y="connsiteY3"/>
                </a:cxn>
              </a:cxnLst>
              <a:rect l="l" t="t" r="r" b="b"/>
              <a:pathLst>
                <a:path w="4493623" h="1672045">
                  <a:moveTo>
                    <a:pt x="4493623" y="0"/>
                  </a:moveTo>
                  <a:cubicBezTo>
                    <a:pt x="4255226" y="231865"/>
                    <a:pt x="4016829" y="463731"/>
                    <a:pt x="3370218" y="666205"/>
                  </a:cubicBezTo>
                  <a:cubicBezTo>
                    <a:pt x="2723607" y="868679"/>
                    <a:pt x="1175658" y="1047205"/>
                    <a:pt x="613955" y="1214845"/>
                  </a:cubicBezTo>
                  <a:cubicBezTo>
                    <a:pt x="52252" y="1382485"/>
                    <a:pt x="26126" y="1527265"/>
                    <a:pt x="0" y="1672045"/>
                  </a:cubicBezTo>
                </a:path>
              </a:pathLst>
            </a:custGeom>
            <a:noFill/>
            <a:ln w="952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6" name="泪滴形 24">
              <a:extLst>
                <a:ext uri="{FF2B5EF4-FFF2-40B4-BE49-F238E27FC236}">
                  <a16:creationId xmlns:a16="http://schemas.microsoft.com/office/drawing/2014/main" id="{2913CE14-2405-4DA1-B7A6-34EA5774D0BA}"/>
                </a:ext>
              </a:extLst>
            </p:cNvPr>
            <p:cNvSpPr/>
            <p:nvPr/>
          </p:nvSpPr>
          <p:spPr>
            <a:xfrm rot="18979882">
              <a:off x="10010164" y="4139740"/>
              <a:ext cx="1155700" cy="1155700"/>
            </a:xfrm>
            <a:custGeom>
              <a:avLst/>
              <a:gdLst>
                <a:gd name="connsiteX0" fmla="*/ 0 w 1802674"/>
                <a:gd name="connsiteY0" fmla="*/ 901337 h 1802674"/>
                <a:gd name="connsiteX1" fmla="*/ 901337 w 1802674"/>
                <a:gd name="connsiteY1" fmla="*/ 0 h 1802674"/>
                <a:gd name="connsiteX2" fmla="*/ 1802674 w 1802674"/>
                <a:gd name="connsiteY2" fmla="*/ 0 h 1802674"/>
                <a:gd name="connsiteX3" fmla="*/ 1802674 w 1802674"/>
                <a:gd name="connsiteY3" fmla="*/ 901337 h 1802674"/>
                <a:gd name="connsiteX4" fmla="*/ 901337 w 1802674"/>
                <a:gd name="connsiteY4" fmla="*/ 1802674 h 1802674"/>
                <a:gd name="connsiteX5" fmla="*/ 0 w 1802674"/>
                <a:gd name="connsiteY5" fmla="*/ 901337 h 1802674"/>
                <a:gd name="connsiteX0-1" fmla="*/ 0 w 1802674"/>
                <a:gd name="connsiteY0-2" fmla="*/ 901337 h 1802674"/>
                <a:gd name="connsiteX1-3" fmla="*/ 901337 w 1802674"/>
                <a:gd name="connsiteY1-4" fmla="*/ 0 h 1802674"/>
                <a:gd name="connsiteX2-5" fmla="*/ 1356449 w 1802674"/>
                <a:gd name="connsiteY2-6" fmla="*/ 1405 h 1802674"/>
                <a:gd name="connsiteX3-7" fmla="*/ 1802674 w 1802674"/>
                <a:gd name="connsiteY3-8" fmla="*/ 0 h 1802674"/>
                <a:gd name="connsiteX4-9" fmla="*/ 1802674 w 1802674"/>
                <a:gd name="connsiteY4-10" fmla="*/ 901337 h 1802674"/>
                <a:gd name="connsiteX5-11" fmla="*/ 901337 w 1802674"/>
                <a:gd name="connsiteY5-12" fmla="*/ 1802674 h 1802674"/>
                <a:gd name="connsiteX6" fmla="*/ 0 w 1802674"/>
                <a:gd name="connsiteY6" fmla="*/ 901337 h 1802674"/>
                <a:gd name="connsiteX0-13" fmla="*/ 0 w 1802674"/>
                <a:gd name="connsiteY0-14" fmla="*/ 901337 h 1802674"/>
                <a:gd name="connsiteX1-15" fmla="*/ 901337 w 1802674"/>
                <a:gd name="connsiteY1-16" fmla="*/ 0 h 1802674"/>
                <a:gd name="connsiteX2-17" fmla="*/ 1356449 w 1802674"/>
                <a:gd name="connsiteY2-18" fmla="*/ 1405 h 1802674"/>
                <a:gd name="connsiteX3-19" fmla="*/ 1802674 w 1802674"/>
                <a:gd name="connsiteY3-20" fmla="*/ 0 h 1802674"/>
                <a:gd name="connsiteX4-21" fmla="*/ 1802674 w 1802674"/>
                <a:gd name="connsiteY4-22" fmla="*/ 901337 h 1802674"/>
                <a:gd name="connsiteX5-23" fmla="*/ 901337 w 1802674"/>
                <a:gd name="connsiteY5-24" fmla="*/ 1802674 h 1802674"/>
                <a:gd name="connsiteX6-25" fmla="*/ 0 w 1802674"/>
                <a:gd name="connsiteY6-26" fmla="*/ 901337 h 1802674"/>
                <a:gd name="connsiteX0-27" fmla="*/ 0 w 1802674"/>
                <a:gd name="connsiteY0-28" fmla="*/ 901337 h 1802674"/>
                <a:gd name="connsiteX1-29" fmla="*/ 901337 w 1802674"/>
                <a:gd name="connsiteY1-30" fmla="*/ 0 h 1802674"/>
                <a:gd name="connsiteX2-31" fmla="*/ 1356449 w 1802674"/>
                <a:gd name="connsiteY2-32" fmla="*/ 1405 h 1802674"/>
                <a:gd name="connsiteX3-33" fmla="*/ 1802674 w 1802674"/>
                <a:gd name="connsiteY3-34" fmla="*/ 0 h 1802674"/>
                <a:gd name="connsiteX4-35" fmla="*/ 1802674 w 1802674"/>
                <a:gd name="connsiteY4-36" fmla="*/ 901337 h 1802674"/>
                <a:gd name="connsiteX5-37" fmla="*/ 901337 w 1802674"/>
                <a:gd name="connsiteY5-38" fmla="*/ 1802674 h 1802674"/>
                <a:gd name="connsiteX6-39" fmla="*/ 0 w 1802674"/>
                <a:gd name="connsiteY6-40" fmla="*/ 901337 h 1802674"/>
                <a:gd name="connsiteX0-41" fmla="*/ 0 w 1802674"/>
                <a:gd name="connsiteY0-42" fmla="*/ 901337 h 1802674"/>
                <a:gd name="connsiteX1-43" fmla="*/ 901337 w 1802674"/>
                <a:gd name="connsiteY1-44" fmla="*/ 0 h 1802674"/>
                <a:gd name="connsiteX2-45" fmla="*/ 1802674 w 1802674"/>
                <a:gd name="connsiteY2-46" fmla="*/ 0 h 1802674"/>
                <a:gd name="connsiteX3-47" fmla="*/ 1802674 w 1802674"/>
                <a:gd name="connsiteY3-48" fmla="*/ 901337 h 1802674"/>
                <a:gd name="connsiteX4-49" fmla="*/ 901337 w 1802674"/>
                <a:gd name="connsiteY4-50" fmla="*/ 1802674 h 1802674"/>
                <a:gd name="connsiteX5-51" fmla="*/ 0 w 1802674"/>
                <a:gd name="connsiteY5-52" fmla="*/ 901337 h 1802674"/>
                <a:gd name="connsiteX0-53" fmla="*/ 0 w 1802674"/>
                <a:gd name="connsiteY0-54" fmla="*/ 901337 h 1802674"/>
                <a:gd name="connsiteX1-55" fmla="*/ 901337 w 1802674"/>
                <a:gd name="connsiteY1-56" fmla="*/ 0 h 1802674"/>
                <a:gd name="connsiteX2-57" fmla="*/ 1802674 w 1802674"/>
                <a:gd name="connsiteY2-58" fmla="*/ 0 h 1802674"/>
                <a:gd name="connsiteX3-59" fmla="*/ 1802674 w 1802674"/>
                <a:gd name="connsiteY3-60" fmla="*/ 901337 h 1802674"/>
                <a:gd name="connsiteX4-61" fmla="*/ 901337 w 1802674"/>
                <a:gd name="connsiteY4-62" fmla="*/ 1802674 h 1802674"/>
                <a:gd name="connsiteX5-63" fmla="*/ 0 w 1802674"/>
                <a:gd name="connsiteY5-64" fmla="*/ 901337 h 1802674"/>
                <a:gd name="connsiteX0-65" fmla="*/ 0 w 1802674"/>
                <a:gd name="connsiteY0-66" fmla="*/ 901337 h 1802674"/>
                <a:gd name="connsiteX1-67" fmla="*/ 901337 w 1802674"/>
                <a:gd name="connsiteY1-68" fmla="*/ 0 h 1802674"/>
                <a:gd name="connsiteX2-69" fmla="*/ 1802674 w 1802674"/>
                <a:gd name="connsiteY2-70" fmla="*/ 0 h 1802674"/>
                <a:gd name="connsiteX3-71" fmla="*/ 1802674 w 1802674"/>
                <a:gd name="connsiteY3-72" fmla="*/ 901337 h 1802674"/>
                <a:gd name="connsiteX4-73" fmla="*/ 901337 w 1802674"/>
                <a:gd name="connsiteY4-74" fmla="*/ 1802674 h 1802674"/>
                <a:gd name="connsiteX5-75" fmla="*/ 0 w 1802674"/>
                <a:gd name="connsiteY5-76" fmla="*/ 901337 h 180267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802674" h="1802674">
                  <a:moveTo>
                    <a:pt x="0" y="901337"/>
                  </a:moveTo>
                  <a:cubicBezTo>
                    <a:pt x="0" y="403542"/>
                    <a:pt x="403542" y="0"/>
                    <a:pt x="901337" y="0"/>
                  </a:cubicBezTo>
                  <a:cubicBezTo>
                    <a:pt x="1215181" y="47677"/>
                    <a:pt x="1507428" y="67789"/>
                    <a:pt x="1802674" y="0"/>
                  </a:cubicBezTo>
                  <a:cubicBezTo>
                    <a:pt x="1758724" y="298947"/>
                    <a:pt x="1743840" y="532346"/>
                    <a:pt x="1802674" y="901337"/>
                  </a:cubicBezTo>
                  <a:cubicBezTo>
                    <a:pt x="1802674" y="1399132"/>
                    <a:pt x="1399132" y="1802674"/>
                    <a:pt x="901337" y="1802674"/>
                  </a:cubicBezTo>
                  <a:cubicBezTo>
                    <a:pt x="403542" y="1802674"/>
                    <a:pt x="0" y="1399132"/>
                    <a:pt x="0" y="901337"/>
                  </a:cubicBezTo>
                  <a:close/>
                </a:path>
              </a:pathLst>
            </a:custGeom>
            <a:blipFill dpi="0" rotWithShape="1">
              <a:blip r:embed="rId6">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7" name="文本框 26">
              <a:extLst>
                <a:ext uri="{FF2B5EF4-FFF2-40B4-BE49-F238E27FC236}">
                  <a16:creationId xmlns:a16="http://schemas.microsoft.com/office/drawing/2014/main" id="{63FC1113-D275-4F6E-8D34-1C92A7CF4166}"/>
                </a:ext>
              </a:extLst>
            </p:cNvPr>
            <p:cNvSpPr txBox="1"/>
            <p:nvPr/>
          </p:nvSpPr>
          <p:spPr>
            <a:xfrm>
              <a:off x="10385142" y="4264787"/>
              <a:ext cx="446745" cy="769441"/>
            </a:xfrm>
            <a:prstGeom prst="rect">
              <a:avLst/>
            </a:prstGeom>
            <a:noFill/>
          </p:spPr>
          <p:txBody>
            <a:bodyPr wrap="square" rtlCol="0">
              <a:spAutoFit/>
            </a:bodyPr>
            <a:lstStyle/>
            <a:p>
              <a:r>
                <a:rPr lang="en-US" altLang="zh-CN" sz="4400" b="1" dirty="0">
                  <a:solidFill>
                    <a:schemeClr val="bg1"/>
                  </a:solidFill>
                  <a:cs typeface="+mn-ea"/>
                  <a:sym typeface="+mn-lt"/>
                </a:rPr>
                <a:t>3</a:t>
              </a:r>
              <a:endParaRPr lang="zh-CN" altLang="en-US" sz="4400" b="1" dirty="0">
                <a:solidFill>
                  <a:schemeClr val="bg1"/>
                </a:solidFill>
                <a:cs typeface="+mn-ea"/>
                <a:sym typeface="+mn-lt"/>
              </a:endParaRPr>
            </a:p>
          </p:txBody>
        </p:sp>
      </p:grpSp>
      <p:sp>
        <p:nvSpPr>
          <p:cNvPr id="28" name="矩形 27">
            <a:extLst>
              <a:ext uri="{FF2B5EF4-FFF2-40B4-BE49-F238E27FC236}">
                <a16:creationId xmlns:a16="http://schemas.microsoft.com/office/drawing/2014/main" id="{F80D7324-4281-447B-9350-820D807624AB}"/>
              </a:ext>
            </a:extLst>
          </p:cNvPr>
          <p:cNvSpPr/>
          <p:nvPr/>
        </p:nvSpPr>
        <p:spPr>
          <a:xfrm>
            <a:off x="712326" y="4997008"/>
            <a:ext cx="3076718" cy="954107"/>
          </a:xfrm>
          <a:prstGeom prst="rect">
            <a:avLst/>
          </a:prstGeom>
        </p:spPr>
        <p:txBody>
          <a:bodyPr wrap="square">
            <a:spAutoFit/>
          </a:bodyPr>
          <a:lstStyle/>
          <a:p>
            <a:pPr>
              <a:defRPr/>
            </a:pPr>
            <a:r>
              <a:rPr lang="zh-CN" altLang="en-US" sz="2800" kern="0" dirty="0">
                <a:effectLst>
                  <a:glow rad="63500">
                    <a:prstClr val="white">
                      <a:lumMod val="65000"/>
                      <a:alpha val="40000"/>
                    </a:prstClr>
                  </a:glow>
                </a:effectLst>
                <a:cs typeface="+mn-ea"/>
                <a:sym typeface="+mn-lt"/>
              </a:rPr>
              <a:t>生产者的组织形式和企业理论</a:t>
            </a:r>
          </a:p>
        </p:txBody>
      </p:sp>
      <p:sp>
        <p:nvSpPr>
          <p:cNvPr id="29" name="矩形 28">
            <a:extLst>
              <a:ext uri="{FF2B5EF4-FFF2-40B4-BE49-F238E27FC236}">
                <a16:creationId xmlns:a16="http://schemas.microsoft.com/office/drawing/2014/main" id="{1023FB37-E0B6-46DB-8849-61F8364893DD}"/>
              </a:ext>
            </a:extLst>
          </p:cNvPr>
          <p:cNvSpPr/>
          <p:nvPr/>
        </p:nvSpPr>
        <p:spPr>
          <a:xfrm>
            <a:off x="5032054" y="5099287"/>
            <a:ext cx="2994346" cy="954107"/>
          </a:xfrm>
          <a:prstGeom prst="rect">
            <a:avLst/>
          </a:prstGeom>
        </p:spPr>
        <p:txBody>
          <a:bodyPr wrap="square">
            <a:spAutoFit/>
          </a:bodyPr>
          <a:lstStyle/>
          <a:p>
            <a:pPr algn="ctr">
              <a:defRPr/>
            </a:pPr>
            <a:r>
              <a:rPr lang="zh-CN" altLang="en-US" sz="2800" kern="0" dirty="0">
                <a:effectLst>
                  <a:glow rad="63500">
                    <a:prstClr val="white">
                      <a:lumMod val="65000"/>
                      <a:alpha val="40000"/>
                    </a:prstClr>
                  </a:glow>
                </a:effectLst>
                <a:cs typeface="+mn-ea"/>
                <a:sym typeface="+mn-lt"/>
              </a:rPr>
              <a:t>生产函数和生产曲线</a:t>
            </a:r>
          </a:p>
        </p:txBody>
      </p:sp>
      <p:sp>
        <p:nvSpPr>
          <p:cNvPr id="30" name="矩形 29">
            <a:extLst>
              <a:ext uri="{FF2B5EF4-FFF2-40B4-BE49-F238E27FC236}">
                <a16:creationId xmlns:a16="http://schemas.microsoft.com/office/drawing/2014/main" id="{8CEDE74A-5448-4B79-8181-F0F5F5EB979D}"/>
              </a:ext>
            </a:extLst>
          </p:cNvPr>
          <p:cNvSpPr/>
          <p:nvPr/>
        </p:nvSpPr>
        <p:spPr>
          <a:xfrm>
            <a:off x="9756454" y="5086877"/>
            <a:ext cx="2102814" cy="954107"/>
          </a:xfrm>
          <a:prstGeom prst="rect">
            <a:avLst/>
          </a:prstGeom>
        </p:spPr>
        <p:txBody>
          <a:bodyPr wrap="square">
            <a:spAutoFit/>
          </a:bodyPr>
          <a:lstStyle/>
          <a:p>
            <a:pPr>
              <a:defRPr/>
            </a:pPr>
            <a:r>
              <a:rPr lang="zh-CN" altLang="en-US" sz="2800" kern="0" dirty="0">
                <a:effectLst>
                  <a:glow rad="63500">
                    <a:prstClr val="white">
                      <a:lumMod val="65000"/>
                      <a:alpha val="40000"/>
                    </a:prstClr>
                  </a:glow>
                </a:effectLst>
                <a:cs typeface="+mn-ea"/>
                <a:sym typeface="+mn-lt"/>
              </a:rPr>
              <a:t>成本函数和成本曲线</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up)">
                                      <p:cBhvr>
                                        <p:cTn id="7" dur="500"/>
                                        <p:tgtEl>
                                          <p:spTgt spid="15"/>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wipe(up)">
                                      <p:cBhvr>
                                        <p:cTn id="11" dur="500"/>
                                        <p:tgtEl>
                                          <p:spTgt spid="20"/>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wipe(up)">
                                      <p:cBhvr>
                                        <p:cTn id="15" dur="500"/>
                                        <p:tgtEl>
                                          <p:spTgt spid="24"/>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28"/>
                                        </p:tgtEl>
                                        <p:attrNameLst>
                                          <p:attrName>style.visibility</p:attrName>
                                        </p:attrNameLst>
                                      </p:cBhvr>
                                      <p:to>
                                        <p:strVal val="visible"/>
                                      </p:to>
                                    </p:set>
                                    <p:animEffect transition="in" filter="barn(inVertical)">
                                      <p:cBhvr>
                                        <p:cTn id="18" dur="500"/>
                                        <p:tgtEl>
                                          <p:spTgt spid="28"/>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animEffect transition="in" filter="barn(inVertical)">
                                      <p:cBhvr>
                                        <p:cTn id="21" dur="500"/>
                                        <p:tgtEl>
                                          <p:spTgt spid="29"/>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30"/>
                                        </p:tgtEl>
                                        <p:attrNameLst>
                                          <p:attrName>style.visibility</p:attrName>
                                        </p:attrNameLst>
                                      </p:cBhvr>
                                      <p:to>
                                        <p:strVal val="visible"/>
                                      </p:to>
                                    </p:set>
                                    <p:animEffect transition="in" filter="barn(inVertical)">
                                      <p:cBhvr>
                                        <p:cTn id="24"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3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2205155"/>
          </a:xfrm>
          <a:prstGeom prst="rect">
            <a:avLst/>
          </a:prstGeom>
          <a:noFill/>
        </p:spPr>
        <p:txBody>
          <a:bodyPr wrap="square" rtlCol="0">
            <a:spAutoFit/>
          </a:bodyPr>
          <a:lstStyle/>
          <a:p>
            <a:pPr>
              <a:lnSpc>
                <a:spcPct val="150000"/>
              </a:lnSpc>
            </a:pPr>
            <a:r>
              <a:rPr lang="en-US" altLang="zh-CN" sz="2000" dirty="0"/>
              <a:t>7</a:t>
            </a:r>
            <a:r>
              <a:rPr lang="zh-CN" altLang="zh-CN" sz="2000" dirty="0"/>
              <a:t>、</a:t>
            </a:r>
            <a:r>
              <a:rPr lang="zh-CN" altLang="zh-CN" dirty="0"/>
              <a:t>当某企业的产量为</a:t>
            </a:r>
            <a:r>
              <a:rPr lang="en-US" altLang="zh-CN" dirty="0"/>
              <a:t>10</a:t>
            </a:r>
            <a:r>
              <a:rPr lang="zh-CN" altLang="zh-CN" dirty="0"/>
              <a:t>个单位时，其总成本、总固定成本、总可变成本、平均成本分别是</a:t>
            </a:r>
            <a:r>
              <a:rPr lang="en-US" altLang="zh-CN" dirty="0"/>
              <a:t>2000</a:t>
            </a:r>
            <a:r>
              <a:rPr lang="zh-CN" altLang="zh-CN" dirty="0"/>
              <a:t>元、</a:t>
            </a:r>
            <a:r>
              <a:rPr lang="en-US" altLang="zh-CN" dirty="0"/>
              <a:t>1200</a:t>
            </a:r>
            <a:r>
              <a:rPr lang="zh-CN" altLang="zh-CN" dirty="0"/>
              <a:t>元、</a:t>
            </a:r>
            <a:r>
              <a:rPr lang="en-US" altLang="zh-CN" dirty="0"/>
              <a:t>800</a:t>
            </a:r>
            <a:r>
              <a:rPr lang="zh-CN" altLang="zh-CN" dirty="0"/>
              <a:t>元和</a:t>
            </a:r>
            <a:r>
              <a:rPr lang="en-US" altLang="zh-CN" dirty="0"/>
              <a:t>200</a:t>
            </a:r>
            <a:r>
              <a:rPr lang="zh-CN" altLang="zh-CN" dirty="0"/>
              <a:t>元，则该企业的平均固定成本为</a:t>
            </a:r>
            <a:r>
              <a:rPr lang="en-US" altLang="zh-CN" dirty="0"/>
              <a:t>(    )</a:t>
            </a:r>
            <a:r>
              <a:rPr lang="zh-CN" altLang="zh-CN" dirty="0"/>
              <a:t>元。</a:t>
            </a:r>
            <a:br>
              <a:rPr lang="en-US" altLang="zh-CN" dirty="0"/>
            </a:br>
            <a:r>
              <a:rPr lang="en-US" altLang="zh-CN" dirty="0"/>
              <a:t>    A.2         B.80</a:t>
            </a:r>
            <a:br>
              <a:rPr lang="en-US" altLang="zh-CN" dirty="0"/>
            </a:br>
            <a:r>
              <a:rPr lang="en-US" altLang="zh-CN" dirty="0"/>
              <a:t>    C.120       D.200</a:t>
            </a:r>
            <a:br>
              <a:rPr lang="en-US" altLang="zh-CN" dirty="0"/>
            </a:br>
            <a:endParaRPr lang="zh-CN" altLang="zh-CN" sz="2000" dirty="0"/>
          </a:p>
        </p:txBody>
      </p:sp>
    </p:spTree>
    <p:extLst>
      <p:ext uri="{BB962C8B-B14F-4D97-AF65-F5344CB8AC3E}">
        <p14:creationId xmlns:p14="http://schemas.microsoft.com/office/powerpoint/2010/main" val="5788193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5575309"/>
          </a:xfrm>
          <a:prstGeom prst="rect">
            <a:avLst/>
          </a:prstGeom>
          <a:noFill/>
        </p:spPr>
        <p:txBody>
          <a:bodyPr wrap="square" rtlCol="0">
            <a:spAutoFit/>
          </a:bodyPr>
          <a:lstStyle/>
          <a:p>
            <a:pPr>
              <a:lnSpc>
                <a:spcPct val="150000"/>
              </a:lnSpc>
            </a:pPr>
            <a:r>
              <a:rPr lang="zh-CN" altLang="en-US" sz="2000" dirty="0"/>
              <a:t>二、多选题</a:t>
            </a:r>
          </a:p>
          <a:p>
            <a:pPr>
              <a:lnSpc>
                <a:spcPct val="150000"/>
              </a:lnSpc>
            </a:pPr>
            <a:r>
              <a:rPr lang="en-US" altLang="zh-CN" sz="2000" dirty="0"/>
              <a:t>1</a:t>
            </a:r>
            <a:r>
              <a:rPr lang="zh-CN" altLang="zh-CN" sz="2000" dirty="0"/>
              <a:t>、根据生产规模和产量的变化比例的比较，可以将规模报酬分为</a:t>
            </a:r>
            <a:r>
              <a:rPr lang="en-US" altLang="zh-CN" sz="2000" dirty="0"/>
              <a:t>(     )</a:t>
            </a:r>
            <a:r>
              <a:rPr lang="zh-CN" altLang="zh-CN" sz="2000" dirty="0"/>
              <a:t>。</a:t>
            </a:r>
          </a:p>
          <a:p>
            <a:pPr>
              <a:lnSpc>
                <a:spcPct val="150000"/>
              </a:lnSpc>
            </a:pPr>
            <a:r>
              <a:rPr lang="en-US" altLang="zh-CN" sz="2000" dirty="0"/>
              <a:t>A</a:t>
            </a:r>
            <a:r>
              <a:rPr lang="zh-CN" altLang="zh-CN" sz="2000" dirty="0"/>
              <a:t>、规模报酬递减 </a:t>
            </a:r>
            <a:r>
              <a:rPr lang="en-US" altLang="zh-CN" sz="2000" dirty="0"/>
              <a:t>     B</a:t>
            </a:r>
            <a:r>
              <a:rPr lang="zh-CN" altLang="zh-CN" sz="2000" dirty="0"/>
              <a:t>、规模报酬递增</a:t>
            </a:r>
          </a:p>
          <a:p>
            <a:pPr>
              <a:lnSpc>
                <a:spcPct val="150000"/>
              </a:lnSpc>
            </a:pPr>
            <a:r>
              <a:rPr lang="en-US" altLang="zh-CN" sz="2000" dirty="0"/>
              <a:t>C</a:t>
            </a:r>
            <a:r>
              <a:rPr lang="zh-CN" altLang="zh-CN" sz="2000" dirty="0"/>
              <a:t>、规模报酬不变 </a:t>
            </a:r>
            <a:r>
              <a:rPr lang="en-US" altLang="zh-CN" sz="2000" dirty="0"/>
              <a:t>     D</a:t>
            </a:r>
            <a:r>
              <a:rPr lang="zh-CN" altLang="zh-CN" sz="2000" dirty="0"/>
              <a:t>、规模报酬先减后增</a:t>
            </a:r>
          </a:p>
          <a:p>
            <a:pPr>
              <a:lnSpc>
                <a:spcPct val="150000"/>
              </a:lnSpc>
            </a:pPr>
            <a:r>
              <a:rPr lang="en-US" altLang="zh-CN" sz="2000" dirty="0"/>
              <a:t>E</a:t>
            </a:r>
            <a:r>
              <a:rPr lang="zh-CN" altLang="zh-CN" sz="2000" dirty="0"/>
              <a:t>、规模报酬先增后减</a:t>
            </a:r>
          </a:p>
          <a:p>
            <a:pPr>
              <a:lnSpc>
                <a:spcPct val="150000"/>
              </a:lnSpc>
            </a:pPr>
            <a:r>
              <a:rPr lang="en-US" altLang="zh-CN" sz="2000" dirty="0"/>
              <a:t>2</a:t>
            </a:r>
            <a:r>
              <a:rPr lang="zh-CN" altLang="en-US" sz="2000" dirty="0"/>
              <a:t>、</a:t>
            </a:r>
            <a:r>
              <a:rPr lang="zh-CN" altLang="zh-CN" sz="2000" dirty="0"/>
              <a:t>关于总产量、边际产量、平均产量的说法正确的有</a:t>
            </a:r>
            <a:r>
              <a:rPr lang="en-US" altLang="zh-CN" sz="2000" dirty="0"/>
              <a:t>( </a:t>
            </a:r>
            <a:r>
              <a:rPr lang="zh-CN" altLang="zh-CN" sz="2000" dirty="0"/>
              <a:t>　</a:t>
            </a:r>
            <a:r>
              <a:rPr lang="en-US" altLang="zh-CN" sz="2000" dirty="0"/>
              <a:t>)</a:t>
            </a:r>
            <a:r>
              <a:rPr lang="zh-CN" altLang="zh-CN" sz="2000" dirty="0"/>
              <a:t>。</a:t>
            </a:r>
          </a:p>
          <a:p>
            <a:pPr>
              <a:lnSpc>
                <a:spcPct val="150000"/>
              </a:lnSpc>
            </a:pPr>
            <a:r>
              <a:rPr lang="en-US" altLang="zh-CN" sz="2000" dirty="0"/>
              <a:t>A</a:t>
            </a:r>
            <a:r>
              <a:rPr lang="zh-CN" altLang="zh-CN" sz="2000" dirty="0"/>
              <a:t>、边际产量上升时，总产量增加</a:t>
            </a:r>
          </a:p>
          <a:p>
            <a:pPr>
              <a:lnSpc>
                <a:spcPct val="150000"/>
              </a:lnSpc>
            </a:pPr>
            <a:r>
              <a:rPr lang="en-US" altLang="zh-CN" sz="2000" dirty="0"/>
              <a:t>B</a:t>
            </a:r>
            <a:r>
              <a:rPr lang="zh-CN" altLang="zh-CN" sz="2000" dirty="0"/>
              <a:t>、边际产量下降时，总产量下降</a:t>
            </a:r>
          </a:p>
          <a:p>
            <a:pPr>
              <a:lnSpc>
                <a:spcPct val="150000"/>
              </a:lnSpc>
            </a:pPr>
            <a:r>
              <a:rPr lang="en-US" altLang="zh-CN" sz="2000" dirty="0"/>
              <a:t>C</a:t>
            </a:r>
            <a:r>
              <a:rPr lang="zh-CN" altLang="zh-CN" sz="2000" dirty="0"/>
              <a:t>、边际产量为零时，总产量最大</a:t>
            </a:r>
          </a:p>
          <a:p>
            <a:pPr>
              <a:lnSpc>
                <a:spcPct val="150000"/>
              </a:lnSpc>
            </a:pPr>
            <a:r>
              <a:rPr lang="en-US" altLang="zh-CN" sz="2000" dirty="0"/>
              <a:t>D</a:t>
            </a:r>
            <a:r>
              <a:rPr lang="zh-CN" altLang="zh-CN" sz="2000" dirty="0"/>
              <a:t>、边际产量曲线与平均产量曲线交于平均产量曲线的最高点</a:t>
            </a:r>
          </a:p>
          <a:p>
            <a:pPr>
              <a:lnSpc>
                <a:spcPct val="150000"/>
              </a:lnSpc>
            </a:pPr>
            <a:r>
              <a:rPr lang="en-US" altLang="zh-CN" sz="2000" dirty="0"/>
              <a:t>E</a:t>
            </a:r>
            <a:r>
              <a:rPr lang="zh-CN" altLang="zh-CN" sz="2000" dirty="0"/>
              <a:t>、边际产量曲线与平均产量曲线交于边际产量曲线的最高点</a:t>
            </a:r>
          </a:p>
          <a:p>
            <a:pPr>
              <a:lnSpc>
                <a:spcPct val="150000"/>
              </a:lnSpc>
            </a:pPr>
            <a:endParaRPr lang="en-US" altLang="zh-CN" sz="2000" dirty="0"/>
          </a:p>
        </p:txBody>
      </p:sp>
    </p:spTree>
    <p:extLst>
      <p:ext uri="{BB962C8B-B14F-4D97-AF65-F5344CB8AC3E}">
        <p14:creationId xmlns:p14="http://schemas.microsoft.com/office/powerpoint/2010/main" val="12111299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2343655"/>
          </a:xfrm>
          <a:prstGeom prst="rect">
            <a:avLst/>
          </a:prstGeom>
          <a:noFill/>
        </p:spPr>
        <p:txBody>
          <a:bodyPr wrap="square" rtlCol="0">
            <a:spAutoFit/>
          </a:bodyPr>
          <a:lstStyle/>
          <a:p>
            <a:pPr>
              <a:lnSpc>
                <a:spcPct val="150000"/>
              </a:lnSpc>
            </a:pPr>
            <a:r>
              <a:rPr lang="en-US" altLang="zh-CN" sz="2000" dirty="0"/>
              <a:t>3</a:t>
            </a:r>
            <a:r>
              <a:rPr lang="zh-CN" altLang="zh-CN" sz="2000" dirty="0"/>
              <a:t>、从短期来看，属于企业固定成本的项目有</a:t>
            </a:r>
            <a:r>
              <a:rPr lang="en-US" altLang="zh-CN" sz="2000" dirty="0"/>
              <a:t>(    )</a:t>
            </a:r>
            <a:r>
              <a:rPr lang="zh-CN" altLang="zh-CN" sz="2000" dirty="0"/>
              <a:t>。</a:t>
            </a:r>
          </a:p>
          <a:p>
            <a:pPr>
              <a:lnSpc>
                <a:spcPct val="150000"/>
              </a:lnSpc>
            </a:pPr>
            <a:r>
              <a:rPr lang="en-US" altLang="zh-CN" sz="2000" dirty="0"/>
              <a:t>A</a:t>
            </a:r>
            <a:r>
              <a:rPr lang="zh-CN" altLang="zh-CN" sz="2000" dirty="0"/>
              <a:t>、原材料费用 </a:t>
            </a:r>
            <a:r>
              <a:rPr lang="en-US" altLang="zh-CN" sz="2000" dirty="0"/>
              <a:t>      B</a:t>
            </a:r>
            <a:r>
              <a:rPr lang="zh-CN" altLang="zh-CN" sz="2000" dirty="0"/>
              <a:t>、厂房折旧</a:t>
            </a:r>
          </a:p>
          <a:p>
            <a:pPr>
              <a:lnSpc>
                <a:spcPct val="150000"/>
              </a:lnSpc>
            </a:pPr>
            <a:r>
              <a:rPr lang="en-US" altLang="zh-CN" sz="2000" dirty="0"/>
              <a:t>C</a:t>
            </a:r>
            <a:r>
              <a:rPr lang="zh-CN" altLang="zh-CN" sz="2000" dirty="0"/>
              <a:t>、生产工人工资 </a:t>
            </a:r>
            <a:r>
              <a:rPr lang="en-US" altLang="zh-CN" sz="2000" dirty="0"/>
              <a:t>    D</a:t>
            </a:r>
            <a:r>
              <a:rPr lang="zh-CN" altLang="zh-CN" sz="2000" dirty="0"/>
              <a:t>、管理人员工资</a:t>
            </a:r>
          </a:p>
          <a:p>
            <a:pPr>
              <a:lnSpc>
                <a:spcPct val="150000"/>
              </a:lnSpc>
            </a:pPr>
            <a:r>
              <a:rPr lang="en-US" altLang="zh-CN" sz="2000" dirty="0"/>
              <a:t>E</a:t>
            </a:r>
            <a:r>
              <a:rPr lang="zh-CN" altLang="zh-CN" sz="2000" dirty="0"/>
              <a:t>、设备折旧</a:t>
            </a:r>
          </a:p>
          <a:p>
            <a:pPr>
              <a:lnSpc>
                <a:spcPct val="150000"/>
              </a:lnSpc>
            </a:pPr>
            <a:endParaRPr lang="zh-CN" altLang="zh-CN" sz="2000" dirty="0"/>
          </a:p>
        </p:txBody>
      </p:sp>
    </p:spTree>
    <p:extLst>
      <p:ext uri="{BB962C8B-B14F-4D97-AF65-F5344CB8AC3E}">
        <p14:creationId xmlns:p14="http://schemas.microsoft.com/office/powerpoint/2010/main" val="36729820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692150" y="2332343"/>
            <a:ext cx="10552550" cy="1806264"/>
          </a:xfrm>
          <a:prstGeom prst="rect">
            <a:avLst/>
          </a:prstGeom>
        </p:spPr>
        <p:txBody>
          <a:bodyPr wrap="square">
            <a:spAutoFit/>
          </a:bodyPr>
          <a:lstStyle/>
          <a:p>
            <a:pPr algn="ctr">
              <a:lnSpc>
                <a:spcPct val="150000"/>
              </a:lnSpc>
              <a:spcBef>
                <a:spcPts val="750"/>
              </a:spcBef>
              <a:spcAft>
                <a:spcPts val="750"/>
              </a:spcAft>
            </a:pPr>
            <a:r>
              <a:rPr lang="en-US" altLang="zh-CN" sz="8800" b="1" kern="100" dirty="0">
                <a:solidFill>
                  <a:srgbClr val="002060"/>
                </a:solidFill>
                <a:latin typeface="黑体" panose="02010609060101010101" pitchFamily="49" charset="-122"/>
                <a:ea typeface="黑体" panose="02010609060101010101" pitchFamily="49" charset="-122"/>
                <a:cs typeface="Times New Roman" panose="02020603050405020304" pitchFamily="18" charset="0"/>
              </a:rPr>
              <a:t>Thank</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160467" y="1135639"/>
            <a:ext cx="10007600" cy="3728649"/>
          </a:xfrm>
          <a:prstGeom prst="rect">
            <a:avLst/>
          </a:prstGeom>
          <a:noFill/>
        </p:spPr>
        <p:txBody>
          <a:bodyPr wrap="square" rtlCol="0">
            <a:spAutoFit/>
          </a:bodyPr>
          <a:lstStyle/>
          <a:p>
            <a:r>
              <a:rPr lang="zh-CN" altLang="en-US" sz="2000" dirty="0">
                <a:sym typeface="+mn-lt"/>
              </a:rPr>
              <a:t>一、生产者的组织形式和企业理论</a:t>
            </a:r>
            <a:endParaRPr lang="en-US" altLang="zh-CN" sz="2000" dirty="0">
              <a:sym typeface="+mn-lt"/>
            </a:endParaRPr>
          </a:p>
          <a:p>
            <a:endParaRPr lang="zh-CN" altLang="en-US" sz="2000" dirty="0">
              <a:sym typeface="+mn-lt"/>
            </a:endParaRPr>
          </a:p>
          <a:p>
            <a:r>
              <a:rPr lang="en-US" altLang="zh-CN" sz="2000" dirty="0"/>
              <a:t>1</a:t>
            </a:r>
            <a:r>
              <a:rPr lang="zh-CN" altLang="en-US" sz="2000" dirty="0"/>
              <a:t>、生产者及其组织形式</a:t>
            </a:r>
          </a:p>
          <a:p>
            <a:pPr>
              <a:lnSpc>
                <a:spcPct val="150000"/>
              </a:lnSpc>
            </a:pPr>
            <a:r>
              <a:rPr lang="zh-CN" altLang="zh-CN" sz="2000" dirty="0"/>
              <a:t>生产者即企业或厂商，主要包括个人独资企业、合伙制企业和公司制企业。</a:t>
            </a:r>
            <a:endParaRPr lang="en-US" altLang="zh-CN" sz="2000" dirty="0"/>
          </a:p>
          <a:p>
            <a:pPr>
              <a:lnSpc>
                <a:spcPct val="150000"/>
              </a:lnSpc>
            </a:pPr>
            <a:r>
              <a:rPr lang="zh-CN" altLang="zh-CN" sz="2000" dirty="0"/>
              <a:t>在生产者行为的分析中，一般假设生产者或企业的目标是追求利润最大化，这一基本假定是“经济人假设”在生产和企业理论中的具体化。</a:t>
            </a:r>
          </a:p>
          <a:p>
            <a:pPr>
              <a:lnSpc>
                <a:spcPct val="150000"/>
              </a:lnSpc>
            </a:pPr>
            <a:r>
              <a:rPr lang="zh-CN" altLang="zh-CN" sz="2000" dirty="0"/>
              <a:t>【</a:t>
            </a:r>
            <a:r>
              <a:rPr lang="zh-CN" altLang="en-US" sz="2000" dirty="0"/>
              <a:t>注意</a:t>
            </a:r>
            <a:r>
              <a:rPr lang="en-US" altLang="zh-CN" sz="2000" dirty="0"/>
              <a:t>1</a:t>
            </a:r>
            <a:r>
              <a:rPr lang="zh-CN" altLang="zh-CN" sz="2000" dirty="0"/>
              <a:t>】经济学家并不认为追求利润最大化是人们从事生产和交易活动的唯一动机</a:t>
            </a:r>
            <a:endParaRPr lang="en-US" altLang="zh-CN" sz="2000" dirty="0"/>
          </a:p>
          <a:p>
            <a:pPr>
              <a:lnSpc>
                <a:spcPct val="150000"/>
              </a:lnSpc>
            </a:pPr>
            <a:r>
              <a:rPr lang="zh-CN" altLang="zh-CN" sz="2000" dirty="0"/>
              <a:t>【</a:t>
            </a:r>
            <a:r>
              <a:rPr lang="zh-CN" altLang="en-US" sz="2000" dirty="0"/>
              <a:t>注意</a:t>
            </a:r>
            <a:r>
              <a:rPr lang="en-US" altLang="zh-CN" sz="2000" dirty="0"/>
              <a:t>2</a:t>
            </a:r>
            <a:r>
              <a:rPr lang="zh-CN" altLang="zh-CN" sz="2000" dirty="0"/>
              <a:t>】从长期来看，实现利润最大化是所有企业在竞争中求得生存的关键</a:t>
            </a:r>
            <a:endParaRPr lang="zh-CN" altLang="en-US" sz="2000" dirty="0"/>
          </a:p>
          <a:p>
            <a:pPr>
              <a:lnSpc>
                <a:spcPct val="150000"/>
              </a:lnSpc>
            </a:pPr>
            <a:endParaRPr lang="zh-CN" altLang="en-US" sz="2000" dirty="0"/>
          </a:p>
        </p:txBody>
      </p:sp>
    </p:spTree>
    <p:extLst>
      <p:ext uri="{BB962C8B-B14F-4D97-AF65-F5344CB8AC3E}">
        <p14:creationId xmlns:p14="http://schemas.microsoft.com/office/powerpoint/2010/main" val="23340188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4038541"/>
          </a:xfrm>
          <a:prstGeom prst="rect">
            <a:avLst/>
          </a:prstGeom>
          <a:noFill/>
        </p:spPr>
        <p:txBody>
          <a:bodyPr wrap="square" rtlCol="0">
            <a:spAutoFit/>
          </a:bodyPr>
          <a:lstStyle/>
          <a:p>
            <a:r>
              <a:rPr lang="en-US" altLang="zh-CN" sz="2000" dirty="0"/>
              <a:t>2</a:t>
            </a:r>
            <a:r>
              <a:rPr lang="zh-CN" altLang="en-US" sz="2000" dirty="0"/>
              <a:t>、企业形成的理论</a:t>
            </a:r>
          </a:p>
          <a:p>
            <a:pPr>
              <a:lnSpc>
                <a:spcPct val="150000"/>
              </a:lnSpc>
            </a:pPr>
            <a:r>
              <a:rPr lang="zh-CN" altLang="en-US" sz="2000" dirty="0"/>
              <a:t>（</a:t>
            </a:r>
            <a:r>
              <a:rPr lang="en-US" altLang="zh-CN" sz="2000" dirty="0"/>
              <a:t>1</a:t>
            </a:r>
            <a:r>
              <a:rPr lang="zh-CN" altLang="en-US" sz="2000" dirty="0"/>
              <a:t>）</a:t>
            </a:r>
            <a:r>
              <a:rPr lang="zh-CN" altLang="zh-CN" sz="2000" dirty="0"/>
              <a:t>企业本质</a:t>
            </a:r>
          </a:p>
          <a:p>
            <a:pPr>
              <a:lnSpc>
                <a:spcPct val="150000"/>
              </a:lnSpc>
            </a:pPr>
            <a:r>
              <a:rPr lang="zh-CN" altLang="zh-CN" sz="2000" dirty="0"/>
              <a:t>美国经济学家科斯在《企业的本质》一书，他认为企业是为了节约市场交易费用或交易成本而产生的，企业的本质或显著特征是作为市场机制或价格机制的替代物。</a:t>
            </a:r>
          </a:p>
          <a:p>
            <a:pPr>
              <a:lnSpc>
                <a:spcPct val="150000"/>
              </a:lnSpc>
            </a:pPr>
            <a:r>
              <a:rPr lang="zh-CN" altLang="en-US" sz="2000" dirty="0"/>
              <a:t>（</a:t>
            </a:r>
            <a:r>
              <a:rPr lang="en-US" altLang="zh-CN" sz="2000" dirty="0"/>
              <a:t>2</a:t>
            </a:r>
            <a:r>
              <a:rPr lang="zh-CN" altLang="en-US" sz="2000" dirty="0"/>
              <a:t>）</a:t>
            </a:r>
            <a:r>
              <a:rPr lang="zh-CN" altLang="zh-CN" sz="2000" dirty="0"/>
              <a:t>企业存在的根本原因</a:t>
            </a:r>
          </a:p>
          <a:p>
            <a:pPr>
              <a:lnSpc>
                <a:spcPct val="150000"/>
              </a:lnSpc>
            </a:pPr>
            <a:r>
              <a:rPr lang="zh-CN" altLang="zh-CN" sz="2000" dirty="0"/>
              <a:t>企业存在的根本原因</a:t>
            </a:r>
            <a:r>
              <a:rPr lang="zh-CN" altLang="en-US" sz="2000" dirty="0"/>
              <a:t>：</a:t>
            </a:r>
            <a:r>
              <a:rPr lang="zh-CN" altLang="zh-CN" sz="2000" dirty="0"/>
              <a:t>交易成本的节约</a:t>
            </a:r>
            <a:r>
              <a:rPr lang="zh-CN" altLang="en-US" sz="2000" dirty="0"/>
              <a:t>、</a:t>
            </a:r>
            <a:endParaRPr lang="en-US" altLang="zh-CN" sz="2000" dirty="0"/>
          </a:p>
          <a:p>
            <a:pPr>
              <a:lnSpc>
                <a:spcPct val="150000"/>
              </a:lnSpc>
            </a:pPr>
            <a:r>
              <a:rPr lang="zh-CN" altLang="zh-CN" sz="2000" dirty="0"/>
              <a:t>交易费用节约的产物。</a:t>
            </a:r>
            <a:endParaRPr lang="en-US" altLang="zh-CN" sz="2000" dirty="0"/>
          </a:p>
          <a:p>
            <a:pPr>
              <a:lnSpc>
                <a:spcPct val="150000"/>
              </a:lnSpc>
            </a:pPr>
            <a:r>
              <a:rPr lang="zh-CN" altLang="en-US" sz="2000" dirty="0"/>
              <a:t>（</a:t>
            </a:r>
            <a:r>
              <a:rPr lang="en-US" altLang="zh-CN" sz="2000" dirty="0"/>
              <a:t>3</a:t>
            </a:r>
            <a:r>
              <a:rPr lang="zh-CN" altLang="en-US" sz="2000" dirty="0"/>
              <a:t>）</a:t>
            </a:r>
            <a:r>
              <a:rPr lang="zh-CN" altLang="zh-CN" sz="2000" dirty="0"/>
              <a:t>导致市场机制和企业的交易费用不</a:t>
            </a:r>
            <a:endParaRPr lang="en-US" altLang="zh-CN" sz="2000" dirty="0"/>
          </a:p>
          <a:p>
            <a:pPr>
              <a:lnSpc>
                <a:spcPct val="150000"/>
              </a:lnSpc>
            </a:pPr>
            <a:r>
              <a:rPr lang="zh-CN" altLang="zh-CN" sz="2000" dirty="0"/>
              <a:t>同的主要因素是信息的不完全性。</a:t>
            </a:r>
            <a:endParaRPr lang="en-US" altLang="zh-CN" sz="2000" dirty="0"/>
          </a:p>
        </p:txBody>
      </p:sp>
      <p:pic>
        <p:nvPicPr>
          <p:cNvPr id="8" name="图片 7">
            <a:extLst>
              <a:ext uri="{FF2B5EF4-FFF2-40B4-BE49-F238E27FC236}">
                <a16:creationId xmlns:a16="http://schemas.microsoft.com/office/drawing/2014/main" id="{3B4CDC30-D781-43FF-83F7-F7CD786ABD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31534" y="3650178"/>
            <a:ext cx="2349378" cy="1898979"/>
          </a:xfrm>
          <a:prstGeom prst="rect">
            <a:avLst/>
          </a:prstGeom>
        </p:spPr>
      </p:pic>
    </p:spTree>
    <p:extLst>
      <p:ext uri="{BB962C8B-B14F-4D97-AF65-F5344CB8AC3E}">
        <p14:creationId xmlns:p14="http://schemas.microsoft.com/office/powerpoint/2010/main" val="19154582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 name="文本框 1"/>
              <p:cNvSpPr txBox="1"/>
              <p:nvPr/>
            </p:nvSpPr>
            <p:spPr>
              <a:xfrm>
                <a:off x="1090696" y="1630908"/>
                <a:ext cx="10007600" cy="4992649"/>
              </a:xfrm>
              <a:prstGeom prst="rect">
                <a:avLst/>
              </a:prstGeom>
              <a:noFill/>
            </p:spPr>
            <p:txBody>
              <a:bodyPr wrap="square" rtlCol="0">
                <a:spAutoFit/>
              </a:bodyPr>
              <a:lstStyle/>
              <a:p>
                <a:r>
                  <a:rPr lang="zh-CN" altLang="en-US" sz="2000" dirty="0"/>
                  <a:t>二、生产及其相关概念</a:t>
                </a:r>
                <a:endParaRPr lang="en-US" altLang="zh-CN" sz="2000" dirty="0"/>
              </a:p>
              <a:p>
                <a:r>
                  <a:rPr lang="en-US" altLang="zh-CN" sz="2000" dirty="0"/>
                  <a:t>1</a:t>
                </a:r>
                <a:r>
                  <a:rPr lang="zh-CN" altLang="en-US" sz="2000" dirty="0"/>
                  <a:t>、生产就是将               </a:t>
                </a:r>
                <a:r>
                  <a:rPr lang="zh-CN" altLang="en-US" sz="3200" dirty="0"/>
                  <a:t>投入               </a:t>
                </a:r>
                <a:r>
                  <a:rPr lang="zh-CN" altLang="en-US" sz="2000" dirty="0"/>
                  <a:t>转变成                  </a:t>
                </a:r>
                <a:r>
                  <a:rPr lang="zh-CN" altLang="en-US" sz="3200" dirty="0"/>
                  <a:t>产出           </a:t>
                </a:r>
                <a:r>
                  <a:rPr lang="zh-CN" altLang="en-US" sz="2000" dirty="0"/>
                  <a:t>的过程。</a:t>
                </a:r>
                <a:endParaRPr lang="en-US" altLang="zh-CN" sz="2000" dirty="0"/>
              </a:p>
              <a:p>
                <a:endParaRPr lang="en-US" altLang="zh-CN" sz="2000" dirty="0"/>
              </a:p>
              <a:p>
                <a:endParaRPr lang="en-US" altLang="zh-CN" sz="2000" dirty="0"/>
              </a:p>
              <a:p>
                <a:r>
                  <a:rPr lang="en-US" altLang="zh-CN" sz="2000" dirty="0"/>
                  <a:t>   </a:t>
                </a:r>
                <a:r>
                  <a:rPr lang="zh-CN" altLang="en-US" sz="2000" dirty="0"/>
                  <a:t>生产要素（劳动、资本、土地和企业家才能）       有形物质产出    无形服务产出</a:t>
                </a:r>
                <a:endParaRPr lang="en-US" altLang="zh-CN" sz="2000" dirty="0"/>
              </a:p>
              <a:p>
                <a:r>
                  <a:rPr lang="en-US" altLang="zh-CN" sz="2000" dirty="0"/>
                  <a:t>                   </a:t>
                </a:r>
                <a:r>
                  <a:rPr lang="zh-CN" altLang="en-US" sz="2000" dirty="0"/>
                  <a:t>可变投入与不变投入</a:t>
                </a:r>
                <a:endParaRPr lang="zh-CN" altLang="en-US" sz="2000" dirty="0">
                  <a:sym typeface="+mn-lt"/>
                </a:endParaRPr>
              </a:p>
              <a:p>
                <a:r>
                  <a:rPr lang="en-US" altLang="zh-CN" sz="2000" dirty="0"/>
                  <a:t>2</a:t>
                </a:r>
                <a:r>
                  <a:rPr lang="zh-CN" altLang="en-US" sz="2000" dirty="0"/>
                  <a:t>、生产函数  </a:t>
                </a:r>
                <a:endParaRPr lang="en-US" altLang="zh-CN" sz="2000" dirty="0"/>
              </a:p>
              <a:p>
                <a:pPr>
                  <a:lnSpc>
                    <a:spcPct val="150000"/>
                  </a:lnSpc>
                </a:pPr>
                <a:r>
                  <a:rPr lang="zh-CN" altLang="zh-CN" sz="2000" dirty="0"/>
                  <a:t>含义：</a:t>
                </a:r>
                <a:r>
                  <a:rPr lang="en-US" altLang="zh-CN" sz="2000" dirty="0"/>
                  <a:t>        </a:t>
                </a:r>
                <a14:m>
                  <m:oMath xmlns:m="http://schemas.openxmlformats.org/officeDocument/2006/math">
                    <m:r>
                      <a:rPr lang="zh-CN" altLang="zh-CN" sz="2000"/>
                      <m:t>𝑄</m:t>
                    </m:r>
                    <m:r>
                      <a:rPr lang="zh-CN" altLang="zh-CN" sz="2000"/>
                      <m:t>=</m:t>
                    </m:r>
                    <m:r>
                      <a:rPr lang="zh-CN" altLang="zh-CN" sz="2000"/>
                      <m:t>𝑓</m:t>
                    </m:r>
                    <m:r>
                      <a:rPr lang="zh-CN" altLang="en-US" sz="2000"/>
                      <m:t>（</m:t>
                    </m:r>
                    <m:r>
                      <a:rPr lang="zh-CN" altLang="en-US" sz="2000"/>
                      <m:t>𝑥</m:t>
                    </m:r>
                    <m:r>
                      <a:rPr lang="zh-CN" altLang="en-US" sz="2000"/>
                      <m:t>,</m:t>
                    </m:r>
                    <m:sSub>
                      <m:sSubPr>
                        <m:ctrlPr>
                          <a:rPr lang="zh-CN" altLang="en-US" sz="2000"/>
                        </m:ctrlPr>
                      </m:sSubPr>
                      <m:e>
                        <m:r>
                          <a:rPr lang="zh-CN" altLang="en-US" sz="2000"/>
                          <m:t>𝑥</m:t>
                        </m:r>
                      </m:e>
                      <m:sub>
                        <m:r>
                          <a:rPr lang="zh-CN" altLang="en-US" sz="2000"/>
                          <m:t>2</m:t>
                        </m:r>
                      </m:sub>
                    </m:sSub>
                    <m:sSub>
                      <m:sSubPr>
                        <m:ctrlPr>
                          <a:rPr lang="zh-CN" altLang="en-US" sz="2000"/>
                        </m:ctrlPr>
                      </m:sSubPr>
                      <m:e>
                        <m:r>
                          <a:rPr lang="en-US" altLang="zh-CN" sz="2000"/>
                          <m:t>,···</m:t>
                        </m:r>
                        <m:r>
                          <a:rPr lang="zh-CN" altLang="en-US" sz="2000"/>
                          <m:t>𝑥</m:t>
                        </m:r>
                      </m:e>
                      <m:sub>
                        <m:r>
                          <a:rPr lang="zh-CN" altLang="en-US" sz="2000"/>
                          <m:t>𝑛</m:t>
                        </m:r>
                      </m:sub>
                    </m:sSub>
                    <m:r>
                      <a:rPr lang="zh-CN" altLang="en-US" sz="2000"/>
                      <m:t>）</m:t>
                    </m:r>
                  </m:oMath>
                </a14:m>
                <a:endParaRPr lang="zh-CN" altLang="zh-CN" sz="2000" dirty="0"/>
              </a:p>
              <a:p>
                <a:pPr>
                  <a:lnSpc>
                    <a:spcPct val="150000"/>
                  </a:lnSpc>
                </a:pPr>
                <a:r>
                  <a:rPr lang="zh-CN" altLang="zh-CN" sz="2000" dirty="0"/>
                  <a:t>生产函数表示一定时期内，在技术不变的情况下，生产中所使用的各种生产要素的数量与所能生产的最大产量之间的函数关系。生产函数是生产要素投入量和产品产出量之间的关系。</a:t>
                </a:r>
              </a:p>
              <a:p>
                <a:pPr>
                  <a:lnSpc>
                    <a:spcPct val="150000"/>
                  </a:lnSpc>
                </a:pPr>
                <a:r>
                  <a:rPr lang="zh-CN" altLang="en-US" sz="2000" dirty="0"/>
                  <a:t>　</a:t>
                </a:r>
              </a:p>
            </p:txBody>
          </p:sp>
        </mc:Choice>
        <mc:Fallback>
          <p:sp>
            <p:nvSpPr>
              <p:cNvPr id="2" name="文本框 1"/>
              <p:cNvSpPr txBox="1">
                <a:spLocks noRot="1" noChangeAspect="1" noMove="1" noResize="1" noEditPoints="1" noAdjustHandles="1" noChangeArrowheads="1" noChangeShapeType="1" noTextEdit="1"/>
              </p:cNvSpPr>
              <p:nvPr/>
            </p:nvSpPr>
            <p:spPr>
              <a:xfrm>
                <a:off x="1090696" y="1630908"/>
                <a:ext cx="10007600" cy="4992649"/>
              </a:xfrm>
              <a:prstGeom prst="rect">
                <a:avLst/>
              </a:prstGeom>
              <a:blipFill>
                <a:blip r:embed="rId4"/>
                <a:stretch>
                  <a:fillRect l="-670" t="-733" r="-365"/>
                </a:stretch>
              </a:blipFill>
            </p:spPr>
            <p:txBody>
              <a:bodyPr/>
              <a:lstStyle/>
              <a:p>
                <a:r>
                  <a:rPr lang="zh-CN" altLang="en-US">
                    <a:noFill/>
                  </a:rPr>
                  <a:t> </a:t>
                </a:r>
              </a:p>
            </p:txBody>
          </p:sp>
        </mc:Fallback>
      </mc:AlternateContent>
      <p:sp>
        <p:nvSpPr>
          <p:cNvPr id="10" name="箭头: 下 9">
            <a:extLst>
              <a:ext uri="{FF2B5EF4-FFF2-40B4-BE49-F238E27FC236}">
                <a16:creationId xmlns:a16="http://schemas.microsoft.com/office/drawing/2014/main" id="{5213FEBA-1D5D-46FC-A9AA-367FFAB3003B}"/>
              </a:ext>
            </a:extLst>
          </p:cNvPr>
          <p:cNvSpPr/>
          <p:nvPr/>
        </p:nvSpPr>
        <p:spPr>
          <a:xfrm>
            <a:off x="4126981" y="2578899"/>
            <a:ext cx="385042" cy="671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箭头: 下 13">
            <a:extLst>
              <a:ext uri="{FF2B5EF4-FFF2-40B4-BE49-F238E27FC236}">
                <a16:creationId xmlns:a16="http://schemas.microsoft.com/office/drawing/2014/main" id="{80BDEF95-1FE8-4A24-824F-9CE5F4B881D8}"/>
              </a:ext>
            </a:extLst>
          </p:cNvPr>
          <p:cNvSpPr/>
          <p:nvPr/>
        </p:nvSpPr>
        <p:spPr>
          <a:xfrm>
            <a:off x="8656016" y="2554912"/>
            <a:ext cx="385042" cy="6712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5080471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 name="文本框 1"/>
              <p:cNvSpPr txBox="1"/>
              <p:nvPr/>
            </p:nvSpPr>
            <p:spPr>
              <a:xfrm>
                <a:off x="1090696" y="1630908"/>
                <a:ext cx="10007600" cy="5123967"/>
              </a:xfrm>
              <a:prstGeom prst="rect">
                <a:avLst/>
              </a:prstGeom>
              <a:noFill/>
            </p:spPr>
            <p:txBody>
              <a:bodyPr wrap="square" rtlCol="0">
                <a:spAutoFit/>
              </a:bodyPr>
              <a:lstStyle/>
              <a:p>
                <a:pPr>
                  <a:lnSpc>
                    <a:spcPct val="150000"/>
                  </a:lnSpc>
                </a:pPr>
                <a:r>
                  <a:rPr lang="zh-CN" altLang="zh-CN" sz="2000" dirty="0"/>
                  <a:t>【</a:t>
                </a:r>
                <a:r>
                  <a:rPr lang="zh-CN" altLang="en-US" sz="2000" dirty="0"/>
                  <a:t>注意</a:t>
                </a:r>
                <a:r>
                  <a:rPr lang="en-US" altLang="zh-CN" sz="2000" dirty="0"/>
                  <a:t>1</a:t>
                </a:r>
                <a:r>
                  <a:rPr lang="zh-CN" altLang="zh-CN" sz="2000" dirty="0"/>
                  <a:t>】生产函数的前提条件：技术不变</a:t>
                </a:r>
              </a:p>
              <a:p>
                <a:pPr>
                  <a:lnSpc>
                    <a:spcPct val="150000"/>
                  </a:lnSpc>
                </a:pPr>
                <a:r>
                  <a:rPr lang="zh-CN" altLang="zh-CN" sz="2000" dirty="0"/>
                  <a:t>【</a:t>
                </a:r>
                <a:r>
                  <a:rPr lang="zh-CN" altLang="en-US" sz="2000" dirty="0"/>
                  <a:t>注意</a:t>
                </a:r>
                <a:r>
                  <a:rPr lang="en-US" altLang="zh-CN" sz="2000" dirty="0"/>
                  <a:t>2</a:t>
                </a:r>
                <a:r>
                  <a:rPr lang="zh-CN" altLang="zh-CN" sz="2000" dirty="0"/>
                  <a:t>】生产函数是最大产量与要素投入</a:t>
                </a:r>
                <a:r>
                  <a:rPr lang="zh-CN" altLang="en-US" sz="2000" dirty="0"/>
                  <a:t>量</a:t>
                </a:r>
                <a:r>
                  <a:rPr lang="zh-CN" altLang="zh-CN" sz="2000" dirty="0"/>
                  <a:t>之间的函数关系</a:t>
                </a:r>
              </a:p>
              <a:p>
                <a:pPr>
                  <a:lnSpc>
                    <a:spcPct val="150000"/>
                  </a:lnSpc>
                </a:pPr>
                <a:r>
                  <a:rPr lang="en-US" altLang="zh-CN" sz="2000" dirty="0"/>
                  <a:t>3</a:t>
                </a:r>
                <a:r>
                  <a:rPr lang="zh-CN" altLang="en-US" sz="2000" dirty="0"/>
                  <a:t>、</a:t>
                </a:r>
                <a:r>
                  <a:rPr lang="zh-CN" altLang="zh-CN" sz="2000" dirty="0"/>
                  <a:t>一种可变要素的生产函数</a:t>
                </a:r>
                <a:r>
                  <a:rPr lang="en-US" altLang="zh-CN" sz="2000" dirty="0"/>
                  <a:t>----</a:t>
                </a:r>
                <a:r>
                  <a:rPr lang="zh-CN" altLang="zh-CN" sz="2000" dirty="0"/>
                  <a:t>短期生产函数</a:t>
                </a:r>
                <a:endParaRPr lang="en-US" altLang="zh-CN" sz="2000" dirty="0"/>
              </a:p>
              <a:p>
                <a:pPr>
                  <a:lnSpc>
                    <a:spcPct val="150000"/>
                  </a:lnSpc>
                </a:pPr>
                <a14:m>
                  <m:oMathPara xmlns:m="http://schemas.openxmlformats.org/officeDocument/2006/math">
                    <m:oMathParaPr>
                      <m:jc m:val="centerGroup"/>
                    </m:oMathParaPr>
                    <m:oMath xmlns:m="http://schemas.openxmlformats.org/officeDocument/2006/math">
                      <m:r>
                        <a:rPr lang="zh-CN" altLang="zh-CN" sz="2000" dirty="0"/>
                        <m:t>𝑄</m:t>
                      </m:r>
                      <m:r>
                        <a:rPr lang="zh-CN" altLang="zh-CN" sz="2000" dirty="0"/>
                        <m:t>=</m:t>
                      </m:r>
                      <m:r>
                        <a:rPr lang="zh-CN" altLang="zh-CN" sz="2000" dirty="0"/>
                        <m:t>𝑓</m:t>
                      </m:r>
                      <m:r>
                        <a:rPr lang="en-US" altLang="zh-CN" sz="2000" dirty="0"/>
                        <m:t>(</m:t>
                      </m:r>
                      <m:r>
                        <a:rPr lang="en-US" altLang="zh-CN" sz="2000" dirty="0"/>
                        <m:t>𝐿</m:t>
                      </m:r>
                      <m:r>
                        <a:rPr lang="en-US" altLang="zh-CN" sz="2000" dirty="0"/>
                        <m:t>,</m:t>
                      </m:r>
                      <m:acc>
                        <m:accPr>
                          <m:chr m:val="̅"/>
                          <m:ctrlPr>
                            <a:rPr lang="en-US" altLang="zh-CN" sz="2000" dirty="0"/>
                          </m:ctrlPr>
                        </m:accPr>
                        <m:e>
                          <m:r>
                            <a:rPr lang="en-US" altLang="zh-CN" sz="2000" dirty="0"/>
                            <m:t>𝑘</m:t>
                          </m:r>
                        </m:e>
                      </m:acc>
                      <m:r>
                        <a:rPr lang="en-US" altLang="zh-CN" sz="2000" dirty="0"/>
                        <m:t>)</m:t>
                      </m:r>
                    </m:oMath>
                  </m:oMathPara>
                </a14:m>
                <a:endParaRPr lang="zh-CN" altLang="zh-CN" sz="2000" dirty="0"/>
              </a:p>
              <a:p>
                <a:pPr>
                  <a:lnSpc>
                    <a:spcPct val="150000"/>
                  </a:lnSpc>
                </a:pPr>
                <a:r>
                  <a:rPr lang="zh-CN" altLang="zh-CN" sz="2000" dirty="0"/>
                  <a:t>假设其他投入固定不变时，总产量的变化只取决于劳动量</a:t>
                </a:r>
                <a:r>
                  <a:rPr lang="en-US" altLang="zh-CN" sz="2000" dirty="0"/>
                  <a:t>L.</a:t>
                </a:r>
                <a:r>
                  <a:rPr lang="zh-CN" altLang="zh-CN" sz="2000" dirty="0"/>
                  <a:t>随着劳动量的变化，会引起总产量、平均产量和边际产量的变动。</a:t>
                </a:r>
              </a:p>
              <a:p>
                <a:pPr>
                  <a:lnSpc>
                    <a:spcPct val="150000"/>
                  </a:lnSpc>
                </a:pPr>
                <a:r>
                  <a:rPr lang="zh-CN" altLang="en-US" sz="2000" dirty="0"/>
                  <a:t>（</a:t>
                </a:r>
                <a:r>
                  <a:rPr lang="en-US" altLang="zh-CN" sz="2000" dirty="0"/>
                  <a:t>1</a:t>
                </a:r>
                <a:r>
                  <a:rPr lang="zh-CN" altLang="en-US" sz="2000" dirty="0"/>
                  <a:t>）</a:t>
                </a:r>
                <a:r>
                  <a:rPr lang="zh-CN" altLang="zh-CN" sz="2000" dirty="0"/>
                  <a:t>总产量（</a:t>
                </a:r>
                <a:r>
                  <a:rPr lang="en-US" altLang="zh-CN" sz="2000" dirty="0"/>
                  <a:t>TP</a:t>
                </a:r>
                <a:r>
                  <a:rPr lang="zh-CN" altLang="zh-CN" sz="2000" dirty="0"/>
                  <a:t>）：生产出来的用实物单位衡量的产出总量</a:t>
                </a:r>
              </a:p>
              <a:p>
                <a:pPr>
                  <a:lnSpc>
                    <a:spcPct val="150000"/>
                  </a:lnSpc>
                </a:pPr>
                <a:r>
                  <a:rPr lang="zh-CN" altLang="en-US" sz="2000" dirty="0"/>
                  <a:t>（</a:t>
                </a:r>
                <a:r>
                  <a:rPr lang="en-US" altLang="zh-CN" sz="2000" dirty="0"/>
                  <a:t>2</a:t>
                </a:r>
                <a:r>
                  <a:rPr lang="zh-CN" altLang="en-US" sz="2000" dirty="0"/>
                  <a:t>）</a:t>
                </a:r>
                <a:r>
                  <a:rPr lang="zh-CN" altLang="zh-CN" sz="2000" dirty="0"/>
                  <a:t>平均产量</a:t>
                </a:r>
                <a:r>
                  <a:rPr lang="en-US" altLang="zh-CN" sz="2000" dirty="0"/>
                  <a:t>(AP)</a:t>
                </a:r>
                <a:r>
                  <a:rPr lang="zh-CN" altLang="zh-CN" sz="2000" dirty="0"/>
                  <a:t>：总产量除以总投入的单位数</a:t>
                </a:r>
                <a:r>
                  <a:rPr lang="zh-CN" altLang="en-US" sz="2000" dirty="0"/>
                  <a:t>  </a:t>
                </a:r>
                <a:r>
                  <a:rPr lang="en-US" altLang="zh-CN" sz="2000" dirty="0"/>
                  <a:t>  AP=TP</a:t>
                </a:r>
                <a14:m>
                  <m:oMath xmlns:m="http://schemas.openxmlformats.org/officeDocument/2006/math">
                    <m:r>
                      <a:rPr lang="en-US" altLang="zh-CN" sz="2000"/>
                      <m:t>∕</m:t>
                    </m:r>
                  </m:oMath>
                </a14:m>
                <a:r>
                  <a:rPr lang="en-US" altLang="zh-CN" sz="2000" dirty="0"/>
                  <a:t> L</a:t>
                </a:r>
                <a:endParaRPr lang="zh-CN" altLang="zh-CN" sz="2000" dirty="0"/>
              </a:p>
              <a:p>
                <a:pPr>
                  <a:lnSpc>
                    <a:spcPct val="150000"/>
                  </a:lnSpc>
                </a:pPr>
                <a:r>
                  <a:rPr lang="zh-CN" altLang="en-US" sz="2000" dirty="0"/>
                  <a:t>（</a:t>
                </a:r>
                <a:r>
                  <a:rPr lang="en-US" altLang="zh-CN" sz="2000" dirty="0"/>
                  <a:t>3</a:t>
                </a:r>
                <a:r>
                  <a:rPr lang="zh-CN" altLang="en-US" sz="2000" dirty="0"/>
                  <a:t>）</a:t>
                </a:r>
                <a:r>
                  <a:rPr lang="zh-CN" altLang="zh-CN" sz="2000" dirty="0"/>
                  <a:t>边际产量（</a:t>
                </a:r>
                <a:r>
                  <a:rPr lang="en-US" altLang="zh-CN" sz="2000" dirty="0"/>
                  <a:t>MP</a:t>
                </a:r>
                <a:r>
                  <a:rPr lang="zh-CN" altLang="zh-CN" sz="2000" dirty="0"/>
                  <a:t>）：在其他投入保持不变条件下，由于新增一单位的投入而多生产出来的数量或产出</a:t>
                </a:r>
                <a:r>
                  <a:rPr lang="zh-CN" altLang="en-US" sz="2000" dirty="0"/>
                  <a:t>   </a:t>
                </a:r>
                <a:r>
                  <a:rPr lang="en-US" altLang="zh-CN" sz="2000" dirty="0"/>
                  <a:t>MP=</a:t>
                </a:r>
                <a14:m>
                  <m:oMath xmlns:m="http://schemas.openxmlformats.org/officeDocument/2006/math">
                    <m:r>
                      <a:rPr lang="en-US" altLang="zh-CN" sz="2000"/>
                      <m:t>∆</m:t>
                    </m:r>
                    <m:r>
                      <a:rPr lang="en-US" altLang="zh-CN" sz="2000"/>
                      <m:t>𝑻𝑷</m:t>
                    </m:r>
                    <m:r>
                      <a:rPr lang="en-US" altLang="zh-CN" sz="2000"/>
                      <m:t>∕</m:t>
                    </m:r>
                    <m:r>
                      <a:rPr lang="en-US" altLang="zh-CN" sz="2000"/>
                      <m:t>𝚫</m:t>
                    </m:r>
                    <m:r>
                      <a:rPr lang="en-US" altLang="zh-CN" sz="2000"/>
                      <m:t>𝑳</m:t>
                    </m:r>
                  </m:oMath>
                </a14:m>
                <a:endParaRPr lang="zh-CN" altLang="zh-CN" sz="2000" dirty="0"/>
              </a:p>
              <a:p>
                <a:pPr>
                  <a:lnSpc>
                    <a:spcPct val="150000"/>
                  </a:lnSpc>
                </a:pPr>
                <a:endParaRPr lang="en-US" altLang="zh-CN" sz="2000" dirty="0"/>
              </a:p>
            </p:txBody>
          </p:sp>
        </mc:Choice>
        <mc:Fallback>
          <p:sp>
            <p:nvSpPr>
              <p:cNvPr id="2" name="文本框 1"/>
              <p:cNvSpPr txBox="1">
                <a:spLocks noRot="1" noChangeAspect="1" noMove="1" noResize="1" noEditPoints="1" noAdjustHandles="1" noChangeArrowheads="1" noChangeShapeType="1" noTextEdit="1"/>
              </p:cNvSpPr>
              <p:nvPr/>
            </p:nvSpPr>
            <p:spPr>
              <a:xfrm>
                <a:off x="1090696" y="1630908"/>
                <a:ext cx="10007600" cy="5123967"/>
              </a:xfrm>
              <a:prstGeom prst="rect">
                <a:avLst/>
              </a:prstGeom>
              <a:blipFill>
                <a:blip r:embed="rId4"/>
                <a:stretch>
                  <a:fillRect l="-670"/>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0376694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499111"/>
          </a:xfrm>
          <a:prstGeom prst="rect">
            <a:avLst/>
          </a:prstGeom>
          <a:noFill/>
        </p:spPr>
        <p:txBody>
          <a:bodyPr wrap="square" rtlCol="0">
            <a:spAutoFit/>
          </a:bodyPr>
          <a:lstStyle/>
          <a:p>
            <a:pPr>
              <a:lnSpc>
                <a:spcPct val="150000"/>
              </a:lnSpc>
            </a:pPr>
            <a:r>
              <a:rPr lang="zh-CN" altLang="en-US" sz="2000" dirty="0"/>
              <a:t>　　</a:t>
            </a:r>
          </a:p>
        </p:txBody>
      </p:sp>
      <p:sp>
        <p:nvSpPr>
          <p:cNvPr id="14" name="TextBox 38">
            <a:extLst>
              <a:ext uri="{FF2B5EF4-FFF2-40B4-BE49-F238E27FC236}">
                <a16:creationId xmlns:a16="http://schemas.microsoft.com/office/drawing/2014/main" id="{73AD922F-C881-457C-A073-73774ED5DE70}"/>
              </a:ext>
            </a:extLst>
          </p:cNvPr>
          <p:cNvSpPr txBox="1"/>
          <p:nvPr/>
        </p:nvSpPr>
        <p:spPr>
          <a:xfrm>
            <a:off x="1090696" y="1241297"/>
            <a:ext cx="11469401" cy="3858236"/>
          </a:xfrm>
          <a:prstGeom prst="rect">
            <a:avLst/>
          </a:prstGeom>
          <a:noFill/>
        </p:spPr>
        <p:txBody>
          <a:bodyPr wrap="square" lIns="0" rIns="0" bIns="0" rtlCol="0">
            <a:spAutoFit/>
          </a:bodyPr>
          <a:lstStyle/>
          <a:p>
            <a:pPr>
              <a:lnSpc>
                <a:spcPct val="150000"/>
              </a:lnSpc>
            </a:pPr>
            <a:r>
              <a:rPr lang="zh-CN" altLang="zh-CN" sz="2400" dirty="0"/>
              <a:t>如投入劳动的数量为</a:t>
            </a:r>
            <a:r>
              <a:rPr lang="en-US" altLang="zh-CN" sz="2400" dirty="0"/>
              <a:t>0</a:t>
            </a:r>
            <a:r>
              <a:rPr lang="zh-CN" altLang="zh-CN" sz="2400" dirty="0"/>
              <a:t>单位，总产量为</a:t>
            </a:r>
            <a:r>
              <a:rPr lang="en-US" altLang="zh-CN" sz="2400" dirty="0"/>
              <a:t>0</a:t>
            </a:r>
            <a:br>
              <a:rPr lang="zh-CN" altLang="en-US" sz="2400" dirty="0"/>
            </a:br>
            <a:endParaRPr lang="zh-CN" altLang="zh-CN" sz="2400" dirty="0"/>
          </a:p>
          <a:p>
            <a:pPr>
              <a:lnSpc>
                <a:spcPct val="150000"/>
              </a:lnSpc>
            </a:pPr>
            <a:r>
              <a:rPr lang="zh-CN" altLang="zh-CN" sz="2400" dirty="0"/>
              <a:t>投入劳动的数量为</a:t>
            </a:r>
            <a:r>
              <a:rPr lang="en-US" altLang="zh-CN" sz="2400" dirty="0"/>
              <a:t>1</a:t>
            </a:r>
            <a:r>
              <a:rPr lang="zh-CN" altLang="zh-CN" sz="2400" dirty="0"/>
              <a:t>单位，总产量为</a:t>
            </a:r>
            <a:r>
              <a:rPr lang="en-US" altLang="zh-CN" sz="2400" dirty="0"/>
              <a:t>200</a:t>
            </a:r>
            <a:endParaRPr lang="zh-CN" altLang="zh-CN" sz="2400" dirty="0"/>
          </a:p>
          <a:p>
            <a:pPr>
              <a:lnSpc>
                <a:spcPct val="150000"/>
              </a:lnSpc>
            </a:pPr>
            <a:r>
              <a:rPr lang="zh-CN" altLang="zh-CN" sz="2400" dirty="0"/>
              <a:t>边际产量</a:t>
            </a:r>
            <a:r>
              <a:rPr lang="en-US" altLang="zh-CN" sz="2400" dirty="0"/>
              <a:t>=</a:t>
            </a:r>
            <a:r>
              <a:rPr lang="zh-CN" altLang="zh-CN" sz="2400" dirty="0"/>
              <a:t>（</a:t>
            </a:r>
            <a:r>
              <a:rPr lang="en-US" altLang="zh-CN" sz="2400" dirty="0"/>
              <a:t>200-0</a:t>
            </a:r>
            <a:r>
              <a:rPr lang="zh-CN" altLang="zh-CN" sz="2400" dirty="0"/>
              <a:t>）</a:t>
            </a:r>
            <a:r>
              <a:rPr lang="en-US" altLang="zh-CN" sz="2400" dirty="0"/>
              <a:t>/</a:t>
            </a:r>
            <a:r>
              <a:rPr lang="zh-CN" altLang="zh-CN" sz="2400" dirty="0"/>
              <a:t>（</a:t>
            </a:r>
            <a:r>
              <a:rPr lang="en-US" altLang="zh-CN" sz="2400" dirty="0"/>
              <a:t>1-0</a:t>
            </a:r>
            <a:r>
              <a:rPr lang="zh-CN" altLang="zh-CN" sz="2400" dirty="0"/>
              <a:t>）</a:t>
            </a:r>
            <a:r>
              <a:rPr lang="en-US" altLang="zh-CN" sz="2400" dirty="0"/>
              <a:t>=200</a:t>
            </a:r>
            <a:r>
              <a:rPr lang="zh-CN" altLang="en-US" sz="2400" dirty="0"/>
              <a:t>   </a:t>
            </a:r>
            <a:r>
              <a:rPr lang="zh-CN" altLang="zh-CN" sz="2400" dirty="0"/>
              <a:t>平均产量</a:t>
            </a:r>
            <a:r>
              <a:rPr lang="en-US" altLang="zh-CN" sz="2400" dirty="0"/>
              <a:t>=200/1=200.</a:t>
            </a:r>
            <a:endParaRPr lang="zh-CN" altLang="en-US" sz="2400" dirty="0"/>
          </a:p>
          <a:p>
            <a:pPr>
              <a:lnSpc>
                <a:spcPct val="150000"/>
              </a:lnSpc>
            </a:pPr>
            <a:endParaRPr lang="zh-CN" altLang="zh-CN" sz="2400" dirty="0"/>
          </a:p>
          <a:p>
            <a:pPr>
              <a:lnSpc>
                <a:spcPct val="150000"/>
              </a:lnSpc>
            </a:pPr>
            <a:r>
              <a:rPr lang="zh-CN" altLang="zh-CN" sz="2400" dirty="0"/>
              <a:t>投入劳动的数量为</a:t>
            </a:r>
            <a:r>
              <a:rPr lang="en-US" altLang="zh-CN" sz="2400" dirty="0"/>
              <a:t>2</a:t>
            </a:r>
            <a:r>
              <a:rPr lang="zh-CN" altLang="zh-CN" sz="2400" dirty="0"/>
              <a:t>单位，总产量为</a:t>
            </a:r>
            <a:r>
              <a:rPr lang="en-US" altLang="zh-CN" sz="2400" dirty="0"/>
              <a:t>300</a:t>
            </a:r>
            <a:endParaRPr lang="zh-CN" altLang="zh-CN" sz="2400" dirty="0"/>
          </a:p>
          <a:p>
            <a:pPr>
              <a:lnSpc>
                <a:spcPct val="150000"/>
              </a:lnSpc>
            </a:pPr>
            <a:r>
              <a:rPr lang="zh-CN" altLang="zh-CN" sz="2400" dirty="0"/>
              <a:t>边际产量</a:t>
            </a:r>
            <a:r>
              <a:rPr lang="en-US" altLang="zh-CN" sz="2400" dirty="0"/>
              <a:t>=</a:t>
            </a:r>
            <a:r>
              <a:rPr lang="zh-CN" altLang="zh-CN" sz="2400" dirty="0"/>
              <a:t>（</a:t>
            </a:r>
            <a:r>
              <a:rPr lang="en-US" altLang="zh-CN" sz="2400" dirty="0"/>
              <a:t>300-200</a:t>
            </a:r>
            <a:r>
              <a:rPr lang="zh-CN" altLang="zh-CN" sz="2400" dirty="0"/>
              <a:t>）</a:t>
            </a:r>
            <a:r>
              <a:rPr lang="en-US" altLang="zh-CN" sz="2400" dirty="0"/>
              <a:t>/</a:t>
            </a:r>
            <a:r>
              <a:rPr lang="zh-CN" altLang="zh-CN" sz="2400" dirty="0"/>
              <a:t>（</a:t>
            </a:r>
            <a:r>
              <a:rPr lang="en-US" altLang="zh-CN" sz="2400" dirty="0"/>
              <a:t>2-1</a:t>
            </a:r>
            <a:r>
              <a:rPr lang="zh-CN" altLang="zh-CN" sz="2400" dirty="0"/>
              <a:t>）</a:t>
            </a:r>
            <a:r>
              <a:rPr lang="en-US" altLang="zh-CN" sz="2400" dirty="0"/>
              <a:t>=100</a:t>
            </a:r>
            <a:r>
              <a:rPr lang="zh-CN" altLang="en-US" sz="2400" dirty="0"/>
              <a:t>   </a:t>
            </a:r>
            <a:r>
              <a:rPr lang="zh-CN" altLang="zh-CN" sz="2400" dirty="0"/>
              <a:t>平均产量</a:t>
            </a:r>
            <a:r>
              <a:rPr lang="en-US" altLang="zh-CN" sz="2400" dirty="0"/>
              <a:t>=300/2=150</a:t>
            </a:r>
            <a:endParaRPr lang="zh-CN" altLang="zh-CN" sz="2400" dirty="0"/>
          </a:p>
        </p:txBody>
      </p:sp>
    </p:spTree>
    <p:extLst>
      <p:ext uri="{BB962C8B-B14F-4D97-AF65-F5344CB8AC3E}">
        <p14:creationId xmlns:p14="http://schemas.microsoft.com/office/powerpoint/2010/main" val="29331002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anim calcmode="lin" valueType="num">
                                      <p:cBhvr>
                                        <p:cTn id="8" dur="500" fill="hold"/>
                                        <p:tgtEl>
                                          <p:spTgt spid="14"/>
                                        </p:tgtEl>
                                        <p:attrNameLst>
                                          <p:attrName>ppt_x</p:attrName>
                                        </p:attrNameLst>
                                      </p:cBhvr>
                                      <p:tavLst>
                                        <p:tav tm="0">
                                          <p:val>
                                            <p:strVal val="#ppt_x"/>
                                          </p:val>
                                        </p:tav>
                                        <p:tav tm="100000">
                                          <p:val>
                                            <p:strVal val="#ppt_x"/>
                                          </p:val>
                                        </p:tav>
                                      </p:tavLst>
                                    </p:anim>
                                    <p:anim calcmode="lin" valueType="num">
                                      <p:cBhvr>
                                        <p:cTn id="9" dur="450" decel="100000" fill="hold"/>
                                        <p:tgtEl>
                                          <p:spTgt spid="14"/>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1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1112549"/>
          </a:xfrm>
          <a:prstGeom prst="rect">
            <a:avLst/>
          </a:prstGeom>
          <a:noFill/>
        </p:spPr>
        <p:txBody>
          <a:bodyPr wrap="square" rtlCol="0">
            <a:spAutoFit/>
          </a:bodyPr>
          <a:lstStyle/>
          <a:p>
            <a:r>
              <a:rPr lang="zh-CN" altLang="zh-CN" sz="2000" b="1" dirty="0"/>
              <a:t>总产量、平均产量和边际产量曲线及其位置</a:t>
            </a:r>
            <a:endParaRPr lang="en-US" altLang="zh-CN" sz="2000" b="1" dirty="0"/>
          </a:p>
          <a:p>
            <a:r>
              <a:rPr lang="zh-CN" altLang="zh-CN" sz="2000" b="1" dirty="0"/>
              <a:t>关系（三点三线）</a:t>
            </a:r>
            <a:endParaRPr lang="en-US" altLang="zh-CN" sz="2000" b="1" dirty="0"/>
          </a:p>
          <a:p>
            <a:pPr>
              <a:lnSpc>
                <a:spcPct val="150000"/>
              </a:lnSpc>
            </a:pPr>
            <a:endParaRPr lang="zh-CN" altLang="en-US" sz="2000" dirty="0"/>
          </a:p>
        </p:txBody>
      </p:sp>
      <p:pic>
        <p:nvPicPr>
          <p:cNvPr id="10" name="图片 9">
            <a:extLst>
              <a:ext uri="{FF2B5EF4-FFF2-40B4-BE49-F238E27FC236}">
                <a16:creationId xmlns:a16="http://schemas.microsoft.com/office/drawing/2014/main" id="{58AB6F46-83F5-40DC-B714-867DD1E585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10394" y="775447"/>
            <a:ext cx="3438979" cy="5517765"/>
          </a:xfrm>
          <a:prstGeom prst="rect">
            <a:avLst/>
          </a:prstGeom>
        </p:spPr>
      </p:pic>
    </p:spTree>
    <p:extLst>
      <p:ext uri="{BB962C8B-B14F-4D97-AF65-F5344CB8AC3E}">
        <p14:creationId xmlns:p14="http://schemas.microsoft.com/office/powerpoint/2010/main" val="28839198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5421421"/>
          </a:xfrm>
          <a:prstGeom prst="rect">
            <a:avLst/>
          </a:prstGeom>
          <a:noFill/>
        </p:spPr>
        <p:txBody>
          <a:bodyPr wrap="square" rtlCol="0">
            <a:spAutoFit/>
          </a:bodyPr>
          <a:lstStyle/>
          <a:p>
            <a:r>
              <a:rPr lang="en-US" altLang="zh-CN" sz="2000" dirty="0"/>
              <a:t>4</a:t>
            </a:r>
            <a:r>
              <a:rPr lang="zh-CN" altLang="en-US" sz="2000" dirty="0"/>
              <a:t>、规模报酬</a:t>
            </a:r>
            <a:r>
              <a:rPr lang="en-US" altLang="zh-CN" sz="2000" dirty="0"/>
              <a:t>--</a:t>
            </a:r>
            <a:r>
              <a:rPr lang="zh-CN" altLang="en-US" sz="2000" dirty="0"/>
              <a:t>研究企业长期生产决策问题</a:t>
            </a:r>
          </a:p>
          <a:p>
            <a:pPr>
              <a:lnSpc>
                <a:spcPct val="150000"/>
              </a:lnSpc>
            </a:pPr>
            <a:r>
              <a:rPr lang="zh-CN" altLang="zh-CN" sz="2000" dirty="0"/>
              <a:t>规模报酬也称为规模收益，是指在其他条件不变的情况下，企业内部各种生产要素同比例变化时所带来的产量的变化。企业只有在长期中才能改变全部生产要素的投入，进而影响生产规模</a:t>
            </a:r>
            <a:r>
              <a:rPr lang="zh-CN" altLang="en-US" sz="2000" dirty="0"/>
              <a:t>。</a:t>
            </a:r>
            <a:endParaRPr lang="en-US" altLang="zh-CN" sz="2000" dirty="0"/>
          </a:p>
          <a:p>
            <a:pPr>
              <a:lnSpc>
                <a:spcPct val="150000"/>
              </a:lnSpc>
            </a:pPr>
            <a:r>
              <a:rPr lang="zh-CN" altLang="zh-CN" sz="2000" b="1" dirty="0"/>
              <a:t>类型</a:t>
            </a:r>
            <a:endParaRPr lang="en-US" altLang="zh-CN" sz="2000" b="1" dirty="0"/>
          </a:p>
          <a:p>
            <a:pPr>
              <a:lnSpc>
                <a:spcPct val="150000"/>
              </a:lnSpc>
            </a:pPr>
            <a:r>
              <a:rPr lang="zh-CN" altLang="zh-CN" sz="2000" dirty="0"/>
              <a:t>（根据生产规模和产量的变化比例的比较）</a:t>
            </a:r>
          </a:p>
          <a:p>
            <a:pPr>
              <a:lnSpc>
                <a:spcPct val="150000"/>
              </a:lnSpc>
            </a:pPr>
            <a:r>
              <a:rPr lang="zh-CN" altLang="zh-CN" sz="2000" dirty="0"/>
              <a:t>（</a:t>
            </a:r>
            <a:r>
              <a:rPr lang="en-US" altLang="zh-CN" sz="2000" dirty="0"/>
              <a:t>1</a:t>
            </a:r>
            <a:r>
              <a:rPr lang="zh-CN" altLang="zh-CN" sz="2000" dirty="0"/>
              <a:t>）</a:t>
            </a:r>
            <a:r>
              <a:rPr lang="zh-CN" altLang="zh-CN" sz="2000" b="1" dirty="0"/>
              <a:t>规模报酬</a:t>
            </a:r>
            <a:r>
              <a:rPr lang="zh-CN" altLang="zh-CN" sz="2000" b="1" dirty="0">
                <a:solidFill>
                  <a:srgbClr val="FF0000"/>
                </a:solidFill>
              </a:rPr>
              <a:t>递增</a:t>
            </a:r>
            <a:r>
              <a:rPr lang="zh-CN" altLang="zh-CN" sz="2000" dirty="0"/>
              <a:t>：产量增加的比例大于各种生产要素增加的比例。</a:t>
            </a:r>
          </a:p>
          <a:p>
            <a:pPr>
              <a:lnSpc>
                <a:spcPct val="150000"/>
              </a:lnSpc>
            </a:pPr>
            <a:r>
              <a:rPr lang="zh-CN" altLang="zh-CN" sz="2000" dirty="0"/>
              <a:t>（</a:t>
            </a:r>
            <a:r>
              <a:rPr lang="en-US" altLang="zh-CN" sz="2000" dirty="0"/>
              <a:t>2</a:t>
            </a:r>
            <a:r>
              <a:rPr lang="zh-CN" altLang="zh-CN" sz="2000" dirty="0"/>
              <a:t>）</a:t>
            </a:r>
            <a:r>
              <a:rPr lang="zh-CN" altLang="zh-CN" sz="2000" b="1" dirty="0"/>
              <a:t>规模报酬</a:t>
            </a:r>
            <a:r>
              <a:rPr lang="zh-CN" altLang="zh-CN" sz="2000" b="1" dirty="0">
                <a:solidFill>
                  <a:srgbClr val="FF0000"/>
                </a:solidFill>
              </a:rPr>
              <a:t>不变</a:t>
            </a:r>
            <a:r>
              <a:rPr lang="zh-CN" altLang="zh-CN" sz="2000" dirty="0"/>
              <a:t>：产量增加的比例等于各种生产要素增加的比例。</a:t>
            </a:r>
          </a:p>
          <a:p>
            <a:pPr>
              <a:lnSpc>
                <a:spcPct val="150000"/>
              </a:lnSpc>
            </a:pPr>
            <a:r>
              <a:rPr lang="zh-CN" altLang="zh-CN" sz="2000" dirty="0"/>
              <a:t>（</a:t>
            </a:r>
            <a:r>
              <a:rPr lang="en-US" altLang="zh-CN" sz="2000" dirty="0"/>
              <a:t>3</a:t>
            </a:r>
            <a:r>
              <a:rPr lang="zh-CN" altLang="zh-CN" sz="2000" dirty="0"/>
              <a:t>）</a:t>
            </a:r>
            <a:r>
              <a:rPr lang="zh-CN" altLang="zh-CN" sz="2000" b="1" dirty="0"/>
              <a:t>规模报酬</a:t>
            </a:r>
            <a:r>
              <a:rPr lang="zh-CN" altLang="zh-CN" sz="2000" b="1" dirty="0">
                <a:solidFill>
                  <a:srgbClr val="FF0000"/>
                </a:solidFill>
              </a:rPr>
              <a:t>递减</a:t>
            </a:r>
            <a:r>
              <a:rPr lang="zh-CN" altLang="zh-CN" sz="2000" dirty="0"/>
              <a:t>：产量增加的比例小于各种生产要素增加的比例。</a:t>
            </a:r>
            <a:endParaRPr lang="en-US" altLang="zh-CN" sz="2000" dirty="0"/>
          </a:p>
          <a:p>
            <a:pPr>
              <a:lnSpc>
                <a:spcPct val="150000"/>
              </a:lnSpc>
            </a:pPr>
            <a:r>
              <a:rPr lang="zh-CN" altLang="zh-CN" sz="2000" b="1" dirty="0"/>
              <a:t>备注</a:t>
            </a:r>
            <a:r>
              <a:rPr lang="zh-CN" altLang="en-US" sz="2000" b="1" dirty="0"/>
              <a:t>：</a:t>
            </a:r>
            <a:r>
              <a:rPr lang="zh-CN" altLang="zh-CN" sz="2000" dirty="0"/>
              <a:t>当企业规模较小时，扩大生产规模，报酬递增，此时企业扩大规模以得到产量递增所带来的好处。</a:t>
            </a:r>
          </a:p>
          <a:p>
            <a:pPr>
              <a:lnSpc>
                <a:spcPct val="150000"/>
              </a:lnSpc>
            </a:pPr>
            <a:endParaRPr lang="zh-CN" altLang="en-US" sz="2000" dirty="0"/>
          </a:p>
        </p:txBody>
      </p:sp>
    </p:spTree>
    <p:extLst>
      <p:ext uri="{BB962C8B-B14F-4D97-AF65-F5344CB8AC3E}">
        <p14:creationId xmlns:p14="http://schemas.microsoft.com/office/powerpoint/2010/main" val="2610519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COMMONDATA" val="eyJoZGlkIjoiNzgzZGFiMzBiMjJmMDM0NjdkZTE1NDY3ZDRjMTc0NWEifQ=="/>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51</TotalTime>
  <Words>2375</Words>
  <Application>Microsoft Office PowerPoint</Application>
  <PresentationFormat>宽屏</PresentationFormat>
  <Paragraphs>205</Paragraphs>
  <Slides>23</Slides>
  <Notes>23</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23</vt:i4>
      </vt:variant>
    </vt:vector>
  </HeadingPairs>
  <TitlesOfParts>
    <vt:vector size="31" baseType="lpstr">
      <vt:lpstr>等线</vt:lpstr>
      <vt:lpstr>黑体</vt:lpstr>
      <vt:lpstr>华文新魏</vt:lpstr>
      <vt:lpstr>华文中宋</vt:lpstr>
      <vt:lpstr>微软雅黑</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138</cp:revision>
  <dcterms:created xsi:type="dcterms:W3CDTF">2017-05-13T03:05:00Z</dcterms:created>
  <dcterms:modified xsi:type="dcterms:W3CDTF">2024-04-09T07:30:21Z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2052-12.1.0.16388</vt:lpwstr>
  </property>
  <property fmtid="{D5CDD505-2E9C-101B-9397-08002B2CF9AE}" pid="3" name="ICV">
    <vt:lpwstr>56101F0F7BF444909C4401AECA3F56E9_13</vt:lpwstr>
  </property>
</Properties>
</file>