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341" r:id="rId3"/>
    <p:sldId id="342" r:id="rId4"/>
    <p:sldId id="343" r:id="rId5"/>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36" r:id="rId20"/>
  </p:sldIdLst>
  <p:sldSz cx="12192000" cy="6858000"/>
  <p:notesSz cx="6858000" cy="91440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32" userDrawn="1">
          <p15:clr>
            <a:srgbClr val="A4A3A4"/>
          </p15:clr>
        </p15:guide>
        <p15:guide id="2" orient="horz" pos="818" userDrawn="1">
          <p15:clr>
            <a:srgbClr val="A4A3A4"/>
          </p15:clr>
        </p15:guide>
        <p15:guide id="3" orient="horz" pos="4065" userDrawn="1">
          <p15:clr>
            <a:srgbClr val="A4A3A4"/>
          </p15:clr>
        </p15:guide>
        <p15:guide id="4" pos="3840" userDrawn="1">
          <p15:clr>
            <a:srgbClr val="A4A3A4"/>
          </p15:clr>
        </p15:guide>
        <p15:guide id="5" pos="436" userDrawn="1">
          <p15:clr>
            <a:srgbClr val="A4A3A4"/>
          </p15:clr>
        </p15:guide>
        <p15:guide id="6" pos="72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80" d="100"/>
          <a:sy n="80" d="100"/>
        </p:scale>
        <p:origin x="150" y="96"/>
      </p:cViewPr>
      <p:guideLst>
        <p:guide orient="horz" pos="2432"/>
        <p:guide orient="horz" pos="818"/>
        <p:guide orient="horz" pos="4065"/>
        <p:guide pos="3840"/>
        <p:guide pos="436"/>
        <p:guide pos="7263"/>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2024/4/3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05123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634277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560964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4093887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0651937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965233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7005252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9829617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2835124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150246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480884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536715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628955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425395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6668798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890157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2024/4/3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2024/4/3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2024/4/3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16.jp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7"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5115759"/>
          </a:xfrm>
          <a:prstGeom prst="rect">
            <a:avLst/>
          </a:prstGeom>
          <a:noFill/>
        </p:spPr>
        <p:txBody>
          <a:bodyPr wrap="square" rtlCol="0">
            <a:spAutoFit/>
          </a:bodyPr>
          <a:lstStyle/>
          <a:p>
            <a:pPr>
              <a:lnSpc>
                <a:spcPct val="150000"/>
              </a:lnSpc>
            </a:pP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二</a:t>
            </a: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需求交叉弹性</a:t>
            </a:r>
            <a:endParaRPr lang="en-US" altLang="zh-CN" sz="2000" dirty="0">
              <a:solidFill>
                <a:srgbClr val="FC838C"/>
              </a:solidFill>
              <a:latin typeface="微软雅黑" panose="020B0503020204020204" pitchFamily="34" charset="-122"/>
              <a:ea typeface="微软雅黑" panose="020B0503020204020204" pitchFamily="34" charset="-122"/>
            </a:endParaRPr>
          </a:p>
          <a:p>
            <a:pPr>
              <a:lnSpc>
                <a:spcPct val="150000"/>
              </a:lnSpc>
            </a:pPr>
            <a:r>
              <a:rPr lang="zh-CN" altLang="en-US" sz="2000" dirty="0"/>
              <a:t>区分“替代品”与“互补品”</a:t>
            </a:r>
          </a:p>
          <a:p>
            <a:pPr>
              <a:lnSpc>
                <a:spcPct val="150000"/>
              </a:lnSpc>
            </a:pPr>
            <a:r>
              <a:rPr lang="zh-CN" altLang="en-US" sz="2000" dirty="0"/>
              <a:t>　　</a:t>
            </a:r>
            <a:r>
              <a:rPr lang="en-US" altLang="zh-CN" sz="2000" dirty="0"/>
              <a:t>1.</a:t>
            </a:r>
            <a:r>
              <a:rPr lang="zh-CN" altLang="en-US" sz="2000" dirty="0"/>
              <a:t>含义：一种商品价格相对变化与由此引起的另一种商品需求量相对变化之间的比率。</a:t>
            </a:r>
          </a:p>
          <a:p>
            <a:pPr>
              <a:lnSpc>
                <a:spcPct val="150000"/>
              </a:lnSpc>
            </a:pPr>
            <a:r>
              <a:rPr lang="zh-CN" altLang="en-US" sz="2000" dirty="0"/>
              <a:t>　　</a:t>
            </a:r>
            <a:r>
              <a:rPr lang="en-US" altLang="zh-CN" sz="2000" dirty="0"/>
              <a:t>2.</a:t>
            </a:r>
            <a:r>
              <a:rPr lang="zh-CN" altLang="en-US" sz="2000" dirty="0"/>
              <a:t>计算公式：</a:t>
            </a:r>
          </a:p>
          <a:p>
            <a:pPr>
              <a:lnSpc>
                <a:spcPct val="150000"/>
              </a:lnSpc>
            </a:pPr>
            <a:r>
              <a:rPr lang="zh-CN" altLang="en-US" sz="2000" dirty="0"/>
              <a:t>　　</a:t>
            </a:r>
            <a:r>
              <a:rPr lang="en-US" altLang="zh-CN" sz="2000" dirty="0" err="1"/>
              <a:t>Eij</a:t>
            </a:r>
            <a:r>
              <a:rPr lang="en-US" altLang="zh-CN" sz="2000" dirty="0"/>
              <a:t>=(△Qi/Qi)/(△</a:t>
            </a:r>
            <a:r>
              <a:rPr lang="en-US" altLang="zh-CN" sz="2000" dirty="0" err="1"/>
              <a:t>Pj</a:t>
            </a:r>
            <a:r>
              <a:rPr lang="en-US" altLang="zh-CN" sz="2000" dirty="0"/>
              <a:t>/</a:t>
            </a:r>
            <a:r>
              <a:rPr lang="en-US" altLang="zh-CN" sz="2000" dirty="0" err="1"/>
              <a:t>Pj</a:t>
            </a:r>
            <a:r>
              <a:rPr lang="en-US" altLang="zh-CN" sz="2000" dirty="0"/>
              <a:t>)</a:t>
            </a:r>
          </a:p>
          <a:p>
            <a:pPr>
              <a:lnSpc>
                <a:spcPct val="150000"/>
              </a:lnSpc>
            </a:pPr>
            <a:r>
              <a:rPr lang="zh-CN" altLang="en-US" sz="2000" dirty="0"/>
              <a:t>　　</a:t>
            </a:r>
            <a:r>
              <a:rPr lang="en-US" altLang="zh-CN" sz="2000" dirty="0"/>
              <a:t>3.</a:t>
            </a:r>
            <a:r>
              <a:rPr lang="zh-CN" altLang="en-US" sz="2000" dirty="0"/>
              <a:t>基本类型：</a:t>
            </a:r>
          </a:p>
          <a:p>
            <a:pPr>
              <a:lnSpc>
                <a:spcPct val="150000"/>
              </a:lnSpc>
            </a:pPr>
            <a:r>
              <a:rPr lang="zh-CN" altLang="en-US" sz="2000" dirty="0"/>
              <a:t>　　（</a:t>
            </a:r>
            <a:r>
              <a:rPr lang="en-US" altLang="zh-CN" sz="2000" dirty="0"/>
              <a:t>1</a:t>
            </a:r>
            <a:r>
              <a:rPr lang="zh-CN" altLang="en-US" sz="2000" dirty="0"/>
              <a:t>）</a:t>
            </a:r>
            <a:r>
              <a:rPr lang="en-US" altLang="zh-CN" sz="2000" dirty="0"/>
              <a:t>E</a:t>
            </a:r>
            <a:r>
              <a:rPr lang="zh-CN" altLang="en-US" sz="2000" dirty="0"/>
              <a:t> </a:t>
            </a:r>
            <a:r>
              <a:rPr lang="en-US" altLang="zh-CN" sz="2000" dirty="0" err="1"/>
              <a:t>ij</a:t>
            </a:r>
            <a:r>
              <a:rPr lang="zh-CN" altLang="en-US" sz="2000" dirty="0"/>
              <a:t> ＞</a:t>
            </a:r>
            <a:r>
              <a:rPr lang="en-US" altLang="zh-CN" sz="2000" dirty="0"/>
              <a:t>0</a:t>
            </a:r>
            <a:r>
              <a:rPr lang="zh-CN" altLang="en-US" sz="2000" dirty="0"/>
              <a:t>：替代品，越接近</a:t>
            </a:r>
            <a:r>
              <a:rPr lang="en-US" altLang="zh-CN" sz="2000" dirty="0"/>
              <a:t>1</a:t>
            </a:r>
            <a:r>
              <a:rPr lang="zh-CN" altLang="en-US" sz="2000" dirty="0"/>
              <a:t>替代性越强；</a:t>
            </a:r>
          </a:p>
          <a:p>
            <a:pPr>
              <a:lnSpc>
                <a:spcPct val="150000"/>
              </a:lnSpc>
            </a:pPr>
            <a:r>
              <a:rPr lang="zh-CN" altLang="en-US" sz="2000" dirty="0"/>
              <a:t>　　（</a:t>
            </a:r>
            <a:r>
              <a:rPr lang="en-US" altLang="zh-CN" sz="2000" dirty="0"/>
              <a:t>2</a:t>
            </a:r>
            <a:r>
              <a:rPr lang="zh-CN" altLang="en-US" sz="2000" dirty="0"/>
              <a:t>）</a:t>
            </a:r>
            <a:r>
              <a:rPr lang="en-US" altLang="zh-CN" sz="2000" dirty="0"/>
              <a:t>E</a:t>
            </a:r>
            <a:r>
              <a:rPr lang="zh-CN" altLang="en-US" sz="2000" dirty="0"/>
              <a:t> </a:t>
            </a:r>
            <a:r>
              <a:rPr lang="en-US" altLang="zh-CN" sz="2000" dirty="0" err="1"/>
              <a:t>ij</a:t>
            </a:r>
            <a:r>
              <a:rPr lang="zh-CN" altLang="en-US" sz="2000" dirty="0"/>
              <a:t> ＜</a:t>
            </a:r>
            <a:r>
              <a:rPr lang="en-US" altLang="zh-CN" sz="2000" dirty="0"/>
              <a:t>0</a:t>
            </a:r>
            <a:r>
              <a:rPr lang="zh-CN" altLang="en-US" sz="2000" dirty="0"/>
              <a:t>：互补品；</a:t>
            </a:r>
          </a:p>
          <a:p>
            <a:pPr>
              <a:lnSpc>
                <a:spcPct val="150000"/>
              </a:lnSpc>
            </a:pPr>
            <a:r>
              <a:rPr lang="zh-CN" altLang="en-US" sz="2000" dirty="0"/>
              <a:t>　　（</a:t>
            </a:r>
            <a:r>
              <a:rPr lang="en-US" altLang="zh-CN" sz="2000" dirty="0"/>
              <a:t>3</a:t>
            </a:r>
            <a:r>
              <a:rPr lang="zh-CN" altLang="en-US" sz="2000" dirty="0"/>
              <a:t>）</a:t>
            </a:r>
            <a:r>
              <a:rPr lang="en-US" altLang="zh-CN" sz="2000" dirty="0"/>
              <a:t>E</a:t>
            </a:r>
            <a:r>
              <a:rPr lang="zh-CN" altLang="en-US" sz="2000" dirty="0"/>
              <a:t> </a:t>
            </a:r>
            <a:r>
              <a:rPr lang="en-US" altLang="zh-CN" sz="2000" dirty="0" err="1"/>
              <a:t>ij</a:t>
            </a:r>
            <a:r>
              <a:rPr lang="zh-CN" altLang="en-US" sz="2000" dirty="0"/>
              <a:t> ＝</a:t>
            </a:r>
            <a:r>
              <a:rPr lang="en-US" altLang="zh-CN" sz="2000" dirty="0"/>
              <a:t>0</a:t>
            </a:r>
            <a:r>
              <a:rPr lang="zh-CN" altLang="en-US" sz="2000" dirty="0"/>
              <a:t>：无关品。</a:t>
            </a:r>
          </a:p>
          <a:p>
            <a:pPr>
              <a:lnSpc>
                <a:spcPct val="150000"/>
              </a:lnSpc>
            </a:pPr>
            <a:r>
              <a:rPr lang="zh-CN" altLang="en-US" sz="2000" dirty="0"/>
              <a:t>　　</a:t>
            </a:r>
          </a:p>
        </p:txBody>
      </p:sp>
    </p:spTree>
    <p:extLst>
      <p:ext uri="{BB962C8B-B14F-4D97-AF65-F5344CB8AC3E}">
        <p14:creationId xmlns:p14="http://schemas.microsoft.com/office/powerpoint/2010/main" val="2933100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5115759"/>
          </a:xfrm>
          <a:prstGeom prst="rect">
            <a:avLst/>
          </a:prstGeom>
          <a:noFill/>
        </p:spPr>
        <p:txBody>
          <a:bodyPr wrap="square" rtlCol="0">
            <a:spAutoFit/>
          </a:bodyPr>
          <a:lstStyle/>
          <a:p>
            <a:pPr>
              <a:lnSpc>
                <a:spcPct val="150000"/>
              </a:lnSpc>
            </a:pP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三</a:t>
            </a: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需求收入弹性</a:t>
            </a:r>
            <a:endParaRPr lang="en-US" altLang="zh-CN" sz="2000" dirty="0">
              <a:solidFill>
                <a:srgbClr val="FC838C"/>
              </a:solidFill>
              <a:latin typeface="微软雅黑" panose="020B0503020204020204" pitchFamily="34" charset="-122"/>
              <a:ea typeface="微软雅黑" panose="020B0503020204020204" pitchFamily="34" charset="-122"/>
            </a:endParaRPr>
          </a:p>
          <a:p>
            <a:pPr>
              <a:lnSpc>
                <a:spcPct val="150000"/>
              </a:lnSpc>
            </a:pPr>
            <a:r>
              <a:rPr lang="zh-CN" altLang="en-US" sz="2000" dirty="0"/>
              <a:t>区分“低档品”与“高档品”</a:t>
            </a:r>
          </a:p>
          <a:p>
            <a:pPr>
              <a:lnSpc>
                <a:spcPct val="150000"/>
              </a:lnSpc>
            </a:pPr>
            <a:r>
              <a:rPr lang="zh-CN" altLang="en-US" sz="2000" dirty="0"/>
              <a:t>　　</a:t>
            </a:r>
            <a:r>
              <a:rPr lang="en-US" altLang="zh-CN" sz="2000" dirty="0"/>
              <a:t>1.</a:t>
            </a:r>
            <a:r>
              <a:rPr lang="zh-CN" altLang="en-US" sz="2000" dirty="0"/>
              <a:t>含义：需求变动对消费者收入变动的反应程度。</a:t>
            </a:r>
          </a:p>
          <a:p>
            <a:pPr>
              <a:lnSpc>
                <a:spcPct val="150000"/>
              </a:lnSpc>
            </a:pPr>
            <a:r>
              <a:rPr lang="zh-CN" altLang="en-US" sz="2000" dirty="0"/>
              <a:t>　　</a:t>
            </a:r>
            <a:r>
              <a:rPr lang="en-US" altLang="zh-CN" sz="2000" dirty="0"/>
              <a:t>2.</a:t>
            </a:r>
            <a:r>
              <a:rPr lang="zh-CN" altLang="en-US" sz="2000" dirty="0"/>
              <a:t>计算公式：</a:t>
            </a:r>
          </a:p>
          <a:p>
            <a:pPr>
              <a:lnSpc>
                <a:spcPct val="150000"/>
              </a:lnSpc>
            </a:pPr>
            <a:r>
              <a:rPr lang="zh-CN" altLang="en-US" sz="2000" dirty="0"/>
              <a:t>　　</a:t>
            </a:r>
            <a:r>
              <a:rPr lang="en-US" altLang="zh-CN" sz="2000" dirty="0"/>
              <a:t>Ey =(△Q/Q)÷(△y/y)=(△Q/△y)×(y/Q)</a:t>
            </a:r>
          </a:p>
          <a:p>
            <a:pPr>
              <a:lnSpc>
                <a:spcPct val="150000"/>
              </a:lnSpc>
            </a:pPr>
            <a:r>
              <a:rPr lang="zh-CN" altLang="en-US" sz="2000" dirty="0"/>
              <a:t>　　</a:t>
            </a:r>
            <a:r>
              <a:rPr lang="en-US" altLang="zh-CN" sz="2000" dirty="0"/>
              <a:t>3.</a:t>
            </a:r>
            <a:r>
              <a:rPr lang="zh-CN" altLang="en-US" sz="2000" dirty="0"/>
              <a:t>基本类型：</a:t>
            </a:r>
          </a:p>
          <a:p>
            <a:pPr>
              <a:lnSpc>
                <a:spcPct val="150000"/>
              </a:lnSpc>
            </a:pPr>
            <a:r>
              <a:rPr lang="zh-CN" altLang="en-US" sz="2000" dirty="0"/>
              <a:t>　　（</a:t>
            </a:r>
            <a:r>
              <a:rPr lang="en-US" altLang="zh-CN" sz="2000" dirty="0"/>
              <a:t>1</a:t>
            </a:r>
            <a:r>
              <a:rPr lang="zh-CN" altLang="en-US" sz="2000" dirty="0"/>
              <a:t>）</a:t>
            </a:r>
            <a:r>
              <a:rPr lang="en-US" altLang="zh-CN" sz="2000" dirty="0"/>
              <a:t>E  y </a:t>
            </a:r>
            <a:r>
              <a:rPr lang="zh-CN" altLang="en-US" sz="2000" dirty="0"/>
              <a:t>＝</a:t>
            </a:r>
            <a:r>
              <a:rPr lang="en-US" altLang="zh-CN" sz="2000" dirty="0"/>
              <a:t>1</a:t>
            </a:r>
            <a:r>
              <a:rPr lang="zh-CN" altLang="en-US" sz="2000" dirty="0"/>
              <a:t>：收入变动和需求数量变动同比例；</a:t>
            </a:r>
          </a:p>
          <a:p>
            <a:pPr>
              <a:lnSpc>
                <a:spcPct val="150000"/>
              </a:lnSpc>
            </a:pPr>
            <a:r>
              <a:rPr lang="zh-CN" altLang="en-US" sz="2000" dirty="0"/>
              <a:t>　　（</a:t>
            </a:r>
            <a:r>
              <a:rPr lang="en-US" altLang="zh-CN" sz="2000" dirty="0"/>
              <a:t>2</a:t>
            </a:r>
            <a:r>
              <a:rPr lang="zh-CN" altLang="en-US" sz="2000" dirty="0"/>
              <a:t>）</a:t>
            </a:r>
            <a:r>
              <a:rPr lang="en-US" altLang="zh-CN" sz="2000" dirty="0"/>
              <a:t>E y </a:t>
            </a:r>
            <a:r>
              <a:rPr lang="zh-CN" altLang="en-US" sz="2000" dirty="0"/>
              <a:t>＞</a:t>
            </a:r>
            <a:r>
              <a:rPr lang="en-US" altLang="zh-CN" sz="2000" dirty="0"/>
              <a:t>1</a:t>
            </a:r>
            <a:r>
              <a:rPr lang="zh-CN" altLang="en-US" sz="2000" dirty="0"/>
              <a:t>：高档品；　　（</a:t>
            </a:r>
            <a:r>
              <a:rPr lang="en-US" altLang="zh-CN" sz="2000" dirty="0"/>
              <a:t>3</a:t>
            </a:r>
            <a:r>
              <a:rPr lang="zh-CN" altLang="en-US" sz="2000" dirty="0"/>
              <a:t>）</a:t>
            </a:r>
            <a:r>
              <a:rPr lang="en-US" altLang="zh-CN" sz="2000" dirty="0"/>
              <a:t>0</a:t>
            </a:r>
            <a:r>
              <a:rPr lang="zh-CN" altLang="en-US" sz="2000" dirty="0"/>
              <a:t>＜</a:t>
            </a:r>
            <a:r>
              <a:rPr lang="en-US" altLang="zh-CN" sz="2000" dirty="0"/>
              <a:t>E y </a:t>
            </a:r>
            <a:r>
              <a:rPr lang="zh-CN" altLang="en-US" sz="2000" dirty="0"/>
              <a:t>＜</a:t>
            </a:r>
            <a:r>
              <a:rPr lang="en-US" altLang="zh-CN" sz="2000" dirty="0"/>
              <a:t>1</a:t>
            </a:r>
            <a:r>
              <a:rPr lang="zh-CN" altLang="en-US" sz="2000" dirty="0"/>
              <a:t>：必需品；</a:t>
            </a:r>
          </a:p>
          <a:p>
            <a:pPr>
              <a:lnSpc>
                <a:spcPct val="150000"/>
              </a:lnSpc>
            </a:pPr>
            <a:r>
              <a:rPr lang="zh-CN" altLang="en-US" sz="2000" dirty="0"/>
              <a:t>　　（</a:t>
            </a:r>
            <a:r>
              <a:rPr lang="en-US" altLang="zh-CN" sz="2000" dirty="0"/>
              <a:t>4</a:t>
            </a:r>
            <a:r>
              <a:rPr lang="zh-CN" altLang="en-US" sz="2000" dirty="0"/>
              <a:t>）</a:t>
            </a:r>
            <a:r>
              <a:rPr lang="en-US" altLang="zh-CN" sz="2000" dirty="0"/>
              <a:t>E  y </a:t>
            </a:r>
            <a:r>
              <a:rPr lang="zh-CN" altLang="en-US" sz="2000" dirty="0"/>
              <a:t>＝</a:t>
            </a:r>
            <a:r>
              <a:rPr lang="en-US" altLang="zh-CN" sz="2000" dirty="0"/>
              <a:t>0</a:t>
            </a:r>
            <a:r>
              <a:rPr lang="zh-CN" altLang="en-US" sz="2000" dirty="0"/>
              <a:t>：收入变动，需求量不变；</a:t>
            </a:r>
          </a:p>
          <a:p>
            <a:pPr>
              <a:lnSpc>
                <a:spcPct val="150000"/>
              </a:lnSpc>
            </a:pPr>
            <a:r>
              <a:rPr lang="zh-CN" altLang="en-US" sz="2000" dirty="0"/>
              <a:t>　　（</a:t>
            </a:r>
            <a:r>
              <a:rPr lang="en-US" altLang="zh-CN" sz="2000" dirty="0"/>
              <a:t>5</a:t>
            </a:r>
            <a:r>
              <a:rPr lang="zh-CN" altLang="en-US" sz="2000" dirty="0"/>
              <a:t>）</a:t>
            </a:r>
            <a:r>
              <a:rPr lang="en-US" altLang="zh-CN" sz="2000" dirty="0"/>
              <a:t>E y </a:t>
            </a:r>
            <a:r>
              <a:rPr lang="zh-CN" altLang="en-US" sz="2000" dirty="0"/>
              <a:t>＜</a:t>
            </a:r>
            <a:r>
              <a:rPr lang="en-US" altLang="zh-CN" sz="2000" dirty="0"/>
              <a:t>0</a:t>
            </a:r>
            <a:r>
              <a:rPr lang="zh-CN" altLang="en-US" sz="2000" dirty="0"/>
              <a:t>：收入增加买得少，收入降低买得多的低档品。</a:t>
            </a:r>
          </a:p>
          <a:p>
            <a:pPr>
              <a:lnSpc>
                <a:spcPct val="150000"/>
              </a:lnSpc>
            </a:pPr>
            <a:r>
              <a:rPr lang="zh-CN" altLang="en-US" sz="2000" dirty="0"/>
              <a:t>　　</a:t>
            </a:r>
          </a:p>
        </p:txBody>
      </p:sp>
    </p:spTree>
    <p:extLst>
      <p:ext uri="{BB962C8B-B14F-4D97-AF65-F5344CB8AC3E}">
        <p14:creationId xmlns:p14="http://schemas.microsoft.com/office/powerpoint/2010/main" val="28839198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4654095"/>
          </a:xfrm>
          <a:prstGeom prst="rect">
            <a:avLst/>
          </a:prstGeom>
          <a:noFill/>
        </p:spPr>
        <p:txBody>
          <a:bodyPr wrap="square" rtlCol="0">
            <a:spAutoFit/>
          </a:bodyPr>
          <a:lstStyle/>
          <a:p>
            <a:pPr>
              <a:lnSpc>
                <a:spcPct val="150000"/>
              </a:lnSpc>
            </a:pP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四</a:t>
            </a:r>
            <a:r>
              <a:rPr lang="en-US" altLang="zh-CN" sz="2000" dirty="0">
                <a:solidFill>
                  <a:srgbClr val="FC838C"/>
                </a:solidFill>
                <a:latin typeface="微软雅黑" panose="020B0503020204020204" pitchFamily="34" charset="-122"/>
                <a:ea typeface="微软雅黑" panose="020B0503020204020204" pitchFamily="34" charset="-122"/>
              </a:rPr>
              <a:t>)</a:t>
            </a:r>
            <a:r>
              <a:rPr lang="zh-CN" altLang="en-US" sz="2000" dirty="0">
                <a:solidFill>
                  <a:srgbClr val="FC838C"/>
                </a:solidFill>
                <a:latin typeface="微软雅黑" panose="020B0503020204020204" pitchFamily="34" charset="-122"/>
                <a:ea typeface="微软雅黑" panose="020B0503020204020204" pitchFamily="34" charset="-122"/>
              </a:rPr>
              <a:t>供给价格弹性</a:t>
            </a:r>
            <a:endParaRPr lang="en-US" altLang="zh-CN" sz="2000" dirty="0">
              <a:solidFill>
                <a:srgbClr val="FC838C"/>
              </a:solidFill>
              <a:latin typeface="微软雅黑" panose="020B0503020204020204" pitchFamily="34" charset="-122"/>
              <a:ea typeface="微软雅黑" panose="020B0503020204020204" pitchFamily="34" charset="-122"/>
            </a:endParaRPr>
          </a:p>
          <a:p>
            <a:pPr>
              <a:lnSpc>
                <a:spcPct val="150000"/>
              </a:lnSpc>
            </a:pPr>
            <a:r>
              <a:rPr lang="en-US" altLang="zh-CN" sz="2000" dirty="0"/>
              <a:t>1.</a:t>
            </a:r>
            <a:r>
              <a:rPr lang="zh-CN" altLang="en-US" sz="2000" dirty="0"/>
              <a:t>含义：价格的相对变动引起供给量相对变动之间的比率。</a:t>
            </a:r>
          </a:p>
          <a:p>
            <a:pPr>
              <a:lnSpc>
                <a:spcPct val="150000"/>
              </a:lnSpc>
            </a:pPr>
            <a:r>
              <a:rPr lang="en-US" altLang="zh-CN" sz="2000" dirty="0"/>
              <a:t>2.</a:t>
            </a:r>
            <a:r>
              <a:rPr lang="zh-CN" altLang="en-US" sz="2000" dirty="0"/>
              <a:t>计算公式：</a:t>
            </a:r>
          </a:p>
          <a:p>
            <a:pPr>
              <a:lnSpc>
                <a:spcPct val="150000"/>
              </a:lnSpc>
            </a:pPr>
            <a:r>
              <a:rPr lang="zh-CN" altLang="en-US" sz="2000" dirty="0"/>
              <a:t>　　</a:t>
            </a:r>
            <a:r>
              <a:rPr lang="en-US" altLang="zh-CN" sz="2000" dirty="0"/>
              <a:t>Es =(△Q/Q)÷(△P/P)=(△Q/△P)×(P/Q)</a:t>
            </a:r>
          </a:p>
          <a:p>
            <a:pPr>
              <a:lnSpc>
                <a:spcPct val="150000"/>
              </a:lnSpc>
            </a:pPr>
            <a:r>
              <a:rPr lang="en-US" altLang="zh-CN" sz="2000" dirty="0"/>
              <a:t>3.</a:t>
            </a:r>
            <a:r>
              <a:rPr lang="zh-CN" altLang="en-US" sz="2000" dirty="0"/>
              <a:t>基本类型：</a:t>
            </a:r>
          </a:p>
          <a:p>
            <a:pPr>
              <a:lnSpc>
                <a:spcPct val="150000"/>
              </a:lnSpc>
            </a:pPr>
            <a:r>
              <a:rPr lang="zh-CN" altLang="en-US" sz="2000" dirty="0"/>
              <a:t>　　</a:t>
            </a:r>
            <a:r>
              <a:rPr lang="en-US" altLang="zh-CN" sz="2000" dirty="0"/>
              <a:t>(1</a:t>
            </a:r>
            <a:r>
              <a:rPr lang="zh-CN" altLang="en-US" sz="2000" dirty="0"/>
              <a:t>）</a:t>
            </a:r>
            <a:r>
              <a:rPr lang="en-US" altLang="zh-CN" sz="2000" dirty="0"/>
              <a:t>E</a:t>
            </a:r>
            <a:r>
              <a:rPr lang="zh-CN" altLang="en-US" sz="2000" dirty="0"/>
              <a:t> </a:t>
            </a:r>
            <a:r>
              <a:rPr lang="en-US" altLang="zh-CN" sz="2000" dirty="0"/>
              <a:t>s</a:t>
            </a:r>
            <a:r>
              <a:rPr lang="zh-CN" altLang="en-US" sz="2000" dirty="0"/>
              <a:t> ＝</a:t>
            </a:r>
            <a:r>
              <a:rPr lang="en-US" altLang="zh-CN" sz="2000" dirty="0"/>
              <a:t>1</a:t>
            </a:r>
            <a:r>
              <a:rPr lang="zh-CN" altLang="en-US" sz="2000" dirty="0"/>
              <a:t>：价格变动和供给数量变动同比例；</a:t>
            </a:r>
          </a:p>
          <a:p>
            <a:pPr>
              <a:lnSpc>
                <a:spcPct val="150000"/>
              </a:lnSpc>
            </a:pPr>
            <a:r>
              <a:rPr lang="zh-CN" altLang="en-US" sz="2000" dirty="0"/>
              <a:t>　　（</a:t>
            </a:r>
            <a:r>
              <a:rPr lang="en-US" altLang="zh-CN" sz="2000" dirty="0"/>
              <a:t>2</a:t>
            </a:r>
            <a:r>
              <a:rPr lang="zh-CN" altLang="en-US" sz="2000" dirty="0"/>
              <a:t>）</a:t>
            </a:r>
            <a:r>
              <a:rPr lang="en-US" altLang="zh-CN" sz="2000" dirty="0"/>
              <a:t>E</a:t>
            </a:r>
            <a:r>
              <a:rPr lang="zh-CN" altLang="en-US" sz="2000" dirty="0"/>
              <a:t> </a:t>
            </a:r>
            <a:r>
              <a:rPr lang="en-US" altLang="zh-CN" sz="2000" dirty="0"/>
              <a:t>s</a:t>
            </a:r>
            <a:r>
              <a:rPr lang="zh-CN" altLang="en-US" sz="2000" dirty="0"/>
              <a:t> ＞</a:t>
            </a:r>
            <a:r>
              <a:rPr lang="en-US" altLang="zh-CN" sz="2000" dirty="0"/>
              <a:t>1</a:t>
            </a:r>
            <a:r>
              <a:rPr lang="zh-CN" altLang="en-US" sz="2000" dirty="0"/>
              <a:t>：弹性充足；</a:t>
            </a:r>
          </a:p>
          <a:p>
            <a:pPr>
              <a:lnSpc>
                <a:spcPct val="150000"/>
              </a:lnSpc>
            </a:pPr>
            <a:r>
              <a:rPr lang="zh-CN" altLang="en-US" sz="2000" dirty="0"/>
              <a:t>　　（</a:t>
            </a:r>
            <a:r>
              <a:rPr lang="en-US" altLang="zh-CN" sz="2000" dirty="0"/>
              <a:t>3</a:t>
            </a:r>
            <a:r>
              <a:rPr lang="zh-CN" altLang="en-US" sz="2000" dirty="0"/>
              <a:t>）</a:t>
            </a:r>
            <a:r>
              <a:rPr lang="en-US" altLang="zh-CN" sz="2000" dirty="0"/>
              <a:t>E</a:t>
            </a:r>
            <a:r>
              <a:rPr lang="zh-CN" altLang="en-US" sz="2000" dirty="0"/>
              <a:t> </a:t>
            </a:r>
            <a:r>
              <a:rPr lang="en-US" altLang="zh-CN" sz="2000" dirty="0"/>
              <a:t>s</a:t>
            </a:r>
            <a:r>
              <a:rPr lang="zh-CN" altLang="en-US" sz="2000" dirty="0"/>
              <a:t> ＜</a:t>
            </a:r>
            <a:r>
              <a:rPr lang="en-US" altLang="zh-CN" sz="2000" dirty="0"/>
              <a:t>1</a:t>
            </a:r>
            <a:r>
              <a:rPr lang="zh-CN" altLang="en-US" sz="2000" dirty="0"/>
              <a:t>：弹性不充足；</a:t>
            </a:r>
          </a:p>
          <a:p>
            <a:pPr>
              <a:lnSpc>
                <a:spcPct val="150000"/>
              </a:lnSpc>
            </a:pPr>
            <a:r>
              <a:rPr lang="zh-CN" altLang="en-US" sz="2000" dirty="0"/>
              <a:t>　　（</a:t>
            </a:r>
            <a:r>
              <a:rPr lang="en-US" altLang="zh-CN" sz="2000" dirty="0"/>
              <a:t>4</a:t>
            </a:r>
            <a:r>
              <a:rPr lang="zh-CN" altLang="en-US" sz="2000" dirty="0"/>
              <a:t>）</a:t>
            </a:r>
            <a:r>
              <a:rPr lang="en-US" altLang="zh-CN" sz="2000" dirty="0"/>
              <a:t>E</a:t>
            </a:r>
            <a:r>
              <a:rPr lang="zh-CN" altLang="en-US" sz="2000" dirty="0"/>
              <a:t> </a:t>
            </a:r>
            <a:r>
              <a:rPr lang="en-US" altLang="zh-CN" sz="2000" dirty="0"/>
              <a:t>s</a:t>
            </a:r>
            <a:r>
              <a:rPr lang="zh-CN" altLang="en-US" sz="2000" dirty="0"/>
              <a:t> ＝</a:t>
            </a:r>
            <a:r>
              <a:rPr lang="en-US" altLang="zh-CN" sz="2000" dirty="0"/>
              <a:t>0</a:t>
            </a:r>
            <a:r>
              <a:rPr lang="zh-CN" altLang="en-US" sz="2000" dirty="0"/>
              <a:t>：完全无弹性；</a:t>
            </a:r>
          </a:p>
          <a:p>
            <a:pPr>
              <a:lnSpc>
                <a:spcPct val="150000"/>
              </a:lnSpc>
            </a:pPr>
            <a:r>
              <a:rPr lang="zh-CN" altLang="en-US" sz="2000" dirty="0"/>
              <a:t>　　</a:t>
            </a:r>
          </a:p>
        </p:txBody>
      </p:sp>
    </p:spTree>
    <p:extLst>
      <p:ext uri="{BB962C8B-B14F-4D97-AF65-F5344CB8AC3E}">
        <p14:creationId xmlns:p14="http://schemas.microsoft.com/office/powerpoint/2010/main" val="2610519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2345770"/>
          </a:xfrm>
          <a:prstGeom prst="rect">
            <a:avLst/>
          </a:prstGeom>
          <a:noFill/>
        </p:spPr>
        <p:txBody>
          <a:bodyPr wrap="square" rtlCol="0">
            <a:spAutoFit/>
          </a:bodyPr>
          <a:lstStyle/>
          <a:p>
            <a:pPr>
              <a:lnSpc>
                <a:spcPct val="150000"/>
              </a:lnSpc>
            </a:pPr>
            <a:r>
              <a:rPr lang="zh-CN" altLang="en-US" sz="2000" dirty="0"/>
              <a:t>（</a:t>
            </a:r>
            <a:r>
              <a:rPr lang="en-US" altLang="zh-CN" sz="2000" dirty="0"/>
              <a:t>5</a:t>
            </a:r>
            <a:r>
              <a:rPr lang="zh-CN" altLang="en-US" sz="2000" dirty="0"/>
              <a:t>）</a:t>
            </a:r>
            <a:r>
              <a:rPr lang="en-US" altLang="zh-CN" sz="2000" dirty="0"/>
              <a:t>E</a:t>
            </a:r>
            <a:r>
              <a:rPr lang="zh-CN" altLang="en-US" sz="2000" dirty="0"/>
              <a:t> </a:t>
            </a:r>
            <a:r>
              <a:rPr lang="en-US" altLang="zh-CN" sz="2000" dirty="0"/>
              <a:t>s</a:t>
            </a:r>
            <a:r>
              <a:rPr lang="zh-CN" altLang="en-US" sz="2000" dirty="0"/>
              <a:t> ＝∞：完全有弹性。</a:t>
            </a:r>
          </a:p>
          <a:p>
            <a:pPr>
              <a:lnSpc>
                <a:spcPct val="150000"/>
              </a:lnSpc>
            </a:pPr>
            <a:r>
              <a:rPr lang="en-US" altLang="zh-CN" sz="2000" dirty="0"/>
              <a:t>4.</a:t>
            </a:r>
            <a:r>
              <a:rPr lang="zh-CN" altLang="en-US" sz="2000" dirty="0"/>
              <a:t>影响供给价格弹性的因素：</a:t>
            </a:r>
          </a:p>
          <a:p>
            <a:pPr>
              <a:lnSpc>
                <a:spcPct val="150000"/>
              </a:lnSpc>
            </a:pPr>
            <a:r>
              <a:rPr lang="zh-CN" altLang="en-US" sz="2000" dirty="0"/>
              <a:t>　　（</a:t>
            </a:r>
            <a:r>
              <a:rPr lang="en-US" altLang="zh-CN" sz="2000" dirty="0"/>
              <a:t>1</a:t>
            </a:r>
            <a:r>
              <a:rPr lang="zh-CN" altLang="en-US" sz="2000" dirty="0"/>
              <a:t>）时间（决定供给弹性的首要因素） 时间越长，弹性越大</a:t>
            </a:r>
          </a:p>
          <a:p>
            <a:pPr>
              <a:lnSpc>
                <a:spcPct val="150000"/>
              </a:lnSpc>
            </a:pPr>
            <a:r>
              <a:rPr lang="zh-CN" altLang="en-US" sz="2000" dirty="0"/>
              <a:t>　　（</a:t>
            </a:r>
            <a:r>
              <a:rPr lang="en-US" altLang="zh-CN" sz="2000" dirty="0"/>
              <a:t>2</a:t>
            </a:r>
            <a:r>
              <a:rPr lang="zh-CN" altLang="en-US" sz="2000" dirty="0"/>
              <a:t>）生产周期和自然条件 </a:t>
            </a:r>
            <a:endParaRPr lang="en-US" altLang="zh-CN" sz="2000" dirty="0"/>
          </a:p>
          <a:p>
            <a:pPr>
              <a:lnSpc>
                <a:spcPct val="150000"/>
              </a:lnSpc>
            </a:pPr>
            <a:r>
              <a:rPr lang="zh-CN" altLang="en-US" sz="2000" dirty="0"/>
              <a:t>　　（</a:t>
            </a:r>
            <a:r>
              <a:rPr lang="en-US" altLang="zh-CN" sz="2000" dirty="0"/>
              <a:t>3</a:t>
            </a:r>
            <a:r>
              <a:rPr lang="zh-CN" altLang="en-US" sz="2000" dirty="0"/>
              <a:t>）投入品替代性大小和相似程度 投入品替代性大，弹性大　　</a:t>
            </a:r>
          </a:p>
        </p:txBody>
      </p:sp>
    </p:spTree>
    <p:extLst>
      <p:ext uri="{BB962C8B-B14F-4D97-AF65-F5344CB8AC3E}">
        <p14:creationId xmlns:p14="http://schemas.microsoft.com/office/powerpoint/2010/main" val="7708910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4654095"/>
          </a:xfrm>
          <a:prstGeom prst="rect">
            <a:avLst/>
          </a:prstGeom>
          <a:noFill/>
        </p:spPr>
        <p:txBody>
          <a:bodyPr wrap="square" rtlCol="0">
            <a:spAutoFit/>
          </a:bodyPr>
          <a:lstStyle/>
          <a:p>
            <a:pPr>
              <a:lnSpc>
                <a:spcPct val="150000"/>
              </a:lnSpc>
            </a:pPr>
            <a:r>
              <a:rPr lang="zh-CN" altLang="en-US" sz="2000" dirty="0"/>
              <a:t>一、单选题</a:t>
            </a:r>
          </a:p>
          <a:p>
            <a:pPr>
              <a:lnSpc>
                <a:spcPct val="150000"/>
              </a:lnSpc>
            </a:pPr>
            <a:r>
              <a:rPr lang="en-US" altLang="zh-CN" sz="2000" dirty="0"/>
              <a:t>1</a:t>
            </a:r>
            <a:r>
              <a:rPr lang="zh-CN" altLang="zh-CN" sz="2000" dirty="0"/>
              <a:t>、当需求量变动百分数大于价格变动百分数，需求弹性系数大于</a:t>
            </a:r>
            <a:r>
              <a:rPr lang="en-US" altLang="zh-CN" sz="2000" dirty="0"/>
              <a:t>1</a:t>
            </a:r>
            <a:r>
              <a:rPr lang="zh-CN" altLang="zh-CN" sz="2000" dirty="0"/>
              <a:t>时，需求价格弹性的类型为</a:t>
            </a:r>
            <a:r>
              <a:rPr lang="en-US" altLang="zh-CN" sz="2000" dirty="0"/>
              <a:t>(   )</a:t>
            </a:r>
            <a:r>
              <a:rPr lang="zh-CN" altLang="zh-CN" sz="2000" dirty="0"/>
              <a:t>。</a:t>
            </a:r>
          </a:p>
          <a:p>
            <a:pPr>
              <a:lnSpc>
                <a:spcPct val="150000"/>
              </a:lnSpc>
            </a:pPr>
            <a:r>
              <a:rPr lang="zh-CN" altLang="zh-CN" sz="2000" dirty="0"/>
              <a:t>　　</a:t>
            </a:r>
            <a:r>
              <a:rPr lang="en-US" altLang="zh-CN" sz="2000" dirty="0"/>
              <a:t>A.</a:t>
            </a:r>
            <a:r>
              <a:rPr lang="zh-CN" altLang="zh-CN" sz="2000" dirty="0"/>
              <a:t>需求富有弹性</a:t>
            </a:r>
          </a:p>
          <a:p>
            <a:pPr>
              <a:lnSpc>
                <a:spcPct val="150000"/>
              </a:lnSpc>
            </a:pPr>
            <a:r>
              <a:rPr lang="zh-CN" altLang="zh-CN" sz="2000" dirty="0"/>
              <a:t>　　</a:t>
            </a:r>
            <a:r>
              <a:rPr lang="en-US" altLang="zh-CN" sz="2000" dirty="0"/>
              <a:t>B.</a:t>
            </a:r>
            <a:r>
              <a:rPr lang="zh-CN" altLang="zh-CN" sz="2000" dirty="0"/>
              <a:t>需求缺乏弹性</a:t>
            </a:r>
          </a:p>
          <a:p>
            <a:pPr>
              <a:lnSpc>
                <a:spcPct val="150000"/>
              </a:lnSpc>
            </a:pPr>
            <a:r>
              <a:rPr lang="zh-CN" altLang="zh-CN" sz="2000" dirty="0"/>
              <a:t>　　</a:t>
            </a:r>
            <a:r>
              <a:rPr lang="en-US" altLang="zh-CN" sz="2000" dirty="0"/>
              <a:t>C.</a:t>
            </a:r>
            <a:r>
              <a:rPr lang="zh-CN" altLang="zh-CN" sz="2000" dirty="0"/>
              <a:t>需求单一弹性</a:t>
            </a:r>
          </a:p>
          <a:p>
            <a:pPr>
              <a:lnSpc>
                <a:spcPct val="150000"/>
              </a:lnSpc>
            </a:pPr>
            <a:r>
              <a:rPr lang="zh-CN" altLang="zh-CN" sz="2000" dirty="0"/>
              <a:t>　　</a:t>
            </a:r>
            <a:r>
              <a:rPr lang="en-US" altLang="zh-CN" sz="2000" dirty="0"/>
              <a:t>D.</a:t>
            </a:r>
            <a:r>
              <a:rPr lang="zh-CN" altLang="zh-CN" sz="2000" dirty="0"/>
              <a:t>需求完全有弹性</a:t>
            </a:r>
          </a:p>
          <a:p>
            <a:pPr>
              <a:lnSpc>
                <a:spcPct val="150000"/>
              </a:lnSpc>
            </a:pPr>
            <a:r>
              <a:rPr lang="en-US" altLang="zh-CN" sz="2000" dirty="0"/>
              <a:t>2</a:t>
            </a:r>
            <a:r>
              <a:rPr lang="zh-CN" altLang="zh-CN" sz="2000" dirty="0"/>
              <a:t>、某商品的价格为</a:t>
            </a:r>
            <a:r>
              <a:rPr lang="en-US" altLang="zh-CN" sz="2000" dirty="0"/>
              <a:t>2</a:t>
            </a:r>
            <a:r>
              <a:rPr lang="zh-CN" altLang="zh-CN" sz="2000" dirty="0"/>
              <a:t>元</a:t>
            </a:r>
            <a:r>
              <a:rPr lang="en-US" altLang="zh-CN" sz="2000" dirty="0"/>
              <a:t>/</a:t>
            </a:r>
            <a:r>
              <a:rPr lang="zh-CN" altLang="zh-CN" sz="2000" dirty="0"/>
              <a:t>件时，销售量为</a:t>
            </a:r>
            <a:r>
              <a:rPr lang="en-US" altLang="zh-CN" sz="2000" dirty="0"/>
              <a:t>300</a:t>
            </a:r>
            <a:r>
              <a:rPr lang="zh-CN" altLang="zh-CN" sz="2000" dirty="0"/>
              <a:t>件</a:t>
            </a:r>
            <a:r>
              <a:rPr lang="en-US" altLang="zh-CN" sz="2000" dirty="0"/>
              <a:t>;</a:t>
            </a:r>
            <a:r>
              <a:rPr lang="zh-CN" altLang="zh-CN" sz="2000" dirty="0"/>
              <a:t>当价格提高到</a:t>
            </a:r>
            <a:r>
              <a:rPr lang="en-US" altLang="zh-CN" sz="2000" dirty="0"/>
              <a:t>4</a:t>
            </a:r>
            <a:r>
              <a:rPr lang="zh-CN" altLang="zh-CN" sz="2000" dirty="0"/>
              <a:t>元</a:t>
            </a:r>
            <a:r>
              <a:rPr lang="en-US" altLang="zh-CN" sz="2000" dirty="0"/>
              <a:t>/</a:t>
            </a:r>
            <a:r>
              <a:rPr lang="zh-CN" altLang="zh-CN" sz="2000" dirty="0"/>
              <a:t>件时，销售量为</a:t>
            </a:r>
            <a:r>
              <a:rPr lang="en-US" altLang="zh-CN" sz="2000" dirty="0"/>
              <a:t>100</a:t>
            </a:r>
            <a:r>
              <a:rPr lang="zh-CN" altLang="zh-CN" sz="2000" dirty="0"/>
              <a:t>件。按照弧弹性公式计算，该商品的需求价格弹性是</a:t>
            </a:r>
            <a:r>
              <a:rPr lang="en-US" altLang="zh-CN" sz="2000" dirty="0"/>
              <a:t>(      )</a:t>
            </a:r>
            <a:r>
              <a:rPr lang="zh-CN" altLang="zh-CN" sz="2000" dirty="0"/>
              <a:t>。</a:t>
            </a:r>
          </a:p>
          <a:p>
            <a:pPr>
              <a:lnSpc>
                <a:spcPct val="150000"/>
              </a:lnSpc>
            </a:pPr>
            <a:r>
              <a:rPr lang="en-US" altLang="zh-CN" sz="2000" dirty="0"/>
              <a:t>A</a:t>
            </a:r>
            <a:r>
              <a:rPr lang="zh-CN" altLang="zh-CN" sz="2000" dirty="0"/>
              <a:t>、</a:t>
            </a:r>
            <a:r>
              <a:rPr lang="en-US" altLang="zh-CN" sz="2000" dirty="0"/>
              <a:t>0.40      B</a:t>
            </a:r>
            <a:r>
              <a:rPr lang="zh-CN" altLang="zh-CN" sz="2000" dirty="0"/>
              <a:t>、</a:t>
            </a:r>
            <a:r>
              <a:rPr lang="en-US" altLang="zh-CN" sz="2000" dirty="0"/>
              <a:t>0.67     C</a:t>
            </a:r>
            <a:r>
              <a:rPr lang="zh-CN" altLang="zh-CN" sz="2000" dirty="0"/>
              <a:t>、</a:t>
            </a:r>
            <a:r>
              <a:rPr lang="en-US" altLang="zh-CN" sz="2000" dirty="0"/>
              <a:t>1.50       D</a:t>
            </a:r>
            <a:r>
              <a:rPr lang="zh-CN" altLang="zh-CN" sz="2000" dirty="0"/>
              <a:t>、</a:t>
            </a:r>
            <a:r>
              <a:rPr lang="en-US" altLang="zh-CN" sz="2000" dirty="0"/>
              <a:t>2.00</a:t>
            </a:r>
            <a:endParaRPr lang="zh-CN" altLang="zh-CN" sz="2000" dirty="0"/>
          </a:p>
        </p:txBody>
      </p:sp>
    </p:spTree>
    <p:extLst>
      <p:ext uri="{BB962C8B-B14F-4D97-AF65-F5344CB8AC3E}">
        <p14:creationId xmlns:p14="http://schemas.microsoft.com/office/powerpoint/2010/main" val="38703615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4654095"/>
          </a:xfrm>
          <a:prstGeom prst="rect">
            <a:avLst/>
          </a:prstGeom>
          <a:noFill/>
        </p:spPr>
        <p:txBody>
          <a:bodyPr wrap="square" rtlCol="0">
            <a:spAutoFit/>
          </a:bodyPr>
          <a:lstStyle/>
          <a:p>
            <a:pPr>
              <a:lnSpc>
                <a:spcPct val="150000"/>
              </a:lnSpc>
            </a:pPr>
            <a:r>
              <a:rPr lang="en-US" altLang="zh-CN" sz="2000" dirty="0"/>
              <a:t>3</a:t>
            </a:r>
            <a:r>
              <a:rPr lang="zh-CN" altLang="zh-CN" sz="2000" dirty="0"/>
              <a:t>、如果两种商品</a:t>
            </a:r>
            <a:r>
              <a:rPr lang="en-US" altLang="zh-CN" sz="2000" dirty="0"/>
              <a:t>x</a:t>
            </a:r>
            <a:r>
              <a:rPr lang="zh-CN" altLang="zh-CN" sz="2000" dirty="0"/>
              <a:t>和</a:t>
            </a:r>
            <a:r>
              <a:rPr lang="en-US" altLang="zh-CN" sz="2000" dirty="0"/>
              <a:t>y</a:t>
            </a:r>
            <a:r>
              <a:rPr lang="zh-CN" altLang="zh-CN" sz="2000" dirty="0"/>
              <a:t>的需求交叉弹性系数是</a:t>
            </a:r>
            <a:r>
              <a:rPr lang="en-US" altLang="zh-CN" sz="2000" dirty="0"/>
              <a:t>-2.3</a:t>
            </a:r>
            <a:r>
              <a:rPr lang="zh-CN" altLang="zh-CN" sz="2000" dirty="0"/>
              <a:t>，那么可以判断出</a:t>
            </a:r>
            <a:r>
              <a:rPr lang="en-US" altLang="zh-CN" sz="2000" dirty="0"/>
              <a:t>(    )</a:t>
            </a:r>
            <a:r>
              <a:rPr lang="zh-CN" altLang="zh-CN" sz="2000" dirty="0"/>
              <a:t>。</a:t>
            </a:r>
          </a:p>
          <a:p>
            <a:pPr>
              <a:lnSpc>
                <a:spcPct val="150000"/>
              </a:lnSpc>
            </a:pPr>
            <a:r>
              <a:rPr lang="en-US" altLang="zh-CN" sz="2000" dirty="0" err="1"/>
              <a:t>A.x</a:t>
            </a:r>
            <a:r>
              <a:rPr lang="zh-CN" altLang="zh-CN" sz="2000" dirty="0"/>
              <a:t>和</a:t>
            </a:r>
            <a:r>
              <a:rPr lang="en-US" altLang="zh-CN" sz="2000" dirty="0"/>
              <a:t>y</a:t>
            </a:r>
            <a:r>
              <a:rPr lang="zh-CN" altLang="zh-CN" sz="2000" dirty="0"/>
              <a:t>是替代品</a:t>
            </a:r>
          </a:p>
          <a:p>
            <a:pPr>
              <a:lnSpc>
                <a:spcPct val="150000"/>
              </a:lnSpc>
            </a:pPr>
            <a:r>
              <a:rPr lang="en-US" altLang="zh-CN" sz="2000" dirty="0" err="1"/>
              <a:t>B.x</a:t>
            </a:r>
            <a:r>
              <a:rPr lang="zh-CN" altLang="zh-CN" sz="2000" dirty="0"/>
              <a:t>和</a:t>
            </a:r>
            <a:r>
              <a:rPr lang="en-US" altLang="zh-CN" sz="2000" dirty="0"/>
              <a:t>y</a:t>
            </a:r>
            <a:r>
              <a:rPr lang="zh-CN" altLang="zh-CN" sz="2000" dirty="0"/>
              <a:t>是互补品</a:t>
            </a:r>
          </a:p>
          <a:p>
            <a:pPr>
              <a:lnSpc>
                <a:spcPct val="150000"/>
              </a:lnSpc>
            </a:pPr>
            <a:r>
              <a:rPr lang="en-US" altLang="zh-CN" sz="2000" dirty="0" err="1"/>
              <a:t>C.x</a:t>
            </a:r>
            <a:r>
              <a:rPr lang="zh-CN" altLang="zh-CN" sz="2000" dirty="0"/>
              <a:t>和</a:t>
            </a:r>
            <a:r>
              <a:rPr lang="en-US" altLang="zh-CN" sz="2000" dirty="0"/>
              <a:t>y</a:t>
            </a:r>
            <a:r>
              <a:rPr lang="zh-CN" altLang="zh-CN" sz="2000" dirty="0"/>
              <a:t>是高档品</a:t>
            </a:r>
          </a:p>
          <a:p>
            <a:pPr>
              <a:lnSpc>
                <a:spcPct val="150000"/>
              </a:lnSpc>
            </a:pPr>
            <a:r>
              <a:rPr lang="en-US" altLang="zh-CN" sz="2000" dirty="0" err="1"/>
              <a:t>D.x</a:t>
            </a:r>
            <a:r>
              <a:rPr lang="zh-CN" altLang="zh-CN" sz="2000" dirty="0"/>
              <a:t>和</a:t>
            </a:r>
            <a:r>
              <a:rPr lang="en-US" altLang="zh-CN" sz="2000" dirty="0"/>
              <a:t>y</a:t>
            </a:r>
            <a:r>
              <a:rPr lang="zh-CN" altLang="zh-CN" sz="2000" dirty="0"/>
              <a:t>是低价品</a:t>
            </a:r>
          </a:p>
          <a:p>
            <a:pPr>
              <a:lnSpc>
                <a:spcPct val="150000"/>
              </a:lnSpc>
            </a:pPr>
            <a:r>
              <a:rPr lang="en-US" altLang="zh-CN" sz="2000" dirty="0"/>
              <a:t>4</a:t>
            </a:r>
            <a:r>
              <a:rPr lang="zh-CN" altLang="zh-CN" sz="2000" dirty="0"/>
              <a:t>、下列关于需求价格弹性影响因素的说法中，错误的是</a:t>
            </a:r>
            <a:r>
              <a:rPr lang="en-US" altLang="zh-CN" sz="2000" dirty="0"/>
              <a:t>(    )</a:t>
            </a:r>
            <a:r>
              <a:rPr lang="zh-CN" altLang="zh-CN" sz="2000" dirty="0"/>
              <a:t>。</a:t>
            </a:r>
          </a:p>
          <a:p>
            <a:pPr>
              <a:lnSpc>
                <a:spcPct val="150000"/>
              </a:lnSpc>
            </a:pPr>
            <a:r>
              <a:rPr lang="en-US" altLang="zh-CN" sz="2000" dirty="0"/>
              <a:t>A.</a:t>
            </a:r>
            <a:r>
              <a:rPr lang="zh-CN" altLang="zh-CN" sz="2000" dirty="0"/>
              <a:t>时间越短，商品的需求弹性越缺乏</a:t>
            </a:r>
          </a:p>
          <a:p>
            <a:pPr>
              <a:lnSpc>
                <a:spcPct val="150000"/>
              </a:lnSpc>
            </a:pPr>
            <a:r>
              <a:rPr lang="en-US" altLang="zh-CN" sz="2000" dirty="0"/>
              <a:t>B.</a:t>
            </a:r>
            <a:r>
              <a:rPr lang="zh-CN" altLang="zh-CN" sz="2000" dirty="0"/>
              <a:t>生活基本必需品的需求缺乏弹性</a:t>
            </a:r>
          </a:p>
          <a:p>
            <a:pPr>
              <a:lnSpc>
                <a:spcPct val="150000"/>
              </a:lnSpc>
            </a:pPr>
            <a:r>
              <a:rPr lang="en-US" altLang="zh-CN" sz="2000" dirty="0"/>
              <a:t>C.</a:t>
            </a:r>
            <a:r>
              <a:rPr lang="zh-CN" altLang="zh-CN" sz="2000" dirty="0"/>
              <a:t>一种商品的用途越多，它的需求弹性越大</a:t>
            </a:r>
          </a:p>
          <a:p>
            <a:pPr>
              <a:lnSpc>
                <a:spcPct val="150000"/>
              </a:lnSpc>
            </a:pPr>
            <a:r>
              <a:rPr lang="en-US" altLang="zh-CN" sz="2000" dirty="0"/>
              <a:t>D.</a:t>
            </a:r>
            <a:r>
              <a:rPr lang="zh-CN" altLang="zh-CN" sz="2000" dirty="0"/>
              <a:t>一种商品若有极少的替代品，则该商品的需求价格弹性大</a:t>
            </a:r>
          </a:p>
        </p:txBody>
      </p:sp>
    </p:spTree>
    <p:extLst>
      <p:ext uri="{BB962C8B-B14F-4D97-AF65-F5344CB8AC3E}">
        <p14:creationId xmlns:p14="http://schemas.microsoft.com/office/powerpoint/2010/main" val="3570927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3728649"/>
          </a:xfrm>
          <a:prstGeom prst="rect">
            <a:avLst/>
          </a:prstGeom>
          <a:noFill/>
        </p:spPr>
        <p:txBody>
          <a:bodyPr wrap="square" rtlCol="0">
            <a:spAutoFit/>
          </a:bodyPr>
          <a:lstStyle/>
          <a:p>
            <a:pPr>
              <a:lnSpc>
                <a:spcPct val="150000"/>
              </a:lnSpc>
            </a:pPr>
            <a:r>
              <a:rPr lang="en-US" altLang="zh-CN" sz="2000" dirty="0"/>
              <a:t>5</a:t>
            </a:r>
            <a:r>
              <a:rPr lang="zh-CN" altLang="zh-CN" sz="2000" dirty="0"/>
              <a:t>、假设一定时期内消费者的个人收入增加了</a:t>
            </a:r>
            <a:r>
              <a:rPr lang="en-US" altLang="zh-CN" sz="2000" dirty="0"/>
              <a:t>20</a:t>
            </a:r>
            <a:r>
              <a:rPr lang="zh-CN" altLang="zh-CN" sz="2000" dirty="0"/>
              <a:t>％，由此导致消费者对某商品的</a:t>
            </a:r>
            <a:endParaRPr lang="en-US" altLang="zh-CN" sz="2000" dirty="0"/>
          </a:p>
          <a:p>
            <a:pPr>
              <a:lnSpc>
                <a:spcPct val="150000"/>
              </a:lnSpc>
            </a:pPr>
            <a:r>
              <a:rPr lang="zh-CN" altLang="zh-CN" sz="2000" dirty="0"/>
              <a:t>需求下降了</a:t>
            </a:r>
            <a:r>
              <a:rPr lang="en-US" altLang="zh-CN" sz="2000" dirty="0"/>
              <a:t>12</a:t>
            </a:r>
            <a:r>
              <a:rPr lang="zh-CN" altLang="zh-CN" sz="2000" dirty="0"/>
              <a:t>％，这在一定程度上可以说明该商品属于</a:t>
            </a:r>
            <a:r>
              <a:rPr lang="en-US" altLang="zh-CN" sz="2000" dirty="0"/>
              <a:t>(    )</a:t>
            </a:r>
            <a:r>
              <a:rPr lang="zh-CN" altLang="zh-CN" sz="2000" dirty="0"/>
              <a:t>。</a:t>
            </a:r>
            <a:br>
              <a:rPr lang="en-US" altLang="zh-CN" sz="2000" dirty="0"/>
            </a:br>
            <a:r>
              <a:rPr lang="en-US" altLang="zh-CN" sz="2000" dirty="0"/>
              <a:t>A.</a:t>
            </a:r>
            <a:r>
              <a:rPr lang="zh-CN" altLang="zh-CN" sz="2000" dirty="0"/>
              <a:t>低档品</a:t>
            </a:r>
            <a:r>
              <a:rPr lang="en-US" altLang="zh-CN" sz="2000" dirty="0"/>
              <a:t>               B.</a:t>
            </a:r>
            <a:r>
              <a:rPr lang="zh-CN" altLang="zh-CN" sz="2000" dirty="0"/>
              <a:t>高档品</a:t>
            </a:r>
            <a:br>
              <a:rPr lang="en-US" altLang="zh-CN" sz="2000" dirty="0"/>
            </a:br>
            <a:r>
              <a:rPr lang="en-US" altLang="zh-CN" sz="2000" dirty="0"/>
              <a:t>C.</a:t>
            </a:r>
            <a:r>
              <a:rPr lang="zh-CN" altLang="zh-CN" sz="2000" dirty="0"/>
              <a:t>边际商品</a:t>
            </a:r>
            <a:r>
              <a:rPr lang="en-US" altLang="zh-CN" sz="2000" dirty="0"/>
              <a:t>             D.</a:t>
            </a:r>
            <a:r>
              <a:rPr lang="zh-CN" altLang="zh-CN" sz="2000" dirty="0"/>
              <a:t>必需品</a:t>
            </a:r>
            <a:endParaRPr lang="en-US" altLang="zh-CN" sz="2000" dirty="0"/>
          </a:p>
          <a:p>
            <a:pPr>
              <a:lnSpc>
                <a:spcPct val="150000"/>
              </a:lnSpc>
            </a:pPr>
            <a:r>
              <a:rPr lang="en-US" altLang="zh-CN" sz="2000" dirty="0"/>
              <a:t>6</a:t>
            </a:r>
            <a:r>
              <a:rPr lang="zh-CN" altLang="en-US" sz="2000" dirty="0"/>
              <a:t>、某商品的需求价格弹性系数为</a:t>
            </a:r>
            <a:r>
              <a:rPr lang="en-US" altLang="zh-CN" sz="2000" dirty="0"/>
              <a:t>0.15</a:t>
            </a:r>
            <a:r>
              <a:rPr lang="zh-CN" altLang="en-US" sz="2000" dirty="0"/>
              <a:t>，现价格为</a:t>
            </a:r>
            <a:r>
              <a:rPr lang="en-US" altLang="zh-CN" sz="2000" dirty="0"/>
              <a:t>1.2</a:t>
            </a:r>
            <a:r>
              <a:rPr lang="zh-CN" altLang="en-US" sz="2000" dirty="0"/>
              <a:t>元，试问该商品的价格上涨</a:t>
            </a:r>
            <a:endParaRPr lang="en-US" altLang="zh-CN" sz="2000" dirty="0"/>
          </a:p>
          <a:p>
            <a:pPr>
              <a:lnSpc>
                <a:spcPct val="150000"/>
              </a:lnSpc>
            </a:pPr>
            <a:r>
              <a:rPr lang="zh-CN" altLang="en-US" sz="2000" dirty="0"/>
              <a:t>多少元才能使其消费量减少</a:t>
            </a:r>
            <a:r>
              <a:rPr lang="en-US" altLang="zh-CN" sz="2000" dirty="0"/>
              <a:t>10</a:t>
            </a:r>
            <a:r>
              <a:rPr lang="zh-CN" altLang="en-US" sz="2000" dirty="0"/>
              <a:t>％？（）</a:t>
            </a:r>
            <a:endParaRPr lang="en-US" altLang="zh-CN" sz="2000" dirty="0"/>
          </a:p>
          <a:p>
            <a:pPr>
              <a:lnSpc>
                <a:spcPct val="150000"/>
              </a:lnSpc>
            </a:pPr>
            <a:r>
              <a:rPr lang="en-US" altLang="zh-CN" sz="2000" dirty="0"/>
              <a:t>A.0.8              B.1.8</a:t>
            </a:r>
            <a:br>
              <a:rPr lang="en-US" altLang="zh-CN" sz="2000" dirty="0"/>
            </a:br>
            <a:r>
              <a:rPr lang="en-US" altLang="zh-CN" sz="2000" dirty="0"/>
              <a:t>C.0.5              D.1.5</a:t>
            </a:r>
          </a:p>
        </p:txBody>
      </p:sp>
    </p:spTree>
    <p:extLst>
      <p:ext uri="{BB962C8B-B14F-4D97-AF65-F5344CB8AC3E}">
        <p14:creationId xmlns:p14="http://schemas.microsoft.com/office/powerpoint/2010/main" val="1045842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3269100"/>
          </a:xfrm>
          <a:prstGeom prst="rect">
            <a:avLst/>
          </a:prstGeom>
          <a:noFill/>
        </p:spPr>
        <p:txBody>
          <a:bodyPr wrap="square" rtlCol="0">
            <a:spAutoFit/>
          </a:bodyPr>
          <a:lstStyle/>
          <a:p>
            <a:pPr>
              <a:lnSpc>
                <a:spcPct val="150000"/>
              </a:lnSpc>
            </a:pPr>
            <a:r>
              <a:rPr lang="zh-CN" altLang="en-US" sz="2000" dirty="0"/>
              <a:t>二、多选题</a:t>
            </a:r>
          </a:p>
          <a:p>
            <a:pPr>
              <a:lnSpc>
                <a:spcPct val="150000"/>
              </a:lnSpc>
            </a:pPr>
            <a:r>
              <a:rPr lang="en-US" altLang="zh-CN" sz="2000" dirty="0"/>
              <a:t>1</a:t>
            </a:r>
            <a:r>
              <a:rPr lang="zh-CN" altLang="zh-CN" sz="2000" dirty="0"/>
              <a:t>、关于需求收入弹性类型的说法，错误的有</a:t>
            </a:r>
            <a:r>
              <a:rPr lang="en-US" altLang="zh-CN" sz="2000" dirty="0"/>
              <a:t>(       )</a:t>
            </a:r>
            <a:r>
              <a:rPr lang="zh-CN" altLang="zh-CN" sz="2000" dirty="0"/>
              <a:t>。</a:t>
            </a:r>
            <a:br>
              <a:rPr lang="en-US" altLang="zh-CN" sz="2000" dirty="0"/>
            </a:br>
            <a:r>
              <a:rPr lang="en-US" altLang="zh-CN" sz="2000" dirty="0" err="1"/>
              <a:t>A.Ey</a:t>
            </a:r>
            <a:r>
              <a:rPr lang="en-US" altLang="zh-CN" sz="2000" dirty="0"/>
              <a:t>=0</a:t>
            </a:r>
            <a:r>
              <a:rPr lang="zh-CN" altLang="zh-CN" sz="2000" dirty="0"/>
              <a:t>，表明不管收入如何变动，需求数量不变</a:t>
            </a:r>
            <a:br>
              <a:rPr lang="en-US" altLang="zh-CN" sz="2000" dirty="0"/>
            </a:br>
            <a:r>
              <a:rPr lang="en-US" altLang="zh-CN" sz="2000" dirty="0" err="1"/>
              <a:t>B.Ey</a:t>
            </a:r>
            <a:r>
              <a:rPr lang="en-US" altLang="zh-CN" sz="2000" dirty="0"/>
              <a:t>&lt;0</a:t>
            </a:r>
            <a:r>
              <a:rPr lang="zh-CN" altLang="zh-CN" sz="2000" dirty="0"/>
              <a:t>，表明收入增加时买得少，收入降低时买得多</a:t>
            </a:r>
            <a:br>
              <a:rPr lang="en-US" altLang="zh-CN" sz="2000" dirty="0"/>
            </a:br>
            <a:r>
              <a:rPr lang="en-US" altLang="zh-CN" sz="2000" dirty="0"/>
              <a:t>C.0&lt;Ey&lt;1</a:t>
            </a:r>
            <a:r>
              <a:rPr lang="zh-CN" altLang="zh-CN" sz="2000" dirty="0"/>
              <a:t>，表明收入弹性高，需求数量的相应增加大于收入的增加</a:t>
            </a:r>
            <a:br>
              <a:rPr lang="en-US" altLang="zh-CN" sz="2000" dirty="0"/>
            </a:br>
            <a:r>
              <a:rPr lang="en-US" altLang="zh-CN" sz="2000" dirty="0" err="1"/>
              <a:t>D.Ey</a:t>
            </a:r>
            <a:r>
              <a:rPr lang="en-US" altLang="zh-CN" sz="2000" dirty="0"/>
              <a:t>&gt;1</a:t>
            </a:r>
            <a:r>
              <a:rPr lang="zh-CN" altLang="zh-CN" sz="2000" dirty="0"/>
              <a:t>，表明收入弹性低，需求数量的相应增加小于收入的增加</a:t>
            </a:r>
            <a:br>
              <a:rPr lang="en-US" altLang="zh-CN" sz="2000" dirty="0"/>
            </a:br>
            <a:r>
              <a:rPr lang="en-US" altLang="zh-CN" sz="2000" dirty="0" err="1"/>
              <a:t>E.Ey</a:t>
            </a:r>
            <a:r>
              <a:rPr lang="en-US" altLang="zh-CN" sz="2000" dirty="0"/>
              <a:t>=1</a:t>
            </a:r>
            <a:r>
              <a:rPr lang="zh-CN" altLang="zh-CN" sz="2000" dirty="0"/>
              <a:t>，表明收入变动和需求数量变动是成相同比例的</a:t>
            </a:r>
            <a:endParaRPr lang="en-US" altLang="zh-CN" sz="2000" dirty="0"/>
          </a:p>
        </p:txBody>
      </p:sp>
    </p:spTree>
    <p:extLst>
      <p:ext uri="{BB962C8B-B14F-4D97-AF65-F5344CB8AC3E}">
        <p14:creationId xmlns:p14="http://schemas.microsoft.com/office/powerpoint/2010/main" val="12111299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1258780"/>
            <a:ext cx="10007600" cy="2807435"/>
          </a:xfrm>
          <a:prstGeom prst="rect">
            <a:avLst/>
          </a:prstGeom>
          <a:noFill/>
        </p:spPr>
        <p:txBody>
          <a:bodyPr wrap="square" rtlCol="0">
            <a:spAutoFit/>
          </a:bodyPr>
          <a:lstStyle/>
          <a:p>
            <a:pPr>
              <a:lnSpc>
                <a:spcPct val="150000"/>
              </a:lnSpc>
            </a:pPr>
            <a:r>
              <a:rPr lang="en-US" altLang="zh-CN" sz="2000" dirty="0"/>
              <a:t>2</a:t>
            </a:r>
            <a:r>
              <a:rPr lang="zh-CN" altLang="zh-CN" sz="2000" dirty="0"/>
              <a:t>、影响供给价格弹性的因素有</a:t>
            </a:r>
            <a:r>
              <a:rPr lang="en-US" altLang="zh-CN" sz="2000" dirty="0"/>
              <a:t>(    )</a:t>
            </a:r>
            <a:r>
              <a:rPr lang="zh-CN" altLang="zh-CN" sz="2000" dirty="0"/>
              <a:t>。</a:t>
            </a:r>
          </a:p>
          <a:p>
            <a:pPr>
              <a:lnSpc>
                <a:spcPct val="150000"/>
              </a:lnSpc>
            </a:pPr>
            <a:r>
              <a:rPr lang="en-US" altLang="zh-CN" sz="2000" dirty="0"/>
              <a:t>A.</a:t>
            </a:r>
            <a:r>
              <a:rPr lang="zh-CN" altLang="zh-CN" sz="2000" dirty="0"/>
              <a:t>时间</a:t>
            </a:r>
          </a:p>
          <a:p>
            <a:pPr>
              <a:lnSpc>
                <a:spcPct val="150000"/>
              </a:lnSpc>
            </a:pPr>
            <a:r>
              <a:rPr lang="en-US" altLang="zh-CN" sz="2000" dirty="0"/>
              <a:t>B.</a:t>
            </a:r>
            <a:r>
              <a:rPr lang="zh-CN" altLang="zh-CN" sz="2000" dirty="0"/>
              <a:t>成本</a:t>
            </a:r>
          </a:p>
          <a:p>
            <a:pPr>
              <a:lnSpc>
                <a:spcPct val="150000"/>
              </a:lnSpc>
            </a:pPr>
            <a:r>
              <a:rPr lang="en-US" altLang="zh-CN" sz="2000" dirty="0"/>
              <a:t>C.</a:t>
            </a:r>
            <a:r>
              <a:rPr lang="zh-CN" altLang="zh-CN" sz="2000" dirty="0"/>
              <a:t>预期</a:t>
            </a:r>
          </a:p>
          <a:p>
            <a:pPr>
              <a:lnSpc>
                <a:spcPct val="150000"/>
              </a:lnSpc>
            </a:pPr>
            <a:r>
              <a:rPr lang="en-US" altLang="zh-CN" sz="2000" dirty="0"/>
              <a:t>D.</a:t>
            </a:r>
            <a:r>
              <a:rPr lang="zh-CN" altLang="zh-CN" sz="2000" dirty="0"/>
              <a:t>投入品替代性大小和相似程度</a:t>
            </a:r>
          </a:p>
          <a:p>
            <a:pPr>
              <a:lnSpc>
                <a:spcPct val="150000"/>
              </a:lnSpc>
            </a:pPr>
            <a:r>
              <a:rPr lang="en-US" altLang="zh-CN" sz="2000" dirty="0"/>
              <a:t>E.</a:t>
            </a:r>
            <a:r>
              <a:rPr lang="zh-CN" altLang="zh-CN" sz="2000" dirty="0"/>
              <a:t>生产周期和自然条件的影响</a:t>
            </a:r>
          </a:p>
        </p:txBody>
      </p:sp>
    </p:spTree>
    <p:extLst>
      <p:ext uri="{BB962C8B-B14F-4D97-AF65-F5344CB8AC3E}">
        <p14:creationId xmlns:p14="http://schemas.microsoft.com/office/powerpoint/2010/main" val="36729820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92150" y="2332343"/>
            <a:ext cx="10552550" cy="1806264"/>
          </a:xfrm>
          <a:prstGeom prst="rect">
            <a:avLst/>
          </a:prstGeom>
        </p:spPr>
        <p:txBody>
          <a:bodyPr wrap="square">
            <a:spAutoFit/>
          </a:bodyPr>
          <a:lstStyle/>
          <a:p>
            <a:pPr algn="ctr">
              <a:lnSpc>
                <a:spcPct val="150000"/>
              </a:lnSpc>
              <a:spcBef>
                <a:spcPts val="750"/>
              </a:spcBef>
              <a:spcAft>
                <a:spcPts val="750"/>
              </a:spcAft>
            </a:pPr>
            <a:r>
              <a:rPr lang="en-US" altLang="zh-CN" sz="8800" b="1" kern="100" dirty="0">
                <a:solidFill>
                  <a:srgbClr val="002060"/>
                </a:solidFill>
                <a:latin typeface="黑体" panose="02010609060101010101" pitchFamily="49" charset="-122"/>
                <a:ea typeface="黑体" panose="02010609060101010101" pitchFamily="49" charset="-122"/>
                <a:cs typeface="Times New Roman" panose="02020603050405020304" pitchFamily="18" charset="0"/>
              </a:rPr>
              <a:t>Thank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3730765"/>
          </a:xfrm>
          <a:prstGeom prst="rect">
            <a:avLst/>
          </a:prstGeom>
          <a:noFill/>
        </p:spPr>
        <p:txBody>
          <a:bodyPr wrap="square" rtlCol="0">
            <a:spAutoFit/>
          </a:bodyPr>
          <a:lstStyle/>
          <a:p>
            <a:pPr>
              <a:lnSpc>
                <a:spcPct val="150000"/>
              </a:lnSpc>
            </a:pPr>
            <a:r>
              <a:rPr lang="en-US" altLang="zh-CN" sz="2000" dirty="0">
                <a:solidFill>
                  <a:srgbClr val="FC838C"/>
                </a:solidFill>
                <a:latin typeface="微软雅黑" panose="020B0503020204020204" pitchFamily="34" charset="-122"/>
                <a:ea typeface="微软雅黑" panose="020B0503020204020204" pitchFamily="34" charset="-122"/>
                <a:cs typeface="Helvetica Neue"/>
              </a:rPr>
              <a:t>(</a:t>
            </a:r>
            <a:r>
              <a:rPr lang="zh-CN" altLang="en-US" sz="2000" dirty="0">
                <a:solidFill>
                  <a:srgbClr val="FC838C"/>
                </a:solidFill>
                <a:latin typeface="微软雅黑" panose="020B0503020204020204" pitchFamily="34" charset="-122"/>
                <a:ea typeface="微软雅黑" panose="020B0503020204020204" pitchFamily="34" charset="-122"/>
                <a:cs typeface="Helvetica Neue"/>
              </a:rPr>
              <a:t>一</a:t>
            </a:r>
            <a:r>
              <a:rPr lang="en-US" altLang="zh-CN" sz="2000" dirty="0">
                <a:solidFill>
                  <a:srgbClr val="FC838C"/>
                </a:solidFill>
                <a:latin typeface="微软雅黑" panose="020B0503020204020204" pitchFamily="34" charset="-122"/>
                <a:ea typeface="微软雅黑" panose="020B0503020204020204" pitchFamily="34" charset="-122"/>
                <a:cs typeface="Helvetica Neue"/>
              </a:rPr>
              <a:t>)</a:t>
            </a:r>
            <a:r>
              <a:rPr lang="zh-CN" altLang="en-US" sz="2000" dirty="0">
                <a:solidFill>
                  <a:srgbClr val="FC838C"/>
                </a:solidFill>
                <a:latin typeface="微软雅黑" panose="020B0503020204020204" pitchFamily="34" charset="-122"/>
                <a:ea typeface="微软雅黑" panose="020B0503020204020204" pitchFamily="34" charset="-122"/>
                <a:cs typeface="Helvetica Neue"/>
              </a:rPr>
              <a:t>需求价格弹性</a:t>
            </a:r>
            <a:endParaRPr lang="en-US" altLang="zh-CN" sz="2000"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en-US" altLang="zh-CN" sz="2000" dirty="0"/>
              <a:t>1</a:t>
            </a:r>
            <a:r>
              <a:rPr lang="zh-CN" altLang="en-US" sz="2000" dirty="0"/>
              <a:t>、定义：需求量对价格变动的反应程度。</a:t>
            </a:r>
          </a:p>
          <a:p>
            <a:pPr>
              <a:lnSpc>
                <a:spcPct val="150000"/>
              </a:lnSpc>
            </a:pPr>
            <a:r>
              <a:rPr lang="en-US" altLang="zh-CN" sz="2000" dirty="0"/>
              <a:t>2</a:t>
            </a:r>
            <a:r>
              <a:rPr lang="zh-CN" altLang="en-US" sz="2000" dirty="0"/>
              <a:t>、需求价格弹性系数：需求量变动百分比与价格变动百分比的比率。</a:t>
            </a:r>
          </a:p>
          <a:p>
            <a:pPr>
              <a:lnSpc>
                <a:spcPct val="150000"/>
              </a:lnSpc>
            </a:pPr>
            <a:r>
              <a:rPr lang="zh-CN" altLang="en-US" sz="2000" dirty="0"/>
              <a:t>　　</a:t>
            </a:r>
            <a:r>
              <a:rPr lang="en-US" altLang="zh-CN" sz="2000" dirty="0"/>
              <a:t>(1)E</a:t>
            </a:r>
            <a:r>
              <a:rPr lang="zh-CN" altLang="en-US" sz="2000" dirty="0"/>
              <a:t> </a:t>
            </a:r>
            <a:r>
              <a:rPr lang="en-US" altLang="zh-CN" sz="2000" dirty="0"/>
              <a:t>d</a:t>
            </a:r>
            <a:r>
              <a:rPr lang="zh-CN" altLang="en-US" sz="2000" dirty="0"/>
              <a:t> ＝（△</a:t>
            </a:r>
            <a:r>
              <a:rPr lang="en-US" altLang="zh-CN" sz="2000" dirty="0"/>
              <a:t>Q/Q</a:t>
            </a:r>
            <a:r>
              <a:rPr lang="zh-CN" altLang="en-US" sz="2000" dirty="0"/>
              <a:t>）</a:t>
            </a:r>
            <a:r>
              <a:rPr lang="en-US" altLang="zh-CN" sz="2000" dirty="0"/>
              <a:t>/</a:t>
            </a:r>
            <a:r>
              <a:rPr lang="zh-CN" altLang="en-US" sz="2000" dirty="0"/>
              <a:t>（△</a:t>
            </a:r>
            <a:r>
              <a:rPr lang="en-US" altLang="zh-CN" sz="2000" dirty="0"/>
              <a:t>P/P</a:t>
            </a:r>
            <a:r>
              <a:rPr lang="zh-CN" altLang="en-US" sz="2000" dirty="0"/>
              <a:t>）</a:t>
            </a:r>
          </a:p>
          <a:p>
            <a:pPr>
              <a:lnSpc>
                <a:spcPct val="150000"/>
              </a:lnSpc>
            </a:pPr>
            <a:r>
              <a:rPr lang="zh-CN" altLang="en-US" sz="2000" dirty="0"/>
              <a:t>　　</a:t>
            </a:r>
            <a:r>
              <a:rPr lang="en-US" altLang="zh-CN" sz="2000" dirty="0"/>
              <a:t>(2)</a:t>
            </a:r>
            <a:r>
              <a:rPr lang="zh-CN" altLang="en-US" sz="2000" dirty="0"/>
              <a:t>需求弹性系数总是负数，我们通常把负号略去，采用其绝对值。</a:t>
            </a:r>
          </a:p>
          <a:p>
            <a:pPr>
              <a:lnSpc>
                <a:spcPct val="150000"/>
              </a:lnSpc>
            </a:pPr>
            <a:r>
              <a:rPr lang="en-US" altLang="zh-CN" sz="2000" dirty="0"/>
              <a:t>       (3)</a:t>
            </a:r>
            <a:r>
              <a:rPr lang="zh-CN" altLang="en-US" sz="2000" dirty="0"/>
              <a:t>计算公式：</a:t>
            </a:r>
            <a:endParaRPr lang="en-US" altLang="zh-CN" sz="2000" dirty="0"/>
          </a:p>
          <a:p>
            <a:pPr>
              <a:lnSpc>
                <a:spcPct val="150000"/>
              </a:lnSpc>
            </a:pPr>
            <a:r>
              <a:rPr lang="zh-CN" altLang="en-US" sz="2000" dirty="0"/>
              <a:t>       点弹性 </a:t>
            </a:r>
            <a:r>
              <a:rPr lang="en-US" altLang="zh-CN" sz="2000" dirty="0"/>
              <a:t>Ed=(△Q/Q)/(△P/P)</a:t>
            </a:r>
          </a:p>
          <a:p>
            <a:pPr>
              <a:lnSpc>
                <a:spcPct val="150000"/>
              </a:lnSpc>
            </a:pPr>
            <a:r>
              <a:rPr lang="zh-CN" altLang="en-US" sz="2000" dirty="0"/>
              <a:t>　　                </a:t>
            </a:r>
            <a:r>
              <a:rPr lang="en-US" altLang="zh-CN" sz="2000" dirty="0"/>
              <a:t>=(△Q/△P)×(P/Q)        </a:t>
            </a:r>
            <a:r>
              <a:rPr lang="zh-CN" altLang="en-US" sz="2000" dirty="0"/>
              <a:t>价格和需求量变动较小</a:t>
            </a:r>
          </a:p>
        </p:txBody>
      </p:sp>
      <p:sp>
        <p:nvSpPr>
          <p:cNvPr id="8" name="文本框 7"/>
          <p:cNvSpPr txBox="1"/>
          <p:nvPr/>
        </p:nvSpPr>
        <p:spPr>
          <a:xfrm>
            <a:off x="4874659" y="1046969"/>
            <a:ext cx="1119217" cy="584775"/>
          </a:xfrm>
          <a:prstGeom prst="rect">
            <a:avLst/>
          </a:prstGeom>
          <a:noFill/>
        </p:spPr>
        <p:txBody>
          <a:bodyPr wrap="none" rtlCol="0">
            <a:spAutoFit/>
          </a:bodyPr>
          <a:lstStyle/>
          <a:p>
            <a:pPr algn="ctr"/>
            <a:r>
              <a:rPr lang="zh-CN" altLang="en-US" sz="3200" b="1" dirty="0">
                <a:blipFill>
                  <a:blip r:embed="rId4"/>
                  <a:stretch>
                    <a:fillRect/>
                  </a:stretch>
                </a:blipFill>
                <a:cs typeface="+mn-ea"/>
                <a:sym typeface="+mn-lt"/>
              </a:rPr>
              <a:t>弹性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960776"/>
          </a:xfrm>
          <a:prstGeom prst="rect">
            <a:avLst/>
          </a:prstGeom>
          <a:noFill/>
        </p:spPr>
        <p:txBody>
          <a:bodyPr wrap="square" rtlCol="0">
            <a:spAutoFit/>
          </a:bodyPr>
          <a:lstStyle/>
          <a:p>
            <a:pPr>
              <a:lnSpc>
                <a:spcPct val="150000"/>
              </a:lnSpc>
            </a:pPr>
            <a:r>
              <a:rPr lang="zh-CN" altLang="en-US" sz="2000" dirty="0"/>
              <a:t>弧弹性 </a:t>
            </a:r>
            <a:r>
              <a:rPr lang="en-US" altLang="zh-CN" sz="2000" dirty="0"/>
              <a:t>Ed   </a:t>
            </a:r>
            <a:r>
              <a:rPr lang="zh-CN" altLang="en-US" sz="2000" dirty="0"/>
              <a:t>价格和需求量变动较大</a:t>
            </a:r>
            <a:endParaRPr lang="en-US" altLang="zh-CN" sz="2000" dirty="0"/>
          </a:p>
          <a:p>
            <a:pPr>
              <a:lnSpc>
                <a:spcPct val="150000"/>
              </a:lnSpc>
            </a:pPr>
            <a:endParaRPr lang="zh-CN" altLang="en-US" sz="2000" dirty="0"/>
          </a:p>
        </p:txBody>
      </p:sp>
      <p:grpSp>
        <p:nvGrpSpPr>
          <p:cNvPr id="7" name="Group 4">
            <a:extLst>
              <a:ext uri="{FF2B5EF4-FFF2-40B4-BE49-F238E27FC236}">
                <a16:creationId xmlns:a16="http://schemas.microsoft.com/office/drawing/2014/main" id="{DA4CC50F-5C2C-4089-A2AC-4D5C046B097C}"/>
              </a:ext>
            </a:extLst>
          </p:cNvPr>
          <p:cNvGrpSpPr>
            <a:grpSpLocks/>
          </p:cNvGrpSpPr>
          <p:nvPr/>
        </p:nvGrpSpPr>
        <p:grpSpPr bwMode="auto">
          <a:xfrm>
            <a:off x="1090696" y="2705139"/>
            <a:ext cx="5761037" cy="1819275"/>
            <a:chOff x="1746" y="2196"/>
            <a:chExt cx="2806" cy="1146"/>
          </a:xfrm>
          <a:solidFill>
            <a:schemeClr val="bg1"/>
          </a:solidFill>
        </p:grpSpPr>
        <p:sp>
          <p:nvSpPr>
            <p:cNvPr id="9" name="AutoShape 5">
              <a:extLst>
                <a:ext uri="{FF2B5EF4-FFF2-40B4-BE49-F238E27FC236}">
                  <a16:creationId xmlns:a16="http://schemas.microsoft.com/office/drawing/2014/main" id="{E4CCB72A-1E24-4C69-BA83-89BC2DC2B775}"/>
                </a:ext>
              </a:extLst>
            </p:cNvPr>
            <p:cNvSpPr>
              <a:spLocks noChangeAspect="1" noChangeArrowheads="1" noTextEdit="1"/>
            </p:cNvSpPr>
            <p:nvPr/>
          </p:nvSpPr>
          <p:spPr bwMode="auto">
            <a:xfrm>
              <a:off x="2336" y="2205"/>
              <a:ext cx="2216" cy="110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4" name="Line 6">
              <a:extLst>
                <a:ext uri="{FF2B5EF4-FFF2-40B4-BE49-F238E27FC236}">
                  <a16:creationId xmlns:a16="http://schemas.microsoft.com/office/drawing/2014/main" id="{43C3B0BF-3D56-4742-AC9E-C3776C8EA310}"/>
                </a:ext>
              </a:extLst>
            </p:cNvPr>
            <p:cNvSpPr>
              <a:spLocks noChangeShapeType="1"/>
            </p:cNvSpPr>
            <p:nvPr/>
          </p:nvSpPr>
          <p:spPr bwMode="auto">
            <a:xfrm>
              <a:off x="2631" y="2489"/>
              <a:ext cx="433" cy="1"/>
            </a:xfrm>
            <a:prstGeom prst="line">
              <a:avLst/>
            </a:prstGeom>
            <a:grpFill/>
            <a:ln w="9525">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5" name="Line 7">
              <a:extLst>
                <a:ext uri="{FF2B5EF4-FFF2-40B4-BE49-F238E27FC236}">
                  <a16:creationId xmlns:a16="http://schemas.microsoft.com/office/drawing/2014/main" id="{86FEA85F-7D5B-4304-8B07-EB7436542175}"/>
                </a:ext>
              </a:extLst>
            </p:cNvPr>
            <p:cNvSpPr>
              <a:spLocks noChangeShapeType="1"/>
            </p:cNvSpPr>
            <p:nvPr/>
          </p:nvSpPr>
          <p:spPr bwMode="auto">
            <a:xfrm>
              <a:off x="2647" y="3060"/>
              <a:ext cx="401" cy="1"/>
            </a:xfrm>
            <a:prstGeom prst="line">
              <a:avLst/>
            </a:prstGeom>
            <a:grpFill/>
            <a:ln w="9525">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6" name="Line 8">
              <a:extLst>
                <a:ext uri="{FF2B5EF4-FFF2-40B4-BE49-F238E27FC236}">
                  <a16:creationId xmlns:a16="http://schemas.microsoft.com/office/drawing/2014/main" id="{2725D7DA-F810-4CCA-B8F8-07DA2003E6B4}"/>
                </a:ext>
              </a:extLst>
            </p:cNvPr>
            <p:cNvSpPr>
              <a:spLocks noChangeShapeType="1"/>
            </p:cNvSpPr>
            <p:nvPr/>
          </p:nvSpPr>
          <p:spPr bwMode="auto">
            <a:xfrm>
              <a:off x="2607" y="2785"/>
              <a:ext cx="482"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7" name="Line 9">
              <a:extLst>
                <a:ext uri="{FF2B5EF4-FFF2-40B4-BE49-F238E27FC236}">
                  <a16:creationId xmlns:a16="http://schemas.microsoft.com/office/drawing/2014/main" id="{E81DEA39-EC61-4E6A-B7CE-6ED10EFEF17E}"/>
                </a:ext>
              </a:extLst>
            </p:cNvPr>
            <p:cNvSpPr>
              <a:spLocks noChangeShapeType="1"/>
            </p:cNvSpPr>
            <p:nvPr/>
          </p:nvSpPr>
          <p:spPr bwMode="auto">
            <a:xfrm>
              <a:off x="3625" y="2785"/>
              <a:ext cx="431"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8" name="Line 10">
              <a:extLst>
                <a:ext uri="{FF2B5EF4-FFF2-40B4-BE49-F238E27FC236}">
                  <a16:creationId xmlns:a16="http://schemas.microsoft.com/office/drawing/2014/main" id="{8D19A5DE-77DA-46DE-861D-777984D7BDC6}"/>
                </a:ext>
              </a:extLst>
            </p:cNvPr>
            <p:cNvSpPr>
              <a:spLocks noChangeShapeType="1"/>
            </p:cNvSpPr>
            <p:nvPr/>
          </p:nvSpPr>
          <p:spPr bwMode="auto">
            <a:xfrm>
              <a:off x="4237" y="2785"/>
              <a:ext cx="242" cy="1"/>
            </a:xfrm>
            <a:prstGeom prst="line">
              <a:avLst/>
            </a:prstGeom>
            <a:grpFill/>
            <a:ln w="19050">
              <a:solidFill>
                <a:srgbClr val="000000"/>
              </a:solidFill>
              <a:round/>
              <a:headEnd/>
              <a:tailEnd/>
            </a:ln>
          </p:spPr>
          <p:txBody>
            <a:bodyPr/>
            <a:lstStyle/>
            <a:p>
              <a:pPr eaLnBrk="1" hangingPunct="1">
                <a:buFont typeface="Arial" panose="020B0604020202020204" pitchFamily="34" charset="0"/>
                <a:buNone/>
                <a:defRPr/>
              </a:pPr>
              <a:endParaRPr lang="zh-CN" altLang="en-US">
                <a:effectLst>
                  <a:outerShdw blurRad="38100" dist="38100" dir="2700000" algn="tl">
                    <a:srgbClr val="000000">
                      <a:alpha val="43137"/>
                    </a:srgbClr>
                  </a:outerShdw>
                </a:effectLst>
              </a:endParaRPr>
            </a:p>
          </p:txBody>
        </p:sp>
        <p:sp>
          <p:nvSpPr>
            <p:cNvPr id="19" name="Rectangle 11">
              <a:extLst>
                <a:ext uri="{FF2B5EF4-FFF2-40B4-BE49-F238E27FC236}">
                  <a16:creationId xmlns:a16="http://schemas.microsoft.com/office/drawing/2014/main" id="{47F7B0BC-6F82-46FE-BB4E-71BE71FC0EFB}"/>
                </a:ext>
              </a:extLst>
            </p:cNvPr>
            <p:cNvSpPr>
              <a:spLocks noChangeArrowheads="1"/>
            </p:cNvSpPr>
            <p:nvPr/>
          </p:nvSpPr>
          <p:spPr bwMode="auto">
            <a:xfrm>
              <a:off x="4247" y="2815"/>
              <a:ext cx="116"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0" name="Rectangle 12">
              <a:extLst>
                <a:ext uri="{FF2B5EF4-FFF2-40B4-BE49-F238E27FC236}">
                  <a16:creationId xmlns:a16="http://schemas.microsoft.com/office/drawing/2014/main" id="{1119004B-466D-4858-BFC8-2CAD994826EA}"/>
                </a:ext>
              </a:extLst>
            </p:cNvPr>
            <p:cNvSpPr>
              <a:spLocks noChangeArrowheads="1"/>
            </p:cNvSpPr>
            <p:nvPr/>
          </p:nvSpPr>
          <p:spPr bwMode="auto">
            <a:xfrm>
              <a:off x="4273" y="2517"/>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1" name="Rectangle 13">
              <a:extLst>
                <a:ext uri="{FF2B5EF4-FFF2-40B4-BE49-F238E27FC236}">
                  <a16:creationId xmlns:a16="http://schemas.microsoft.com/office/drawing/2014/main" id="{4A9949D3-CEF8-42D6-9870-1A84F399D101}"/>
                </a:ext>
              </a:extLst>
            </p:cNvPr>
            <p:cNvSpPr>
              <a:spLocks noChangeArrowheads="1"/>
            </p:cNvSpPr>
            <p:nvPr/>
          </p:nvSpPr>
          <p:spPr bwMode="auto">
            <a:xfrm>
              <a:off x="3840" y="2815"/>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2" name="Rectangle 14">
              <a:extLst>
                <a:ext uri="{FF2B5EF4-FFF2-40B4-BE49-F238E27FC236}">
                  <a16:creationId xmlns:a16="http://schemas.microsoft.com/office/drawing/2014/main" id="{4576CBCC-1BE5-48DB-925D-721252331159}"/>
                </a:ext>
              </a:extLst>
            </p:cNvPr>
            <p:cNvSpPr>
              <a:spLocks noChangeArrowheads="1"/>
            </p:cNvSpPr>
            <p:nvPr/>
          </p:nvSpPr>
          <p:spPr bwMode="auto">
            <a:xfrm>
              <a:off x="3824" y="2517"/>
              <a:ext cx="118"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3" name="Rectangle 15">
              <a:extLst>
                <a:ext uri="{FF2B5EF4-FFF2-40B4-BE49-F238E27FC236}">
                  <a16:creationId xmlns:a16="http://schemas.microsoft.com/office/drawing/2014/main" id="{6321CBB6-F34C-4B8E-8BA6-BE8F34644F05}"/>
                </a:ext>
              </a:extLst>
            </p:cNvPr>
            <p:cNvSpPr>
              <a:spLocks noChangeArrowheads="1"/>
            </p:cNvSpPr>
            <p:nvPr/>
          </p:nvSpPr>
          <p:spPr bwMode="auto">
            <a:xfrm>
              <a:off x="2762" y="3090"/>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4" name="Rectangle 16">
              <a:extLst>
                <a:ext uri="{FF2B5EF4-FFF2-40B4-BE49-F238E27FC236}">
                  <a16:creationId xmlns:a16="http://schemas.microsoft.com/office/drawing/2014/main" id="{A7719E39-BE15-4C44-B625-9D8089C9E728}"/>
                </a:ext>
              </a:extLst>
            </p:cNvPr>
            <p:cNvSpPr>
              <a:spLocks noChangeArrowheads="1"/>
            </p:cNvSpPr>
            <p:nvPr/>
          </p:nvSpPr>
          <p:spPr bwMode="auto">
            <a:xfrm>
              <a:off x="2848" y="2792"/>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P</a:t>
              </a:r>
              <a:endParaRPr lang="en-US" altLang="zh-CN" sz="2400">
                <a:effectLst>
                  <a:outerShdw blurRad="38100" dist="38100" dir="2700000" algn="tl">
                    <a:srgbClr val="C0C0C0"/>
                  </a:outerShdw>
                </a:effectLst>
              </a:endParaRPr>
            </a:p>
          </p:txBody>
        </p:sp>
        <p:sp>
          <p:nvSpPr>
            <p:cNvPr id="25" name="Rectangle 17">
              <a:extLst>
                <a:ext uri="{FF2B5EF4-FFF2-40B4-BE49-F238E27FC236}">
                  <a16:creationId xmlns:a16="http://schemas.microsoft.com/office/drawing/2014/main" id="{AC4F01C4-DF30-4ECA-B5DE-67FAF9436140}"/>
                </a:ext>
              </a:extLst>
            </p:cNvPr>
            <p:cNvSpPr>
              <a:spLocks noChangeArrowheads="1"/>
            </p:cNvSpPr>
            <p:nvPr/>
          </p:nvSpPr>
          <p:spPr bwMode="auto">
            <a:xfrm>
              <a:off x="2737" y="2518"/>
              <a:ext cx="339"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6" name="Rectangle 18">
              <a:extLst>
                <a:ext uri="{FF2B5EF4-FFF2-40B4-BE49-F238E27FC236}">
                  <a16:creationId xmlns:a16="http://schemas.microsoft.com/office/drawing/2014/main" id="{A1A3502E-D0FE-47CE-833B-47F5EA163396}"/>
                </a:ext>
              </a:extLst>
            </p:cNvPr>
            <p:cNvSpPr>
              <a:spLocks noChangeArrowheads="1"/>
            </p:cNvSpPr>
            <p:nvPr/>
          </p:nvSpPr>
          <p:spPr bwMode="auto">
            <a:xfrm>
              <a:off x="2832" y="2220"/>
              <a:ext cx="116"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i="1">
                  <a:solidFill>
                    <a:srgbClr val="000000"/>
                  </a:solidFill>
                  <a:latin typeface="Times New Roman" panose="02020603050405020304" pitchFamily="18" charset="0"/>
                </a:rPr>
                <a:t>Q</a:t>
              </a:r>
              <a:endParaRPr lang="en-US" altLang="zh-CN" sz="2400">
                <a:effectLst>
                  <a:outerShdw blurRad="38100" dist="38100" dir="2700000" algn="tl">
                    <a:srgbClr val="C0C0C0"/>
                  </a:outerShdw>
                </a:effectLst>
              </a:endParaRPr>
            </a:p>
          </p:txBody>
        </p:sp>
        <p:sp>
          <p:nvSpPr>
            <p:cNvPr id="27" name="Rectangle 19">
              <a:extLst>
                <a:ext uri="{FF2B5EF4-FFF2-40B4-BE49-F238E27FC236}">
                  <a16:creationId xmlns:a16="http://schemas.microsoft.com/office/drawing/2014/main" id="{FC538AFD-507B-483A-B092-6B37E529059B}"/>
                </a:ext>
              </a:extLst>
            </p:cNvPr>
            <p:cNvSpPr>
              <a:spLocks noChangeArrowheads="1"/>
            </p:cNvSpPr>
            <p:nvPr/>
          </p:nvSpPr>
          <p:spPr bwMode="auto">
            <a:xfrm>
              <a:off x="4112" y="2626"/>
              <a:ext cx="161" cy="2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28" name="Rectangle 20">
              <a:extLst>
                <a:ext uri="{FF2B5EF4-FFF2-40B4-BE49-F238E27FC236}">
                  <a16:creationId xmlns:a16="http://schemas.microsoft.com/office/drawing/2014/main" id="{7690CE20-A241-4C6E-B109-D5CB9678984F}"/>
                </a:ext>
              </a:extLst>
            </p:cNvPr>
            <p:cNvSpPr>
              <a:spLocks noChangeArrowheads="1"/>
            </p:cNvSpPr>
            <p:nvPr/>
          </p:nvSpPr>
          <p:spPr bwMode="auto">
            <a:xfrm>
              <a:off x="3660" y="2791"/>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29" name="Rectangle 21">
              <a:extLst>
                <a:ext uri="{FF2B5EF4-FFF2-40B4-BE49-F238E27FC236}">
                  <a16:creationId xmlns:a16="http://schemas.microsoft.com/office/drawing/2014/main" id="{4B4270B0-A8F7-4A47-8545-B19DB4DA56E9}"/>
                </a:ext>
              </a:extLst>
            </p:cNvPr>
            <p:cNvSpPr>
              <a:spLocks noChangeArrowheads="1"/>
            </p:cNvSpPr>
            <p:nvPr/>
          </p:nvSpPr>
          <p:spPr bwMode="auto">
            <a:xfrm>
              <a:off x="3644" y="2493"/>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0" name="Rectangle 22">
              <a:extLst>
                <a:ext uri="{FF2B5EF4-FFF2-40B4-BE49-F238E27FC236}">
                  <a16:creationId xmlns:a16="http://schemas.microsoft.com/office/drawing/2014/main" id="{29668EE3-64C6-4E1E-AB14-C63693553864}"/>
                </a:ext>
              </a:extLst>
            </p:cNvPr>
            <p:cNvSpPr>
              <a:spLocks noChangeArrowheads="1"/>
            </p:cNvSpPr>
            <p:nvPr/>
          </p:nvSpPr>
          <p:spPr bwMode="auto">
            <a:xfrm>
              <a:off x="3416"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1" name="Rectangle 23">
              <a:extLst>
                <a:ext uri="{FF2B5EF4-FFF2-40B4-BE49-F238E27FC236}">
                  <a16:creationId xmlns:a16="http://schemas.microsoft.com/office/drawing/2014/main" id="{B885ECAC-A514-478E-A305-416A6C19B267}"/>
                </a:ext>
              </a:extLst>
            </p:cNvPr>
            <p:cNvSpPr>
              <a:spLocks noChangeArrowheads="1"/>
            </p:cNvSpPr>
            <p:nvPr/>
          </p:nvSpPr>
          <p:spPr bwMode="auto">
            <a:xfrm>
              <a:off x="3177"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2" name="Rectangle 24">
              <a:extLst>
                <a:ext uri="{FF2B5EF4-FFF2-40B4-BE49-F238E27FC236}">
                  <a16:creationId xmlns:a16="http://schemas.microsoft.com/office/drawing/2014/main" id="{39B58623-333E-40AD-8659-796797E8CB75}"/>
                </a:ext>
              </a:extLst>
            </p:cNvPr>
            <p:cNvSpPr>
              <a:spLocks noChangeArrowheads="1"/>
            </p:cNvSpPr>
            <p:nvPr/>
          </p:nvSpPr>
          <p:spPr bwMode="auto">
            <a:xfrm>
              <a:off x="2668" y="2768"/>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3" name="Rectangle 25">
              <a:extLst>
                <a:ext uri="{FF2B5EF4-FFF2-40B4-BE49-F238E27FC236}">
                  <a16:creationId xmlns:a16="http://schemas.microsoft.com/office/drawing/2014/main" id="{4ACC7EAD-01CF-4A19-830C-49D7427D0E4A}"/>
                </a:ext>
              </a:extLst>
            </p:cNvPr>
            <p:cNvSpPr>
              <a:spLocks noChangeArrowheads="1"/>
            </p:cNvSpPr>
            <p:nvPr/>
          </p:nvSpPr>
          <p:spPr bwMode="auto">
            <a:xfrm>
              <a:off x="2651" y="2196"/>
              <a:ext cx="9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D</a:t>
              </a:r>
              <a:endParaRPr lang="en-US" altLang="zh-CN" sz="2400">
                <a:effectLst>
                  <a:outerShdw blurRad="38100" dist="38100" dir="2700000" algn="tl">
                    <a:srgbClr val="C0C0C0"/>
                  </a:outerShdw>
                </a:effectLst>
              </a:endParaRPr>
            </a:p>
          </p:txBody>
        </p:sp>
        <p:sp>
          <p:nvSpPr>
            <p:cNvPr id="34" name="Rectangle 26">
              <a:extLst>
                <a:ext uri="{FF2B5EF4-FFF2-40B4-BE49-F238E27FC236}">
                  <a16:creationId xmlns:a16="http://schemas.microsoft.com/office/drawing/2014/main" id="{E9A527AA-2D4C-4ED2-821A-E681E67BE078}"/>
                </a:ext>
              </a:extLst>
            </p:cNvPr>
            <p:cNvSpPr>
              <a:spLocks noChangeArrowheads="1"/>
            </p:cNvSpPr>
            <p:nvPr/>
          </p:nvSpPr>
          <p:spPr bwMode="auto">
            <a:xfrm>
              <a:off x="2381" y="2626"/>
              <a:ext cx="89" cy="25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buFont typeface="Arial" panose="020B0604020202020204" pitchFamily="34" charset="0"/>
                <a:buNone/>
                <a:defRPr/>
              </a:pPr>
              <a:r>
                <a:rPr lang="en-US" altLang="zh-CN" sz="2600">
                  <a:solidFill>
                    <a:srgbClr val="000000"/>
                  </a:solidFill>
                  <a:latin typeface="Symbol" panose="05050102010706020507" pitchFamily="18" charset="2"/>
                </a:rPr>
                <a:t>-</a:t>
              </a:r>
              <a:endParaRPr lang="en-US" altLang="zh-CN" sz="2400">
                <a:effectLst>
                  <a:outerShdw blurRad="38100" dist="38100" dir="2700000" algn="tl">
                    <a:srgbClr val="C0C0C0"/>
                  </a:outerShdw>
                </a:effectLst>
              </a:endParaRPr>
            </a:p>
          </p:txBody>
        </p:sp>
        <p:sp>
          <p:nvSpPr>
            <p:cNvPr id="35" name="Text Box 27">
              <a:extLst>
                <a:ext uri="{FF2B5EF4-FFF2-40B4-BE49-F238E27FC236}">
                  <a16:creationId xmlns:a16="http://schemas.microsoft.com/office/drawing/2014/main" id="{E1303AAA-38B3-40B8-B54E-0827CEF7B0F8}"/>
                </a:ext>
              </a:extLst>
            </p:cNvPr>
            <p:cNvSpPr txBox="1">
              <a:spLocks noChangeArrowheads="1"/>
            </p:cNvSpPr>
            <p:nvPr/>
          </p:nvSpPr>
          <p:spPr bwMode="auto">
            <a:xfrm>
              <a:off x="1746" y="2659"/>
              <a:ext cx="635" cy="327"/>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Font typeface="Arial" panose="020B0604020202020204" pitchFamily="34" charset="0"/>
                <a:buNone/>
                <a:defRPr/>
              </a:pPr>
              <a:r>
                <a:rPr lang="en-US" altLang="zh-CN">
                  <a:effectLst>
                    <a:outerShdw blurRad="38100" dist="38100" dir="2700000" algn="tl">
                      <a:srgbClr val="C0C0C0"/>
                    </a:outerShdw>
                  </a:effectLst>
                </a:rPr>
                <a:t>Ed</a:t>
              </a:r>
              <a:r>
                <a:rPr lang="zh-CN" altLang="en-US">
                  <a:effectLst>
                    <a:outerShdw blurRad="38100" dist="38100" dir="2700000" algn="tl">
                      <a:srgbClr val="C0C0C0"/>
                    </a:outerShdw>
                  </a:effectLst>
                </a:rPr>
                <a:t>＝</a:t>
              </a:r>
            </a:p>
          </p:txBody>
        </p:sp>
      </p:grpSp>
      <p:pic>
        <p:nvPicPr>
          <p:cNvPr id="10" name="图片 9">
            <a:extLst>
              <a:ext uri="{FF2B5EF4-FFF2-40B4-BE49-F238E27FC236}">
                <a16:creationId xmlns:a16="http://schemas.microsoft.com/office/drawing/2014/main" id="{FB571D8A-429A-49D1-A8E5-E5D0B1887D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9949" y="2396459"/>
            <a:ext cx="4603750" cy="3996892"/>
          </a:xfrm>
          <a:prstGeom prst="rect">
            <a:avLst/>
          </a:prstGeom>
        </p:spPr>
      </p:pic>
    </p:spTree>
    <p:extLst>
      <p:ext uri="{BB962C8B-B14F-4D97-AF65-F5344CB8AC3E}">
        <p14:creationId xmlns:p14="http://schemas.microsoft.com/office/powerpoint/2010/main" val="23340188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2739211"/>
          </a:xfrm>
          <a:prstGeom prst="rect">
            <a:avLst/>
          </a:prstGeom>
          <a:noFill/>
        </p:spPr>
        <p:txBody>
          <a:bodyPr wrap="square" rtlCol="0">
            <a:spAutoFit/>
          </a:bodyPr>
          <a:lstStyle/>
          <a:p>
            <a:pPr>
              <a:lnSpc>
                <a:spcPct val="150000"/>
              </a:lnSpc>
            </a:pPr>
            <a:r>
              <a:rPr lang="zh-CN" altLang="en-US" sz="4800" dirty="0">
                <a:latin typeface="宋体" panose="02010600030101010101" pitchFamily="2" charset="-122"/>
                <a:ea typeface="宋体" panose="02010600030101010101" pitchFamily="2" charset="-122"/>
              </a:rPr>
              <a:t>例</a:t>
            </a:r>
            <a:endParaRPr lang="en-US" altLang="zh-CN" sz="4800" dirty="0">
              <a:latin typeface="宋体" panose="02010600030101010101" pitchFamily="2" charset="-122"/>
              <a:ea typeface="宋体" panose="02010600030101010101" pitchFamily="2" charset="-122"/>
            </a:endParaRPr>
          </a:p>
          <a:p>
            <a:pPr marL="0" indent="0" eaLnBrk="1" hangingPunct="1">
              <a:buClr>
                <a:srgbClr val="3366FF"/>
              </a:buClr>
              <a:buSzPct val="95000"/>
              <a:buFont typeface="Wingdings" panose="05000000000000000000" pitchFamily="2" charset="2"/>
              <a:buChar char="n"/>
            </a:pPr>
            <a:r>
              <a:rPr lang="zh-CN" altLang="en-US" sz="2000" dirty="0">
                <a:latin typeface="宋体" panose="02010600030101010101" pitchFamily="2" charset="-122"/>
                <a:ea typeface="宋体" panose="02010600030101010101" pitchFamily="2" charset="-122"/>
              </a:rPr>
              <a:t>图中需求曲线上</a:t>
            </a:r>
            <a:r>
              <a:rPr lang="en-US" altLang="zh-CN" sz="2000" dirty="0">
                <a:latin typeface="宋体" panose="02010600030101010101" pitchFamily="2" charset="-122"/>
                <a:ea typeface="宋体" panose="02010600030101010101" pitchFamily="2" charset="-122"/>
              </a:rPr>
              <a:t>a</a:t>
            </a: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b</a:t>
            </a:r>
            <a:r>
              <a:rPr lang="zh-CN" altLang="en-US" sz="2000" dirty="0">
                <a:latin typeface="宋体" panose="02010600030101010101" pitchFamily="2" charset="-122"/>
                <a:ea typeface="宋体" panose="02010600030101010101" pitchFamily="2" charset="-122"/>
              </a:rPr>
              <a:t>两点价格分别</a:t>
            </a:r>
            <a:endParaRPr lang="en-US" altLang="zh-CN" sz="2000" dirty="0">
              <a:latin typeface="宋体" panose="02010600030101010101" pitchFamily="2" charset="-122"/>
              <a:ea typeface="宋体" panose="02010600030101010101" pitchFamily="2" charset="-122"/>
            </a:endParaRPr>
          </a:p>
          <a:p>
            <a:pPr marL="0" indent="0" eaLnBrk="1" hangingPunct="1">
              <a:buClr>
                <a:srgbClr val="3366FF"/>
              </a:buClr>
              <a:buSzPct val="95000"/>
              <a:buFont typeface="Wingdings" panose="05000000000000000000" pitchFamily="2" charset="2"/>
              <a:buChar char="n"/>
            </a:pPr>
            <a:r>
              <a:rPr lang="zh-CN" altLang="en-US" sz="2000" dirty="0">
                <a:latin typeface="宋体" panose="02010600030101010101" pitchFamily="2" charset="-122"/>
                <a:ea typeface="宋体" panose="02010600030101010101" pitchFamily="2" charset="-122"/>
              </a:rPr>
              <a:t>为</a:t>
            </a:r>
            <a:r>
              <a:rPr lang="en-US" altLang="zh-CN" sz="2000" dirty="0">
                <a:latin typeface="宋体" panose="02010600030101010101" pitchFamily="2" charset="-122"/>
                <a:ea typeface="宋体" panose="02010600030101010101" pitchFamily="2" charset="-122"/>
              </a:rPr>
              <a:t>5</a:t>
            </a:r>
            <a:r>
              <a:rPr lang="zh-CN" altLang="en-US" sz="2000" dirty="0">
                <a:latin typeface="宋体" panose="02010600030101010101" pitchFamily="2" charset="-122"/>
                <a:ea typeface="宋体" panose="02010600030101010101" pitchFamily="2" charset="-122"/>
              </a:rPr>
              <a:t>和</a:t>
            </a:r>
            <a:r>
              <a:rPr lang="en-US" altLang="zh-CN" sz="2000" dirty="0">
                <a:latin typeface="宋体" panose="02010600030101010101" pitchFamily="2" charset="-122"/>
                <a:ea typeface="宋体" panose="02010600030101010101" pitchFamily="2" charset="-122"/>
              </a:rPr>
              <a:t>4</a:t>
            </a:r>
            <a:r>
              <a:rPr lang="zh-CN" altLang="en-US" sz="2000" dirty="0">
                <a:latin typeface="宋体" panose="02010600030101010101" pitchFamily="2" charset="-122"/>
                <a:ea typeface="宋体" panose="02010600030101010101" pitchFamily="2" charset="-122"/>
              </a:rPr>
              <a:t>，相应需求量分别为</a:t>
            </a:r>
            <a:r>
              <a:rPr lang="en-US" altLang="zh-CN" sz="2000" dirty="0">
                <a:latin typeface="宋体" panose="02010600030101010101" pitchFamily="2" charset="-122"/>
                <a:ea typeface="宋体" panose="02010600030101010101" pitchFamily="2" charset="-122"/>
              </a:rPr>
              <a:t>400</a:t>
            </a:r>
            <a:r>
              <a:rPr lang="zh-CN" altLang="en-US" sz="2000" dirty="0">
                <a:latin typeface="宋体" panose="02010600030101010101" pitchFamily="2" charset="-122"/>
                <a:ea typeface="宋体" panose="02010600030101010101" pitchFamily="2" charset="-122"/>
              </a:rPr>
              <a:t>和</a:t>
            </a:r>
            <a:r>
              <a:rPr lang="en-US" altLang="zh-CN" sz="2000" dirty="0">
                <a:latin typeface="宋体" panose="02010600030101010101" pitchFamily="2" charset="-122"/>
                <a:ea typeface="宋体" panose="02010600030101010101" pitchFamily="2" charset="-122"/>
              </a:rPr>
              <a:t>800</a:t>
            </a:r>
            <a:r>
              <a:rPr lang="zh-CN" altLang="en-US" sz="2000" dirty="0">
                <a:latin typeface="宋体" panose="02010600030101010101" pitchFamily="2" charset="-122"/>
                <a:ea typeface="宋体" panose="02010600030101010101" pitchFamily="2" charset="-122"/>
              </a:rPr>
              <a:t>。</a:t>
            </a:r>
          </a:p>
          <a:p>
            <a:pPr marL="0" indent="0" eaLnBrk="1" hangingPunct="1">
              <a:buClr>
                <a:srgbClr val="3366FF"/>
              </a:buClr>
              <a:buSzPct val="95000"/>
              <a:buFont typeface="Wingdings" panose="05000000000000000000" pitchFamily="2" charset="2"/>
              <a:buChar char="n"/>
            </a:pPr>
            <a:r>
              <a:rPr lang="zh-CN" altLang="en-US" sz="2000" dirty="0">
                <a:latin typeface="宋体" panose="02010600030101010101" pitchFamily="2" charset="-122"/>
                <a:ea typeface="宋体" panose="02010600030101010101" pitchFamily="2" charset="-122"/>
              </a:rPr>
              <a:t>当商品的价格由</a:t>
            </a:r>
            <a:r>
              <a:rPr lang="en-US" altLang="zh-CN" sz="2000" dirty="0">
                <a:latin typeface="宋体" panose="02010600030101010101" pitchFamily="2" charset="-122"/>
                <a:ea typeface="宋体" panose="02010600030101010101" pitchFamily="2" charset="-122"/>
              </a:rPr>
              <a:t>5</a:t>
            </a:r>
            <a:r>
              <a:rPr lang="zh-CN" altLang="en-US" sz="2000" dirty="0">
                <a:latin typeface="宋体" panose="02010600030101010101" pitchFamily="2" charset="-122"/>
                <a:ea typeface="宋体" panose="02010600030101010101" pitchFamily="2" charset="-122"/>
              </a:rPr>
              <a:t>下降为</a:t>
            </a:r>
            <a:r>
              <a:rPr lang="en-US" altLang="zh-CN" sz="2000" dirty="0">
                <a:latin typeface="宋体" panose="02010600030101010101" pitchFamily="2" charset="-122"/>
                <a:ea typeface="宋体" panose="02010600030101010101" pitchFamily="2" charset="-122"/>
              </a:rPr>
              <a:t>4</a:t>
            </a:r>
            <a:r>
              <a:rPr lang="zh-CN" altLang="en-US" sz="2000" dirty="0">
                <a:latin typeface="宋体" panose="02010600030101010101" pitchFamily="2" charset="-122"/>
                <a:ea typeface="宋体" panose="02010600030101010101" pitchFamily="2" charset="-122"/>
              </a:rPr>
              <a:t>时，或者</a:t>
            </a:r>
            <a:endParaRPr lang="en-US" altLang="zh-CN" sz="2000" dirty="0">
              <a:latin typeface="宋体" panose="02010600030101010101" pitchFamily="2" charset="-122"/>
              <a:ea typeface="宋体" panose="02010600030101010101" pitchFamily="2" charset="-122"/>
            </a:endParaRPr>
          </a:p>
          <a:p>
            <a:pPr marL="0" indent="0" eaLnBrk="1" hangingPunct="1">
              <a:buClr>
                <a:srgbClr val="3366FF"/>
              </a:buClr>
              <a:buSzPct val="95000"/>
              <a:buFont typeface="Wingdings" panose="05000000000000000000" pitchFamily="2" charset="2"/>
              <a:buChar char="n"/>
            </a:pPr>
            <a:r>
              <a:rPr lang="zh-CN" altLang="en-US" sz="2000" dirty="0">
                <a:latin typeface="宋体" panose="02010600030101010101" pitchFamily="2" charset="-122"/>
                <a:ea typeface="宋体" panose="02010600030101010101" pitchFamily="2" charset="-122"/>
              </a:rPr>
              <a:t>当商品的价格由</a:t>
            </a:r>
            <a:r>
              <a:rPr lang="en-US" altLang="zh-CN" sz="2000" dirty="0">
                <a:latin typeface="宋体" panose="02010600030101010101" pitchFamily="2" charset="-122"/>
                <a:ea typeface="宋体" panose="02010600030101010101" pitchFamily="2" charset="-122"/>
              </a:rPr>
              <a:t>4</a:t>
            </a:r>
            <a:r>
              <a:rPr lang="zh-CN" altLang="en-US" sz="2000" dirty="0">
                <a:latin typeface="宋体" panose="02010600030101010101" pitchFamily="2" charset="-122"/>
                <a:ea typeface="宋体" panose="02010600030101010101" pitchFamily="2" charset="-122"/>
              </a:rPr>
              <a:t>上升为</a:t>
            </a:r>
            <a:r>
              <a:rPr lang="en-US" altLang="zh-CN" sz="2000" dirty="0">
                <a:latin typeface="宋体" panose="02010600030101010101" pitchFamily="2" charset="-122"/>
                <a:ea typeface="宋体" panose="02010600030101010101" pitchFamily="2" charset="-122"/>
              </a:rPr>
              <a:t>5</a:t>
            </a:r>
            <a:r>
              <a:rPr lang="zh-CN" altLang="en-US" sz="2000" dirty="0">
                <a:latin typeface="宋体" panose="02010600030101010101" pitchFamily="2" charset="-122"/>
                <a:ea typeface="宋体" panose="02010600030101010101" pitchFamily="2" charset="-122"/>
              </a:rPr>
              <a:t>时，</a:t>
            </a:r>
          </a:p>
          <a:p>
            <a:pPr marL="0" indent="0" eaLnBrk="1" hangingPunct="1">
              <a:buClr>
                <a:srgbClr val="3366FF"/>
              </a:buClr>
              <a:buSzPct val="95000"/>
              <a:buFont typeface="Wingdings" panose="05000000000000000000" pitchFamily="2" charset="2"/>
              <a:buChar char="n"/>
            </a:pPr>
            <a:r>
              <a:rPr lang="zh-CN" altLang="en-US" sz="2000" dirty="0">
                <a:latin typeface="宋体" panose="02010600030101010101" pitchFamily="2" charset="-122"/>
                <a:ea typeface="宋体" panose="02010600030101010101" pitchFamily="2" charset="-122"/>
              </a:rPr>
              <a:t>应该如何计算相应的弧弹性值呢？ </a:t>
            </a:r>
          </a:p>
        </p:txBody>
      </p:sp>
      <p:pic>
        <p:nvPicPr>
          <p:cNvPr id="2887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69059" y="1077672"/>
            <a:ext cx="5329237"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5458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8772"/>
                                        </p:tgtEl>
                                        <p:attrNameLst>
                                          <p:attrName>style.visibility</p:attrName>
                                        </p:attrNameLst>
                                      </p:cBhvr>
                                      <p:to>
                                        <p:strVal val="visible"/>
                                      </p:to>
                                    </p:set>
                                    <p:animEffect transition="in" filter="blinds(horizontal)">
                                      <p:cBhvr>
                                        <p:cTn id="7" dur="500"/>
                                        <p:tgtEl>
                                          <p:spTgt spid="288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40765" y="911880"/>
            <a:ext cx="10007600" cy="1881990"/>
          </a:xfrm>
          <a:prstGeom prst="rect">
            <a:avLst/>
          </a:prstGeom>
          <a:noFill/>
        </p:spPr>
        <p:txBody>
          <a:bodyPr wrap="square" rtlCol="0">
            <a:spAutoFit/>
          </a:bodyPr>
          <a:lstStyle/>
          <a:p>
            <a:pPr>
              <a:lnSpc>
                <a:spcPct val="150000"/>
              </a:lnSpc>
            </a:pPr>
            <a:r>
              <a:rPr lang="zh-CN" altLang="en-US" sz="2000" dirty="0"/>
              <a:t>由</a:t>
            </a:r>
            <a:r>
              <a:rPr lang="en-US" altLang="zh-CN" sz="2000" dirty="0"/>
              <a:t>a</a:t>
            </a:r>
            <a:r>
              <a:rPr lang="zh-CN" altLang="en-US" sz="2000" dirty="0"/>
              <a:t>点到</a:t>
            </a:r>
            <a:r>
              <a:rPr lang="en-US" altLang="zh-CN" sz="2000" dirty="0"/>
              <a:t>b</a:t>
            </a:r>
            <a:r>
              <a:rPr lang="zh-CN" altLang="en-US" sz="2000" dirty="0"/>
              <a:t>点和由</a:t>
            </a:r>
            <a:r>
              <a:rPr lang="en-US" altLang="zh-CN" sz="2000" dirty="0"/>
              <a:t>b</a:t>
            </a:r>
            <a:r>
              <a:rPr lang="zh-CN" altLang="en-US" sz="2000" dirty="0"/>
              <a:t>点到</a:t>
            </a:r>
            <a:r>
              <a:rPr lang="en-US" altLang="zh-CN" sz="2000" dirty="0"/>
              <a:t>a</a:t>
            </a:r>
            <a:r>
              <a:rPr lang="zh-CN" altLang="en-US" sz="2000" dirty="0"/>
              <a:t>点的弧弹性数值不同 </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en-US" altLang="zh-CN" sz="2000" dirty="0"/>
          </a:p>
        </p:txBody>
      </p:sp>
      <p:pic>
        <p:nvPicPr>
          <p:cNvPr id="2897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0661" y="1513377"/>
            <a:ext cx="7993063" cy="1681162"/>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pic>
      <p:pic>
        <p:nvPicPr>
          <p:cNvPr id="28979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0660" y="3147349"/>
            <a:ext cx="7993063" cy="1833563"/>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pic>
      <p:sp>
        <p:nvSpPr>
          <p:cNvPr id="289797" name="Rectangle 5" descr="信纸"/>
          <p:cNvSpPr>
            <a:spLocks noChangeArrowheads="1"/>
          </p:cNvSpPr>
          <p:nvPr/>
        </p:nvSpPr>
        <p:spPr bwMode="auto">
          <a:xfrm>
            <a:off x="1056378" y="4743485"/>
            <a:ext cx="7921625" cy="1590675"/>
          </a:xfrm>
          <a:prstGeom prst="rect">
            <a:avLst/>
          </a:prstGeom>
          <a:blipFill dpi="0" rotWithShape="0">
            <a:blip r:embed="rId6"/>
            <a:srcRect/>
            <a:tile tx="0" ty="0" sx="100000" sy="100000" flip="none" algn="tl"/>
          </a:blipFill>
          <a:ln w="38100" algn="ctr">
            <a:solidFill>
              <a:srgbClr val="CC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eaLnBrk="1" hangingPunct="1">
              <a:buClr>
                <a:srgbClr val="3366FF"/>
              </a:buClr>
              <a:buSzPct val="95000"/>
              <a:buFont typeface="Wingdings" panose="05000000000000000000" pitchFamily="2" charset="2"/>
              <a:buChar char="n"/>
              <a:defRPr/>
            </a:pPr>
            <a:r>
              <a:rPr kumimoji="1" lang="zh-CN" altLang="en-US" sz="2400" dirty="0"/>
              <a:t>原因：</a:t>
            </a:r>
          </a:p>
          <a:p>
            <a:pPr eaLnBrk="1" hangingPunct="1">
              <a:buClr>
                <a:srgbClr val="3366FF"/>
              </a:buClr>
              <a:buSzPct val="95000"/>
              <a:buFont typeface="Wingdings" panose="05000000000000000000" pitchFamily="2" charset="2"/>
              <a:buChar char="n"/>
              <a:defRPr/>
            </a:pPr>
            <a:r>
              <a:rPr kumimoji="1" lang="zh-CN" altLang="en-US" sz="2400" dirty="0"/>
              <a:t>尽管△</a:t>
            </a:r>
            <a:r>
              <a:rPr kumimoji="1" lang="en-US" altLang="zh-CN" sz="2400" dirty="0"/>
              <a:t>Q</a:t>
            </a:r>
            <a:r>
              <a:rPr kumimoji="1" lang="zh-CN" altLang="en-US" sz="2400" dirty="0"/>
              <a:t>和△</a:t>
            </a:r>
            <a:r>
              <a:rPr kumimoji="1" lang="en-US" altLang="zh-CN" sz="2400" dirty="0"/>
              <a:t>P</a:t>
            </a:r>
            <a:r>
              <a:rPr kumimoji="1" lang="zh-CN" altLang="en-US" sz="2400" dirty="0"/>
              <a:t>的绝对值都相等，但由于</a:t>
            </a:r>
            <a:r>
              <a:rPr kumimoji="1" lang="en-US" altLang="zh-CN" sz="2400" dirty="0"/>
              <a:t>P</a:t>
            </a:r>
            <a:r>
              <a:rPr kumimoji="1" lang="zh-CN" altLang="en-US" sz="2400" dirty="0"/>
              <a:t>和</a:t>
            </a:r>
            <a:r>
              <a:rPr kumimoji="1" lang="en-US" altLang="zh-CN" sz="2400" dirty="0"/>
              <a:t>Q</a:t>
            </a:r>
            <a:r>
              <a:rPr kumimoji="1" lang="zh-CN" altLang="en-US" sz="2400" dirty="0"/>
              <a:t>所取的基数值不同，两种计算结果便不同。</a:t>
            </a:r>
          </a:p>
          <a:p>
            <a:pPr eaLnBrk="1" hangingPunct="1">
              <a:buClr>
                <a:srgbClr val="3366FF"/>
              </a:buClr>
              <a:buSzPct val="95000"/>
              <a:buFont typeface="Wingdings" panose="05000000000000000000" pitchFamily="2" charset="2"/>
              <a:buChar char="n"/>
              <a:defRPr/>
            </a:pPr>
            <a:r>
              <a:rPr kumimoji="1" lang="zh-CN" altLang="en-US" sz="2400" dirty="0"/>
              <a:t>涨价和降价产生的需求的价格弹性便不等。</a:t>
            </a:r>
            <a:r>
              <a:rPr kumimoji="1" lang="zh-CN" altLang="en-US" sz="2400" dirty="0">
                <a:effectLst>
                  <a:outerShdw blurRad="38100" dist="38100" dir="2700000" algn="tl">
                    <a:srgbClr val="000000"/>
                  </a:outerShdw>
                </a:effectLst>
              </a:rPr>
              <a:t> </a:t>
            </a:r>
          </a:p>
        </p:txBody>
      </p:sp>
    </p:spTree>
    <p:extLst>
      <p:ext uri="{BB962C8B-B14F-4D97-AF65-F5344CB8AC3E}">
        <p14:creationId xmlns:p14="http://schemas.microsoft.com/office/powerpoint/2010/main" val="1410138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9794"/>
                                        </p:tgtEl>
                                        <p:attrNameLst>
                                          <p:attrName>style.visibility</p:attrName>
                                        </p:attrNameLst>
                                      </p:cBhvr>
                                      <p:to>
                                        <p:strVal val="visible"/>
                                      </p:to>
                                    </p:set>
                                    <p:animEffect transition="in" filter="blinds(horizontal)">
                                      <p:cBhvr>
                                        <p:cTn id="7" dur="500"/>
                                        <p:tgtEl>
                                          <p:spTgt spid="28979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89795"/>
                                        </p:tgtEl>
                                        <p:attrNameLst>
                                          <p:attrName>style.visibility</p:attrName>
                                        </p:attrNameLst>
                                      </p:cBhvr>
                                      <p:to>
                                        <p:strVal val="visible"/>
                                      </p:to>
                                    </p:set>
                                    <p:animEffect transition="in" filter="blinds(horizontal)">
                                      <p:cBhvr>
                                        <p:cTn id="12" dur="500"/>
                                        <p:tgtEl>
                                          <p:spTgt spid="28979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89797"/>
                                        </p:tgtEl>
                                        <p:attrNameLst>
                                          <p:attrName>style.visibility</p:attrName>
                                        </p:attrNameLst>
                                      </p:cBhvr>
                                      <p:to>
                                        <p:strVal val="visible"/>
                                      </p:to>
                                    </p:set>
                                    <p:animEffect transition="in" filter="blinds(horizontal)">
                                      <p:cBhvr>
                                        <p:cTn id="17" dur="500"/>
                                        <p:tgtEl>
                                          <p:spTgt spid="289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7" name="Picture 3" descr="蓝色面巾纸">
            <a:extLst>
              <a:ext uri="{FF2B5EF4-FFF2-40B4-BE49-F238E27FC236}">
                <a16:creationId xmlns:a16="http://schemas.microsoft.com/office/drawing/2014/main" id="{27F122C6-3D4F-B00F-552E-6282ED63F8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9153" y="1217780"/>
            <a:ext cx="7993062" cy="1169987"/>
          </a:xfrm>
          <a:prstGeom prst="rect">
            <a:avLst/>
          </a:prstGeom>
          <a:blipFill dpi="0" rotWithShape="0">
            <a:blip r:embed="rId5"/>
            <a:srcRect/>
            <a:tile tx="0" ty="0" sx="100000" sy="100000" flip="none" algn="tl"/>
          </a:blipFill>
          <a:ln w="76200">
            <a:solidFill>
              <a:srgbClr val="006600"/>
            </a:solidFill>
            <a:miter lim="800000"/>
            <a:headEnd/>
            <a:tailEnd/>
          </a:ln>
        </p:spPr>
      </p:pic>
      <p:pic>
        <p:nvPicPr>
          <p:cNvPr id="9" name="Picture 4" descr="蓝色面巾纸">
            <a:extLst>
              <a:ext uri="{FF2B5EF4-FFF2-40B4-BE49-F238E27FC236}">
                <a16:creationId xmlns:a16="http://schemas.microsoft.com/office/drawing/2014/main" id="{1676F6DF-78AB-6116-A208-81B2C8E8355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69153" y="2544109"/>
            <a:ext cx="2303463" cy="1300163"/>
          </a:xfrm>
          <a:prstGeom prst="rect">
            <a:avLst/>
          </a:prstGeom>
          <a:blipFill dpi="0" rotWithShape="0">
            <a:blip r:embed="rId5"/>
            <a:srcRect/>
            <a:tile tx="0" ty="0" sx="100000" sy="100000" flip="none" algn="tl"/>
          </a:blipFill>
          <a:ln w="76200">
            <a:solidFill>
              <a:srgbClr val="006600"/>
            </a:solidFill>
            <a:miter lim="800000"/>
            <a:headEnd/>
            <a:tailEnd/>
          </a:ln>
        </p:spPr>
      </p:pic>
      <p:pic>
        <p:nvPicPr>
          <p:cNvPr id="10" name="Picture 5" descr="蓝色面巾纸">
            <a:extLst>
              <a:ext uri="{FF2B5EF4-FFF2-40B4-BE49-F238E27FC236}">
                <a16:creationId xmlns:a16="http://schemas.microsoft.com/office/drawing/2014/main" id="{ED09A130-AE40-25A4-40DD-6FEBFA53C3A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69153" y="4121363"/>
            <a:ext cx="5640387" cy="452437"/>
          </a:xfrm>
          <a:prstGeom prst="rect">
            <a:avLst/>
          </a:prstGeom>
          <a:blipFill dpi="0" rotWithShape="0">
            <a:blip r:embed="rId5"/>
            <a:srcRect/>
            <a:tile tx="0" ty="0" sx="100000" sy="100000" flip="none" algn="tl"/>
          </a:blipFill>
          <a:ln w="76200">
            <a:solidFill>
              <a:srgbClr val="006600"/>
            </a:solidFill>
            <a:miter lim="800000"/>
            <a:headEnd/>
            <a:tailEnd/>
          </a:ln>
        </p:spPr>
      </p:pic>
      <p:pic>
        <p:nvPicPr>
          <p:cNvPr id="14" name="Picture 2">
            <a:extLst>
              <a:ext uri="{FF2B5EF4-FFF2-40B4-BE49-F238E27FC236}">
                <a16:creationId xmlns:a16="http://schemas.microsoft.com/office/drawing/2014/main" id="{4102BA72-D311-3212-1430-A47D8565974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55665" y="3321136"/>
            <a:ext cx="4681370" cy="1889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4125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2200" y="1589814"/>
            <a:ext cx="10007600" cy="2345770"/>
          </a:xfrm>
          <a:prstGeom prst="rect">
            <a:avLst/>
          </a:prstGeom>
          <a:noFill/>
        </p:spPr>
        <p:txBody>
          <a:bodyPr wrap="square" rtlCol="0">
            <a:spAutoFit/>
          </a:bodyPr>
          <a:lstStyle/>
          <a:p>
            <a:pPr>
              <a:lnSpc>
                <a:spcPct val="150000"/>
              </a:lnSpc>
            </a:pPr>
            <a:r>
              <a:rPr lang="en-US" altLang="zh-CN" sz="2000" dirty="0"/>
              <a:t>3</a:t>
            </a:r>
            <a:r>
              <a:rPr lang="zh-CN" altLang="en-US" sz="2000" dirty="0"/>
              <a:t>、类型：</a:t>
            </a:r>
            <a:endParaRPr lang="en-US" altLang="zh-CN" sz="2000" dirty="0"/>
          </a:p>
          <a:p>
            <a:pPr>
              <a:lnSpc>
                <a:spcPct val="150000"/>
              </a:lnSpc>
            </a:pPr>
            <a:endParaRPr lang="en-US" altLang="zh-CN" sz="2000" dirty="0"/>
          </a:p>
          <a:p>
            <a:pPr>
              <a:lnSpc>
                <a:spcPct val="150000"/>
              </a:lnSpc>
            </a:pPr>
            <a:endParaRPr lang="en-US" altLang="zh-CN" sz="2000" dirty="0"/>
          </a:p>
          <a:p>
            <a:pPr>
              <a:lnSpc>
                <a:spcPct val="150000"/>
              </a:lnSpc>
            </a:pPr>
            <a:r>
              <a:rPr lang="zh-CN" altLang="en-US" sz="2000" dirty="0"/>
              <a:t>                                                                     思考：不同类型与需求曲线的陡峭程度</a:t>
            </a:r>
            <a:endParaRPr lang="en-US" altLang="zh-CN" sz="2000" dirty="0"/>
          </a:p>
          <a:p>
            <a:pPr>
              <a:lnSpc>
                <a:spcPct val="150000"/>
              </a:lnSpc>
            </a:pPr>
            <a:r>
              <a:rPr lang="en-US" altLang="zh-CN" sz="2000" dirty="0"/>
              <a:t>                                                                     </a:t>
            </a:r>
            <a:r>
              <a:rPr lang="zh-CN" altLang="en-US" sz="2000" dirty="0"/>
              <a:t>（拇指规则）</a:t>
            </a:r>
          </a:p>
        </p:txBody>
      </p:sp>
      <p:pic>
        <p:nvPicPr>
          <p:cNvPr id="7" name="图片 6">
            <a:extLst>
              <a:ext uri="{FF2B5EF4-FFF2-40B4-BE49-F238E27FC236}">
                <a16:creationId xmlns:a16="http://schemas.microsoft.com/office/drawing/2014/main" id="{CE5AF609-20BB-4DB4-9945-644561B81E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46337" y="1880463"/>
            <a:ext cx="2410632" cy="3759275"/>
          </a:xfrm>
          <a:prstGeom prst="rect">
            <a:avLst/>
          </a:prstGeom>
        </p:spPr>
      </p:pic>
      <p:sp>
        <p:nvSpPr>
          <p:cNvPr id="9" name="Rectangle 3" descr="信纸">
            <a:extLst>
              <a:ext uri="{FF2B5EF4-FFF2-40B4-BE49-F238E27FC236}">
                <a16:creationId xmlns:a16="http://schemas.microsoft.com/office/drawing/2014/main" id="{5E3F62A8-8BF7-5EC8-A865-B34D21C5234F}"/>
              </a:ext>
            </a:extLst>
          </p:cNvPr>
          <p:cNvSpPr txBox="1">
            <a:spLocks noRot="1" noChangeArrowheads="1"/>
          </p:cNvSpPr>
          <p:nvPr/>
        </p:nvSpPr>
        <p:spPr>
          <a:xfrm>
            <a:off x="4856969" y="4379497"/>
            <a:ext cx="6980066" cy="1260241"/>
          </a:xfrm>
          <a:prstGeom prst="rect">
            <a:avLst/>
          </a:prstGeom>
          <a:blipFill dpi="0" rotWithShape="0">
            <a:blip r:embed="rId5"/>
            <a:srcRect/>
            <a:tile tx="0" ty="0" sx="100000" sy="100000" flip="none" algn="tl"/>
          </a:blipFill>
          <a:ln w="38100">
            <a:solidFill>
              <a:srgbClr val="CC6600"/>
            </a:solidFill>
            <a:miter lim="800000"/>
            <a:headEnd/>
            <a:tailEnd/>
          </a:ln>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rgbClr val="3366FF"/>
              </a:buClr>
              <a:buSzPct val="95000"/>
              <a:buNone/>
            </a:pPr>
            <a:r>
              <a:rPr lang="zh-CN" altLang="en-US" sz="2400" dirty="0">
                <a:latin typeface="宋体" panose="02010600030101010101" pitchFamily="2" charset="-122"/>
                <a:ea typeface="宋体" panose="02010600030101010101" pitchFamily="2" charset="-122"/>
              </a:rPr>
              <a:t>课堂练习题：某种商品价格由</a:t>
            </a:r>
            <a:r>
              <a:rPr lang="en-US" altLang="zh-CN" sz="2400" dirty="0">
                <a:latin typeface="宋体" panose="02010600030101010101" pitchFamily="2" charset="-122"/>
                <a:ea typeface="宋体" panose="02010600030101010101" pitchFamily="2" charset="-122"/>
              </a:rPr>
              <a:t>8</a:t>
            </a:r>
            <a:r>
              <a:rPr lang="zh-CN" altLang="en-US" sz="2400" dirty="0">
                <a:latin typeface="宋体" panose="02010600030101010101" pitchFamily="2" charset="-122"/>
                <a:ea typeface="宋体" panose="02010600030101010101" pitchFamily="2" charset="-122"/>
              </a:rPr>
              <a:t>元下降为</a:t>
            </a:r>
            <a:r>
              <a:rPr lang="en-US" altLang="zh-CN" sz="2400" dirty="0">
                <a:latin typeface="宋体" panose="02010600030101010101" pitchFamily="2" charset="-122"/>
                <a:ea typeface="宋体" panose="02010600030101010101" pitchFamily="2" charset="-122"/>
              </a:rPr>
              <a:t>6</a:t>
            </a:r>
            <a:r>
              <a:rPr lang="zh-CN" altLang="en-US" sz="2400" dirty="0">
                <a:latin typeface="宋体" panose="02010600030101010101" pitchFamily="2" charset="-122"/>
                <a:ea typeface="宋体" panose="02010600030101010101" pitchFamily="2" charset="-122"/>
              </a:rPr>
              <a:t>元时，需求量由</a:t>
            </a:r>
            <a:r>
              <a:rPr lang="en-US" altLang="zh-CN" sz="2400" dirty="0">
                <a:latin typeface="宋体" panose="02010600030101010101" pitchFamily="2" charset="-122"/>
                <a:ea typeface="宋体" panose="02010600030101010101" pitchFamily="2" charset="-122"/>
              </a:rPr>
              <a:t>20</a:t>
            </a:r>
            <a:r>
              <a:rPr lang="zh-CN" altLang="en-US" sz="2400" dirty="0">
                <a:latin typeface="宋体" panose="02010600030101010101" pitchFamily="2" charset="-122"/>
                <a:ea typeface="宋体" panose="02010600030101010101" pitchFamily="2" charset="-122"/>
              </a:rPr>
              <a:t>单位增加为</a:t>
            </a:r>
            <a:r>
              <a:rPr lang="en-US" altLang="zh-CN" sz="2400" dirty="0">
                <a:latin typeface="宋体" panose="02010600030101010101" pitchFamily="2" charset="-122"/>
                <a:ea typeface="宋体" panose="02010600030101010101" pitchFamily="2" charset="-122"/>
              </a:rPr>
              <a:t>30</a:t>
            </a:r>
            <a:r>
              <a:rPr lang="zh-CN" altLang="en-US" sz="2400" dirty="0">
                <a:latin typeface="宋体" panose="02010600030101010101" pitchFamily="2" charset="-122"/>
                <a:ea typeface="宋体" panose="02010600030101010101" pitchFamily="2" charset="-122"/>
              </a:rPr>
              <a:t>单位。用中点法计算这种商品的需求弹性，并说明属于哪一种需求弹性。</a:t>
            </a:r>
          </a:p>
        </p:txBody>
      </p:sp>
    </p:spTree>
    <p:extLst>
      <p:ext uri="{BB962C8B-B14F-4D97-AF65-F5344CB8AC3E}">
        <p14:creationId xmlns:p14="http://schemas.microsoft.com/office/powerpoint/2010/main" val="27382600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blinds(horizontal)">
                                      <p:cBhvr>
                                        <p:cTn id="7" dur="500"/>
                                        <p:tgtEl>
                                          <p:spTgt spid="9">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blinds(horizontal)">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4192430"/>
          </a:xfrm>
          <a:prstGeom prst="rect">
            <a:avLst/>
          </a:prstGeom>
          <a:noFill/>
        </p:spPr>
        <p:txBody>
          <a:bodyPr wrap="square" rtlCol="0">
            <a:spAutoFit/>
          </a:bodyPr>
          <a:lstStyle/>
          <a:p>
            <a:pPr>
              <a:lnSpc>
                <a:spcPct val="150000"/>
              </a:lnSpc>
            </a:pPr>
            <a:r>
              <a:rPr lang="en-US" altLang="zh-CN" sz="2000" dirty="0"/>
              <a:t>4</a:t>
            </a:r>
            <a:r>
              <a:rPr lang="zh-CN" altLang="en-US" sz="2000" dirty="0"/>
              <a:t>、影响需求价格弹性的因素：</a:t>
            </a:r>
            <a:endParaRPr lang="en-US" altLang="zh-CN" sz="2000" dirty="0"/>
          </a:p>
          <a:p>
            <a:pPr>
              <a:lnSpc>
                <a:spcPct val="150000"/>
              </a:lnSpc>
            </a:pPr>
            <a:r>
              <a:rPr lang="zh-CN" altLang="en-US" sz="2000" dirty="0"/>
              <a:t>（</a:t>
            </a:r>
            <a:r>
              <a:rPr lang="en-US" altLang="zh-CN" sz="2000" dirty="0"/>
              <a:t>1</a:t>
            </a:r>
            <a:r>
              <a:rPr lang="zh-CN" altLang="en-US" sz="2000" dirty="0"/>
              <a:t>）替代品的数量和相近程度              替代品数量越多，弹性越大</a:t>
            </a:r>
          </a:p>
          <a:p>
            <a:pPr>
              <a:lnSpc>
                <a:spcPct val="150000"/>
              </a:lnSpc>
            </a:pPr>
            <a:r>
              <a:rPr lang="zh-CN" altLang="en-US" sz="2000" dirty="0"/>
              <a:t>　　“你贵，我买别人的”</a:t>
            </a:r>
          </a:p>
          <a:p>
            <a:pPr>
              <a:lnSpc>
                <a:spcPct val="150000"/>
              </a:lnSpc>
            </a:pPr>
            <a:r>
              <a:rPr lang="zh-CN" altLang="en-US" sz="2000" dirty="0"/>
              <a:t>（</a:t>
            </a:r>
            <a:r>
              <a:rPr lang="en-US" altLang="zh-CN" sz="2000" dirty="0"/>
              <a:t>2</a:t>
            </a:r>
            <a:r>
              <a:rPr lang="zh-CN" altLang="en-US" sz="2000" dirty="0"/>
              <a:t>）商品重要性      必需品弹性小，高档品弹性大</a:t>
            </a:r>
          </a:p>
          <a:p>
            <a:pPr>
              <a:lnSpc>
                <a:spcPct val="150000"/>
              </a:lnSpc>
            </a:pPr>
            <a:r>
              <a:rPr lang="zh-CN" altLang="en-US" sz="2000" dirty="0"/>
              <a:t>　　“贵也得买”</a:t>
            </a:r>
          </a:p>
          <a:p>
            <a:pPr>
              <a:lnSpc>
                <a:spcPct val="150000"/>
              </a:lnSpc>
            </a:pPr>
            <a:r>
              <a:rPr lang="zh-CN" altLang="en-US" sz="2000" dirty="0"/>
              <a:t>（</a:t>
            </a:r>
            <a:r>
              <a:rPr lang="en-US" altLang="zh-CN" sz="2000" dirty="0"/>
              <a:t>3</a:t>
            </a:r>
            <a:r>
              <a:rPr lang="zh-CN" altLang="en-US" sz="2000" dirty="0"/>
              <a:t>）商品用途         用途越多，弹性越大</a:t>
            </a:r>
          </a:p>
          <a:p>
            <a:pPr>
              <a:lnSpc>
                <a:spcPct val="150000"/>
              </a:lnSpc>
            </a:pPr>
            <a:r>
              <a:rPr lang="zh-CN" altLang="en-US" sz="2000" dirty="0"/>
              <a:t>　　“贵了，先买一个用”</a:t>
            </a:r>
          </a:p>
          <a:p>
            <a:pPr>
              <a:lnSpc>
                <a:spcPct val="150000"/>
              </a:lnSpc>
            </a:pPr>
            <a:r>
              <a:rPr lang="zh-CN" altLang="en-US" sz="2000" dirty="0"/>
              <a:t>（</a:t>
            </a:r>
            <a:r>
              <a:rPr lang="en-US" altLang="zh-CN" sz="2000" dirty="0"/>
              <a:t>4</a:t>
            </a:r>
            <a:r>
              <a:rPr lang="zh-CN" altLang="en-US" sz="2000" dirty="0"/>
              <a:t>）时间                 时间越长，弹性越大</a:t>
            </a:r>
          </a:p>
          <a:p>
            <a:pPr>
              <a:lnSpc>
                <a:spcPct val="150000"/>
              </a:lnSpc>
            </a:pPr>
            <a:r>
              <a:rPr lang="zh-CN" altLang="en-US" sz="2000" dirty="0"/>
              <a:t>　　“等找到替代品</a:t>
            </a:r>
            <a:r>
              <a:rPr lang="en-US" altLang="zh-CN" sz="2000" dirty="0"/>
              <a:t>……”</a:t>
            </a:r>
            <a:endParaRPr lang="zh-CN" altLang="en-US" sz="2000" dirty="0"/>
          </a:p>
        </p:txBody>
      </p:sp>
    </p:spTree>
    <p:extLst>
      <p:ext uri="{BB962C8B-B14F-4D97-AF65-F5344CB8AC3E}">
        <p14:creationId xmlns:p14="http://schemas.microsoft.com/office/powerpoint/2010/main" val="508047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cstate="print"/>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090696" y="1630908"/>
            <a:ext cx="10007600" cy="2807435"/>
          </a:xfrm>
          <a:prstGeom prst="rect">
            <a:avLst/>
          </a:prstGeom>
          <a:noFill/>
        </p:spPr>
        <p:txBody>
          <a:bodyPr wrap="square" rtlCol="0">
            <a:spAutoFit/>
          </a:bodyPr>
          <a:lstStyle/>
          <a:p>
            <a:pPr>
              <a:lnSpc>
                <a:spcPct val="150000"/>
              </a:lnSpc>
            </a:pPr>
            <a:r>
              <a:rPr lang="en-US" altLang="zh-CN" sz="2000" dirty="0"/>
              <a:t>5</a:t>
            </a:r>
            <a:r>
              <a:rPr lang="zh-CN" altLang="en-US" sz="2000" dirty="0"/>
              <a:t>、需求价格弹性与总销售收入的关系：销售收入</a:t>
            </a:r>
            <a:r>
              <a:rPr lang="en-US" altLang="zh-CN" sz="2000" dirty="0"/>
              <a:t>=</a:t>
            </a:r>
            <a:r>
              <a:rPr lang="zh-CN" altLang="en-US" sz="2000" dirty="0"/>
              <a:t>价格</a:t>
            </a:r>
            <a:r>
              <a:rPr lang="en-US" altLang="zh-CN" sz="2000" dirty="0"/>
              <a:t>×</a:t>
            </a:r>
            <a:r>
              <a:rPr lang="zh-CN" altLang="en-US" sz="2000" dirty="0"/>
              <a:t>数量</a:t>
            </a:r>
          </a:p>
          <a:p>
            <a:pPr>
              <a:lnSpc>
                <a:spcPct val="150000"/>
              </a:lnSpc>
            </a:pPr>
            <a:r>
              <a:rPr lang="zh-CN" altLang="en-US" sz="2000" dirty="0"/>
              <a:t>　　</a:t>
            </a:r>
            <a:r>
              <a:rPr lang="en-US" altLang="zh-CN" sz="2000" dirty="0"/>
              <a:t>Ed&gt;1      </a:t>
            </a:r>
            <a:r>
              <a:rPr lang="zh-CN" altLang="en-US" sz="2000" dirty="0"/>
              <a:t>价格下降，销售收入增加</a:t>
            </a:r>
          </a:p>
          <a:p>
            <a:pPr>
              <a:lnSpc>
                <a:spcPct val="150000"/>
              </a:lnSpc>
            </a:pPr>
            <a:r>
              <a:rPr lang="zh-CN" altLang="en-US" sz="2000" dirty="0"/>
              <a:t>　　               价格上升，销售收入减少</a:t>
            </a:r>
          </a:p>
          <a:p>
            <a:pPr>
              <a:lnSpc>
                <a:spcPct val="150000"/>
              </a:lnSpc>
            </a:pPr>
            <a:r>
              <a:rPr lang="zh-CN" altLang="en-US" sz="2000" dirty="0"/>
              <a:t>　　</a:t>
            </a:r>
            <a:r>
              <a:rPr lang="en-US" altLang="zh-CN" sz="2000" dirty="0"/>
              <a:t>Ed&lt;1      </a:t>
            </a:r>
            <a:r>
              <a:rPr lang="zh-CN" altLang="en-US" sz="2000" dirty="0"/>
              <a:t>价格下降，销售收入减少</a:t>
            </a:r>
          </a:p>
          <a:p>
            <a:pPr>
              <a:lnSpc>
                <a:spcPct val="150000"/>
              </a:lnSpc>
            </a:pPr>
            <a:r>
              <a:rPr lang="zh-CN" altLang="en-US" sz="2000" dirty="0"/>
              <a:t>　　               价格上升，销售收入增加</a:t>
            </a:r>
          </a:p>
          <a:p>
            <a:pPr>
              <a:lnSpc>
                <a:spcPct val="150000"/>
              </a:lnSpc>
            </a:pPr>
            <a:r>
              <a:rPr lang="zh-CN" altLang="en-US" sz="2000" dirty="0"/>
              <a:t>　　</a:t>
            </a:r>
            <a:r>
              <a:rPr lang="en-US" altLang="zh-CN" sz="2000" dirty="0"/>
              <a:t>Ed=1       </a:t>
            </a:r>
            <a:r>
              <a:rPr lang="zh-CN" altLang="en-US" sz="2000" dirty="0"/>
              <a:t>价格升或降，销售收入不变</a:t>
            </a:r>
            <a:endParaRPr lang="en-US" altLang="zh-CN" sz="2000" dirty="0"/>
          </a:p>
        </p:txBody>
      </p:sp>
    </p:spTree>
    <p:extLst>
      <p:ext uri="{BB962C8B-B14F-4D97-AF65-F5344CB8AC3E}">
        <p14:creationId xmlns:p14="http://schemas.microsoft.com/office/powerpoint/2010/main" val="30376694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 name="COMMONDATA" val="eyJoZGlkIjoiNzgzZGFiMzBiMjJmMDM0NjdkZTE1NDY3ZDRjMTc0NWEifQ=="/>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13</TotalTime>
  <Words>1597</Words>
  <Application>Microsoft Office PowerPoint</Application>
  <PresentationFormat>宽屏</PresentationFormat>
  <Paragraphs>168</Paragraphs>
  <Slides>19</Slides>
  <Notes>19</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19</vt:i4>
      </vt:variant>
    </vt:vector>
  </HeadingPairs>
  <TitlesOfParts>
    <vt:vector size="31" baseType="lpstr">
      <vt:lpstr>等线</vt:lpstr>
      <vt:lpstr>黑体</vt:lpstr>
      <vt:lpstr>华文新魏</vt:lpstr>
      <vt:lpstr>华文中宋</vt:lpstr>
      <vt:lpstr>宋体</vt:lpstr>
      <vt:lpstr>微软雅黑</vt:lpstr>
      <vt:lpstr>Arial</vt:lpstr>
      <vt:lpstr>Calibri</vt:lpstr>
      <vt:lpstr>Symbol</vt:lpstr>
      <vt:lpstr>Times New Roman</vt:lpstr>
      <vt:lpstr>Wingdings</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131</cp:revision>
  <dcterms:created xsi:type="dcterms:W3CDTF">2017-05-13T03:05:00Z</dcterms:created>
  <dcterms:modified xsi:type="dcterms:W3CDTF">2024-04-03T06:20:14Z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2052-12.1.0.16388</vt:lpwstr>
  </property>
  <property fmtid="{D5CDD505-2E9C-101B-9397-08002B2CF9AE}" pid="3" name="ICV">
    <vt:lpwstr>56101F0F7BF444909C4401AECA3F56E9_13</vt:lpwstr>
  </property>
</Properties>
</file>