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92"/>
  </p:notesMasterIdLst>
  <p:handoutMasterIdLst>
    <p:handoutMasterId r:id="rId93"/>
  </p:handoutMasterIdLst>
  <p:sldIdLst>
    <p:sldId id="1114" r:id="rId4"/>
    <p:sldId id="1092" r:id="rId5"/>
    <p:sldId id="1112" r:id="rId6"/>
    <p:sldId id="1148" r:id="rId7"/>
    <p:sldId id="1113" r:id="rId8"/>
    <p:sldId id="1149" r:id="rId9"/>
    <p:sldId id="1150" r:id="rId10"/>
    <p:sldId id="1102" r:id="rId11"/>
    <p:sldId id="1151" r:id="rId12"/>
    <p:sldId id="1152" r:id="rId13"/>
    <p:sldId id="1116" r:id="rId14"/>
    <p:sldId id="1117" r:id="rId15"/>
    <p:sldId id="1118" r:id="rId16"/>
    <p:sldId id="1153" r:id="rId17"/>
    <p:sldId id="1131" r:id="rId18"/>
    <p:sldId id="1154" r:id="rId19"/>
    <p:sldId id="1155" r:id="rId20"/>
    <p:sldId id="1156" r:id="rId21"/>
    <p:sldId id="1119" r:id="rId22"/>
    <p:sldId id="1120" r:id="rId23"/>
    <p:sldId id="1121" r:id="rId24"/>
    <p:sldId id="1122" r:id="rId25"/>
    <p:sldId id="1123" r:id="rId26"/>
    <p:sldId id="1157" r:id="rId27"/>
    <p:sldId id="1124" r:id="rId28"/>
    <p:sldId id="1125" r:id="rId29"/>
    <p:sldId id="1126" r:id="rId30"/>
    <p:sldId id="1127" r:id="rId31"/>
    <p:sldId id="1128" r:id="rId32"/>
    <p:sldId id="1129" r:id="rId33"/>
    <p:sldId id="1130" r:id="rId34"/>
    <p:sldId id="1078" r:id="rId35"/>
    <p:sldId id="1158" r:id="rId36"/>
    <p:sldId id="1159" r:id="rId37"/>
    <p:sldId id="1160" r:id="rId38"/>
    <p:sldId id="1161" r:id="rId39"/>
    <p:sldId id="1162" r:id="rId40"/>
    <p:sldId id="1163" r:id="rId41"/>
    <p:sldId id="1164" r:id="rId42"/>
    <p:sldId id="1165" r:id="rId43"/>
    <p:sldId id="1166" r:id="rId44"/>
    <p:sldId id="1189" r:id="rId45"/>
    <p:sldId id="1167" r:id="rId46"/>
    <p:sldId id="1168" r:id="rId47"/>
    <p:sldId id="1169" r:id="rId48"/>
    <p:sldId id="1170" r:id="rId49"/>
    <p:sldId id="1171" r:id="rId50"/>
    <p:sldId id="1172" r:id="rId51"/>
    <p:sldId id="1173" r:id="rId52"/>
    <p:sldId id="1174" r:id="rId53"/>
    <p:sldId id="1175" r:id="rId54"/>
    <p:sldId id="1176" r:id="rId55"/>
    <p:sldId id="1177" r:id="rId56"/>
    <p:sldId id="1178" r:id="rId57"/>
    <p:sldId id="1179" r:id="rId58"/>
    <p:sldId id="1180" r:id="rId59"/>
    <p:sldId id="1181" r:id="rId60"/>
    <p:sldId id="1182" r:id="rId61"/>
    <p:sldId id="1183" r:id="rId62"/>
    <p:sldId id="1184" r:id="rId63"/>
    <p:sldId id="1185" r:id="rId64"/>
    <p:sldId id="1186" r:id="rId65"/>
    <p:sldId id="1187" r:id="rId66"/>
    <p:sldId id="1188" r:id="rId67"/>
    <p:sldId id="1191" r:id="rId68"/>
    <p:sldId id="1192" r:id="rId69"/>
    <p:sldId id="1193" r:id="rId70"/>
    <p:sldId id="1194" r:id="rId71"/>
    <p:sldId id="1195" r:id="rId72"/>
    <p:sldId id="1196" r:id="rId73"/>
    <p:sldId id="1197" r:id="rId74"/>
    <p:sldId id="1198" r:id="rId75"/>
    <p:sldId id="1199" r:id="rId76"/>
    <p:sldId id="1200" r:id="rId77"/>
    <p:sldId id="1201" r:id="rId78"/>
    <p:sldId id="1202" r:id="rId79"/>
    <p:sldId id="1203" r:id="rId80"/>
    <p:sldId id="1204" r:id="rId81"/>
    <p:sldId id="1205" r:id="rId82"/>
    <p:sldId id="1206" r:id="rId83"/>
    <p:sldId id="1207" r:id="rId84"/>
    <p:sldId id="1208" r:id="rId85"/>
    <p:sldId id="1209" r:id="rId86"/>
    <p:sldId id="1210" r:id="rId87"/>
    <p:sldId id="1211" r:id="rId88"/>
    <p:sldId id="1212" r:id="rId89"/>
    <p:sldId id="1213" r:id="rId90"/>
    <p:sldId id="1214" r:id="rId9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366" y="102"/>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2023/9/20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6518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2023/9/20</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8343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66334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9752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70961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6457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8890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9683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7286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23796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924326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59275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686817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21764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56994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8571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26600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732279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37510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03514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458025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603923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11505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41180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223339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61280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04428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41180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279356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484628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78487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208574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5951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9746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545001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47480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67305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65747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888798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42953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97524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709610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68906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64575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9683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279356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72864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5927579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217647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5699410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8571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426600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223339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612800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309420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6872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706545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8343656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351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679040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0338018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630674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563980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4809545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587802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0126563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71963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4846289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782764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67181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467198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98718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587802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8196555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6276217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8310469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554803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82826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784878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8431609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382139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562991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9806183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015771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9001875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4398842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6489572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36778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42953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5" Type="http://schemas.openxmlformats.org/officeDocument/2006/relationships/tags" Target="../tags/tag78.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3.xml"/><Relationship Id="rId4" Type="http://schemas.openxmlformats.org/officeDocument/2006/relationships/tags" Target="../tags/tag10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3.xml"/><Relationship Id="rId5" Type="http://schemas.openxmlformats.org/officeDocument/2006/relationships/tags" Target="../tags/tag115.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3.xml"/><Relationship Id="rId4" Type="http://schemas.openxmlformats.org/officeDocument/2006/relationships/tags" Target="../tags/tag11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3.xml"/><Relationship Id="rId5" Type="http://schemas.openxmlformats.org/officeDocument/2006/relationships/tags" Target="../tags/tag124.xml"/><Relationship Id="rId4" Type="http://schemas.openxmlformats.org/officeDocument/2006/relationships/tags" Target="../tags/tag1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129278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2023/9/20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2023/9/20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2023/9/20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2023/9/20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2023/9/20</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2023/9/20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2023/9/20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2023/9/20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2023/9/20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2023/9/20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2023/9/20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2023/9/20</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6.xml"/><Relationship Id="rId16" Type="http://schemas.openxmlformats.org/officeDocument/2006/relationships/tags" Target="../tags/tag6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2023/9/20</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2023/9/20</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anet.com.cn/zq/"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o.com/s?q=%E7%BB%8F%E8%90%A5%E6%B4%BB%E5%8A%A8&amp;ie=utf-8&amp;src=internal_wenda_recommend_textn" TargetMode="External"/><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o.com/s?q=%E7%A8%8B%E5%BA%A6&amp;ie=utf-8&amp;src=internal_wenda_recommend_textn" TargetMode="External"/><Relationship Id="rId5" Type="http://schemas.openxmlformats.org/officeDocument/2006/relationships/hyperlink" Target="http://www.so.com/s?q=%E6%81%AF%E7%A8%8E%E5%89%8D%E5%88%A9%E6%B6%A6&amp;ie=utf-8&amp;src=internal_wenda_recommend_textn" TargetMode="External"/><Relationship Id="rId4" Type="http://schemas.openxmlformats.org/officeDocument/2006/relationships/hyperlink" Target="http://www.so.com/s?q=%E8%90%A5%E4%B8%9A%E6%94%B6%E5%85%A5&amp;ie=utf-8&amp;src=internal_wenda_recommend_text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aike.so.com/doc/3672351-3859799.html" TargetMode="External"/><Relationship Id="rId7" Type="http://schemas.openxmlformats.org/officeDocument/2006/relationships/hyperlink" Target="https://baike.so.com/doc/5200838-5432605.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baike.so.com/doc/3671064-3858438.html" TargetMode="External"/><Relationship Id="rId5" Type="http://schemas.openxmlformats.org/officeDocument/2006/relationships/hyperlink" Target="https://baike.so.com/doc/6298453-6511976.html" TargetMode="External"/><Relationship Id="rId4" Type="http://schemas.openxmlformats.org/officeDocument/2006/relationships/hyperlink" Target="https://baike.so.com/doc/5568454-5783620.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696919" y="2606898"/>
            <a:ext cx="5073200" cy="5073200"/>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510064" y="1292543"/>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137518" y="1730046"/>
            <a:ext cx="5313045" cy="2398589"/>
            <a:chOff x="631504" y="3193779"/>
            <a:chExt cx="1584325" cy="420772"/>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504" y="3274404"/>
              <a:ext cx="1584325" cy="340147"/>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0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4000" dirty="0">
                <a:solidFill>
                  <a:srgbClr val="152751"/>
                </a:solidFill>
                <a:latin typeface="微软雅黑" panose="020B0503020204020204" pitchFamily="34" charset="-122"/>
                <a:ea typeface="微软雅黑" panose="020B0503020204020204" pitchFamily="34" charset="-122"/>
                <a:sym typeface="+mn-ea"/>
              </a:endParaRPr>
            </a:p>
            <a:p>
              <a:r>
                <a:rPr lang="zh-CN" altLang="en-US" sz="4000" dirty="0">
                  <a:solidFill>
                    <a:srgbClr val="152751"/>
                  </a:solidFill>
                  <a:latin typeface="微软雅黑" panose="020B0503020204020204" pitchFamily="34" charset="-122"/>
                  <a:ea typeface="微软雅黑" panose="020B0503020204020204" pitchFamily="34" charset="-122"/>
                  <a:sym typeface="+mn-ea"/>
                </a:rPr>
                <a:t>工商管理专业知识与</a:t>
              </a:r>
              <a:r>
                <a:rPr lang="en-US" altLang="zh-CN" sz="4000" dirty="0">
                  <a:solidFill>
                    <a:srgbClr val="152751"/>
                  </a:solidFill>
                  <a:latin typeface="微软雅黑" panose="020B0503020204020204" pitchFamily="34" charset="-122"/>
                  <a:ea typeface="微软雅黑" panose="020B0503020204020204" pitchFamily="34" charset="-122"/>
                  <a:sym typeface="+mn-ea"/>
                </a:rPr>
                <a:t>       </a:t>
              </a:r>
              <a:r>
                <a:rPr lang="zh-CN" altLang="en-US" sz="4000" dirty="0">
                  <a:solidFill>
                    <a:srgbClr val="152751"/>
                  </a:solidFill>
                  <a:latin typeface="微软雅黑" panose="020B0503020204020204" pitchFamily="34" charset="-122"/>
                  <a:ea typeface="微软雅黑" panose="020B0503020204020204" pitchFamily="34" charset="-122"/>
                  <a:sym typeface="+mn-ea"/>
                </a:rPr>
                <a:t>实务</a:t>
              </a:r>
              <a:endParaRPr lang="zh-CN" altLang="en-US" sz="40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）营业现金流量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每年净营业现金流量（</a:t>
            </a:r>
            <a:r>
              <a:rPr lang="en-US" altLang="zh-CN" sz="2000" dirty="0">
                <a:solidFill>
                  <a:schemeClr val="tx1"/>
                </a:solidFill>
                <a:latin typeface="微软雅黑" panose="020B0503020204020204" pitchFamily="34" charset="-122"/>
                <a:ea typeface="微软雅黑" panose="020B0503020204020204" pitchFamily="34" charset="-122"/>
              </a:rPr>
              <a:t>NCF</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每年营业收入</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付现成本</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所得税</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净利润</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折旧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）终结现金流量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①固定资产的残值收入或变价收入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②</a:t>
            </a:r>
            <a:r>
              <a:rPr lang="zh-CN" altLang="en-US" sz="2000" dirty="0">
                <a:solidFill>
                  <a:schemeClr val="tx1"/>
                </a:solidFill>
                <a:latin typeface="微软雅黑" panose="020B0503020204020204" pitchFamily="34" charset="-122"/>
                <a:ea typeface="微软雅黑" panose="020B0503020204020204" pitchFamily="34" charset="-122"/>
              </a:rPr>
              <a:t>原来垫支在各种流动资产上的资金收回</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停止使用的土地变价收入等</a:t>
            </a:r>
          </a:p>
        </p:txBody>
      </p:sp>
    </p:spTree>
    <p:extLst>
      <p:ext uri="{BB962C8B-B14F-4D97-AF65-F5344CB8AC3E}">
        <p14:creationId xmlns:p14="http://schemas.microsoft.com/office/powerpoint/2010/main" val="284732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、财务可行性评价指标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）非贴现现金流量指标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①投资回收期（静态）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②平均报酬率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）贴现现金流量指标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①净现值（</a:t>
            </a:r>
            <a:r>
              <a:rPr lang="en-US" altLang="zh-CN" sz="2000" dirty="0">
                <a:solidFill>
                  <a:schemeClr val="tx1"/>
                </a:solidFill>
                <a:latin typeface="微软雅黑" panose="020B0503020204020204" pitchFamily="34" charset="-122"/>
                <a:ea typeface="微软雅黑" panose="020B0503020204020204" pitchFamily="34" charset="-122"/>
              </a:rPr>
              <a:t>NPV</a:t>
            </a:r>
            <a:r>
              <a:rPr lang="zh-CN" altLang="en-US" sz="2000" dirty="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②内部报酬率（</a:t>
            </a:r>
            <a:r>
              <a:rPr lang="en-US" altLang="zh-CN" sz="2000" dirty="0">
                <a:solidFill>
                  <a:schemeClr val="tx1"/>
                </a:solidFill>
                <a:latin typeface="微软雅黑" panose="020B0503020204020204" pitchFamily="34" charset="-122"/>
                <a:ea typeface="微软雅黑" panose="020B0503020204020204" pitchFamily="34" charset="-122"/>
              </a:rPr>
              <a:t>IRR</a:t>
            </a:r>
            <a:r>
              <a:rPr lang="zh-CN" altLang="en-US" sz="2000" dirty="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③获利指数（</a:t>
            </a:r>
            <a:r>
              <a:rPr lang="en-US" altLang="zh-CN" sz="2000" dirty="0">
                <a:solidFill>
                  <a:schemeClr val="tx1"/>
                </a:solidFill>
                <a:latin typeface="微软雅黑" panose="020B0503020204020204" pitchFamily="34" charset="-122"/>
                <a:ea typeface="微软雅黑" panose="020B0503020204020204" pitchFamily="34" charset="-122"/>
              </a:rPr>
              <a:t>PI</a:t>
            </a:r>
            <a:r>
              <a:rPr lang="zh-CN" altLang="en-US" sz="2000" dirty="0">
                <a:solidFill>
                  <a:schemeClr val="tx1"/>
                </a:solidFill>
                <a:latin typeface="微软雅黑" panose="020B0503020204020204" pitchFamily="34" charset="-122"/>
                <a:ea typeface="微软雅黑" panose="020B0503020204020204" pitchFamily="34" charset="-122"/>
              </a:rPr>
              <a:t>）</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9112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、项目风险的衡量与处理方法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）调整现金流量法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）调整折现率法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二、长期股权投资决策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、长期股权投资的概述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长期股权投资是以股东名义将资产投资于被投资单位，并取得相应的股份，按所持股份比例享有被投资单位的权益以及承担相应的风险。</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264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长期股权投资是一种交换行为，是企业将资产让渡给被投资单位所获得的另一项资产，企业所取得的是伴随表决权甚至控制权的资产</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股权</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，所获得的经济利益不同于其他资产为企业带来的经济利益，主要是通过分配来增加财富、分散风险或谋求其他利益。</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长期股权投资的风险大。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、长期股权投资的风险类型及内部控制：</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长期股权投资的</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个风险：（投资决策风险、投资运营管理风险、投资清理风险）</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957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长期股权投资的</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个内部控制制度体系：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）明确职责分工与授权批准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）可行性研究、评估与决策控制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）投资执行控制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）投资处置控制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26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习题：案例分析题</a:t>
            </a:r>
            <a:r>
              <a:rPr lang="en-US" altLang="zh-CN" sz="2000" dirty="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G</a:t>
            </a:r>
            <a:r>
              <a:rPr lang="zh-CN" altLang="en-US" sz="2000" dirty="0">
                <a:solidFill>
                  <a:schemeClr val="tx1"/>
                </a:solidFill>
                <a:latin typeface="微软雅黑" panose="020B0503020204020204" pitchFamily="34" charset="-122"/>
                <a:ea typeface="微软雅黑" panose="020B0503020204020204" pitchFamily="34" charset="-122"/>
              </a:rPr>
              <a:t>公司拟新建一条生产线，经调研和测算，该生产线的经济寿命为</a:t>
            </a: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年，新建厂房投资额为</a:t>
            </a:r>
            <a:r>
              <a:rPr lang="en-US" altLang="zh-CN" sz="2000" dirty="0">
                <a:solidFill>
                  <a:schemeClr val="tx1"/>
                </a:solidFill>
                <a:latin typeface="微软雅黑" panose="020B0503020204020204" pitchFamily="34" charset="-122"/>
                <a:ea typeface="微软雅黑" panose="020B0503020204020204" pitchFamily="34" charset="-122"/>
              </a:rPr>
              <a:t>200</a:t>
            </a:r>
            <a:r>
              <a:rPr lang="zh-CN" altLang="en-US" sz="2000" dirty="0">
                <a:solidFill>
                  <a:schemeClr val="tx1"/>
                </a:solidFill>
                <a:latin typeface="微软雅黑" panose="020B0503020204020204" pitchFamily="34" charset="-122"/>
                <a:ea typeface="微软雅黑" panose="020B0503020204020204" pitchFamily="34" charset="-122"/>
              </a:rPr>
              <a:t>万元，设备投资额为</a:t>
            </a:r>
            <a:r>
              <a:rPr lang="en-US" altLang="zh-CN" sz="2000" dirty="0">
                <a:solidFill>
                  <a:schemeClr val="tx1"/>
                </a:solidFill>
                <a:latin typeface="微软雅黑" panose="020B0503020204020204" pitchFamily="34" charset="-122"/>
                <a:ea typeface="微软雅黑" panose="020B0503020204020204" pitchFamily="34" charset="-122"/>
              </a:rPr>
              <a:t>600</a:t>
            </a:r>
            <a:r>
              <a:rPr lang="zh-CN" altLang="en-US" sz="2000" dirty="0">
                <a:solidFill>
                  <a:schemeClr val="tx1"/>
                </a:solidFill>
                <a:latin typeface="微软雅黑" panose="020B0503020204020204" pitchFamily="34" charset="-122"/>
                <a:ea typeface="微软雅黑" panose="020B0503020204020204" pitchFamily="34" charset="-122"/>
              </a:rPr>
              <a:t>万元，流动资产投资额为</a:t>
            </a:r>
            <a:r>
              <a:rPr lang="en-US" altLang="zh-CN" sz="2000" dirty="0">
                <a:solidFill>
                  <a:schemeClr val="tx1"/>
                </a:solidFill>
                <a:latin typeface="微软雅黑" panose="020B0503020204020204" pitchFamily="34" charset="-122"/>
                <a:ea typeface="微软雅黑" panose="020B0503020204020204" pitchFamily="34" charset="-122"/>
              </a:rPr>
              <a:t>120</a:t>
            </a:r>
            <a:r>
              <a:rPr lang="zh-CN" altLang="en-US" sz="2000" dirty="0">
                <a:solidFill>
                  <a:schemeClr val="tx1"/>
                </a:solidFill>
                <a:latin typeface="微软雅黑" panose="020B0503020204020204" pitchFamily="34" charset="-122"/>
                <a:ea typeface="微软雅黑" panose="020B0503020204020204" pitchFamily="34" charset="-122"/>
              </a:rPr>
              <a:t>万元，公司决定，该投资形成的固定资产采用直线法计提折旧，无残值。该生产线建成投产后的第</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年至第</a:t>
            </a: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年，每年可实现</a:t>
            </a:r>
            <a:r>
              <a:rPr lang="en-US" altLang="zh-CN" sz="2000" dirty="0">
                <a:solidFill>
                  <a:schemeClr val="tx1"/>
                </a:solidFill>
                <a:latin typeface="微软雅黑" panose="020B0503020204020204" pitchFamily="34" charset="-122"/>
                <a:ea typeface="微软雅黑" panose="020B0503020204020204" pitchFamily="34" charset="-122"/>
              </a:rPr>
              <a:t>200</a:t>
            </a:r>
            <a:r>
              <a:rPr lang="zh-CN" altLang="en-US" sz="2000" dirty="0">
                <a:solidFill>
                  <a:schemeClr val="tx1"/>
                </a:solidFill>
                <a:latin typeface="微软雅黑" panose="020B0503020204020204" pitchFamily="34" charset="-122"/>
                <a:ea typeface="微软雅黑" panose="020B0503020204020204" pitchFamily="34" charset="-122"/>
              </a:rPr>
              <a:t>万元净利润。公司总经理要求在进行项目可行性分析时，要根据风险评估来调整现金流量，以体现谨慎原则。</a:t>
            </a:r>
          </a:p>
        </p:txBody>
      </p:sp>
    </p:spTree>
    <p:extLst>
      <p:ext uri="{BB962C8B-B14F-4D97-AF65-F5344CB8AC3E}">
        <p14:creationId xmlns:p14="http://schemas.microsoft.com/office/powerpoint/2010/main" val="337285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、该生产线的每年经营业现金流量为</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万元</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A.100</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B.150</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C.240</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D.280</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答案</a:t>
            </a:r>
            <a:r>
              <a:rPr lang="en-US" altLang="zh-CN" sz="2000" dirty="0">
                <a:solidFill>
                  <a:schemeClr val="tx1"/>
                </a:solidFill>
                <a:latin typeface="微软雅黑" panose="020B0503020204020204" pitchFamily="34" charset="-122"/>
                <a:ea typeface="微软雅黑" panose="020B0503020204020204" pitchFamily="34" charset="-122"/>
              </a:rPr>
              <a:t>】D</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解析</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根据营业净现金流量公式</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净利</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折旧</a:t>
            </a:r>
            <a:r>
              <a:rPr lang="en-US" altLang="zh-CN" sz="2000" dirty="0">
                <a:solidFill>
                  <a:schemeClr val="tx1"/>
                </a:solidFill>
                <a:latin typeface="微软雅黑" panose="020B0503020204020204" pitchFamily="34" charset="-122"/>
                <a:ea typeface="微软雅黑" panose="020B0503020204020204" pitchFamily="34" charset="-122"/>
              </a:rPr>
              <a:t>=200+(200+600)/10=280</a:t>
            </a:r>
            <a:r>
              <a:rPr lang="zh-CN" altLang="en-US" sz="2000" dirty="0">
                <a:solidFill>
                  <a:schemeClr val="tx1"/>
                </a:solidFill>
                <a:latin typeface="微软雅黑" panose="020B0503020204020204" pitchFamily="34" charset="-122"/>
                <a:ea typeface="微软雅黑" panose="020B0503020204020204" pitchFamily="34" charset="-122"/>
              </a:rPr>
              <a:t>万元。</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943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、评估该生产线项目财务可行性时，该公司可采用的贴现现金流量指标是</a:t>
            </a:r>
            <a:r>
              <a:rPr lang="en-US" altLang="zh-CN" sz="2000" dirty="0">
                <a:solidFill>
                  <a:schemeClr val="tx1"/>
                </a:solidFill>
                <a:latin typeface="微软雅黑" panose="020B0503020204020204" pitchFamily="34" charset="-122"/>
                <a:ea typeface="微软雅黑" panose="020B0503020204020204" pitchFamily="34" charset="-122"/>
              </a:rPr>
              <a:t>(    )</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a:t>
            </a:r>
            <a:r>
              <a:rPr lang="zh-CN" altLang="en-US" sz="2000" dirty="0">
                <a:solidFill>
                  <a:schemeClr val="tx1"/>
                </a:solidFill>
                <a:latin typeface="微软雅黑" panose="020B0503020204020204" pitchFamily="34" charset="-122"/>
                <a:ea typeface="微软雅黑" panose="020B0503020204020204" pitchFamily="34" charset="-122"/>
              </a:rPr>
              <a:t>净现值</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B.</a:t>
            </a:r>
            <a:r>
              <a:rPr lang="zh-CN" altLang="en-US" sz="2000" dirty="0">
                <a:solidFill>
                  <a:schemeClr val="tx1"/>
                </a:solidFill>
                <a:latin typeface="微软雅黑" panose="020B0503020204020204" pitchFamily="34" charset="-122"/>
                <a:ea typeface="微软雅黑" panose="020B0503020204020204" pitchFamily="34" charset="-122"/>
              </a:rPr>
              <a:t>内部报酬率</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C.</a:t>
            </a:r>
            <a:r>
              <a:rPr lang="zh-CN" altLang="en-US" sz="2000" dirty="0">
                <a:solidFill>
                  <a:schemeClr val="tx1"/>
                </a:solidFill>
                <a:latin typeface="微软雅黑" panose="020B0503020204020204" pitchFamily="34" charset="-122"/>
                <a:ea typeface="微软雅黑" panose="020B0503020204020204" pitchFamily="34" charset="-122"/>
              </a:rPr>
              <a:t>标准离差率</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D.</a:t>
            </a:r>
            <a:r>
              <a:rPr lang="zh-CN" altLang="en-US" sz="2000" dirty="0">
                <a:solidFill>
                  <a:schemeClr val="tx1"/>
                </a:solidFill>
                <a:latin typeface="微软雅黑" panose="020B0503020204020204" pitchFamily="34" charset="-122"/>
                <a:ea typeface="微软雅黑" panose="020B0503020204020204" pitchFamily="34" charset="-122"/>
              </a:rPr>
              <a:t>年金现值系数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答案</a:t>
            </a:r>
            <a:r>
              <a:rPr lang="en-US" altLang="zh-CN" sz="2000" dirty="0">
                <a:solidFill>
                  <a:schemeClr val="tx1"/>
                </a:solidFill>
                <a:latin typeface="微软雅黑" panose="020B0503020204020204" pitchFamily="34" charset="-122"/>
                <a:ea typeface="微软雅黑" panose="020B0503020204020204" pitchFamily="34" charset="-122"/>
              </a:rPr>
              <a:t>】AB</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解析</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贴现现金流量指标包括净现值、内部报酬率、获利指数。</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303367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、估算该生产线与投资现金流量时，该生产线的流动资产投资额应计入</a:t>
            </a:r>
            <a:r>
              <a:rPr lang="en-US" altLang="zh-CN" sz="20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a:t>
            </a:r>
            <a:r>
              <a:rPr lang="zh-CN" altLang="en-US" sz="2000" dirty="0">
                <a:solidFill>
                  <a:schemeClr val="tx1"/>
                </a:solidFill>
                <a:latin typeface="微软雅黑" panose="020B0503020204020204" pitchFamily="34" charset="-122"/>
                <a:ea typeface="微软雅黑" panose="020B0503020204020204" pitchFamily="34" charset="-122"/>
              </a:rPr>
              <a:t>初始现金流量</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B.</a:t>
            </a:r>
            <a:r>
              <a:rPr lang="zh-CN" altLang="en-US" sz="2000" dirty="0">
                <a:solidFill>
                  <a:schemeClr val="tx1"/>
                </a:solidFill>
                <a:latin typeface="微软雅黑" panose="020B0503020204020204" pitchFamily="34" charset="-122"/>
                <a:ea typeface="微软雅黑" panose="020B0503020204020204" pitchFamily="34" charset="-122"/>
              </a:rPr>
              <a:t>营业现金流量</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C.</a:t>
            </a:r>
            <a:r>
              <a:rPr lang="zh-CN" altLang="en-US" sz="2000" dirty="0">
                <a:solidFill>
                  <a:schemeClr val="tx1"/>
                </a:solidFill>
                <a:latin typeface="微软雅黑" panose="020B0503020204020204" pitchFamily="34" charset="-122"/>
                <a:ea typeface="微软雅黑" panose="020B0503020204020204" pitchFamily="34" charset="-122"/>
              </a:rPr>
              <a:t>终结现金流量</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D.</a:t>
            </a:r>
            <a:r>
              <a:rPr lang="zh-CN" altLang="en-US" sz="2000" dirty="0">
                <a:solidFill>
                  <a:schemeClr val="tx1"/>
                </a:solidFill>
                <a:latin typeface="微软雅黑" panose="020B0503020204020204" pitchFamily="34" charset="-122"/>
                <a:ea typeface="微软雅黑" panose="020B0503020204020204" pitchFamily="34" charset="-122"/>
              </a:rPr>
              <a:t>自由现金流量</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答案</a:t>
            </a:r>
            <a:r>
              <a:rPr lang="en-US" altLang="zh-CN" sz="2000" dirty="0">
                <a:solidFill>
                  <a:schemeClr val="tx1"/>
                </a:solidFill>
                <a:latin typeface="微软雅黑" panose="020B0503020204020204" pitchFamily="34" charset="-122"/>
                <a:ea typeface="微软雅黑" panose="020B0503020204020204" pitchFamily="34" charset="-122"/>
              </a:rPr>
              <a:t>】AC</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解析</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流动资产投资额应该计入初始现金流量和终结现金流量中。</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659726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第四节  并购重组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一、并购重组动因</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企业重组是指企业以资本保值增值为目标，运用资产重组、负债重组和产权重组方式，优化企业资产结构、负债结构和产权结构，以充分利用现有资源，实现资源优化配置。</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、客观动因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、主观动因</a:t>
            </a:r>
          </a:p>
        </p:txBody>
      </p:sp>
      <p:pic>
        <p:nvPicPr>
          <p:cNvPr id="5" name="图片 4">
            <a:extLst>
              <a:ext uri="{FF2B5EF4-FFF2-40B4-BE49-F238E27FC236}">
                <a16:creationId xmlns:a16="http://schemas.microsoft.com/office/drawing/2014/main" id="{8C99DEAD-4F8E-40A8-A1DB-76F31B3FD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571750"/>
            <a:ext cx="3013348" cy="1611486"/>
          </a:xfrm>
          <a:prstGeom prst="rect">
            <a:avLst/>
          </a:prstGeom>
        </p:spPr>
      </p:pic>
    </p:spTree>
    <p:extLst>
      <p:ext uri="{BB962C8B-B14F-4D97-AF65-F5344CB8AC3E}">
        <p14:creationId xmlns:p14="http://schemas.microsoft.com/office/powerpoint/2010/main" val="33700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第九章    企业投融资决策及并购重组</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pic>
        <p:nvPicPr>
          <p:cNvPr id="4" name="图片 3">
            <a:extLst>
              <a:ext uri="{FF2B5EF4-FFF2-40B4-BE49-F238E27FC236}">
                <a16:creationId xmlns:a16="http://schemas.microsoft.com/office/drawing/2014/main" id="{C5587479-8CF4-4028-A71E-3BB710C4D196}"/>
              </a:ext>
            </a:extLst>
          </p:cNvPr>
          <p:cNvPicPr>
            <a:picLocks noChangeAspect="1"/>
          </p:cNvPicPr>
          <p:nvPr/>
        </p:nvPicPr>
        <p:blipFill>
          <a:blip r:embed="rId3"/>
          <a:stretch>
            <a:fillRect/>
          </a:stretch>
        </p:blipFill>
        <p:spPr>
          <a:xfrm>
            <a:off x="1403648" y="1203598"/>
            <a:ext cx="6161905" cy="2057143"/>
          </a:xfrm>
          <a:prstGeom prst="rect">
            <a:avLst/>
          </a:prstGeom>
        </p:spPr>
      </p:pic>
    </p:spTree>
    <p:extLst>
      <p:ext uri="{BB962C8B-B14F-4D97-AF65-F5344CB8AC3E}">
        <p14:creationId xmlns:p14="http://schemas.microsoft.com/office/powerpoint/2010/main" val="202393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二、并购重组方式及效应</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、收购与兼并</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）企业收购与企业兼并含义</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企业收购是指一个企业用现金、有价</a:t>
            </a:r>
            <a:r>
              <a:rPr lang="zh-CN" altLang="en-US" sz="2000" dirty="0">
                <a:solidFill>
                  <a:schemeClr val="tx1"/>
                </a:solidFill>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val="tx"/>
                    </a:ext>
                  </a:extLst>
                </a:hlinkClick>
              </a:rPr>
              <a:t>证券</a:t>
            </a:r>
            <a:r>
              <a:rPr lang="zh-CN" altLang="en-US" sz="2000" dirty="0">
                <a:solidFill>
                  <a:schemeClr val="tx1"/>
                </a:solidFill>
                <a:latin typeface="微软雅黑" panose="020B0503020204020204" pitchFamily="34" charset="-122"/>
                <a:ea typeface="微软雅黑" panose="020B0503020204020204" pitchFamily="34" charset="-122"/>
              </a:rPr>
              <a:t>等方式购买另一家企业的资产或股权，以获得对该企业控制权的一种经济行为。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企业兼并是指一个企业购买其他企业的产权，并使其他企业失去法人资格的一种经济行为。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）企业并购的类型</a:t>
            </a:r>
          </a:p>
        </p:txBody>
      </p:sp>
    </p:spTree>
    <p:extLst>
      <p:ext uri="{BB962C8B-B14F-4D97-AF65-F5344CB8AC3E}">
        <p14:creationId xmlns:p14="http://schemas.microsoft.com/office/powerpoint/2010/main" val="2586999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rgbClr val="FF0000"/>
                </a:solidFill>
                <a:latin typeface="微软雅黑" panose="020B0503020204020204" pitchFamily="34" charset="-122"/>
                <a:ea typeface="微软雅黑" panose="020B0503020204020204" pitchFamily="34" charset="-122"/>
              </a:rPr>
              <a:t>按双方的业务性质来划分</a:t>
            </a:r>
            <a:r>
              <a:rPr lang="zh-CN" altLang="en-US" sz="2000" dirty="0">
                <a:solidFill>
                  <a:schemeClr val="tx1"/>
                </a:solidFill>
                <a:latin typeface="微软雅黑" panose="020B0503020204020204" pitchFamily="34" charset="-122"/>
                <a:ea typeface="微软雅黑" panose="020B0503020204020204" pitchFamily="34" charset="-122"/>
              </a:rPr>
              <a:t>，企业并购可分为纵向并购、横向并购、混合并购。</a:t>
            </a:r>
            <a:r>
              <a:rPr lang="en-US" altLang="zh-CN" sz="2000" dirty="0">
                <a:solidFill>
                  <a:schemeClr val="tx1"/>
                </a:solidFill>
                <a:latin typeface="微软雅黑" panose="020B0503020204020204" pitchFamily="34" charset="-122"/>
                <a:ea typeface="微软雅黑" panose="020B0503020204020204" pitchFamily="34" charset="-122"/>
              </a:rPr>
              <a:t>②</a:t>
            </a:r>
            <a:r>
              <a:rPr lang="zh-CN" altLang="en-US" sz="2000" dirty="0">
                <a:solidFill>
                  <a:srgbClr val="FF0000"/>
                </a:solidFill>
                <a:latin typeface="微软雅黑" panose="020B0503020204020204" pitchFamily="34" charset="-122"/>
                <a:ea typeface="微软雅黑" panose="020B0503020204020204" pitchFamily="34" charset="-122"/>
              </a:rPr>
              <a:t>按双方是否友好协商来划分</a:t>
            </a:r>
            <a:r>
              <a:rPr lang="zh-CN" altLang="en-US" sz="2000" dirty="0">
                <a:solidFill>
                  <a:schemeClr val="tx1"/>
                </a:solidFill>
                <a:latin typeface="微软雅黑" panose="020B0503020204020204" pitchFamily="34" charset="-122"/>
                <a:ea typeface="微软雅黑" panose="020B0503020204020204" pitchFamily="34" charset="-122"/>
              </a:rPr>
              <a:t>，企业并购可分为善意并购、敌意并购两种。</a:t>
            </a:r>
            <a:r>
              <a:rPr lang="en-US"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rgbClr val="FF0000"/>
                </a:solidFill>
                <a:latin typeface="微软雅黑" panose="020B0503020204020204" pitchFamily="34" charset="-122"/>
                <a:ea typeface="微软雅黑" panose="020B0503020204020204" pitchFamily="34" charset="-122"/>
              </a:rPr>
              <a:t>按照并购的支付方式来划分</a:t>
            </a:r>
            <a:r>
              <a:rPr lang="zh-CN" altLang="en-US" sz="2000" dirty="0">
                <a:solidFill>
                  <a:schemeClr val="tx1"/>
                </a:solidFill>
                <a:latin typeface="微软雅黑" panose="020B0503020204020204" pitchFamily="34" charset="-122"/>
                <a:ea typeface="微软雅黑" panose="020B0503020204020204" pitchFamily="34" charset="-122"/>
              </a:rPr>
              <a:t>，企业并购可分为承担债务式并购、现金购买式并购、股权交易式并购三种。</a:t>
            </a:r>
            <a:r>
              <a:rPr lang="en-US" altLang="zh-CN" sz="2000" dirty="0">
                <a:solidFill>
                  <a:schemeClr val="tx1"/>
                </a:solidFill>
                <a:latin typeface="微软雅黑" panose="020B0503020204020204" pitchFamily="34" charset="-122"/>
                <a:ea typeface="微软雅黑" panose="020B0503020204020204" pitchFamily="34" charset="-122"/>
              </a:rPr>
              <a:t>④</a:t>
            </a:r>
            <a:r>
              <a:rPr lang="zh-CN" altLang="en-US" sz="2000" dirty="0">
                <a:solidFill>
                  <a:srgbClr val="FF0000"/>
                </a:solidFill>
                <a:latin typeface="微软雅黑" panose="020B0503020204020204" pitchFamily="34" charset="-122"/>
                <a:ea typeface="微软雅黑" panose="020B0503020204020204" pitchFamily="34" charset="-122"/>
              </a:rPr>
              <a:t>按是否利用被并购企业本身资产来支付并购资金划分</a:t>
            </a:r>
            <a:r>
              <a:rPr lang="zh-CN" altLang="en-US" sz="2000" dirty="0">
                <a:solidFill>
                  <a:schemeClr val="tx1"/>
                </a:solidFill>
                <a:latin typeface="微软雅黑" panose="020B0503020204020204" pitchFamily="34" charset="-122"/>
                <a:ea typeface="微软雅黑" panose="020B0503020204020204" pitchFamily="34" charset="-122"/>
              </a:rPr>
              <a:t>，企业并购可分为杠杆并购、非杠杆并购两种。</a:t>
            </a:r>
            <a:r>
              <a:rPr lang="en-US" altLang="zh-CN" sz="2000" dirty="0">
                <a:solidFill>
                  <a:schemeClr val="tx1"/>
                </a:solidFill>
                <a:latin typeface="微软雅黑" panose="020B0503020204020204" pitchFamily="34" charset="-122"/>
                <a:ea typeface="微软雅黑" panose="020B0503020204020204" pitchFamily="34" charset="-122"/>
              </a:rPr>
              <a:t>⑤</a:t>
            </a:r>
            <a:r>
              <a:rPr lang="zh-CN" altLang="en-US" sz="2000" dirty="0">
                <a:solidFill>
                  <a:srgbClr val="FF0000"/>
                </a:solidFill>
                <a:latin typeface="微软雅黑" panose="020B0503020204020204" pitchFamily="34" charset="-122"/>
                <a:ea typeface="微软雅黑" panose="020B0503020204020204" pitchFamily="34" charset="-122"/>
              </a:rPr>
              <a:t>按并购的实现方式来划分</a:t>
            </a:r>
            <a:r>
              <a:rPr lang="zh-CN" altLang="en-US" sz="2000" dirty="0">
                <a:solidFill>
                  <a:schemeClr val="tx1"/>
                </a:solidFill>
                <a:latin typeface="微软雅黑" panose="020B0503020204020204" pitchFamily="34" charset="-122"/>
                <a:ea typeface="微软雅黑" panose="020B0503020204020204" pitchFamily="34" charset="-122"/>
              </a:rPr>
              <a:t>，企业并购可分为协议并购、要约并购、二级市场并购三种。</a:t>
            </a:r>
          </a:p>
        </p:txBody>
      </p:sp>
    </p:spTree>
    <p:extLst>
      <p:ext uri="{BB962C8B-B14F-4D97-AF65-F5344CB8AC3E}">
        <p14:creationId xmlns:p14="http://schemas.microsoft.com/office/powerpoint/2010/main" val="3270399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）并购效应</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协同效应，包括管理协同、经营协同、财务协同。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②</a:t>
            </a:r>
            <a:r>
              <a:rPr lang="zh-CN" altLang="en-US" sz="2000" dirty="0">
                <a:solidFill>
                  <a:schemeClr val="tx1"/>
                </a:solidFill>
                <a:latin typeface="微软雅黑" panose="020B0503020204020204" pitchFamily="34" charset="-122"/>
                <a:ea typeface="微软雅黑" panose="020B0503020204020204" pitchFamily="34" charset="-122"/>
              </a:rPr>
              <a:t>战略重组，开展多元化经营。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获得特殊资产和渠道，包括土地、优秀管理队伍、优秀研究人员或专门人才以及专有技术、商标、品牌等无形资产、国外市场和技术。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④</a:t>
            </a:r>
            <a:r>
              <a:rPr lang="zh-CN" altLang="en-US" sz="2000" dirty="0">
                <a:solidFill>
                  <a:schemeClr val="tx1"/>
                </a:solidFill>
                <a:latin typeface="微软雅黑" panose="020B0503020204020204" pitchFamily="34" charset="-122"/>
                <a:ea typeface="微软雅黑" panose="020B0503020204020204" pitchFamily="34" charset="-122"/>
              </a:rPr>
              <a:t>降低代理成本，在企业的所有权与经营权相分离的情况下，经理是决策或控制的代理人，而所有者作为委托人成为风险承担者。</a:t>
            </a:r>
          </a:p>
        </p:txBody>
      </p:sp>
    </p:spTree>
    <p:extLst>
      <p:ext uri="{BB962C8B-B14F-4D97-AF65-F5344CB8AC3E}">
        <p14:creationId xmlns:p14="http://schemas.microsoft.com/office/powerpoint/2010/main" val="339732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、分立与分拆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）分立与分拆的概念</a:t>
            </a:r>
            <a:endParaRPr lang="zh-CN" altLang="en-US"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分立是指一家企业将部分或全部资产分离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转让给现存或新设的企业，被分利企业股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东换取分利企业的股权或非股权支付，实</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现企业的依法分利。</a:t>
            </a:r>
          </a:p>
        </p:txBody>
      </p:sp>
      <p:pic>
        <p:nvPicPr>
          <p:cNvPr id="5" name="图片 4">
            <a:extLst>
              <a:ext uri="{FF2B5EF4-FFF2-40B4-BE49-F238E27FC236}">
                <a16:creationId xmlns:a16="http://schemas.microsoft.com/office/drawing/2014/main" id="{48ECA6E0-C399-4479-AF6D-3F3BC0351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962" y="1203598"/>
            <a:ext cx="3324497" cy="2565404"/>
          </a:xfrm>
          <a:prstGeom prst="rect">
            <a:avLst/>
          </a:prstGeom>
        </p:spPr>
      </p:pic>
    </p:spTree>
    <p:extLst>
      <p:ext uri="{BB962C8B-B14F-4D97-AF65-F5344CB8AC3E}">
        <p14:creationId xmlns:p14="http://schemas.microsoft.com/office/powerpoint/2010/main" val="2265124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分立有两种形式：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存续分立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新设分立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分拆是指将公司的一部分分立为一个独立的新公司。</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）分立与分拆的动机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适应战略调整</a:t>
            </a:r>
          </a:p>
        </p:txBody>
      </p:sp>
    </p:spTree>
    <p:extLst>
      <p:ext uri="{BB962C8B-B14F-4D97-AF65-F5344CB8AC3E}">
        <p14:creationId xmlns:p14="http://schemas.microsoft.com/office/powerpoint/2010/main" val="3228603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②减轻负担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③筹集资金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④清晰主业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⑤化解内部竞争性冲突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、资产注入与资产置换：</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资产注入与资产置换往往发生在关联公司或即将成为关联公司之间。</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资产注入：是指交易双方中的一方将公司账面上的资产，按评估价或协议价注入对方公司。</a:t>
            </a:r>
          </a:p>
        </p:txBody>
      </p:sp>
    </p:spTree>
    <p:extLst>
      <p:ext uri="{BB962C8B-B14F-4D97-AF65-F5344CB8AC3E}">
        <p14:creationId xmlns:p14="http://schemas.microsoft.com/office/powerpoint/2010/main" val="3395129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资产置换：是指交易者双方（有时可由多方）按某种约定价格在某一时期内相互交换资产的交易。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、债转股与以股抵债：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）债转股：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涵义：是指公司债权人将其对公司享有的合法债权转为出资（认购股份），增加公司注册资本的行为。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带来的变化：是公司的债务资本转成权益资本、该出资者身份由债权人身份转变为股东身份。</a:t>
            </a:r>
          </a:p>
        </p:txBody>
      </p:sp>
    </p:spTree>
    <p:extLst>
      <p:ext uri="{BB962C8B-B14F-4D97-AF65-F5344CB8AC3E}">
        <p14:creationId xmlns:p14="http://schemas.microsoft.com/office/powerpoint/2010/main" val="206164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积极效应：能够使被投资公司降低债务负担</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能够使债权人获得通过债务企业上市、股权交易或股票回购方式收回全部投资的机会。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）以股抵债是指债务人以其持有的股权抵偿其所欠债务的行为。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积极效应：能够有效提升债权公司的资产质量，使每股收益和净资产收益率水平提高。</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879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三、企业价值评估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、收益法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企业价值评估中的收益法，是指将预期收益资本化或者折现，确定评估对象价值的评估方法。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、市盈率法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）市盈率是某种股票普通股每股市价</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或市值</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与每股盈利</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或净利润总额</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的比率。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目标企业的价值即企业净利润总额乘以标准市盈率。</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34276A4B-81B2-46D9-924A-0959FB626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432" y="2067694"/>
            <a:ext cx="2880320" cy="1699389"/>
          </a:xfrm>
          <a:prstGeom prst="rect">
            <a:avLst/>
          </a:prstGeom>
        </p:spPr>
      </p:pic>
    </p:spTree>
    <p:extLst>
      <p:ext uri="{BB962C8B-B14F-4D97-AF65-F5344CB8AC3E}">
        <p14:creationId xmlns:p14="http://schemas.microsoft.com/office/powerpoint/2010/main" val="795301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市盈率法的缺点：一是交易双方对标准市盈率容易产生分歧，而市场上可供参考的上市公司因市价变动较大而使市盈率很不稳定</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二是易受到会计信息质量的影响</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三是净利润为负数或因企业自身因素</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如非正常收益变化剧烈</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或宏观经济因素</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如萧条时期</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变化明显而发生扭曲时，市盈率法估值的准确性会受到影响</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四是没有考虑风险、增长、股息支付等重要因素。</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3645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二、杠杆理论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由于特定费用（如固定成本或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固定财务费用）的存在而导致</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当某一财务变量以较小的幅度</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变动时，另一相关财务变量以较大幅度变动，这种现象被称为杠杆现象。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、营业杠杆（经营杠杆、营运杠杆）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是指企业在</a:t>
            </a:r>
            <a:r>
              <a:rPr lang="zh-CN" altLang="en-US" sz="2000" dirty="0">
                <a:solidFill>
                  <a:schemeClr val="tx1"/>
                </a:solidFill>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val="tx"/>
                    </a:ext>
                  </a:extLst>
                </a:hlinkClick>
              </a:rPr>
              <a:t>经营活动</a:t>
            </a:r>
            <a:r>
              <a:rPr lang="zh-CN" altLang="en-US" sz="2000" dirty="0">
                <a:solidFill>
                  <a:schemeClr val="tx1"/>
                </a:solidFill>
                <a:latin typeface="微软雅黑" panose="020B0503020204020204" pitchFamily="34" charset="-122"/>
                <a:ea typeface="微软雅黑" panose="020B0503020204020204" pitchFamily="34" charset="-122"/>
              </a:rPr>
              <a:t>中对</a:t>
            </a:r>
            <a:r>
              <a:rPr lang="zh-CN" altLang="en-US" sz="2000" dirty="0">
                <a:solidFill>
                  <a:schemeClr val="tx1"/>
                </a:solidFill>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val="tx"/>
                    </a:ext>
                  </a:extLst>
                </a:hlinkClick>
              </a:rPr>
              <a:t>营业收入</a:t>
            </a:r>
            <a:r>
              <a:rPr lang="zh-CN" altLang="en-US" sz="2000" dirty="0">
                <a:solidFill>
                  <a:schemeClr val="tx1"/>
                </a:solidFill>
                <a:latin typeface="微软雅黑" panose="020B0503020204020204" pitchFamily="34" charset="-122"/>
                <a:ea typeface="微软雅黑" panose="020B0503020204020204" pitchFamily="34" charset="-122"/>
              </a:rPr>
              <a:t>的变动所引起的</a:t>
            </a:r>
            <a:r>
              <a:rPr lang="zh-CN" altLang="en-US" sz="2000" dirty="0">
                <a:solidFill>
                  <a:schemeClr val="tx1"/>
                </a:solidFill>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val="tx"/>
                    </a:ext>
                  </a:extLst>
                </a:hlinkClick>
              </a:rPr>
              <a:t>息税前利润</a:t>
            </a:r>
            <a:r>
              <a:rPr lang="zh-CN" altLang="en-US" sz="2000" dirty="0">
                <a:solidFill>
                  <a:schemeClr val="tx1"/>
                </a:solidFill>
                <a:latin typeface="微软雅黑" panose="020B0503020204020204" pitchFamily="34" charset="-122"/>
                <a:ea typeface="微软雅黑" panose="020B0503020204020204" pitchFamily="34" charset="-122"/>
              </a:rPr>
              <a:t>变动</a:t>
            </a:r>
            <a:r>
              <a:rPr lang="zh-CN" altLang="en-US" sz="2000" dirty="0">
                <a:solidFill>
                  <a:schemeClr val="tx1"/>
                </a:solidFill>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val="tx"/>
                    </a:ext>
                  </a:extLst>
                </a:hlinkClick>
              </a:rPr>
              <a:t>程度</a:t>
            </a:r>
            <a:r>
              <a:rPr lang="zh-CN" altLang="en-US" sz="2000" dirty="0">
                <a:solidFill>
                  <a:schemeClr val="tx1"/>
                </a:solidFill>
                <a:latin typeface="微软雅黑" panose="020B0503020204020204" pitchFamily="34" charset="-122"/>
                <a:ea typeface="微软雅黑" panose="020B0503020204020204" pitchFamily="34" charset="-122"/>
              </a:rPr>
              <a:t>的测定。营业杠杆系数（</a:t>
            </a:r>
            <a:r>
              <a:rPr lang="en-US" altLang="zh-CN" sz="2000" dirty="0">
                <a:solidFill>
                  <a:schemeClr val="tx1"/>
                </a:solidFill>
                <a:latin typeface="微软雅黑" panose="020B0503020204020204" pitchFamily="34" charset="-122"/>
                <a:ea typeface="微软雅黑" panose="020B0503020204020204" pitchFamily="34" charset="-122"/>
              </a:rPr>
              <a:t>DOL</a:t>
            </a:r>
            <a:r>
              <a:rPr lang="zh-CN" altLang="en-US" sz="2000" dirty="0">
                <a:solidFill>
                  <a:schemeClr val="tx1"/>
                </a:solidFill>
                <a:latin typeface="微软雅黑" panose="020B0503020204020204" pitchFamily="34" charset="-122"/>
                <a:ea typeface="微软雅黑" panose="020B0503020204020204" pitchFamily="34" charset="-122"/>
              </a:rPr>
              <a:t>）越大，经验风险越大</a:t>
            </a:r>
            <a:br>
              <a:rPr lang="zh-CN" altLang="en-US" sz="2000" dirty="0">
                <a:solidFill>
                  <a:schemeClr val="tx1"/>
                </a:solidFill>
                <a:latin typeface="微软雅黑" panose="020B0503020204020204" pitchFamily="34" charset="-122"/>
                <a:ea typeface="微软雅黑" panose="020B0503020204020204" pitchFamily="34" charset="-122"/>
              </a:rPr>
            </a:b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a:t>
            </a:r>
            <a:endParaRPr lang="zh-CN" altLang="en-US" sz="2000" b="1" dirty="0"/>
          </a:p>
        </p:txBody>
      </p:sp>
      <p:pic>
        <p:nvPicPr>
          <p:cNvPr id="5" name="图片 4">
            <a:extLst>
              <a:ext uri="{FF2B5EF4-FFF2-40B4-BE49-F238E27FC236}">
                <a16:creationId xmlns:a16="http://schemas.microsoft.com/office/drawing/2014/main" id="{784D41FB-E81B-439E-BBFC-2CE85B485B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5300" y="696186"/>
            <a:ext cx="3073400" cy="1905000"/>
          </a:xfrm>
          <a:prstGeom prst="rect">
            <a:avLst/>
          </a:prstGeom>
        </p:spPr>
      </p:pic>
    </p:spTree>
    <p:extLst>
      <p:ext uri="{BB962C8B-B14F-4D97-AF65-F5344CB8AC3E}">
        <p14:creationId xmlns:p14="http://schemas.microsoft.com/office/powerpoint/2010/main" val="26839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 市净率法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）市净率是股价与账面价值的比率。目标企业的价值即企业账面价值乘以标准市净率。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）市净率法的优点是账面价值数据容易获取，较权益数据稳定和直观，估值结果更为可靠。此方法的局限性在于：账面价值受折旧方法及会计政策影响大，当公司间采用不同的会计政策时，可比性较差</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账面价值对于没有太多固定资产的服务类企业意义不大，所以此方法不适合此类公司</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不适合账面价值为负数的企业。</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2904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 市盈率相对盈利增长比率法</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、市销率估值法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）市销率也称价格营收比，是股票市值与销售收入</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营业收入</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的比率。目标企业的价值即销售收入</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营业收入</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乘以标准市销率。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）市销率估值法的优点是公司净利润为负时也可用，可以和市盈率估值法形成良好补充。</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5197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第十章  电子商务</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4" name="内容占位符 5">
            <a:extLst>
              <a:ext uri="{FF2B5EF4-FFF2-40B4-BE49-F238E27FC236}">
                <a16:creationId xmlns:a16="http://schemas.microsoft.com/office/drawing/2014/main" id="{092F4321-AACB-4A99-996A-F5B14847261A}"/>
              </a:ext>
            </a:extLst>
          </p:cNvPr>
          <p:cNvPicPr>
            <a:picLocks noChangeAspect="1"/>
          </p:cNvPicPr>
          <p:nvPr/>
        </p:nvPicPr>
        <p:blipFill>
          <a:blip r:embed="rId3"/>
          <a:stretch>
            <a:fillRect/>
          </a:stretch>
        </p:blipFill>
        <p:spPr>
          <a:xfrm>
            <a:off x="1979712" y="1335332"/>
            <a:ext cx="4666155" cy="2057745"/>
          </a:xfrm>
          <a:prstGeom prst="rect">
            <a:avLst/>
          </a:prstGeom>
        </p:spPr>
      </p:pic>
    </p:spTree>
    <p:extLst>
      <p:ext uri="{BB962C8B-B14F-4D97-AF65-F5344CB8AC3E}">
        <p14:creationId xmlns:p14="http://schemas.microsoft.com/office/powerpoint/2010/main" val="2660925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第一节 电子商务概述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一、电子商务产生背景及概念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、电子商务产生背景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促使电子商务产生的两大因素</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）经济全球化</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）社会信息化</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信息技术革命为电子商务的产生奠定了技术基础</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、电子商务的概念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电子商务是指利用计算机技术和网络通信技术进行的商务活动。</a:t>
            </a:r>
            <a:br>
              <a:rPr lang="zh-CN" altLang="en-US" sz="2000" dirty="0">
                <a:solidFill>
                  <a:schemeClr val="tx1"/>
                </a:solidFill>
                <a:latin typeface="微软雅黑" panose="020B0503020204020204" pitchFamily="34" charset="-122"/>
                <a:ea typeface="微软雅黑" panose="020B0503020204020204" pitchFamily="34" charset="-122"/>
              </a:rPr>
            </a:b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a:t>
            </a:r>
            <a:endParaRPr lang="zh-CN" altLang="en-US" sz="2000" b="1" dirty="0"/>
          </a:p>
        </p:txBody>
      </p:sp>
      <p:pic>
        <p:nvPicPr>
          <p:cNvPr id="6" name="图片 5">
            <a:extLst>
              <a:ext uri="{FF2B5EF4-FFF2-40B4-BE49-F238E27FC236}">
                <a16:creationId xmlns:a16="http://schemas.microsoft.com/office/drawing/2014/main" id="{F44DE2E9-F171-4068-8D3A-F99988A3F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987574"/>
            <a:ext cx="3257246" cy="2211710"/>
          </a:xfrm>
          <a:prstGeom prst="rect">
            <a:avLst/>
          </a:prstGeom>
        </p:spPr>
      </p:pic>
    </p:spTree>
    <p:extLst>
      <p:ext uri="{BB962C8B-B14F-4D97-AF65-F5344CB8AC3E}">
        <p14:creationId xmlns:p14="http://schemas.microsoft.com/office/powerpoint/2010/main" val="1622082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）狭义：是指通过使用互联网等电子手段，在全球范围内进行的商务贸易活动，包括：商品和服务的提供者、广告商、消费者、中介商等各方行为的总和。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广义：企业通过电子手段进行的所有运营管理活动，即通过使用互联网等电子手段，使企业内部、供应商、客户和合作伙伴之间，利用电子业务共享信息，实现企业间业务流程的电子化，配合企业内部的电子化生产管理系统，提高企业的生产、库存、流通和资金等各个环节的效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根本上来说，电子商务是以电子商务活动为主体，以计算机网络为基础，以电子化方式为手段，其</a:t>
            </a:r>
            <a:r>
              <a:rPr lang="zh-CN" altLang="en-US" sz="2000" dirty="0">
                <a:solidFill>
                  <a:srgbClr val="FF0000"/>
                </a:solidFill>
                <a:latin typeface="微软雅黑" panose="020B0503020204020204" pitchFamily="34" charset="-122"/>
                <a:ea typeface="微软雅黑" panose="020B0503020204020204" pitchFamily="34" charset="-122"/>
              </a:rPr>
              <a:t>本质是商务的电子化</a:t>
            </a:r>
            <a:r>
              <a:rPr lang="zh-CN" altLang="en-US" sz="2000" dirty="0">
                <a:solidFill>
                  <a:schemeClr val="tx1"/>
                </a:solidFill>
                <a:latin typeface="微软雅黑" panose="020B0503020204020204" pitchFamily="34" charset="-122"/>
                <a:ea typeface="微软雅黑" panose="020B0503020204020204" pitchFamily="34" charset="-122"/>
              </a:rPr>
              <a:t>，是一种电子化的商务模式。</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631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二、电子商务的功能和特点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、电子商务的</a:t>
            </a:r>
            <a:r>
              <a:rPr lang="zh-CN" altLang="en-US" sz="2000" dirty="0">
                <a:solidFill>
                  <a:srgbClr val="FF0000"/>
                </a:solidFill>
                <a:latin typeface="微软雅黑" panose="020B0503020204020204" pitchFamily="34" charset="-122"/>
                <a:ea typeface="微软雅黑" panose="020B0503020204020204" pitchFamily="34" charset="-122"/>
              </a:rPr>
              <a:t>功能</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 广告宣传（</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 咨询洽谈（</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）网上订购</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）电子支付 （</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）网上服务  （</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）网络调研</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）交易管理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、电子商务的</a:t>
            </a:r>
            <a:r>
              <a:rPr lang="zh-CN" altLang="en-US" sz="2000" dirty="0">
                <a:solidFill>
                  <a:srgbClr val="FF0000"/>
                </a:solidFill>
                <a:latin typeface="微软雅黑" panose="020B0503020204020204" pitchFamily="34" charset="-122"/>
                <a:ea typeface="微软雅黑" panose="020B0503020204020204" pitchFamily="34" charset="-122"/>
              </a:rPr>
              <a:t>特点</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）市场全球化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）跨时空限制</a:t>
            </a:r>
          </a:p>
          <a:p>
            <a:endParaRPr lang="zh-CN" altLang="en-US" sz="2000" b="1" dirty="0"/>
          </a:p>
        </p:txBody>
      </p:sp>
    </p:spTree>
    <p:extLst>
      <p:ext uri="{BB962C8B-B14F-4D97-AF65-F5344CB8AC3E}">
        <p14:creationId xmlns:p14="http://schemas.microsoft.com/office/powerpoint/2010/main" val="861784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）交易虚拟化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）成本低廉化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）交易透明化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）操作方便化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）服务个性化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）运作高效化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三、电子商务的</a:t>
            </a:r>
            <a:r>
              <a:rPr lang="zh-CN" altLang="en-US" sz="2000" dirty="0">
                <a:solidFill>
                  <a:srgbClr val="FF0000"/>
                </a:solidFill>
                <a:latin typeface="微软雅黑" panose="020B0503020204020204" pitchFamily="34" charset="-122"/>
                <a:ea typeface="微软雅黑" panose="020B0503020204020204" pitchFamily="34" charset="-122"/>
              </a:rPr>
              <a:t>分类</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1491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pic>
        <p:nvPicPr>
          <p:cNvPr id="4" name="内容占位符 3">
            <a:extLst>
              <a:ext uri="{FF2B5EF4-FFF2-40B4-BE49-F238E27FC236}">
                <a16:creationId xmlns:a16="http://schemas.microsoft.com/office/drawing/2014/main" id="{F967A2C2-1C05-4883-8BF2-24AD1FDCDFBC}"/>
              </a:ext>
            </a:extLst>
          </p:cNvPr>
          <p:cNvPicPr>
            <a:picLocks noGrp="1" noChangeAspect="1"/>
          </p:cNvPicPr>
          <p:nvPr>
            <p:ph idx="1"/>
          </p:nvPr>
        </p:nvPicPr>
        <p:blipFill>
          <a:blip r:embed="rId3"/>
          <a:stretch>
            <a:fillRect/>
          </a:stretch>
        </p:blipFill>
        <p:spPr>
          <a:xfrm>
            <a:off x="1617259" y="990797"/>
            <a:ext cx="6247619" cy="3161905"/>
          </a:xfrm>
          <a:prstGeom prst="rect">
            <a:avLst/>
          </a:prstGeom>
        </p:spPr>
      </p:pic>
    </p:spTree>
    <p:extLst>
      <p:ext uri="{BB962C8B-B14F-4D97-AF65-F5344CB8AC3E}">
        <p14:creationId xmlns:p14="http://schemas.microsoft.com/office/powerpoint/2010/main" val="4221425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四、电子商务中的商流、资金流、物流、信息流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、商流、资金流、物流、信息流的概念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）商流是指物品在流通中发生形态变化的过程，即由货币形态转化为商品形态，以及由商品形态转化为货币形态，随着买卖关系的发生，商品所有权发生转移的过程，包括：买卖交易活动、商务信息活动。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）资金流：是指在买卖双方间随着商品实物及其所有权的转移而发生的资金往来流程，包括：支付、转账、结算。</a:t>
            </a:r>
            <a:br>
              <a:rPr lang="zh-CN" altLang="en-US" sz="2000" dirty="0">
                <a:solidFill>
                  <a:schemeClr val="tx1"/>
                </a:solidFill>
                <a:latin typeface="微软雅黑" panose="020B0503020204020204" pitchFamily="34" charset="-122"/>
                <a:ea typeface="微软雅黑" panose="020B0503020204020204" pitchFamily="34" charset="-122"/>
              </a:rPr>
            </a:b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注意</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商务活动的经济效益是通过资金的流动来体现的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0278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）物流：是指商品从供应地向接收地的实体物流过程，包括：运输、储存、装卸、搬运、包装、流通加工、配送、信息处理等。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）信息流：是电子商务各个主体之间的信息传递与交流的过程，它伴随整个交易过程， 包括：</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商品信息的提供、促销行销、技术支持、售后服务等内容；</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报价单、付款通知单等商业贸易单证；</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交易方的支付能力、支付信誉、中介信誉等。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90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真题：单选</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营业杠杆是由于企业成本费用中存在</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而产生的风险收益放大效应。</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a:t>
            </a:r>
            <a:r>
              <a:rPr lang="zh-CN" altLang="en-US" sz="2000" dirty="0">
                <a:solidFill>
                  <a:schemeClr val="tx1"/>
                </a:solidFill>
                <a:latin typeface="微软雅黑" panose="020B0503020204020204" pitchFamily="34" charset="-122"/>
                <a:ea typeface="微软雅黑" panose="020B0503020204020204" pitchFamily="34" charset="-122"/>
              </a:rPr>
              <a:t>直接人工成本</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B.</a:t>
            </a:r>
            <a:r>
              <a:rPr lang="zh-CN" altLang="en-US" sz="2000" dirty="0">
                <a:solidFill>
                  <a:schemeClr val="tx1"/>
                </a:solidFill>
                <a:latin typeface="微软雅黑" panose="020B0503020204020204" pitchFamily="34" charset="-122"/>
                <a:ea typeface="微软雅黑" panose="020B0503020204020204" pitchFamily="34" charset="-122"/>
              </a:rPr>
              <a:t>固定成本</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C.</a:t>
            </a:r>
            <a:r>
              <a:rPr lang="zh-CN" altLang="en-US" sz="2000" dirty="0">
                <a:solidFill>
                  <a:schemeClr val="tx1"/>
                </a:solidFill>
                <a:latin typeface="微软雅黑" panose="020B0503020204020204" pitchFamily="34" charset="-122"/>
                <a:ea typeface="微软雅黑" panose="020B0503020204020204" pitchFamily="34" charset="-122"/>
              </a:rPr>
              <a:t>付现成本</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D.</a:t>
            </a:r>
            <a:r>
              <a:rPr lang="zh-CN" altLang="en-US" sz="2000" dirty="0">
                <a:solidFill>
                  <a:schemeClr val="tx1"/>
                </a:solidFill>
                <a:latin typeface="微软雅黑" panose="020B0503020204020204" pitchFamily="34" charset="-122"/>
                <a:ea typeface="微软雅黑" panose="020B0503020204020204" pitchFamily="34" charset="-122"/>
              </a:rPr>
              <a:t>固定财务费用</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9767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、电子商务中的商流、资金流、物流、信息流的关系</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）商流、资金流、物流、信息流是一个相互联系、互为伴随、共同支撑电子商务的整体，商流是动机和目的，资金流是条件，物流是终结和归宿，信息流是手段。                      </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）商流是物流、资金流和信息流的起点和前提。</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）没有物流、资金流和信息流的匹配和支持，商流也不可能达到目的。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4413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五、电子商务对企业经营管理的影响</a:t>
            </a:r>
            <a:br>
              <a:rPr lang="zh-CN" altLang="en-US" sz="2000" dirty="0">
                <a:solidFill>
                  <a:schemeClr val="tx1"/>
                </a:solidFill>
                <a:latin typeface="微软雅黑" panose="020B0503020204020204" pitchFamily="34" charset="-122"/>
                <a:ea typeface="微软雅黑" panose="020B0503020204020204" pitchFamily="34" charset="-122"/>
              </a:rPr>
            </a:b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、组织结构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企业组织结构由金字塔形向扁平形转变，出现了一种类似于无边界的新型企业</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虚拟企业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、管理模式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）企业内部构造了内部网、数据库。</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）企业管理由集权制向分权制转换。</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）组织流程“并行”。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6682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生产经营</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）降低企业的交易成本。</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）减少企业库存。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）缩短企业的生产周期。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）增加企业交易机会。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0588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、竞争方式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、人力资源管理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、管理思想</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148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第二节  电子商务的运作系统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一、电子商务的一般框架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、三个层次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）网络层</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是指基础设施，即所谓的“信息高速公路”，是实施电子商务的最底层的硬件基础设施。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）信息发布（传输）层</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解决如何在网上传输各种信息的问题，在网络层提供的信息传输线路上，根据一系列传输协议来发布传输文本、数据、声音、图像、动画、电影等信息。</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8302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）一般业务服务层</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为了交易而提供的通用业务服务，是所有企业、个人从事贸易活动都会用到的服务。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、四个支柱</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）公共政策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）技术标准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）网络安全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）法律规范</a:t>
            </a:r>
          </a:p>
        </p:txBody>
      </p:sp>
    </p:spTree>
    <p:extLst>
      <p:ext uri="{BB962C8B-B14F-4D97-AF65-F5344CB8AC3E}">
        <p14:creationId xmlns:p14="http://schemas.microsoft.com/office/powerpoint/2010/main" val="3689234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二、电子商务运作系统的组成要素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、消费者</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、银行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、物流配送体系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CA</a:t>
            </a:r>
            <a:r>
              <a:rPr lang="zh-CN" altLang="en-US" sz="2000" dirty="0">
                <a:solidFill>
                  <a:schemeClr val="tx1"/>
                </a:solidFill>
                <a:latin typeface="微软雅黑" panose="020B0503020204020204" pitchFamily="34" charset="-122"/>
                <a:ea typeface="微软雅黑" panose="020B0503020204020204" pitchFamily="34" charset="-122"/>
              </a:rPr>
              <a:t>认证中心</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、其他要素</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9503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三、电子商务的交易模式及一般流程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B2B</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 B2B</a:t>
            </a:r>
            <a:r>
              <a:rPr lang="zh-CN" altLang="en-US" sz="2000" dirty="0">
                <a:solidFill>
                  <a:schemeClr val="tx1"/>
                </a:solidFill>
                <a:latin typeface="微软雅黑" panose="020B0503020204020204" pitchFamily="34" charset="-122"/>
                <a:ea typeface="微软雅黑" panose="020B0503020204020204" pitchFamily="34" charset="-122"/>
              </a:rPr>
              <a:t>商业模式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卖方控制型市场战略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买方控制型市场战略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中介控制型市场战略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 B2B</a:t>
            </a:r>
            <a:r>
              <a:rPr lang="zh-CN" altLang="en-US" sz="2000" dirty="0">
                <a:solidFill>
                  <a:schemeClr val="tx1"/>
                </a:solidFill>
                <a:latin typeface="微软雅黑" panose="020B0503020204020204" pitchFamily="34" charset="-122"/>
                <a:ea typeface="微软雅黑" panose="020B0503020204020204" pitchFamily="34" charset="-122"/>
              </a:rPr>
              <a:t>交易流程</a:t>
            </a:r>
          </a:p>
        </p:txBody>
      </p:sp>
      <p:pic>
        <p:nvPicPr>
          <p:cNvPr id="5" name="图片 4">
            <a:extLst>
              <a:ext uri="{FF2B5EF4-FFF2-40B4-BE49-F238E27FC236}">
                <a16:creationId xmlns:a16="http://schemas.microsoft.com/office/drawing/2014/main" id="{2BFFF4A6-8623-4677-BA6F-9639A41A6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222883"/>
            <a:ext cx="4787467" cy="3194546"/>
          </a:xfrm>
          <a:prstGeom prst="rect">
            <a:avLst/>
          </a:prstGeom>
        </p:spPr>
      </p:pic>
    </p:spTree>
    <p:extLst>
      <p:ext uri="{BB962C8B-B14F-4D97-AF65-F5344CB8AC3E}">
        <p14:creationId xmlns:p14="http://schemas.microsoft.com/office/powerpoint/2010/main" val="2638547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B2C</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B2C</a:t>
            </a:r>
            <a:r>
              <a:rPr lang="zh-CN" altLang="en-US" sz="2000" dirty="0">
                <a:solidFill>
                  <a:schemeClr val="tx1"/>
                </a:solidFill>
                <a:latin typeface="微软雅黑" panose="020B0503020204020204" pitchFamily="34" charset="-122"/>
                <a:ea typeface="微软雅黑" panose="020B0503020204020204" pitchFamily="34" charset="-122"/>
              </a:rPr>
              <a:t>电子商务有</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个基本组成部分：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）为顾客提供在线购物场所的网上商店；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）为顾客进行商品配送的物流系统；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）资金结算的电子支付系统。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C2C</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其代表是淘宝电子商务模式。</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15877E9-1FD2-4176-B69F-65DA1BD90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503" y="1011174"/>
            <a:ext cx="3121152" cy="3121152"/>
          </a:xfrm>
          <a:prstGeom prst="rect">
            <a:avLst/>
          </a:prstGeom>
        </p:spPr>
      </p:pic>
    </p:spTree>
    <p:extLst>
      <p:ext uri="{BB962C8B-B14F-4D97-AF65-F5344CB8AC3E}">
        <p14:creationId xmlns:p14="http://schemas.microsoft.com/office/powerpoint/2010/main" val="2676660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OTO</a:t>
            </a:r>
            <a:br>
              <a:rPr lang="en-US" altLang="zh-CN" sz="2000" dirty="0">
                <a:solidFill>
                  <a:schemeClr val="tx1"/>
                </a:solidFill>
                <a:latin typeface="微软雅黑" panose="020B0503020204020204" pitchFamily="34" charset="-122"/>
                <a:ea typeface="微软雅黑" panose="020B0503020204020204" pitchFamily="34" charset="-122"/>
              </a:rPr>
            </a:br>
            <a:r>
              <a:rPr lang="en-US" altLang="zh-CN" sz="2000" dirty="0" err="1">
                <a:solidFill>
                  <a:schemeClr val="tx1"/>
                </a:solidFill>
                <a:latin typeface="微软雅黑" panose="020B0503020204020204" pitchFamily="34" charset="-122"/>
                <a:ea typeface="微软雅黑" panose="020B0503020204020204" pitchFamily="34" charset="-122"/>
              </a:rPr>
              <a:t>OTO</a:t>
            </a:r>
            <a:r>
              <a:rPr lang="zh-CN" altLang="en-US" sz="2000" dirty="0">
                <a:solidFill>
                  <a:schemeClr val="tx1"/>
                </a:solidFill>
                <a:latin typeface="微软雅黑" panose="020B0503020204020204" pitchFamily="34" charset="-122"/>
                <a:ea typeface="微软雅黑" panose="020B0503020204020204" pitchFamily="34" charset="-122"/>
              </a:rPr>
              <a:t>电子商务具体有两种模式：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）自建官方商城</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连锁店铺的形式。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）借助第三方平台，实现加盟企业和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分站系统完美结合，并且借助第三方平台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的巨大流量，能迅速推广并带来客户。</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、其他电子商务模式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B2G</a:t>
            </a:r>
            <a:r>
              <a:rPr lang="zh-CN" altLang="en-US" sz="2000" dirty="0">
                <a:solidFill>
                  <a:schemeClr val="tx1"/>
                </a:solidFill>
                <a:latin typeface="微软雅黑" panose="020B0503020204020204" pitchFamily="34" charset="-122"/>
                <a:ea typeface="微软雅黑" panose="020B0503020204020204" pitchFamily="34" charset="-122"/>
              </a:rPr>
              <a:t>和</a:t>
            </a:r>
            <a:r>
              <a:rPr lang="en-US" altLang="zh-CN" sz="2000" dirty="0">
                <a:solidFill>
                  <a:schemeClr val="tx1"/>
                </a:solidFill>
                <a:latin typeface="微软雅黑" panose="020B0503020204020204" pitchFamily="34" charset="-122"/>
                <a:ea typeface="微软雅黑" panose="020B0503020204020204" pitchFamily="34" charset="-122"/>
              </a:rPr>
              <a:t>C2G</a:t>
            </a:r>
            <a:r>
              <a:rPr lang="zh-CN" altLang="en-US" sz="2000" dirty="0">
                <a:solidFill>
                  <a:schemeClr val="tx1"/>
                </a:solidFill>
                <a:latin typeface="微软雅黑" panose="020B0503020204020204" pitchFamily="34" charset="-122"/>
                <a:ea typeface="微软雅黑" panose="020B0503020204020204" pitchFamily="34" charset="-122"/>
              </a:rPr>
              <a:t>模式</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6B5D9C5-B4C0-4483-BA17-6761E0931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862802"/>
            <a:ext cx="3108775" cy="1974155"/>
          </a:xfrm>
          <a:prstGeom prst="rect">
            <a:avLst/>
          </a:prstGeom>
        </p:spPr>
      </p:pic>
    </p:spTree>
    <p:extLst>
      <p:ext uri="{BB962C8B-B14F-4D97-AF65-F5344CB8AC3E}">
        <p14:creationId xmlns:p14="http://schemas.microsoft.com/office/powerpoint/2010/main" val="36223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、财务杠杆（融资杠杆）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财务杠杆系数</a:t>
            </a:r>
            <a:r>
              <a:rPr lang="en-US" altLang="zh-CN" sz="2000" dirty="0">
                <a:solidFill>
                  <a:schemeClr val="tx1"/>
                </a:solidFill>
                <a:latin typeface="微软雅黑" panose="020B0503020204020204" pitchFamily="34" charset="-122"/>
                <a:ea typeface="微软雅黑" panose="020B0503020204020204" pitchFamily="34" charset="-122"/>
              </a:rPr>
              <a:t>(DFL)=</a:t>
            </a:r>
            <a:r>
              <a:rPr lang="zh-CN" altLang="en-US" sz="2000" dirty="0">
                <a:solidFill>
                  <a:schemeClr val="tx1"/>
                </a:solidFill>
                <a:latin typeface="微软雅黑" panose="020B0503020204020204" pitchFamily="34" charset="-122"/>
                <a:ea typeface="微软雅黑" panose="020B0503020204020204" pitchFamily="34" charset="-122"/>
              </a:rPr>
              <a:t>普通股每股收益变动率</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息税前利润变动率。无论企业营业利润多少，债务利息和</a:t>
            </a:r>
            <a:r>
              <a:rPr lang="zh-CN" altLang="en-US" sz="2000" dirty="0">
                <a:solidFill>
                  <a:schemeClr val="tx1"/>
                </a:solidFill>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val="tx"/>
                    </a:ext>
                  </a:extLst>
                </a:hlinkClick>
              </a:rPr>
              <a:t>优先股</a:t>
            </a:r>
            <a:r>
              <a:rPr lang="zh-CN" altLang="en-US" sz="2000" dirty="0">
                <a:solidFill>
                  <a:schemeClr val="tx1"/>
                </a:solidFill>
                <a:latin typeface="微软雅黑" panose="020B0503020204020204" pitchFamily="34" charset="-122"/>
                <a:ea typeface="微软雅黑" panose="020B0503020204020204" pitchFamily="34" charset="-122"/>
              </a:rPr>
              <a:t>的</a:t>
            </a:r>
            <a:r>
              <a:rPr lang="zh-CN" altLang="en-US" sz="2000" dirty="0">
                <a:solidFill>
                  <a:schemeClr val="tx1"/>
                </a:solidFill>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val="tx"/>
                    </a:ext>
                  </a:extLst>
                </a:hlinkClick>
              </a:rPr>
              <a:t>股利</a:t>
            </a:r>
            <a:r>
              <a:rPr lang="zh-CN" altLang="en-US" sz="2000" dirty="0">
                <a:solidFill>
                  <a:schemeClr val="tx1"/>
                </a:solidFill>
                <a:latin typeface="微软雅黑" panose="020B0503020204020204" pitchFamily="34" charset="-122"/>
                <a:ea typeface="微软雅黑" panose="020B0503020204020204" pitchFamily="34" charset="-122"/>
              </a:rPr>
              <a:t>都是固定不变的。当息</a:t>
            </a:r>
            <a:r>
              <a:rPr lang="zh-CN" altLang="en-US" sz="2000" dirty="0">
                <a:solidFill>
                  <a:schemeClr val="tx1"/>
                </a:solidFill>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val="tx"/>
                    </a:ext>
                  </a:extLst>
                </a:hlinkClick>
              </a:rPr>
              <a:t>税前利润</a:t>
            </a:r>
            <a:r>
              <a:rPr lang="zh-CN" altLang="en-US" sz="2000" dirty="0">
                <a:solidFill>
                  <a:schemeClr val="tx1"/>
                </a:solidFill>
                <a:latin typeface="微软雅黑" panose="020B0503020204020204" pitchFamily="34" charset="-122"/>
                <a:ea typeface="微软雅黑" panose="020B0503020204020204" pitchFamily="34" charset="-122"/>
              </a:rPr>
              <a:t>增大时，每一元盈余所负担的固定财务费用就会相对减少，这能给</a:t>
            </a:r>
            <a:r>
              <a:rPr lang="zh-CN" altLang="en-US" sz="2000" dirty="0">
                <a:solidFill>
                  <a:schemeClr val="tx1"/>
                </a:solidFill>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val="tx"/>
                    </a:ext>
                  </a:extLst>
                </a:hlinkClick>
              </a:rPr>
              <a:t>普通股</a:t>
            </a:r>
            <a:r>
              <a:rPr lang="zh-CN" altLang="en-US" sz="2000" dirty="0">
                <a:solidFill>
                  <a:schemeClr val="tx1"/>
                </a:solidFill>
                <a:latin typeface="微软雅黑" panose="020B0503020204020204" pitchFamily="34" charset="-122"/>
                <a:ea typeface="微软雅黑" panose="020B0503020204020204" pitchFamily="34" charset="-122"/>
                <a:hlinkClick r:id="rId7">
                  <a:extLst>
                    <a:ext uri="{A12FA001-AC4F-418D-AE19-62706E023703}">
                      <ahyp:hlinkClr xmlns:ahyp="http://schemas.microsoft.com/office/drawing/2018/hyperlinkcolor" val="tx"/>
                    </a:ext>
                  </a:extLst>
                </a:hlinkClick>
              </a:rPr>
              <a:t>股东</a:t>
            </a:r>
            <a:r>
              <a:rPr lang="zh-CN" altLang="en-US" sz="2000" dirty="0">
                <a:solidFill>
                  <a:schemeClr val="tx1"/>
                </a:solidFill>
                <a:latin typeface="微软雅黑" panose="020B0503020204020204" pitchFamily="34" charset="-122"/>
                <a:ea typeface="微软雅黑" panose="020B0503020204020204" pitchFamily="34" charset="-122"/>
              </a:rPr>
              <a:t>带来更多的盈余。这种债务对投资者收益的影响，称为财务杠杆，</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财务杠杆系数越大，财务风险也越大。</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、总杠杆（联合杠杆）</a:t>
            </a:r>
            <a:endParaRPr lang="en-US" altLang="zh-CN" sz="2000" dirty="0">
              <a:solidFill>
                <a:schemeClr val="tx1"/>
              </a:solidFill>
              <a:latin typeface="微软雅黑" panose="020B0503020204020204" pitchFamily="34" charset="-122"/>
              <a:ea typeface="微软雅黑" panose="020B0503020204020204" pitchFamily="34" charset="-122"/>
            </a:endParaRPr>
          </a:p>
          <a:p>
            <a:r>
              <a:rPr lang="zh-CN" altLang="en-US" sz="2000" dirty="0">
                <a:solidFill>
                  <a:schemeClr val="tx1"/>
                </a:solidFill>
                <a:latin typeface="微软雅黑" panose="020B0503020204020204" pitchFamily="34" charset="-122"/>
                <a:ea typeface="微软雅黑" panose="020B0503020204020204" pitchFamily="34" charset="-122"/>
              </a:rPr>
              <a:t>总杠杆系数</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营业杠杆系数</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财务杠杆系数</a:t>
            </a:r>
            <a:endParaRPr lang="zh-CN" altLang="en-US" sz="2000" b="1" dirty="0"/>
          </a:p>
        </p:txBody>
      </p:sp>
    </p:spTree>
    <p:extLst>
      <p:ext uri="{BB962C8B-B14F-4D97-AF65-F5344CB8AC3E}">
        <p14:creationId xmlns:p14="http://schemas.microsoft.com/office/powerpoint/2010/main" val="1593333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四、企业实施电子商务的运作步骤</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、明确愿景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、制定战略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、选择策略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、系统设计与开发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、电子商务组织实施</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5148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电子支付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一、电子支付的概念和特点</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、电子支付的概念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电子支付是指单位、个人直接或授权他人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通过电子终端发出支付指令，实现货币支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付与资金转移的行为。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、电子支付的特点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）电子支付是采用先进的技术通过数字流转来完成信息传输的，其各种</a:t>
            </a:r>
          </a:p>
        </p:txBody>
      </p:sp>
      <p:pic>
        <p:nvPicPr>
          <p:cNvPr id="6" name="图片 5">
            <a:extLst>
              <a:ext uri="{FF2B5EF4-FFF2-40B4-BE49-F238E27FC236}">
                <a16:creationId xmlns:a16="http://schemas.microsoft.com/office/drawing/2014/main" id="{10E36981-CE6F-4AA9-8366-464F21F98C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366884"/>
            <a:ext cx="3212976" cy="2409732"/>
          </a:xfrm>
          <a:prstGeom prst="rect">
            <a:avLst/>
          </a:prstGeom>
        </p:spPr>
      </p:pic>
    </p:spTree>
    <p:extLst>
      <p:ext uri="{BB962C8B-B14F-4D97-AF65-F5344CB8AC3E}">
        <p14:creationId xmlns:p14="http://schemas.microsoft.com/office/powerpoint/2010/main" val="1528190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支付方式都是通过数字化的方式进行款项支付的；而传统支付方式则是通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过现金的流转、票据的转让及银行的汇兑等物理实体来完成款项支付的。（</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）电子支付的工作环境基于一个开放的系统平台（即互联网）；而传统支付则是在较为封闭的系统中运作。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）电子支付使用的是最先进的通信手段，如互联网、外联网，电子支付对软、硬件设施的要求很高，一般要求有联网的计算机、相关的软件及其他一些配套设施；而传统支付则没有这么高的要求。</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7677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电子支付具有方便、快捷、高效、经济的优势。用户只要拥有一台能上网的个人计算机，便可足不出户，在很短的时间内完成整个电子支付过程；电子支付费用仅相当于传统支付费用的几十分之一，甚至几百分之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二、电子支付的分类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、按电子支付指令发起方式分为：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网上支付、电话支付、移动支付、销售点终端交易、自动柜员机交易、其他电子支付。</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9991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、按电子支付的具体工具（或方式）分为：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①电子货币类</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如：电子现金、电子钱包。</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②电子信用卡类</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如：智能卡、借记卡、电话卡。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③电子支票类</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如：电子支票、电子汇款、电子划款。</a:t>
            </a:r>
          </a:p>
        </p:txBody>
      </p:sp>
    </p:spTree>
    <p:extLst>
      <p:ext uri="{BB962C8B-B14F-4D97-AF65-F5344CB8AC3E}">
        <p14:creationId xmlns:p14="http://schemas.microsoft.com/office/powerpoint/2010/main" val="1162190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三、第三方支付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、第三方支付的概念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第三方支付是指一些和产品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所在国家以及国内外各大银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行签约，并具备一定实力和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信誉保障的第三方独立机构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提供的交易支持平台。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、第三方支付流程</a:t>
            </a:r>
          </a:p>
        </p:txBody>
      </p:sp>
      <p:pic>
        <p:nvPicPr>
          <p:cNvPr id="6" name="图片 5">
            <a:extLst>
              <a:ext uri="{FF2B5EF4-FFF2-40B4-BE49-F238E27FC236}">
                <a16:creationId xmlns:a16="http://schemas.microsoft.com/office/drawing/2014/main" id="{46E77D7F-710D-4F6C-B872-BD45AA985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525" y="843558"/>
            <a:ext cx="5324475" cy="2590800"/>
          </a:xfrm>
          <a:prstGeom prst="rect">
            <a:avLst/>
          </a:prstGeom>
        </p:spPr>
      </p:pic>
    </p:spTree>
    <p:extLst>
      <p:ext uri="{BB962C8B-B14F-4D97-AF65-F5344CB8AC3E}">
        <p14:creationId xmlns:p14="http://schemas.microsoft.com/office/powerpoint/2010/main" val="3424302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第四节  网络营销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一、网络营销的概念、特点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、网络营销的概念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网络营销是指基于互联网、移动互联网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平台，利用信息技术与软件工具，满足</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商家与客户之间交易产品、提供服务的过程；通过在线活动创造、宣传和传递客户价值，并对客户关系进行管理，以达到一定营销目的的新型营销活动。</a:t>
            </a:r>
          </a:p>
        </p:txBody>
      </p:sp>
      <p:pic>
        <p:nvPicPr>
          <p:cNvPr id="4" name="图片 3">
            <a:extLst>
              <a:ext uri="{FF2B5EF4-FFF2-40B4-BE49-F238E27FC236}">
                <a16:creationId xmlns:a16="http://schemas.microsoft.com/office/drawing/2014/main" id="{462F0C8C-1851-434E-BDD4-2CBC3B424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069753"/>
            <a:ext cx="2879139" cy="2159354"/>
          </a:xfrm>
          <a:prstGeom prst="rect">
            <a:avLst/>
          </a:prstGeom>
        </p:spPr>
      </p:pic>
    </p:spTree>
    <p:extLst>
      <p:ext uri="{BB962C8B-B14F-4D97-AF65-F5344CB8AC3E}">
        <p14:creationId xmlns:p14="http://schemas.microsoft.com/office/powerpoint/2010/main" val="1744798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、网络营销的特点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）跨时域性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）交互性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）个性化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）经济性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）多维性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）超前性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）整合性</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4124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）高效性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）技术性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二、网络市场调研的</a:t>
            </a:r>
            <a:r>
              <a:rPr lang="zh-CN" altLang="en-US" sz="2000" dirty="0">
                <a:solidFill>
                  <a:srgbClr val="FF0000"/>
                </a:solidFill>
                <a:latin typeface="微软雅黑" panose="020B0503020204020204" pitchFamily="34" charset="-122"/>
                <a:ea typeface="微软雅黑" panose="020B0503020204020204" pitchFamily="34" charset="-122"/>
              </a:rPr>
              <a:t>概念、方法</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、网络市场调研的概念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网络市场调研是指在互联网上针对特定营销环境进行简单调查设计、收集资料和初步分析的活动，以及利用各种搜索引擎寻找竞争环境信息、客户信息、供求信息的行为。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、网络市场调研的方法</a:t>
            </a:r>
          </a:p>
        </p:txBody>
      </p:sp>
    </p:spTree>
    <p:extLst>
      <p:ext uri="{BB962C8B-B14F-4D97-AF65-F5344CB8AC3E}">
        <p14:creationId xmlns:p14="http://schemas.microsoft.com/office/powerpoint/2010/main" val="3768215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）网络市场直接调研的方法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网络市场直接调研指的是在互联网上收集一手资料或原始信息的过程。按调查的思路不同直接调研的方法有四种：网上观察法、专题讨论法、在线问卷法和网上实验法。使用最多的是专题讨沦法和在线问卷法。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）网络市场间接调研的方法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网络市场间接调研主要是利用互联网收集与企业营销相关的市场、竞争者、消费者以及宏观环境等方面的二手资料信息。</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网上查找资料主要通过三种方法：</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82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真题</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单选</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财务杠杆是由于</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的存在而产生的效应。</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A.</a:t>
            </a:r>
            <a:r>
              <a:rPr lang="zh-CN" altLang="en-US" sz="2000" dirty="0">
                <a:solidFill>
                  <a:schemeClr val="tx1"/>
                </a:solidFill>
                <a:latin typeface="微软雅黑" panose="020B0503020204020204" pitchFamily="34" charset="-122"/>
                <a:ea typeface="微软雅黑" panose="020B0503020204020204" pitchFamily="34" charset="-122"/>
              </a:rPr>
              <a:t>折旧</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B.</a:t>
            </a:r>
            <a:r>
              <a:rPr lang="zh-CN" altLang="en-US" sz="2000" dirty="0">
                <a:solidFill>
                  <a:schemeClr val="tx1"/>
                </a:solidFill>
                <a:latin typeface="微软雅黑" panose="020B0503020204020204" pitchFamily="34" charset="-122"/>
                <a:ea typeface="微软雅黑" panose="020B0503020204020204" pitchFamily="34" charset="-122"/>
              </a:rPr>
              <a:t>固定经营费用</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C.</a:t>
            </a:r>
            <a:r>
              <a:rPr lang="zh-CN" altLang="en-US" sz="2000" dirty="0">
                <a:solidFill>
                  <a:schemeClr val="tx1"/>
                </a:solidFill>
                <a:latin typeface="微软雅黑" panose="020B0503020204020204" pitchFamily="34" charset="-122"/>
                <a:ea typeface="微软雅黑" panose="020B0503020204020204" pitchFamily="34" charset="-122"/>
              </a:rPr>
              <a:t>付现成本</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D.</a:t>
            </a:r>
            <a:r>
              <a:rPr lang="zh-CN" altLang="en-US" sz="2000" dirty="0">
                <a:solidFill>
                  <a:schemeClr val="tx1"/>
                </a:solidFill>
                <a:latin typeface="微软雅黑" panose="020B0503020204020204" pitchFamily="34" charset="-122"/>
                <a:ea typeface="微软雅黑" panose="020B0503020204020204" pitchFamily="34" charset="-122"/>
              </a:rPr>
              <a:t>固定财务费用</a:t>
            </a: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6605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利用搜索引擎查找资料。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访问相关网站收集资料。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利用网上数据库查找资料。</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三、网络营销的策略组合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、产品策略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）产品形态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）产品定位</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）产品开发</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0228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、价格策略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）趋低化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）弹性化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）价格解释体系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、促销策略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、渠道策略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）会员网络</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798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）分销网络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）快递网络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）服务网络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）生产网络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四、网络营销的方式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网络营销的本质是企业在互联网激做营销做广告来宣传自己的品牌、产品和服务，然后让客户直接进入自己的购物网站或去传统的地面终端购买自己的产品。</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8940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、搜索引擎营销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、博客营销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、电子论坛营销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、即时通信营销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、病毒式营销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、网络知识性营销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、网络事件营销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、网络口碑营销</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B6044A46-1ABE-4086-8028-3EDC876E9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54296"/>
            <a:ext cx="4660308" cy="3011276"/>
          </a:xfrm>
          <a:prstGeom prst="rect">
            <a:avLst/>
          </a:prstGeom>
        </p:spPr>
      </p:pic>
    </p:spTree>
    <p:extLst>
      <p:ext uri="{BB962C8B-B14F-4D97-AF65-F5344CB8AC3E}">
        <p14:creationId xmlns:p14="http://schemas.microsoft.com/office/powerpoint/2010/main" val="2933195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、网络直复营销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、网络视频营销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11</a:t>
            </a:r>
            <a:r>
              <a:rPr lang="zh-CN" altLang="en-US" sz="2000" dirty="0">
                <a:solidFill>
                  <a:schemeClr val="tx1"/>
                </a:solidFill>
                <a:latin typeface="微软雅黑" panose="020B0503020204020204" pitchFamily="34" charset="-122"/>
                <a:ea typeface="微软雅黑" panose="020B0503020204020204" pitchFamily="34" charset="-122"/>
              </a:rPr>
              <a:t>、网络图片营销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12</a:t>
            </a:r>
            <a:r>
              <a:rPr lang="zh-CN" altLang="en-US" sz="2000" dirty="0">
                <a:solidFill>
                  <a:schemeClr val="tx1"/>
                </a:solidFill>
                <a:latin typeface="微软雅黑" panose="020B0503020204020204" pitchFamily="34" charset="-122"/>
                <a:ea typeface="微软雅黑" panose="020B0503020204020204" pitchFamily="34" charset="-122"/>
              </a:rPr>
              <a:t>、网络软文营销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13</a:t>
            </a:r>
            <a:r>
              <a:rPr lang="zh-CN" altLang="en-US" sz="2000">
                <a:solidFill>
                  <a:schemeClr val="tx1"/>
                </a:solidFill>
                <a:latin typeface="微软雅黑" panose="020B0503020204020204" pitchFamily="34" charset="-122"/>
                <a:ea typeface="微软雅黑" panose="020B0503020204020204" pitchFamily="34" charset="-122"/>
              </a:rPr>
              <a:t>、电商直播营销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14</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SNS</a:t>
            </a:r>
            <a:r>
              <a:rPr lang="zh-CN" altLang="en-US" sz="2000" dirty="0">
                <a:solidFill>
                  <a:schemeClr val="tx1"/>
                </a:solidFill>
                <a:latin typeface="微软雅黑" panose="020B0503020204020204" pitchFamily="34" charset="-122"/>
                <a:ea typeface="微软雅黑" panose="020B0503020204020204" pitchFamily="34" charset="-122"/>
              </a:rPr>
              <a:t>营销</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0722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第十一章  国际商务运营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C1041F5-96FE-48D2-B0D4-156BDC006305}"/>
              </a:ext>
            </a:extLst>
          </p:cNvPr>
          <p:cNvPicPr>
            <a:picLocks noChangeAspect="1"/>
          </p:cNvPicPr>
          <p:nvPr/>
        </p:nvPicPr>
        <p:blipFill>
          <a:blip r:embed="rId3"/>
          <a:stretch>
            <a:fillRect/>
          </a:stretch>
        </p:blipFill>
        <p:spPr>
          <a:xfrm>
            <a:off x="2358311" y="1491630"/>
            <a:ext cx="4765198" cy="1927739"/>
          </a:xfrm>
          <a:prstGeom prst="rect">
            <a:avLst/>
          </a:prstGeom>
        </p:spPr>
      </p:pic>
    </p:spTree>
    <p:extLst>
      <p:ext uri="{BB962C8B-B14F-4D97-AF65-F5344CB8AC3E}">
        <p14:creationId xmlns:p14="http://schemas.microsoft.com/office/powerpoint/2010/main" val="1162587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第一节 国际商务概述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一、国际商务的含义、类型及特征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、国际商务的含义</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国际商务是指为满足个人或组织的需求</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而进行的跨国界交易的商业性经济活动。</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）国际商务涉及的是跨国界的活动。</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）国际商务涉及的是个人、企业或国家以经济利益为目的而进行的商业性的经济活动，不是非商业性的跨国经济活动。</a:t>
            </a:r>
            <a:endParaRPr lang="zh-CN" altLang="en-US" sz="2000" b="1" dirty="0"/>
          </a:p>
        </p:txBody>
      </p:sp>
      <p:pic>
        <p:nvPicPr>
          <p:cNvPr id="5" name="图片 4">
            <a:extLst>
              <a:ext uri="{FF2B5EF4-FFF2-40B4-BE49-F238E27FC236}">
                <a16:creationId xmlns:a16="http://schemas.microsoft.com/office/drawing/2014/main" id="{6DE35A1D-5266-42D0-BDA6-D77D546D8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335332"/>
            <a:ext cx="3483879" cy="2067170"/>
          </a:xfrm>
          <a:prstGeom prst="rect">
            <a:avLst/>
          </a:prstGeom>
        </p:spPr>
      </p:pic>
    </p:spTree>
    <p:extLst>
      <p:ext uri="{BB962C8B-B14F-4D97-AF65-F5344CB8AC3E}">
        <p14:creationId xmlns:p14="http://schemas.microsoft.com/office/powerpoint/2010/main" val="1768246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国际商务的本质是“跨国界”， 最基本的国际商务活动是跨国界的经济交易活动。国际商务主要指国际企业从事国际贸易、国际投资和国际生产过程中产生的跨国经济活动。 </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、国际商务的类型与特征</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）国际商务的类型：</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国际贸易、国际直接投资、其他国际经济活动</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）国际商务的特征</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①企业国际化战略的综合反应</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②</a:t>
            </a:r>
            <a:r>
              <a:rPr lang="zh-CN" altLang="en-US" dirty="0">
                <a:solidFill>
                  <a:schemeClr val="tx1"/>
                </a:solidFill>
                <a:latin typeface="微软雅黑" panose="020B0503020204020204" pitchFamily="34" charset="-122"/>
                <a:ea typeface="微软雅黑" panose="020B0503020204020204" pitchFamily="34" charset="-122"/>
              </a:rPr>
              <a:t>以进入和开拓国际市场为目标</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③</a:t>
            </a:r>
            <a:r>
              <a:rPr lang="zh-CN" altLang="en-US" dirty="0">
                <a:solidFill>
                  <a:schemeClr val="tx1"/>
                </a:solidFill>
                <a:latin typeface="微软雅黑" panose="020B0503020204020204" pitchFamily="34" charset="-122"/>
                <a:ea typeface="微软雅黑" panose="020B0503020204020204" pitchFamily="34" charset="-122"/>
              </a:rPr>
              <a:t>复杂多变，风险大</a:t>
            </a:r>
          </a:p>
        </p:txBody>
      </p:sp>
    </p:spTree>
    <p:extLst>
      <p:ext uri="{BB962C8B-B14F-4D97-AF65-F5344CB8AC3E}">
        <p14:creationId xmlns:p14="http://schemas.microsoft.com/office/powerpoint/2010/main" val="2998353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二、国际商务的主体</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跨国公司</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、跨国公司的概念与特征</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）跨国公司的概念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跨国公司是指这样一种企业，在两个或两个以上的国家从事经营活动，并拥有一个统一的中央决策体系和全球战略目标，其遍布全球的各个实体共享资源和信息并分担相应的责任。</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）跨国公司的特征</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跨国公司是以整个世界市场为目标市场，实施国际化的经营战略，其战略具有全球性。</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1307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683568"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②在全球战略指导下进行集中管理</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具有明显的内部化优势</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④</a:t>
            </a:r>
            <a:r>
              <a:rPr lang="zh-CN" altLang="en-US" sz="2000" dirty="0">
                <a:solidFill>
                  <a:schemeClr val="tx1"/>
                </a:solidFill>
                <a:latin typeface="微软雅黑" panose="020B0503020204020204" pitchFamily="34" charset="-122"/>
                <a:ea typeface="微软雅黑" panose="020B0503020204020204" pitchFamily="34" charset="-122"/>
              </a:rPr>
              <a:t>经营手段以对外直接投资为基础</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、跨国公司的法律组织形式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）母公司（总公司）</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）分公司</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）子公司</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）办事处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FE5EFFCD-5C30-4E31-855A-DA8317416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229" y="2283718"/>
            <a:ext cx="3914585" cy="2182381"/>
          </a:xfrm>
          <a:prstGeom prst="rect">
            <a:avLst/>
          </a:prstGeom>
        </p:spPr>
      </p:pic>
    </p:spTree>
    <p:extLst>
      <p:ext uri="{BB962C8B-B14F-4D97-AF65-F5344CB8AC3E}">
        <p14:creationId xmlns:p14="http://schemas.microsoft.com/office/powerpoint/2010/main" val="418305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三、资本结构理论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、早期资本结构理论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）净收益观点    （</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）净营业收益观点     （</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）传统观点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MM</a:t>
            </a:r>
            <a:r>
              <a:rPr lang="zh-CN" altLang="en-US" sz="2000" dirty="0">
                <a:solidFill>
                  <a:schemeClr val="tx1"/>
                </a:solidFill>
                <a:latin typeface="微软雅黑" panose="020B0503020204020204" pitchFamily="34" charset="-122"/>
                <a:ea typeface="微软雅黑" panose="020B0503020204020204" pitchFamily="34" charset="-122"/>
              </a:rPr>
              <a:t>资本结构理论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、现代资本结构理论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）代理成本理论  （</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）啄序理论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）动态权衡理论  （</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）市场择时理论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b="1" dirty="0"/>
          </a:p>
        </p:txBody>
      </p:sp>
    </p:spTree>
    <p:extLst>
      <p:ext uri="{BB962C8B-B14F-4D97-AF65-F5344CB8AC3E}">
        <p14:creationId xmlns:p14="http://schemas.microsoft.com/office/powerpoint/2010/main" val="3437341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683568" y="555625"/>
            <a:ext cx="8806180" cy="4032250"/>
          </a:xfrm>
        </p:spPr>
        <p:txBody>
          <a:bodyPr>
            <a:noAutofit/>
          </a:bodyPr>
          <a:lstStyle/>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、跨国公司的管理组织形式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）国际业务部</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）全球产品结构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）全球性地区结构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）全球职能结构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）全球混合结构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）矩阵式组织结构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5470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、跨国公司的市场进入模式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）出口模式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间接出口</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②直接出口</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）许可模式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B041F7E5-6A59-41F4-BDF1-94B7AD70DAAC}"/>
              </a:ext>
            </a:extLst>
          </p:cNvPr>
          <p:cNvPicPr>
            <a:picLocks noChangeAspect="1"/>
          </p:cNvPicPr>
          <p:nvPr/>
        </p:nvPicPr>
        <p:blipFill>
          <a:blip r:embed="rId3"/>
          <a:stretch>
            <a:fillRect/>
          </a:stretch>
        </p:blipFill>
        <p:spPr>
          <a:xfrm>
            <a:off x="2694613" y="1779662"/>
            <a:ext cx="5966521" cy="2812602"/>
          </a:xfrm>
          <a:prstGeom prst="rect">
            <a:avLst/>
          </a:prstGeom>
        </p:spPr>
      </p:pic>
    </p:spTree>
    <p:extLst>
      <p:ext uri="{BB962C8B-B14F-4D97-AF65-F5344CB8AC3E}">
        <p14:creationId xmlns:p14="http://schemas.microsoft.com/office/powerpoint/2010/main" val="132793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401565"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）国际直接投资模式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国际直接投资模式是几种模式里花费资源最多、面临风险最大的模式，但同时对市场的渗透最完全，获得的控制权也最强。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5882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第二节 国际直接投资业务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一、国际直接投资的概念与形式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、国际直接投资的概念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国际直接投资是指以控制国（境）外企业的经营管理权为核心的经济活动。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）国际直接投资的形式</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①国际合资企业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2720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国际合资企业是指外国投资者和东道国投资者为了一个共同的投资项目联合出资，按东道国有关法律在东道国境内建立的企业。是国际直接投资中最常用的形式。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②国际合作企业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国际合作企业是指外国投资者和东道国投资者在签订合同的基础上，依照东道国法律共同设立的企业。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国际独资企业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国际独资企业是指外国投资者依照东道国法律在东道国设立的全部资本为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b="1" dirty="0"/>
          </a:p>
        </p:txBody>
      </p:sp>
    </p:spTree>
    <p:extLst>
      <p:ext uri="{BB962C8B-B14F-4D97-AF65-F5344CB8AC3E}">
        <p14:creationId xmlns:p14="http://schemas.microsoft.com/office/powerpoint/2010/main" val="97366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外国投资者所有的企业。</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二、国际直接投资的动机与理论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、国际直接投资的动机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）市场导向型动机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）降低成本导向型动机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）技术与管理导向型动机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）分散投资风险导向型动机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）优惠政策导向型动机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a:t>
            </a:r>
            <a:endParaRPr lang="zh-CN" altLang="en-US" sz="2000" b="1" dirty="0"/>
          </a:p>
        </p:txBody>
      </p:sp>
    </p:spTree>
    <p:extLst>
      <p:ext uri="{BB962C8B-B14F-4D97-AF65-F5344CB8AC3E}">
        <p14:creationId xmlns:p14="http://schemas.microsoft.com/office/powerpoint/2010/main" val="24767053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、国际直接投资的理论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）产品生命周期理论（弗农）</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）边际产业扩张理论（小岛清）</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）国际生产折中理论（邓宁）</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三、国际直接投资企业建立方式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、在东道国建立新企业的方式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、并购东道国企业的方式</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01590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国际贸易合同商订与国际贸易惯例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一、国际商务谈判及合同签订</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（一）国际商务谈判</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、发盘</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）发盘的含义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发盘又称报价、报盘，在法律上称“要约”，是买方或卖方向对方提出各种交易条件，并承诺愿意按照这些条件达成交易，订立合同的一种肯定的表示。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43498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）有效发盘的条件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①向一个或一个以上的特定人提出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②表明订立合同的意思</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发盘的内容须十分确定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）发盘的种类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实盘与虚盘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）发盘的生效时间</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）发盘的撤回和撤销</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AB815C4E-2717-4476-89EC-4BCF5267A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696186"/>
            <a:ext cx="3020053" cy="2265040"/>
          </a:xfrm>
          <a:prstGeom prst="rect">
            <a:avLst/>
          </a:prstGeom>
        </p:spPr>
      </p:pic>
    </p:spTree>
    <p:extLst>
      <p:ext uri="{BB962C8B-B14F-4D97-AF65-F5344CB8AC3E}">
        <p14:creationId xmlns:p14="http://schemas.microsoft.com/office/powerpoint/2010/main" val="1766993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）发盘的失效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①受盘人还盘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②发盘人依法撤销发盘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③发盘中规定的有效期届满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④不可抗力造成发盘的失效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⑤在发盘被接受前，当事人丧失行为能力</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0538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三、资本结构决策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、资本结构的影响因素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资本结构的影响因素主要有企业财务目标、经营状况的稳定性和成长性、企业的财务状况和信用等级、企业资产结构、企业投资者及管理当局的态度、行业特征及发展周期、经济环境的税务政策及货币政策。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、资本结构的决策方法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）资本成本比较法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）每股利润分析法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59518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195486"/>
            <a:ext cx="8806180" cy="4032250"/>
          </a:xfrm>
        </p:spPr>
        <p:txBody>
          <a:bodyPr>
            <a:no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、接受</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）接受的含义</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接受在法律上称“承诺” 是买方或卖方无条件的同意对方在发盘中提出的各种交易条件，并愿意按照这些条件与对方达成交易，订立合同的一种肯定的表示。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）有效接受的条件</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①接受必须由受盘人做出。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②</a:t>
            </a:r>
            <a:r>
              <a:rPr lang="zh-CN" altLang="en-US" dirty="0">
                <a:solidFill>
                  <a:schemeClr val="tx1"/>
                </a:solidFill>
                <a:latin typeface="微软雅黑" panose="020B0503020204020204" pitchFamily="34" charset="-122"/>
                <a:ea typeface="微软雅黑" panose="020B0503020204020204" pitchFamily="34" charset="-122"/>
              </a:rPr>
              <a:t>接受内容应与发盘内容一致，不得做出实质性更改。</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③</a:t>
            </a:r>
            <a:r>
              <a:rPr lang="zh-CN" altLang="en-US" dirty="0">
                <a:solidFill>
                  <a:schemeClr val="tx1"/>
                </a:solidFill>
                <a:latin typeface="微软雅黑" panose="020B0503020204020204" pitchFamily="34" charset="-122"/>
                <a:ea typeface="微软雅黑" panose="020B0503020204020204" pitchFamily="34" charset="-122"/>
              </a:rPr>
              <a:t>接受应以合适的方式做出，但根据交易习惯或发盘表明可以通过行为做出接受的除外。</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④</a:t>
            </a:r>
            <a:r>
              <a:rPr lang="zh-CN" altLang="en-US" dirty="0">
                <a:solidFill>
                  <a:schemeClr val="tx1"/>
                </a:solidFill>
                <a:latin typeface="微软雅黑" panose="020B0503020204020204" pitchFamily="34" charset="-122"/>
                <a:ea typeface="微软雅黑" panose="020B0503020204020204" pitchFamily="34" charset="-122"/>
              </a:rPr>
              <a:t>接受必须在发盘规定的期限内做出。⑤接受通知的传递方式应符合发盘的要求。</a:t>
            </a:r>
            <a:endParaRPr lang="en-US"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6483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）接受的生效时间</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①接受送达发盘人时生效。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②接受可在受盘人采取某种行为时生效。</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）逾期接受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）接受的撤回或修改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35077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（二）国际贸易合同签订</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国际贸易合同的形式以书面合同使用最为广泛，常用的书面合同有合同、确认书、协议书、备忘录、意向书等。我国对外贸易业务中主要采用的书面合同是“合同” 和“确认书” 两种。</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01268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二、国际贸易惯例与规则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、国际贸易术语</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国际贸易术语是在长期的国际贸易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实践当中产生的，用来表明商品的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价格构成、说明交货地点，确定风</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险责任、费用划分等问题的专门用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语，是贸易合同中价格条款的核心内容。</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7FDA0072-85AC-4BFD-833B-ED324AD3F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910" y="1275606"/>
            <a:ext cx="3724587" cy="2292480"/>
          </a:xfrm>
          <a:prstGeom prst="rect">
            <a:avLst/>
          </a:prstGeom>
        </p:spPr>
      </p:pic>
    </p:spTree>
    <p:extLst>
      <p:ext uri="{BB962C8B-B14F-4D97-AF65-F5344CB8AC3E}">
        <p14:creationId xmlns:p14="http://schemas.microsoft.com/office/powerpoint/2010/main" val="4029848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《2020</a:t>
            </a:r>
            <a:r>
              <a:rPr lang="zh-CN" altLang="en-US" sz="2000" dirty="0">
                <a:solidFill>
                  <a:schemeClr val="tx1"/>
                </a:solidFill>
                <a:latin typeface="微软雅黑" panose="020B0503020204020204" pitchFamily="34" charset="-122"/>
                <a:ea typeface="微软雅黑" panose="020B0503020204020204" pitchFamily="34" charset="-122"/>
              </a:rPr>
              <a:t>年国际贸易术语解释通则</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中解释的</a:t>
            </a:r>
            <a:r>
              <a:rPr lang="en-US" altLang="zh-CN" sz="2000" dirty="0">
                <a:solidFill>
                  <a:schemeClr val="tx1"/>
                </a:solidFill>
                <a:latin typeface="微软雅黑" panose="020B0503020204020204" pitchFamily="34" charset="-122"/>
                <a:ea typeface="微软雅黑" panose="020B0503020204020204" pitchFamily="34" charset="-122"/>
              </a:rPr>
              <a:t>11</a:t>
            </a:r>
            <a:r>
              <a:rPr lang="zh-CN" altLang="en-US" sz="2000" dirty="0">
                <a:solidFill>
                  <a:schemeClr val="tx1"/>
                </a:solidFill>
                <a:latin typeface="微软雅黑" panose="020B0503020204020204" pitchFamily="34" charset="-122"/>
                <a:ea typeface="微软雅黑" panose="020B0503020204020204" pitchFamily="34" charset="-122"/>
              </a:rPr>
              <a:t>种贸易术语。</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跟单信用证统一惯例</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与信用证支付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跟单信用证统一惯例</a:t>
            </a:r>
            <a:r>
              <a:rPr lang="en-US" altLang="zh-CN" sz="20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）信用证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含义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②当事人（开证申请人、开证行、通知行、受益人、预付行、付款行）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④特点（信用证是一种银行信用，是一种独立的文件，是一种单据的买卖。 ）</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1481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第四节 国际商品进出口实务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一、出口</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、催证、审证、改证</a:t>
            </a:r>
            <a:r>
              <a:rPr lang="en-US" altLang="zh-CN" sz="2000" dirty="0">
                <a:solidFill>
                  <a:schemeClr val="tx1"/>
                </a:solidFill>
                <a:latin typeface="微软雅黑" panose="020B0503020204020204" pitchFamily="34" charset="-122"/>
                <a:ea typeface="微软雅黑" panose="020B0503020204020204" pitchFamily="34" charset="-122"/>
              </a:rPr>
              <a:t>     2</a:t>
            </a:r>
            <a:r>
              <a:rPr lang="zh-CN" altLang="en-US" sz="2000" dirty="0">
                <a:solidFill>
                  <a:schemeClr val="tx1"/>
                </a:solidFill>
                <a:latin typeface="微软雅黑" panose="020B0503020204020204" pitchFamily="34" charset="-122"/>
                <a:ea typeface="微软雅黑" panose="020B0503020204020204" pitchFamily="34" charset="-122"/>
              </a:rPr>
              <a:t>、备货、包装、刷唛</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、出口报检</a:t>
            </a:r>
            <a:r>
              <a:rPr lang="en-US" altLang="zh-CN" sz="2000" dirty="0">
                <a:solidFill>
                  <a:schemeClr val="tx1"/>
                </a:solidFill>
                <a:latin typeface="微软雅黑" panose="020B0503020204020204" pitchFamily="34" charset="-122"/>
                <a:ea typeface="微软雅黑" panose="020B0503020204020204" pitchFamily="34" charset="-122"/>
              </a:rPr>
              <a:t>                  4</a:t>
            </a:r>
            <a:r>
              <a:rPr lang="zh-CN" altLang="en-US" sz="2000" dirty="0">
                <a:solidFill>
                  <a:schemeClr val="tx1"/>
                </a:solidFill>
                <a:latin typeface="微软雅黑" panose="020B0503020204020204" pitchFamily="34" charset="-122"/>
                <a:ea typeface="微软雅黑" panose="020B0503020204020204" pitchFamily="34" charset="-122"/>
              </a:rPr>
              <a:t>、申领出口收汇核销单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、租船订舱</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）班轮运输（四固定）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）租船运输（四不固定）：定程租船、定期租船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）海运提单</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00363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、投保货运险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、出口报关</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、货物装船与发运</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E13EC52F-5C1F-4067-AB3B-66D24C8E12DF}"/>
              </a:ext>
            </a:extLst>
          </p:cNvPr>
          <p:cNvPicPr>
            <a:picLocks noChangeAspect="1"/>
          </p:cNvPicPr>
          <p:nvPr/>
        </p:nvPicPr>
        <p:blipFill>
          <a:blip r:embed="rId3"/>
          <a:stretch>
            <a:fillRect/>
          </a:stretch>
        </p:blipFill>
        <p:spPr>
          <a:xfrm>
            <a:off x="1036518" y="1491630"/>
            <a:ext cx="7070963" cy="1970596"/>
          </a:xfrm>
          <a:prstGeom prst="rect">
            <a:avLst/>
          </a:prstGeom>
        </p:spPr>
      </p:pic>
    </p:spTree>
    <p:extLst>
      <p:ext uri="{BB962C8B-B14F-4D97-AF65-F5344CB8AC3E}">
        <p14:creationId xmlns:p14="http://schemas.microsoft.com/office/powerpoint/2010/main" val="27746520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、制单结汇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、办理出口收汇核销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11</a:t>
            </a:r>
            <a:r>
              <a:rPr lang="zh-CN" altLang="en-US" sz="2000" dirty="0">
                <a:solidFill>
                  <a:schemeClr val="tx1"/>
                </a:solidFill>
                <a:latin typeface="微软雅黑" panose="020B0503020204020204" pitchFamily="34" charset="-122"/>
                <a:ea typeface="微软雅黑" panose="020B0503020204020204" pitchFamily="34" charset="-122"/>
              </a:rPr>
              <a:t>、办理出口退税</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45233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二、商品进口的主要业务环节</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、申请开立及修改信用证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、租船订舱         </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、投保货运险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、缴款赎单         </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、进口报关</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、进口报检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、付清运费，换取提货单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、提取货物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、进口索赔</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617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195486"/>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投资决策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一、固定资产投资决策</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、现金流量估算</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投资中的现金流量是指一定时间内由投资</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引起各项现金流入量、现金流出量及现金净流量的统称。</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）初始现金流量</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①</a:t>
            </a:r>
            <a:r>
              <a:rPr lang="zh-CN" altLang="en-US" dirty="0">
                <a:solidFill>
                  <a:schemeClr val="tx1"/>
                </a:solidFill>
                <a:latin typeface="微软雅黑" panose="020B0503020204020204" pitchFamily="34" charset="-122"/>
                <a:ea typeface="微软雅黑" panose="020B0503020204020204" pitchFamily="34" charset="-122"/>
              </a:rPr>
              <a:t>固定资产投资额</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②流动资产投资额</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③其他投资费用</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④原有固定资产的变价收入</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6E7B4A92-91AA-448C-95F2-6B8155F13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094261"/>
            <a:ext cx="3114114" cy="1777876"/>
          </a:xfrm>
          <a:prstGeom prst="rect">
            <a:avLst/>
          </a:prstGeom>
        </p:spPr>
      </p:pic>
    </p:spTree>
    <p:extLst>
      <p:ext uri="{BB962C8B-B14F-4D97-AF65-F5344CB8AC3E}">
        <p14:creationId xmlns:p14="http://schemas.microsoft.com/office/powerpoint/2010/main" val="2182300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2820</TotalTime>
  <Words>28830</Words>
  <Application>Microsoft Office PowerPoint</Application>
  <PresentationFormat>全屏显示(16:9)</PresentationFormat>
  <Paragraphs>667</Paragraphs>
  <Slides>88</Slides>
  <Notes>88</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88</vt:i4>
      </vt:variant>
    </vt:vector>
  </HeadingPairs>
  <TitlesOfParts>
    <vt:vector size="99" baseType="lpstr">
      <vt:lpstr>华文新魏</vt:lpstr>
      <vt:lpstr>华文中宋</vt:lpstr>
      <vt:lpstr>微软雅黑</vt:lpstr>
      <vt:lpstr>Arial</vt:lpstr>
      <vt:lpstr>Book Antiqua</vt:lpstr>
      <vt:lpstr>Calibri</vt:lpstr>
      <vt:lpstr>Century Gothic</vt:lpstr>
      <vt:lpstr>Wingdings</vt:lpstr>
      <vt:lpstr>药剂师</vt:lpstr>
      <vt:lpstr>自定义设计方案</vt:lpstr>
      <vt:lpstr>1_自定义设计方案</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Administrator</cp:lastModifiedBy>
  <cp:revision>418</cp:revision>
  <dcterms:created xsi:type="dcterms:W3CDTF">2020-06-29T06:29:00Z</dcterms:created>
  <dcterms:modified xsi:type="dcterms:W3CDTF">2023-09-20T04:19:24Z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