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6"/>
  </p:notesMasterIdLst>
  <p:sldIdLst>
    <p:sldId id="256" r:id="rId2"/>
    <p:sldId id="341" r:id="rId3"/>
    <p:sldId id="264" r:id="rId4"/>
    <p:sldId id="338" r:id="rId5"/>
    <p:sldId id="322" r:id="rId6"/>
    <p:sldId id="337" r:id="rId7"/>
    <p:sldId id="305" r:id="rId8"/>
    <p:sldId id="342" r:id="rId9"/>
    <p:sldId id="306" r:id="rId10"/>
    <p:sldId id="307" r:id="rId11"/>
    <p:sldId id="308" r:id="rId12"/>
    <p:sldId id="309" r:id="rId13"/>
    <p:sldId id="310" r:id="rId14"/>
    <p:sldId id="343" r:id="rId15"/>
    <p:sldId id="311" r:id="rId16"/>
    <p:sldId id="344" r:id="rId17"/>
    <p:sldId id="372" r:id="rId18"/>
    <p:sldId id="321" r:id="rId19"/>
    <p:sldId id="339" r:id="rId20"/>
    <p:sldId id="324" r:id="rId21"/>
    <p:sldId id="327" r:id="rId22"/>
    <p:sldId id="325" r:id="rId23"/>
    <p:sldId id="345" r:id="rId24"/>
    <p:sldId id="326" r:id="rId25"/>
    <p:sldId id="328" r:id="rId26"/>
    <p:sldId id="329" r:id="rId27"/>
    <p:sldId id="347" r:id="rId28"/>
    <p:sldId id="346" r:id="rId29"/>
    <p:sldId id="348" r:id="rId30"/>
    <p:sldId id="330" r:id="rId31"/>
    <p:sldId id="323" r:id="rId32"/>
    <p:sldId id="340" r:id="rId33"/>
    <p:sldId id="331" r:id="rId34"/>
    <p:sldId id="349" r:id="rId35"/>
    <p:sldId id="313" r:id="rId36"/>
    <p:sldId id="314" r:id="rId37"/>
    <p:sldId id="315" r:id="rId38"/>
    <p:sldId id="316" r:id="rId39"/>
    <p:sldId id="350" r:id="rId40"/>
    <p:sldId id="317" r:id="rId41"/>
    <p:sldId id="351" r:id="rId42"/>
    <p:sldId id="319" r:id="rId43"/>
    <p:sldId id="352" r:id="rId44"/>
    <p:sldId id="336" r:id="rId45"/>
  </p:sldIdLst>
  <p:sldSz cx="12192000" cy="6858000"/>
  <p:notesSz cx="6858000" cy="9144000"/>
  <p:custDataLst>
    <p:tags r:id="rId4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>
          <p15:clr>
            <a:srgbClr val="A4A3A4"/>
          </p15:clr>
        </p15:guide>
        <p15:guide id="2" orient="horz" pos="818">
          <p15:clr>
            <a:srgbClr val="A4A3A4"/>
          </p15:clr>
        </p15:guide>
        <p15:guide id="3" orient="horz" pos="4065">
          <p15:clr>
            <a:srgbClr val="A4A3A4"/>
          </p15:clr>
        </p15:guide>
        <p15:guide id="4" pos="3840">
          <p15:clr>
            <a:srgbClr val="A4A3A4"/>
          </p15:clr>
        </p15:guide>
        <p15:guide id="5" pos="436">
          <p15:clr>
            <a:srgbClr val="A4A3A4"/>
          </p15:clr>
        </p15:guide>
        <p15:guide id="6" pos="72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11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612" y="52"/>
      </p:cViewPr>
      <p:guideLst>
        <p:guide orient="horz" pos="2432"/>
        <p:guide orient="horz" pos="818"/>
        <p:guide orient="horz" pos="4065"/>
        <p:guide pos="3840"/>
        <p:guide pos="436"/>
        <p:guide pos="72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95DA7-C378-4EA6-96C8-9729AD8A43DD}" type="datetimeFigureOut">
              <a:rPr lang="zh-CN" altLang="en-US" smtClean="0"/>
              <a:pPr/>
              <a:t>2022/8/28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398E3-16CD-4F8A-A268-FE366D8E738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55116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55116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675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675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86879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46863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4686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69843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31948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3417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3417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7776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44178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59914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59914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59914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5991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392269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738879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73887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0604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0604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23505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527099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869133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75352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39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7535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40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688562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41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688562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42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147501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43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147501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44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0119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5502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5502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片占位符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pPr/>
              <a:t>2022/8/28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295495" y="1716603"/>
            <a:ext cx="4262993" cy="4262992"/>
          </a:xfrm>
          <a:custGeom>
            <a:avLst/>
            <a:gdLst>
              <a:gd name="connsiteX0" fmla="*/ 2187077 w 4262993"/>
              <a:gd name="connsiteY0" fmla="*/ 0 h 4262992"/>
              <a:gd name="connsiteX1" fmla="*/ 2323431 w 4262993"/>
              <a:gd name="connsiteY1" fmla="*/ 56479 h 4262992"/>
              <a:gd name="connsiteX2" fmla="*/ 4206514 w 4262993"/>
              <a:gd name="connsiteY2" fmla="*/ 1939563 h 4262992"/>
              <a:gd name="connsiteX3" fmla="*/ 4206514 w 4262993"/>
              <a:gd name="connsiteY3" fmla="*/ 2212270 h 4262992"/>
              <a:gd name="connsiteX4" fmla="*/ 2212271 w 4262993"/>
              <a:gd name="connsiteY4" fmla="*/ 4206513 h 4262992"/>
              <a:gd name="connsiteX5" fmla="*/ 1939564 w 4262993"/>
              <a:gd name="connsiteY5" fmla="*/ 4206513 h 4262992"/>
              <a:gd name="connsiteX6" fmla="*/ 56480 w 4262993"/>
              <a:gd name="connsiteY6" fmla="*/ 2323430 h 4262992"/>
              <a:gd name="connsiteX7" fmla="*/ 56480 w 4262993"/>
              <a:gd name="connsiteY7" fmla="*/ 2050723 h 4262992"/>
              <a:gd name="connsiteX8" fmla="*/ 2050724 w 4262993"/>
              <a:gd name="connsiteY8" fmla="*/ 56479 h 4262992"/>
              <a:gd name="connsiteX9" fmla="*/ 2187077 w 4262993"/>
              <a:gd name="connsiteY9" fmla="*/ 0 h 426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62993" h="4262992">
                <a:moveTo>
                  <a:pt x="2187077" y="0"/>
                </a:moveTo>
                <a:cubicBezTo>
                  <a:pt x="2236427" y="0"/>
                  <a:pt x="2285777" y="18826"/>
                  <a:pt x="2323431" y="56479"/>
                </a:cubicBezTo>
                <a:lnTo>
                  <a:pt x="4206514" y="1939563"/>
                </a:lnTo>
                <a:cubicBezTo>
                  <a:pt x="4281820" y="2014869"/>
                  <a:pt x="4281820" y="2136963"/>
                  <a:pt x="4206514" y="2212270"/>
                </a:cubicBezTo>
                <a:lnTo>
                  <a:pt x="2212271" y="4206513"/>
                </a:lnTo>
                <a:cubicBezTo>
                  <a:pt x="2136964" y="4281819"/>
                  <a:pt x="2014870" y="4281819"/>
                  <a:pt x="1939564" y="4206513"/>
                </a:cubicBezTo>
                <a:lnTo>
                  <a:pt x="56480" y="2323430"/>
                </a:lnTo>
                <a:cubicBezTo>
                  <a:pt x="-18826" y="2248123"/>
                  <a:pt x="-18826" y="2126029"/>
                  <a:pt x="56480" y="2050723"/>
                </a:cubicBezTo>
                <a:lnTo>
                  <a:pt x="2050724" y="56479"/>
                </a:lnTo>
                <a:cubicBezTo>
                  <a:pt x="2088377" y="18826"/>
                  <a:pt x="2137727" y="0"/>
                  <a:pt x="218707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5349054" y="21308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5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5"/>
                </a:lnTo>
                <a:cubicBezTo>
                  <a:pt x="-8882" y="1060685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599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2"/>
          </p:nvPr>
        </p:nvSpPr>
        <p:spPr>
          <a:xfrm>
            <a:off x="4739453" y="40104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6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6"/>
                </a:lnTo>
                <a:cubicBezTo>
                  <a:pt x="-8882" y="1060686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600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图片占位符 13"/>
          <p:cNvSpPr>
            <a:spLocks noGrp="1"/>
          </p:cNvSpPr>
          <p:nvPr>
            <p:ph type="pic" sz="quarter" idx="13"/>
          </p:nvPr>
        </p:nvSpPr>
        <p:spPr>
          <a:xfrm>
            <a:off x="4315366" y="2034973"/>
            <a:ext cx="2093747" cy="1201420"/>
          </a:xfrm>
          <a:custGeom>
            <a:avLst/>
            <a:gdLst>
              <a:gd name="connsiteX0" fmla="*/ 115228 w 2093747"/>
              <a:gd name="connsiteY0" fmla="*/ 0 h 1201420"/>
              <a:gd name="connsiteX1" fmla="*/ 1978519 w 2093747"/>
              <a:gd name="connsiteY1" fmla="*/ 0 h 1201420"/>
              <a:gd name="connsiteX2" fmla="*/ 2093747 w 2093747"/>
              <a:gd name="connsiteY2" fmla="*/ 115228 h 1201420"/>
              <a:gd name="connsiteX3" fmla="*/ 2093747 w 2093747"/>
              <a:gd name="connsiteY3" fmla="*/ 1086192 h 1201420"/>
              <a:gd name="connsiteX4" fmla="*/ 1978519 w 2093747"/>
              <a:gd name="connsiteY4" fmla="*/ 1201420 h 1201420"/>
              <a:gd name="connsiteX5" fmla="*/ 115228 w 2093747"/>
              <a:gd name="connsiteY5" fmla="*/ 1201420 h 1201420"/>
              <a:gd name="connsiteX6" fmla="*/ 0 w 2093747"/>
              <a:gd name="connsiteY6" fmla="*/ 1086192 h 1201420"/>
              <a:gd name="connsiteX7" fmla="*/ 0 w 2093747"/>
              <a:gd name="connsiteY7" fmla="*/ 115228 h 1201420"/>
              <a:gd name="connsiteX8" fmla="*/ 115228 w 2093747"/>
              <a:gd name="connsiteY8" fmla="*/ 0 h 120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1201420">
                <a:moveTo>
                  <a:pt x="115228" y="0"/>
                </a:moveTo>
                <a:lnTo>
                  <a:pt x="1978519" y="0"/>
                </a:lnTo>
                <a:cubicBezTo>
                  <a:pt x="2042158" y="0"/>
                  <a:pt x="2093747" y="51589"/>
                  <a:pt x="2093747" y="115228"/>
                </a:cubicBezTo>
                <a:lnTo>
                  <a:pt x="2093747" y="1086192"/>
                </a:lnTo>
                <a:cubicBezTo>
                  <a:pt x="2093747" y="1149831"/>
                  <a:pt x="2042158" y="1201420"/>
                  <a:pt x="1978519" y="1201420"/>
                </a:cubicBezTo>
                <a:lnTo>
                  <a:pt x="115228" y="1201420"/>
                </a:lnTo>
                <a:cubicBezTo>
                  <a:pt x="51589" y="1201420"/>
                  <a:pt x="0" y="1149831"/>
                  <a:pt x="0" y="1086192"/>
                </a:cubicBezTo>
                <a:lnTo>
                  <a:pt x="0" y="115228"/>
                </a:lnTo>
                <a:cubicBezTo>
                  <a:pt x="0" y="51589"/>
                  <a:pt x="51589" y="0"/>
                  <a:pt x="1152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4"/>
          </p:nvPr>
        </p:nvSpPr>
        <p:spPr>
          <a:xfrm>
            <a:off x="4315366" y="3368473"/>
            <a:ext cx="2093747" cy="2298700"/>
          </a:xfrm>
          <a:custGeom>
            <a:avLst/>
            <a:gdLst>
              <a:gd name="connsiteX0" fmla="*/ 107849 w 2093747"/>
              <a:gd name="connsiteY0" fmla="*/ 0 h 2298700"/>
              <a:gd name="connsiteX1" fmla="*/ 1985898 w 2093747"/>
              <a:gd name="connsiteY1" fmla="*/ 0 h 2298700"/>
              <a:gd name="connsiteX2" fmla="*/ 2093747 w 2093747"/>
              <a:gd name="connsiteY2" fmla="*/ 107849 h 2298700"/>
              <a:gd name="connsiteX3" fmla="*/ 2093747 w 2093747"/>
              <a:gd name="connsiteY3" fmla="*/ 2190851 h 2298700"/>
              <a:gd name="connsiteX4" fmla="*/ 1985898 w 2093747"/>
              <a:gd name="connsiteY4" fmla="*/ 2298700 h 2298700"/>
              <a:gd name="connsiteX5" fmla="*/ 107849 w 2093747"/>
              <a:gd name="connsiteY5" fmla="*/ 2298700 h 2298700"/>
              <a:gd name="connsiteX6" fmla="*/ 0 w 2093747"/>
              <a:gd name="connsiteY6" fmla="*/ 2190851 h 2298700"/>
              <a:gd name="connsiteX7" fmla="*/ 0 w 2093747"/>
              <a:gd name="connsiteY7" fmla="*/ 107849 h 2298700"/>
              <a:gd name="connsiteX8" fmla="*/ 107849 w 2093747"/>
              <a:gd name="connsiteY8" fmla="*/ 0 h 2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2298700">
                <a:moveTo>
                  <a:pt x="107849" y="0"/>
                </a:moveTo>
                <a:lnTo>
                  <a:pt x="1985898" y="0"/>
                </a:lnTo>
                <a:cubicBezTo>
                  <a:pt x="2045461" y="0"/>
                  <a:pt x="2093747" y="48286"/>
                  <a:pt x="2093747" y="107849"/>
                </a:cubicBezTo>
                <a:lnTo>
                  <a:pt x="2093747" y="2190851"/>
                </a:lnTo>
                <a:cubicBezTo>
                  <a:pt x="2093747" y="2250414"/>
                  <a:pt x="2045461" y="2298700"/>
                  <a:pt x="1985898" y="2298700"/>
                </a:cubicBezTo>
                <a:lnTo>
                  <a:pt x="107849" y="2298700"/>
                </a:lnTo>
                <a:cubicBezTo>
                  <a:pt x="48286" y="2298700"/>
                  <a:pt x="0" y="2250414"/>
                  <a:pt x="0" y="2190851"/>
                </a:cubicBezTo>
                <a:lnTo>
                  <a:pt x="0" y="107849"/>
                </a:lnTo>
                <a:cubicBezTo>
                  <a:pt x="0" y="48286"/>
                  <a:pt x="48286" y="0"/>
                  <a:pt x="10784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5"/>
          </p:nvPr>
        </p:nvSpPr>
        <p:spPr>
          <a:xfrm>
            <a:off x="6596436" y="2034973"/>
            <a:ext cx="4773780" cy="3632200"/>
          </a:xfrm>
          <a:custGeom>
            <a:avLst/>
            <a:gdLst>
              <a:gd name="connsiteX0" fmla="*/ 187095 w 4773780"/>
              <a:gd name="connsiteY0" fmla="*/ 0 h 3632200"/>
              <a:gd name="connsiteX1" fmla="*/ 4586685 w 4773780"/>
              <a:gd name="connsiteY1" fmla="*/ 0 h 3632200"/>
              <a:gd name="connsiteX2" fmla="*/ 4773780 w 4773780"/>
              <a:gd name="connsiteY2" fmla="*/ 187095 h 3632200"/>
              <a:gd name="connsiteX3" fmla="*/ 4773780 w 4773780"/>
              <a:gd name="connsiteY3" fmla="*/ 3445105 h 3632200"/>
              <a:gd name="connsiteX4" fmla="*/ 4586685 w 4773780"/>
              <a:gd name="connsiteY4" fmla="*/ 3632200 h 3632200"/>
              <a:gd name="connsiteX5" fmla="*/ 187095 w 4773780"/>
              <a:gd name="connsiteY5" fmla="*/ 3632200 h 3632200"/>
              <a:gd name="connsiteX6" fmla="*/ 0 w 4773780"/>
              <a:gd name="connsiteY6" fmla="*/ 3445105 h 3632200"/>
              <a:gd name="connsiteX7" fmla="*/ 0 w 4773780"/>
              <a:gd name="connsiteY7" fmla="*/ 187095 h 3632200"/>
              <a:gd name="connsiteX8" fmla="*/ 187095 w 4773780"/>
              <a:gd name="connsiteY8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780" h="3632200">
                <a:moveTo>
                  <a:pt x="187095" y="0"/>
                </a:moveTo>
                <a:lnTo>
                  <a:pt x="4586685" y="0"/>
                </a:lnTo>
                <a:cubicBezTo>
                  <a:pt x="4690015" y="0"/>
                  <a:pt x="4773780" y="83765"/>
                  <a:pt x="4773780" y="187095"/>
                </a:cubicBezTo>
                <a:lnTo>
                  <a:pt x="4773780" y="3445105"/>
                </a:lnTo>
                <a:cubicBezTo>
                  <a:pt x="4773780" y="3548435"/>
                  <a:pt x="4690015" y="3632200"/>
                  <a:pt x="4586685" y="3632200"/>
                </a:cubicBezTo>
                <a:lnTo>
                  <a:pt x="187095" y="3632200"/>
                </a:lnTo>
                <a:cubicBezTo>
                  <a:pt x="83765" y="3632200"/>
                  <a:pt x="0" y="3548435"/>
                  <a:pt x="0" y="3445105"/>
                </a:cubicBezTo>
                <a:lnTo>
                  <a:pt x="0" y="187095"/>
                </a:lnTo>
                <a:cubicBezTo>
                  <a:pt x="0" y="83765"/>
                  <a:pt x="83765" y="0"/>
                  <a:pt x="18709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pPr/>
              <a:t>2022/8/28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图片占位符 25"/>
          <p:cNvSpPr>
            <a:spLocks noGrp="1"/>
          </p:cNvSpPr>
          <p:nvPr>
            <p:ph type="pic" sz="quarter" idx="18"/>
          </p:nvPr>
        </p:nvSpPr>
        <p:spPr>
          <a:xfrm>
            <a:off x="9089489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1" name="图片占位符 30"/>
          <p:cNvSpPr>
            <a:spLocks noGrp="1"/>
          </p:cNvSpPr>
          <p:nvPr>
            <p:ph type="pic" sz="quarter" idx="14"/>
          </p:nvPr>
        </p:nvSpPr>
        <p:spPr>
          <a:xfrm>
            <a:off x="1538935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2" name="图片占位符 31"/>
          <p:cNvSpPr>
            <a:spLocks noGrp="1"/>
          </p:cNvSpPr>
          <p:nvPr>
            <p:ph type="pic" sz="quarter" idx="15"/>
          </p:nvPr>
        </p:nvSpPr>
        <p:spPr>
          <a:xfrm>
            <a:off x="3426574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3" name="图片占位符 32"/>
          <p:cNvSpPr>
            <a:spLocks noGrp="1"/>
          </p:cNvSpPr>
          <p:nvPr>
            <p:ph type="pic" sz="quarter" idx="16"/>
          </p:nvPr>
        </p:nvSpPr>
        <p:spPr>
          <a:xfrm>
            <a:off x="5314212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4" name="图片占位符 33"/>
          <p:cNvSpPr>
            <a:spLocks noGrp="1"/>
          </p:cNvSpPr>
          <p:nvPr>
            <p:ph type="pic" sz="quarter" idx="17"/>
          </p:nvPr>
        </p:nvSpPr>
        <p:spPr>
          <a:xfrm>
            <a:off x="7201851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27" name="图片占位符 26"/>
          <p:cNvSpPr>
            <a:spLocks noGrp="1"/>
          </p:cNvSpPr>
          <p:nvPr>
            <p:ph type="pic" sz="quarter" idx="10"/>
          </p:nvPr>
        </p:nvSpPr>
        <p:spPr>
          <a:xfrm>
            <a:off x="2461837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8" name="图片占位符 27"/>
          <p:cNvSpPr>
            <a:spLocks noGrp="1"/>
          </p:cNvSpPr>
          <p:nvPr>
            <p:ph type="pic" sz="quarter" idx="11"/>
          </p:nvPr>
        </p:nvSpPr>
        <p:spPr>
          <a:xfrm>
            <a:off x="4349476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9" name="图片占位符 28"/>
          <p:cNvSpPr>
            <a:spLocks noGrp="1"/>
          </p:cNvSpPr>
          <p:nvPr>
            <p:ph type="pic" sz="quarter" idx="12"/>
          </p:nvPr>
        </p:nvSpPr>
        <p:spPr>
          <a:xfrm>
            <a:off x="6237114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5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0" name="图片占位符 29"/>
          <p:cNvSpPr>
            <a:spLocks noGrp="1"/>
          </p:cNvSpPr>
          <p:nvPr>
            <p:ph type="pic" sz="quarter" idx="13"/>
          </p:nvPr>
        </p:nvSpPr>
        <p:spPr>
          <a:xfrm>
            <a:off x="8124752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4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pPr/>
              <a:t>2022/8/28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729683" y="642233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片占位符 14"/>
          <p:cNvSpPr>
            <a:spLocks noGrp="1"/>
          </p:cNvSpPr>
          <p:nvPr>
            <p:ph type="pic" sz="quarter" idx="10"/>
          </p:nvPr>
        </p:nvSpPr>
        <p:spPr>
          <a:xfrm>
            <a:off x="3507265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1311274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2"/>
          </p:nvPr>
        </p:nvSpPr>
        <p:spPr>
          <a:xfrm>
            <a:off x="2295507" y="1895063"/>
            <a:ext cx="1901775" cy="3373748"/>
          </a:xfrm>
          <a:custGeom>
            <a:avLst/>
            <a:gdLst>
              <a:gd name="connsiteX0" fmla="*/ 0 w 1901775"/>
              <a:gd name="connsiteY0" fmla="*/ 0 h 3373748"/>
              <a:gd name="connsiteX1" fmla="*/ 1901775 w 1901775"/>
              <a:gd name="connsiteY1" fmla="*/ 0 h 3373748"/>
              <a:gd name="connsiteX2" fmla="*/ 1901775 w 1901775"/>
              <a:gd name="connsiteY2" fmla="*/ 3373748 h 3373748"/>
              <a:gd name="connsiteX3" fmla="*/ 0 w 1901775"/>
              <a:gd name="connsiteY3" fmla="*/ 3373748 h 337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1775" h="3373748">
                <a:moveTo>
                  <a:pt x="0" y="0"/>
                </a:moveTo>
                <a:lnTo>
                  <a:pt x="1901775" y="0"/>
                </a:lnTo>
                <a:lnTo>
                  <a:pt x="1901775" y="3373748"/>
                </a:lnTo>
                <a:lnTo>
                  <a:pt x="0" y="33737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778474" cy="5747783"/>
          </a:xfrm>
          <a:custGeom>
            <a:avLst/>
            <a:gdLst>
              <a:gd name="connsiteX0" fmla="*/ 2119001 w 5778474"/>
              <a:gd name="connsiteY0" fmla="*/ 3618970 h 5747783"/>
              <a:gd name="connsiteX1" fmla="*/ 2315600 w 5778474"/>
              <a:gd name="connsiteY1" fmla="*/ 3700404 h 5747783"/>
              <a:gd name="connsiteX2" fmla="*/ 3101974 w 5778474"/>
              <a:gd name="connsiteY2" fmla="*/ 4486778 h 5747783"/>
              <a:gd name="connsiteX3" fmla="*/ 3101974 w 5778474"/>
              <a:gd name="connsiteY3" fmla="*/ 4879976 h 5747783"/>
              <a:gd name="connsiteX4" fmla="*/ 2315600 w 5778474"/>
              <a:gd name="connsiteY4" fmla="*/ 5666350 h 5747783"/>
              <a:gd name="connsiteX5" fmla="*/ 1922402 w 5778474"/>
              <a:gd name="connsiteY5" fmla="*/ 5666350 h 5747783"/>
              <a:gd name="connsiteX6" fmla="*/ 1136028 w 5778474"/>
              <a:gd name="connsiteY6" fmla="*/ 4879976 h 5747783"/>
              <a:gd name="connsiteX7" fmla="*/ 1136028 w 5778474"/>
              <a:gd name="connsiteY7" fmla="*/ 4486778 h 5747783"/>
              <a:gd name="connsiteX8" fmla="*/ 1922402 w 5778474"/>
              <a:gd name="connsiteY8" fmla="*/ 3700404 h 5747783"/>
              <a:gd name="connsiteX9" fmla="*/ 2119001 w 5778474"/>
              <a:gd name="connsiteY9" fmla="*/ 3618970 h 5747783"/>
              <a:gd name="connsiteX10" fmla="*/ 821473 w 5778474"/>
              <a:gd name="connsiteY10" fmla="*/ 2321442 h 5747783"/>
              <a:gd name="connsiteX11" fmla="*/ 1018072 w 5778474"/>
              <a:gd name="connsiteY11" fmla="*/ 2402876 h 5747783"/>
              <a:gd name="connsiteX12" fmla="*/ 1804446 w 5778474"/>
              <a:gd name="connsiteY12" fmla="*/ 3189250 h 5747783"/>
              <a:gd name="connsiteX13" fmla="*/ 1804446 w 5778474"/>
              <a:gd name="connsiteY13" fmla="*/ 3582448 h 5747783"/>
              <a:gd name="connsiteX14" fmla="*/ 1018072 w 5778474"/>
              <a:gd name="connsiteY14" fmla="*/ 4368823 h 5747783"/>
              <a:gd name="connsiteX15" fmla="*/ 624874 w 5778474"/>
              <a:gd name="connsiteY15" fmla="*/ 4368823 h 5747783"/>
              <a:gd name="connsiteX16" fmla="*/ 0 w 5778474"/>
              <a:gd name="connsiteY16" fmla="*/ 3743949 h 5747783"/>
              <a:gd name="connsiteX17" fmla="*/ 0 w 5778474"/>
              <a:gd name="connsiteY17" fmla="*/ 3027750 h 5747783"/>
              <a:gd name="connsiteX18" fmla="*/ 624874 w 5778474"/>
              <a:gd name="connsiteY18" fmla="*/ 2402876 h 5747783"/>
              <a:gd name="connsiteX19" fmla="*/ 821473 w 5778474"/>
              <a:gd name="connsiteY19" fmla="*/ 2321442 h 5747783"/>
              <a:gd name="connsiteX20" fmla="*/ 3416534 w 5778474"/>
              <a:gd name="connsiteY20" fmla="*/ 2321437 h 5747783"/>
              <a:gd name="connsiteX21" fmla="*/ 3613133 w 5778474"/>
              <a:gd name="connsiteY21" fmla="*/ 2402870 h 5747783"/>
              <a:gd name="connsiteX22" fmla="*/ 4399507 w 5778474"/>
              <a:gd name="connsiteY22" fmla="*/ 3189245 h 5747783"/>
              <a:gd name="connsiteX23" fmla="*/ 4399507 w 5778474"/>
              <a:gd name="connsiteY23" fmla="*/ 3582443 h 5747783"/>
              <a:gd name="connsiteX24" fmla="*/ 3613133 w 5778474"/>
              <a:gd name="connsiteY24" fmla="*/ 4368817 h 5747783"/>
              <a:gd name="connsiteX25" fmla="*/ 3219935 w 5778474"/>
              <a:gd name="connsiteY25" fmla="*/ 4368817 h 5747783"/>
              <a:gd name="connsiteX26" fmla="*/ 2433561 w 5778474"/>
              <a:gd name="connsiteY26" fmla="*/ 3582443 h 5747783"/>
              <a:gd name="connsiteX27" fmla="*/ 2433561 w 5778474"/>
              <a:gd name="connsiteY27" fmla="*/ 3189245 h 5747783"/>
              <a:gd name="connsiteX28" fmla="*/ 3219935 w 5778474"/>
              <a:gd name="connsiteY28" fmla="*/ 2402870 h 5747783"/>
              <a:gd name="connsiteX29" fmla="*/ 3416534 w 5778474"/>
              <a:gd name="connsiteY29" fmla="*/ 2321437 h 5747783"/>
              <a:gd name="connsiteX30" fmla="*/ 0 w 5778474"/>
              <a:gd name="connsiteY30" fmla="*/ 1384804 h 5747783"/>
              <a:gd name="connsiteX31" fmla="*/ 506920 w 5778474"/>
              <a:gd name="connsiteY31" fmla="*/ 1891724 h 5747783"/>
              <a:gd name="connsiteX32" fmla="*/ 506919 w 5778474"/>
              <a:gd name="connsiteY32" fmla="*/ 2284921 h 5747783"/>
              <a:gd name="connsiteX33" fmla="*/ 0 w 5778474"/>
              <a:gd name="connsiteY33" fmla="*/ 2791839 h 5747783"/>
              <a:gd name="connsiteX34" fmla="*/ 2119006 w 5778474"/>
              <a:gd name="connsiteY34" fmla="*/ 1023909 h 5747783"/>
              <a:gd name="connsiteX35" fmla="*/ 2315606 w 5778474"/>
              <a:gd name="connsiteY35" fmla="*/ 1105343 h 5747783"/>
              <a:gd name="connsiteX36" fmla="*/ 3101980 w 5778474"/>
              <a:gd name="connsiteY36" fmla="*/ 1891717 h 5747783"/>
              <a:gd name="connsiteX37" fmla="*/ 3101980 w 5778474"/>
              <a:gd name="connsiteY37" fmla="*/ 2284914 h 5747783"/>
              <a:gd name="connsiteX38" fmla="*/ 2315606 w 5778474"/>
              <a:gd name="connsiteY38" fmla="*/ 3071289 h 5747783"/>
              <a:gd name="connsiteX39" fmla="*/ 1922408 w 5778474"/>
              <a:gd name="connsiteY39" fmla="*/ 3071289 h 5747783"/>
              <a:gd name="connsiteX40" fmla="*/ 1136034 w 5778474"/>
              <a:gd name="connsiteY40" fmla="*/ 2284914 h 5747783"/>
              <a:gd name="connsiteX41" fmla="*/ 1136034 w 5778474"/>
              <a:gd name="connsiteY41" fmla="*/ 1891716 h 5747783"/>
              <a:gd name="connsiteX42" fmla="*/ 1922408 w 5778474"/>
              <a:gd name="connsiteY42" fmla="*/ 1105342 h 5747783"/>
              <a:gd name="connsiteX43" fmla="*/ 2119006 w 5778474"/>
              <a:gd name="connsiteY43" fmla="*/ 1023909 h 5747783"/>
              <a:gd name="connsiteX44" fmla="*/ 4714068 w 5778474"/>
              <a:gd name="connsiteY44" fmla="*/ 1023903 h 5747783"/>
              <a:gd name="connsiteX45" fmla="*/ 4910667 w 5778474"/>
              <a:gd name="connsiteY45" fmla="*/ 1105337 h 5747783"/>
              <a:gd name="connsiteX46" fmla="*/ 5697041 w 5778474"/>
              <a:gd name="connsiteY46" fmla="*/ 1891711 h 5747783"/>
              <a:gd name="connsiteX47" fmla="*/ 5697041 w 5778474"/>
              <a:gd name="connsiteY47" fmla="*/ 2284909 h 5747783"/>
              <a:gd name="connsiteX48" fmla="*/ 4910667 w 5778474"/>
              <a:gd name="connsiteY48" fmla="*/ 3071283 h 5747783"/>
              <a:gd name="connsiteX49" fmla="*/ 4517469 w 5778474"/>
              <a:gd name="connsiteY49" fmla="*/ 3071283 h 5747783"/>
              <a:gd name="connsiteX50" fmla="*/ 3731095 w 5778474"/>
              <a:gd name="connsiteY50" fmla="*/ 2284909 h 5747783"/>
              <a:gd name="connsiteX51" fmla="*/ 3731095 w 5778474"/>
              <a:gd name="connsiteY51" fmla="*/ 1891711 h 5747783"/>
              <a:gd name="connsiteX52" fmla="*/ 4517469 w 5778474"/>
              <a:gd name="connsiteY52" fmla="*/ 1105337 h 5747783"/>
              <a:gd name="connsiteX53" fmla="*/ 4714068 w 5778474"/>
              <a:gd name="connsiteY53" fmla="*/ 1023903 h 5747783"/>
              <a:gd name="connsiteX54" fmla="*/ 3027750 w 5778474"/>
              <a:gd name="connsiteY54" fmla="*/ 0 h 5747783"/>
              <a:gd name="connsiteX55" fmla="*/ 3805329 w 5778474"/>
              <a:gd name="connsiteY55" fmla="*/ 0 h 5747783"/>
              <a:gd name="connsiteX56" fmla="*/ 4399513 w 5778474"/>
              <a:gd name="connsiteY56" fmla="*/ 594184 h 5747783"/>
              <a:gd name="connsiteX57" fmla="*/ 4399513 w 5778474"/>
              <a:gd name="connsiteY57" fmla="*/ 987382 h 5747783"/>
              <a:gd name="connsiteX58" fmla="*/ 3613139 w 5778474"/>
              <a:gd name="connsiteY58" fmla="*/ 1773756 h 5747783"/>
              <a:gd name="connsiteX59" fmla="*/ 3219941 w 5778474"/>
              <a:gd name="connsiteY59" fmla="*/ 1773756 h 5747783"/>
              <a:gd name="connsiteX60" fmla="*/ 2433567 w 5778474"/>
              <a:gd name="connsiteY60" fmla="*/ 987382 h 5747783"/>
              <a:gd name="connsiteX61" fmla="*/ 2433567 w 5778474"/>
              <a:gd name="connsiteY61" fmla="*/ 594184 h 5747783"/>
              <a:gd name="connsiteX62" fmla="*/ 2791841 w 5778474"/>
              <a:gd name="connsiteY62" fmla="*/ 0 h 5747783"/>
              <a:gd name="connsiteX63" fmla="*/ 2315612 w 5778474"/>
              <a:gd name="connsiteY63" fmla="*/ 476229 h 5747783"/>
              <a:gd name="connsiteX64" fmla="*/ 1922415 w 5778474"/>
              <a:gd name="connsiteY64" fmla="*/ 476230 h 5747783"/>
              <a:gd name="connsiteX65" fmla="*/ 1446185 w 5778474"/>
              <a:gd name="connsiteY65" fmla="*/ 1 h 5747783"/>
              <a:gd name="connsiteX66" fmla="*/ 432697 w 5778474"/>
              <a:gd name="connsiteY66" fmla="*/ 0 h 5747783"/>
              <a:gd name="connsiteX67" fmla="*/ 1210263 w 5778474"/>
              <a:gd name="connsiteY67" fmla="*/ 0 h 5747783"/>
              <a:gd name="connsiteX68" fmla="*/ 1804453 w 5778474"/>
              <a:gd name="connsiteY68" fmla="*/ 594190 h 5747783"/>
              <a:gd name="connsiteX69" fmla="*/ 1804453 w 5778474"/>
              <a:gd name="connsiteY69" fmla="*/ 987388 h 5747783"/>
              <a:gd name="connsiteX70" fmla="*/ 1018079 w 5778474"/>
              <a:gd name="connsiteY70" fmla="*/ 1773762 h 5747783"/>
              <a:gd name="connsiteX71" fmla="*/ 624881 w 5778474"/>
              <a:gd name="connsiteY71" fmla="*/ 1773762 h 5747783"/>
              <a:gd name="connsiteX72" fmla="*/ 0 w 5778474"/>
              <a:gd name="connsiteY72" fmla="*/ 1148882 h 5747783"/>
              <a:gd name="connsiteX73" fmla="*/ 0 w 5778474"/>
              <a:gd name="connsiteY73" fmla="*/ 432696 h 574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5778474" h="5747783">
                <a:moveTo>
                  <a:pt x="2119001" y="3618970"/>
                </a:moveTo>
                <a:cubicBezTo>
                  <a:pt x="2190156" y="3618970"/>
                  <a:pt x="2261310" y="3646114"/>
                  <a:pt x="2315600" y="3700404"/>
                </a:cubicBezTo>
                <a:lnTo>
                  <a:pt x="3101974" y="4486778"/>
                </a:lnTo>
                <a:cubicBezTo>
                  <a:pt x="3210552" y="4595356"/>
                  <a:pt x="3210552" y="4771398"/>
                  <a:pt x="3101974" y="4879976"/>
                </a:cubicBezTo>
                <a:lnTo>
                  <a:pt x="2315600" y="5666350"/>
                </a:lnTo>
                <a:cubicBezTo>
                  <a:pt x="2207022" y="5774928"/>
                  <a:pt x="2030980" y="5774928"/>
                  <a:pt x="1922402" y="5666350"/>
                </a:cubicBezTo>
                <a:lnTo>
                  <a:pt x="1136028" y="4879976"/>
                </a:lnTo>
                <a:cubicBezTo>
                  <a:pt x="1027449" y="4771398"/>
                  <a:pt x="1027449" y="4595356"/>
                  <a:pt x="1136028" y="4486778"/>
                </a:cubicBezTo>
                <a:lnTo>
                  <a:pt x="1922402" y="3700404"/>
                </a:lnTo>
                <a:cubicBezTo>
                  <a:pt x="1976691" y="3646114"/>
                  <a:pt x="2047846" y="3618970"/>
                  <a:pt x="2119001" y="3618970"/>
                </a:cubicBezTo>
                <a:close/>
                <a:moveTo>
                  <a:pt x="821473" y="2321442"/>
                </a:moveTo>
                <a:cubicBezTo>
                  <a:pt x="892629" y="2321443"/>
                  <a:pt x="963784" y="2348587"/>
                  <a:pt x="1018072" y="2402876"/>
                </a:cubicBezTo>
                <a:lnTo>
                  <a:pt x="1804446" y="3189250"/>
                </a:lnTo>
                <a:cubicBezTo>
                  <a:pt x="1913025" y="3297829"/>
                  <a:pt x="1913025" y="3473870"/>
                  <a:pt x="1804446" y="3582448"/>
                </a:cubicBezTo>
                <a:lnTo>
                  <a:pt x="1018072" y="4368823"/>
                </a:lnTo>
                <a:cubicBezTo>
                  <a:pt x="909494" y="4477401"/>
                  <a:pt x="733453" y="4477401"/>
                  <a:pt x="624874" y="4368823"/>
                </a:cubicBezTo>
                <a:lnTo>
                  <a:pt x="0" y="3743949"/>
                </a:lnTo>
                <a:lnTo>
                  <a:pt x="0" y="3027750"/>
                </a:lnTo>
                <a:lnTo>
                  <a:pt x="624874" y="2402876"/>
                </a:lnTo>
                <a:cubicBezTo>
                  <a:pt x="679163" y="2348587"/>
                  <a:pt x="750318" y="2321443"/>
                  <a:pt x="821473" y="2321442"/>
                </a:cubicBezTo>
                <a:close/>
                <a:moveTo>
                  <a:pt x="3416534" y="2321437"/>
                </a:moveTo>
                <a:cubicBezTo>
                  <a:pt x="3487689" y="2321437"/>
                  <a:pt x="3558844" y="2348582"/>
                  <a:pt x="3613133" y="2402870"/>
                </a:cubicBezTo>
                <a:lnTo>
                  <a:pt x="4399507" y="3189245"/>
                </a:lnTo>
                <a:cubicBezTo>
                  <a:pt x="4508086" y="3297822"/>
                  <a:pt x="4508086" y="3473865"/>
                  <a:pt x="4399507" y="3582443"/>
                </a:cubicBezTo>
                <a:lnTo>
                  <a:pt x="3613133" y="4368817"/>
                </a:lnTo>
                <a:cubicBezTo>
                  <a:pt x="3504555" y="4477395"/>
                  <a:pt x="3328513" y="4477395"/>
                  <a:pt x="3219935" y="4368817"/>
                </a:cubicBezTo>
                <a:lnTo>
                  <a:pt x="2433561" y="3582443"/>
                </a:lnTo>
                <a:cubicBezTo>
                  <a:pt x="2324983" y="3473864"/>
                  <a:pt x="2324983" y="3297823"/>
                  <a:pt x="2433561" y="3189245"/>
                </a:cubicBezTo>
                <a:lnTo>
                  <a:pt x="3219935" y="2402870"/>
                </a:lnTo>
                <a:cubicBezTo>
                  <a:pt x="3274224" y="2348582"/>
                  <a:pt x="3345379" y="2321437"/>
                  <a:pt x="3416534" y="2321437"/>
                </a:cubicBezTo>
                <a:close/>
                <a:moveTo>
                  <a:pt x="0" y="1384804"/>
                </a:moveTo>
                <a:lnTo>
                  <a:pt x="506920" y="1891724"/>
                </a:lnTo>
                <a:cubicBezTo>
                  <a:pt x="615498" y="2000302"/>
                  <a:pt x="615497" y="2176342"/>
                  <a:pt x="506919" y="2284921"/>
                </a:cubicBezTo>
                <a:lnTo>
                  <a:pt x="0" y="2791839"/>
                </a:lnTo>
                <a:close/>
                <a:moveTo>
                  <a:pt x="2119006" y="1023909"/>
                </a:moveTo>
                <a:cubicBezTo>
                  <a:pt x="2190162" y="1023908"/>
                  <a:pt x="2261317" y="1051054"/>
                  <a:pt x="2315606" y="1105343"/>
                </a:cubicBezTo>
                <a:lnTo>
                  <a:pt x="3101980" y="1891717"/>
                </a:lnTo>
                <a:cubicBezTo>
                  <a:pt x="3210558" y="2000296"/>
                  <a:pt x="3210558" y="2176337"/>
                  <a:pt x="3101980" y="2284914"/>
                </a:cubicBezTo>
                <a:lnTo>
                  <a:pt x="2315606" y="3071289"/>
                </a:lnTo>
                <a:cubicBezTo>
                  <a:pt x="2207028" y="3179867"/>
                  <a:pt x="2030987" y="3179867"/>
                  <a:pt x="1922408" y="3071289"/>
                </a:cubicBezTo>
                <a:lnTo>
                  <a:pt x="1136034" y="2284914"/>
                </a:lnTo>
                <a:cubicBezTo>
                  <a:pt x="1027455" y="2176337"/>
                  <a:pt x="1027455" y="2000296"/>
                  <a:pt x="1136034" y="1891716"/>
                </a:cubicBezTo>
                <a:lnTo>
                  <a:pt x="1922408" y="1105342"/>
                </a:lnTo>
                <a:cubicBezTo>
                  <a:pt x="1976697" y="1051053"/>
                  <a:pt x="2047852" y="1023909"/>
                  <a:pt x="2119006" y="1023909"/>
                </a:cubicBezTo>
                <a:close/>
                <a:moveTo>
                  <a:pt x="4714068" y="1023903"/>
                </a:moveTo>
                <a:cubicBezTo>
                  <a:pt x="4785223" y="1023903"/>
                  <a:pt x="4856377" y="1051048"/>
                  <a:pt x="4910667" y="1105337"/>
                </a:cubicBezTo>
                <a:lnTo>
                  <a:pt x="5697041" y="1891711"/>
                </a:lnTo>
                <a:cubicBezTo>
                  <a:pt x="5805619" y="2000289"/>
                  <a:pt x="5805619" y="2176331"/>
                  <a:pt x="5697041" y="2284909"/>
                </a:cubicBezTo>
                <a:lnTo>
                  <a:pt x="4910667" y="3071283"/>
                </a:lnTo>
                <a:cubicBezTo>
                  <a:pt x="4802089" y="3179862"/>
                  <a:pt x="4626047" y="3179861"/>
                  <a:pt x="4517469" y="3071283"/>
                </a:cubicBezTo>
                <a:lnTo>
                  <a:pt x="3731095" y="2284909"/>
                </a:lnTo>
                <a:cubicBezTo>
                  <a:pt x="3622516" y="2176331"/>
                  <a:pt x="3622516" y="2000289"/>
                  <a:pt x="3731095" y="1891711"/>
                </a:cubicBezTo>
                <a:lnTo>
                  <a:pt x="4517469" y="1105337"/>
                </a:lnTo>
                <a:cubicBezTo>
                  <a:pt x="4571758" y="1051048"/>
                  <a:pt x="4642912" y="1023903"/>
                  <a:pt x="4714068" y="1023903"/>
                </a:cubicBezTo>
                <a:close/>
                <a:moveTo>
                  <a:pt x="3027750" y="0"/>
                </a:moveTo>
                <a:lnTo>
                  <a:pt x="3805329" y="0"/>
                </a:lnTo>
                <a:lnTo>
                  <a:pt x="4399513" y="594184"/>
                </a:lnTo>
                <a:cubicBezTo>
                  <a:pt x="4508091" y="702762"/>
                  <a:pt x="4508091" y="878804"/>
                  <a:pt x="4399513" y="987382"/>
                </a:cubicBezTo>
                <a:lnTo>
                  <a:pt x="3613139" y="1773756"/>
                </a:lnTo>
                <a:cubicBezTo>
                  <a:pt x="3504560" y="1882335"/>
                  <a:pt x="3328519" y="1882335"/>
                  <a:pt x="3219941" y="1773756"/>
                </a:cubicBezTo>
                <a:lnTo>
                  <a:pt x="2433567" y="987382"/>
                </a:lnTo>
                <a:cubicBezTo>
                  <a:pt x="2324988" y="878804"/>
                  <a:pt x="2324989" y="702763"/>
                  <a:pt x="2433567" y="594184"/>
                </a:cubicBezTo>
                <a:close/>
                <a:moveTo>
                  <a:pt x="2791841" y="0"/>
                </a:moveTo>
                <a:lnTo>
                  <a:pt x="2315612" y="476229"/>
                </a:lnTo>
                <a:cubicBezTo>
                  <a:pt x="2207034" y="584808"/>
                  <a:pt x="2030993" y="584808"/>
                  <a:pt x="1922415" y="476230"/>
                </a:cubicBezTo>
                <a:lnTo>
                  <a:pt x="1446185" y="1"/>
                </a:lnTo>
                <a:close/>
                <a:moveTo>
                  <a:pt x="432697" y="0"/>
                </a:moveTo>
                <a:lnTo>
                  <a:pt x="1210263" y="0"/>
                </a:lnTo>
                <a:lnTo>
                  <a:pt x="1804453" y="594190"/>
                </a:lnTo>
                <a:cubicBezTo>
                  <a:pt x="1913031" y="702769"/>
                  <a:pt x="1913031" y="878810"/>
                  <a:pt x="1804453" y="987388"/>
                </a:cubicBezTo>
                <a:lnTo>
                  <a:pt x="1018079" y="1773762"/>
                </a:lnTo>
                <a:cubicBezTo>
                  <a:pt x="909500" y="1882341"/>
                  <a:pt x="733459" y="1882341"/>
                  <a:pt x="624881" y="1773762"/>
                </a:cubicBezTo>
                <a:lnTo>
                  <a:pt x="0" y="1148882"/>
                </a:lnTo>
                <a:lnTo>
                  <a:pt x="0" y="4326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79257" cy="5530032"/>
          </a:xfrm>
          <a:custGeom>
            <a:avLst/>
            <a:gdLst>
              <a:gd name="connsiteX0" fmla="*/ 0 w 5279257"/>
              <a:gd name="connsiteY0" fmla="*/ 0 h 5530032"/>
              <a:gd name="connsiteX1" fmla="*/ 3641372 w 5279257"/>
              <a:gd name="connsiteY1" fmla="*/ 0 h 5530032"/>
              <a:gd name="connsiteX2" fmla="*/ 5010556 w 5279257"/>
              <a:gd name="connsiteY2" fmla="*/ 1369184 h 5530032"/>
              <a:gd name="connsiteX3" fmla="*/ 5010556 w 5279257"/>
              <a:gd name="connsiteY3" fmla="*/ 2666592 h 5530032"/>
              <a:gd name="connsiteX4" fmla="*/ 2415817 w 5279257"/>
              <a:gd name="connsiteY4" fmla="*/ 5261331 h 5530032"/>
              <a:gd name="connsiteX5" fmla="*/ 1118409 w 5279257"/>
              <a:gd name="connsiteY5" fmla="*/ 5261331 h 5530032"/>
              <a:gd name="connsiteX6" fmla="*/ 1 w 5279257"/>
              <a:gd name="connsiteY6" fmla="*/ 4142923 h 553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9257" h="5530032">
                <a:moveTo>
                  <a:pt x="0" y="0"/>
                </a:moveTo>
                <a:lnTo>
                  <a:pt x="3641372" y="0"/>
                </a:lnTo>
                <a:lnTo>
                  <a:pt x="5010556" y="1369184"/>
                </a:lnTo>
                <a:cubicBezTo>
                  <a:pt x="5368825" y="1727453"/>
                  <a:pt x="5368825" y="2308323"/>
                  <a:pt x="5010556" y="2666592"/>
                </a:cubicBezTo>
                <a:lnTo>
                  <a:pt x="2415817" y="5261331"/>
                </a:lnTo>
                <a:cubicBezTo>
                  <a:pt x="2057548" y="5619600"/>
                  <a:pt x="1476678" y="5619600"/>
                  <a:pt x="1118409" y="5261331"/>
                </a:cubicBezTo>
                <a:lnTo>
                  <a:pt x="1" y="414292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28D3-987D-401E-95A8-72784AD93D33}" type="datetimeFigureOut">
              <a:rPr lang="zh-CN" altLang="en-US" smtClean="0"/>
              <a:pPr/>
              <a:t>2022/8/28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A5A-5C6D-4E6F-81A3-06DF189A7A6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5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6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</a:p>
        </p:txBody>
      </p:sp>
      <p:grpSp>
        <p:nvGrpSpPr>
          <p:cNvPr id="38" name="组合 37"/>
          <p:cNvGrpSpPr/>
          <p:nvPr/>
        </p:nvGrpSpPr>
        <p:grpSpPr>
          <a:xfrm>
            <a:off x="550545" y="2637155"/>
            <a:ext cx="2639060" cy="601980"/>
            <a:chOff x="602533" y="3311161"/>
            <a:chExt cx="1584325" cy="360000"/>
          </a:xfrm>
        </p:grpSpPr>
        <p:sp>
          <p:nvSpPr>
            <p:cNvPr id="30" name="矩形: 圆角 29"/>
            <p:cNvSpPr/>
            <p:nvPr/>
          </p:nvSpPr>
          <p:spPr>
            <a:xfrm>
              <a:off x="784522" y="3311161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602533" y="3398136"/>
              <a:ext cx="1584325" cy="183418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</a:rPr>
                <a:t>人力资源管理师</a:t>
              </a:r>
            </a:p>
          </p:txBody>
        </p:sp>
      </p:grpSp>
      <p:sp>
        <p:nvSpPr>
          <p:cNvPr id="34" name="文本框 33"/>
          <p:cNvSpPr txBox="1"/>
          <p:nvPr/>
        </p:nvSpPr>
        <p:spPr>
          <a:xfrm>
            <a:off x="1224915" y="4150995"/>
            <a:ext cx="716280" cy="3067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1400" b="0" dirty="0">
                <a:solidFill>
                  <a:schemeClr val="bg1"/>
                </a:solidFill>
              </a:rPr>
              <a:t>育说课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550545" y="3569335"/>
            <a:ext cx="2639060" cy="594360"/>
            <a:chOff x="602533" y="3311161"/>
            <a:chExt cx="1584325" cy="360000"/>
          </a:xfrm>
        </p:grpSpPr>
        <p:sp>
          <p:nvSpPr>
            <p:cNvPr id="3" name="矩形: 圆角 29"/>
            <p:cNvSpPr/>
            <p:nvPr/>
          </p:nvSpPr>
          <p:spPr>
            <a:xfrm>
              <a:off x="784522" y="3311161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602533" y="3398136"/>
              <a:ext cx="1584325" cy="18576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</a:rPr>
                <a:t>劳动关系协调师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550545" y="4448810"/>
            <a:ext cx="2639060" cy="594360"/>
            <a:chOff x="602533" y="3311161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84522" y="3311161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02533" y="3398136"/>
              <a:ext cx="1584325" cy="18576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</a:rPr>
                <a:t>中级经济师</a:t>
              </a: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grpSp>
        <p:nvGrpSpPr>
          <p:cNvPr id="9" name="组合 8"/>
          <p:cNvGrpSpPr/>
          <p:nvPr/>
        </p:nvGrpSpPr>
        <p:grpSpPr>
          <a:xfrm>
            <a:off x="550545" y="5372100"/>
            <a:ext cx="2639060" cy="594360"/>
            <a:chOff x="602533" y="3311161"/>
            <a:chExt cx="1584325" cy="360000"/>
          </a:xfrm>
        </p:grpSpPr>
        <p:sp>
          <p:nvSpPr>
            <p:cNvPr id="10" name="矩形: 圆角 29"/>
            <p:cNvSpPr/>
            <p:nvPr/>
          </p:nvSpPr>
          <p:spPr>
            <a:xfrm>
              <a:off x="784522" y="3311161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602533" y="3398136"/>
              <a:ext cx="1584325" cy="18576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</a:rPr>
                <a:t>学历提升</a:t>
              </a: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000">
        <p:fade/>
      </p:transition>
    </mc:Choice>
    <mc:Fallback xmlns=""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32F1DB33-6962-4FF2-B44E-329C6FBAD6A0}"/>
              </a:ext>
            </a:extLst>
          </p:cNvPr>
          <p:cNvSpPr/>
          <p:nvPr/>
        </p:nvSpPr>
        <p:spPr>
          <a:xfrm>
            <a:off x="820586" y="584214"/>
            <a:ext cx="2954655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（二）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赫茨伯格双因素理论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C3BFC552-8635-4993-A737-39D9440F97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971599"/>
              </p:ext>
            </p:extLst>
          </p:nvPr>
        </p:nvGraphicFramePr>
        <p:xfrm>
          <a:off x="880687" y="1105894"/>
          <a:ext cx="10649327" cy="25517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8016">
                  <a:extLst>
                    <a:ext uri="{9D8B030D-6E8A-4147-A177-3AD203B41FA5}">
                      <a16:colId xmlns:a16="http://schemas.microsoft.com/office/drawing/2014/main" val="3526312580"/>
                    </a:ext>
                  </a:extLst>
                </a:gridCol>
                <a:gridCol w="6884473">
                  <a:extLst>
                    <a:ext uri="{9D8B030D-6E8A-4147-A177-3AD203B41FA5}">
                      <a16:colId xmlns:a16="http://schemas.microsoft.com/office/drawing/2014/main" val="4108224992"/>
                    </a:ext>
                  </a:extLst>
                </a:gridCol>
                <a:gridCol w="1203419">
                  <a:extLst>
                    <a:ext uri="{9D8B030D-6E8A-4147-A177-3AD203B41FA5}">
                      <a16:colId xmlns:a16="http://schemas.microsoft.com/office/drawing/2014/main" val="3979437086"/>
                    </a:ext>
                  </a:extLst>
                </a:gridCol>
                <a:gridCol w="1203419">
                  <a:extLst>
                    <a:ext uri="{9D8B030D-6E8A-4147-A177-3AD203B41FA5}">
                      <a16:colId xmlns:a16="http://schemas.microsoft.com/office/drawing/2014/main" val="2394672729"/>
                    </a:ext>
                  </a:extLst>
                </a:gridCol>
              </a:tblGrid>
              <a:tr h="337726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内容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具备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缺失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6335548"/>
                  </a:ext>
                </a:extLst>
              </a:tr>
              <a:tr h="737993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 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双因素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①激励因素：指成就感、别人的认可、工作本身、责任和晋升等因素。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满意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没有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满意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7459904"/>
                  </a:ext>
                </a:extLst>
              </a:tr>
              <a:tr h="7379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保健因素：指组织政策、监督方式、人际关系、工作环境和工资等因素。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没有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不满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01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不满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6338759"/>
                  </a:ext>
                </a:extLst>
              </a:tr>
              <a:tr h="7379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 </a:t>
                      </a: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实践应用</a:t>
                      </a:r>
                      <a:r>
                        <a:rPr lang="en-US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采用工作丰富化的管理措施（参与工作规划</a:t>
                      </a:r>
                      <a:r>
                        <a:rPr lang="zh-CN" alt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、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自我监督工作进度）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095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—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794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—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2481065"/>
                  </a:ext>
                </a:extLst>
              </a:tr>
            </a:tbl>
          </a:graphicData>
        </a:graphic>
      </p:graphicFrame>
      <p:sp>
        <p:nvSpPr>
          <p:cNvPr id="8" name="矩形 7">
            <a:extLst>
              <a:ext uri="{FF2B5EF4-FFF2-40B4-BE49-F238E27FC236}">
                <a16:creationId xmlns:a16="http://schemas.microsoft.com/office/drawing/2014/main" id="{CDC2C5F8-C378-4739-9464-D1F347A2E245}"/>
              </a:ext>
            </a:extLst>
          </p:cNvPr>
          <p:cNvSpPr/>
          <p:nvPr/>
        </p:nvSpPr>
        <p:spPr>
          <a:xfrm>
            <a:off x="927983" y="3860800"/>
            <a:ext cx="2731838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（三）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奥尔德</a:t>
            </a: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弗</a:t>
            </a:r>
            <a:r>
              <a:rPr lang="en-US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ERG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理论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F81372C8-1F7B-44CB-8B65-78A7D8404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798086"/>
              </p:ext>
            </p:extLst>
          </p:nvPr>
        </p:nvGraphicFramePr>
        <p:xfrm>
          <a:off x="931556" y="4556931"/>
          <a:ext cx="10598457" cy="1011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4825">
                  <a:extLst>
                    <a:ext uri="{9D8B030D-6E8A-4147-A177-3AD203B41FA5}">
                      <a16:colId xmlns:a16="http://schemas.microsoft.com/office/drawing/2014/main" val="885034113"/>
                    </a:ext>
                  </a:extLst>
                </a:gridCol>
                <a:gridCol w="9583632">
                  <a:extLst>
                    <a:ext uri="{9D8B030D-6E8A-4147-A177-3AD203B41FA5}">
                      <a16:colId xmlns:a16="http://schemas.microsoft.com/office/drawing/2014/main" val="10738410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内容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认为人有三种</a:t>
                      </a:r>
                      <a:r>
                        <a:rPr lang="zh-CN" sz="1600" b="1" u="sng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核心需要：生存需要、关系需要、成长需要。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0509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独特之处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．认为各种需要可以同时具有激励作用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．提出了：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“挫折</a:t>
                      </a:r>
                      <a:r>
                        <a:rPr lang="en-US" sz="16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-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退化”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观点，即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高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层次需要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不能得到满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足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，对满足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低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层次需要的欲望就会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加强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4201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A7772DAA-C0CD-4DF3-A92B-CEDCA83EE644}"/>
              </a:ext>
            </a:extLst>
          </p:cNvPr>
          <p:cNvSpPr/>
          <p:nvPr/>
        </p:nvSpPr>
        <p:spPr>
          <a:xfrm>
            <a:off x="834357" y="614730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u="sng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（四）</a:t>
            </a:r>
            <a:r>
              <a:rPr lang="zh-CN" altLang="zh-CN" b="1" u="sng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麦克</a:t>
            </a:r>
            <a:r>
              <a:rPr lang="zh-CN" altLang="en-US" b="1" u="sng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利</a:t>
            </a:r>
            <a:r>
              <a:rPr lang="zh-CN" altLang="zh-CN" b="1" u="sng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兰三重需要理论</a:t>
            </a:r>
            <a:endParaRPr lang="zh-CN" altLang="en-US" dirty="0">
              <a:latin typeface="+mj-ea"/>
              <a:ea typeface="+mj-ea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8FF436AA-20C7-479A-83E8-21ED82D9F8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076399"/>
              </p:ext>
            </p:extLst>
          </p:nvPr>
        </p:nvGraphicFramePr>
        <p:xfrm>
          <a:off x="920799" y="1298575"/>
          <a:ext cx="10350401" cy="40257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5682">
                  <a:extLst>
                    <a:ext uri="{9D8B030D-6E8A-4147-A177-3AD203B41FA5}">
                      <a16:colId xmlns:a16="http://schemas.microsoft.com/office/drawing/2014/main" val="243737443"/>
                    </a:ext>
                  </a:extLst>
                </a:gridCol>
                <a:gridCol w="8754719">
                  <a:extLst>
                    <a:ext uri="{9D8B030D-6E8A-4147-A177-3AD203B41FA5}">
                      <a16:colId xmlns:a16="http://schemas.microsoft.com/office/drawing/2014/main" val="1507250457"/>
                    </a:ext>
                  </a:extLst>
                </a:gridCol>
              </a:tblGrid>
              <a:tr h="4277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三重需要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三重需要特点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5312711"/>
                  </a:ext>
                </a:extLst>
              </a:tr>
              <a:tr h="45152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成就需要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ea"/>
                        <a:buAutoNum type="circleNumDbPlain"/>
                      </a:pPr>
                      <a:r>
                        <a:rPr lang="zh-CN" altLang="en-US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选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择适度风险</a:t>
                      </a:r>
                      <a:r>
                        <a:rPr lang="en-US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②责任感</a:t>
                      </a:r>
                      <a:r>
                        <a:rPr lang="zh-CN" altLang="en-US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较强</a:t>
                      </a:r>
                      <a:r>
                        <a:rPr lang="en-US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③</a:t>
                      </a:r>
                      <a:r>
                        <a:rPr lang="zh-CN" altLang="en-US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希望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能够得到及时的反馈</a:t>
                      </a:r>
                      <a:endParaRPr lang="zh-CN" sz="1800" b="1" u="dbl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1914906"/>
                  </a:ext>
                </a:extLst>
              </a:tr>
              <a:tr h="101755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权力需要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①权力需要高的人喜欢支配、影响别人，喜欢对人“发号施令”，十分重视争取地位和影响力</a:t>
                      </a: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. 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②一个人在组织中的地位越高，其权力需要也越强，越希望得到更高的职位。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9065077"/>
                  </a:ext>
                </a:extLst>
              </a:tr>
              <a:tr h="9991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亲和需要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①在组织中容易与他人形成良好的人际关系，</a:t>
                      </a:r>
                      <a:r>
                        <a:rPr lang="zh-CN" altLang="en-US" sz="1800" b="1" u="dbl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易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被</a:t>
                      </a:r>
                      <a:r>
                        <a:rPr lang="zh-CN" altLang="en-US" sz="1800" b="1" u="dbl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别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人影响，因而在组织中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充当被管理者的角色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</a:t>
                      </a:r>
                      <a:r>
                        <a:rPr lang="zh-CN" sz="1800" b="1" u="dbl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但在管理上过分强调良好关系通常会干扰正常的工作秩序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5127317"/>
                  </a:ext>
                </a:extLst>
              </a:tr>
              <a:tr h="67728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管理上应用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成就需要高的人更希望</a:t>
                      </a:r>
                      <a:r>
                        <a:rPr lang="zh-CN" altLang="en-US" sz="1800" b="1" u="sng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承担</a:t>
                      </a: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责任、承担适度的风险以及及时得到工作情况的反馈。</a:t>
                      </a:r>
                      <a:endParaRPr lang="en-US" altLang="zh-CN" sz="1800" b="1" u="sng" kern="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43735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742D0B9E-D04B-4532-ADD7-8216B2117514}"/>
              </a:ext>
            </a:extLst>
          </p:cNvPr>
          <p:cNvSpPr/>
          <p:nvPr/>
        </p:nvSpPr>
        <p:spPr>
          <a:xfrm>
            <a:off x="1005994" y="636790"/>
            <a:ext cx="2593980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（五）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亚</a:t>
            </a:r>
            <a:r>
              <a:rPr lang="en-US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·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当斯公平理论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285BAE0-6B92-4D07-BE7E-9F65A2485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043322"/>
              </p:ext>
            </p:extLst>
          </p:nvPr>
        </p:nvGraphicFramePr>
        <p:xfrm>
          <a:off x="692150" y="1298575"/>
          <a:ext cx="10837863" cy="44925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3778">
                  <a:extLst>
                    <a:ext uri="{9D8B030D-6E8A-4147-A177-3AD203B41FA5}">
                      <a16:colId xmlns:a16="http://schemas.microsoft.com/office/drawing/2014/main" val="2814359330"/>
                    </a:ext>
                  </a:extLst>
                </a:gridCol>
                <a:gridCol w="9434085">
                  <a:extLst>
                    <a:ext uri="{9D8B030D-6E8A-4147-A177-3AD203B41FA5}">
                      <a16:colId xmlns:a16="http://schemas.microsoft.com/office/drawing/2014/main" val="3973684955"/>
                    </a:ext>
                  </a:extLst>
                </a:gridCol>
              </a:tblGrid>
              <a:tr h="182299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 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主要内容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员工倾向于将自己的产出与投入的比率与他人（成为对照者）的产出与投入的比率相比较，来进行公平判断。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员工比较的是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对投入、产出的自我知觉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，而非投入、产出的客观衡量结果。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①纵向比较</a:t>
                      </a:r>
                      <a:r>
                        <a:rPr lang="zh-CN" alt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（自比）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适合薪资水准、教育水平比较低的员工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②横向比较</a:t>
                      </a:r>
                      <a:r>
                        <a:rPr lang="zh-CN" alt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（他比）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</a:t>
                      </a:r>
                      <a:r>
                        <a:rPr lang="zh-CN" sz="1600" b="1" u="sng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适合薪资水准、教育水平比较高、视野较为开阔，依据的信息比较全面的员工。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8926717"/>
                  </a:ext>
                </a:extLst>
              </a:tr>
              <a:tr h="150539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 </a:t>
                      </a: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恢复公平的方法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①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改变自己的投入或产出。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②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改变对照者的投入或产出。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③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改变对投入或产出的知觉。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④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改变参照对象。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⑤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辞职。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720503"/>
                  </a:ext>
                </a:extLst>
              </a:tr>
              <a:tr h="88380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3. </a:t>
                      </a: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在管理上的应用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根据员工对工作和组织的投入来给予报酬，并确保不同的员工的投入／产出比大致是相同的。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应经常注意了解员工的公平感。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11176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057F1A64-DA00-43AA-9B89-254ADA59CE34}"/>
              </a:ext>
            </a:extLst>
          </p:cNvPr>
          <p:cNvSpPr/>
          <p:nvPr/>
        </p:nvSpPr>
        <p:spPr>
          <a:xfrm>
            <a:off x="930406" y="649200"/>
            <a:ext cx="2492990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（六）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弗罗姆期望理论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B35D1204-7B1A-45FF-9C1E-196748322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397244"/>
              </p:ext>
            </p:extLst>
          </p:nvPr>
        </p:nvGraphicFramePr>
        <p:xfrm>
          <a:off x="1048121" y="1298575"/>
          <a:ext cx="9799080" cy="1613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7893">
                  <a:extLst>
                    <a:ext uri="{9D8B030D-6E8A-4147-A177-3AD203B41FA5}">
                      <a16:colId xmlns:a16="http://schemas.microsoft.com/office/drawing/2014/main" val="2605128473"/>
                    </a:ext>
                  </a:extLst>
                </a:gridCol>
                <a:gridCol w="7791187">
                  <a:extLst>
                    <a:ext uri="{9D8B030D-6E8A-4147-A177-3AD203B41FA5}">
                      <a16:colId xmlns:a16="http://schemas.microsoft.com/office/drawing/2014/main" val="3456997289"/>
                    </a:ext>
                  </a:extLst>
                </a:gridCol>
              </a:tblGrid>
              <a:tr h="144145">
                <a:tc rowSpan="4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1. 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主要内容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动机</a:t>
                      </a:r>
                      <a:r>
                        <a:rPr lang="en-US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= </a:t>
                      </a: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效价</a:t>
                      </a:r>
                      <a:r>
                        <a:rPr lang="en-US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×</a:t>
                      </a: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期望</a:t>
                      </a:r>
                      <a:r>
                        <a:rPr lang="en-US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×</a:t>
                      </a: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工具性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37215"/>
                  </a:ext>
                </a:extLst>
              </a:tr>
              <a:tr h="1466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效价：指个体对所获报酬的偏好强度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2564821"/>
                  </a:ext>
                </a:extLst>
              </a:tr>
              <a:tr h="1492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期望：指员工对工作努力能够完成任务的信念强度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7073165"/>
                  </a:ext>
                </a:extLst>
              </a:tr>
              <a:tr h="15176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③</a:t>
                      </a: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工具性：指员工对一旦完成任务就可以获得报酬的信念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6941977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 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管理上应用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产生最强动机的组合是：高的正效价、高期望和高工具性。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5996654"/>
                  </a:ext>
                </a:extLst>
              </a:tr>
            </a:tbl>
          </a:graphicData>
        </a:graphic>
      </p:graphicFrame>
      <p:sp>
        <p:nvSpPr>
          <p:cNvPr id="10" name="矩形 9">
            <a:extLst>
              <a:ext uri="{FF2B5EF4-FFF2-40B4-BE49-F238E27FC236}">
                <a16:creationId xmlns:a16="http://schemas.microsoft.com/office/drawing/2014/main" id="{C0B583F2-77DD-4AF3-A34C-3210311CE0AC}"/>
              </a:ext>
            </a:extLst>
          </p:cNvPr>
          <p:cNvSpPr/>
          <p:nvPr/>
        </p:nvSpPr>
        <p:spPr>
          <a:xfrm>
            <a:off x="942930" y="3179700"/>
            <a:ext cx="9904271" cy="45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 </a:t>
            </a: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（七）</a:t>
            </a:r>
            <a:r>
              <a:rPr lang="zh-CN" altLang="zh-CN" b="1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强化理论</a:t>
            </a:r>
            <a:r>
              <a:rPr lang="zh-CN" altLang="en-US" b="1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：认为行为的结果对行为本身有强化作用，是行为的主要驱动因素。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9C311956-4BAC-4C50-804B-D405305E3C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999679"/>
              </p:ext>
            </p:extLst>
          </p:nvPr>
        </p:nvGraphicFramePr>
        <p:xfrm>
          <a:off x="1065509" y="3625275"/>
          <a:ext cx="9781693" cy="6884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1693">
                  <a:extLst>
                    <a:ext uri="{9D8B030D-6E8A-4147-A177-3AD203B41FA5}">
                      <a16:colId xmlns:a16="http://schemas.microsoft.com/office/drawing/2014/main" val="1682982250"/>
                    </a:ext>
                  </a:extLst>
                </a:gridCol>
              </a:tblGrid>
              <a:tr h="35941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它是一种行为主义观点，注重行为和结果，并不考虑人的内在心态，并不是地道的动机激励理论</a:t>
                      </a:r>
                      <a:r>
                        <a:rPr lang="zh-CN" altLang="en-US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（忽视人的内在心理状态，就不存在动机了）</a:t>
                      </a: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2635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7117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057F1A64-DA00-43AA-9B89-254ADA59CE34}"/>
              </a:ext>
            </a:extLst>
          </p:cNvPr>
          <p:cNvSpPr/>
          <p:nvPr/>
        </p:nvSpPr>
        <p:spPr>
          <a:xfrm>
            <a:off x="930406" y="649200"/>
            <a:ext cx="3440365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考点</a:t>
            </a:r>
            <a:r>
              <a:rPr lang="en-US" altLang="zh-CN" b="1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b="1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激励理论在实践中的应用</a:t>
            </a:r>
            <a:endParaRPr lang="zh-CN" altLang="zh-CN" sz="1600" kern="100" dirty="0">
              <a:solidFill>
                <a:srgbClr val="C00000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A755AA6-B6B0-402C-88AB-7D240BDB0385}"/>
              </a:ext>
            </a:extLst>
          </p:cNvPr>
          <p:cNvSpPr/>
          <p:nvPr/>
        </p:nvSpPr>
        <p:spPr>
          <a:xfrm>
            <a:off x="974464" y="1298575"/>
            <a:ext cx="1811714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（一）</a:t>
            </a:r>
            <a:r>
              <a:rPr lang="zh-CN" altLang="zh-CN" b="1" u="sng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目标管理</a:t>
            </a:r>
            <a:endParaRPr lang="zh-CN" altLang="zh-CN" sz="1600" kern="100" dirty="0"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6" name="表格 15">
            <a:extLst>
              <a:ext uri="{FF2B5EF4-FFF2-40B4-BE49-F238E27FC236}">
                <a16:creationId xmlns:a16="http://schemas.microsoft.com/office/drawing/2014/main" id="{10401E7C-5111-4CFE-9D00-D142288CC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245004"/>
              </p:ext>
            </p:extLst>
          </p:nvPr>
        </p:nvGraphicFramePr>
        <p:xfrm>
          <a:off x="954230" y="1884342"/>
          <a:ext cx="9640198" cy="10414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4372">
                  <a:extLst>
                    <a:ext uri="{9D8B030D-6E8A-4147-A177-3AD203B41FA5}">
                      <a16:colId xmlns:a16="http://schemas.microsoft.com/office/drawing/2014/main" val="2789700582"/>
                    </a:ext>
                  </a:extLst>
                </a:gridCol>
                <a:gridCol w="8195826">
                  <a:extLst>
                    <a:ext uri="{9D8B030D-6E8A-4147-A177-3AD203B41FA5}">
                      <a16:colId xmlns:a16="http://schemas.microsoft.com/office/drawing/2014/main" val="1748192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基本核心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强调通过群体共同参与制定具体的、可行的而且能够客观衡量的目标。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4679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四要素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目标具体化、参与决策、限期完成、绩效反馈。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5738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实施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自上而下设定目标，也包括自下而上过程。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7352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7117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C1EC4844-C779-419D-A361-061B52322118}"/>
              </a:ext>
            </a:extLst>
          </p:cNvPr>
          <p:cNvSpPr/>
          <p:nvPr/>
        </p:nvSpPr>
        <p:spPr>
          <a:xfrm>
            <a:off x="1040765" y="712262"/>
            <a:ext cx="2151551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13.</a:t>
            </a: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（二）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参与管理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FCD57A3-1BBC-45CB-ADB0-D9867D3B1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963573"/>
              </p:ext>
            </p:extLst>
          </p:nvPr>
        </p:nvGraphicFramePr>
        <p:xfrm>
          <a:off x="988093" y="1298575"/>
          <a:ext cx="10215814" cy="4380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7745">
                  <a:extLst>
                    <a:ext uri="{9D8B030D-6E8A-4147-A177-3AD203B41FA5}">
                      <a16:colId xmlns:a16="http://schemas.microsoft.com/office/drawing/2014/main" val="2924068535"/>
                    </a:ext>
                  </a:extLst>
                </a:gridCol>
                <a:gridCol w="6488069">
                  <a:extLst>
                    <a:ext uri="{9D8B030D-6E8A-4147-A177-3AD203B41FA5}">
                      <a16:colId xmlns:a16="http://schemas.microsoft.com/office/drawing/2014/main" val="1381918336"/>
                    </a:ext>
                  </a:extLst>
                </a:gridCol>
              </a:tblGrid>
              <a:tr h="69088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管理者将权利与员工分享的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理由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工作十分复杂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工作任务相互依赖程度高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③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有认同感、利于决策执行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④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可以提供内在奖赏，使工作有趣、有意义。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1531003"/>
                  </a:ext>
                </a:extLst>
              </a:tr>
              <a:tr h="88074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实施条件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员工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要有充裕的时间来进行参与；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员工参与的问题必须与其自身利益相关；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③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员工必须具有参与的能力，如智力、知识技术、沟通技巧等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④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参与不应使员工和管理者的地位和权力受到威胁；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⑤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组织文化必须支持员工参与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；</a:t>
                      </a:r>
                      <a:endParaRPr lang="en-US" altLang="zh-CN" sz="1800" b="1" kern="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⑥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员工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参与需要。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864251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模式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质量监督小组：</a:t>
                      </a: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常见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的参与管理模式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6007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627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A4D179E0-316D-423D-871F-3BBDC32C1E5F}"/>
              </a:ext>
            </a:extLst>
          </p:cNvPr>
          <p:cNvSpPr/>
          <p:nvPr/>
        </p:nvSpPr>
        <p:spPr>
          <a:xfrm>
            <a:off x="895636" y="790744"/>
            <a:ext cx="2626040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（三）（</a:t>
            </a:r>
            <a:r>
              <a:rPr lang="en-US" altLang="zh-CN" b="1" u="sng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b="1" u="sng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b="1" u="sng" kern="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绩效薪金制</a:t>
            </a:r>
            <a:endParaRPr lang="zh-CN" altLang="zh-CN" sz="1600" kern="100" dirty="0"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40BD8ACE-70C6-4688-ACCC-B0C0D574BD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314147"/>
              </p:ext>
            </p:extLst>
          </p:nvPr>
        </p:nvGraphicFramePr>
        <p:xfrm>
          <a:off x="932913" y="1444422"/>
          <a:ext cx="10326173" cy="40891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6554">
                  <a:extLst>
                    <a:ext uri="{9D8B030D-6E8A-4147-A177-3AD203B41FA5}">
                      <a16:colId xmlns:a16="http://schemas.microsoft.com/office/drawing/2014/main" val="2171968178"/>
                    </a:ext>
                  </a:extLst>
                </a:gridCol>
                <a:gridCol w="8289619">
                  <a:extLst>
                    <a:ext uri="{9D8B030D-6E8A-4147-A177-3AD203B41FA5}">
                      <a16:colId xmlns:a16="http://schemas.microsoft.com/office/drawing/2014/main" val="4173857702"/>
                    </a:ext>
                  </a:extLst>
                </a:gridCol>
              </a:tblGrid>
              <a:tr h="58415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．定义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指将绩效与报酬相结合的激励措施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5463348"/>
                  </a:ext>
                </a:extLst>
              </a:tr>
              <a:tr h="116831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．方式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计件工资、工作奖金、利润分成、按利分红等。其中：按利分红在西方主要针对各级主管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364570"/>
                  </a:ext>
                </a:extLst>
              </a:tr>
              <a:tr h="58415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．种类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个人绩效、部门绩效和组织绩效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6977087"/>
                  </a:ext>
                </a:extLst>
              </a:tr>
              <a:tr h="58415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．实施基础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公平、量化的绩效评估体系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1977212"/>
                  </a:ext>
                </a:extLst>
              </a:tr>
              <a:tr h="58415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．主要优点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减少管理者的工作量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0367613"/>
                  </a:ext>
                </a:extLst>
              </a:tr>
              <a:tr h="58415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  <a:r>
                        <a:rPr lang="zh-CN" sz="18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．关系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绩效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同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期望理论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的关系</a:t>
                      </a: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: 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比较密切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1382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627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C1EC4844-C779-419D-A361-061B52322118}"/>
              </a:ext>
            </a:extLst>
          </p:cNvPr>
          <p:cNvSpPr/>
          <p:nvPr/>
        </p:nvSpPr>
        <p:spPr>
          <a:xfrm>
            <a:off x="1040765" y="712262"/>
            <a:ext cx="1943161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</a:t>
            </a:r>
            <a:r>
              <a:rPr lang="en-US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2</a:t>
            </a: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）斯坎伦计划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FCD57A3-1BBC-45CB-ADB0-D9867D3B1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963394"/>
              </p:ext>
            </p:extLst>
          </p:nvPr>
        </p:nvGraphicFramePr>
        <p:xfrm>
          <a:off x="988093" y="1298575"/>
          <a:ext cx="10215814" cy="3062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3217">
                  <a:extLst>
                    <a:ext uri="{9D8B030D-6E8A-4147-A177-3AD203B41FA5}">
                      <a16:colId xmlns:a16="http://schemas.microsoft.com/office/drawing/2014/main" val="2924068535"/>
                    </a:ext>
                  </a:extLst>
                </a:gridCol>
                <a:gridCol w="8602597">
                  <a:extLst>
                    <a:ext uri="{9D8B030D-6E8A-4147-A177-3AD203B41FA5}">
                      <a16:colId xmlns:a16="http://schemas.microsoft.com/office/drawing/2014/main" val="1381918336"/>
                    </a:ext>
                  </a:extLst>
                </a:gridCol>
              </a:tblGrid>
              <a:tr h="69088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提出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约瑟夫斯坎伦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1531003"/>
                  </a:ext>
                </a:extLst>
              </a:tr>
              <a:tr h="88074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管理制度及要素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参与管理和绩效薪金制（劳资合作、节约劳动支出、计提奖励）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；</a:t>
                      </a:r>
                      <a:endParaRPr lang="en-US" altLang="zh-CN" sz="1800" b="1" kern="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要素：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设置一个委员会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；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③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制定一套分享成本降低所带来利益的计算方法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864251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3.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成败关键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劳资双方是否能够彼此相互信赖，以及整个组织中的所有员工是否对这一制度有强烈的认同感。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6007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040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32F1DB33-6962-4FF2-B44E-329C6FBAD6A0}"/>
              </a:ext>
            </a:extLst>
          </p:cNvPr>
          <p:cNvSpPr/>
          <p:nvPr/>
        </p:nvSpPr>
        <p:spPr>
          <a:xfrm>
            <a:off x="3394452" y="2350573"/>
            <a:ext cx="456086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b="1" u="sng" kern="0" dirty="0">
                <a:solidFill>
                  <a:srgbClr val="00206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第二章   领导行为</a:t>
            </a:r>
            <a:endParaRPr lang="zh-CN" altLang="zh-CN" sz="4000" kern="100" dirty="0">
              <a:solidFill>
                <a:srgbClr val="002060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474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samsung\Desktop\图第二章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149" y="491068"/>
            <a:ext cx="10162117" cy="5962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39474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39062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951539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581795" y="25333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BCEFB4BA-EF17-4A40-B4C3-9BBAC5A53A63}"/>
              </a:ext>
            </a:extLst>
          </p:cNvPr>
          <p:cNvSpPr txBox="1"/>
          <p:nvPr/>
        </p:nvSpPr>
        <p:spPr>
          <a:xfrm>
            <a:off x="1092200" y="1298575"/>
            <a:ext cx="10007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中级经济师  </a:t>
            </a:r>
            <a:endParaRPr lang="en-US" altLang="zh-CN" sz="66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66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</a:t>
            </a:r>
            <a:r>
              <a:rPr lang="zh-CN" altLang="en-US" sz="54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人力资源管理专业</a:t>
            </a:r>
            <a:endParaRPr lang="en-US" altLang="zh-CN" sz="54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44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44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 </a:t>
            </a:r>
            <a:endParaRPr lang="en-US" altLang="zh-CN" sz="44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4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</a:t>
            </a:r>
            <a:r>
              <a:rPr lang="zh-CN" altLang="en-US" sz="44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主讲：周润芝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A7FBD1A7-CC08-4926-B711-910AE3556C6D}"/>
              </a:ext>
            </a:extLst>
          </p:cNvPr>
          <p:cNvSpPr/>
          <p:nvPr/>
        </p:nvSpPr>
        <p:spPr>
          <a:xfrm>
            <a:off x="958698" y="717550"/>
            <a:ext cx="4826960" cy="2449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kern="10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高频考点精讲</a:t>
            </a:r>
            <a:endParaRPr lang="en-US" altLang="zh-CN" b="1" kern="100" dirty="0">
              <a:solidFill>
                <a:srgbClr val="00206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考点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领导理论</a:t>
            </a:r>
            <a:endParaRPr lang="en-US" altLang="zh-CN" b="1" u="sng" kern="100" dirty="0">
              <a:solidFill>
                <a:srgbClr val="C0000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1.1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交易型和变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革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型领导理论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（伯恩斯）</a:t>
            </a:r>
            <a:endParaRPr lang="en-US" altLang="zh-CN" b="1" u="sng" kern="100" dirty="0">
              <a:solidFill>
                <a:srgbClr val="C0000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dirty="0">
                <a:solidFill>
                  <a:srgbClr val="002060"/>
                </a:solidFill>
                <a:latin typeface="+mj-ea"/>
                <a:ea typeface="+mj-ea"/>
              </a:rPr>
              <a:t>1. </a:t>
            </a:r>
            <a:r>
              <a:rPr lang="zh-CN" altLang="zh-CN" dirty="0">
                <a:solidFill>
                  <a:srgbClr val="002060"/>
                </a:solidFill>
                <a:latin typeface="+mj-ea"/>
                <a:ea typeface="+mj-ea"/>
              </a:rPr>
              <a:t>交易型领导理论（平庸的管理）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4B6505A0-5369-4993-A794-533EA4778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031686"/>
              </p:ext>
            </p:extLst>
          </p:nvPr>
        </p:nvGraphicFramePr>
        <p:xfrm>
          <a:off x="1040765" y="2030541"/>
          <a:ext cx="9490601" cy="17426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62268">
                  <a:extLst>
                    <a:ext uri="{9D8B030D-6E8A-4147-A177-3AD203B41FA5}">
                      <a16:colId xmlns:a16="http://schemas.microsoft.com/office/drawing/2014/main" val="251585299"/>
                    </a:ext>
                  </a:extLst>
                </a:gridCol>
                <a:gridCol w="4128333">
                  <a:extLst>
                    <a:ext uri="{9D8B030D-6E8A-4147-A177-3AD203B41FA5}">
                      <a16:colId xmlns:a16="http://schemas.microsoft.com/office/drawing/2014/main" val="27931155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观点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特征和方法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81172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）强调任务的明晰度、工作的标准和产出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）关注任务的完成以及员工的顺从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）依赖组织的奖惩制度来影响员工的绩效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）一致性的奖励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）差错管理（积极型）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）差错管理（消极型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）放任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549847"/>
                  </a:ext>
                </a:extLst>
              </a:tr>
            </a:tbl>
          </a:graphicData>
        </a:graphic>
      </p:graphicFrame>
      <p:sp>
        <p:nvSpPr>
          <p:cNvPr id="8" name="矩形 7">
            <a:extLst>
              <a:ext uri="{FF2B5EF4-FFF2-40B4-BE49-F238E27FC236}">
                <a16:creationId xmlns:a16="http://schemas.microsoft.com/office/drawing/2014/main" id="{B6E4809F-40C8-46A0-91F2-3959DDE054FF}"/>
              </a:ext>
            </a:extLst>
          </p:cNvPr>
          <p:cNvSpPr/>
          <p:nvPr/>
        </p:nvSpPr>
        <p:spPr>
          <a:xfrm>
            <a:off x="1019623" y="3860800"/>
            <a:ext cx="4155305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en-US" altLang="zh-CN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zh-CN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变革型</a:t>
            </a:r>
            <a:r>
              <a:rPr lang="zh-CN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领导理论（超额绩效的管理）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06BAD063-50E1-4A8C-8F60-EF238E0B4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46994"/>
              </p:ext>
            </p:extLst>
          </p:nvPr>
        </p:nvGraphicFramePr>
        <p:xfrm>
          <a:off x="1040764" y="4438640"/>
          <a:ext cx="9490602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62268">
                  <a:extLst>
                    <a:ext uri="{9D8B030D-6E8A-4147-A177-3AD203B41FA5}">
                      <a16:colId xmlns:a16="http://schemas.microsoft.com/office/drawing/2014/main" val="204196872"/>
                    </a:ext>
                  </a:extLst>
                </a:gridCol>
                <a:gridCol w="4128334">
                  <a:extLst>
                    <a:ext uri="{9D8B030D-6E8A-4147-A177-3AD203B41FA5}">
                      <a16:colId xmlns:a16="http://schemas.microsoft.com/office/drawing/2014/main" val="23193030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观点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特征和方法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43367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）强调理想与组织价值观</a:t>
                      </a:r>
                    </a:p>
                    <a:p>
                      <a:pPr marL="279400" indent="-2794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2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）为组织制定明确的愿景，通过领导风格来影响员工和团队的绩效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）魅力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2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）激励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）智慧型刺激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4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）个性化关怀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0042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67096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3D0D40FC-83AB-4D03-AB5D-C6FC6C7F4CC7}"/>
              </a:ext>
            </a:extLst>
          </p:cNvPr>
          <p:cNvSpPr/>
          <p:nvPr/>
        </p:nvSpPr>
        <p:spPr>
          <a:xfrm>
            <a:off x="810640" y="562646"/>
            <a:ext cx="10706690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1.2</a:t>
            </a:r>
            <a:r>
              <a:rPr lang="zh-CN" altLang="zh-CN" b="1" u="sng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魅力型领导理论</a:t>
            </a:r>
            <a:r>
              <a:rPr lang="zh-CN" altLang="en-US" b="1" u="sng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：是指自信并且信任下属，对下属有高度期望，有理想化愿景，以及使用个性化风格的领导者。（罗伯特豪斯）</a:t>
            </a:r>
            <a:endParaRPr lang="zh-CN" altLang="zh-CN" sz="1600" kern="100" dirty="0"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B36C70A-69A1-4F69-B949-D84CC2311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421727"/>
              </p:ext>
            </p:extLst>
          </p:nvPr>
        </p:nvGraphicFramePr>
        <p:xfrm>
          <a:off x="979804" y="1473792"/>
          <a:ext cx="10324071" cy="3194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6601">
                  <a:extLst>
                    <a:ext uri="{9D8B030D-6E8A-4147-A177-3AD203B41FA5}">
                      <a16:colId xmlns:a16="http://schemas.microsoft.com/office/drawing/2014/main" val="3616628135"/>
                    </a:ext>
                  </a:extLst>
                </a:gridCol>
                <a:gridCol w="4087470">
                  <a:extLst>
                    <a:ext uri="{9D8B030D-6E8A-4147-A177-3AD203B41FA5}">
                      <a16:colId xmlns:a16="http://schemas.microsoft.com/office/drawing/2014/main" val="6477442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道德特征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非道德特征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36088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使用权利为他人服务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使追随者的需要和志向与愿景相结合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从危机中思考和学习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激励下属独立思考</a:t>
                      </a:r>
                      <a:endParaRPr lang="en-US" alt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）双向沟通</a:t>
                      </a:r>
                      <a:endParaRPr lang="en-US" alt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）培训、指导并且支持下属，与他人分享</a:t>
                      </a:r>
                      <a:endParaRPr lang="en-US" alt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）用内在道德标准行事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为个人利益使用权力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提升自己的个人愿景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）指责或批评相反的观点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要求自己的决定被无条件接受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）单向沟通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对追随者的需要感觉迟钝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7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遵循外在道德标准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813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872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54343DB0-9EA5-4F95-B04F-8C9AAF7A8F80}"/>
              </a:ext>
            </a:extLst>
          </p:cNvPr>
          <p:cNvSpPr/>
          <p:nvPr/>
        </p:nvSpPr>
        <p:spPr>
          <a:xfrm>
            <a:off x="932875" y="646121"/>
            <a:ext cx="3786614" cy="12491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1.3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路径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—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目标理论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（罗伯特豪斯）</a:t>
            </a:r>
            <a:endParaRPr lang="en-US" altLang="zh-CN" b="1" u="sng" kern="100" dirty="0">
              <a:solidFill>
                <a:srgbClr val="C0000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dirty="0">
                <a:solidFill>
                  <a:srgbClr val="002060"/>
                </a:solidFill>
                <a:latin typeface="+mj-ea"/>
                <a:ea typeface="+mj-ea"/>
              </a:rPr>
              <a:t>1. </a:t>
            </a:r>
            <a:r>
              <a:rPr lang="zh-CN" altLang="zh-CN" dirty="0">
                <a:solidFill>
                  <a:srgbClr val="002060"/>
                </a:solidFill>
                <a:latin typeface="+mj-ea"/>
                <a:ea typeface="+mj-ea"/>
              </a:rPr>
              <a:t>领导</a:t>
            </a:r>
            <a:r>
              <a:rPr lang="zh-CN" altLang="en-US" dirty="0">
                <a:solidFill>
                  <a:srgbClr val="002060"/>
                </a:solidFill>
                <a:latin typeface="+mj-ea"/>
                <a:ea typeface="+mj-ea"/>
              </a:rPr>
              <a:t>的激励作用</a:t>
            </a:r>
            <a:endParaRPr lang="zh-CN" altLang="zh-CN" dirty="0">
              <a:solidFill>
                <a:srgbClr val="002060"/>
              </a:solidFill>
              <a:latin typeface="+mj-ea"/>
              <a:ea typeface="+mj-ea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F7502DC9-33F1-4911-A16B-A8A79DFD3C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134684"/>
              </p:ext>
            </p:extLst>
          </p:nvPr>
        </p:nvGraphicFramePr>
        <p:xfrm>
          <a:off x="1200040" y="1787306"/>
          <a:ext cx="9791919" cy="8067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0187">
                  <a:extLst>
                    <a:ext uri="{9D8B030D-6E8A-4147-A177-3AD203B41FA5}">
                      <a16:colId xmlns:a16="http://schemas.microsoft.com/office/drawing/2014/main" val="3771946333"/>
                    </a:ext>
                  </a:extLst>
                </a:gridCol>
                <a:gridCol w="7731732">
                  <a:extLst>
                    <a:ext uri="{9D8B030D-6E8A-4147-A177-3AD203B41FA5}">
                      <a16:colId xmlns:a16="http://schemas.microsoft.com/office/drawing/2014/main" val="40260524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+mn-cs"/>
                        </a:rPr>
                        <a:t>第一</a:t>
                      </a:r>
                      <a:endParaRPr lang="zh-CN" sz="20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+mn-cs"/>
                        </a:rPr>
                        <a:t>使绩效的实现与员工需要的满足向结合</a:t>
                      </a:r>
                      <a:endParaRPr lang="zh-CN" sz="20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9216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+mn-cs"/>
                        </a:rPr>
                        <a:t>第二</a:t>
                      </a:r>
                      <a:endParaRPr lang="zh-CN" sz="20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+mn-cs"/>
                        </a:rPr>
                        <a:t>为实现有效的工作绩效提供必需的辅导、指导、支持和奖励</a:t>
                      </a:r>
                      <a:endParaRPr lang="zh-CN" sz="20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5125805"/>
                  </a:ext>
                </a:extLst>
              </a:tr>
            </a:tbl>
          </a:graphicData>
        </a:graphic>
      </p:graphicFrame>
      <p:graphicFrame>
        <p:nvGraphicFramePr>
          <p:cNvPr id="16" name="表格 15">
            <a:extLst>
              <a:ext uri="{FF2B5EF4-FFF2-40B4-BE49-F238E27FC236}">
                <a16:creationId xmlns:a16="http://schemas.microsoft.com/office/drawing/2014/main" id="{F7502DC9-33F1-4911-A16B-A8A79DFD3C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231330"/>
              </p:ext>
            </p:extLst>
          </p:nvPr>
        </p:nvGraphicFramePr>
        <p:xfrm>
          <a:off x="1162154" y="3860800"/>
          <a:ext cx="9867691" cy="1452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6129">
                  <a:extLst>
                    <a:ext uri="{9D8B030D-6E8A-4147-A177-3AD203B41FA5}">
                      <a16:colId xmlns:a16="http://schemas.microsoft.com/office/drawing/2014/main" val="3771946333"/>
                    </a:ext>
                  </a:extLst>
                </a:gridCol>
                <a:gridCol w="7791562">
                  <a:extLst>
                    <a:ext uri="{9D8B030D-6E8A-4147-A177-3AD203B41FA5}">
                      <a16:colId xmlns:a16="http://schemas.microsoft.com/office/drawing/2014/main" val="40260524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指导式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让员工明确别人对他的期望、成功绩效的标准和工作程序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9216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支持型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努力建立舒适的工作环境，亲切友善，关心下属的要求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5125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参与式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主动征求并采纳下属的意见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900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成就取向式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设定挑战性目标、鼓励下属实现自己的最佳水平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6332216"/>
                  </a:ext>
                </a:extLst>
              </a:tr>
            </a:tbl>
          </a:graphicData>
        </a:graphic>
      </p:graphicFrame>
      <p:sp>
        <p:nvSpPr>
          <p:cNvPr id="17" name="矩形 16">
            <a:extLst>
              <a:ext uri="{FF2B5EF4-FFF2-40B4-BE49-F238E27FC236}">
                <a16:creationId xmlns:a16="http://schemas.microsoft.com/office/drawing/2014/main" id="{54343DB0-9EA5-4F95-B04F-8C9AAF7A8F80}"/>
              </a:ext>
            </a:extLst>
          </p:cNvPr>
          <p:cNvSpPr/>
          <p:nvPr/>
        </p:nvSpPr>
        <p:spPr>
          <a:xfrm>
            <a:off x="1138687" y="3021852"/>
            <a:ext cx="2262158" cy="838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>
                <a:latin typeface="+mj-ea"/>
                <a:ea typeface="+mj-ea"/>
              </a:rPr>
              <a:t>2. </a:t>
            </a:r>
            <a:r>
              <a:rPr lang="zh-CN" altLang="zh-CN" dirty="0">
                <a:latin typeface="+mj-ea"/>
                <a:ea typeface="+mj-ea"/>
              </a:rPr>
              <a:t>领导行为（</a:t>
            </a:r>
            <a:r>
              <a:rPr lang="en-US" altLang="zh-CN" dirty="0">
                <a:latin typeface="+mj-ea"/>
                <a:ea typeface="+mj-ea"/>
              </a:rPr>
              <a:t>4</a:t>
            </a:r>
            <a:r>
              <a:rPr lang="zh-CN" altLang="zh-CN" dirty="0">
                <a:latin typeface="+mj-ea"/>
                <a:ea typeface="+mj-ea"/>
              </a:rPr>
              <a:t>种）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66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EEF00F4B-D8CD-49DA-8105-BB8D3B88BAEF}"/>
              </a:ext>
            </a:extLst>
          </p:cNvPr>
          <p:cNvSpPr/>
          <p:nvPr/>
        </p:nvSpPr>
        <p:spPr>
          <a:xfrm>
            <a:off x="1076192" y="580742"/>
            <a:ext cx="10295222" cy="45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1.4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权变理论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（费德勒）：团队绩效的高低取决于领导者与情景因素是否搭配。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7D85797-25C3-4DBA-AC19-282F94BD5079}"/>
              </a:ext>
            </a:extLst>
          </p:cNvPr>
          <p:cNvSpPr/>
          <p:nvPr/>
        </p:nvSpPr>
        <p:spPr>
          <a:xfrm>
            <a:off x="1024565" y="1068384"/>
            <a:ext cx="2521844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1. </a:t>
            </a:r>
            <a:r>
              <a:rPr lang="zh-CN" altLang="zh-CN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领导方式和情景维度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344E0843-BC7F-4864-A8AE-FFCD26F8AF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885704"/>
              </p:ext>
            </p:extLst>
          </p:nvPr>
        </p:nvGraphicFramePr>
        <p:xfrm>
          <a:off x="1023226" y="1620520"/>
          <a:ext cx="10264884" cy="196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9396">
                  <a:extLst>
                    <a:ext uri="{9D8B030D-6E8A-4147-A177-3AD203B41FA5}">
                      <a16:colId xmlns:a16="http://schemas.microsoft.com/office/drawing/2014/main" val="1864685799"/>
                    </a:ext>
                  </a:extLst>
                </a:gridCol>
                <a:gridCol w="8825488">
                  <a:extLst>
                    <a:ext uri="{9D8B030D-6E8A-4147-A177-3AD203B41FA5}">
                      <a16:colId xmlns:a16="http://schemas.microsoft.com/office/drawing/2014/main" val="23607740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领导方式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）工作取向：领导者主要关心工作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）人际取向：领导者乐于和同事形成良好的人际关系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38991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情景维度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）领导与下属的关系：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下属对领导者的信任、信赖和尊重的程度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）工作结构：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工作程序化、规范化的程度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）职权：领导者在甄选、培训、激励、解聘等人事工作方面有多大的影响力和权力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8344470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9DBF8FD8-15AC-4B63-8297-23EE79A07499}"/>
              </a:ext>
            </a:extLst>
          </p:cNvPr>
          <p:cNvSpPr/>
          <p:nvPr/>
        </p:nvSpPr>
        <p:spPr>
          <a:xfrm>
            <a:off x="1076192" y="3630609"/>
            <a:ext cx="3844322" cy="4603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zh-CN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不同领导风格在不同情景下的效能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B6EB777A-C2F0-4F09-BBD2-D3A08EBA5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765133"/>
              </p:ext>
            </p:extLst>
          </p:nvPr>
        </p:nvGraphicFramePr>
        <p:xfrm>
          <a:off x="1040523" y="4283853"/>
          <a:ext cx="10110953" cy="19362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0704">
                  <a:extLst>
                    <a:ext uri="{9D8B030D-6E8A-4147-A177-3AD203B41FA5}">
                      <a16:colId xmlns:a16="http://schemas.microsoft.com/office/drawing/2014/main" val="3046154371"/>
                    </a:ext>
                  </a:extLst>
                </a:gridCol>
                <a:gridCol w="1840639">
                  <a:extLst>
                    <a:ext uri="{9D8B030D-6E8A-4147-A177-3AD203B41FA5}">
                      <a16:colId xmlns:a16="http://schemas.microsoft.com/office/drawing/2014/main" val="2239092145"/>
                    </a:ext>
                  </a:extLst>
                </a:gridCol>
                <a:gridCol w="1284875">
                  <a:extLst>
                    <a:ext uri="{9D8B030D-6E8A-4147-A177-3AD203B41FA5}">
                      <a16:colId xmlns:a16="http://schemas.microsoft.com/office/drawing/2014/main" val="2878243193"/>
                    </a:ext>
                  </a:extLst>
                </a:gridCol>
                <a:gridCol w="1394811">
                  <a:extLst>
                    <a:ext uri="{9D8B030D-6E8A-4147-A177-3AD203B41FA5}">
                      <a16:colId xmlns:a16="http://schemas.microsoft.com/office/drawing/2014/main" val="261507697"/>
                    </a:ext>
                  </a:extLst>
                </a:gridCol>
                <a:gridCol w="1325354">
                  <a:extLst>
                    <a:ext uri="{9D8B030D-6E8A-4147-A177-3AD203B41FA5}">
                      <a16:colId xmlns:a16="http://schemas.microsoft.com/office/drawing/2014/main" val="425908407"/>
                    </a:ext>
                  </a:extLst>
                </a:gridCol>
                <a:gridCol w="1267285">
                  <a:extLst>
                    <a:ext uri="{9D8B030D-6E8A-4147-A177-3AD203B41FA5}">
                      <a16:colId xmlns:a16="http://schemas.microsoft.com/office/drawing/2014/main" val="2708618810"/>
                    </a:ext>
                  </a:extLst>
                </a:gridCol>
                <a:gridCol w="1267285">
                  <a:extLst>
                    <a:ext uri="{9D8B030D-6E8A-4147-A177-3AD203B41FA5}">
                      <a16:colId xmlns:a16="http://schemas.microsoft.com/office/drawing/2014/main" val="3262064565"/>
                    </a:ext>
                  </a:extLst>
                </a:gridCol>
              </a:tblGrid>
              <a:tr h="311281"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情景类型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一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二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三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四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五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1655790"/>
                  </a:ext>
                </a:extLst>
              </a:tr>
              <a:tr h="311281"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情景维度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上下级关系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好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好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好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好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坏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5752591"/>
                  </a:ext>
                </a:extLst>
              </a:tr>
              <a:tr h="31128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工作结构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高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高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低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低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高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4500661"/>
                  </a:ext>
                </a:extLst>
              </a:tr>
              <a:tr h="31128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职权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大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小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大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小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大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0568681"/>
                  </a:ext>
                </a:extLst>
              </a:tr>
              <a:tr h="311281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领导效能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关系取向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低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高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798618"/>
                  </a:ext>
                </a:extLst>
              </a:tr>
              <a:tr h="31128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工作取向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高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低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421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566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5DA44673-D9F8-4AAC-934B-9A58E6079A50}"/>
              </a:ext>
            </a:extLst>
          </p:cNvPr>
          <p:cNvSpPr/>
          <p:nvPr/>
        </p:nvSpPr>
        <p:spPr>
          <a:xfrm>
            <a:off x="691363" y="717550"/>
            <a:ext cx="5658921" cy="4603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1.5</a:t>
            </a:r>
            <a:r>
              <a:rPr lang="zh-CN" altLang="zh-CN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领导</a:t>
            </a:r>
            <a:r>
              <a:rPr lang="en-US" altLang="zh-CN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zh-CN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成员交换理论（</a:t>
            </a:r>
            <a:r>
              <a:rPr lang="en-US" altLang="zh-CN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LMX</a:t>
            </a:r>
            <a:r>
              <a:rPr lang="zh-CN" altLang="zh-CN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理论）</a:t>
            </a:r>
            <a:r>
              <a:rPr lang="zh-CN" altLang="en-US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（乔治格雷恩）</a:t>
            </a:r>
            <a:endParaRPr lang="zh-CN" altLang="zh-CN" sz="16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76845EB5-1030-49B7-AB88-3F7557E55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388073"/>
              </p:ext>
            </p:extLst>
          </p:nvPr>
        </p:nvGraphicFramePr>
        <p:xfrm>
          <a:off x="646972" y="1298575"/>
          <a:ext cx="10898056" cy="2816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98056">
                  <a:extLst>
                    <a:ext uri="{9D8B030D-6E8A-4147-A177-3AD203B41FA5}">
                      <a16:colId xmlns:a16="http://schemas.microsoft.com/office/drawing/2014/main" val="3447049099"/>
                    </a:ext>
                  </a:extLst>
                </a:gridCol>
              </a:tblGrid>
              <a:tr h="17468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领导者把下属分为“圈里人”和“圈外人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”。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）属于“圈里人”的下属与领导者打交道时，比“圈外人”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有更少的困难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，能够感觉到领导者对他们的关心。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）领导者倾向于对“圈里人”比“圈外人”投入更多的时间、感情以及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更少的正式领导权威。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4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）“圈里人”比“圈外人”承担更高的工作责任感，对于其所在部门贡献更多，绩效评估更高。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5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）交换过程是一个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互惠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过程，领导者和下属可以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相互影响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对方的自我形象。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6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）领导者和下属两者都作为个体，通过团体进行反馈。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2868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6392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82CEDF18-3D02-4FB9-9B0B-1F3E12F58658}"/>
              </a:ext>
            </a:extLst>
          </p:cNvPr>
          <p:cNvSpPr/>
          <p:nvPr/>
        </p:nvSpPr>
        <p:spPr>
          <a:xfrm>
            <a:off x="994750" y="523840"/>
            <a:ext cx="2627642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考点</a:t>
            </a:r>
            <a:r>
              <a:rPr lang="en-US" altLang="zh-CN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 领导风格与技能</a:t>
            </a:r>
            <a:endParaRPr lang="zh-CN" altLang="zh-CN" sz="1600" kern="100" dirty="0">
              <a:solidFill>
                <a:srgbClr val="C00000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062E623-1BCE-4549-81A2-8A6F22325837}"/>
              </a:ext>
            </a:extLst>
          </p:cNvPr>
          <p:cNvSpPr/>
          <p:nvPr/>
        </p:nvSpPr>
        <p:spPr>
          <a:xfrm>
            <a:off x="834500" y="1504210"/>
            <a:ext cx="2747868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1.1.</a:t>
            </a:r>
            <a:r>
              <a:rPr lang="en-US" altLang="zh-CN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zh-CN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俄亥俄与密西根模式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651487DA-01D4-4F69-8395-95CA47A6E6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052343"/>
              </p:ext>
            </p:extLst>
          </p:nvPr>
        </p:nvGraphicFramePr>
        <p:xfrm>
          <a:off x="999841" y="2033938"/>
          <a:ext cx="5411470" cy="11802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7770">
                  <a:extLst>
                    <a:ext uri="{9D8B030D-6E8A-4147-A177-3AD203B41FA5}">
                      <a16:colId xmlns:a16="http://schemas.microsoft.com/office/drawing/2014/main" val="1679920990"/>
                    </a:ext>
                  </a:extLst>
                </a:gridCol>
                <a:gridCol w="4203700">
                  <a:extLst>
                    <a:ext uri="{9D8B030D-6E8A-4147-A177-3AD203B41FA5}">
                      <a16:colId xmlns:a16="http://schemas.microsoft.com/office/drawing/2014/main" val="3336148881"/>
                    </a:ext>
                  </a:extLst>
                </a:gridCol>
              </a:tblGrid>
              <a:tr h="4660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俄亥俄模式</a:t>
                      </a:r>
                      <a:endParaRPr lang="zh-CN" sz="14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1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）领导行为的两个维度：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关心人</a:t>
                      </a:r>
                      <a:r>
                        <a:rPr lang="en-US" sz="14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+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工作管理</a:t>
                      </a:r>
                      <a:endParaRPr lang="zh-CN" sz="14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2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）“双高”维度结果：高绩效、高工作满意度</a:t>
                      </a:r>
                      <a:endParaRPr lang="zh-CN" sz="14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6855084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密西根模式</a:t>
                      </a:r>
                      <a:endParaRPr lang="zh-CN" sz="14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1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）领导行为的两个维度：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员工取向</a:t>
                      </a:r>
                      <a:r>
                        <a:rPr lang="en-US" sz="14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+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生产取向</a:t>
                      </a:r>
                      <a:endParaRPr lang="zh-CN" sz="14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（</a:t>
                      </a:r>
                      <a:r>
                        <a:rPr lang="en-US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2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）结论：该模式</a:t>
                      </a:r>
                      <a:r>
                        <a:rPr lang="zh-CN" sz="14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黑体" pitchFamily="49" charset="-122"/>
                          <a:ea typeface="黑体" pitchFamily="49" charset="-122"/>
                        </a:rPr>
                        <a:t>支持员工取向</a:t>
                      </a:r>
                      <a:r>
                        <a:rPr lang="zh-CN" sz="1400" b="1" kern="100" dirty="0">
                          <a:solidFill>
                            <a:srgbClr val="002060"/>
                          </a:solidFill>
                          <a:effectLst/>
                          <a:latin typeface="黑体" pitchFamily="49" charset="-122"/>
                          <a:ea typeface="黑体" pitchFamily="49" charset="-122"/>
                        </a:rPr>
                        <a:t>领导作风</a:t>
                      </a:r>
                      <a:endParaRPr lang="zh-CN" sz="14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1162998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id="{ED5C4BCD-5079-48BF-B8A0-846AE1DE350A}"/>
              </a:ext>
            </a:extLst>
          </p:cNvPr>
          <p:cNvSpPr/>
          <p:nvPr/>
        </p:nvSpPr>
        <p:spPr>
          <a:xfrm>
            <a:off x="899195" y="3352969"/>
            <a:ext cx="2199641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1.2.</a:t>
            </a:r>
            <a:r>
              <a:rPr lang="en-US" altLang="zh-CN" kern="100" dirty="0">
                <a:solidFill>
                  <a:srgbClr val="002060"/>
                </a:solidFill>
                <a:highlight>
                  <a:srgbClr val="FFFF00"/>
                </a:highlight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zh-CN" kern="100" dirty="0">
                <a:solidFill>
                  <a:srgbClr val="002060"/>
                </a:solidFill>
                <a:highlight>
                  <a:srgbClr val="FFFF00"/>
                </a:highlight>
                <a:latin typeface="+mj-ea"/>
                <a:ea typeface="+mj-ea"/>
                <a:cs typeface="Times New Roman" panose="02020603050405020304" pitchFamily="18" charset="0"/>
              </a:rPr>
              <a:t>管理方格图</a:t>
            </a:r>
            <a:r>
              <a:rPr lang="en-US" altLang="zh-CN" kern="100" dirty="0">
                <a:solidFill>
                  <a:srgbClr val="002060"/>
                </a:solidFill>
                <a:highlight>
                  <a:srgbClr val="FFFF00"/>
                </a:highlight>
                <a:latin typeface="+mj-ea"/>
                <a:ea typeface="+mj-ea"/>
                <a:cs typeface="Times New Roman" panose="02020603050405020304" pitchFamily="18" charset="0"/>
              </a:rPr>
              <a:t>P17</a:t>
            </a:r>
            <a:endParaRPr lang="zh-CN" altLang="zh-CN" sz="1600" kern="100" dirty="0">
              <a:solidFill>
                <a:srgbClr val="002060"/>
              </a:solidFill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5715662B-DE3A-4979-9EA9-1CF2540B1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964331"/>
              </p:ext>
            </p:extLst>
          </p:nvPr>
        </p:nvGraphicFramePr>
        <p:xfrm>
          <a:off x="994750" y="4083479"/>
          <a:ext cx="5411470" cy="21084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0339">
                  <a:extLst>
                    <a:ext uri="{9D8B030D-6E8A-4147-A177-3AD203B41FA5}">
                      <a16:colId xmlns:a16="http://schemas.microsoft.com/office/drawing/2014/main" val="519481316"/>
                    </a:ext>
                  </a:extLst>
                </a:gridCol>
                <a:gridCol w="3521131">
                  <a:extLst>
                    <a:ext uri="{9D8B030D-6E8A-4147-A177-3AD203B41FA5}">
                      <a16:colId xmlns:a16="http://schemas.microsoft.com/office/drawing/2014/main" val="4255658226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坐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标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组合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5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种基本风格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7013453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横坐标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: 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关心任务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纵坐标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: 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关心人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1.1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“无为而治”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  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9.1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“任务式”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5.5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“中庸式”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1.9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“乡村俱乐部”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9.9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“最理想”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2816466"/>
                  </a:ext>
                </a:extLst>
              </a:tr>
            </a:tbl>
          </a:graphicData>
        </a:graphic>
      </p:graphicFrame>
      <p:sp>
        <p:nvSpPr>
          <p:cNvPr id="16" name="矩形 15">
            <a:extLst>
              <a:ext uri="{FF2B5EF4-FFF2-40B4-BE49-F238E27FC236}">
                <a16:creationId xmlns:a16="http://schemas.microsoft.com/office/drawing/2014/main" id="{82CEDF18-3D02-4FB9-9B0B-1F3E12F58658}"/>
              </a:ext>
            </a:extLst>
          </p:cNvPr>
          <p:cNvSpPr/>
          <p:nvPr/>
        </p:nvSpPr>
        <p:spPr>
          <a:xfrm>
            <a:off x="1069364" y="1044659"/>
            <a:ext cx="1250663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领导风格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3921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D87297FF-F950-4A3C-8CDB-B9745CDE094F}"/>
              </a:ext>
            </a:extLst>
          </p:cNvPr>
          <p:cNvSpPr/>
          <p:nvPr/>
        </p:nvSpPr>
        <p:spPr>
          <a:xfrm>
            <a:off x="1304451" y="3102592"/>
            <a:ext cx="1986441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1.4: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领导者的技能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45B63D22-932B-4FB7-B343-7E0EEC97A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175515"/>
              </p:ext>
            </p:extLst>
          </p:nvPr>
        </p:nvGraphicFramePr>
        <p:xfrm>
          <a:off x="1245718" y="3860800"/>
          <a:ext cx="8733853" cy="726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0601">
                  <a:extLst>
                    <a:ext uri="{9D8B030D-6E8A-4147-A177-3AD203B41FA5}">
                      <a16:colId xmlns:a16="http://schemas.microsoft.com/office/drawing/2014/main" val="4212745516"/>
                    </a:ext>
                  </a:extLst>
                </a:gridCol>
                <a:gridCol w="2911626">
                  <a:extLst>
                    <a:ext uri="{9D8B030D-6E8A-4147-A177-3AD203B41FA5}">
                      <a16:colId xmlns:a16="http://schemas.microsoft.com/office/drawing/2014/main" val="983279837"/>
                    </a:ext>
                  </a:extLst>
                </a:gridCol>
                <a:gridCol w="2911626">
                  <a:extLst>
                    <a:ext uri="{9D8B030D-6E8A-4147-A177-3AD203B41FA5}">
                      <a16:colId xmlns:a16="http://schemas.microsoft.com/office/drawing/2014/main" val="24226796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）技术技能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）人际技能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）概念技能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893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涉及的是事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关心的是人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98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处理的是观点、思想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6881025"/>
                  </a:ext>
                </a:extLst>
              </a:tr>
            </a:tbl>
          </a:graphicData>
        </a:graphic>
      </p:graphicFrame>
      <p:sp>
        <p:nvSpPr>
          <p:cNvPr id="21" name="矩形 20">
            <a:extLst>
              <a:ext uri="{FF2B5EF4-FFF2-40B4-BE49-F238E27FC236}">
                <a16:creationId xmlns:a16="http://schemas.microsoft.com/office/drawing/2014/main" id="{F93810C0-8BA2-4D59-9BF5-EF3258732E64}"/>
              </a:ext>
            </a:extLst>
          </p:cNvPr>
          <p:cNvSpPr/>
          <p:nvPr/>
        </p:nvSpPr>
        <p:spPr>
          <a:xfrm>
            <a:off x="1024492" y="604171"/>
            <a:ext cx="2887329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1.3</a:t>
            </a:r>
            <a:r>
              <a:rPr lang="en-US" altLang="zh-CN" kern="100" dirty="0">
                <a:solidFill>
                  <a:srgbClr val="002060"/>
                </a:solidFill>
                <a:highlight>
                  <a:srgbClr val="FFFF00"/>
                </a:highlight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zh-CN" kern="100" dirty="0">
                <a:solidFill>
                  <a:srgbClr val="002060"/>
                </a:solidFill>
                <a:highlight>
                  <a:srgbClr val="FFFF00"/>
                </a:highlight>
                <a:latin typeface="+mj-ea"/>
                <a:ea typeface="+mj-ea"/>
                <a:cs typeface="Times New Roman" panose="02020603050405020304" pitchFamily="18" charset="0"/>
              </a:rPr>
              <a:t>领导者的生命周期理论</a:t>
            </a:r>
            <a:endParaRPr lang="zh-CN" altLang="zh-CN" sz="1600" kern="100" dirty="0">
              <a:solidFill>
                <a:srgbClr val="002060"/>
              </a:solidFill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22" name="表格 21">
            <a:extLst>
              <a:ext uri="{FF2B5EF4-FFF2-40B4-BE49-F238E27FC236}">
                <a16:creationId xmlns:a16="http://schemas.microsoft.com/office/drawing/2014/main" id="{5FC3CFCC-DF6E-4ED7-8734-D7B3DD1E38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691056"/>
              </p:ext>
            </p:extLst>
          </p:nvPr>
        </p:nvGraphicFramePr>
        <p:xfrm>
          <a:off x="1198419" y="1080319"/>
          <a:ext cx="8686559" cy="17426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6381">
                  <a:extLst>
                    <a:ext uri="{9D8B030D-6E8A-4147-A177-3AD203B41FA5}">
                      <a16:colId xmlns:a16="http://schemas.microsoft.com/office/drawing/2014/main" val="4173775627"/>
                    </a:ext>
                  </a:extLst>
                </a:gridCol>
                <a:gridCol w="5770178">
                  <a:extLst>
                    <a:ext uri="{9D8B030D-6E8A-4147-A177-3AD203B41FA5}">
                      <a16:colId xmlns:a16="http://schemas.microsoft.com/office/drawing/2014/main" val="25450978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影响领导风格重要因素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下属成熟度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=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工作成熟度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 + 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心理成熟度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9405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领导风格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(4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种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)</a:t>
                      </a:r>
                      <a:r>
                        <a:rPr lang="en-US" alt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【</a:t>
                      </a:r>
                      <a:r>
                        <a:rPr lang="zh-CN" altLang="en-US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将工作取向和关系取向相结合</a:t>
                      </a:r>
                      <a:r>
                        <a:rPr lang="en-US" altLang="zh-CN" sz="16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】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）指导式：高工作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---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低关系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）推销式：双高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）参与式：低工作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---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高关系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）授权：双低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2342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632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D87297FF-F950-4A3C-8CDB-B9745CDE094F}"/>
              </a:ext>
            </a:extLst>
          </p:cNvPr>
          <p:cNvSpPr/>
          <p:nvPr/>
        </p:nvSpPr>
        <p:spPr>
          <a:xfrm>
            <a:off x="1111782" y="595875"/>
            <a:ext cx="1930337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考点</a:t>
            </a:r>
            <a:r>
              <a:rPr lang="en-US" altLang="zh-CN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 领导决策</a:t>
            </a:r>
            <a:endParaRPr lang="zh-CN" altLang="zh-CN" sz="1600" kern="100" dirty="0">
              <a:solidFill>
                <a:srgbClr val="C00000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044FD93B-DDAE-45C8-8167-BFE6CC4F2F34}"/>
              </a:ext>
            </a:extLst>
          </p:cNvPr>
          <p:cNvSpPr/>
          <p:nvPr/>
        </p:nvSpPr>
        <p:spPr>
          <a:xfrm>
            <a:off x="1189300" y="1077136"/>
            <a:ext cx="1348446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1.</a:t>
            </a:r>
            <a:r>
              <a:rPr lang="zh-CN" altLang="zh-CN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决策过程</a:t>
            </a:r>
            <a:endParaRPr lang="zh-CN" altLang="zh-CN" sz="1600" kern="100" dirty="0"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87371B99-CD17-42A0-B522-B1E900466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665456"/>
              </p:ext>
            </p:extLst>
          </p:nvPr>
        </p:nvGraphicFramePr>
        <p:xfrm>
          <a:off x="1135358" y="1606047"/>
          <a:ext cx="9096463" cy="726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2678">
                  <a:extLst>
                    <a:ext uri="{9D8B030D-6E8A-4147-A177-3AD203B41FA5}">
                      <a16:colId xmlns:a16="http://schemas.microsoft.com/office/drawing/2014/main" val="940233353"/>
                    </a:ext>
                  </a:extLst>
                </a:gridCol>
                <a:gridCol w="7623785">
                  <a:extLst>
                    <a:ext uri="{9D8B030D-6E8A-4147-A177-3AD203B41FA5}">
                      <a16:colId xmlns:a16="http://schemas.microsoft.com/office/drawing/2014/main" val="1517635397"/>
                    </a:ext>
                  </a:extLst>
                </a:gridCol>
              </a:tblGrid>
              <a:tr h="2038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西蒙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）智力活动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     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）设计活动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      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）选择活动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1949555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明茨伯格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）确认阶段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     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）发展阶段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      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）选择阶段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1711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632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4D23877C-44C7-4893-8E94-41542297512A}"/>
              </a:ext>
            </a:extLst>
          </p:cNvPr>
          <p:cNvSpPr/>
          <p:nvPr/>
        </p:nvSpPr>
        <p:spPr>
          <a:xfrm>
            <a:off x="1154016" y="604893"/>
            <a:ext cx="1287532" cy="4603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zh-CN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决策模型</a:t>
            </a:r>
            <a:endParaRPr lang="zh-CN" altLang="zh-CN" sz="16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BC8B08C-FB32-4F22-9F20-FD03300F2CF3}"/>
              </a:ext>
            </a:extLst>
          </p:cNvPr>
          <p:cNvSpPr/>
          <p:nvPr/>
        </p:nvSpPr>
        <p:spPr>
          <a:xfrm>
            <a:off x="1108195" y="1053177"/>
            <a:ext cx="1846980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1. </a:t>
            </a:r>
            <a:r>
              <a:rPr lang="zh-CN" altLang="zh-CN" b="1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理性模型特征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23512DE5-FA29-4323-B098-B7F883AB7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522171"/>
              </p:ext>
            </p:extLst>
          </p:nvPr>
        </p:nvGraphicFramePr>
        <p:xfrm>
          <a:off x="1071123" y="1566797"/>
          <a:ext cx="9665193" cy="2008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65193">
                  <a:extLst>
                    <a:ext uri="{9D8B030D-6E8A-4147-A177-3AD203B41FA5}">
                      <a16:colId xmlns:a16="http://schemas.microsoft.com/office/drawing/2014/main" val="1668521704"/>
                    </a:ext>
                  </a:extLst>
                </a:gridCol>
              </a:tblGrid>
              <a:tr h="1013460">
                <a:tc>
                  <a:txBody>
                    <a:bodyPr/>
                    <a:lstStyle/>
                    <a:p>
                      <a:pPr indent="139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①从目标意义上分析，决策完全理性</a:t>
                      </a:r>
                    </a:p>
                    <a:p>
                      <a:pPr indent="139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②存在完整和一致偏好系统，使决策者在不同备选方案中进行选择</a:t>
                      </a:r>
                    </a:p>
                    <a:p>
                      <a:pPr indent="139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③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决策者可以知道所有备选方案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indent="139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④对计算复杂性无限制，可以通过计算选择出最佳备选方案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indent="1397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⑤对于概率的计算不存在任何困难性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8994259"/>
                  </a:ext>
                </a:extLst>
              </a:tr>
            </a:tbl>
          </a:graphicData>
        </a:graphic>
      </p:graphicFrame>
      <p:sp>
        <p:nvSpPr>
          <p:cNvPr id="21" name="矩形 20">
            <a:extLst>
              <a:ext uri="{FF2B5EF4-FFF2-40B4-BE49-F238E27FC236}">
                <a16:creationId xmlns:a16="http://schemas.microsoft.com/office/drawing/2014/main" id="{1DA85171-544A-40D0-B34E-9CDF07778244}"/>
              </a:ext>
            </a:extLst>
          </p:cNvPr>
          <p:cNvSpPr/>
          <p:nvPr/>
        </p:nvSpPr>
        <p:spPr>
          <a:xfrm>
            <a:off x="1113798" y="3630609"/>
            <a:ext cx="3204723" cy="4603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kern="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en-US" altLang="zh-CN" b="1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zh-CN" b="1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有限理性模型（接近现实）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22" name="表格 21">
            <a:extLst>
              <a:ext uri="{FF2B5EF4-FFF2-40B4-BE49-F238E27FC236}">
                <a16:creationId xmlns:a16="http://schemas.microsoft.com/office/drawing/2014/main" id="{E233F06F-E044-4073-94F2-7E4A7825F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41169"/>
              </p:ext>
            </p:extLst>
          </p:nvPr>
        </p:nvGraphicFramePr>
        <p:xfrm>
          <a:off x="1108195" y="4150908"/>
          <a:ext cx="9628121" cy="1597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28121">
                  <a:extLst>
                    <a:ext uri="{9D8B030D-6E8A-4147-A177-3AD203B41FA5}">
                      <a16:colId xmlns:a16="http://schemas.microsoft.com/office/drawing/2014/main" val="1649502043"/>
                    </a:ext>
                  </a:extLst>
                </a:gridCol>
              </a:tblGrid>
              <a:tr h="789305"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）选择备选方案：决策者试图使自己满意或寻找令人满意的结果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）决策者所认知的世界是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真实世界的简化模型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）采用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满意原则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而非最大化原则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，决策者在进行选择的时候不必知道所有的可能方案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）可以用相对简单的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经验启发式原则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，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或商业窍门，以及一些习惯来进行决策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453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632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4D23877C-44C7-4893-8E94-41542297512A}"/>
              </a:ext>
            </a:extLst>
          </p:cNvPr>
          <p:cNvSpPr/>
          <p:nvPr/>
        </p:nvSpPr>
        <p:spPr>
          <a:xfrm>
            <a:off x="1240578" y="604893"/>
            <a:ext cx="1114408" cy="4603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b="1" u="sng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决策模型</a:t>
            </a:r>
            <a:endParaRPr lang="zh-CN" altLang="zh-CN" sz="1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5701ED4-1AAC-4A89-8FF9-15A88A6C6A7D}"/>
              </a:ext>
            </a:extLst>
          </p:cNvPr>
          <p:cNvSpPr/>
          <p:nvPr/>
        </p:nvSpPr>
        <p:spPr>
          <a:xfrm>
            <a:off x="1134985" y="1298575"/>
            <a:ext cx="103950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b="1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有限理性模型同经济理性模型的差异</a:t>
            </a:r>
            <a:r>
              <a:rPr lang="en-US" altLang="zh-CN" b="1" kern="100" dirty="0">
                <a:solidFill>
                  <a:srgbClr val="000080"/>
                </a:solidFill>
                <a:latin typeface="+mj-ea"/>
                <a:ea typeface="+mj-ea"/>
              </a:rPr>
              <a:t>:</a:t>
            </a:r>
            <a:r>
              <a:rPr lang="en-US" altLang="zh-CN" b="1" u="sng" kern="100" dirty="0">
                <a:solidFill>
                  <a:srgbClr val="000080"/>
                </a:solidFill>
                <a:highlight>
                  <a:srgbClr val="FFFF00"/>
                </a:highlight>
                <a:latin typeface="+mj-ea"/>
                <a:ea typeface="+mj-ea"/>
              </a:rPr>
              <a:t> </a:t>
            </a:r>
            <a:r>
              <a:rPr lang="zh-CN" altLang="zh-CN" b="1" u="sng" kern="100" dirty="0">
                <a:solidFill>
                  <a:srgbClr val="000080"/>
                </a:solidFill>
                <a:highlight>
                  <a:srgbClr val="FFFF00"/>
                </a:highlight>
                <a:latin typeface="+mj-ea"/>
                <a:ea typeface="+mj-ea"/>
                <a:cs typeface="Times New Roman" panose="02020603050405020304" pitchFamily="18" charset="0"/>
              </a:rPr>
              <a:t>体现在程度上，而非质的差异</a:t>
            </a:r>
            <a:r>
              <a:rPr lang="zh-CN" altLang="zh-CN" kern="10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。</a:t>
            </a:r>
            <a:endParaRPr lang="zh-CN" altLang="en-US" dirty="0">
              <a:latin typeface="+mj-ea"/>
              <a:ea typeface="+mj-ea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B1BF638A-7275-4027-A4B5-F6BA42E7A86E}"/>
              </a:ext>
            </a:extLst>
          </p:cNvPr>
          <p:cNvSpPr/>
          <p:nvPr/>
        </p:nvSpPr>
        <p:spPr>
          <a:xfrm>
            <a:off x="1082868" y="1698791"/>
            <a:ext cx="4023388" cy="460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b="1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社会模型（心理学的社会模型）</a:t>
            </a:r>
            <a:endParaRPr lang="zh-CN" altLang="zh-CN" sz="1600" b="1" kern="100" dirty="0">
              <a:solidFill>
                <a:srgbClr val="C00000"/>
              </a:solidFill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20" name="表格 19">
            <a:extLst>
              <a:ext uri="{FF2B5EF4-FFF2-40B4-BE49-F238E27FC236}">
                <a16:creationId xmlns:a16="http://schemas.microsoft.com/office/drawing/2014/main" id="{C37F850D-9424-4A9D-B9F4-B81E1BC5E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44238"/>
              </p:ext>
            </p:extLst>
          </p:nvPr>
        </p:nvGraphicFramePr>
        <p:xfrm>
          <a:off x="1165305" y="2348359"/>
          <a:ext cx="10364708" cy="28319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64708">
                  <a:extLst>
                    <a:ext uri="{9D8B030D-6E8A-4147-A177-3AD203B41FA5}">
                      <a16:colId xmlns:a16="http://schemas.microsoft.com/office/drawing/2014/main" val="4002853222"/>
                    </a:ext>
                  </a:extLst>
                </a:gridCol>
              </a:tblGrid>
              <a:tr h="19621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产生部分决策者认为人们有坚持错误决策的倾向，称为投入的增加。原因：</a:t>
                      </a: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项目的特点：出现投入增加的主要原因可能是由于项目的特点。</a:t>
                      </a: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心理决定因素：一旦管理者做出了错误的决策，，他就可能存在信息加工错误</a:t>
                      </a: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社会压力：对于决策者来说，存在同伴压力，以及需要维护自己的面子，所以继续维持或增加错误行为</a:t>
                      </a: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组织决定因素：不仅项目和任务的特点可以导致决策者固执己见，组织中沟通体系的失效，政治体系的破坏以及拒绝变革都会造成同样的结果。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33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632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39062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951539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581795" y="25333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BCEFB4BA-EF17-4A40-B4C3-9BBAC5A53A63}"/>
              </a:ext>
            </a:extLst>
          </p:cNvPr>
          <p:cNvSpPr txBox="1"/>
          <p:nvPr/>
        </p:nvSpPr>
        <p:spPr>
          <a:xfrm>
            <a:off x="2685011" y="1978429"/>
            <a:ext cx="63758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第一部分  </a:t>
            </a:r>
            <a:endParaRPr lang="en-US" altLang="zh-CN" sz="44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4400" b="1" dirty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4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</a:t>
            </a:r>
            <a:r>
              <a:rPr lang="zh-CN" altLang="en-US" sz="4400" b="1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组织行为学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B5280682-CB68-4A61-8635-10B0EE9068B6}"/>
              </a:ext>
            </a:extLst>
          </p:cNvPr>
          <p:cNvSpPr/>
          <p:nvPr/>
        </p:nvSpPr>
        <p:spPr>
          <a:xfrm>
            <a:off x="1272886" y="559393"/>
            <a:ext cx="1316386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3.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决策风格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998FAF5-441C-4820-9EEE-7158E76795CF}"/>
              </a:ext>
            </a:extLst>
          </p:cNvPr>
          <p:cNvSpPr/>
          <p:nvPr/>
        </p:nvSpPr>
        <p:spPr>
          <a:xfrm>
            <a:off x="1040765" y="1055293"/>
            <a:ext cx="13676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10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1.</a:t>
            </a:r>
            <a:r>
              <a:rPr lang="zh-CN" altLang="zh-CN" kern="10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两个维度</a:t>
            </a:r>
            <a:r>
              <a:rPr lang="zh-CN" altLang="zh-CN" kern="100" dirty="0">
                <a:solidFill>
                  <a:srgbClr val="002060"/>
                </a:solidFill>
                <a:latin typeface="+mj-ea"/>
                <a:ea typeface="+mj-ea"/>
              </a:rPr>
              <a:t> </a:t>
            </a:r>
            <a:endParaRPr lang="zh-CN" altLang="en-US" dirty="0">
              <a:solidFill>
                <a:srgbClr val="002060"/>
              </a:solidFill>
              <a:latin typeface="+mj-ea"/>
              <a:ea typeface="+mj-ea"/>
            </a:endParaRP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A2037B3D-2ABF-4B8F-908B-950B1C9AA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129075"/>
              </p:ext>
            </p:extLst>
          </p:nvPr>
        </p:nvGraphicFramePr>
        <p:xfrm>
          <a:off x="1040765" y="1460143"/>
          <a:ext cx="10489248" cy="1137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6586">
                  <a:extLst>
                    <a:ext uri="{9D8B030D-6E8A-4147-A177-3AD203B41FA5}">
                      <a16:colId xmlns:a16="http://schemas.microsoft.com/office/drawing/2014/main" val="4135488147"/>
                    </a:ext>
                  </a:extLst>
                </a:gridCol>
                <a:gridCol w="8422662">
                  <a:extLst>
                    <a:ext uri="{9D8B030D-6E8A-4147-A177-3AD203B41FA5}">
                      <a16:colId xmlns:a16="http://schemas.microsoft.com/office/drawing/2014/main" val="72378324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价值取向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指决策者关心的是任务和技术本身，还是人和社会因素。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19498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模糊耐受性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指测量到的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决策者需要的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结构和控制的程度（低模糊耐受性）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，以及是否有能力在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不确定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的环境中工作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（高模糊耐受性）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6780997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id="{9621D6E4-01C4-49FF-AD66-7ECA6674511D}"/>
              </a:ext>
            </a:extLst>
          </p:cNvPr>
          <p:cNvSpPr/>
          <p:nvPr/>
        </p:nvSpPr>
        <p:spPr>
          <a:xfrm>
            <a:off x="1080138" y="2625584"/>
            <a:ext cx="1898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100" dirty="0">
                <a:solidFill>
                  <a:srgbClr val="00008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zh-CN" kern="100" dirty="0">
                <a:solidFill>
                  <a:srgbClr val="00008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四种决策风格</a:t>
            </a:r>
            <a:r>
              <a:rPr lang="zh-CN" altLang="zh-CN" kern="100" dirty="0">
                <a:solidFill>
                  <a:srgbClr val="00008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ED3D4F59-B020-4D3E-BC33-04D06DCCB1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338404"/>
              </p:ext>
            </p:extLst>
          </p:nvPr>
        </p:nvGraphicFramePr>
        <p:xfrm>
          <a:off x="1074397" y="3058510"/>
          <a:ext cx="10455616" cy="3098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7974">
                  <a:extLst>
                    <a:ext uri="{9D8B030D-6E8A-4147-A177-3AD203B41FA5}">
                      <a16:colId xmlns:a16="http://schemas.microsoft.com/office/drawing/2014/main" val="144325840"/>
                    </a:ext>
                  </a:extLst>
                </a:gridCol>
                <a:gridCol w="8887642">
                  <a:extLst>
                    <a:ext uri="{9D8B030D-6E8A-4147-A177-3AD203B41FA5}">
                      <a16:colId xmlns:a16="http://schemas.microsoft.com/office/drawing/2014/main" val="1689608515"/>
                    </a:ext>
                  </a:extLst>
                </a:gridCol>
              </a:tblGrid>
              <a:tr h="44831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指导型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）决策者具有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较低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的模糊耐受性水平，倾向于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关注任务和技术本身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）表现：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独裁的领导风格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，如：车间里的班组长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5375022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分析型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）决策者具有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较高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的模糊耐受性及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很强的任务和技术取向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）表现：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倾向使用独裁的领导风格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，如：车间主任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2644213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3.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概念型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）决策者具有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较高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的模糊耐受性，倾向于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对人和社会的关注。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）表现：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决策时陷入空想和犹豫不决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。如：董事长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125573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4.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行为型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）决策者具有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较低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的模糊耐受性，倾向于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对人和社会的关注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00FFFF"/>
                          </a:highlight>
                          <a:latin typeface="+mj-ea"/>
                          <a:ea typeface="+mj-ea"/>
                        </a:rPr>
                        <a:t>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）表现：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不喜欢困难的决策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。如：总经理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9540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361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32F1DB33-6962-4FF2-B44E-329C6FBAD6A0}"/>
              </a:ext>
            </a:extLst>
          </p:cNvPr>
          <p:cNvSpPr/>
          <p:nvPr/>
        </p:nvSpPr>
        <p:spPr>
          <a:xfrm>
            <a:off x="2632452" y="2299772"/>
            <a:ext cx="687560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b="1" u="sng" kern="0" dirty="0">
                <a:solidFill>
                  <a:srgbClr val="00206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第三章  组织设计与组织文化</a:t>
            </a:r>
            <a:endParaRPr lang="zh-CN" altLang="zh-CN" sz="4000" kern="100" dirty="0">
              <a:solidFill>
                <a:srgbClr val="002060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0192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samsung\Desktop\图第三章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05078" y="558800"/>
            <a:ext cx="9075055" cy="58943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40192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BA0EA9D7-4C10-42BA-9C81-3752AFD29B43}"/>
              </a:ext>
            </a:extLst>
          </p:cNvPr>
          <p:cNvSpPr/>
          <p:nvPr/>
        </p:nvSpPr>
        <p:spPr>
          <a:xfrm>
            <a:off x="958698" y="496111"/>
            <a:ext cx="1930337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考点</a:t>
            </a:r>
            <a:r>
              <a:rPr lang="en-US" altLang="zh-CN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 组织设计</a:t>
            </a:r>
            <a:endParaRPr lang="zh-CN" altLang="zh-CN" sz="1600" kern="100" dirty="0">
              <a:solidFill>
                <a:srgbClr val="C00000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692B1DCC-418C-4916-B2EB-E37B24F59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935247"/>
              </p:ext>
            </p:extLst>
          </p:nvPr>
        </p:nvGraphicFramePr>
        <p:xfrm>
          <a:off x="945931" y="1746495"/>
          <a:ext cx="10342179" cy="1549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7331">
                  <a:extLst>
                    <a:ext uri="{9D8B030D-6E8A-4147-A177-3AD203B41FA5}">
                      <a16:colId xmlns:a16="http://schemas.microsoft.com/office/drawing/2014/main" val="3667355110"/>
                    </a:ext>
                  </a:extLst>
                </a:gridCol>
                <a:gridCol w="8594848">
                  <a:extLst>
                    <a:ext uri="{9D8B030D-6E8A-4147-A177-3AD203B41FA5}">
                      <a16:colId xmlns:a16="http://schemas.microsoft.com/office/drawing/2014/main" val="1526221345"/>
                    </a:ext>
                  </a:extLst>
                </a:gridCol>
              </a:tblGrid>
              <a:tr h="3498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基本内容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(1)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组织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结构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设计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(2)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保证组织正常运行的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各项管理制度和方法设计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218296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分类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(1)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静态设计（古典：关注对组织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结构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进行的设计）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(2)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动态设计（现代：关注组织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结构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和运行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制度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进行的设计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1525437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BA0EA9D7-4C10-42BA-9C81-3752AFD29B43}"/>
              </a:ext>
            </a:extLst>
          </p:cNvPr>
          <p:cNvSpPr/>
          <p:nvPr/>
        </p:nvSpPr>
        <p:spPr>
          <a:xfrm>
            <a:off x="990801" y="1068384"/>
            <a:ext cx="1316386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</a:t>
            </a:r>
            <a:r>
              <a:rPr lang="zh-CN" altLang="zh-CN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</a:t>
            </a:r>
            <a:r>
              <a:rPr lang="zh-CN" altLang="zh-CN" b="1" u="sng" kern="10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设计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692B1DCC-418C-4916-B2EB-E37B24F59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48432"/>
              </p:ext>
            </p:extLst>
          </p:nvPr>
        </p:nvGraphicFramePr>
        <p:xfrm>
          <a:off x="958698" y="4279698"/>
          <a:ext cx="10342179" cy="196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3242">
                  <a:extLst>
                    <a:ext uri="{9D8B030D-6E8A-4147-A177-3AD203B41FA5}">
                      <a16:colId xmlns:a16="http://schemas.microsoft.com/office/drawing/2014/main" val="3667355110"/>
                    </a:ext>
                  </a:extLst>
                </a:gridCol>
                <a:gridCol w="8318937">
                  <a:extLst>
                    <a:ext uri="{9D8B030D-6E8A-4147-A177-3AD203B41FA5}">
                      <a16:colId xmlns:a16="http://schemas.microsoft.com/office/drawing/2014/main" val="1526221345"/>
                    </a:ext>
                  </a:extLst>
                </a:gridCol>
              </a:tblGrid>
              <a:tr h="3498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企业的组织结构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是指为实现企业目标，企业全体员工进行分工协作，在职务范围、责任、权利方面所形成的结构体系。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218296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定义分三个方面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(1)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组织结构的本身是企业员工的分工协作关系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(2)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设计组织结构的目的是实现组织的目标，组织结构是实现组织目标的一种手段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(3)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组织结构的内涵是企业员工在职、权、责三方面的结构体系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1525437"/>
                  </a:ext>
                </a:extLst>
              </a:tr>
            </a:tbl>
          </a:graphicData>
        </a:graphic>
      </p:graphicFrame>
      <p:sp>
        <p:nvSpPr>
          <p:cNvPr id="16" name="矩形 15">
            <a:extLst>
              <a:ext uri="{FF2B5EF4-FFF2-40B4-BE49-F238E27FC236}">
                <a16:creationId xmlns:a16="http://schemas.microsoft.com/office/drawing/2014/main" id="{BA0EA9D7-4C10-42BA-9C81-3752AFD29B43}"/>
              </a:ext>
            </a:extLst>
          </p:cNvPr>
          <p:cNvSpPr/>
          <p:nvPr/>
        </p:nvSpPr>
        <p:spPr>
          <a:xfrm>
            <a:off x="1085790" y="3606884"/>
            <a:ext cx="1778051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zh-CN" altLang="zh-CN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</a:t>
            </a:r>
            <a:r>
              <a:rPr lang="zh-CN" altLang="en-US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结构</a:t>
            </a:r>
            <a:r>
              <a:rPr lang="zh-CN" altLang="zh-CN" b="1" u="sng" kern="10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设计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925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492221D5-69F1-46FC-869E-2558E3B195BB}"/>
              </a:ext>
            </a:extLst>
          </p:cNvPr>
          <p:cNvSpPr/>
          <p:nvPr/>
        </p:nvSpPr>
        <p:spPr>
          <a:xfrm>
            <a:off x="1095490" y="549629"/>
            <a:ext cx="1778051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3.</a:t>
            </a:r>
            <a:r>
              <a:rPr lang="zh-CN" altLang="zh-CN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</a:t>
            </a:r>
            <a:r>
              <a:rPr lang="zh-CN" altLang="zh-CN" b="1" u="dbl" kern="100" dirty="0">
                <a:solidFill>
                  <a:srgbClr val="000080"/>
                </a:solidFill>
                <a:highlight>
                  <a:srgbClr val="FFFF00"/>
                </a:highlight>
                <a:latin typeface="+mj-ea"/>
                <a:ea typeface="+mj-ea"/>
                <a:cs typeface="Times New Roman" panose="02020603050405020304" pitchFamily="18" charset="0"/>
              </a:rPr>
              <a:t>结构</a:t>
            </a:r>
            <a:r>
              <a:rPr lang="zh-CN" altLang="zh-CN" b="1" u="sng" kern="10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设计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8BF0FD60-78B1-41A1-A640-B1D1C8DC5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181313"/>
              </p:ext>
            </p:extLst>
          </p:nvPr>
        </p:nvGraphicFramePr>
        <p:xfrm>
          <a:off x="1135357" y="1298575"/>
          <a:ext cx="10184284" cy="4840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84284">
                  <a:extLst>
                    <a:ext uri="{9D8B030D-6E8A-4147-A177-3AD203B41FA5}">
                      <a16:colId xmlns:a16="http://schemas.microsoft.com/office/drawing/2014/main" val="399438080"/>
                    </a:ext>
                  </a:extLst>
                </a:gridCol>
              </a:tblGrid>
              <a:tr h="9671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主要内容：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组织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结构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又称为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权责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结构，以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组织图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或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组织树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的形式出现。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职能结构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：完成企业目标所需的各项业务工作，及其比例、关系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）层次结构（纵向结构）：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各管理层次的构成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）部门结构（横向结构）：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各管理部门构成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职权结构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：各管理层次、部门在权利和责任方面的分工和相互关系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8892438"/>
                  </a:ext>
                </a:extLst>
              </a:tr>
              <a:tr h="7912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三要素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复杂性：指任务分工的层次、细致程度</a:t>
                      </a:r>
                      <a:r>
                        <a:rPr lang="en-US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.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）规范性：使用规则和标准处理方式以规范工作行为的程度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）集权度：决策权的集中程度</a:t>
                      </a:r>
                      <a:endParaRPr lang="en-US" alt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组织结构设计的主要参数：</a:t>
                      </a:r>
                      <a:endParaRPr lang="en-US" alt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）特征因素</a:t>
                      </a:r>
                      <a:endParaRPr lang="en-US" alt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）权变因素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5679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7925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7E75E944-10E9-41A1-8E64-3485C913F18B}"/>
              </a:ext>
            </a:extLst>
          </p:cNvPr>
          <p:cNvSpPr/>
          <p:nvPr/>
        </p:nvSpPr>
        <p:spPr>
          <a:xfrm>
            <a:off x="901984" y="131425"/>
            <a:ext cx="6096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9400" indent="-279400" algn="ctr">
              <a:lnSpc>
                <a:spcPct val="150000"/>
              </a:lnSpc>
              <a:spcAft>
                <a:spcPts val="0"/>
              </a:spcAft>
            </a:pPr>
            <a:r>
              <a:rPr lang="en-US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 </a:t>
            </a:r>
            <a:endParaRPr lang="zh-CN" altLang="zh-CN" sz="16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4.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组织设计的程序（节选）</a:t>
            </a:r>
            <a:r>
              <a:rPr lang="zh-CN" altLang="zh-CN" kern="100" dirty="0">
                <a:solidFill>
                  <a:srgbClr val="000080"/>
                </a:solidFill>
                <a:latin typeface="+mj-ea"/>
                <a:ea typeface="+mj-ea"/>
              </a:rPr>
              <a:t> </a:t>
            </a:r>
            <a:endParaRPr lang="zh-CN" altLang="en-US" dirty="0">
              <a:latin typeface="+mj-ea"/>
              <a:ea typeface="+mj-ea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E99531BB-CBE1-430C-9FA1-03BE52209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869835"/>
              </p:ext>
            </p:extLst>
          </p:nvPr>
        </p:nvGraphicFramePr>
        <p:xfrm>
          <a:off x="901984" y="993105"/>
          <a:ext cx="10628029" cy="28830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28029">
                  <a:extLst>
                    <a:ext uri="{9D8B030D-6E8A-4147-A177-3AD203B41FA5}">
                      <a16:colId xmlns:a16="http://schemas.microsoft.com/office/drawing/2014/main" val="2920796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）确定组织设计的基本方针和原则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）进行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职能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分析和职能设计：组织设计过程的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首要工作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）设计组织结构的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框架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：组织设计的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主体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工作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联系方式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的设计：保证整个组织结构协调一致、有效运作的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关键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）管理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规范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的设计：组织结构的细化，起到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巩固和稳定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组织结构的作用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）人员配备和培训体系的设计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7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）各类运行制度的设计：绩效、激励、招聘、培训与开发等制度，保证组织结构的正常运行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）反馈和修正：适应新的情况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8482659"/>
                  </a:ext>
                </a:extLst>
              </a:tr>
            </a:tbl>
          </a:graphicData>
        </a:graphic>
      </p:graphicFrame>
      <p:sp>
        <p:nvSpPr>
          <p:cNvPr id="8" name="矩形 7">
            <a:extLst>
              <a:ext uri="{FF2B5EF4-FFF2-40B4-BE49-F238E27FC236}">
                <a16:creationId xmlns:a16="http://schemas.microsoft.com/office/drawing/2014/main" id="{3E540398-F1CD-4314-A48C-703AA581C108}"/>
              </a:ext>
            </a:extLst>
          </p:cNvPr>
          <p:cNvSpPr/>
          <p:nvPr/>
        </p:nvSpPr>
        <p:spPr>
          <a:xfrm>
            <a:off x="979805" y="4022230"/>
            <a:ext cx="10244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考点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组织设计的类型</a:t>
            </a:r>
            <a:endParaRPr lang="en-US" altLang="zh-CN" b="1" u="sng" kern="100" dirty="0">
              <a:solidFill>
                <a:srgbClr val="C0000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en-US" altLang="zh-CN" b="1" u="sng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</a:t>
            </a:r>
            <a:r>
              <a:rPr lang="zh-CN" altLang="zh-CN" b="1" u="sng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行政层级式组织形式（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常用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</a:rPr>
              <a:t>1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）</a:t>
            </a:r>
            <a:endParaRPr lang="zh-CN" altLang="en-US" dirty="0">
              <a:latin typeface="+mj-ea"/>
              <a:ea typeface="+mj-ea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08B2B0B7-ACD2-4889-BB3D-28F34AC72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840065"/>
              </p:ext>
            </p:extLst>
          </p:nvPr>
        </p:nvGraphicFramePr>
        <p:xfrm>
          <a:off x="914400" y="4603531"/>
          <a:ext cx="10615613" cy="1696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0901">
                  <a:extLst>
                    <a:ext uri="{9D8B030D-6E8A-4147-A177-3AD203B41FA5}">
                      <a16:colId xmlns:a16="http://schemas.microsoft.com/office/drawing/2014/main" val="2217213688"/>
                    </a:ext>
                  </a:extLst>
                </a:gridCol>
                <a:gridCol w="9294712">
                  <a:extLst>
                    <a:ext uri="{9D8B030D-6E8A-4147-A177-3AD203B41FA5}">
                      <a16:colId xmlns:a16="http://schemas.microsoft.com/office/drawing/2014/main" val="3993081446"/>
                    </a:ext>
                  </a:extLst>
                </a:gridCol>
              </a:tblGrid>
              <a:tr h="5202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决定因素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权力等级；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(2)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分工；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(3)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规章；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(4)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程序规范；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(5)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非个人因素；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(6)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技术能力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0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优点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可以保证高度集权、强调等级的管理能够顺利执行，所制定的规章和程序也不需要频繁改动。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3385828"/>
                  </a:ext>
                </a:extLst>
              </a:tr>
              <a:tr h="4476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适用范围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在复杂</a:t>
                      </a:r>
                      <a:r>
                        <a:rPr lang="en-US" sz="18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/</a:t>
                      </a:r>
                      <a:r>
                        <a:rPr lang="zh-CN" sz="1800" b="1" u="sng" kern="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静态环境中最有效；所制定的规章和程序也不需要频繁改动。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081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041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F9CFEC16-20F6-4FFE-B662-6E01DA1C121B}"/>
              </a:ext>
            </a:extLst>
          </p:cNvPr>
          <p:cNvSpPr/>
          <p:nvPr/>
        </p:nvSpPr>
        <p:spPr>
          <a:xfrm>
            <a:off x="820586" y="521329"/>
            <a:ext cx="9408345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职能制结构（法约尔模型：常用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2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它包括：职能分工；直线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-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参谋制；管理权力高度集中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）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418DCB09-09BC-40D1-AAC0-9B1CE4B2E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496521"/>
              </p:ext>
            </p:extLst>
          </p:nvPr>
        </p:nvGraphicFramePr>
        <p:xfrm>
          <a:off x="692151" y="1049249"/>
          <a:ext cx="10837862" cy="5314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6911">
                  <a:extLst>
                    <a:ext uri="{9D8B030D-6E8A-4147-A177-3AD203B41FA5}">
                      <a16:colId xmlns:a16="http://schemas.microsoft.com/office/drawing/2014/main" val="697272334"/>
                    </a:ext>
                  </a:extLst>
                </a:gridCol>
                <a:gridCol w="9180951">
                  <a:extLst>
                    <a:ext uri="{9D8B030D-6E8A-4147-A177-3AD203B41FA5}">
                      <a16:colId xmlns:a16="http://schemas.microsoft.com/office/drawing/2014/main" val="15010782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特点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）职能分工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）直线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—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参谋制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）管理权力高度集中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5873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优点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）相互影响和相互支持的机会较多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）消除设备及劳动力的重复，对资源最充分地利用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）有利管理人员注重并能熟练掌握本职工作的技能，强化专业管理，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）整个组织有较高的稳定性</a:t>
                      </a:r>
                    </a:p>
                    <a:p>
                      <a:pPr marL="349250" indent="-34925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）管理权力高度集中，便于最高领导层对整个企业实施严格的控制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6810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3.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缺点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）狭隘的职能观念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）横向协调差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）适应性差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）企业领导负担重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r>
                        <a:rPr lang="zh-CN" sz="16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）不利于培养具有全面素质、能够经营整个企业的管理人才。</a:t>
                      </a:r>
                      <a:endParaRPr lang="zh-CN" sz="16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4791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4.</a:t>
                      </a:r>
                      <a:r>
                        <a:rPr lang="zh-CN" sz="16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适用范围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简单</a:t>
                      </a:r>
                      <a:r>
                        <a:rPr lang="en-US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/</a:t>
                      </a: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静态；适用于中小型的、产品品种比较单一、生产技术发展变化较慢、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外部环境比较稳定的企业。</a:t>
                      </a:r>
                      <a:endParaRPr lang="zh-CN" sz="16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149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693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2EE9BDA6-E8AD-4724-B24D-393BE210DDB8}"/>
              </a:ext>
            </a:extLst>
          </p:cNvPr>
          <p:cNvSpPr/>
          <p:nvPr/>
        </p:nvSpPr>
        <p:spPr>
          <a:xfrm>
            <a:off x="1088036" y="532723"/>
            <a:ext cx="2844048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3.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矩阵组织形式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常用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）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6804AE31-1C8F-4C21-9018-01D08F5315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132667"/>
              </p:ext>
            </p:extLst>
          </p:nvPr>
        </p:nvGraphicFramePr>
        <p:xfrm>
          <a:off x="977461" y="1028658"/>
          <a:ext cx="10326415" cy="52575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3491">
                  <a:extLst>
                    <a:ext uri="{9D8B030D-6E8A-4147-A177-3AD203B41FA5}">
                      <a16:colId xmlns:a16="http://schemas.microsoft.com/office/drawing/2014/main" val="785132261"/>
                    </a:ext>
                  </a:extLst>
                </a:gridCol>
                <a:gridCol w="8812924">
                  <a:extLst>
                    <a:ext uri="{9D8B030D-6E8A-4147-A177-3AD203B41FA5}">
                      <a16:colId xmlns:a16="http://schemas.microsoft.com/office/drawing/2014/main" val="67009334"/>
                    </a:ext>
                  </a:extLst>
                </a:gridCol>
              </a:tblGrid>
              <a:tr h="4991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sz="17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特点</a:t>
                      </a:r>
                      <a:endParaRPr lang="zh-CN" sz="17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）一名员工有两位领导</a:t>
                      </a:r>
                      <a:endParaRPr lang="zh-CN" sz="17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）组织内部有两个层次的协调</a:t>
                      </a:r>
                      <a:endParaRPr lang="zh-CN" sz="17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）产品部门（或项目小组）所形成的横向联系灵活多样</a:t>
                      </a:r>
                      <a:endParaRPr lang="zh-CN" sz="17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5159862"/>
                  </a:ext>
                </a:extLst>
              </a:tr>
              <a:tr h="6864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7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优点</a:t>
                      </a:r>
                      <a:endParaRPr lang="zh-CN" sz="17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）有利于加强各职能部门之间的协作配合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）有利于顺利完成规划项目，提高企业的适应性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）有利于减轻高层管理人员的负担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）有利于职能部门与产品部门相互制约，保证企业整体目标的实现</a:t>
                      </a:r>
                      <a:endParaRPr lang="zh-CN" sz="17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889548"/>
                  </a:ext>
                </a:extLst>
              </a:tr>
              <a:tr h="4787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3.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缺点</a:t>
                      </a:r>
                      <a:endParaRPr lang="zh-CN" sz="17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）组织的稳定性较差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）双重领导的存在，容易产生责任不清、多头指挥；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7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）机构相对臃肿，用人较多。</a:t>
                      </a:r>
                      <a:endParaRPr lang="zh-CN" sz="17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1838739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4.</a:t>
                      </a:r>
                      <a:r>
                        <a:rPr lang="zh-CN" sz="17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适用范围</a:t>
                      </a:r>
                      <a:endParaRPr lang="zh-CN" sz="17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）复杂</a:t>
                      </a:r>
                      <a:r>
                        <a:rPr lang="en-US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/</a:t>
                      </a:r>
                      <a:r>
                        <a:rPr lang="zh-CN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动态</a:t>
                      </a:r>
                      <a:endParaRPr lang="zh-CN" sz="17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）适合因技术发展迅速和产品品种较多而具有创新性强、管理复杂特点的</a:t>
                      </a:r>
                      <a:endParaRPr lang="zh-CN" sz="17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企业（如军事工作、航天工业公司）；一般企业中的科研、新产品试制和规划</a:t>
                      </a:r>
                      <a:endParaRPr lang="zh-CN" sz="17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工作。</a:t>
                      </a:r>
                      <a:endParaRPr lang="zh-CN" sz="17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3081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436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5B38070A-37E4-4B11-B6BD-B855CD7EE645}"/>
              </a:ext>
            </a:extLst>
          </p:cNvPr>
          <p:cNvSpPr/>
          <p:nvPr/>
        </p:nvSpPr>
        <p:spPr>
          <a:xfrm>
            <a:off x="1248040" y="584214"/>
            <a:ext cx="1348446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4.</a:t>
            </a:r>
            <a:r>
              <a:rPr lang="zh-CN" altLang="zh-CN" b="1" u="sng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事业部制</a:t>
            </a:r>
            <a:endParaRPr lang="zh-CN" altLang="zh-CN" sz="1600" kern="100" dirty="0"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07F6477F-B001-4A80-8345-E5617A7AF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662964"/>
              </p:ext>
            </p:extLst>
          </p:nvPr>
        </p:nvGraphicFramePr>
        <p:xfrm>
          <a:off x="1040765" y="1298575"/>
          <a:ext cx="10489248" cy="2735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0187">
                  <a:extLst>
                    <a:ext uri="{9D8B030D-6E8A-4147-A177-3AD203B41FA5}">
                      <a16:colId xmlns:a16="http://schemas.microsoft.com/office/drawing/2014/main" val="2333869896"/>
                    </a:ext>
                  </a:extLst>
                </a:gridCol>
                <a:gridCol w="9039061">
                  <a:extLst>
                    <a:ext uri="{9D8B030D-6E8A-4147-A177-3AD203B41FA5}">
                      <a16:colId xmlns:a16="http://schemas.microsoft.com/office/drawing/2014/main" val="687111633"/>
                    </a:ext>
                  </a:extLst>
                </a:gridCol>
              </a:tblGrid>
              <a:tr h="58737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优点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）有利于总公司最高层摆脱具体管理事务，集中精力于战略决策和长远规划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）增强企业的活力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）有利于把联合化和专业化结合起来，提高生产效率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4414310"/>
                  </a:ext>
                </a:extLst>
              </a:tr>
              <a:tr h="3536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缺点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）容易使各事业部只顾自身的利益，减弱整个公司的协调一致性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）公司和各个事业部的职能机构重复，会增加费用和管理成本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0933082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3.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适用范围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产品种类多且产品之间工艺差别大，或市场分布范围广且市场情况变化快、要求适应性强的大型联合企业或公司。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4487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4442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13E21FF8-C7A1-483C-8A29-BA30ABFCAD48}"/>
              </a:ext>
            </a:extLst>
          </p:cNvPr>
          <p:cNvSpPr/>
          <p:nvPr/>
        </p:nvSpPr>
        <p:spPr>
          <a:xfrm>
            <a:off x="1040765" y="557871"/>
            <a:ext cx="3611886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5.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团队结构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/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虚拟组织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/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无边界组织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8A1F89AB-8A97-48F6-9A88-C0F750CB0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211651"/>
              </p:ext>
            </p:extLst>
          </p:nvPr>
        </p:nvGraphicFramePr>
        <p:xfrm>
          <a:off x="1088060" y="1298575"/>
          <a:ext cx="10215815" cy="3273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3968">
                  <a:extLst>
                    <a:ext uri="{9D8B030D-6E8A-4147-A177-3AD203B41FA5}">
                      <a16:colId xmlns:a16="http://schemas.microsoft.com/office/drawing/2014/main" val="2631643759"/>
                    </a:ext>
                  </a:extLst>
                </a:gridCol>
                <a:gridCol w="8481847">
                  <a:extLst>
                    <a:ext uri="{9D8B030D-6E8A-4147-A177-3AD203B41FA5}">
                      <a16:colId xmlns:a16="http://schemas.microsoft.com/office/drawing/2014/main" val="2352106107"/>
                    </a:ext>
                  </a:extLst>
                </a:gridCol>
              </a:tblGrid>
              <a:tr h="9352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团队结构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）团队已成为目前组织工作活动的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最流行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的方式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）主要特点：打破部门界限并把决策权下放到工作团队成员手中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2398177"/>
                  </a:ext>
                </a:extLst>
              </a:tr>
              <a:tr h="14028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虚拟组织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实质：“可以租用，何必拥有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”</a:t>
                      </a: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是一种规模较小，但可以发挥主要职能的核心组织，它的决策集中化程度很高，但部门化程度很低或根本不存在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.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1493875"/>
                  </a:ext>
                </a:extLst>
              </a:tr>
              <a:tr h="9352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  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无边界组织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6075" indent="-2794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寻求通过组织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扁平化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来减少指挥链，对管理幅度不加限制，取消各种职能部门，</a:t>
                      </a:r>
                    </a:p>
                    <a:p>
                      <a:pPr marL="346075" indent="-2794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代之以授权的团队。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9688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4442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39062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951539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581795" y="25333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samsung\Desktop\图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4600" y="592667"/>
            <a:ext cx="9702800" cy="542025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DD337227-B952-4F9B-9F8A-208E51DDFA72}"/>
              </a:ext>
            </a:extLst>
          </p:cNvPr>
          <p:cNvSpPr/>
          <p:nvPr/>
        </p:nvSpPr>
        <p:spPr>
          <a:xfrm>
            <a:off x="1240473" y="469582"/>
            <a:ext cx="1930337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考点</a:t>
            </a:r>
            <a:r>
              <a:rPr lang="en-US" altLang="zh-CN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 组织文化</a:t>
            </a:r>
            <a:endParaRPr lang="zh-CN" altLang="zh-CN" sz="1600" kern="100" dirty="0">
              <a:solidFill>
                <a:srgbClr val="C00000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0872DD11-73BA-4561-A48D-53767D192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80913"/>
              </p:ext>
            </p:extLst>
          </p:nvPr>
        </p:nvGraphicFramePr>
        <p:xfrm>
          <a:off x="1011336" y="1623726"/>
          <a:ext cx="10276774" cy="4399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1505">
                  <a:extLst>
                    <a:ext uri="{9D8B030D-6E8A-4147-A177-3AD203B41FA5}">
                      <a16:colId xmlns:a16="http://schemas.microsoft.com/office/drawing/2014/main" val="1621943995"/>
                    </a:ext>
                  </a:extLst>
                </a:gridCol>
                <a:gridCol w="8655269">
                  <a:extLst>
                    <a:ext uri="{9D8B030D-6E8A-4147-A177-3AD203B41FA5}">
                      <a16:colId xmlns:a16="http://schemas.microsoft.com/office/drawing/2014/main" val="1741290171"/>
                    </a:ext>
                  </a:extLst>
                </a:gridCol>
              </a:tblGrid>
              <a:tr h="37838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组织文化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9777393"/>
                  </a:ext>
                </a:extLst>
              </a:tr>
              <a:tr h="756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概念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是指控制组织内行为、工作态度、价值观以及关系设定的规范。组织文化是指组织成员的共同价值观体系，组织文化使得组织独具特色，区别于其他组织。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043383"/>
                  </a:ext>
                </a:extLst>
              </a:tr>
              <a:tr h="11351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影响因素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最高管理者的行为方式和管理风格；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工作群体的特征；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管理者和基层主管的领导模式；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）组织特征和管理过程；（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）外部环境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256950"/>
                  </a:ext>
                </a:extLst>
              </a:tr>
              <a:tr h="9255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作用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导向作用；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规范作用；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凝聚作用；（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）激励作用；（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5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）创新作业；（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6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）辐射作用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0288790"/>
                  </a:ext>
                </a:extLst>
              </a:tr>
              <a:tr h="11351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4.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组织文化的内容和结构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内容：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创新与冒险；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注重细节；（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）结果导向；（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）人际导向；（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5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）团队导向；（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6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）进取心；（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7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）稳定性</a:t>
                      </a:r>
                      <a:endParaRPr lang="en-US" altLang="zh-CN" sz="1800" b="1" kern="100" dirty="0">
                        <a:solidFill>
                          <a:srgbClr val="002060"/>
                        </a:solidFill>
                        <a:effectLst/>
                        <a:highlight>
                          <a:srgbClr val="FFFF00"/>
                        </a:highlight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结构：（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）物质层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表层；（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）制度层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中间层；（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）精神层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深层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4528475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DD337227-B952-4F9B-9F8A-208E51DDFA72}"/>
              </a:ext>
            </a:extLst>
          </p:cNvPr>
          <p:cNvSpPr/>
          <p:nvPr/>
        </p:nvSpPr>
        <p:spPr>
          <a:xfrm>
            <a:off x="1242649" y="1044659"/>
            <a:ext cx="1316386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组织文化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91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DD337227-B952-4F9B-9F8A-208E51DDFA72}"/>
              </a:ext>
            </a:extLst>
          </p:cNvPr>
          <p:cNvSpPr/>
          <p:nvPr/>
        </p:nvSpPr>
        <p:spPr>
          <a:xfrm>
            <a:off x="1240473" y="469582"/>
            <a:ext cx="1930337" cy="442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考点</a:t>
            </a:r>
            <a:r>
              <a:rPr lang="en-US" altLang="zh-CN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b="1" kern="1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 组织文化</a:t>
            </a:r>
            <a:endParaRPr lang="zh-CN" altLang="zh-CN" sz="1600" kern="100" dirty="0">
              <a:solidFill>
                <a:srgbClr val="C00000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0872DD11-73BA-4561-A48D-53767D192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7433"/>
              </p:ext>
            </p:extLst>
          </p:nvPr>
        </p:nvGraphicFramePr>
        <p:xfrm>
          <a:off x="1011336" y="1623726"/>
          <a:ext cx="10276774" cy="4710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1505">
                  <a:extLst>
                    <a:ext uri="{9D8B030D-6E8A-4147-A177-3AD203B41FA5}">
                      <a16:colId xmlns:a16="http://schemas.microsoft.com/office/drawing/2014/main" val="1621943995"/>
                    </a:ext>
                  </a:extLst>
                </a:gridCol>
                <a:gridCol w="5686638">
                  <a:extLst>
                    <a:ext uri="{9D8B030D-6E8A-4147-A177-3AD203B41FA5}">
                      <a16:colId xmlns:a16="http://schemas.microsoft.com/office/drawing/2014/main" val="1741290171"/>
                    </a:ext>
                  </a:extLst>
                </a:gridCol>
                <a:gridCol w="2968631">
                  <a:extLst>
                    <a:ext uri="{9D8B030D-6E8A-4147-A177-3AD203B41FA5}">
                      <a16:colId xmlns:a16="http://schemas.microsoft.com/office/drawing/2014/main" val="2169562743"/>
                    </a:ext>
                  </a:extLst>
                </a:gridCol>
              </a:tblGrid>
              <a:tr h="3783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类型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相关内容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举例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9777393"/>
                  </a:ext>
                </a:extLst>
              </a:tr>
              <a:tr h="756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学院型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）注重培养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专才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）喜欢雇佣年轻的大学毕业生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IBM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公司、可口可乐公司、宝洁公司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043383"/>
                  </a:ext>
                </a:extLst>
              </a:tr>
              <a:tr h="11351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2.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俱乐部型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）重视适应、忠诚感和承诺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）把管理人员培养成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通才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资历是关键因素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，年龄和经验至关重要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联合包裹服务公司、德尔塔航空公司、贝尔公司、政府机构和军队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256950"/>
                  </a:ext>
                </a:extLst>
              </a:tr>
              <a:tr h="11351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3.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棒球队型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）鼓励冒险和革新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薪酬制度以员工绩效水平为标准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重视创造发明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会计、法律、投资银行、咨询公司、广告机构、软件开发、生物研究领域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0288790"/>
                  </a:ext>
                </a:extLst>
              </a:tr>
              <a:tr h="11351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4.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堡垒型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）着眼于公司的生存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）工作安全保障不足，但对于喜欢流动性、挑战性的人来说，具有一定的吸引力。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大型零售店、林业产品公司、天然气探测公司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4528475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DD337227-B952-4F9B-9F8A-208E51DDFA72}"/>
              </a:ext>
            </a:extLst>
          </p:cNvPr>
          <p:cNvSpPr/>
          <p:nvPr/>
        </p:nvSpPr>
        <p:spPr>
          <a:xfrm>
            <a:off x="1211712" y="1044659"/>
            <a:ext cx="2008883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组织文化的类型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91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F7198FC5-819F-4EF3-9D42-C6EEE784AB4A}"/>
              </a:ext>
            </a:extLst>
          </p:cNvPr>
          <p:cNvSpPr/>
          <p:nvPr/>
        </p:nvSpPr>
        <p:spPr>
          <a:xfrm>
            <a:off x="940814" y="487376"/>
            <a:ext cx="2542684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考点</a:t>
            </a: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4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  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组织变革</a:t>
            </a:r>
            <a:r>
              <a:rPr lang="zh-CN" altLang="en-US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与发展</a:t>
            </a:r>
            <a:endParaRPr lang="zh-CN" altLang="zh-CN" sz="1600" kern="100" dirty="0">
              <a:solidFill>
                <a:srgbClr val="C00000"/>
              </a:solidFill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453E1C2C-EB77-425B-9A72-5E4080701D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353155"/>
              </p:ext>
            </p:extLst>
          </p:nvPr>
        </p:nvGraphicFramePr>
        <p:xfrm>
          <a:off x="948678" y="1298575"/>
          <a:ext cx="10294643" cy="392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619">
                  <a:extLst>
                    <a:ext uri="{9D8B030D-6E8A-4147-A177-3AD203B41FA5}">
                      <a16:colId xmlns:a16="http://schemas.microsoft.com/office/drawing/2014/main" val="3045636847"/>
                    </a:ext>
                  </a:extLst>
                </a:gridCol>
                <a:gridCol w="8910024">
                  <a:extLst>
                    <a:ext uri="{9D8B030D-6E8A-4147-A177-3AD203B41FA5}">
                      <a16:colId xmlns:a16="http://schemas.microsoft.com/office/drawing/2014/main" val="39795546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组织变革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是指组织为了适应内外环境的变化而对其自身进行的调整和修正。外部环境：政治、经济、技术、社会、心理环境等；内部环境：工作态度、士气、期望、个人价值观、人员素质变化等。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1763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征兆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800" b="1" u="dbl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决策失灵、沟通不畅、组织不能发挥效率、缺乏创新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.</a:t>
                      </a:r>
                      <a:endParaRPr lang="zh-CN" alt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组织变革的方法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以人员为中心的变革（最根本和最重要的变革）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）以结构为中心的变革：包括重新划分和合并新的部门，调整管理层次和管理幅度，任免负责人，明确责任和权力。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）以技术为中心的变革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）以系统为中心的变革（人员、结构、技术）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1914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变革程序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）确定问题；（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）组织诊断；（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）实行变革；（</a:t>
                      </a:r>
                      <a:r>
                        <a:rPr lang="en-US" alt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）变革效果评估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F7198FC5-819F-4EF3-9D42-C6EEE784AB4A}"/>
              </a:ext>
            </a:extLst>
          </p:cNvPr>
          <p:cNvSpPr/>
          <p:nvPr/>
        </p:nvSpPr>
        <p:spPr>
          <a:xfrm>
            <a:off x="1045917" y="838193"/>
            <a:ext cx="1316386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r>
              <a:rPr lang="en-US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</a:t>
            </a:r>
            <a:r>
              <a:rPr lang="zh-CN" altLang="zh-CN" b="1" u="sng" kern="10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组织变革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44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CA206A58-5637-411B-A1AF-2C907027FED7}"/>
              </a:ext>
            </a:extLst>
          </p:cNvPr>
          <p:cNvSpPr/>
          <p:nvPr/>
        </p:nvSpPr>
        <p:spPr>
          <a:xfrm>
            <a:off x="1072296" y="484882"/>
            <a:ext cx="1316386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r>
              <a:rPr lang="en-US" altLang="zh-CN" b="1" u="sng" kern="100" dirty="0">
                <a:solidFill>
                  <a:srgbClr val="99330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zh-CN" altLang="zh-CN" b="1" u="sng" kern="100" dirty="0">
                <a:solidFill>
                  <a:srgbClr val="993300"/>
                </a:solidFill>
                <a:latin typeface="+mj-ea"/>
                <a:ea typeface="+mj-ea"/>
                <a:cs typeface="Times New Roman" panose="02020603050405020304" pitchFamily="18" charset="0"/>
              </a:rPr>
              <a:t>组织发展</a:t>
            </a: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15ED48F6-3513-4773-8579-AE3D569CB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514246"/>
              </p:ext>
            </p:extLst>
          </p:nvPr>
        </p:nvGraphicFramePr>
        <p:xfrm>
          <a:off x="1016944" y="1056148"/>
          <a:ext cx="10158111" cy="2063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8828">
                  <a:extLst>
                    <a:ext uri="{9D8B030D-6E8A-4147-A177-3AD203B41FA5}">
                      <a16:colId xmlns:a16="http://schemas.microsoft.com/office/drawing/2014/main" val="2486571773"/>
                    </a:ext>
                  </a:extLst>
                </a:gridCol>
                <a:gridCol w="8999283">
                  <a:extLst>
                    <a:ext uri="{9D8B030D-6E8A-4147-A177-3AD203B41FA5}">
                      <a16:colId xmlns:a16="http://schemas.microsoft.com/office/drawing/2014/main" val="4127141607"/>
                    </a:ext>
                  </a:extLst>
                </a:gridCol>
              </a:tblGrid>
              <a:tr h="220980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传统方法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结构技术</a:t>
                      </a: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：影响工作内容和员工关系的技术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4839893"/>
                  </a:ext>
                </a:extLst>
              </a:tr>
              <a:tr h="51435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人文技术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8121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现代方法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CN" sz="1800" b="1" kern="10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全面质量管理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：它强调依靠</a:t>
                      </a:r>
                      <a:r>
                        <a:rPr lang="zh-CN" sz="1800" b="1" u="dbl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协同工作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得到</a:t>
                      </a:r>
                      <a:r>
                        <a:rPr lang="zh-CN" sz="1800" b="1" u="sng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每个人对质量的承诺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349250" indent="-34925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+mj-ea"/>
                          <a:ea typeface="+mj-ea"/>
                        </a:rPr>
                        <a:t>团队建设</a:t>
                      </a:r>
                      <a:r>
                        <a:rPr lang="zh-CN" sz="1800" b="1" kern="10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：一个好的团队具有四个方面的特征，即规模小，能力互补、有共同的意愿、目标和方法、情愿共同承担责任。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2007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944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CA206A58-5637-411B-A1AF-2C907027FED7}"/>
              </a:ext>
            </a:extLst>
          </p:cNvPr>
          <p:cNvSpPr/>
          <p:nvPr/>
        </p:nvSpPr>
        <p:spPr>
          <a:xfrm>
            <a:off x="692150" y="2332343"/>
            <a:ext cx="10552550" cy="1806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r>
              <a:rPr lang="en-US" altLang="zh-CN" sz="8800" b="1" kern="100" dirty="0">
                <a:solidFill>
                  <a:srgbClr val="00206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Thank</a:t>
            </a:r>
          </a:p>
        </p:txBody>
      </p:sp>
    </p:spTree>
    <p:extLst>
      <p:ext uri="{BB962C8B-B14F-4D97-AF65-F5344CB8AC3E}">
        <p14:creationId xmlns:p14="http://schemas.microsoft.com/office/powerpoint/2010/main" val="2790422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D3AC2073-5EEC-4AEA-8876-F9329FD76FB1}"/>
              </a:ext>
            </a:extLst>
          </p:cNvPr>
          <p:cNvSpPr/>
          <p:nvPr/>
        </p:nvSpPr>
        <p:spPr>
          <a:xfrm>
            <a:off x="3352800" y="2650741"/>
            <a:ext cx="6096000" cy="8713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b="1" u="sng" kern="0" dirty="0">
                <a:solidFill>
                  <a:srgbClr val="00206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第一章  组织激励</a:t>
            </a:r>
            <a:endParaRPr lang="zh-CN" altLang="zh-CN" sz="4000" kern="100" dirty="0">
              <a:solidFill>
                <a:srgbClr val="002060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8032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samsung\Desktop\图第一章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1467" y="626532"/>
            <a:ext cx="8703733" cy="58266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858032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D3AC2073-5EEC-4AEA-8876-F9329FD76FB1}"/>
              </a:ext>
            </a:extLst>
          </p:cNvPr>
          <p:cNvSpPr/>
          <p:nvPr/>
        </p:nvSpPr>
        <p:spPr>
          <a:xfrm>
            <a:off x="939375" y="637653"/>
            <a:ext cx="10590637" cy="4198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kern="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高频考点精讲</a:t>
            </a:r>
            <a:endParaRPr lang="en-US" altLang="zh-CN" b="1" kern="0" dirty="0">
              <a:solidFill>
                <a:srgbClr val="00206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b="1" u="sng" kern="0" dirty="0">
              <a:solidFill>
                <a:srgbClr val="CC000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考点</a:t>
            </a:r>
            <a:r>
              <a:rPr lang="en-US" altLang="zh-CN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</a:t>
            </a:r>
            <a:r>
              <a:rPr lang="zh-CN" altLang="en-US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需要与动机</a:t>
            </a:r>
            <a:endParaRPr lang="en-US" altLang="zh-CN" b="1" u="sng" kern="0" dirty="0">
              <a:solidFill>
                <a:srgbClr val="CC000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1.</a:t>
            </a:r>
            <a:r>
              <a:rPr lang="zh-CN" altLang="en-US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需要：</a:t>
            </a:r>
            <a:r>
              <a:rPr lang="zh-CN" altLang="en-US" kern="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是指当缺乏或期待某种结果而产生的心理状态，对食物、水、空气等物质需要，及对归属、爱等的社会需要</a:t>
            </a:r>
            <a:endParaRPr lang="en-US" altLang="zh-CN" kern="0" dirty="0">
              <a:solidFill>
                <a:srgbClr val="00206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zh-CN" altLang="zh-CN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动机</a:t>
            </a:r>
            <a:r>
              <a:rPr lang="zh-CN" altLang="en-US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：</a:t>
            </a:r>
            <a:r>
              <a:rPr lang="zh-CN" altLang="en-US" u="sng" kern="0" dirty="0">
                <a:solidFill>
                  <a:srgbClr val="24116B"/>
                </a:solidFill>
                <a:latin typeface="+mj-ea"/>
                <a:ea typeface="+mj-ea"/>
                <a:cs typeface="Times New Roman" panose="02020603050405020304" pitchFamily="18" charset="0"/>
              </a:rPr>
              <a:t>是指人们从事某种活动、为某一目标付出努力的意愿，这种意愿取决于目标能否以及在多大程度上能够满足人的需要。</a:t>
            </a:r>
            <a:endParaRPr lang="en-US" altLang="zh-CN" u="sng" kern="0" dirty="0">
              <a:solidFill>
                <a:srgbClr val="24116B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u="sng" kern="0" dirty="0">
                <a:solidFill>
                  <a:srgbClr val="24116B"/>
                </a:solidFill>
                <a:latin typeface="+mj-ea"/>
                <a:ea typeface="+mj-ea"/>
                <a:cs typeface="Times New Roman" panose="02020603050405020304" pitchFamily="18" charset="0"/>
              </a:rPr>
              <a:t>动机有</a:t>
            </a:r>
            <a:r>
              <a:rPr lang="zh-CN" altLang="zh-CN" u="sng" kern="0" dirty="0">
                <a:solidFill>
                  <a:srgbClr val="24116B"/>
                </a:solidFill>
                <a:latin typeface="+mj-ea"/>
                <a:ea typeface="+mj-ea"/>
                <a:cs typeface="Times New Roman" panose="02020603050405020304" pitchFamily="18" charset="0"/>
              </a:rPr>
              <a:t>三要素</a:t>
            </a:r>
            <a:endParaRPr lang="zh-CN" altLang="zh-CN" sz="1600" kern="100" dirty="0">
              <a:solidFill>
                <a:srgbClr val="24116B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包括</a:t>
            </a:r>
            <a:r>
              <a:rPr lang="zh-CN" altLang="en-US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  <a:sym typeface="Wingdings" panose="05000000000000000000" pitchFamily="2" charset="2"/>
              </a:rPr>
              <a:t>（</a:t>
            </a:r>
            <a:r>
              <a:rPr lang="en-US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CN" altLang="en-US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  <a:sym typeface="Wingdings" panose="05000000000000000000" pitchFamily="2" charset="2"/>
              </a:rPr>
              <a:t>）</a:t>
            </a:r>
            <a:r>
              <a:rPr lang="zh-CN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决定人行为的方向</a:t>
            </a:r>
            <a:r>
              <a:rPr lang="zh-CN" altLang="en-US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（</a:t>
            </a:r>
            <a:r>
              <a:rPr lang="en-US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2</a:t>
            </a:r>
            <a:r>
              <a:rPr lang="zh-CN" altLang="en-US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）</a:t>
            </a:r>
            <a:r>
              <a:rPr lang="zh-CN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努力的水平、</a:t>
            </a:r>
            <a:r>
              <a:rPr lang="zh-CN" altLang="en-US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（</a:t>
            </a:r>
            <a:r>
              <a:rPr lang="en-US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en-US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）</a:t>
            </a:r>
            <a:r>
              <a:rPr lang="zh-CN" altLang="zh-CN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坚持的水平。</a:t>
            </a:r>
            <a:endParaRPr lang="en-US" altLang="zh-CN" kern="0" dirty="0">
              <a:solidFill>
                <a:srgbClr val="00008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kern="0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动机又分为内源性性动机和外源性动机。</a:t>
            </a:r>
            <a:endParaRPr lang="zh-CN" altLang="zh-CN" kern="100" dirty="0"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D3AC2073-5EEC-4AEA-8876-F9329FD76FB1}"/>
              </a:ext>
            </a:extLst>
          </p:cNvPr>
          <p:cNvSpPr/>
          <p:nvPr/>
        </p:nvSpPr>
        <p:spPr>
          <a:xfrm>
            <a:off x="939375" y="637653"/>
            <a:ext cx="10590637" cy="1249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考点</a:t>
            </a:r>
            <a:r>
              <a:rPr lang="en-US" altLang="zh-CN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2.</a:t>
            </a:r>
            <a:r>
              <a:rPr lang="zh-CN" altLang="en-US" b="1" u="sng" kern="0" dirty="0">
                <a:solidFill>
                  <a:srgbClr val="CC0000"/>
                </a:solidFill>
                <a:latin typeface="+mj-ea"/>
                <a:ea typeface="+mj-ea"/>
                <a:cs typeface="Times New Roman" panose="02020603050405020304" pitchFamily="18" charset="0"/>
              </a:rPr>
              <a:t>激励：</a:t>
            </a:r>
            <a:r>
              <a:rPr lang="zh-CN" altLang="en-US" kern="0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</a:rPr>
              <a:t>是通过满足员工的需要而使其努力工作，从而实现组织目标的过程。</a:t>
            </a:r>
            <a:endParaRPr lang="zh-CN" altLang="zh-CN" sz="16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zh-CN" altLang="zh-CN" sz="16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zh-CN" altLang="zh-CN" sz="16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A44AC48D-C5CD-47EE-9602-46DDC1A43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595020"/>
              </p:ext>
            </p:extLst>
          </p:nvPr>
        </p:nvGraphicFramePr>
        <p:xfrm>
          <a:off x="2242931" y="1262247"/>
          <a:ext cx="8822266" cy="30398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4399">
                  <a:extLst>
                    <a:ext uri="{9D8B030D-6E8A-4147-A177-3AD203B41FA5}">
                      <a16:colId xmlns:a16="http://schemas.microsoft.com/office/drawing/2014/main" val="478460211"/>
                    </a:ext>
                  </a:extLst>
                </a:gridCol>
                <a:gridCol w="5367867">
                  <a:extLst>
                    <a:ext uri="{9D8B030D-6E8A-4147-A177-3AD203B41FA5}">
                      <a16:colId xmlns:a16="http://schemas.microsoft.com/office/drawing/2014/main" val="3365545283"/>
                    </a:ext>
                  </a:extLst>
                </a:gridCol>
              </a:tblGrid>
              <a:tr h="3318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分类标准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类型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4771396"/>
                  </a:ext>
                </a:extLst>
              </a:tr>
              <a:tr h="70789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从激励内容的角度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物质激励</a:t>
                      </a:r>
                      <a:endParaRPr lang="en-US" altLang="zh-CN" sz="1800" b="1" kern="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精神激励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228006"/>
                  </a:ext>
                </a:extLst>
              </a:tr>
              <a:tr h="70789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从激励作用的角度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正向激励</a:t>
                      </a:r>
                      <a:endParaRPr lang="en-US" altLang="zh-CN" sz="1800" b="1" kern="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负向激励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2877751"/>
                  </a:ext>
                </a:extLst>
              </a:tr>
              <a:tr h="112780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．</a:t>
                      </a: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从激励对象的角度</a:t>
                      </a:r>
                      <a:r>
                        <a:rPr lang="zh-CN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。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他人激励</a:t>
                      </a:r>
                      <a:endParaRPr lang="en-US" altLang="zh-CN" sz="1800" b="1" kern="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自我激励</a:t>
                      </a:r>
                      <a:endParaRPr lang="zh-CN" sz="1800" b="1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933704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500BF4BD-CE40-494D-A135-0DDEAD9CF6B2}"/>
              </a:ext>
            </a:extLst>
          </p:cNvPr>
          <p:cNvSpPr/>
          <p:nvPr/>
        </p:nvSpPr>
        <p:spPr>
          <a:xfrm>
            <a:off x="876300" y="997735"/>
            <a:ext cx="6096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（一）</a:t>
            </a:r>
            <a:r>
              <a:rPr lang="zh-CN" altLang="zh-CN" b="1" u="sng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马斯洛需要层次理论</a:t>
            </a:r>
            <a:endParaRPr lang="zh-CN" altLang="zh-CN" sz="16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zh-CN" altLang="zh-CN" dirty="0">
                <a:solidFill>
                  <a:srgbClr val="000080"/>
                </a:solidFill>
                <a:latin typeface="+mj-ea"/>
                <a:ea typeface="+mj-ea"/>
                <a:cs typeface="Times New Roman" panose="02020603050405020304" pitchFamily="18" charset="0"/>
              </a:rPr>
              <a:t>需要层次内容：</a:t>
            </a:r>
            <a:r>
              <a:rPr lang="zh-CN" altLang="zh-CN" dirty="0">
                <a:solidFill>
                  <a:srgbClr val="000080"/>
                </a:solidFill>
                <a:latin typeface="+mj-ea"/>
                <a:ea typeface="+mj-ea"/>
              </a:rPr>
              <a:t> </a:t>
            </a:r>
            <a:endParaRPr lang="zh-CN" altLang="en-US" dirty="0">
              <a:latin typeface="+mj-ea"/>
              <a:ea typeface="+mj-ea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4E29A779-C432-4F3E-AED5-E1497926FC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40405"/>
              </p:ext>
            </p:extLst>
          </p:nvPr>
        </p:nvGraphicFramePr>
        <p:xfrm>
          <a:off x="876299" y="1849120"/>
          <a:ext cx="10960735" cy="2689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60735">
                  <a:extLst>
                    <a:ext uri="{9D8B030D-6E8A-4147-A177-3AD203B41FA5}">
                      <a16:colId xmlns:a16="http://schemas.microsoft.com/office/drawing/2014/main" val="635983700"/>
                    </a:ext>
                  </a:extLst>
                </a:gridCol>
              </a:tblGrid>
              <a:tr h="12884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五种类型：认为人类需要的强度并不都是相等</a:t>
                      </a:r>
                      <a:endParaRPr lang="zh-CN" sz="2000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①</a:t>
                      </a:r>
                      <a:r>
                        <a:rPr lang="zh-CN" sz="2000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生理需要</a:t>
                      </a:r>
                      <a:r>
                        <a:rPr lang="zh-CN" altLang="en-US" sz="2000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：食物、水、居住场所、睡眠等身体方面的需要</a:t>
                      </a:r>
                      <a:endParaRPr lang="zh-CN" sz="2000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②安全需要：身体安全、经济安全</a:t>
                      </a:r>
                      <a:endParaRPr lang="zh-CN" sz="2000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③归属和爱的需要：包括情感、归属、被接纳、友谊等需要，例如获得友好和谐的同事。</a:t>
                      </a:r>
                      <a:endParaRPr lang="zh-CN" sz="2000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④尊重的需要：内在尊重（自尊心、自主权、成就感等）、外在尊重（地位、认同、受重视等）</a:t>
                      </a:r>
                      <a:endParaRPr lang="zh-CN" sz="2000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002060"/>
                          </a:solidFill>
                          <a:effectLst/>
                          <a:latin typeface="+mj-ea"/>
                          <a:ea typeface="+mj-ea"/>
                        </a:rPr>
                        <a:t>⑤自我实现需要：包括个人成长、发挥个人潜能、实现个人理想的需要</a:t>
                      </a:r>
                      <a:endParaRPr lang="zh-CN" sz="2000" kern="100" dirty="0">
                        <a:solidFill>
                          <a:srgbClr val="00206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514100"/>
                  </a:ext>
                </a:extLst>
              </a:tr>
            </a:tbl>
          </a:graphicData>
        </a:graphic>
      </p:graphicFrame>
      <p:sp>
        <p:nvSpPr>
          <p:cNvPr id="15" name="矩形 14">
            <a:extLst>
              <a:ext uri="{FF2B5EF4-FFF2-40B4-BE49-F238E27FC236}">
                <a16:creationId xmlns:a16="http://schemas.microsoft.com/office/drawing/2014/main" id="{500BF4BD-CE40-494D-A135-0DDEAD9CF6B2}"/>
              </a:ext>
            </a:extLst>
          </p:cNvPr>
          <p:cNvSpPr/>
          <p:nvPr/>
        </p:nvSpPr>
        <p:spPr>
          <a:xfrm>
            <a:off x="962872" y="513745"/>
            <a:ext cx="6096000" cy="4577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考点</a:t>
            </a:r>
            <a:r>
              <a:rPr lang="en-US" altLang="zh-CN" b="1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en-US" b="1" kern="0" dirty="0">
                <a:solidFill>
                  <a:srgbClr val="C00000"/>
                </a:solidFill>
                <a:latin typeface="+mj-ea"/>
                <a:ea typeface="+mj-ea"/>
                <a:cs typeface="Times New Roman" panose="02020603050405020304" pitchFamily="18" charset="0"/>
              </a:rPr>
              <a:t>  激励理论</a:t>
            </a:r>
            <a:r>
              <a:rPr lang="zh-CN" altLang="zh-CN" dirty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endParaRPr lang="zh-CN" altLang="en-US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2980B9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2525</TotalTime>
  <Words>5147</Words>
  <Application>Microsoft Office PowerPoint</Application>
  <PresentationFormat>宽屏</PresentationFormat>
  <Paragraphs>588</Paragraphs>
  <Slides>44</Slides>
  <Notes>44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53" baseType="lpstr">
      <vt:lpstr>等线</vt:lpstr>
      <vt:lpstr>黑体</vt:lpstr>
      <vt:lpstr>华文新魏</vt:lpstr>
      <vt:lpstr>华文中宋</vt:lpstr>
      <vt:lpstr>微软雅黑</vt:lpstr>
      <vt:lpstr>Arial</vt:lpstr>
      <vt:lpstr>Calibri</vt:lpstr>
      <vt:lpstr>Times New Roman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</dc:title>
  <dc:creator>第一PPT</dc:creator>
  <cp:keywords>www.1ppt.com</cp:keywords>
  <dc:description>www.1ppt.com</dc:description>
  <cp:lastModifiedBy>周 润芝</cp:lastModifiedBy>
  <cp:revision>126</cp:revision>
  <dcterms:created xsi:type="dcterms:W3CDTF">2017-05-13T03:05:00Z</dcterms:created>
  <dcterms:modified xsi:type="dcterms:W3CDTF">2022-08-28T05:25:54Z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