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853" r:id="rId3"/>
    <p:sldId id="854" r:id="rId4"/>
    <p:sldId id="855" r:id="rId5"/>
    <p:sldId id="856" r:id="rId6"/>
    <p:sldId id="857" r:id="rId7"/>
    <p:sldId id="858" r:id="rId8"/>
    <p:sldId id="859" r:id="rId9"/>
    <p:sldId id="860" r:id="rId10"/>
    <p:sldId id="861" r:id="rId11"/>
    <p:sldId id="862" r:id="rId12"/>
    <p:sldId id="863" r:id="rId13"/>
    <p:sldId id="846" r:id="rId14"/>
    <p:sldId id="864" r:id="rId15"/>
    <p:sldId id="847" r:id="rId16"/>
    <p:sldId id="878"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80" d="100"/>
          <a:sy n="80" d="100"/>
        </p:scale>
        <p:origin x="150" y="9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2023/8/23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211504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169219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617880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302966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371143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670110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4088499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445419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818006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734524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079060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212687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140599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931402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605304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2023/8/23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8269116" cy="6117829"/>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、劳动合同不得解除的情形</a:t>
            </a:r>
            <a:endParaRPr lang="en-US" altLang="zh-CN" sz="2400" dirty="0">
              <a:solidFill>
                <a:schemeClr val="bg1"/>
              </a:solidFill>
            </a:endParaRPr>
          </a:p>
          <a:p>
            <a:pPr>
              <a:lnSpc>
                <a:spcPct val="150000"/>
              </a:lnSpc>
            </a:pPr>
            <a:r>
              <a:rPr lang="zh-CN" altLang="en-US" sz="2400" dirty="0">
                <a:solidFill>
                  <a:schemeClr val="bg1"/>
                </a:solidFill>
              </a:rPr>
              <a:t>五、劳动合同的终止</a:t>
            </a:r>
          </a:p>
          <a:p>
            <a:pPr>
              <a:lnSpc>
                <a:spcPct val="150000"/>
              </a:lnSpc>
            </a:pPr>
            <a:r>
              <a:rPr lang="zh-CN" altLang="en-US" sz="2400" dirty="0">
                <a:solidFill>
                  <a:schemeClr val="bg1"/>
                </a:solidFill>
              </a:rPr>
              <a:t>劳动合同不存在约定终止，只有法定终止。</a:t>
            </a:r>
          </a:p>
          <a:p>
            <a:pPr>
              <a:lnSpc>
                <a:spcPct val="150000"/>
              </a:lnSpc>
            </a:pPr>
            <a:r>
              <a:rPr lang="en-US" altLang="zh-CN" sz="2400" dirty="0">
                <a:solidFill>
                  <a:schemeClr val="bg1"/>
                </a:solidFill>
              </a:rPr>
              <a:t>1</a:t>
            </a:r>
            <a:r>
              <a:rPr lang="zh-CN" altLang="en-US" sz="2400" dirty="0">
                <a:solidFill>
                  <a:schemeClr val="bg1"/>
                </a:solidFill>
              </a:rPr>
              <a:t>、劳动合同期满的</a:t>
            </a:r>
            <a:r>
              <a:rPr lang="en-US" altLang="zh-CN" sz="2400" dirty="0">
                <a:solidFill>
                  <a:schemeClr val="bg1"/>
                </a:solidFill>
              </a:rPr>
              <a:t>;</a:t>
            </a:r>
          </a:p>
          <a:p>
            <a:pPr>
              <a:lnSpc>
                <a:spcPct val="150000"/>
              </a:lnSpc>
            </a:pPr>
            <a:r>
              <a:rPr lang="en-US" altLang="zh-CN" sz="2400" dirty="0">
                <a:solidFill>
                  <a:schemeClr val="bg1"/>
                </a:solidFill>
              </a:rPr>
              <a:t>2</a:t>
            </a:r>
            <a:r>
              <a:rPr lang="zh-CN" altLang="en-US" sz="2400" dirty="0">
                <a:solidFill>
                  <a:schemeClr val="bg1"/>
                </a:solidFill>
              </a:rPr>
              <a:t>、劳动者开始依法享受基本养老保险待遇的</a:t>
            </a:r>
            <a:r>
              <a:rPr lang="en-US" altLang="zh-CN" sz="2400" dirty="0">
                <a:solidFill>
                  <a:schemeClr val="bg1"/>
                </a:solidFill>
              </a:rPr>
              <a:t>;</a:t>
            </a:r>
          </a:p>
          <a:p>
            <a:pPr>
              <a:lnSpc>
                <a:spcPct val="150000"/>
              </a:lnSpc>
            </a:pPr>
            <a:r>
              <a:rPr lang="en-US" altLang="zh-CN" sz="2400" dirty="0">
                <a:solidFill>
                  <a:schemeClr val="bg1"/>
                </a:solidFill>
              </a:rPr>
              <a:t>3</a:t>
            </a:r>
            <a:r>
              <a:rPr lang="zh-CN" altLang="en-US" sz="2400" dirty="0">
                <a:solidFill>
                  <a:schemeClr val="bg1"/>
                </a:solidFill>
              </a:rPr>
              <a:t>、劳动者死亡，或者被人民法院宣告死亡或者宣告失踪的</a:t>
            </a:r>
            <a:r>
              <a:rPr lang="en-US" altLang="zh-CN" sz="2400" dirty="0">
                <a:solidFill>
                  <a:schemeClr val="bg1"/>
                </a:solidFill>
              </a:rPr>
              <a:t>;</a:t>
            </a:r>
          </a:p>
          <a:p>
            <a:pPr>
              <a:lnSpc>
                <a:spcPct val="150000"/>
              </a:lnSpc>
            </a:pPr>
            <a:r>
              <a:rPr lang="en-US" altLang="zh-CN" sz="2400" dirty="0">
                <a:solidFill>
                  <a:schemeClr val="bg1"/>
                </a:solidFill>
              </a:rPr>
              <a:t>4</a:t>
            </a:r>
            <a:r>
              <a:rPr lang="zh-CN" altLang="en-US" sz="2400" dirty="0">
                <a:solidFill>
                  <a:schemeClr val="bg1"/>
                </a:solidFill>
              </a:rPr>
              <a:t>、用人单位被依法宣告破产的</a:t>
            </a:r>
            <a:r>
              <a:rPr lang="en-US" altLang="zh-CN" sz="2400" dirty="0">
                <a:solidFill>
                  <a:schemeClr val="bg1"/>
                </a:solidFill>
              </a:rPr>
              <a:t>;</a:t>
            </a:r>
          </a:p>
          <a:p>
            <a:pPr>
              <a:lnSpc>
                <a:spcPct val="150000"/>
              </a:lnSpc>
            </a:pPr>
            <a:r>
              <a:rPr lang="en-US" altLang="zh-CN" sz="2400" dirty="0">
                <a:solidFill>
                  <a:schemeClr val="bg1"/>
                </a:solidFill>
              </a:rPr>
              <a:t>5</a:t>
            </a:r>
            <a:r>
              <a:rPr lang="zh-CN" altLang="en-US" sz="2400" dirty="0">
                <a:solidFill>
                  <a:schemeClr val="bg1"/>
                </a:solidFill>
              </a:rPr>
              <a:t>、用人单位被吊销营业执照、责令关闭、撤销或者用人单位决定提前解散的</a:t>
            </a:r>
            <a:r>
              <a:rPr lang="en-US" altLang="zh-CN" sz="2400" dirty="0">
                <a:solidFill>
                  <a:schemeClr val="bg1"/>
                </a:solidFill>
              </a:rPr>
              <a:t>;</a:t>
            </a:r>
          </a:p>
          <a:p>
            <a:pPr>
              <a:lnSpc>
                <a:spcPct val="150000"/>
              </a:lnSpc>
            </a:pPr>
            <a:r>
              <a:rPr lang="en-US" altLang="zh-CN" sz="2400" dirty="0">
                <a:solidFill>
                  <a:schemeClr val="bg1"/>
                </a:solidFill>
              </a:rPr>
              <a:t>6</a:t>
            </a:r>
            <a:r>
              <a:rPr lang="zh-CN" altLang="en-US" sz="2400" dirty="0">
                <a:solidFill>
                  <a:schemeClr val="bg1"/>
                </a:solidFill>
              </a:rPr>
              <a:t>、法律、行政法规规定的其他情形。</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508599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5563831"/>
          </a:xfrm>
          <a:prstGeom prst="rect">
            <a:avLst/>
          </a:prstGeom>
          <a:noFill/>
        </p:spPr>
        <p:txBody>
          <a:bodyPr wrap="square" rtlCol="0" anchor="t">
            <a:spAutoFit/>
          </a:bodyPr>
          <a:lstStyle/>
          <a:p>
            <a:pPr algn="ctr">
              <a:lnSpc>
                <a:spcPct val="150000"/>
              </a:lnSpc>
            </a:pPr>
            <a:r>
              <a:rPr lang="zh-CN" altLang="en-US" sz="2400" dirty="0">
                <a:solidFill>
                  <a:schemeClr val="bg1"/>
                </a:solidFill>
              </a:rPr>
              <a:t>第三节   消费者权益保护法律制度</a:t>
            </a:r>
            <a:endParaRPr lang="en-US" altLang="zh-CN" sz="2400" dirty="0">
              <a:solidFill>
                <a:schemeClr val="bg1"/>
              </a:solidFill>
            </a:endParaRPr>
          </a:p>
          <a:p>
            <a:pPr>
              <a:lnSpc>
                <a:spcPct val="150000"/>
              </a:lnSpc>
            </a:pPr>
            <a:r>
              <a:rPr lang="zh-CN" altLang="en-US" sz="2400" dirty="0">
                <a:solidFill>
                  <a:schemeClr val="bg1"/>
                </a:solidFill>
              </a:rPr>
              <a:t>一、概述</a:t>
            </a:r>
          </a:p>
          <a:p>
            <a:pPr>
              <a:lnSpc>
                <a:spcPct val="150000"/>
              </a:lnSpc>
            </a:pPr>
            <a:r>
              <a:rPr lang="zh-CN" altLang="en-US" sz="2400" dirty="0">
                <a:solidFill>
                  <a:schemeClr val="bg1"/>
                </a:solidFill>
              </a:rPr>
              <a:t>二、消费者的权利</a:t>
            </a:r>
          </a:p>
          <a:p>
            <a:pPr>
              <a:lnSpc>
                <a:spcPct val="150000"/>
              </a:lnSpc>
            </a:pPr>
            <a:r>
              <a:rPr lang="zh-CN" altLang="en-US" sz="2400" dirty="0">
                <a:solidFill>
                  <a:schemeClr val="bg1"/>
                </a:solidFill>
              </a:rPr>
              <a:t>安全保障权：这是消费者最基本的权利</a:t>
            </a:r>
          </a:p>
          <a:p>
            <a:pPr>
              <a:lnSpc>
                <a:spcPct val="150000"/>
              </a:lnSpc>
            </a:pPr>
            <a:r>
              <a:rPr lang="zh-CN" altLang="en-US" sz="2400" dirty="0">
                <a:solidFill>
                  <a:schemeClr val="bg1"/>
                </a:solidFill>
              </a:rPr>
              <a:t>三、经营者的义务</a:t>
            </a:r>
            <a:endParaRPr lang="en-US" altLang="zh-CN" sz="2400" dirty="0">
              <a:solidFill>
                <a:schemeClr val="bg1"/>
              </a:solidFill>
            </a:endParaRPr>
          </a:p>
          <a:p>
            <a:pPr>
              <a:lnSpc>
                <a:spcPct val="150000"/>
              </a:lnSpc>
            </a:pPr>
            <a:r>
              <a:rPr lang="zh-CN" altLang="en-US" sz="2400" dirty="0">
                <a:solidFill>
                  <a:schemeClr val="bg1"/>
                </a:solidFill>
              </a:rPr>
              <a:t>四、消费争议解决</a:t>
            </a:r>
          </a:p>
          <a:p>
            <a:pPr>
              <a:lnSpc>
                <a:spcPct val="150000"/>
              </a:lnSpc>
            </a:pPr>
            <a:r>
              <a:rPr lang="en-US" altLang="zh-CN" sz="2400" dirty="0">
                <a:solidFill>
                  <a:schemeClr val="bg1"/>
                </a:solidFill>
              </a:rPr>
              <a:t>1</a:t>
            </a:r>
            <a:r>
              <a:rPr lang="zh-CN" altLang="en-US" sz="2400" dirty="0">
                <a:solidFill>
                  <a:schemeClr val="bg1"/>
                </a:solidFill>
              </a:rPr>
              <a:t>、争议解决的途径</a:t>
            </a:r>
            <a:r>
              <a:rPr lang="en-US" altLang="zh-CN" sz="2400" dirty="0">
                <a:solidFill>
                  <a:schemeClr val="bg1"/>
                </a:solidFill>
              </a:rPr>
              <a:t>——5</a:t>
            </a:r>
            <a:r>
              <a:rPr lang="zh-CN" altLang="en-US" sz="2400" dirty="0">
                <a:solidFill>
                  <a:schemeClr val="bg1"/>
                </a:solidFill>
              </a:rPr>
              <a:t>种</a:t>
            </a:r>
          </a:p>
          <a:p>
            <a:pPr>
              <a:lnSpc>
                <a:spcPct val="150000"/>
              </a:lnSpc>
            </a:pPr>
            <a:r>
              <a:rPr lang="en-US" altLang="zh-CN" sz="2400" dirty="0">
                <a:solidFill>
                  <a:schemeClr val="bg1"/>
                </a:solidFill>
              </a:rPr>
              <a:t>2</a:t>
            </a:r>
            <a:r>
              <a:rPr lang="zh-CN" altLang="en-US" sz="2400" dirty="0">
                <a:solidFill>
                  <a:schemeClr val="bg1"/>
                </a:solidFill>
              </a:rPr>
              <a:t>、消费索赔的规则</a:t>
            </a:r>
            <a:endParaRPr lang="en-US" altLang="zh-CN" sz="2400" dirty="0">
              <a:solidFill>
                <a:schemeClr val="bg1"/>
              </a:solidFill>
            </a:endParaRPr>
          </a:p>
          <a:p>
            <a:pPr>
              <a:lnSpc>
                <a:spcPct val="150000"/>
              </a:lnSpc>
            </a:pPr>
            <a:r>
              <a:rPr lang="zh-CN" altLang="en-US" sz="2400" dirty="0">
                <a:solidFill>
                  <a:schemeClr val="bg1"/>
                </a:solidFill>
              </a:rPr>
              <a:t>五、违反消费者权益保护法的法律责任</a:t>
            </a:r>
          </a:p>
          <a:p>
            <a:pPr>
              <a:lnSpc>
                <a:spcPct val="150000"/>
              </a:lnSpc>
            </a:pPr>
            <a:r>
              <a:rPr lang="en-US" altLang="zh-CN" sz="2400" dirty="0">
                <a:solidFill>
                  <a:schemeClr val="bg1"/>
                </a:solidFill>
              </a:rPr>
              <a:t>1</a:t>
            </a:r>
            <a:r>
              <a:rPr lang="zh-CN" altLang="en-US" sz="2400" dirty="0">
                <a:solidFill>
                  <a:schemeClr val="bg1"/>
                </a:solidFill>
              </a:rPr>
              <a:t>、行政责任   </a:t>
            </a:r>
            <a:r>
              <a:rPr lang="en-US" altLang="zh-CN" sz="2400" dirty="0">
                <a:solidFill>
                  <a:schemeClr val="bg1"/>
                </a:solidFill>
              </a:rPr>
              <a:t>2</a:t>
            </a:r>
            <a:r>
              <a:rPr lang="zh-CN" altLang="en-US" sz="2400" dirty="0">
                <a:solidFill>
                  <a:schemeClr val="bg1"/>
                </a:solidFill>
              </a:rPr>
              <a:t>、刑事责任   </a:t>
            </a:r>
            <a:r>
              <a:rPr lang="en-US" altLang="zh-CN" sz="2400" dirty="0">
                <a:solidFill>
                  <a:schemeClr val="bg1"/>
                </a:solidFill>
              </a:rPr>
              <a:t>3</a:t>
            </a:r>
            <a:r>
              <a:rPr lang="zh-CN" altLang="en-US" sz="2400" dirty="0">
                <a:solidFill>
                  <a:schemeClr val="bg1"/>
                </a:solidFill>
              </a:rPr>
              <a:t>、民事责任</a:t>
            </a:r>
            <a:endParaRPr lang="en-US" altLang="zh-CN" sz="2400" dirty="0">
              <a:solidFill>
                <a:schemeClr val="bg1"/>
              </a:solidFill>
            </a:endParaRPr>
          </a:p>
        </p:txBody>
      </p:sp>
    </p:spTree>
    <p:extLst>
      <p:ext uri="{BB962C8B-B14F-4D97-AF65-F5344CB8AC3E}">
        <p14:creationId xmlns:p14="http://schemas.microsoft.com/office/powerpoint/2010/main" val="38075639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3904402"/>
          </a:xfrm>
          <a:prstGeom prst="rect">
            <a:avLst/>
          </a:prstGeom>
          <a:noFill/>
        </p:spPr>
        <p:txBody>
          <a:bodyPr wrap="square" rtlCol="0" anchor="t">
            <a:spAutoFit/>
          </a:bodyPr>
          <a:lstStyle/>
          <a:p>
            <a:pPr algn="ctr">
              <a:lnSpc>
                <a:spcPct val="150000"/>
              </a:lnSpc>
            </a:pPr>
            <a:r>
              <a:rPr lang="zh-CN" altLang="en-US" sz="2400" dirty="0">
                <a:solidFill>
                  <a:schemeClr val="bg1"/>
                </a:solidFill>
              </a:rPr>
              <a:t>第四节   反垄断法律制度</a:t>
            </a:r>
            <a:endParaRPr lang="en-US" altLang="zh-CN" sz="2400" dirty="0">
              <a:solidFill>
                <a:schemeClr val="bg1"/>
              </a:solidFill>
            </a:endParaRPr>
          </a:p>
          <a:p>
            <a:pPr>
              <a:lnSpc>
                <a:spcPct val="150000"/>
              </a:lnSpc>
            </a:pPr>
            <a:r>
              <a:rPr lang="zh-CN" altLang="en-US" sz="2400" dirty="0">
                <a:solidFill>
                  <a:schemeClr val="bg1"/>
                </a:solidFill>
              </a:rPr>
              <a:t>一、反垄断法的概念和适用范围</a:t>
            </a:r>
          </a:p>
          <a:p>
            <a:pPr>
              <a:lnSpc>
                <a:spcPct val="150000"/>
              </a:lnSpc>
            </a:pPr>
            <a:r>
              <a:rPr lang="zh-CN" altLang="en-US" sz="2400" dirty="0">
                <a:solidFill>
                  <a:schemeClr val="bg1"/>
                </a:solidFill>
              </a:rPr>
              <a:t>二、反垄断机构设置</a:t>
            </a:r>
          </a:p>
          <a:p>
            <a:pPr>
              <a:lnSpc>
                <a:spcPct val="150000"/>
              </a:lnSpc>
            </a:pPr>
            <a:r>
              <a:rPr lang="zh-CN" altLang="en-US" sz="2400" dirty="0">
                <a:solidFill>
                  <a:schemeClr val="bg1"/>
                </a:solidFill>
              </a:rPr>
              <a:t>三、相关市场界定</a:t>
            </a:r>
            <a:endParaRPr lang="en-US" altLang="zh-CN" sz="2400" dirty="0">
              <a:solidFill>
                <a:schemeClr val="bg1"/>
              </a:solidFill>
            </a:endParaRPr>
          </a:p>
          <a:p>
            <a:pPr>
              <a:lnSpc>
                <a:spcPct val="150000"/>
              </a:lnSpc>
            </a:pPr>
            <a:r>
              <a:rPr lang="zh-CN" altLang="en-US" sz="2400" dirty="0">
                <a:solidFill>
                  <a:schemeClr val="bg1"/>
                </a:solidFill>
              </a:rPr>
              <a:t>四、垄断行为</a:t>
            </a:r>
            <a:endParaRPr lang="en-US" altLang="zh-CN" sz="2400" dirty="0">
              <a:solidFill>
                <a:schemeClr val="bg1"/>
              </a:solidFill>
            </a:endParaRPr>
          </a:p>
          <a:p>
            <a:pPr>
              <a:lnSpc>
                <a:spcPct val="150000"/>
              </a:lnSpc>
            </a:pPr>
            <a:r>
              <a:rPr lang="zh-CN" altLang="en-US" sz="2400" dirty="0">
                <a:solidFill>
                  <a:schemeClr val="bg1"/>
                </a:solidFill>
              </a:rPr>
              <a:t>垄断协议：经营者达成垄断协议是经济生活中一种最常见、最典型的垄断行为。</a:t>
            </a:r>
            <a:endParaRPr lang="en-US" altLang="zh-CN" sz="2400" dirty="0">
              <a:solidFill>
                <a:schemeClr val="bg1"/>
              </a:solidFill>
            </a:endParaRPr>
          </a:p>
        </p:txBody>
      </p:sp>
    </p:spTree>
    <p:extLst>
      <p:ext uri="{BB962C8B-B14F-4D97-AF65-F5344CB8AC3E}">
        <p14:creationId xmlns:p14="http://schemas.microsoft.com/office/powerpoint/2010/main" val="21050398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5012398"/>
          </a:xfrm>
          <a:prstGeom prst="rect">
            <a:avLst/>
          </a:prstGeom>
          <a:noFill/>
        </p:spPr>
        <p:txBody>
          <a:bodyPr wrap="square" rtlCol="0" anchor="t">
            <a:spAutoFit/>
          </a:bodyPr>
          <a:lstStyle/>
          <a:p>
            <a:pPr algn="ctr">
              <a:lnSpc>
                <a:spcPct val="150000"/>
              </a:lnSpc>
            </a:pPr>
            <a:r>
              <a:rPr lang="zh-CN" altLang="en-US" sz="2400" dirty="0">
                <a:solidFill>
                  <a:schemeClr val="bg1"/>
                </a:solidFill>
              </a:rPr>
              <a:t>第五节   反不正当竞争法法律制度</a:t>
            </a:r>
            <a:endParaRPr lang="en-US" altLang="zh-CN" sz="2400" dirty="0">
              <a:solidFill>
                <a:schemeClr val="bg1"/>
              </a:solidFill>
            </a:endParaRPr>
          </a:p>
          <a:p>
            <a:pPr>
              <a:lnSpc>
                <a:spcPct val="150000"/>
              </a:lnSpc>
            </a:pPr>
            <a:r>
              <a:rPr lang="zh-CN" altLang="en-US" sz="2400" dirty="0">
                <a:solidFill>
                  <a:schemeClr val="bg1"/>
                </a:solidFill>
              </a:rPr>
              <a:t>一、反不正当竞争法概述</a:t>
            </a:r>
          </a:p>
          <a:p>
            <a:pPr>
              <a:lnSpc>
                <a:spcPct val="150000"/>
              </a:lnSpc>
            </a:pPr>
            <a:r>
              <a:rPr lang="zh-CN" altLang="en-US" sz="2400" dirty="0">
                <a:solidFill>
                  <a:schemeClr val="bg1"/>
                </a:solidFill>
              </a:rPr>
              <a:t>二、不正当竞争法行为的种类</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混淆行为</a:t>
            </a:r>
          </a:p>
          <a:p>
            <a:pPr>
              <a:lnSpc>
                <a:spcPct val="150000"/>
              </a:lnSpc>
            </a:pPr>
            <a:r>
              <a:rPr lang="en-US" altLang="zh-CN" sz="2400" dirty="0">
                <a:solidFill>
                  <a:schemeClr val="bg1"/>
                </a:solidFill>
              </a:rPr>
              <a:t>2.</a:t>
            </a:r>
            <a:r>
              <a:rPr lang="zh-CN" altLang="en-US" sz="2400" dirty="0">
                <a:solidFill>
                  <a:schemeClr val="bg1"/>
                </a:solidFill>
              </a:rPr>
              <a:t>商业贿赂行为</a:t>
            </a:r>
          </a:p>
          <a:p>
            <a:pPr>
              <a:lnSpc>
                <a:spcPct val="150000"/>
              </a:lnSpc>
            </a:pPr>
            <a:r>
              <a:rPr lang="en-US" altLang="zh-CN" sz="2400" dirty="0">
                <a:solidFill>
                  <a:schemeClr val="bg1"/>
                </a:solidFill>
              </a:rPr>
              <a:t>3.</a:t>
            </a:r>
            <a:r>
              <a:rPr lang="zh-CN" altLang="en-US" sz="2400" dirty="0">
                <a:solidFill>
                  <a:schemeClr val="bg1"/>
                </a:solidFill>
              </a:rPr>
              <a:t>虚假宣传行为</a:t>
            </a:r>
          </a:p>
          <a:p>
            <a:pPr>
              <a:lnSpc>
                <a:spcPct val="150000"/>
              </a:lnSpc>
            </a:pPr>
            <a:r>
              <a:rPr lang="en-US" altLang="zh-CN" sz="2400" dirty="0">
                <a:solidFill>
                  <a:schemeClr val="bg1"/>
                </a:solidFill>
              </a:rPr>
              <a:t>4.</a:t>
            </a:r>
            <a:r>
              <a:rPr lang="zh-CN" altLang="en-US" sz="2400" dirty="0">
                <a:solidFill>
                  <a:schemeClr val="bg1"/>
                </a:solidFill>
              </a:rPr>
              <a:t>侵犯商业秘密行为</a:t>
            </a:r>
          </a:p>
          <a:p>
            <a:pPr>
              <a:lnSpc>
                <a:spcPct val="150000"/>
              </a:lnSpc>
            </a:pPr>
            <a:r>
              <a:rPr lang="en-US" altLang="zh-CN" sz="2400" dirty="0">
                <a:solidFill>
                  <a:schemeClr val="bg1"/>
                </a:solidFill>
              </a:rPr>
              <a:t>5.</a:t>
            </a:r>
            <a:r>
              <a:rPr lang="zh-CN" altLang="en-US" sz="2400" dirty="0">
                <a:solidFill>
                  <a:schemeClr val="bg1"/>
                </a:solidFill>
              </a:rPr>
              <a:t> 不正当有奖销售行为</a:t>
            </a:r>
          </a:p>
          <a:p>
            <a:pPr>
              <a:lnSpc>
                <a:spcPct val="150000"/>
              </a:lnSpc>
            </a:pPr>
            <a:r>
              <a:rPr lang="en-US" altLang="zh-CN" sz="2400" dirty="0">
                <a:solidFill>
                  <a:schemeClr val="bg1"/>
                </a:solidFill>
              </a:rPr>
              <a:t>6.</a:t>
            </a:r>
            <a:r>
              <a:rPr lang="zh-CN" altLang="en-US" sz="2400" dirty="0">
                <a:solidFill>
                  <a:schemeClr val="bg1"/>
                </a:solidFill>
              </a:rPr>
              <a:t>诋毁商誉行为    </a:t>
            </a:r>
            <a:r>
              <a:rPr lang="en-US" altLang="zh-CN" sz="2400" dirty="0">
                <a:solidFill>
                  <a:schemeClr val="bg1"/>
                </a:solidFill>
              </a:rPr>
              <a:t>7.</a:t>
            </a:r>
            <a:r>
              <a:rPr lang="zh-CN" altLang="en-US" sz="2400" dirty="0">
                <a:solidFill>
                  <a:schemeClr val="bg1"/>
                </a:solidFill>
              </a:rPr>
              <a:t>利用网络从事不正当竞争行为</a:t>
            </a:r>
          </a:p>
        </p:txBody>
      </p:sp>
    </p:spTree>
    <p:extLst>
      <p:ext uri="{BB962C8B-B14F-4D97-AF65-F5344CB8AC3E}">
        <p14:creationId xmlns:p14="http://schemas.microsoft.com/office/powerpoint/2010/main" val="1051808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1685846"/>
          </a:xfrm>
          <a:prstGeom prst="rect">
            <a:avLst/>
          </a:prstGeom>
          <a:noFill/>
        </p:spPr>
        <p:txBody>
          <a:bodyPr wrap="square" rtlCol="0" anchor="t">
            <a:spAutoFit/>
          </a:bodyPr>
          <a:lstStyle/>
          <a:p>
            <a:pPr>
              <a:lnSpc>
                <a:spcPct val="150000"/>
              </a:lnSpc>
            </a:pPr>
            <a:r>
              <a:rPr lang="zh-CN" altLang="en-US" sz="2400" dirty="0">
                <a:solidFill>
                  <a:schemeClr val="bg1"/>
                </a:solidFill>
              </a:rPr>
              <a:t>三、反不正当竞争法的执法</a:t>
            </a:r>
          </a:p>
          <a:p>
            <a:pPr>
              <a:lnSpc>
                <a:spcPct val="150000"/>
              </a:lnSpc>
            </a:pPr>
            <a:r>
              <a:rPr lang="zh-CN" altLang="en-US" sz="2400" dirty="0">
                <a:solidFill>
                  <a:schemeClr val="bg1"/>
                </a:solidFill>
              </a:rPr>
              <a:t>四、违反反不正当竞争法的法律责任</a:t>
            </a:r>
            <a:endParaRPr lang="en-US" altLang="zh-CN" sz="2400" dirty="0">
              <a:solidFill>
                <a:schemeClr val="bg1"/>
              </a:solidFill>
            </a:endParaRP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4003124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3347840"/>
          </a:xfrm>
          <a:prstGeom prst="rect">
            <a:avLst/>
          </a:prstGeom>
          <a:noFill/>
        </p:spPr>
        <p:txBody>
          <a:bodyPr wrap="square" rtlCol="0" anchor="t">
            <a:spAutoFit/>
          </a:bodyPr>
          <a:lstStyle/>
          <a:p>
            <a:pPr algn="ctr">
              <a:lnSpc>
                <a:spcPct val="150000"/>
              </a:lnSpc>
            </a:pPr>
            <a:r>
              <a:rPr lang="zh-CN" altLang="en-US" sz="2400" dirty="0">
                <a:solidFill>
                  <a:schemeClr val="bg1"/>
                </a:solidFill>
              </a:rPr>
              <a:t>第六节  产品质量法律制度</a:t>
            </a:r>
            <a:endParaRPr lang="en-US" altLang="zh-CN" sz="2400" dirty="0">
              <a:solidFill>
                <a:schemeClr val="bg1"/>
              </a:solidFill>
            </a:endParaRPr>
          </a:p>
          <a:p>
            <a:pPr>
              <a:lnSpc>
                <a:spcPct val="150000"/>
              </a:lnSpc>
            </a:pPr>
            <a:r>
              <a:rPr lang="zh-CN" altLang="en-US" sz="2400" dirty="0">
                <a:solidFill>
                  <a:schemeClr val="bg1"/>
                </a:solidFill>
              </a:rPr>
              <a:t>一、产品</a:t>
            </a:r>
            <a:r>
              <a:rPr lang="zh-CN" altLang="en-US" sz="2400">
                <a:solidFill>
                  <a:schemeClr val="bg1"/>
                </a:solidFill>
              </a:rPr>
              <a:t>质量法概述</a:t>
            </a:r>
            <a:endParaRPr lang="zh-CN" altLang="en-US" sz="2400" dirty="0">
              <a:solidFill>
                <a:schemeClr val="bg1"/>
              </a:solidFill>
            </a:endParaRPr>
          </a:p>
          <a:p>
            <a:pPr>
              <a:lnSpc>
                <a:spcPct val="150000"/>
              </a:lnSpc>
            </a:pPr>
            <a:r>
              <a:rPr lang="zh-CN" altLang="en-US" sz="2400" dirty="0">
                <a:solidFill>
                  <a:schemeClr val="bg1"/>
                </a:solidFill>
              </a:rPr>
              <a:t>二、产品质量的监督</a:t>
            </a:r>
            <a:endParaRPr lang="en-US" altLang="zh-CN" sz="2400" dirty="0">
              <a:solidFill>
                <a:schemeClr val="bg1"/>
              </a:solidFill>
            </a:endParaRPr>
          </a:p>
          <a:p>
            <a:pPr>
              <a:lnSpc>
                <a:spcPct val="150000"/>
              </a:lnSpc>
            </a:pPr>
            <a:r>
              <a:rPr lang="zh-CN" altLang="en-US" sz="2400" dirty="0">
                <a:solidFill>
                  <a:schemeClr val="bg1"/>
                </a:solidFill>
              </a:rPr>
              <a:t>三、生产者的产品质量义务</a:t>
            </a:r>
            <a:endParaRPr lang="en-US" altLang="zh-CN" sz="2400" dirty="0">
              <a:solidFill>
                <a:schemeClr val="bg1"/>
              </a:solidFill>
            </a:endParaRPr>
          </a:p>
          <a:p>
            <a:pPr>
              <a:lnSpc>
                <a:spcPct val="150000"/>
              </a:lnSpc>
            </a:pPr>
            <a:r>
              <a:rPr lang="zh-CN" altLang="en-US" sz="2400" dirty="0">
                <a:solidFill>
                  <a:schemeClr val="bg1"/>
                </a:solidFill>
              </a:rPr>
              <a:t>四、销售者的产品质量义务</a:t>
            </a:r>
            <a:endParaRPr lang="en-US" altLang="zh-CN" sz="2400" dirty="0">
              <a:solidFill>
                <a:schemeClr val="bg1"/>
              </a:solidFill>
            </a:endParaRPr>
          </a:p>
          <a:p>
            <a:pPr>
              <a:lnSpc>
                <a:spcPct val="150000"/>
              </a:lnSpc>
            </a:pPr>
            <a:r>
              <a:rPr lang="zh-CN" altLang="en-US" sz="2400" dirty="0">
                <a:solidFill>
                  <a:schemeClr val="bg1"/>
                </a:solidFill>
              </a:rPr>
              <a:t>五、违反产品质量法的法律责任</a:t>
            </a:r>
          </a:p>
        </p:txBody>
      </p:sp>
    </p:spTree>
    <p:extLst>
      <p:ext uri="{BB962C8B-B14F-4D97-AF65-F5344CB8AC3E}">
        <p14:creationId xmlns:p14="http://schemas.microsoft.com/office/powerpoint/2010/main" val="39482631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4455835"/>
          </a:xfrm>
          <a:prstGeom prst="rect">
            <a:avLst/>
          </a:prstGeom>
          <a:noFill/>
        </p:spPr>
        <p:txBody>
          <a:bodyPr wrap="square" rtlCol="0" anchor="t">
            <a:spAutoFit/>
          </a:bodyPr>
          <a:lstStyle/>
          <a:p>
            <a:pPr indent="266700">
              <a:lnSpc>
                <a:spcPct val="150000"/>
              </a:lnSpc>
            </a:pPr>
            <a:r>
              <a:rPr lang="zh-CN" altLang="en-US" sz="2400" dirty="0">
                <a:solidFill>
                  <a:schemeClr val="bg1"/>
                </a:solidFill>
              </a:rPr>
              <a:t>习题：</a:t>
            </a:r>
            <a:r>
              <a:rPr lang="zh-CN" altLang="zh-CN" sz="2400" dirty="0">
                <a:solidFill>
                  <a:schemeClr val="bg1"/>
                </a:solidFill>
              </a:rPr>
              <a:t>根据《中华人民共和国产品质量法》</a:t>
            </a:r>
            <a:r>
              <a:rPr lang="en-US" altLang="zh-CN" sz="2400" dirty="0">
                <a:solidFill>
                  <a:schemeClr val="bg1"/>
                </a:solidFill>
              </a:rPr>
              <a:t>,</a:t>
            </a:r>
            <a:r>
              <a:rPr lang="zh-CN" altLang="zh-CN" sz="2400" dirty="0">
                <a:solidFill>
                  <a:schemeClr val="bg1"/>
                </a:solidFill>
              </a:rPr>
              <a:t>衡量产品质量的标准有</a:t>
            </a:r>
            <a:r>
              <a:rPr lang="en-US" altLang="zh-CN" sz="2400" dirty="0">
                <a:solidFill>
                  <a:schemeClr val="bg1"/>
                </a:solidFill>
              </a:rPr>
              <a:t>(   )</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国际标准</a:t>
            </a:r>
            <a:br>
              <a:rPr lang="en-US" altLang="zh-CN" sz="2400" dirty="0">
                <a:solidFill>
                  <a:schemeClr val="bg1"/>
                </a:solidFill>
              </a:rPr>
            </a:br>
            <a:r>
              <a:rPr lang="en-US" altLang="zh-CN" sz="2400" dirty="0">
                <a:solidFill>
                  <a:schemeClr val="bg1"/>
                </a:solidFill>
              </a:rPr>
              <a:t>B.</a:t>
            </a:r>
            <a:r>
              <a:rPr lang="zh-CN" altLang="zh-CN" sz="2400" dirty="0">
                <a:solidFill>
                  <a:schemeClr val="bg1"/>
                </a:solidFill>
              </a:rPr>
              <a:t>地方标准</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国家标准</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企业标准</a:t>
            </a:r>
            <a:br>
              <a:rPr lang="en-US" altLang="zh-CN" sz="2400" dirty="0">
                <a:solidFill>
                  <a:schemeClr val="bg1"/>
                </a:solidFill>
              </a:rPr>
            </a:br>
            <a:r>
              <a:rPr lang="en-US" altLang="zh-CN" sz="2400" dirty="0">
                <a:solidFill>
                  <a:schemeClr val="bg1"/>
                </a:solidFill>
              </a:rPr>
              <a:t>E.</a:t>
            </a:r>
            <a:r>
              <a:rPr lang="zh-CN" altLang="zh-CN" sz="2400" dirty="0">
                <a:solidFill>
                  <a:schemeClr val="bg1"/>
                </a:solidFill>
              </a:rPr>
              <a:t>行业标准</a:t>
            </a:r>
            <a:br>
              <a:rPr lang="en-US" altLang="zh-CN" sz="1800" kern="0" dirty="0">
                <a:effectLst/>
                <a:ea typeface="宋体" panose="02010600030101010101" pitchFamily="2" charset="-122"/>
                <a:cs typeface="宋体" panose="02010600030101010101" pitchFamily="2" charset="-122"/>
              </a:rPr>
            </a:br>
            <a:endParaRPr lang="zh-CN" altLang="en-US" sz="2400" dirty="0">
              <a:solidFill>
                <a:schemeClr val="bg1"/>
              </a:solidFill>
            </a:endParaRPr>
          </a:p>
        </p:txBody>
      </p:sp>
    </p:spTree>
    <p:extLst>
      <p:ext uri="{BB962C8B-B14F-4D97-AF65-F5344CB8AC3E}">
        <p14:creationId xmlns:p14="http://schemas.microsoft.com/office/powerpoint/2010/main" val="3140677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34506" y="523806"/>
            <a:ext cx="7945560" cy="6117829"/>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第三十七章   其他法律制度</a:t>
            </a:r>
            <a:endParaRPr lang="en-US" altLang="zh-CN" sz="2400" dirty="0">
              <a:solidFill>
                <a:schemeClr val="bg1"/>
              </a:solidFill>
            </a:endParaRPr>
          </a:p>
          <a:p>
            <a:pPr algn="ctr">
              <a:lnSpc>
                <a:spcPct val="150000"/>
              </a:lnSpc>
            </a:pPr>
            <a:r>
              <a:rPr lang="zh-CN" altLang="en-US" sz="2400" dirty="0">
                <a:solidFill>
                  <a:schemeClr val="bg1"/>
                </a:solidFill>
              </a:rPr>
              <a:t>第一节   工业产权法律制度</a:t>
            </a:r>
            <a:endParaRPr lang="en-US" altLang="zh-CN" sz="2400" dirty="0">
              <a:solidFill>
                <a:schemeClr val="bg1"/>
              </a:solidFill>
            </a:endParaRPr>
          </a:p>
          <a:p>
            <a:pPr>
              <a:lnSpc>
                <a:spcPct val="150000"/>
              </a:lnSpc>
            </a:pPr>
            <a:r>
              <a:rPr lang="zh-CN" altLang="en-US" sz="2400" dirty="0">
                <a:solidFill>
                  <a:schemeClr val="bg1"/>
                </a:solidFill>
              </a:rPr>
              <a:t>一、工业产权的概念和特征</a:t>
            </a:r>
          </a:p>
          <a:p>
            <a:pPr>
              <a:lnSpc>
                <a:spcPct val="150000"/>
              </a:lnSpc>
            </a:pPr>
            <a:r>
              <a:rPr lang="en-US" altLang="zh-CN" sz="2400" dirty="0">
                <a:solidFill>
                  <a:schemeClr val="bg1"/>
                </a:solidFill>
              </a:rPr>
              <a:t>1</a:t>
            </a:r>
            <a:r>
              <a:rPr lang="zh-CN" altLang="en-US" sz="2400" dirty="0">
                <a:solidFill>
                  <a:schemeClr val="bg1"/>
                </a:solidFill>
              </a:rPr>
              <a:t>、工业产权：人们依照法律对应用于商品生产和流通中的创造发明和显著标记等智力成果，在一定期限和地域内享有的专有权。</a:t>
            </a:r>
          </a:p>
          <a:p>
            <a:pPr>
              <a:lnSpc>
                <a:spcPct val="150000"/>
              </a:lnSpc>
            </a:pPr>
            <a:r>
              <a:rPr lang="zh-CN" altLang="en-US" sz="2400" dirty="0">
                <a:solidFill>
                  <a:schemeClr val="bg1"/>
                </a:solidFill>
              </a:rPr>
              <a:t>工业产权与著作权统称为知识产权。</a:t>
            </a:r>
          </a:p>
          <a:p>
            <a:pPr>
              <a:lnSpc>
                <a:spcPct val="150000"/>
              </a:lnSpc>
            </a:pPr>
            <a:r>
              <a:rPr lang="zh-CN" altLang="en-US" sz="2400" dirty="0">
                <a:solidFill>
                  <a:schemeClr val="bg1"/>
                </a:solidFill>
              </a:rPr>
              <a:t>我国工业产权主要是指专利权和商标权。</a:t>
            </a:r>
          </a:p>
          <a:p>
            <a:pPr>
              <a:lnSpc>
                <a:spcPct val="150000"/>
              </a:lnSpc>
            </a:pPr>
            <a:r>
              <a:rPr lang="en-US" altLang="zh-CN" sz="2400" dirty="0">
                <a:solidFill>
                  <a:schemeClr val="bg1"/>
                </a:solidFill>
              </a:rPr>
              <a:t>2</a:t>
            </a:r>
            <a:r>
              <a:rPr lang="zh-CN" altLang="en-US" sz="2400" dirty="0">
                <a:solidFill>
                  <a:schemeClr val="bg1"/>
                </a:solidFill>
              </a:rPr>
              <a:t>、工业产权的特征：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）专有性        （</a:t>
            </a:r>
            <a:r>
              <a:rPr lang="en-US" altLang="zh-CN" sz="2400" dirty="0">
                <a:solidFill>
                  <a:schemeClr val="bg1"/>
                </a:solidFill>
              </a:rPr>
              <a:t>3</a:t>
            </a:r>
            <a:r>
              <a:rPr lang="zh-CN" altLang="en-US" sz="2400" dirty="0">
                <a:solidFill>
                  <a:schemeClr val="bg1"/>
                </a:solidFill>
              </a:rPr>
              <a:t>）地域性   （</a:t>
            </a:r>
            <a:r>
              <a:rPr lang="en-US" altLang="zh-CN" sz="2400" dirty="0">
                <a:solidFill>
                  <a:schemeClr val="bg1"/>
                </a:solidFill>
              </a:rPr>
              <a:t>2</a:t>
            </a:r>
            <a:r>
              <a:rPr lang="zh-CN" altLang="en-US" sz="2400" dirty="0">
                <a:solidFill>
                  <a:schemeClr val="bg1"/>
                </a:solidFill>
              </a:rPr>
              <a:t>）时间性</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663365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zh-CN" altLang="en-US" sz="2400" dirty="0">
                <a:solidFill>
                  <a:schemeClr val="bg1"/>
                </a:solidFill>
              </a:rPr>
              <a:t>二、专利权</a:t>
            </a:r>
          </a:p>
          <a:p>
            <a:pPr>
              <a:lnSpc>
                <a:spcPct val="150000"/>
              </a:lnSpc>
            </a:pPr>
            <a:r>
              <a:rPr lang="en-US" altLang="zh-CN" sz="2400" dirty="0">
                <a:solidFill>
                  <a:schemeClr val="bg1"/>
                </a:solidFill>
              </a:rPr>
              <a:t>1</a:t>
            </a:r>
            <a:r>
              <a:rPr lang="zh-CN" altLang="en-US" sz="2400" dirty="0">
                <a:solidFill>
                  <a:schemeClr val="bg1"/>
                </a:solidFill>
              </a:rPr>
              <a:t>、专利权主体：专利权的主体是指依法申请并取得专利权的单位和个人，即专利权人。包括：</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 发明人或设计人的单位     </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）发明人或设计人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）合作发明和委托发明的权利主体</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）受让人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）外国人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6</a:t>
            </a:r>
            <a:r>
              <a:rPr lang="zh-CN" altLang="en-US" sz="2400" dirty="0">
                <a:solidFill>
                  <a:schemeClr val="bg1"/>
                </a:solidFill>
              </a:rPr>
              <a:t>）共同发明人或者共同设计人</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、专利权的客体：</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716757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专利权的客体，是指专利权保护的对象。专利权的客体包括发明、实用新型和外观设计三种。</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、授予专利权的条件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）授予发明和实用新型专利的条件：</a:t>
            </a:r>
          </a:p>
          <a:p>
            <a:pPr>
              <a:lnSpc>
                <a:spcPct val="150000"/>
              </a:lnSpc>
            </a:pPr>
            <a:r>
              <a:rPr lang="zh-CN" altLang="en-US" sz="2400" dirty="0">
                <a:solidFill>
                  <a:schemeClr val="bg1"/>
                </a:solidFill>
              </a:rPr>
              <a:t>新颖性、创造性、实用性</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）授予外观设计专利的条件：新颖性、实用性、富有美感、不得与他人在先取得的合法权利相冲突。</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8959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06404" y="1044610"/>
            <a:ext cx="7945560" cy="5012398"/>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、专利权的内容与限制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）专利权人的权利</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）专利权人的义务</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）专利权的期限和终止</a:t>
            </a: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）专利的强制许可实施</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、专利权的保护：</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）侵权行为：专利侵权行为是指在专利权有效期内，未经专利权人许可，为了生产经营目的，侵害专利权人的实施权和标记权的行为。</a:t>
            </a:r>
            <a:endParaRPr lang="en-US" altLang="zh-CN" sz="2400" dirty="0">
              <a:solidFill>
                <a:schemeClr val="bg1"/>
              </a:solidFill>
            </a:endParaRPr>
          </a:p>
        </p:txBody>
      </p:sp>
    </p:spTree>
    <p:extLst>
      <p:ext uri="{BB962C8B-B14F-4D97-AF65-F5344CB8AC3E}">
        <p14:creationId xmlns:p14="http://schemas.microsoft.com/office/powerpoint/2010/main" val="577842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06404" y="1044610"/>
            <a:ext cx="7945560" cy="2239844"/>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）专利侵权行为的法律责任</a:t>
            </a:r>
            <a:endParaRPr lang="en-US" altLang="zh-CN" sz="2400" dirty="0">
              <a:solidFill>
                <a:schemeClr val="bg1"/>
              </a:solidFill>
            </a:endParaRPr>
          </a:p>
          <a:p>
            <a:pPr>
              <a:lnSpc>
                <a:spcPct val="150000"/>
              </a:lnSpc>
            </a:pPr>
            <a:endParaRPr lang="zh-CN" altLang="en-US" sz="2400" dirty="0">
              <a:solidFill>
                <a:schemeClr val="bg1"/>
              </a:solidFill>
            </a:endParaRPr>
          </a:p>
          <a:p>
            <a:pPr>
              <a:lnSpc>
                <a:spcPct val="150000"/>
              </a:lnSpc>
            </a:pPr>
            <a:endParaRPr lang="zh-CN" altLang="en-US"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009886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901837"/>
          </a:xfrm>
          <a:prstGeom prst="rect">
            <a:avLst/>
          </a:prstGeom>
          <a:noFill/>
        </p:spPr>
        <p:txBody>
          <a:bodyPr wrap="square" rtlCol="0" anchor="t">
            <a:spAutoFit/>
          </a:bodyPr>
          <a:lstStyle/>
          <a:p>
            <a:pPr>
              <a:lnSpc>
                <a:spcPct val="150000"/>
              </a:lnSpc>
            </a:pPr>
            <a:r>
              <a:rPr lang="zh-CN" altLang="en-US" sz="2400" dirty="0">
                <a:solidFill>
                  <a:schemeClr val="bg1"/>
                </a:solidFill>
              </a:rPr>
              <a:t>三、商标权</a:t>
            </a:r>
          </a:p>
          <a:p>
            <a:pPr>
              <a:lnSpc>
                <a:spcPct val="150000"/>
              </a:lnSpc>
            </a:pPr>
            <a:r>
              <a:rPr lang="en-US" altLang="zh-CN" sz="2400" dirty="0">
                <a:solidFill>
                  <a:schemeClr val="bg1"/>
                </a:solidFill>
              </a:rPr>
              <a:t>1</a:t>
            </a:r>
            <a:r>
              <a:rPr lang="zh-CN" altLang="en-US" sz="2400" dirty="0">
                <a:solidFill>
                  <a:schemeClr val="bg1"/>
                </a:solidFill>
              </a:rPr>
              <a:t>、商标</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、商标注册的概念和条件</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、商标注册的申请与审核</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、商标权的内容</a:t>
            </a:r>
            <a:endParaRPr lang="en-US" altLang="zh-CN" sz="2400" dirty="0">
              <a:solidFill>
                <a:schemeClr val="bg1"/>
              </a:solidFill>
            </a:endParaRPr>
          </a:p>
          <a:p>
            <a:pPr>
              <a:lnSpc>
                <a:spcPct val="150000"/>
              </a:lnSpc>
            </a:pPr>
            <a:r>
              <a:rPr lang="zh-CN" altLang="en-US" sz="2400" dirty="0">
                <a:solidFill>
                  <a:schemeClr val="bg1"/>
                </a:solidFill>
              </a:rPr>
              <a:t>四项</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、商标权的保护</a:t>
            </a:r>
            <a:endParaRPr lang="en-US" altLang="zh-CN" sz="2400" dirty="0">
              <a:solidFill>
                <a:schemeClr val="bg1"/>
              </a:solidFill>
            </a:endParaRPr>
          </a:p>
        </p:txBody>
      </p:sp>
    </p:spTree>
    <p:extLst>
      <p:ext uri="{BB962C8B-B14F-4D97-AF65-F5344CB8AC3E}">
        <p14:creationId xmlns:p14="http://schemas.microsoft.com/office/powerpoint/2010/main" val="922098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12398"/>
          </a:xfrm>
          <a:prstGeom prst="rect">
            <a:avLst/>
          </a:prstGeom>
          <a:noFill/>
        </p:spPr>
        <p:txBody>
          <a:bodyPr wrap="square" rtlCol="0" anchor="t">
            <a:spAutoFit/>
          </a:bodyPr>
          <a:lstStyle/>
          <a:p>
            <a:pPr algn="ctr">
              <a:lnSpc>
                <a:spcPct val="150000"/>
              </a:lnSpc>
            </a:pPr>
            <a:r>
              <a:rPr lang="zh-CN" altLang="en-US" sz="2400" dirty="0">
                <a:solidFill>
                  <a:schemeClr val="bg1"/>
                </a:solidFill>
              </a:rPr>
              <a:t>第二节   劳动合同法律制度</a:t>
            </a:r>
            <a:endParaRPr lang="en-US" altLang="zh-CN" sz="2400" dirty="0">
              <a:solidFill>
                <a:schemeClr val="bg1"/>
              </a:solidFill>
            </a:endParaRPr>
          </a:p>
          <a:p>
            <a:pPr>
              <a:lnSpc>
                <a:spcPct val="150000"/>
              </a:lnSpc>
            </a:pPr>
            <a:r>
              <a:rPr lang="zh-CN" altLang="en-US" sz="2400" dirty="0">
                <a:solidFill>
                  <a:schemeClr val="bg1"/>
                </a:solidFill>
              </a:rPr>
              <a:t>一、劳动合同法概述</a:t>
            </a:r>
          </a:p>
          <a:p>
            <a:pPr>
              <a:lnSpc>
                <a:spcPct val="150000"/>
              </a:lnSpc>
            </a:pPr>
            <a:r>
              <a:rPr lang="zh-CN" altLang="en-US" sz="2400" dirty="0">
                <a:solidFill>
                  <a:schemeClr val="bg1"/>
                </a:solidFill>
              </a:rPr>
              <a:t>劳动合同法是全面调整劳动合同关系的法律规范总称。</a:t>
            </a:r>
          </a:p>
          <a:p>
            <a:pPr>
              <a:lnSpc>
                <a:spcPct val="150000"/>
              </a:lnSpc>
            </a:pPr>
            <a:r>
              <a:rPr lang="zh-CN" altLang="en-US" sz="2400" dirty="0">
                <a:solidFill>
                  <a:schemeClr val="bg1"/>
                </a:solidFill>
              </a:rPr>
              <a:t>二、劳动合同的类型</a:t>
            </a:r>
            <a:endParaRPr lang="en-US" altLang="zh-CN" sz="2400" dirty="0">
              <a:solidFill>
                <a:schemeClr val="bg1"/>
              </a:solidFill>
            </a:endParaRPr>
          </a:p>
          <a:p>
            <a:pPr>
              <a:lnSpc>
                <a:spcPct val="150000"/>
              </a:lnSpc>
            </a:pPr>
            <a:r>
              <a:rPr lang="zh-CN" altLang="en-US" sz="2400" dirty="0">
                <a:solidFill>
                  <a:schemeClr val="bg1"/>
                </a:solidFill>
              </a:rPr>
              <a:t>固定期限劳动合同、无固定期限劳动合同和以完成一定工作任务为期限的劳动合同三种类型。</a:t>
            </a:r>
            <a:endParaRPr lang="en-US" altLang="zh-CN" sz="2400" dirty="0">
              <a:solidFill>
                <a:schemeClr val="bg1"/>
              </a:solidFill>
            </a:endParaRPr>
          </a:p>
          <a:p>
            <a:pPr>
              <a:lnSpc>
                <a:spcPct val="150000"/>
              </a:lnSpc>
            </a:pPr>
            <a:r>
              <a:rPr lang="zh-CN" altLang="en-US" sz="2400" dirty="0">
                <a:solidFill>
                  <a:schemeClr val="bg1"/>
                </a:solidFill>
              </a:rPr>
              <a:t>三、劳动合同的订立</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、劳动合同订立的原则：合法原则、公平原则、平等自愿原则、诚实信用原则。</a:t>
            </a:r>
            <a:endParaRPr lang="en-US" altLang="zh-CN" sz="2400" dirty="0">
              <a:solidFill>
                <a:schemeClr val="bg1"/>
              </a:solidFill>
            </a:endParaRPr>
          </a:p>
        </p:txBody>
      </p:sp>
    </p:spTree>
    <p:extLst>
      <p:ext uri="{BB962C8B-B14F-4D97-AF65-F5344CB8AC3E}">
        <p14:creationId xmlns:p14="http://schemas.microsoft.com/office/powerpoint/2010/main" val="3208589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、劳动合同的形式</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、劳动合同的内容</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、劳动合同的无效</a:t>
            </a:r>
            <a:endParaRPr lang="en-US" altLang="zh-CN" sz="2400" dirty="0">
              <a:solidFill>
                <a:schemeClr val="bg1"/>
              </a:solidFill>
            </a:endParaRPr>
          </a:p>
          <a:p>
            <a:pPr>
              <a:lnSpc>
                <a:spcPct val="150000"/>
              </a:lnSpc>
            </a:pPr>
            <a:r>
              <a:rPr lang="zh-CN" altLang="en-US" sz="2400" dirty="0">
                <a:solidFill>
                  <a:schemeClr val="bg1"/>
                </a:solidFill>
              </a:rPr>
              <a:t>四、劳动合同的解除</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、协商解除</a:t>
            </a:r>
          </a:p>
          <a:p>
            <a:pPr>
              <a:lnSpc>
                <a:spcPct val="150000"/>
              </a:lnSpc>
            </a:pPr>
            <a:r>
              <a:rPr lang="en-US" altLang="zh-CN" sz="2400" dirty="0">
                <a:solidFill>
                  <a:schemeClr val="bg1"/>
                </a:solidFill>
              </a:rPr>
              <a:t>2</a:t>
            </a:r>
            <a:r>
              <a:rPr lang="zh-CN" altLang="en-US" sz="2400" dirty="0">
                <a:solidFill>
                  <a:schemeClr val="bg1"/>
                </a:solidFill>
              </a:rPr>
              <a:t>、用人单位单方解除劳动合同</a:t>
            </a:r>
          </a:p>
          <a:p>
            <a:pPr>
              <a:lnSpc>
                <a:spcPct val="150000"/>
              </a:lnSpc>
            </a:pPr>
            <a:r>
              <a:rPr lang="en-US" altLang="zh-CN" sz="2400" dirty="0">
                <a:solidFill>
                  <a:schemeClr val="bg1"/>
                </a:solidFill>
              </a:rPr>
              <a:t>(1)</a:t>
            </a:r>
            <a:r>
              <a:rPr lang="zh-CN" altLang="en-US" sz="2400" dirty="0">
                <a:solidFill>
                  <a:schemeClr val="bg1"/>
                </a:solidFill>
              </a:rPr>
              <a:t>过错性解除</a:t>
            </a:r>
          </a:p>
          <a:p>
            <a:pPr>
              <a:lnSpc>
                <a:spcPct val="150000"/>
              </a:lnSpc>
            </a:pPr>
            <a:r>
              <a:rPr lang="en-US" altLang="zh-CN" sz="2400" dirty="0">
                <a:solidFill>
                  <a:schemeClr val="bg1"/>
                </a:solidFill>
              </a:rPr>
              <a:t>(2)</a:t>
            </a:r>
            <a:r>
              <a:rPr lang="zh-CN" altLang="en-US" sz="2400" dirty="0">
                <a:solidFill>
                  <a:schemeClr val="bg1"/>
                </a:solidFill>
              </a:rPr>
              <a:t>非过错性解除</a:t>
            </a:r>
          </a:p>
          <a:p>
            <a:pPr>
              <a:lnSpc>
                <a:spcPct val="150000"/>
              </a:lnSpc>
            </a:pPr>
            <a:r>
              <a:rPr lang="en-US" altLang="zh-CN" sz="2400" dirty="0">
                <a:solidFill>
                  <a:schemeClr val="bg1"/>
                </a:solidFill>
              </a:rPr>
              <a:t>(3)</a:t>
            </a:r>
            <a:r>
              <a:rPr lang="zh-CN" altLang="en-US" sz="2400" dirty="0">
                <a:solidFill>
                  <a:schemeClr val="bg1"/>
                </a:solidFill>
              </a:rPr>
              <a:t>经济性裁员</a:t>
            </a:r>
          </a:p>
          <a:p>
            <a:pPr>
              <a:lnSpc>
                <a:spcPct val="150000"/>
              </a:lnSpc>
            </a:pPr>
            <a:r>
              <a:rPr lang="en-US" altLang="zh-CN" sz="2400" dirty="0">
                <a:solidFill>
                  <a:schemeClr val="bg1"/>
                </a:solidFill>
              </a:rPr>
              <a:t>3</a:t>
            </a:r>
            <a:r>
              <a:rPr lang="zh-CN" altLang="en-US" sz="2400" dirty="0">
                <a:solidFill>
                  <a:schemeClr val="bg1"/>
                </a:solidFill>
              </a:rPr>
              <a:t>、劳动者单方解除劳动合同</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9548782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2138</TotalTime>
  <Words>1054</Words>
  <Application>Microsoft Office PowerPoint</Application>
  <PresentationFormat>宽屏</PresentationFormat>
  <Paragraphs>133</Paragraphs>
  <Slides>16</Slides>
  <Notes>16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454</cp:revision>
  <dcterms:created xsi:type="dcterms:W3CDTF">2017-05-13T03:05:00Z</dcterms:created>
  <dcterms:modified xsi:type="dcterms:W3CDTF">2023-08-23T00:26:42Z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