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 id="2147483675" r:id="rId3"/>
  </p:sldMasterIdLst>
  <p:notesMasterIdLst>
    <p:notesMasterId r:id="rId35"/>
  </p:notesMasterIdLst>
  <p:handoutMasterIdLst>
    <p:handoutMasterId r:id="rId36"/>
  </p:handoutMasterIdLst>
  <p:sldIdLst>
    <p:sldId id="593" r:id="rId4"/>
    <p:sldId id="258" r:id="rId5"/>
    <p:sldId id="838" r:id="rId6"/>
    <p:sldId id="926" r:id="rId7"/>
    <p:sldId id="925" r:id="rId8"/>
    <p:sldId id="1021" r:id="rId9"/>
    <p:sldId id="929" r:id="rId10"/>
    <p:sldId id="1022" r:id="rId11"/>
    <p:sldId id="931" r:id="rId12"/>
    <p:sldId id="1023" r:id="rId13"/>
    <p:sldId id="933" r:id="rId14"/>
    <p:sldId id="1024" r:id="rId15"/>
    <p:sldId id="935" r:id="rId16"/>
    <p:sldId id="1025" r:id="rId17"/>
    <p:sldId id="937" r:id="rId18"/>
    <p:sldId id="1026" r:id="rId19"/>
    <p:sldId id="986" r:id="rId20"/>
    <p:sldId id="1027" r:id="rId21"/>
    <p:sldId id="1006" r:id="rId22"/>
    <p:sldId id="1028" r:id="rId23"/>
    <p:sldId id="946" r:id="rId24"/>
    <p:sldId id="1011" r:id="rId25"/>
    <p:sldId id="1012" r:id="rId26"/>
    <p:sldId id="1029" r:id="rId27"/>
    <p:sldId id="1013" r:id="rId28"/>
    <p:sldId id="1030" r:id="rId29"/>
    <p:sldId id="1014" r:id="rId30"/>
    <p:sldId id="1031" r:id="rId31"/>
    <p:sldId id="1015" r:id="rId32"/>
    <p:sldId id="1032" r:id="rId33"/>
    <p:sldId id="324" r:id="rId34"/>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787">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bany" initials="xb21cn" lastIdx="1" clrIdx="0"/>
  <p:cmAuthor id="1" name="ms" initials="m" lastIdx="2" clrIdx="0"/>
  <p:cmAuthor id="3" name="MSedu" initials="M" lastIdx="4"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816" y="84"/>
      </p:cViewPr>
      <p:guideLst>
        <p:guide orient="horz" pos="1620"/>
        <p:guide pos="2787"/>
      </p:guideLst>
    </p:cSldViewPr>
  </p:slid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2022/8/28</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025EC3-FA8C-4620-B609-2CEE59445900}" type="datetimeFigureOut">
              <a:rPr lang="zh-CN" altLang="en-US" smtClean="0"/>
              <a:t>2022/8/28</a:t>
            </a:fld>
            <a:endParaRPr lang="zh-CN" altLang="en-US"/>
          </a:p>
        </p:txBody>
      </p:sp>
      <p:sp>
        <p:nvSpPr>
          <p:cNvPr id="4" name="幻灯片图像占位符 3"/>
          <p:cNvSpPr>
            <a:spLocks noGrp="1" noRot="1" noChangeAspect="1"/>
          </p:cNvSpPr>
          <p:nvPr>
            <p:ph type="sldImg" idx="2"/>
          </p:nvPr>
        </p:nvSpPr>
        <p:spPr>
          <a:xfrm>
            <a:off x="381533"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8E2-CFAD-4D02-9F91-A5968DA84704}"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AEC2BCF-A1EC-4495-A169-B117DFEE7E6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5794370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4848408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6225635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91029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5700578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9155686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5078220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1333571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9696322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8965050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例子：我们在每天要喝水，那需要容器去装水，农夫山泉的例子，山泉水从山上装罐运送到工厂进行过滤消毒，再经过细致包装运送给经销商，再卖给消费者。</a:t>
            </a:r>
          </a:p>
          <a:p>
            <a:r>
              <a:rPr lang="zh-CN" altLang="en-US"/>
              <a:t>什么是使用价值？什么事品牌价值？这瓶水可以喝，可以让我解渴；品牌价值是饮用水就有很多个牌子，娃哈哈，康师傅，怡宝，景田，我对一个品牌有偏好。我们了解了包装的概念之后，我们就要想，包装的具体作用是什么呢？在面对不同产品，商品包装的时候我们要怎么去判断，衡量它给消费者带来怎么样的用途。</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42733782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421938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9611715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7611186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8234170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08900128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3537607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30815282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91961589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2468978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41662604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2492997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7340104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9514268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8310449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62874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6028043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8401282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2.xml"/><Relationship Id="rId5" Type="http://schemas.openxmlformats.org/officeDocument/2006/relationships/tags" Target="../tags/tag11.xml"/><Relationship Id="rId4"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2.xml"/><Relationship Id="rId5" Type="http://schemas.openxmlformats.org/officeDocument/2006/relationships/tags" Target="../tags/tag16.xml"/><Relationship Id="rId4"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2.xml"/><Relationship Id="rId5" Type="http://schemas.openxmlformats.org/officeDocument/2006/relationships/tags" Target="../tags/tag21.xml"/><Relationship Id="rId4" Type="http://schemas.openxmlformats.org/officeDocument/2006/relationships/tags" Target="../tags/tag20.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2.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2.xml"/><Relationship Id="rId4" Type="http://schemas.openxmlformats.org/officeDocument/2006/relationships/tags" Target="../tags/tag39.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2.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2.xml"/><Relationship Id="rId5" Type="http://schemas.openxmlformats.org/officeDocument/2006/relationships/tags" Target="../tags/tag53.xml"/><Relationship Id="rId4" Type="http://schemas.openxmlformats.org/officeDocument/2006/relationships/tags" Target="../tags/tag52.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2.xml"/><Relationship Id="rId4" Type="http://schemas.openxmlformats.org/officeDocument/2006/relationships/tags" Target="../tags/tag57.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2.xml"/><Relationship Id="rId5" Type="http://schemas.openxmlformats.org/officeDocument/2006/relationships/tags" Target="../tags/tag62.xml"/><Relationship Id="rId4" Type="http://schemas.openxmlformats.org/officeDocument/2006/relationships/tags" Target="../tags/tag6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slideMaster" Target="../slideMasters/slideMaster3.xml"/><Relationship Id="rId5" Type="http://schemas.openxmlformats.org/officeDocument/2006/relationships/tags" Target="../tags/tag73.xml"/><Relationship Id="rId4" Type="http://schemas.openxmlformats.org/officeDocument/2006/relationships/tags" Target="../tags/tag72.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slideMaster" Target="../slideMasters/slideMaster3.xml"/><Relationship Id="rId5" Type="http://schemas.openxmlformats.org/officeDocument/2006/relationships/tags" Target="../tags/tag78.xml"/><Relationship Id="rId4" Type="http://schemas.openxmlformats.org/officeDocument/2006/relationships/tags" Target="../tags/tag77.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slideMaster" Target="../slideMasters/slideMaster3.xml"/><Relationship Id="rId5" Type="http://schemas.openxmlformats.org/officeDocument/2006/relationships/tags" Target="../tags/tag83.xml"/><Relationship Id="rId4" Type="http://schemas.openxmlformats.org/officeDocument/2006/relationships/tags" Target="../tags/tag82.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86.xml"/><Relationship Id="rId7" Type="http://schemas.openxmlformats.org/officeDocument/2006/relationships/slideMaster" Target="../slideMasters/slideMaster3.xml"/><Relationship Id="rId2" Type="http://schemas.openxmlformats.org/officeDocument/2006/relationships/tags" Target="../tags/tag85.xml"/><Relationship Id="rId1" Type="http://schemas.openxmlformats.org/officeDocument/2006/relationships/tags" Target="../tags/tag84.xml"/><Relationship Id="rId6" Type="http://schemas.openxmlformats.org/officeDocument/2006/relationships/tags" Target="../tags/tag89.xml"/><Relationship Id="rId5" Type="http://schemas.openxmlformats.org/officeDocument/2006/relationships/tags" Target="../tags/tag88.xml"/><Relationship Id="rId4" Type="http://schemas.openxmlformats.org/officeDocument/2006/relationships/tags" Target="../tags/tag87.xml"/></Relationships>
</file>

<file path=ppt/slideLayouts/_rels/slideLayout29.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9"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00.xml"/><Relationship Id="rId2" Type="http://schemas.openxmlformats.org/officeDocument/2006/relationships/tags" Target="../tags/tag99.xml"/><Relationship Id="rId1" Type="http://schemas.openxmlformats.org/officeDocument/2006/relationships/tags" Target="../tags/tag98.xml"/><Relationship Id="rId5" Type="http://schemas.openxmlformats.org/officeDocument/2006/relationships/slideMaster" Target="../slideMasters/slideMaster3.xml"/><Relationship Id="rId4" Type="http://schemas.openxmlformats.org/officeDocument/2006/relationships/tags" Target="../tags/tag101.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4"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07.xml"/><Relationship Id="rId7" Type="http://schemas.openxmlformats.org/officeDocument/2006/relationships/slideMaster" Target="../slideMasters/slideMaster3.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5" Type="http://schemas.openxmlformats.org/officeDocument/2006/relationships/tags" Target="../tags/tag109.xml"/><Relationship Id="rId4" Type="http://schemas.openxmlformats.org/officeDocument/2006/relationships/tags" Target="../tags/tag108.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slideMaster" Target="../slideMasters/slideMaster3.xml"/><Relationship Id="rId5" Type="http://schemas.openxmlformats.org/officeDocument/2006/relationships/tags" Target="../tags/tag115.xml"/><Relationship Id="rId4" Type="http://schemas.openxmlformats.org/officeDocument/2006/relationships/tags" Target="../tags/tag114.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5" Type="http://schemas.openxmlformats.org/officeDocument/2006/relationships/slideMaster" Target="../slideMasters/slideMaster3.xml"/><Relationship Id="rId4" Type="http://schemas.openxmlformats.org/officeDocument/2006/relationships/tags" Target="../tags/tag119.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slideMaster" Target="../slideMasters/slideMaster3.xml"/><Relationship Id="rId5" Type="http://schemas.openxmlformats.org/officeDocument/2006/relationships/tags" Target="../tags/tag124.xml"/><Relationship Id="rId4" Type="http://schemas.openxmlformats.org/officeDocument/2006/relationships/tags" Target="../tags/tag12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2022/8/28</a:t>
            </a:fld>
            <a:endParaRPr lang="zh-CN" altLang="en-US"/>
          </a:p>
        </p:txBody>
      </p:sp>
      <p:sp>
        <p:nvSpPr>
          <p:cNvPr id="9" name="Rectangle 8"/>
          <p:cNvSpPr/>
          <p:nvPr userDrawn="1"/>
        </p:nvSpPr>
        <p:spPr>
          <a:xfrm>
            <a:off x="345440" y="2207338"/>
            <a:ext cx="7147931"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572652" y="2208862"/>
            <a:ext cx="1190348" cy="1845125"/>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Rectangle 12"/>
          <p:cNvSpPr/>
          <p:nvPr userDrawn="1"/>
        </p:nvSpPr>
        <p:spPr>
          <a:xfrm>
            <a:off x="7712714" y="2352905"/>
            <a:ext cx="910224" cy="155703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Rectangle 13"/>
          <p:cNvSpPr/>
          <p:nvPr userDrawn="1"/>
        </p:nvSpPr>
        <p:spPr>
          <a:xfrm>
            <a:off x="445483" y="2292117"/>
            <a:ext cx="6947845"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Slide Number Placeholder 5"/>
          <p:cNvSpPr>
            <a:spLocks noGrp="1"/>
          </p:cNvSpPr>
          <p:nvPr>
            <p:ph type="sldNum" sz="quarter" idx="12"/>
          </p:nvPr>
        </p:nvSpPr>
        <p:spPr>
          <a:xfrm>
            <a:off x="7786826" y="3469558"/>
            <a:ext cx="762000" cy="342960"/>
          </a:xfrm>
        </p:spPr>
        <p:txBody>
          <a:bodyPr/>
          <a:lstStyle>
            <a:lvl1pPr algn="ctr">
              <a:defRPr sz="2100">
                <a:solidFill>
                  <a:schemeClr val="accent1">
                    <a:lumMod val="50000"/>
                  </a:schemeClr>
                </a:solidFill>
              </a:defRPr>
            </a:lvl1pPr>
          </a:lstStyle>
          <a:p>
            <a:fld id="{226A5DA0-3F0B-4660-9645-CD05A3FC641F}" type="slidenum">
              <a:rPr lang="zh-CN" altLang="en-US" smtClean="0"/>
              <a:t>‹#›</a:t>
            </a:fld>
            <a:endParaRPr lang="zh-CN" altLang="en-US"/>
          </a:p>
        </p:txBody>
      </p:sp>
      <p:sp>
        <p:nvSpPr>
          <p:cNvPr id="11" name="Rectangle 10"/>
          <p:cNvSpPr/>
          <p:nvPr userDrawn="1"/>
        </p:nvSpPr>
        <p:spPr>
          <a:xfrm>
            <a:off x="541822" y="3420055"/>
            <a:ext cx="6755166"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538971" y="2354992"/>
            <a:ext cx="6760868"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Subtitle 2"/>
          <p:cNvSpPr>
            <a:spLocks noGrp="1"/>
          </p:cNvSpPr>
          <p:nvPr>
            <p:ph type="subTitle" idx="1"/>
          </p:nvPr>
        </p:nvSpPr>
        <p:spPr>
          <a:xfrm>
            <a:off x="642805" y="3486760"/>
            <a:ext cx="6553200" cy="342960"/>
          </a:xfrm>
        </p:spPr>
        <p:txBody>
          <a:bodyPr>
            <a:normAutofit/>
          </a:bodyPr>
          <a:lstStyle>
            <a:lvl1pPr marL="0" indent="0" algn="ctr">
              <a:buNone/>
              <a:defRPr sz="1350" cap="all" spc="300" baseline="0">
                <a:solidFill>
                  <a:srgbClr val="FFFFFF"/>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a:t>单击此处编辑母版副标题样式</a:t>
            </a:r>
            <a:endParaRPr lang="en-US" dirty="0"/>
          </a:p>
        </p:txBody>
      </p:sp>
      <p:sp>
        <p:nvSpPr>
          <p:cNvPr id="2" name="Title 1"/>
          <p:cNvSpPr>
            <a:spLocks noGrp="1"/>
          </p:cNvSpPr>
          <p:nvPr>
            <p:ph type="ctrTitle"/>
          </p:nvPr>
        </p:nvSpPr>
        <p:spPr>
          <a:xfrm>
            <a:off x="604705" y="2420698"/>
            <a:ext cx="6629400" cy="914561"/>
          </a:xfrm>
        </p:spPr>
        <p:txBody>
          <a:bodyPr anchor="b" anchorCtr="0">
            <a:noAutofit/>
          </a:bodyPr>
          <a:lstStyle>
            <a:lvl1pPr>
              <a:defRPr sz="3000">
                <a:solidFill>
                  <a:schemeClr val="accent1">
                    <a:lumMod val="50000"/>
                  </a:schemeClr>
                </a:solidFill>
              </a:defRPr>
            </a:lvl1pPr>
          </a:lstStyle>
          <a:p>
            <a:r>
              <a:rPr lang="zh-CN" altLang="en-US"/>
              <a:t>单击此处编辑母版标题样式</a:t>
            </a:r>
            <a:endParaRPr lang="en-US" dirty="0"/>
          </a:p>
        </p:txBody>
      </p:sp>
      <p:sp>
        <p:nvSpPr>
          <p:cNvPr id="16" name="文本框 15"/>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7" name="图片 1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AD03F8B0-DC90-4F24-9965-B99CE2D39518}" type="datetimeFigureOut">
              <a:rPr lang="zh-CN" altLang="en-US" smtClean="0"/>
              <a:t>2022/8/28</a:t>
            </a:fld>
            <a:endParaRPr lang="zh-CN" altLang="en-US"/>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7" name="Rectangle 6"/>
          <p:cNvSpPr/>
          <p:nvPr userDrawn="1"/>
        </p:nvSpPr>
        <p:spPr>
          <a:xfrm>
            <a:off x="6861702" y="171480"/>
            <a:ext cx="1859280" cy="4592779"/>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8" name="Rectangle 7"/>
          <p:cNvSpPr/>
          <p:nvPr userDrawn="1"/>
        </p:nvSpPr>
        <p:spPr>
          <a:xfrm>
            <a:off x="6955225" y="263603"/>
            <a:ext cx="1672235" cy="4408534"/>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Vertical Title 1"/>
          <p:cNvSpPr>
            <a:spLocks noGrp="1"/>
          </p:cNvSpPr>
          <p:nvPr>
            <p:ph type="title" orient="vert"/>
          </p:nvPr>
        </p:nvSpPr>
        <p:spPr>
          <a:xfrm>
            <a:off x="7048577" y="296622"/>
            <a:ext cx="1485531" cy="434249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57200" y="285799"/>
            <a:ext cx="6172200" cy="4344161"/>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D03F8B0-DC90-4F24-9965-B99CE2D39518}" type="datetimeFigureOut">
              <a:rPr lang="zh-CN" altLang="en-US" smtClean="0"/>
              <a:t>2022/8/28</a:t>
            </a:fld>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0" name="图片 9"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2" cstate="screen"/>
          <a:stretch>
            <a:fillRect/>
          </a:stretch>
        </p:blipFill>
        <p:spPr>
          <a:xfrm flipV="1">
            <a:off x="0" y="321"/>
            <a:ext cx="9144000" cy="5143757"/>
          </a:xfrm>
          <a:prstGeom prst="rect">
            <a:avLst/>
          </a:prstGeom>
        </p:spPr>
      </p:pic>
      <p:sp>
        <p:nvSpPr>
          <p:cNvPr id="12" name="文本框 11"/>
          <p:cNvSpPr txBox="1"/>
          <p:nvPr userDrawn="1"/>
        </p:nvSpPr>
        <p:spPr>
          <a:xfrm>
            <a:off x="259715" y="4811395"/>
            <a:ext cx="5773420" cy="246221"/>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工商管理专业知识与实务</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2022/8/28</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2022/8/28</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2022/8/28</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2022/8/28</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2022/8/28</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2022/8/28</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2022/8/28</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1362710" y="4768096"/>
            <a:ext cx="2133600" cy="273892"/>
          </a:xfrm>
        </p:spPr>
        <p:txBody>
          <a:bodyPr/>
          <a:lstStyle/>
          <a:p>
            <a:fld id="{AD03F8B0-DC90-4F24-9965-B99CE2D39518}" type="datetimeFigureOut">
              <a:rPr lang="zh-CN" altLang="en-US" smtClean="0"/>
              <a:t>2022/8/28</a:t>
            </a:fld>
            <a:endParaRPr lang="zh-CN" altLang="en-US"/>
          </a:p>
        </p:txBody>
      </p:sp>
      <p:sp>
        <p:nvSpPr>
          <p:cNvPr id="5" name="Footer Placeholder 4"/>
          <p:cNvSpPr>
            <a:spLocks noGrp="1"/>
          </p:cNvSpPr>
          <p:nvPr>
            <p:ph type="ftr" sz="quarter" idx="11"/>
          </p:nvPr>
        </p:nvSpPr>
        <p:spPr>
          <a:xfrm>
            <a:off x="1619672" y="3651870"/>
            <a:ext cx="8118475" cy="273685"/>
          </a:xfrm>
        </p:spPr>
        <p:txBody>
          <a:bodyPr/>
          <a:lstStyle/>
          <a:p>
            <a:endParaRPr lang="en-US" altLang="zh-CN" dirty="0"/>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2022/8/28</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2022/8/28</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2022/8/28</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2022/8/28</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60FBDFE-C587-4B4C-A407-44438C67B59E}" type="datetimeFigureOut">
              <a:rPr lang="zh-CN" altLang="en-US" smtClean="0"/>
              <a:t>2022/8/28</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2022/8/28</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2022/8/28</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2022/8/28</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2022/8/28</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2022/8/28</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2022/8/28</a:t>
            </a:fld>
            <a:endParaRPr lang="zh-CN" altLang="en-US"/>
          </a:p>
        </p:txBody>
      </p:sp>
      <p:sp>
        <p:nvSpPr>
          <p:cNvPr id="13" name="Rectangle 12"/>
          <p:cNvSpPr/>
          <p:nvPr userDrawn="1"/>
        </p:nvSpPr>
        <p:spPr>
          <a:xfrm>
            <a:off x="451976" y="2210187"/>
            <a:ext cx="8265160"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p:cNvSpPr/>
          <p:nvPr userDrawn="1"/>
        </p:nvSpPr>
        <p:spPr>
          <a:xfrm>
            <a:off x="567656" y="2286400"/>
            <a:ext cx="8033800"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2" name="Title 1"/>
          <p:cNvSpPr>
            <a:spLocks noGrp="1"/>
          </p:cNvSpPr>
          <p:nvPr>
            <p:ph type="title"/>
          </p:nvPr>
        </p:nvSpPr>
        <p:spPr>
          <a:xfrm>
            <a:off x="736456" y="2400719"/>
            <a:ext cx="7696200" cy="971721"/>
          </a:xfrm>
        </p:spPr>
        <p:txBody>
          <a:bodyPr anchor="b" anchorCtr="0">
            <a:noAutofit/>
          </a:bodyPr>
          <a:lstStyle>
            <a:lvl1pPr algn="ctr" defTabSz="914400" rtl="0" eaLnBrk="1" latinLnBrk="0" hangingPunct="1">
              <a:spcBef>
                <a:spcPct val="0"/>
              </a:spcBef>
              <a:buNone/>
              <a:defRPr lang="en-US" sz="3000" kern="1200" cap="all" baseline="0" dirty="0">
                <a:solidFill>
                  <a:schemeClr val="accent1">
                    <a:lumMod val="50000"/>
                  </a:schemeClr>
                </a:solidFill>
                <a:latin typeface="+mj-lt"/>
                <a:ea typeface="+mj-ea"/>
                <a:cs typeface="+mj-cs"/>
              </a:defRPr>
            </a:lvl1pPr>
          </a:lstStyle>
          <a:p>
            <a:r>
              <a:rPr lang="zh-CN" altLang="en-US"/>
              <a:t>单击此处编辑母版标题样式</a:t>
            </a:r>
            <a:endParaRPr lang="en-US" dirty="0"/>
          </a:p>
        </p:txBody>
      </p:sp>
      <p:sp>
        <p:nvSpPr>
          <p:cNvPr id="15" name="Rectangle 14"/>
          <p:cNvSpPr/>
          <p:nvPr userDrawn="1"/>
        </p:nvSpPr>
        <p:spPr>
          <a:xfrm>
            <a:off x="675496" y="3406736"/>
            <a:ext cx="7818120"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736456" y="3456237"/>
            <a:ext cx="7696200" cy="392906"/>
          </a:xfrm>
        </p:spPr>
        <p:txBody>
          <a:bodyPr anchor="ctr">
            <a:normAutofit/>
          </a:bodyPr>
          <a:lstStyle>
            <a:lvl1pPr marL="0" indent="0" algn="ctr">
              <a:buNone/>
              <a:defRPr sz="1500" cap="all" spc="250" baseline="0">
                <a:solidFill>
                  <a:srgbClr val="FFFFFF"/>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a:r>
              <a:rPr lang="zh-CN" altLang="en-US"/>
              <a:t>单击此处编辑母版文本样式</a:t>
            </a:r>
          </a:p>
        </p:txBody>
      </p:sp>
      <p:sp>
        <p:nvSpPr>
          <p:cNvPr id="14" name="Rectangle 13"/>
          <p:cNvSpPr/>
          <p:nvPr userDrawn="1"/>
        </p:nvSpPr>
        <p:spPr>
          <a:xfrm>
            <a:off x="675757" y="2343560"/>
            <a:ext cx="7817599"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1" name="图片 10"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2022/8/28</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2022/8/28</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2022/8/28</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2022/8/28</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2022/8/28</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2022/8/28</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26128"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48200"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2022/8/28</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dirty="0"/>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26128" y="1292054"/>
            <a:ext cx="4040188"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426128" y="1829120"/>
            <a:ext cx="4040188"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45025" y="1292054"/>
            <a:ext cx="4041775"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4645025" y="1829120"/>
            <a:ext cx="4041775"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D03F8B0-DC90-4F24-9965-B99CE2D39518}" type="datetimeFigureOut">
              <a:rPr lang="zh-CN" altLang="en-US" smtClean="0"/>
              <a:t>2022/8/28</a:t>
            </a:fld>
            <a:endParaRPr lang="zh-CN" altLang="en-US"/>
          </a:p>
        </p:txBody>
      </p:sp>
      <p:sp>
        <p:nvSpPr>
          <p:cNvPr id="8" name="Footer Placeholder 7"/>
          <p:cNvSpPr>
            <a:spLocks noGrp="1"/>
          </p:cNvSpPr>
          <p:nvPr>
            <p:ph type="ftr" sz="quarter" idx="11"/>
          </p:nvPr>
        </p:nvSpPr>
        <p:spPr>
          <a:xfrm>
            <a:off x="1130935" y="4768096"/>
            <a:ext cx="7621905" cy="273892"/>
          </a:xfrm>
        </p:spPr>
        <p:txBody>
          <a:bodyPr/>
          <a:lstStyle/>
          <a:p>
            <a:endParaRPr lang="zh-CN" altLang="en-US" dirty="0"/>
          </a:p>
        </p:txBody>
      </p:sp>
      <p:sp>
        <p:nvSpPr>
          <p:cNvPr id="9" name="Slide Number Placeholder 8"/>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AD03F8B0-DC90-4F24-9965-B99CE2D39518}" type="datetimeFigureOut">
              <a:rPr lang="zh-CN" altLang="en-US" smtClean="0"/>
              <a:t>2022/8/28</a:t>
            </a:fld>
            <a:endParaRPr lang="zh-CN" altLang="en-US"/>
          </a:p>
        </p:txBody>
      </p:sp>
      <p:sp>
        <p:nvSpPr>
          <p:cNvPr id="4" name="Footer Placeholder 3"/>
          <p:cNvSpPr>
            <a:spLocks noGrp="1"/>
          </p:cNvSpPr>
          <p:nvPr>
            <p:ph type="ftr" sz="quarter" idx="11"/>
          </p:nvPr>
        </p:nvSpPr>
        <p:spPr>
          <a:xfrm>
            <a:off x="1130935" y="4768096"/>
            <a:ext cx="7621905" cy="273892"/>
          </a:xfrm>
        </p:spPr>
        <p:txBody>
          <a:bodyPr/>
          <a:lstStyle/>
          <a:p>
            <a:endParaRPr lang="zh-CN" altLang="en-US" dirty="0"/>
          </a:p>
        </p:txBody>
      </p:sp>
      <p:sp>
        <p:nvSpPr>
          <p:cNvPr id="5" name="Slide Number Placeholder 4"/>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Rectangle 4"/>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1" name="Rounded Rectangle 10"/>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Date Placeholder 1"/>
          <p:cNvSpPr>
            <a:spLocks noGrp="1"/>
          </p:cNvSpPr>
          <p:nvPr>
            <p:ph type="dt" sz="half" idx="10"/>
          </p:nvPr>
        </p:nvSpPr>
        <p:spPr/>
        <p:txBody>
          <a:bodyPr/>
          <a:lstStyle/>
          <a:p>
            <a:fld id="{AD03F8B0-DC90-4F24-9965-B99CE2D39518}" type="datetimeFigureOut">
              <a:rPr lang="zh-CN" altLang="en-US" smtClean="0"/>
              <a:t>2022/8/28</a:t>
            </a:fld>
            <a:endParaRPr lang="zh-CN" altLang="en-US"/>
          </a:p>
        </p:txBody>
      </p:sp>
      <p:sp>
        <p:nvSpPr>
          <p:cNvPr id="3" name="Footer Placeholder 2"/>
          <p:cNvSpPr>
            <a:spLocks noGrp="1"/>
          </p:cNvSpPr>
          <p:nvPr>
            <p:ph type="ftr" sz="quarter" idx="11"/>
          </p:nvPr>
        </p:nvSpPr>
        <p:spPr>
          <a:xfrm>
            <a:off x="1130935" y="4768096"/>
            <a:ext cx="7621905" cy="273892"/>
          </a:xfrm>
        </p:spPr>
        <p:txBody>
          <a:bodyPr/>
          <a:lstStyle/>
          <a:p>
            <a:endParaRPr lang="zh-CN" altLang="en-US"/>
          </a:p>
        </p:txBody>
      </p:sp>
      <p:sp>
        <p:nvSpPr>
          <p:cNvPr id="4" name="Slide Number Placeholder 3"/>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1" name="Rectangle 10"/>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2" name="Rounded Rectangle 11"/>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3886200" y="514440"/>
            <a:ext cx="4572000" cy="394404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2022/8/28</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8" name="Rectangle 7"/>
          <p:cNvSpPr/>
          <p:nvPr userDrawn="1"/>
        </p:nvSpPr>
        <p:spPr>
          <a:xfrm>
            <a:off x="560034" y="1129482"/>
            <a:ext cx="2716566" cy="264307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676690" y="1232069"/>
            <a:ext cx="2483254" cy="2426170"/>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769000" y="2229240"/>
            <a:ext cx="2298634" cy="1314680"/>
          </a:xfrm>
        </p:spPr>
        <p:txBody>
          <a:bodyPr/>
          <a:lstStyle>
            <a:lvl1pPr marL="0" indent="0">
              <a:spcBef>
                <a:spcPts val="300"/>
              </a:spcBef>
              <a:buNone/>
              <a:defRPr sz="1050">
                <a:solidFill>
                  <a:schemeClr val="accent1">
                    <a:lumMod val="5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769000" y="1300962"/>
            <a:ext cx="2298634" cy="893871"/>
          </a:xfrm>
        </p:spPr>
        <p:txBody>
          <a:bodyPr anchor="b">
            <a:normAutofit/>
          </a:bodyPr>
          <a:lstStyle>
            <a:lvl1pPr algn="l">
              <a:defRPr sz="1500" b="0">
                <a:solidFill>
                  <a:schemeClr val="accent1">
                    <a:lumMod val="75000"/>
                  </a:schemeClr>
                </a:solidFill>
              </a:defRPr>
            </a:lvl1pPr>
          </a:lstStyle>
          <a:p>
            <a:r>
              <a:rPr lang="zh-CN" altLang="en-US"/>
              <a:t>单击此处编辑母版标题样式</a:t>
            </a:r>
            <a:endParaRPr lang="en-US" dirty="0"/>
          </a:p>
        </p:txBody>
      </p:sp>
      <p:sp>
        <p:nvSpPr>
          <p:cNvPr id="13" name="文本框 12"/>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4" name="图片 13"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9" name="Rounded Rectangle 8"/>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Picture Placeholder 2"/>
          <p:cNvSpPr>
            <a:spLocks noGrp="1"/>
          </p:cNvSpPr>
          <p:nvPr>
            <p:ph type="pic" idx="1"/>
          </p:nvPr>
        </p:nvSpPr>
        <p:spPr>
          <a:xfrm>
            <a:off x="685800" y="466159"/>
            <a:ext cx="7772400" cy="3249241"/>
          </a:xfrm>
          <a:solidFill>
            <a:schemeClr val="bg2"/>
          </a:solidFill>
          <a:ln>
            <a:noFill/>
          </a:ln>
          <a:effectLst>
            <a:softEdge rad="12700"/>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r>
              <a:rPr lang="zh-CN" altLang="en-US"/>
              <a:t>单击图标添加图片</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2022/8/28</a:t>
            </a:fld>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0" name="Rectangle 9"/>
          <p:cNvSpPr/>
          <p:nvPr userDrawn="1"/>
        </p:nvSpPr>
        <p:spPr>
          <a:xfrm>
            <a:off x="685800" y="3715400"/>
            <a:ext cx="7772400" cy="1028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61999" y="3772560"/>
            <a:ext cx="7600765" cy="902351"/>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13" name="Rectangle 12"/>
          <p:cNvSpPr/>
          <p:nvPr userDrawn="1"/>
        </p:nvSpPr>
        <p:spPr>
          <a:xfrm>
            <a:off x="914400" y="4229840"/>
            <a:ext cx="7328514" cy="338831"/>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ectangle 10"/>
          <p:cNvSpPr/>
          <p:nvPr userDrawn="1"/>
        </p:nvSpPr>
        <p:spPr>
          <a:xfrm>
            <a:off x="605589" y="3806856"/>
            <a:ext cx="7946136" cy="823104"/>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956289" y="4243159"/>
            <a:ext cx="7244736" cy="301339"/>
          </a:xfrm>
        </p:spPr>
        <p:txBody>
          <a:bodyPr anchor="ctr">
            <a:normAutofit/>
          </a:bodyPr>
          <a:lstStyle>
            <a:lvl1pPr marL="0" indent="0" algn="ctr">
              <a:buNone/>
              <a:defRPr sz="1125" cap="all" spc="250" baseline="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914400" y="3829720"/>
            <a:ext cx="7328514" cy="392351"/>
          </a:xfrm>
        </p:spPr>
        <p:txBody>
          <a:bodyPr anchor="ctr" anchorCtr="0"/>
          <a:lstStyle>
            <a:lvl1pPr algn="ctr">
              <a:defRPr sz="1500" b="0">
                <a:solidFill>
                  <a:schemeClr val="accent1">
                    <a:lumMod val="75000"/>
                  </a:schemeClr>
                </a:solidFill>
              </a:defRPr>
            </a:lvl1pPr>
          </a:lstStyle>
          <a:p>
            <a:r>
              <a:rPr lang="zh-CN" altLang="en-US"/>
              <a:t>单击此处编辑母版标题样式</a:t>
            </a:r>
            <a:endParaRPr lang="en-US" dirty="0"/>
          </a:p>
        </p:txBody>
      </p:sp>
      <p:sp>
        <p:nvSpPr>
          <p:cNvPr id="15" name="文本框 14"/>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6" name="图片 15"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18" Type="http://schemas.openxmlformats.org/officeDocument/2006/relationships/tags" Target="../tags/tag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ags" Target="../tags/tag4.xml"/><Relationship Id="rId2" Type="http://schemas.openxmlformats.org/officeDocument/2006/relationships/slideLayout" Target="../slideLayouts/slideLayout14.xml"/><Relationship Id="rId16" Type="http://schemas.openxmlformats.org/officeDocument/2006/relationships/tags" Target="../tags/tag3.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ags" Target="../tags/tag2.xml"/><Relationship Id="rId10" Type="http://schemas.openxmlformats.org/officeDocument/2006/relationships/slideLayout" Target="../slideLayouts/slideLayout22.xml"/><Relationship Id="rId19"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ags" Target="../tags/tag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ags" Target="../tags/tag63.xml"/><Relationship Id="rId18" Type="http://schemas.openxmlformats.org/officeDocument/2006/relationships/tags" Target="../tags/tag68.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17" Type="http://schemas.openxmlformats.org/officeDocument/2006/relationships/tags" Target="../tags/tag67.xml"/><Relationship Id="rId2" Type="http://schemas.openxmlformats.org/officeDocument/2006/relationships/slideLayout" Target="../slideLayouts/slideLayout26.xml"/><Relationship Id="rId16" Type="http://schemas.openxmlformats.org/officeDocument/2006/relationships/tags" Target="../tags/tag6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tags" Target="../tags/tag65.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ags" Target="../tags/tag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7" name="Rounded Rectangle 6"/>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457200" y="1314680"/>
            <a:ext cx="8229600" cy="3280746"/>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457200" y="4768096"/>
            <a:ext cx="2133600" cy="273892"/>
          </a:xfrm>
          <a:prstGeom prst="rect">
            <a:avLst/>
          </a:prstGeom>
        </p:spPr>
        <p:txBody>
          <a:bodyPr vert="horz" lIns="91440" tIns="45720" rIns="91440" bIns="45720" rtlCol="0" anchor="ctr"/>
          <a:lstStyle>
            <a:lvl1pPr algn="l">
              <a:defRPr sz="900">
                <a:solidFill>
                  <a:schemeClr val="tx2"/>
                </a:solidFill>
              </a:defRPr>
            </a:lvl1pPr>
          </a:lstStyle>
          <a:p>
            <a:fld id="{AD03F8B0-DC90-4F24-9965-B99CE2D39518}" type="datetimeFigureOut">
              <a:rPr lang="zh-CN" altLang="en-US" smtClean="0"/>
              <a:t>2022/8/28</a:t>
            </a:fld>
            <a:endParaRPr lang="zh-CN" altLang="en-US"/>
          </a:p>
        </p:txBody>
      </p:sp>
      <p:sp>
        <p:nvSpPr>
          <p:cNvPr id="6" name="Slide Number Placeholder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2"/>
                </a:solidFill>
              </a:defRPr>
            </a:lvl1pPr>
          </a:lstStyle>
          <a:p>
            <a:fld id="{226A5DA0-3F0B-4660-9645-CD05A3FC641F}" type="slidenum">
              <a:rPr lang="zh-CN" altLang="en-US" smtClean="0"/>
              <a:t>‹#›</a:t>
            </a:fld>
            <a:endParaRPr lang="zh-CN" altLang="en-US"/>
          </a:p>
        </p:txBody>
      </p:sp>
      <p:sp>
        <p:nvSpPr>
          <p:cNvPr id="9" name="Rectangle 8"/>
          <p:cNvSpPr/>
          <p:nvPr userDrawn="1"/>
        </p:nvSpPr>
        <p:spPr>
          <a:xfrm>
            <a:off x="274320" y="208661"/>
            <a:ext cx="8595360" cy="99458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10" name="Rectangle 9"/>
          <p:cNvSpPr/>
          <p:nvPr userDrawn="1"/>
        </p:nvSpPr>
        <p:spPr>
          <a:xfrm>
            <a:off x="372863" y="279695"/>
            <a:ext cx="8380520" cy="8390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26128" y="306333"/>
            <a:ext cx="8260672" cy="77970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工商管理专业知识与实务</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685800" rtl="0" eaLnBrk="1" latinLnBrk="0" hangingPunct="1">
        <a:spcBef>
          <a:spcPct val="0"/>
        </a:spcBef>
        <a:buNone/>
        <a:defRPr sz="2625" kern="1200" cap="all" baseline="0">
          <a:solidFill>
            <a:schemeClr val="accent1">
              <a:lumMod val="75000"/>
            </a:schemeClr>
          </a:solidFill>
          <a:latin typeface="+mj-lt"/>
          <a:ea typeface="+mj-ea"/>
          <a:cs typeface="+mj-cs"/>
        </a:defRPr>
      </a:lvl1pPr>
    </p:titleStyle>
    <p:bodyStyle>
      <a:lvl1pPr marL="257175" indent="-171450" algn="l" defTabSz="685800" rtl="0" eaLnBrk="1" latinLnBrk="0" hangingPunct="1">
        <a:spcBef>
          <a:spcPct val="15000"/>
        </a:spcBef>
        <a:buClr>
          <a:schemeClr val="accent1"/>
        </a:buClr>
        <a:buFont typeface="Arial" panose="020B0604020202020204" pitchFamily="34" charset="0"/>
        <a:buChar char="•"/>
        <a:defRPr sz="1800" kern="1200">
          <a:solidFill>
            <a:schemeClr val="tx2"/>
          </a:solidFill>
          <a:latin typeface="+mn-lt"/>
          <a:ea typeface="+mn-ea"/>
          <a:cs typeface="+mn-cs"/>
        </a:defRPr>
      </a:lvl1pPr>
      <a:lvl2pPr marL="480060" indent="-171450" algn="l" defTabSz="685800" rtl="0" eaLnBrk="1" latinLnBrk="0" hangingPunct="1">
        <a:spcBef>
          <a:spcPct val="15000"/>
        </a:spcBef>
        <a:buClr>
          <a:schemeClr val="accent2"/>
        </a:buClr>
        <a:buFont typeface="Arial" panose="020B0604020202020204" pitchFamily="34" charset="0"/>
        <a:buChar char="•"/>
        <a:defRPr sz="1500" kern="1200">
          <a:solidFill>
            <a:schemeClr val="tx2"/>
          </a:solidFill>
          <a:latin typeface="+mn-lt"/>
          <a:ea typeface="+mn-ea"/>
          <a:cs typeface="+mn-cs"/>
        </a:defRPr>
      </a:lvl2pPr>
      <a:lvl3pPr marL="685800" indent="-171450" algn="l" defTabSz="685800" rtl="0" eaLnBrk="1" latinLnBrk="0" hangingPunct="1">
        <a:spcBef>
          <a:spcPct val="15000"/>
        </a:spcBef>
        <a:buClr>
          <a:schemeClr val="accent3"/>
        </a:buClr>
        <a:buFont typeface="Arial" panose="020B0604020202020204" pitchFamily="34" charset="0"/>
        <a:buChar char="•"/>
        <a:defRPr sz="1350" kern="1200">
          <a:solidFill>
            <a:schemeClr val="tx2"/>
          </a:solidFill>
          <a:latin typeface="+mn-lt"/>
          <a:ea typeface="+mn-ea"/>
          <a:cs typeface="+mn-cs"/>
        </a:defRPr>
      </a:lvl3pPr>
      <a:lvl4pPr marL="960120" indent="-171450" algn="l" defTabSz="685800" rtl="0" eaLnBrk="1" latinLnBrk="0" hangingPunct="1">
        <a:spcBef>
          <a:spcPct val="15000"/>
        </a:spcBef>
        <a:buClr>
          <a:schemeClr val="accent4"/>
        </a:buClr>
        <a:buFont typeface="Arial" panose="020B0604020202020204" pitchFamily="34" charset="0"/>
        <a:buChar char="•"/>
        <a:defRPr sz="1200" kern="1200">
          <a:solidFill>
            <a:schemeClr val="tx2"/>
          </a:solidFill>
          <a:latin typeface="+mn-lt"/>
          <a:ea typeface="+mn-ea"/>
          <a:cs typeface="+mn-cs"/>
        </a:defRPr>
      </a:lvl4pPr>
      <a:lvl5pPr marL="1165860" indent="-171450" algn="l" defTabSz="685800" rtl="0" eaLnBrk="1" latinLnBrk="0" hangingPunct="1">
        <a:spcBef>
          <a:spcPct val="15000"/>
        </a:spcBef>
        <a:buClr>
          <a:schemeClr val="accent5"/>
        </a:buClr>
        <a:buFont typeface="Arial" panose="020B0604020202020204" pitchFamily="34" charset="0"/>
        <a:buChar char="•"/>
        <a:defRPr sz="1200" kern="1200" baseline="0">
          <a:solidFill>
            <a:schemeClr val="tx2"/>
          </a:solidFill>
          <a:latin typeface="+mn-lt"/>
          <a:ea typeface="+mn-ea"/>
          <a:cs typeface="+mn-cs"/>
        </a:defRPr>
      </a:lvl5pPr>
      <a:lvl6pPr marL="1303020" indent="-137160" algn="l" defTabSz="685800" rtl="0" eaLnBrk="1" latinLnBrk="0" hangingPunct="1">
        <a:spcBef>
          <a:spcPct val="15000"/>
        </a:spcBef>
        <a:buClr>
          <a:schemeClr val="accent1"/>
        </a:buClr>
        <a:buFont typeface="Arial" panose="020B0604020202020204" pitchFamily="34" charset="0"/>
        <a:buChar char="•"/>
        <a:defRPr sz="1050" kern="1200">
          <a:solidFill>
            <a:schemeClr val="tx2"/>
          </a:solidFill>
          <a:latin typeface="+mn-lt"/>
          <a:ea typeface="+mn-ea"/>
          <a:cs typeface="+mn-cs"/>
        </a:defRPr>
      </a:lvl6pPr>
      <a:lvl7pPr marL="1508760" indent="-137160" algn="l" defTabSz="685800" rtl="0" eaLnBrk="1" latinLnBrk="0" hangingPunct="1">
        <a:spcBef>
          <a:spcPct val="15000"/>
        </a:spcBef>
        <a:buClr>
          <a:schemeClr val="accent2"/>
        </a:buClr>
        <a:buFont typeface="Arial" panose="020B0604020202020204" pitchFamily="34" charset="0"/>
        <a:buChar char="•"/>
        <a:defRPr sz="1050" kern="1200">
          <a:solidFill>
            <a:schemeClr val="tx2"/>
          </a:solidFill>
          <a:latin typeface="+mn-lt"/>
          <a:ea typeface="+mn-ea"/>
          <a:cs typeface="+mn-cs"/>
        </a:defRPr>
      </a:lvl7pPr>
      <a:lvl8pPr marL="1645920" indent="-137160" algn="l" defTabSz="685800" rtl="0" eaLnBrk="1" latinLnBrk="0" hangingPunct="1">
        <a:spcBef>
          <a:spcPct val="15000"/>
        </a:spcBef>
        <a:buClr>
          <a:schemeClr val="accent3"/>
        </a:buClr>
        <a:buFont typeface="Arial" panose="020B0604020202020204" pitchFamily="34" charset="0"/>
        <a:buChar char="•"/>
        <a:defRPr sz="1050" kern="1200">
          <a:solidFill>
            <a:schemeClr val="tx2"/>
          </a:solidFill>
          <a:latin typeface="+mn-lt"/>
          <a:ea typeface="+mn-ea"/>
          <a:cs typeface="+mn-cs"/>
        </a:defRPr>
      </a:lvl8pPr>
      <a:lvl9pPr marL="1783080" indent="-137160" algn="l" defTabSz="685800" rtl="0" eaLnBrk="1" latinLnBrk="0" hangingPunct="1">
        <a:spcBef>
          <a:spcPct val="15000"/>
        </a:spcBef>
        <a:buClr>
          <a:schemeClr val="accent4"/>
        </a:buClr>
        <a:buFont typeface="Arial" panose="020B0604020202020204" pitchFamily="34" charset="0"/>
        <a:buChar char="•"/>
        <a:defRPr sz="105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6"/>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7"/>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2022/8/28</a:t>
            </a:fld>
            <a:endParaRPr lang="zh-CN" altLang="en-US"/>
          </a:p>
        </p:txBody>
      </p:sp>
      <p:sp>
        <p:nvSpPr>
          <p:cNvPr id="5" name="页脚占位符 4"/>
          <p:cNvSpPr>
            <a:spLocks noGrp="1"/>
          </p:cNvSpPr>
          <p:nvPr>
            <p:ph type="ftr" sz="quarter" idx="3"/>
            <p:custDataLst>
              <p:tags r:id="rId18"/>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4"/>
    </p:custData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r>
              <a:rPr lang="zh-CN" altLang="en-US"/>
              <a:t>本课程</a:t>
            </a:r>
          </a:p>
        </p:txBody>
      </p:sp>
      <p:sp>
        <p:nvSpPr>
          <p:cNvPr id="5" name="页脚占位符 4"/>
          <p:cNvSpPr>
            <a:spLocks noGrp="1"/>
          </p:cNvSpPr>
          <p:nvPr>
            <p:ph type="ftr" sz="quarter" idx="3"/>
            <p:custDataLst>
              <p:tags r:id="rId17"/>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文本框 177"/>
          <p:cNvSpPr txBox="1"/>
          <p:nvPr/>
        </p:nvSpPr>
        <p:spPr>
          <a:xfrm>
            <a:off x="665719" y="963792"/>
            <a:ext cx="4697150" cy="1754326"/>
          </a:xfrm>
          <a:prstGeom prst="rect">
            <a:avLst/>
          </a:prstGeom>
          <a:noFill/>
        </p:spPr>
        <p:txBody>
          <a:bodyPr wrap="square" rtlCol="0">
            <a:spAutoFit/>
          </a:bodyPr>
          <a:lstStyle/>
          <a:p>
            <a:r>
              <a:rPr lang="zh-CN" altLang="en-US" sz="3600" b="1" dirty="0">
                <a:solidFill>
                  <a:srgbClr val="152751"/>
                </a:solidFill>
                <a:latin typeface="微软雅黑" panose="020B0503020204020204" pitchFamily="34" charset="-122"/>
                <a:ea typeface="微软雅黑" panose="020B0503020204020204" pitchFamily="34" charset="-122"/>
                <a:sym typeface="+mn-ea"/>
              </a:rPr>
              <a:t>中级经济师</a:t>
            </a:r>
            <a:endParaRPr lang="en-US" altLang="zh-CN" sz="3600" b="1" dirty="0">
              <a:solidFill>
                <a:srgbClr val="152751"/>
              </a:solidFill>
              <a:latin typeface="微软雅黑" panose="020B0503020204020204" pitchFamily="34" charset="-122"/>
              <a:ea typeface="微软雅黑" panose="020B0503020204020204" pitchFamily="34" charset="-122"/>
              <a:sym typeface="+mn-ea"/>
            </a:endParaRPr>
          </a:p>
          <a:p>
            <a:pPr algn="dist"/>
            <a:r>
              <a:rPr lang="zh-CN" altLang="en-US" sz="3600" b="1" dirty="0">
                <a:solidFill>
                  <a:srgbClr val="152751"/>
                </a:solidFill>
                <a:latin typeface="微软雅黑" panose="020B0503020204020204" pitchFamily="34" charset="-122"/>
                <a:ea typeface="微软雅黑" panose="020B0503020204020204" pitchFamily="34" charset="-122"/>
                <a:sym typeface="+mn-ea"/>
              </a:rPr>
              <a:t>工商管理专业知识与</a:t>
            </a:r>
            <a:endParaRPr lang="en-US" altLang="zh-CN" sz="3600" b="1" dirty="0">
              <a:solidFill>
                <a:srgbClr val="152751"/>
              </a:solidFill>
              <a:latin typeface="微软雅黑" panose="020B0503020204020204" pitchFamily="34" charset="-122"/>
              <a:ea typeface="微软雅黑" panose="020B0503020204020204" pitchFamily="34" charset="-122"/>
              <a:sym typeface="+mn-ea"/>
            </a:endParaRPr>
          </a:p>
          <a:p>
            <a:r>
              <a:rPr lang="zh-CN" altLang="en-US" sz="3600" b="1" dirty="0">
                <a:solidFill>
                  <a:srgbClr val="152751"/>
                </a:solidFill>
                <a:latin typeface="微软雅黑" panose="020B0503020204020204" pitchFamily="34" charset="-122"/>
                <a:ea typeface="微软雅黑" panose="020B0503020204020204" pitchFamily="34" charset="-122"/>
                <a:sym typeface="+mn-ea"/>
              </a:rPr>
              <a:t>实务</a:t>
            </a:r>
            <a:endParaRPr lang="zh-CN" altLang="en-US" sz="3600" b="1" dirty="0">
              <a:solidFill>
                <a:srgbClr val="152751"/>
              </a:solidFill>
              <a:latin typeface="微软雅黑" panose="020B0503020204020204" pitchFamily="34" charset="-122"/>
              <a:ea typeface="微软雅黑" panose="020B0503020204020204" pitchFamily="34" charset="-122"/>
              <a:cs typeface="+mn-ea"/>
              <a:sym typeface="+mn-ea"/>
            </a:endParaRPr>
          </a:p>
        </p:txBody>
      </p:sp>
      <p:sp>
        <p:nvSpPr>
          <p:cNvPr id="3" name="矩形 2"/>
          <p:cNvSpPr/>
          <p:nvPr/>
        </p:nvSpPr>
        <p:spPr>
          <a:xfrm>
            <a:off x="666597" y="3302545"/>
            <a:ext cx="4697150" cy="368300"/>
          </a:xfrm>
          <a:prstGeom prst="rect">
            <a:avLst/>
          </a:prstGeom>
        </p:spPr>
        <p:txBody>
          <a:bodyPr wrap="square">
            <a:spAutoFit/>
          </a:bodyPr>
          <a:lstStyle/>
          <a:p>
            <a:pPr algn="l"/>
            <a:r>
              <a:rPr lang="zh-CN" altLang="en-US" dirty="0">
                <a:latin typeface="微软雅黑" panose="020B0503020204020204" pitchFamily="34" charset="-122"/>
                <a:ea typeface="微软雅黑" panose="020B0503020204020204" pitchFamily="34" charset="-122"/>
                <a:cs typeface="微软雅黑" panose="020B0503020204020204" pitchFamily="34" charset="-122"/>
              </a:rPr>
              <a:t>                                   授课老师：陈老师</a:t>
            </a:r>
          </a:p>
        </p:txBody>
      </p:sp>
    </p:spTree>
  </p:cSld>
  <p:clrMapOvr>
    <a:masterClrMapping/>
  </p:clrMapOvr>
  <mc:AlternateContent xmlns:mc="http://schemas.openxmlformats.org/markup-compatibility/2006" xmlns:p14="http://schemas.microsoft.com/office/powerpoint/2010/main">
    <mc:Choice Requires="p14">
      <p:transition spd="slow" p14:dur="1400">
        <p:blinds/>
      </p:transition>
    </mc:Choice>
    <mc:Fallback xmlns="">
      <p:transition spd="slow">
        <p:blind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iterate type="lt">
                                    <p:tmPct val="10000"/>
                                  </p:iterate>
                                  <p:childTnLst>
                                    <p:set>
                                      <p:cBhvr>
                                        <p:cTn id="6" dur="1" fill="hold">
                                          <p:stCondLst>
                                            <p:cond delay="0"/>
                                          </p:stCondLst>
                                        </p:cTn>
                                        <p:tgtEl>
                                          <p:spTgt spid="178"/>
                                        </p:tgtEl>
                                        <p:attrNameLst>
                                          <p:attrName>style.visibility</p:attrName>
                                        </p:attrNameLst>
                                      </p:cBhvr>
                                      <p:to>
                                        <p:strVal val="visible"/>
                                      </p:to>
                                    </p:set>
                                    <p:anim calcmode="lin" valueType="num">
                                      <p:cBhvr>
                                        <p:cTn id="7" dur="500" fill="hold"/>
                                        <p:tgtEl>
                                          <p:spTgt spid="178"/>
                                        </p:tgtEl>
                                        <p:attrNameLst>
                                          <p:attrName>ppt_w</p:attrName>
                                        </p:attrNameLst>
                                      </p:cBhvr>
                                      <p:tavLst>
                                        <p:tav tm="0">
                                          <p:val>
                                            <p:fltVal val="0"/>
                                          </p:val>
                                        </p:tav>
                                        <p:tav tm="100000">
                                          <p:val>
                                            <p:strVal val="#ppt_w"/>
                                          </p:val>
                                        </p:tav>
                                      </p:tavLst>
                                    </p:anim>
                                    <p:anim calcmode="lin" valueType="num">
                                      <p:cBhvr>
                                        <p:cTn id="8" dur="500" fill="hold"/>
                                        <p:tgtEl>
                                          <p:spTgt spid="178"/>
                                        </p:tgtEl>
                                        <p:attrNameLst>
                                          <p:attrName>ppt_h</p:attrName>
                                        </p:attrNameLst>
                                      </p:cBhvr>
                                      <p:tavLst>
                                        <p:tav tm="0">
                                          <p:val>
                                            <p:fltVal val="0"/>
                                          </p:val>
                                        </p:tav>
                                        <p:tav tm="100000">
                                          <p:val>
                                            <p:strVal val="#ppt_h"/>
                                          </p:val>
                                        </p:tav>
                                      </p:tavLst>
                                    </p:anim>
                                    <p:animEffect transition="in" filter="fade">
                                      <p:cBhvr>
                                        <p:cTn id="9" dur="500"/>
                                        <p:tgtEl>
                                          <p:spTgt spid="178"/>
                                        </p:tgtEl>
                                      </p:cBhvr>
                                    </p:animEffect>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heel(1)">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 grpId="0"/>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答案</a:t>
            </a:r>
            <a:r>
              <a:rPr lang="en-US" altLang="zh-CN" dirty="0">
                <a:solidFill>
                  <a:schemeClr val="tx1"/>
                </a:solidFill>
                <a:latin typeface="微软雅黑" panose="020B0503020204020204" pitchFamily="34" charset="-122"/>
                <a:ea typeface="微软雅黑" panose="020B0503020204020204" pitchFamily="34" charset="-122"/>
              </a:rPr>
              <a:t>】A</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a:t>
            </a:r>
            <a:r>
              <a:rPr lang="en-US" altLang="zh-CN" dirty="0">
                <a:solidFill>
                  <a:schemeClr val="tx1"/>
                </a:solidFill>
                <a:latin typeface="微软雅黑" panose="020B0503020204020204" pitchFamily="34" charset="-122"/>
                <a:ea typeface="微软雅黑" panose="020B0503020204020204" pitchFamily="34" charset="-122"/>
              </a:rPr>
              <a:t> SWOT</a:t>
            </a:r>
            <a:r>
              <a:rPr lang="zh-CN" altLang="en-US" dirty="0">
                <a:solidFill>
                  <a:schemeClr val="tx1"/>
                </a:solidFill>
                <a:latin typeface="微软雅黑" panose="020B0503020204020204" pitchFamily="34" charset="-122"/>
                <a:ea typeface="微软雅黑" panose="020B0503020204020204" pitchFamily="34" charset="-122"/>
              </a:rPr>
              <a:t>分析法是用来评估企业的优势（</a:t>
            </a:r>
            <a:r>
              <a:rPr lang="en-US" altLang="zh-CN" dirty="0">
                <a:solidFill>
                  <a:schemeClr val="tx1"/>
                </a:solidFill>
                <a:latin typeface="微软雅黑" panose="020B0503020204020204" pitchFamily="34" charset="-122"/>
                <a:ea typeface="微软雅黑" panose="020B0503020204020204" pitchFamily="34" charset="-122"/>
              </a:rPr>
              <a:t>S</a:t>
            </a:r>
            <a:r>
              <a:rPr lang="zh-CN" altLang="en-US" dirty="0">
                <a:solidFill>
                  <a:schemeClr val="tx1"/>
                </a:solidFill>
                <a:latin typeface="微软雅黑" panose="020B0503020204020204" pitchFamily="34" charset="-122"/>
                <a:ea typeface="微软雅黑" panose="020B0503020204020204" pitchFamily="34" charset="-122"/>
              </a:rPr>
              <a:t>）、劣势（</a:t>
            </a:r>
            <a:r>
              <a:rPr lang="en-US" altLang="zh-CN" dirty="0">
                <a:solidFill>
                  <a:schemeClr val="tx1"/>
                </a:solidFill>
                <a:latin typeface="微软雅黑" panose="020B0503020204020204" pitchFamily="34" charset="-122"/>
                <a:ea typeface="微软雅黑" panose="020B0503020204020204" pitchFamily="34" charset="-122"/>
              </a:rPr>
              <a:t>W</a:t>
            </a:r>
            <a:r>
              <a:rPr lang="zh-CN" altLang="en-US" dirty="0">
                <a:solidFill>
                  <a:schemeClr val="tx1"/>
                </a:solidFill>
                <a:latin typeface="微软雅黑" panose="020B0503020204020204" pitchFamily="34" charset="-122"/>
                <a:ea typeface="微软雅黑" panose="020B0503020204020204" pitchFamily="34" charset="-122"/>
              </a:rPr>
              <a:t>）、外部环境的机会（</a:t>
            </a:r>
            <a:r>
              <a:rPr lang="en-US" altLang="zh-CN" dirty="0">
                <a:solidFill>
                  <a:schemeClr val="tx1"/>
                </a:solidFill>
                <a:latin typeface="微软雅黑" panose="020B0503020204020204" pitchFamily="34" charset="-122"/>
                <a:ea typeface="微软雅黑" panose="020B0503020204020204" pitchFamily="34" charset="-122"/>
              </a:rPr>
              <a:t>O</a:t>
            </a:r>
            <a:r>
              <a:rPr lang="zh-CN" altLang="en-US" dirty="0">
                <a:solidFill>
                  <a:schemeClr val="tx1"/>
                </a:solidFill>
                <a:latin typeface="微软雅黑" panose="020B0503020204020204" pitchFamily="34" charset="-122"/>
                <a:ea typeface="微软雅黑" panose="020B0503020204020204" pitchFamily="34" charset="-122"/>
              </a:rPr>
              <a:t>）和威胁（</a:t>
            </a:r>
            <a:r>
              <a:rPr lang="en-US" altLang="zh-CN" dirty="0">
                <a:solidFill>
                  <a:schemeClr val="tx1"/>
                </a:solidFill>
                <a:latin typeface="微软雅黑" panose="020B0503020204020204" pitchFamily="34" charset="-122"/>
                <a:ea typeface="微软雅黑" panose="020B0503020204020204" pitchFamily="34" charset="-122"/>
              </a:rPr>
              <a:t>T</a:t>
            </a:r>
            <a:r>
              <a:rPr lang="zh-CN" altLang="en-US" dirty="0">
                <a:solidFill>
                  <a:schemeClr val="tx1"/>
                </a:solidFill>
                <a:latin typeface="微软雅黑" panose="020B0503020204020204" pitchFamily="34" charset="-122"/>
                <a:ea typeface="微软雅黑" panose="020B0503020204020204" pitchFamily="34" charset="-122"/>
              </a:rPr>
              <a:t>）的一种方法。</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考点</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企业战略环境综合分析方法。</a:t>
            </a:r>
            <a:endParaRPr lang="zh-CN" altLang="zh-CN"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130268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5</a:t>
            </a:r>
            <a:r>
              <a:rPr lang="zh-CN" altLang="en-US" dirty="0">
                <a:solidFill>
                  <a:schemeClr val="tx1"/>
                </a:solidFill>
                <a:latin typeface="微软雅黑" panose="020B0503020204020204" pitchFamily="34" charset="-122"/>
                <a:ea typeface="微软雅黑" panose="020B0503020204020204" pitchFamily="34" charset="-122"/>
              </a:rPr>
              <a:t>、某汽车生产企业在较长时间的快速发展后，降低企业发展速度，重新调整企业内部各要素，优化配置现有资源，实施管理整合，该企业采取的稳定战略是（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．无变化战略</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．维持利润战略</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．暂停战略</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．谨慎实施战略</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6075796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答案</a:t>
            </a:r>
            <a:r>
              <a:rPr lang="en-US" altLang="zh-CN" dirty="0">
                <a:solidFill>
                  <a:schemeClr val="tx1"/>
                </a:solidFill>
                <a:latin typeface="微软雅黑" panose="020B0503020204020204" pitchFamily="34" charset="-122"/>
                <a:ea typeface="微软雅黑" panose="020B0503020204020204" pitchFamily="34" charset="-122"/>
              </a:rPr>
              <a:t>】C</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a:t>
            </a:r>
            <a:r>
              <a:rPr lang="zh-CN" altLang="en-US" dirty="0">
                <a:solidFill>
                  <a:schemeClr val="tx1"/>
                </a:solidFill>
                <a:latin typeface="微软雅黑" panose="020B0503020204020204" pitchFamily="34" charset="-122"/>
                <a:ea typeface="微软雅黑" panose="020B0503020204020204" pitchFamily="34" charset="-122"/>
              </a:rPr>
              <a:t>企业总体战略可分为企业成长战略、企业稳定战略和企业紧缩战略。其中企业稳定战略又分为无变化战略、维持利润战略、暂停战略和谨慎实施战略。暂停战略就是指企业在一段较长时间的快速发展后，有可能会遇到一些问题使得效率下降，此时可采用暂停战略，休养生息。</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考点</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企业总体战略的类型。</a:t>
            </a:r>
            <a:endParaRPr lang="zh-CN" altLang="zh-CN"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467491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6</a:t>
            </a:r>
            <a:r>
              <a:rPr lang="zh-CN" altLang="en-US" dirty="0">
                <a:solidFill>
                  <a:schemeClr val="tx1"/>
                </a:solidFill>
                <a:latin typeface="微软雅黑" panose="020B0503020204020204" pitchFamily="34" charset="-122"/>
                <a:ea typeface="微软雅黑" panose="020B0503020204020204" pitchFamily="34" charset="-122"/>
              </a:rPr>
              <a:t>、某食品公司通过出口直接将国内生产的视频销售给国外消费者，该公司采用的进入国际市场的模式是（）</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．投资进入模式</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．贸易进入模式</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．联邦模式</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．契约进入模式</a:t>
            </a:r>
          </a:p>
        </p:txBody>
      </p:sp>
    </p:spTree>
    <p:extLst>
      <p:ext uri="{BB962C8B-B14F-4D97-AF65-F5344CB8AC3E}">
        <p14:creationId xmlns:p14="http://schemas.microsoft.com/office/powerpoint/2010/main" val="23201745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答案</a:t>
            </a:r>
            <a:r>
              <a:rPr lang="en-US" altLang="zh-CN" dirty="0">
                <a:solidFill>
                  <a:schemeClr val="tx1"/>
                </a:solidFill>
                <a:latin typeface="微软雅黑" panose="020B0503020204020204" pitchFamily="34" charset="-122"/>
                <a:ea typeface="微软雅黑" panose="020B0503020204020204" pitchFamily="34" charset="-122"/>
              </a:rPr>
              <a:t>】B</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a:t>
            </a:r>
            <a:r>
              <a:rPr lang="zh-CN" altLang="en-US" dirty="0">
                <a:solidFill>
                  <a:schemeClr val="tx1"/>
                </a:solidFill>
                <a:latin typeface="微软雅黑" panose="020B0503020204020204" pitchFamily="34" charset="-122"/>
                <a:ea typeface="微软雅黑" panose="020B0503020204020204" pitchFamily="34" charset="-122"/>
              </a:rPr>
              <a:t>企业国际市场进入模式包括：贸易进入模式、契约进入模式和投资进入模式，其中贸易进入模式就是指企业在国内进行产品的生产和加工，再通过国内或国外的中间商向海外市场出口的一种市场进入模式。</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考点</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国际市场进入模式。</a:t>
            </a:r>
            <a:endParaRPr lang="zh-CN" altLang="zh-CN"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14157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7</a:t>
            </a:r>
            <a:r>
              <a:rPr lang="zh-CN" altLang="en-US" dirty="0">
                <a:solidFill>
                  <a:schemeClr val="tx1"/>
                </a:solidFill>
                <a:latin typeface="微软雅黑" panose="020B0503020204020204" pitchFamily="34" charset="-122"/>
                <a:ea typeface="微软雅黑" panose="020B0503020204020204" pitchFamily="34" charset="-122"/>
              </a:rPr>
              <a:t>、关于企业经营决策要素的说法是，错误的是（）</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．决策者是企业经营决策的主体</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．确定决策目标是经营决策的起点</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．企业经营决策效果受决策条件的影响</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．决策结果是指决策者最终选定的备选方案</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062001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答案</a:t>
            </a:r>
            <a:r>
              <a:rPr lang="en-US" altLang="zh-CN" dirty="0">
                <a:solidFill>
                  <a:schemeClr val="tx1"/>
                </a:solidFill>
                <a:latin typeface="微软雅黑" panose="020B0503020204020204" pitchFamily="34" charset="-122"/>
                <a:ea typeface="微软雅黑" panose="020B0503020204020204" pitchFamily="34" charset="-122"/>
              </a:rPr>
              <a:t>】D</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a:t>
            </a:r>
            <a:r>
              <a:rPr lang="zh-CN" altLang="en-US" dirty="0">
                <a:solidFill>
                  <a:schemeClr val="tx1"/>
                </a:solidFill>
                <a:latin typeface="微软雅黑" panose="020B0503020204020204" pitchFamily="34" charset="-122"/>
                <a:ea typeface="微软雅黑" panose="020B0503020204020204" pitchFamily="34" charset="-122"/>
              </a:rPr>
              <a:t>决策结果是指决策实施后所产生的效果和影响。</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考点</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企业经营决策的要素。</a:t>
            </a:r>
            <a:endParaRPr lang="zh-CN" altLang="zh-CN"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4857493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lvl="0">
              <a:lnSpc>
                <a:spcPct val="150000"/>
              </a:lnSpc>
            </a:pPr>
            <a:r>
              <a:rPr lang="zh-CN" altLang="en-US" dirty="0">
                <a:solidFill>
                  <a:schemeClr val="tx1"/>
                </a:solidFill>
                <a:latin typeface="微软雅黑" panose="020B0503020204020204" pitchFamily="34" charset="-122"/>
                <a:ea typeface="微软雅黑" panose="020B0503020204020204" pitchFamily="34" charset="-122"/>
              </a:rPr>
              <a:t>二、多项选择题</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、下列要素中，属于麦肯锡公司提出的</a:t>
            </a:r>
            <a:r>
              <a:rPr lang="en-US" altLang="zh-CN" dirty="0">
                <a:solidFill>
                  <a:schemeClr val="tx1"/>
                </a:solidFill>
                <a:latin typeface="微软雅黑" panose="020B0503020204020204" pitchFamily="34" charset="-122"/>
                <a:ea typeface="微软雅黑" panose="020B0503020204020204" pitchFamily="34" charset="-122"/>
              </a:rPr>
              <a:t>7</a:t>
            </a:r>
            <a:r>
              <a:rPr lang="zh-CN" altLang="en-US" dirty="0">
                <a:solidFill>
                  <a:schemeClr val="tx1"/>
                </a:solidFill>
                <a:latin typeface="微软雅黑" panose="020B0503020204020204" pitchFamily="34" charset="-122"/>
                <a:ea typeface="微软雅黑" panose="020B0503020204020204" pitchFamily="34" charset="-122"/>
              </a:rPr>
              <a:t>模型中软件要素的有（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．人员</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．制度</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．技能</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．结构</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en-US" dirty="0">
                <a:solidFill>
                  <a:schemeClr val="tx1"/>
                </a:solidFill>
                <a:latin typeface="微软雅黑" panose="020B0503020204020204" pitchFamily="34" charset="-122"/>
                <a:ea typeface="微软雅黑" panose="020B0503020204020204" pitchFamily="34" charset="-122"/>
              </a:rPr>
              <a:t>．共同价值观</a:t>
            </a:r>
          </a:p>
        </p:txBody>
      </p:sp>
    </p:spTree>
    <p:extLst>
      <p:ext uri="{BB962C8B-B14F-4D97-AF65-F5344CB8AC3E}">
        <p14:creationId xmlns:p14="http://schemas.microsoft.com/office/powerpoint/2010/main" val="41517086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答案</a:t>
            </a:r>
            <a:r>
              <a:rPr lang="en-US" altLang="zh-CN" dirty="0">
                <a:solidFill>
                  <a:schemeClr val="tx1"/>
                </a:solidFill>
                <a:latin typeface="微软雅黑" panose="020B0503020204020204" pitchFamily="34" charset="-122"/>
                <a:ea typeface="微软雅黑" panose="020B0503020204020204" pitchFamily="34" charset="-122"/>
              </a:rPr>
              <a:t>】ACE</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a:t>
            </a:r>
            <a:r>
              <a:rPr lang="zh-CN" altLang="en-US" dirty="0">
                <a:solidFill>
                  <a:schemeClr val="tx1"/>
                </a:solidFill>
                <a:latin typeface="微软雅黑" panose="020B0503020204020204" pitchFamily="34" charset="-122"/>
                <a:ea typeface="微软雅黑" panose="020B0503020204020204" pitchFamily="34" charset="-122"/>
              </a:rPr>
              <a:t>硬件要素包括：战略、结构、制度，软件要素包括：共同价值观、人员、技能和风格。</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考点</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企业经营决策的实施。</a:t>
            </a:r>
            <a:endParaRPr lang="zh-CN" altLang="zh-CN"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0137763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、企业实施差异化战略的途径包括（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．发挥规模效应</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．创新产品的功能</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．整合企业资源</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．更换为具有吸引力的产品名称</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en-US" dirty="0">
                <a:solidFill>
                  <a:schemeClr val="tx1"/>
                </a:solidFill>
                <a:latin typeface="微软雅黑" panose="020B0503020204020204" pitchFamily="34" charset="-122"/>
                <a:ea typeface="微软雅黑" panose="020B0503020204020204" pitchFamily="34" charset="-122"/>
              </a:rPr>
              <a:t>．提升产品的质量</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797158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3568" y="195486"/>
            <a:ext cx="8260672" cy="779707"/>
          </a:xfrm>
        </p:spPr>
        <p:txBody>
          <a:bodyPr>
            <a:normAutofit/>
          </a:bodyPr>
          <a:lstStyle/>
          <a:p>
            <a:pPr>
              <a:lnSpc>
                <a:spcPct val="150000"/>
              </a:lnSpc>
            </a:pPr>
            <a:endParaRPr lang="zh-CN" altLang="en-US" b="1" dirty="0">
              <a:solidFill>
                <a:schemeClr val="tx1"/>
              </a:solidFill>
              <a:latin typeface="微软雅黑" panose="020B0503020204020204" pitchFamily="34" charset="-122"/>
              <a:ea typeface="微软雅黑" panose="020B0503020204020204" pitchFamily="34" charset="-122"/>
            </a:endParaRPr>
          </a:p>
        </p:txBody>
      </p:sp>
      <p:pic>
        <p:nvPicPr>
          <p:cNvPr id="6" name="内容占位符 5">
            <a:extLst>
              <a:ext uri="{FF2B5EF4-FFF2-40B4-BE49-F238E27FC236}">
                <a16:creationId xmlns:a16="http://schemas.microsoft.com/office/drawing/2014/main" id="{DFE5A6C8-B0A7-4D1C-BB7E-1C678C89A72B}"/>
              </a:ext>
            </a:extLst>
          </p:cNvPr>
          <p:cNvPicPr>
            <a:picLocks noGrp="1" noChangeAspect="1"/>
          </p:cNvPicPr>
          <p:nvPr>
            <p:ph idx="1"/>
          </p:nvPr>
        </p:nvPicPr>
        <p:blipFill>
          <a:blip r:embed="rId3"/>
          <a:stretch>
            <a:fillRect/>
          </a:stretch>
        </p:blipFill>
        <p:spPr>
          <a:xfrm>
            <a:off x="1814180" y="1314450"/>
            <a:ext cx="5515639" cy="3281363"/>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答案</a:t>
            </a:r>
            <a:r>
              <a:rPr lang="en-US" altLang="zh-CN" dirty="0">
                <a:solidFill>
                  <a:schemeClr val="tx1"/>
                </a:solidFill>
                <a:latin typeface="微软雅黑" panose="020B0503020204020204" pitchFamily="34" charset="-122"/>
                <a:ea typeface="微软雅黑" panose="020B0503020204020204" pitchFamily="34" charset="-122"/>
              </a:rPr>
              <a:t>】BDE</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a:t>
            </a:r>
            <a:r>
              <a:rPr lang="zh-CN" altLang="en-US" dirty="0">
                <a:solidFill>
                  <a:schemeClr val="tx1"/>
                </a:solidFill>
                <a:latin typeface="微软雅黑" panose="020B0503020204020204" pitchFamily="34" charset="-122"/>
                <a:ea typeface="微软雅黑" panose="020B0503020204020204" pitchFamily="34" charset="-122"/>
              </a:rPr>
              <a:t>发挥规模效应、整合企业资源是成本领先战略的实施途径。</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考点</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不同类型的竞争战略的实施途径。</a:t>
            </a:r>
            <a:endParaRPr lang="zh-CN" altLang="zh-CN"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7613585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4" name="内容占位符 3">
            <a:extLst>
              <a:ext uri="{FF2B5EF4-FFF2-40B4-BE49-F238E27FC236}">
                <a16:creationId xmlns:a16="http://schemas.microsoft.com/office/drawing/2014/main" id="{11763555-BC1E-4DDA-9C53-F7E695EDAF81}"/>
              </a:ext>
            </a:extLst>
          </p:cNvPr>
          <p:cNvSpPr>
            <a:spLocks noGrp="1"/>
          </p:cNvSpPr>
          <p:nvPr>
            <p:ph idx="1"/>
          </p:nvPr>
        </p:nvSpPr>
        <p:spPr/>
        <p:txBody>
          <a:bodyPr>
            <a:normAutofit lnSpcReduction="10000"/>
          </a:bodyPr>
          <a:lstStyle/>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三、案例分析题</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      某奶粉生产企业将目标顾客定位于老年购买群体，专门生产适合老年人体质的奶粉，取得了良好的市场效果。为了降低成本，该企业建立奶牛养殖基地，自主供应奶源。为了提升产品竞争力。该企业与国际知名奶粉生产企业建立战略联盟。</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　　共同研发新型奶粉产品存在着市场需求高、市场状况一般和市场需求低三种可能的市场状况。该新型奶粉共有</a:t>
            </a: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产品、</a:t>
            </a: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产品、</a:t>
            </a: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产品、</a:t>
            </a: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产品四种开发方案可供选择但各种状态发生的概率难以测算。</a:t>
            </a:r>
            <a:endParaRPr lang="en-US" altLang="zh-CN"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9615850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4" name="内容占位符 3">
            <a:extLst>
              <a:ext uri="{FF2B5EF4-FFF2-40B4-BE49-F238E27FC236}">
                <a16:creationId xmlns:a16="http://schemas.microsoft.com/office/drawing/2014/main" id="{11763555-BC1E-4DDA-9C53-F7E695EDAF81}"/>
              </a:ext>
            </a:extLst>
          </p:cNvPr>
          <p:cNvSpPr>
            <a:spLocks noGrp="1"/>
          </p:cNvSpPr>
          <p:nvPr>
            <p:ph idx="1"/>
          </p:nvPr>
        </p:nvSpPr>
        <p:spPr/>
        <p:txBody>
          <a:bodyPr>
            <a:normAutofit/>
          </a:bodyPr>
          <a:lstStyle/>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在市场调查的基础上，该奶粉生产企业对四种备选方案的损益值进行了预测，在不同市场状态下损益值如下表所示（单位：百万元）。</a:t>
            </a:r>
          </a:p>
          <a:p>
            <a:pPr algn="ctr">
              <a:lnSpc>
                <a:spcPct val="150000"/>
              </a:lnSpc>
            </a:pPr>
            <a:r>
              <a:rPr lang="zh-CN" altLang="en-US" dirty="0">
                <a:solidFill>
                  <a:schemeClr val="tx1"/>
                </a:solidFill>
                <a:latin typeface="微软雅黑" panose="020B0503020204020204" pitchFamily="34" charset="-122"/>
                <a:ea typeface="微软雅黑" panose="020B0503020204020204" pitchFamily="34" charset="-122"/>
              </a:rPr>
              <a:t>产品方案的决策损益表</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p:txBody>
      </p:sp>
      <p:pic>
        <p:nvPicPr>
          <p:cNvPr id="5" name="图片 4" descr="http://www.studyez.com/ckfinder/userfiles/images/%E4%B8%AD%E7%BA%A7%E5%B7%A5%E5%95%86%E6%A1%88%E4%BE%8B%E4%B8%80.png">
            <a:extLst>
              <a:ext uri="{FF2B5EF4-FFF2-40B4-BE49-F238E27FC236}">
                <a16:creationId xmlns:a16="http://schemas.microsoft.com/office/drawing/2014/main" id="{1766C83C-965D-4226-9019-CEC928DFE281}"/>
              </a:ext>
            </a:extLst>
          </p:cNvPr>
          <p:cNvPicPr/>
          <p:nvPr/>
        </p:nvPicPr>
        <p:blipFill>
          <a:blip r:embed="rId3"/>
          <a:srcRect/>
          <a:stretch>
            <a:fillRect/>
          </a:stretch>
        </p:blipFill>
        <p:spPr bwMode="auto">
          <a:xfrm>
            <a:off x="1331640" y="2787774"/>
            <a:ext cx="5957888" cy="1590674"/>
          </a:xfrm>
          <a:prstGeom prst="rect">
            <a:avLst/>
          </a:prstGeom>
          <a:noFill/>
          <a:ln w="9525">
            <a:noFill/>
            <a:miter lim="800000"/>
            <a:headEnd/>
            <a:tailEnd/>
          </a:ln>
        </p:spPr>
      </p:pic>
    </p:spTree>
    <p:extLst>
      <p:ext uri="{BB962C8B-B14F-4D97-AF65-F5344CB8AC3E}">
        <p14:creationId xmlns:p14="http://schemas.microsoft.com/office/powerpoint/2010/main" val="35031001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、该企业目前实施的战略是（）</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．多元化战略</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．差异化战略</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．前向一体化战略</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．后向一体化战略</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2673443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答案</a:t>
            </a:r>
            <a:r>
              <a:rPr lang="en-US" altLang="zh-CN" dirty="0">
                <a:solidFill>
                  <a:schemeClr val="tx1"/>
                </a:solidFill>
                <a:latin typeface="微软雅黑" panose="020B0503020204020204" pitchFamily="34" charset="-122"/>
                <a:ea typeface="微软雅黑" panose="020B0503020204020204" pitchFamily="34" charset="-122"/>
              </a:rPr>
              <a:t>】BD</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a:t>
            </a:r>
            <a:r>
              <a:rPr lang="zh-CN" altLang="en-US" dirty="0">
                <a:solidFill>
                  <a:schemeClr val="tx1"/>
                </a:solidFill>
                <a:latin typeface="微软雅黑" panose="020B0503020204020204" pitchFamily="34" charset="-122"/>
                <a:ea typeface="微软雅黑" panose="020B0503020204020204" pitchFamily="34" charset="-122"/>
              </a:rPr>
              <a:t>供</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产</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销，该企业建立奶牛养殖基地，自主供应奶源，由此可知是后向一体化战略的体现。另外该企业及生产奶粉又饲养奶牛，企业同时在两个行业中进行经营，所以该企业实施了多元化战略。</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考点</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企业总体战略的类型。</a:t>
            </a:r>
            <a:endParaRPr lang="zh-CN" altLang="zh-CN"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9874123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、该企业目前与国际知名奶粉生产企业建立的战略联盟属于（）</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．技术开发与研究联盟</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．营销联盟</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．产品联盟</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．产业协调联盟</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8415645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答案</a:t>
            </a:r>
            <a:r>
              <a:rPr lang="en-US" altLang="zh-CN" dirty="0">
                <a:solidFill>
                  <a:schemeClr val="tx1"/>
                </a:solidFill>
                <a:latin typeface="微软雅黑" panose="020B0503020204020204" pitchFamily="34" charset="-122"/>
                <a:ea typeface="微软雅黑" panose="020B0503020204020204" pitchFamily="34" charset="-122"/>
              </a:rPr>
              <a:t>】A</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a:t>
            </a:r>
            <a:r>
              <a:rPr lang="zh-CN" altLang="en-US" dirty="0">
                <a:solidFill>
                  <a:schemeClr val="tx1"/>
                </a:solidFill>
                <a:latin typeface="微软雅黑" panose="020B0503020204020204" pitchFamily="34" charset="-122"/>
                <a:ea typeface="微软雅黑" panose="020B0503020204020204" pitchFamily="34" charset="-122"/>
              </a:rPr>
              <a:t>企业成长战略的类型之一是战略联盟，其中契约式战略联盟又包括四种类型，分别是技术开发与研究联盟、营销联盟、产品联盟和产业协调联盟，从材料中可知“共同研发新型奶粉产品”所以是技术开发与研究联盟。</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考点</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企业总体战略的类型。</a:t>
            </a:r>
            <a:endParaRPr lang="zh-CN" altLang="zh-CN"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1410900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、该企业开发新型奶粉的经营决策属于（）</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．风险型决策</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．无风险型决策</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．确定型决策</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．不确定型决策</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8536572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答案</a:t>
            </a:r>
            <a:r>
              <a:rPr lang="en-US" altLang="zh-CN" dirty="0">
                <a:solidFill>
                  <a:schemeClr val="tx1"/>
                </a:solidFill>
                <a:latin typeface="微软雅黑" panose="020B0503020204020204" pitchFamily="34" charset="-122"/>
                <a:ea typeface="微软雅黑" panose="020B0503020204020204" pitchFamily="34" charset="-122"/>
              </a:rPr>
              <a:t>】D</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a:t>
            </a:r>
            <a:r>
              <a:rPr lang="zh-CN" altLang="en-US" dirty="0">
                <a:solidFill>
                  <a:schemeClr val="tx1"/>
                </a:solidFill>
                <a:latin typeface="微软雅黑" panose="020B0503020204020204" pitchFamily="34" charset="-122"/>
                <a:ea typeface="微软雅黑" panose="020B0503020204020204" pitchFamily="34" charset="-122"/>
              </a:rPr>
              <a:t>不确定型决策是指在决策所面临的市场状态难以确定而且各种市场状态发生的概率也无法预测的条件下所做出的决策。</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考点</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企业经营决策的方法。</a:t>
            </a:r>
            <a:endParaRPr lang="zh-CN" altLang="zh-CN"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5243928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、若采用折中原则进行新型奶粉产品的决策（最大值系数为</a:t>
            </a:r>
            <a:r>
              <a:rPr lang="en-US" altLang="zh-CN" dirty="0">
                <a:solidFill>
                  <a:schemeClr val="tx1"/>
                </a:solidFill>
                <a:latin typeface="微软雅黑" panose="020B0503020204020204" pitchFamily="34" charset="-122"/>
                <a:ea typeface="微软雅黑" panose="020B0503020204020204" pitchFamily="34" charset="-122"/>
              </a:rPr>
              <a:t>0</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75</a:t>
            </a:r>
            <a:r>
              <a:rPr lang="zh-CN" altLang="en-US" dirty="0">
                <a:solidFill>
                  <a:schemeClr val="tx1"/>
                </a:solidFill>
                <a:latin typeface="微软雅黑" panose="020B0503020204020204" pitchFamily="34" charset="-122"/>
                <a:ea typeface="微软雅黑" panose="020B0503020204020204" pitchFamily="34" charset="-122"/>
              </a:rPr>
              <a:t>），该企业应选择的方案为开发（）。</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产品</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产品</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产品</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产品</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072994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a:solidFill>
                  <a:schemeClr val="tx1"/>
                </a:solidFill>
                <a:latin typeface="微软雅黑" panose="020B0503020204020204" pitchFamily="34" charset="-122"/>
                <a:ea typeface="微软雅黑" panose="020B0503020204020204" pitchFamily="34" charset="-122"/>
              </a:rPr>
              <a:t>考核第一章知识点的题目</a:t>
            </a:r>
          </a:p>
        </p:txBody>
      </p:sp>
      <p:sp>
        <p:nvSpPr>
          <p:cNvPr id="3" name="内容占位符 2"/>
          <p:cNvSpPr>
            <a:spLocks noGrp="1"/>
          </p:cNvSpPr>
          <p:nvPr>
            <p:ph idx="1"/>
          </p:nvPr>
        </p:nvSpPr>
        <p:spPr>
          <a:xfrm>
            <a:off x="965835" y="1085850"/>
            <a:ext cx="6916420" cy="3311525"/>
          </a:xfrm>
        </p:spPr>
        <p:txBody>
          <a:bodyPr>
            <a:noAutofit/>
          </a:bodyPr>
          <a:lstStyle/>
          <a:p>
            <a:pPr lvl="0">
              <a:lnSpc>
                <a:spcPct val="150000"/>
              </a:lnSpc>
            </a:pPr>
            <a:r>
              <a:rPr lang="zh-CN" altLang="en-US" dirty="0">
                <a:solidFill>
                  <a:schemeClr val="tx1"/>
                </a:solidFill>
                <a:latin typeface="微软雅黑" panose="020B0503020204020204" pitchFamily="34" charset="-122"/>
                <a:ea typeface="微软雅黑" panose="020B0503020204020204" pitchFamily="34" charset="-122"/>
              </a:rPr>
              <a:t>一、单项选择题</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、关于企业使命的说法，正确的是（）。</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．企业使命等同于企业愿景</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．企业使命阐明了企业的根本性质与存在的理由</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．企业使命的定位由企业经营哲学的定位和企业形象的定位两部分构成</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．企业使命包括核心信仰和未来前景两部分</a:t>
            </a: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7090589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答案</a:t>
            </a:r>
            <a:r>
              <a:rPr lang="en-US" altLang="zh-CN" dirty="0">
                <a:solidFill>
                  <a:schemeClr val="tx1"/>
                </a:solidFill>
                <a:latin typeface="微软雅黑" panose="020B0503020204020204" pitchFamily="34" charset="-122"/>
                <a:ea typeface="微软雅黑" panose="020B0503020204020204" pitchFamily="34" charset="-122"/>
              </a:rPr>
              <a:t>】B</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0.75×110+0.25×50=95</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0.75× 125+0.25×30=101.25</a:t>
            </a:r>
            <a:r>
              <a:rPr lang="zh-CN" altLang="en-US" dirty="0">
                <a:solidFill>
                  <a:schemeClr val="tx1"/>
                </a:solidFill>
                <a:latin typeface="微软雅黑" panose="020B0503020204020204" pitchFamily="34" charset="-122"/>
                <a:ea typeface="微软雅黑" panose="020B0503020204020204" pitchFamily="34" charset="-122"/>
              </a:rPr>
              <a:t>（加权平均最大的损益值）</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0.75×140+0.25×</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-40</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=95</a:t>
            </a:r>
          </a:p>
          <a:p>
            <a:pPr marL="85725" indent="0">
              <a:lnSpc>
                <a:spcPct val="150000"/>
              </a:lnSpc>
              <a:buNone/>
            </a:pPr>
            <a:r>
              <a:rPr lang="en-US" altLang="zh-CN" dirty="0">
                <a:solidFill>
                  <a:schemeClr val="tx1"/>
                </a:solidFill>
                <a:latin typeface="微软雅黑" panose="020B0503020204020204" pitchFamily="34" charset="-122"/>
                <a:ea typeface="微软雅黑" panose="020B0503020204020204" pitchFamily="34" charset="-122"/>
              </a:rPr>
              <a:t>  D</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0.75×150+0.25×</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-60</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=97.5</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考点</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企业经营决策的方法。</a:t>
            </a:r>
            <a:endParaRPr lang="zh-CN" altLang="zh-CN"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6238883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643026" y="1790537"/>
            <a:ext cx="5684562" cy="1098425"/>
          </a:xfrm>
        </p:spPr>
        <p:txBody>
          <a:bodyPr>
            <a:normAutofit/>
          </a:bodyPr>
          <a:lstStyle/>
          <a:p>
            <a:r>
              <a:rPr lang="zh-CN" altLang="en-US" b="1" spc="5"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课后</a:t>
            </a:r>
            <a:r>
              <a:rPr lang="zh-CN" altLang="en-US"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记得多刷题、多复习、多预习</a:t>
            </a:r>
            <a:r>
              <a:rPr lang="en-US" altLang="zh-CN"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答案</a:t>
            </a:r>
            <a:r>
              <a:rPr lang="en-US" altLang="zh-CN" dirty="0">
                <a:solidFill>
                  <a:schemeClr val="tx1"/>
                </a:solidFill>
                <a:latin typeface="微软雅黑" panose="020B0503020204020204" pitchFamily="34" charset="-122"/>
                <a:ea typeface="微软雅黑" panose="020B0503020204020204" pitchFamily="34" charset="-122"/>
              </a:rPr>
              <a:t>】B</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a:t>
            </a:r>
            <a:r>
              <a:rPr lang="zh-CN" altLang="en-US" dirty="0">
                <a:solidFill>
                  <a:schemeClr val="tx1"/>
                </a:solidFill>
                <a:latin typeface="微软雅黑" panose="020B0503020204020204" pitchFamily="34" charset="-122"/>
                <a:ea typeface="微软雅黑" panose="020B0503020204020204" pitchFamily="34" charset="-122"/>
              </a:rPr>
              <a:t>企业使命与企业愿景不能等同，企业使命的定位包括三方面内容：一是企业生存目的定位；二是企业经营哲学定位；三是企业形象定位。企业愿景包括核心信仰和未来前景两部分</a:t>
            </a:r>
            <a:r>
              <a:rPr lang="zh-CN" altLang="zh-CN" dirty="0">
                <a:solidFill>
                  <a:schemeClr val="tx1"/>
                </a:solidFill>
                <a:latin typeface="微软雅黑" panose="020B0503020204020204" pitchFamily="34" charset="-122"/>
                <a:ea typeface="微软雅黑" panose="020B0503020204020204" pitchFamily="34" charset="-122"/>
              </a:rPr>
              <a:t>。</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考点</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企业使命的概念</a:t>
            </a:r>
            <a:endParaRPr lang="zh-CN" altLang="zh-CN"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829087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、企业在制定未来的发展战略时，可以选择的为外部宏观环境分析方法是（）</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．价值链分析法</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．杜邦分析法</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PESTEL</a:t>
            </a:r>
            <a:r>
              <a:rPr lang="zh-CN" altLang="en-US" dirty="0">
                <a:solidFill>
                  <a:schemeClr val="tx1"/>
                </a:solidFill>
                <a:latin typeface="微软雅黑" panose="020B0503020204020204" pitchFamily="34" charset="-122"/>
                <a:ea typeface="微软雅黑" panose="020B0503020204020204" pitchFamily="34" charset="-122"/>
              </a:rPr>
              <a:t>分析法</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．波士顿矩阵分析法</a:t>
            </a:r>
          </a:p>
        </p:txBody>
      </p:sp>
    </p:spTree>
    <p:extLst>
      <p:ext uri="{BB962C8B-B14F-4D97-AF65-F5344CB8AC3E}">
        <p14:creationId xmlns:p14="http://schemas.microsoft.com/office/powerpoint/2010/main" val="1411044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答案</a:t>
            </a:r>
            <a:r>
              <a:rPr lang="en-US" altLang="zh-CN" dirty="0">
                <a:solidFill>
                  <a:schemeClr val="tx1"/>
                </a:solidFill>
                <a:latin typeface="微软雅黑" panose="020B0503020204020204" pitchFamily="34" charset="-122"/>
                <a:ea typeface="微软雅黑" panose="020B0503020204020204" pitchFamily="34" charset="-122"/>
              </a:rPr>
              <a:t>】C</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a:t>
            </a:r>
            <a:r>
              <a:rPr lang="zh-CN" altLang="en-US" dirty="0">
                <a:solidFill>
                  <a:schemeClr val="tx1"/>
                </a:solidFill>
                <a:latin typeface="微软雅黑" panose="020B0503020204020204" pitchFamily="34" charset="-122"/>
                <a:ea typeface="微软雅黑" panose="020B0503020204020204" pitchFamily="34" charset="-122"/>
              </a:rPr>
              <a:t>价值链分析法和波士顿矩阵分析法是对企业内部环境进行分析时采用的分析方法，杜邦分析法是战略控制的一种方法。</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考点</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企业战略分析方法。</a:t>
            </a:r>
            <a:endParaRPr lang="zh-CN" altLang="zh-CN"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008666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、某家电企业不断实施现代化管理方法，着手进行业务流程再造，在经营管理方面打造了企业的核心竞争力。这种核心竞争力是（）</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．关系竞争力</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．资源竞争力</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．区位竞争力</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．能力竞争力</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990470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答案</a:t>
            </a:r>
            <a:r>
              <a:rPr lang="en-US" altLang="zh-CN" dirty="0">
                <a:solidFill>
                  <a:schemeClr val="tx1"/>
                </a:solidFill>
                <a:latin typeface="微软雅黑" panose="020B0503020204020204" pitchFamily="34" charset="-122"/>
                <a:ea typeface="微软雅黑" panose="020B0503020204020204" pitchFamily="34" charset="-122"/>
              </a:rPr>
              <a:t>】D</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a:t>
            </a:r>
            <a:r>
              <a:rPr lang="zh-CN" altLang="en-US" dirty="0">
                <a:solidFill>
                  <a:schemeClr val="tx1"/>
                </a:solidFill>
                <a:latin typeface="微软雅黑" panose="020B0503020204020204" pitchFamily="34" charset="-122"/>
                <a:ea typeface="微软雅黑" panose="020B0503020204020204" pitchFamily="34" charset="-122"/>
              </a:rPr>
              <a:t>企业核心竞争力包括三种类型：关系竞争力、资源竞争力和能力竞争力，其中区位优势是资源竞争力的体现。</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考点</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企业核心竞争力的类型。</a:t>
            </a:r>
            <a:endParaRPr lang="zh-CN" altLang="zh-CN"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7333053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、采用</a:t>
            </a:r>
            <a:r>
              <a:rPr lang="en-US" altLang="zh-CN" dirty="0">
                <a:solidFill>
                  <a:schemeClr val="tx1"/>
                </a:solidFill>
                <a:latin typeface="微软雅黑" panose="020B0503020204020204" pitchFamily="34" charset="-122"/>
                <a:ea typeface="微软雅黑" panose="020B0503020204020204" pitchFamily="34" charset="-122"/>
              </a:rPr>
              <a:t>SWOT</a:t>
            </a:r>
            <a:r>
              <a:rPr lang="zh-CN" altLang="en-US" dirty="0">
                <a:solidFill>
                  <a:schemeClr val="tx1"/>
                </a:solidFill>
                <a:latin typeface="微软雅黑" panose="020B0503020204020204" pitchFamily="34" charset="-122"/>
                <a:ea typeface="微软雅黑" panose="020B0503020204020204" pitchFamily="34" charset="-122"/>
              </a:rPr>
              <a:t>分析法进行战略选择时，重在发挥企业优势。利用市场机会的战略是（）</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SO</a:t>
            </a:r>
            <a:r>
              <a:rPr lang="zh-CN" altLang="en-US" dirty="0">
                <a:solidFill>
                  <a:schemeClr val="tx1"/>
                </a:solidFill>
                <a:latin typeface="微软雅黑" panose="020B0503020204020204" pitchFamily="34" charset="-122"/>
                <a:ea typeface="微软雅黑" panose="020B0503020204020204" pitchFamily="34" charset="-122"/>
              </a:rPr>
              <a:t>战略</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WO</a:t>
            </a:r>
            <a:r>
              <a:rPr lang="zh-CN" altLang="en-US" dirty="0">
                <a:solidFill>
                  <a:schemeClr val="tx1"/>
                </a:solidFill>
                <a:latin typeface="微软雅黑" panose="020B0503020204020204" pitchFamily="34" charset="-122"/>
                <a:ea typeface="微软雅黑" panose="020B0503020204020204" pitchFamily="34" charset="-122"/>
              </a:rPr>
              <a:t>战略</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ST</a:t>
            </a:r>
            <a:r>
              <a:rPr lang="zh-CN" altLang="en-US" dirty="0">
                <a:solidFill>
                  <a:schemeClr val="tx1"/>
                </a:solidFill>
                <a:latin typeface="微软雅黑" panose="020B0503020204020204" pitchFamily="34" charset="-122"/>
                <a:ea typeface="微软雅黑" panose="020B0503020204020204" pitchFamily="34" charset="-122"/>
              </a:rPr>
              <a:t>战略</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WT</a:t>
            </a:r>
            <a:r>
              <a:rPr lang="zh-CN" altLang="en-US" dirty="0">
                <a:solidFill>
                  <a:schemeClr val="tx1"/>
                </a:solidFill>
                <a:latin typeface="微软雅黑" panose="020B0503020204020204" pitchFamily="34" charset="-122"/>
                <a:ea typeface="微软雅黑" panose="020B0503020204020204" pitchFamily="34" charset="-122"/>
              </a:rPr>
              <a:t>战略</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27754866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药剂师">
  <a:themeElements>
    <a:clrScheme name="药剂师">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药剂师">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药剂师">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1956</TotalTime>
  <Words>1905</Words>
  <Application>Microsoft Office PowerPoint</Application>
  <PresentationFormat>全屏显示(16:9)</PresentationFormat>
  <Paragraphs>154</Paragraphs>
  <Slides>31</Slides>
  <Notes>30</Notes>
  <HiddenSlides>0</HiddenSlides>
  <MMClips>0</MMClips>
  <ScaleCrop>false</ScaleCrop>
  <HeadingPairs>
    <vt:vector size="6" baseType="variant">
      <vt:variant>
        <vt:lpstr>已用的字体</vt:lpstr>
      </vt:variant>
      <vt:variant>
        <vt:i4>6</vt:i4>
      </vt:variant>
      <vt:variant>
        <vt:lpstr>主题</vt:lpstr>
      </vt:variant>
      <vt:variant>
        <vt:i4>3</vt:i4>
      </vt:variant>
      <vt:variant>
        <vt:lpstr>幻灯片标题</vt:lpstr>
      </vt:variant>
      <vt:variant>
        <vt:i4>31</vt:i4>
      </vt:variant>
    </vt:vector>
  </HeadingPairs>
  <TitlesOfParts>
    <vt:vector size="40" baseType="lpstr">
      <vt:lpstr>微软雅黑</vt:lpstr>
      <vt:lpstr>Arial</vt:lpstr>
      <vt:lpstr>Book Antiqua</vt:lpstr>
      <vt:lpstr>Calibri</vt:lpstr>
      <vt:lpstr>Century Gothic</vt:lpstr>
      <vt:lpstr>Wingdings</vt:lpstr>
      <vt:lpstr>药剂师</vt:lpstr>
      <vt:lpstr>自定义设计方案</vt:lpstr>
      <vt:lpstr>1_自定义设计方案</vt:lpstr>
      <vt:lpstr>PowerPoint 演示文稿</vt:lpstr>
      <vt:lpstr>PowerPoint 演示文稿</vt:lpstr>
      <vt:lpstr>考核第一章知识点的题目</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课后记得多刷题、多复习、多预习~</vt:lpstr>
    </vt:vector>
  </TitlesOfParts>
  <Company>China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现代物流学</dc:title>
  <dc:creator>User</dc:creator>
  <cp:lastModifiedBy>陈 果</cp:lastModifiedBy>
  <cp:revision>305</cp:revision>
  <dcterms:created xsi:type="dcterms:W3CDTF">2020-06-29T06:29:00Z</dcterms:created>
  <dcterms:modified xsi:type="dcterms:W3CDTF">2022-08-28T04:43:22Z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