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9"/>
  </p:notesMasterIdLst>
  <p:sldIdLst>
    <p:sldId id="256" r:id="rId2"/>
    <p:sldId id="773" r:id="rId3"/>
    <p:sldId id="774" r:id="rId4"/>
    <p:sldId id="775" r:id="rId5"/>
    <p:sldId id="783" r:id="rId6"/>
    <p:sldId id="784" r:id="rId7"/>
    <p:sldId id="785" r:id="rId8"/>
    <p:sldId id="786" r:id="rId9"/>
    <p:sldId id="787" r:id="rId10"/>
    <p:sldId id="788" r:id="rId11"/>
    <p:sldId id="789" r:id="rId12"/>
    <p:sldId id="790" r:id="rId13"/>
    <p:sldId id="791" r:id="rId14"/>
    <p:sldId id="792" r:id="rId15"/>
    <p:sldId id="793" r:id="rId16"/>
    <p:sldId id="794" r:id="rId17"/>
    <p:sldId id="795" r:id="rId18"/>
  </p:sldIdLst>
  <p:sldSz cx="12192000" cy="6858000"/>
  <p:notesSz cx="6858000" cy="9144000"/>
  <p:custDataLst>
    <p:tags r:id="rId20"/>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82">
          <p15:clr>
            <a:srgbClr val="A4A3A4"/>
          </p15:clr>
        </p15:guide>
        <p15:guide id="2" orient="horz" pos="967">
          <p15:clr>
            <a:srgbClr val="A4A3A4"/>
          </p15:clr>
        </p15:guide>
        <p15:guide id="3" orient="horz" pos="4065">
          <p15:clr>
            <a:srgbClr val="A4A3A4"/>
          </p15:clr>
        </p15:guide>
        <p15:guide id="4" pos="3831">
          <p15:clr>
            <a:srgbClr val="A4A3A4"/>
          </p15:clr>
        </p15:guide>
        <p15:guide id="5" pos="436">
          <p15:clr>
            <a:srgbClr val="A4A3A4"/>
          </p15:clr>
        </p15:guide>
        <p15:guide id="6" pos="726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637" autoAdjust="0"/>
    <p:restoredTop sz="94660"/>
  </p:normalViewPr>
  <p:slideViewPr>
    <p:cSldViewPr snapToGrid="0" showGuides="1">
      <p:cViewPr varScale="1">
        <p:scale>
          <a:sx n="68" d="100"/>
          <a:sy n="68" d="100"/>
        </p:scale>
        <p:origin x="588" y="66"/>
      </p:cViewPr>
      <p:guideLst>
        <p:guide orient="horz" pos="2482"/>
        <p:guide orient="horz" pos="967"/>
        <p:guide orient="horz" pos="4065"/>
        <p:guide pos="3831"/>
        <p:guide pos="436"/>
        <p:guide pos="7264"/>
      </p:guideLst>
    </p:cSldViewPr>
  </p:slideViewPr>
  <p:notesTextViewPr>
    <p:cViewPr>
      <p:scale>
        <a:sx n="1" d="1"/>
        <a:sy n="1" d="1"/>
      </p:scale>
      <p:origin x="0" y="0"/>
    </p:cViewPr>
  </p:notesTextViewPr>
  <p:sorterViewPr>
    <p:cViewPr>
      <p:scale>
        <a:sx n="139" d="100"/>
        <a:sy n="139"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B95DA7-C378-4EA6-96C8-9729AD8A43DD}" type="datetimeFigureOut">
              <a:rPr lang="zh-CN" altLang="en-US" smtClean="0"/>
              <a:t>2023/8/9</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D398E3-16CD-4F8A-A268-FE366D8E7381}"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10</a:t>
            </a:fld>
            <a:endParaRPr lang="zh-CN" altLang="en-US"/>
          </a:p>
        </p:txBody>
      </p:sp>
    </p:spTree>
    <p:extLst>
      <p:ext uri="{BB962C8B-B14F-4D97-AF65-F5344CB8AC3E}">
        <p14:creationId xmlns:p14="http://schemas.microsoft.com/office/powerpoint/2010/main" val="9583653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11</a:t>
            </a:fld>
            <a:endParaRPr lang="zh-CN" altLang="en-US"/>
          </a:p>
        </p:txBody>
      </p:sp>
    </p:spTree>
    <p:extLst>
      <p:ext uri="{BB962C8B-B14F-4D97-AF65-F5344CB8AC3E}">
        <p14:creationId xmlns:p14="http://schemas.microsoft.com/office/powerpoint/2010/main" val="38656451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12</a:t>
            </a:fld>
            <a:endParaRPr lang="zh-CN" altLang="en-US"/>
          </a:p>
        </p:txBody>
      </p:sp>
    </p:spTree>
    <p:extLst>
      <p:ext uri="{BB962C8B-B14F-4D97-AF65-F5344CB8AC3E}">
        <p14:creationId xmlns:p14="http://schemas.microsoft.com/office/powerpoint/2010/main" val="10209276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13</a:t>
            </a:fld>
            <a:endParaRPr lang="zh-CN" altLang="en-US"/>
          </a:p>
        </p:txBody>
      </p:sp>
    </p:spTree>
    <p:extLst>
      <p:ext uri="{BB962C8B-B14F-4D97-AF65-F5344CB8AC3E}">
        <p14:creationId xmlns:p14="http://schemas.microsoft.com/office/powerpoint/2010/main" val="25290161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14</a:t>
            </a:fld>
            <a:endParaRPr lang="zh-CN" altLang="en-US"/>
          </a:p>
        </p:txBody>
      </p:sp>
    </p:spTree>
    <p:extLst>
      <p:ext uri="{BB962C8B-B14F-4D97-AF65-F5344CB8AC3E}">
        <p14:creationId xmlns:p14="http://schemas.microsoft.com/office/powerpoint/2010/main" val="79476254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15</a:t>
            </a:fld>
            <a:endParaRPr lang="zh-CN" altLang="en-US"/>
          </a:p>
        </p:txBody>
      </p:sp>
    </p:spTree>
    <p:extLst>
      <p:ext uri="{BB962C8B-B14F-4D97-AF65-F5344CB8AC3E}">
        <p14:creationId xmlns:p14="http://schemas.microsoft.com/office/powerpoint/2010/main" val="21970213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16</a:t>
            </a:fld>
            <a:endParaRPr lang="zh-CN" altLang="en-US"/>
          </a:p>
        </p:txBody>
      </p:sp>
    </p:spTree>
    <p:extLst>
      <p:ext uri="{BB962C8B-B14F-4D97-AF65-F5344CB8AC3E}">
        <p14:creationId xmlns:p14="http://schemas.microsoft.com/office/powerpoint/2010/main" val="41820720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17</a:t>
            </a:fld>
            <a:endParaRPr lang="zh-CN" altLang="en-US"/>
          </a:p>
        </p:txBody>
      </p:sp>
    </p:spTree>
    <p:extLst>
      <p:ext uri="{BB962C8B-B14F-4D97-AF65-F5344CB8AC3E}">
        <p14:creationId xmlns:p14="http://schemas.microsoft.com/office/powerpoint/2010/main" val="7565847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a:t>
            </a:fld>
            <a:endParaRPr lang="zh-CN" altLang="en-US"/>
          </a:p>
        </p:txBody>
      </p:sp>
    </p:spTree>
    <p:extLst>
      <p:ext uri="{BB962C8B-B14F-4D97-AF65-F5344CB8AC3E}">
        <p14:creationId xmlns:p14="http://schemas.microsoft.com/office/powerpoint/2010/main" val="34652829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a:t>
            </a:fld>
            <a:endParaRPr lang="zh-CN" altLang="en-US"/>
          </a:p>
        </p:txBody>
      </p:sp>
    </p:spTree>
    <p:extLst>
      <p:ext uri="{BB962C8B-B14F-4D97-AF65-F5344CB8AC3E}">
        <p14:creationId xmlns:p14="http://schemas.microsoft.com/office/powerpoint/2010/main" val="2732690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4</a:t>
            </a:fld>
            <a:endParaRPr lang="zh-CN" altLang="en-US"/>
          </a:p>
        </p:txBody>
      </p:sp>
    </p:spTree>
    <p:extLst>
      <p:ext uri="{BB962C8B-B14F-4D97-AF65-F5344CB8AC3E}">
        <p14:creationId xmlns:p14="http://schemas.microsoft.com/office/powerpoint/2010/main" val="21384858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5</a:t>
            </a:fld>
            <a:endParaRPr lang="zh-CN" altLang="en-US"/>
          </a:p>
        </p:txBody>
      </p:sp>
    </p:spTree>
    <p:extLst>
      <p:ext uri="{BB962C8B-B14F-4D97-AF65-F5344CB8AC3E}">
        <p14:creationId xmlns:p14="http://schemas.microsoft.com/office/powerpoint/2010/main" val="25553237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6</a:t>
            </a:fld>
            <a:endParaRPr lang="zh-CN" altLang="en-US"/>
          </a:p>
        </p:txBody>
      </p:sp>
    </p:spTree>
    <p:extLst>
      <p:ext uri="{BB962C8B-B14F-4D97-AF65-F5344CB8AC3E}">
        <p14:creationId xmlns:p14="http://schemas.microsoft.com/office/powerpoint/2010/main" val="36875106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7</a:t>
            </a:fld>
            <a:endParaRPr lang="zh-CN" altLang="en-US"/>
          </a:p>
        </p:txBody>
      </p:sp>
    </p:spTree>
    <p:extLst>
      <p:ext uri="{BB962C8B-B14F-4D97-AF65-F5344CB8AC3E}">
        <p14:creationId xmlns:p14="http://schemas.microsoft.com/office/powerpoint/2010/main" val="26175048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8</a:t>
            </a:fld>
            <a:endParaRPr lang="zh-CN" altLang="en-US"/>
          </a:p>
        </p:txBody>
      </p:sp>
    </p:spTree>
    <p:extLst>
      <p:ext uri="{BB962C8B-B14F-4D97-AF65-F5344CB8AC3E}">
        <p14:creationId xmlns:p14="http://schemas.microsoft.com/office/powerpoint/2010/main" val="25424495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9</a:t>
            </a:fld>
            <a:endParaRPr lang="zh-CN" altLang="en-US"/>
          </a:p>
        </p:txBody>
      </p:sp>
    </p:spTree>
    <p:extLst>
      <p:ext uri="{BB962C8B-B14F-4D97-AF65-F5344CB8AC3E}">
        <p14:creationId xmlns:p14="http://schemas.microsoft.com/office/powerpoint/2010/main" val="42227286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3" name="图片占位符 22"/>
          <p:cNvSpPr>
            <a:spLocks noGrp="1"/>
          </p:cNvSpPr>
          <p:nvPr>
            <p:ph type="pic" sz="quarter" idx="12"/>
          </p:nvPr>
        </p:nvSpPr>
        <p:spPr>
          <a:xfrm>
            <a:off x="10890792" y="3345440"/>
            <a:ext cx="1301207" cy="3069398"/>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20" name="图片占位符 19"/>
          <p:cNvSpPr>
            <a:spLocks noGrp="1"/>
          </p:cNvSpPr>
          <p:nvPr>
            <p:ph type="pic" sz="quarter" idx="11"/>
          </p:nvPr>
        </p:nvSpPr>
        <p:spPr>
          <a:xfrm>
            <a:off x="8311358" y="142667"/>
            <a:ext cx="3880643" cy="4316073"/>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12" name="图片占位符 11"/>
          <p:cNvSpPr>
            <a:spLocks noGrp="1"/>
          </p:cNvSpPr>
          <p:nvPr>
            <p:ph type="pic" sz="quarter" idx="10"/>
          </p:nvPr>
        </p:nvSpPr>
        <p:spPr>
          <a:xfrm>
            <a:off x="5808252" y="1"/>
            <a:ext cx="4163416" cy="1879305"/>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t>2023/8/9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6_自定义版式">
    <p:spTree>
      <p:nvGrpSpPr>
        <p:cNvPr id="1" name=""/>
        <p:cNvGrpSpPr/>
        <p:nvPr/>
      </p:nvGrpSpPr>
      <p:grpSpPr>
        <a:xfrm>
          <a:off x="0" y="0"/>
          <a:ext cx="0" cy="0"/>
          <a:chOff x="0" y="0"/>
          <a:chExt cx="0" cy="0"/>
        </a:xfrm>
      </p:grpSpPr>
      <p:sp>
        <p:nvSpPr>
          <p:cNvPr id="13" name="图片占位符 12"/>
          <p:cNvSpPr>
            <a:spLocks noGrp="1"/>
          </p:cNvSpPr>
          <p:nvPr>
            <p:ph type="pic" sz="quarter" idx="10"/>
          </p:nvPr>
        </p:nvSpPr>
        <p:spPr>
          <a:xfrm>
            <a:off x="1295495" y="1716603"/>
            <a:ext cx="4262993" cy="4262992"/>
          </a:xfrm>
          <a:custGeom>
            <a:avLst/>
            <a:gdLst>
              <a:gd name="connsiteX0" fmla="*/ 2187077 w 4262993"/>
              <a:gd name="connsiteY0" fmla="*/ 0 h 4262992"/>
              <a:gd name="connsiteX1" fmla="*/ 2323431 w 4262993"/>
              <a:gd name="connsiteY1" fmla="*/ 56479 h 4262992"/>
              <a:gd name="connsiteX2" fmla="*/ 4206514 w 4262993"/>
              <a:gd name="connsiteY2" fmla="*/ 1939563 h 4262992"/>
              <a:gd name="connsiteX3" fmla="*/ 4206514 w 4262993"/>
              <a:gd name="connsiteY3" fmla="*/ 2212270 h 4262992"/>
              <a:gd name="connsiteX4" fmla="*/ 2212271 w 4262993"/>
              <a:gd name="connsiteY4" fmla="*/ 4206513 h 4262992"/>
              <a:gd name="connsiteX5" fmla="*/ 1939564 w 4262993"/>
              <a:gd name="connsiteY5" fmla="*/ 4206513 h 4262992"/>
              <a:gd name="connsiteX6" fmla="*/ 56480 w 4262993"/>
              <a:gd name="connsiteY6" fmla="*/ 2323430 h 4262992"/>
              <a:gd name="connsiteX7" fmla="*/ 56480 w 4262993"/>
              <a:gd name="connsiteY7" fmla="*/ 2050723 h 4262992"/>
              <a:gd name="connsiteX8" fmla="*/ 2050724 w 4262993"/>
              <a:gd name="connsiteY8" fmla="*/ 56479 h 4262992"/>
              <a:gd name="connsiteX9" fmla="*/ 2187077 w 4262993"/>
              <a:gd name="connsiteY9" fmla="*/ 0 h 4262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62993" h="4262992">
                <a:moveTo>
                  <a:pt x="2187077" y="0"/>
                </a:moveTo>
                <a:cubicBezTo>
                  <a:pt x="2236427" y="0"/>
                  <a:pt x="2285777" y="18826"/>
                  <a:pt x="2323431" y="56479"/>
                </a:cubicBezTo>
                <a:lnTo>
                  <a:pt x="4206514" y="1939563"/>
                </a:lnTo>
                <a:cubicBezTo>
                  <a:pt x="4281820" y="2014869"/>
                  <a:pt x="4281820" y="2136963"/>
                  <a:pt x="4206514" y="2212270"/>
                </a:cubicBezTo>
                <a:lnTo>
                  <a:pt x="2212271" y="4206513"/>
                </a:lnTo>
                <a:cubicBezTo>
                  <a:pt x="2136964" y="4281819"/>
                  <a:pt x="2014870" y="4281819"/>
                  <a:pt x="1939564" y="4206513"/>
                </a:cubicBezTo>
                <a:lnTo>
                  <a:pt x="56480" y="2323430"/>
                </a:lnTo>
                <a:cubicBezTo>
                  <a:pt x="-18826" y="2248123"/>
                  <a:pt x="-18826" y="2126029"/>
                  <a:pt x="56480" y="2050723"/>
                </a:cubicBezTo>
                <a:lnTo>
                  <a:pt x="2050724" y="56479"/>
                </a:lnTo>
                <a:cubicBezTo>
                  <a:pt x="2088377" y="18826"/>
                  <a:pt x="2137727" y="0"/>
                  <a:pt x="2187077" y="0"/>
                </a:cubicBez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5349054" y="21308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5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5"/>
                </a:lnTo>
                <a:cubicBezTo>
                  <a:pt x="-8882" y="1060685"/>
                  <a:pt x="-8882" y="1003079"/>
                  <a:pt x="26648" y="967549"/>
                </a:cubicBezTo>
                <a:lnTo>
                  <a:pt x="967550" y="26647"/>
                </a:lnTo>
                <a:cubicBezTo>
                  <a:pt x="985315" y="8882"/>
                  <a:pt x="1008599" y="0"/>
                  <a:pt x="1031884" y="0"/>
                </a:cubicBezTo>
                <a:close/>
              </a:path>
            </a:pathLst>
          </a:custGeom>
        </p:spPr>
        <p:txBody>
          <a:bodyPr wrap="square">
            <a:noAutofit/>
          </a:bodyPr>
          <a:lstStyle/>
          <a:p>
            <a:endParaRPr lang="zh-CN" altLang="en-US"/>
          </a:p>
        </p:txBody>
      </p:sp>
      <p:sp>
        <p:nvSpPr>
          <p:cNvPr id="15" name="图片占位符 14"/>
          <p:cNvSpPr>
            <a:spLocks noGrp="1"/>
          </p:cNvSpPr>
          <p:nvPr>
            <p:ph type="pic" sz="quarter" idx="12"/>
          </p:nvPr>
        </p:nvSpPr>
        <p:spPr>
          <a:xfrm>
            <a:off x="4739453" y="40104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6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6"/>
                </a:lnTo>
                <a:cubicBezTo>
                  <a:pt x="-8882" y="1060686"/>
                  <a:pt x="-8882" y="1003079"/>
                  <a:pt x="26648" y="967549"/>
                </a:cubicBezTo>
                <a:lnTo>
                  <a:pt x="967550" y="26647"/>
                </a:lnTo>
                <a:cubicBezTo>
                  <a:pt x="985315" y="8882"/>
                  <a:pt x="1008600" y="0"/>
                  <a:pt x="1031884" y="0"/>
                </a:cubicBezTo>
                <a:close/>
              </a:path>
            </a:pathLst>
          </a:custGeom>
        </p:spPr>
        <p:txBody>
          <a:bodyPr wrap="square">
            <a:noAutofit/>
          </a:bodyPr>
          <a:lstStyle/>
          <a:p>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5_自定义版式">
    <p:spTree>
      <p:nvGrpSpPr>
        <p:cNvPr id="1" name=""/>
        <p:cNvGrpSpPr/>
        <p:nvPr/>
      </p:nvGrpSpPr>
      <p:grpSpPr>
        <a:xfrm>
          <a:off x="0" y="0"/>
          <a:ext cx="0" cy="0"/>
          <a:chOff x="0" y="0"/>
          <a:chExt cx="0" cy="0"/>
        </a:xfrm>
      </p:grpSpPr>
      <p:sp>
        <p:nvSpPr>
          <p:cNvPr id="14" name="图片占位符 13"/>
          <p:cNvSpPr>
            <a:spLocks noGrp="1"/>
          </p:cNvSpPr>
          <p:nvPr>
            <p:ph type="pic" sz="quarter" idx="13"/>
          </p:nvPr>
        </p:nvSpPr>
        <p:spPr>
          <a:xfrm>
            <a:off x="4315366" y="2034973"/>
            <a:ext cx="2093747" cy="1201420"/>
          </a:xfrm>
          <a:custGeom>
            <a:avLst/>
            <a:gdLst>
              <a:gd name="connsiteX0" fmla="*/ 115228 w 2093747"/>
              <a:gd name="connsiteY0" fmla="*/ 0 h 1201420"/>
              <a:gd name="connsiteX1" fmla="*/ 1978519 w 2093747"/>
              <a:gd name="connsiteY1" fmla="*/ 0 h 1201420"/>
              <a:gd name="connsiteX2" fmla="*/ 2093747 w 2093747"/>
              <a:gd name="connsiteY2" fmla="*/ 115228 h 1201420"/>
              <a:gd name="connsiteX3" fmla="*/ 2093747 w 2093747"/>
              <a:gd name="connsiteY3" fmla="*/ 1086192 h 1201420"/>
              <a:gd name="connsiteX4" fmla="*/ 1978519 w 2093747"/>
              <a:gd name="connsiteY4" fmla="*/ 1201420 h 1201420"/>
              <a:gd name="connsiteX5" fmla="*/ 115228 w 2093747"/>
              <a:gd name="connsiteY5" fmla="*/ 1201420 h 1201420"/>
              <a:gd name="connsiteX6" fmla="*/ 0 w 2093747"/>
              <a:gd name="connsiteY6" fmla="*/ 1086192 h 1201420"/>
              <a:gd name="connsiteX7" fmla="*/ 0 w 2093747"/>
              <a:gd name="connsiteY7" fmla="*/ 115228 h 1201420"/>
              <a:gd name="connsiteX8" fmla="*/ 115228 w 2093747"/>
              <a:gd name="connsiteY8" fmla="*/ 0 h 1201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1201420">
                <a:moveTo>
                  <a:pt x="115228" y="0"/>
                </a:moveTo>
                <a:lnTo>
                  <a:pt x="1978519" y="0"/>
                </a:lnTo>
                <a:cubicBezTo>
                  <a:pt x="2042158" y="0"/>
                  <a:pt x="2093747" y="51589"/>
                  <a:pt x="2093747" y="115228"/>
                </a:cubicBezTo>
                <a:lnTo>
                  <a:pt x="2093747" y="1086192"/>
                </a:lnTo>
                <a:cubicBezTo>
                  <a:pt x="2093747" y="1149831"/>
                  <a:pt x="2042158" y="1201420"/>
                  <a:pt x="1978519" y="1201420"/>
                </a:cubicBezTo>
                <a:lnTo>
                  <a:pt x="115228" y="1201420"/>
                </a:lnTo>
                <a:cubicBezTo>
                  <a:pt x="51589" y="1201420"/>
                  <a:pt x="0" y="1149831"/>
                  <a:pt x="0" y="1086192"/>
                </a:cubicBezTo>
                <a:lnTo>
                  <a:pt x="0" y="115228"/>
                </a:lnTo>
                <a:cubicBezTo>
                  <a:pt x="0" y="51589"/>
                  <a:pt x="51589" y="0"/>
                  <a:pt x="115228" y="0"/>
                </a:cubicBezTo>
                <a:close/>
              </a:path>
            </a:pathLst>
          </a:custGeom>
        </p:spPr>
        <p:txBody>
          <a:bodyPr wrap="square">
            <a:noAutofit/>
          </a:bodyPr>
          <a:lstStyle/>
          <a:p>
            <a:endParaRPr lang="zh-CN" altLang="en-US"/>
          </a:p>
        </p:txBody>
      </p:sp>
      <p:sp>
        <p:nvSpPr>
          <p:cNvPr id="15" name="图片占位符 14"/>
          <p:cNvSpPr>
            <a:spLocks noGrp="1"/>
          </p:cNvSpPr>
          <p:nvPr>
            <p:ph type="pic" sz="quarter" idx="14"/>
          </p:nvPr>
        </p:nvSpPr>
        <p:spPr>
          <a:xfrm>
            <a:off x="4315366" y="3368473"/>
            <a:ext cx="2093747" cy="2298700"/>
          </a:xfrm>
          <a:custGeom>
            <a:avLst/>
            <a:gdLst>
              <a:gd name="connsiteX0" fmla="*/ 107849 w 2093747"/>
              <a:gd name="connsiteY0" fmla="*/ 0 h 2298700"/>
              <a:gd name="connsiteX1" fmla="*/ 1985898 w 2093747"/>
              <a:gd name="connsiteY1" fmla="*/ 0 h 2298700"/>
              <a:gd name="connsiteX2" fmla="*/ 2093747 w 2093747"/>
              <a:gd name="connsiteY2" fmla="*/ 107849 h 2298700"/>
              <a:gd name="connsiteX3" fmla="*/ 2093747 w 2093747"/>
              <a:gd name="connsiteY3" fmla="*/ 2190851 h 2298700"/>
              <a:gd name="connsiteX4" fmla="*/ 1985898 w 2093747"/>
              <a:gd name="connsiteY4" fmla="*/ 2298700 h 2298700"/>
              <a:gd name="connsiteX5" fmla="*/ 107849 w 2093747"/>
              <a:gd name="connsiteY5" fmla="*/ 2298700 h 2298700"/>
              <a:gd name="connsiteX6" fmla="*/ 0 w 2093747"/>
              <a:gd name="connsiteY6" fmla="*/ 2190851 h 2298700"/>
              <a:gd name="connsiteX7" fmla="*/ 0 w 2093747"/>
              <a:gd name="connsiteY7" fmla="*/ 107849 h 2298700"/>
              <a:gd name="connsiteX8" fmla="*/ 107849 w 2093747"/>
              <a:gd name="connsiteY8" fmla="*/ 0 h 2298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2298700">
                <a:moveTo>
                  <a:pt x="107849" y="0"/>
                </a:moveTo>
                <a:lnTo>
                  <a:pt x="1985898" y="0"/>
                </a:lnTo>
                <a:cubicBezTo>
                  <a:pt x="2045461" y="0"/>
                  <a:pt x="2093747" y="48286"/>
                  <a:pt x="2093747" y="107849"/>
                </a:cubicBezTo>
                <a:lnTo>
                  <a:pt x="2093747" y="2190851"/>
                </a:lnTo>
                <a:cubicBezTo>
                  <a:pt x="2093747" y="2250414"/>
                  <a:pt x="2045461" y="2298700"/>
                  <a:pt x="1985898" y="2298700"/>
                </a:cubicBezTo>
                <a:lnTo>
                  <a:pt x="107849" y="2298700"/>
                </a:lnTo>
                <a:cubicBezTo>
                  <a:pt x="48286" y="2298700"/>
                  <a:pt x="0" y="2250414"/>
                  <a:pt x="0" y="2190851"/>
                </a:cubicBezTo>
                <a:lnTo>
                  <a:pt x="0" y="107849"/>
                </a:lnTo>
                <a:cubicBezTo>
                  <a:pt x="0" y="48286"/>
                  <a:pt x="48286" y="0"/>
                  <a:pt x="107849" y="0"/>
                </a:cubicBezTo>
                <a:close/>
              </a:path>
            </a:pathLst>
          </a:custGeom>
        </p:spPr>
        <p:txBody>
          <a:bodyPr wrap="square">
            <a:noAutofit/>
          </a:bodyPr>
          <a:lstStyle/>
          <a:p>
            <a:endParaRPr lang="zh-CN" altLang="en-US"/>
          </a:p>
        </p:txBody>
      </p:sp>
      <p:sp>
        <p:nvSpPr>
          <p:cNvPr id="13" name="图片占位符 12"/>
          <p:cNvSpPr>
            <a:spLocks noGrp="1"/>
          </p:cNvSpPr>
          <p:nvPr>
            <p:ph type="pic" sz="quarter" idx="15"/>
          </p:nvPr>
        </p:nvSpPr>
        <p:spPr>
          <a:xfrm>
            <a:off x="6596436" y="2034973"/>
            <a:ext cx="4773780" cy="3632200"/>
          </a:xfrm>
          <a:custGeom>
            <a:avLst/>
            <a:gdLst>
              <a:gd name="connsiteX0" fmla="*/ 187095 w 4773780"/>
              <a:gd name="connsiteY0" fmla="*/ 0 h 3632200"/>
              <a:gd name="connsiteX1" fmla="*/ 4586685 w 4773780"/>
              <a:gd name="connsiteY1" fmla="*/ 0 h 3632200"/>
              <a:gd name="connsiteX2" fmla="*/ 4773780 w 4773780"/>
              <a:gd name="connsiteY2" fmla="*/ 187095 h 3632200"/>
              <a:gd name="connsiteX3" fmla="*/ 4773780 w 4773780"/>
              <a:gd name="connsiteY3" fmla="*/ 3445105 h 3632200"/>
              <a:gd name="connsiteX4" fmla="*/ 4586685 w 4773780"/>
              <a:gd name="connsiteY4" fmla="*/ 3632200 h 3632200"/>
              <a:gd name="connsiteX5" fmla="*/ 187095 w 4773780"/>
              <a:gd name="connsiteY5" fmla="*/ 3632200 h 3632200"/>
              <a:gd name="connsiteX6" fmla="*/ 0 w 4773780"/>
              <a:gd name="connsiteY6" fmla="*/ 3445105 h 3632200"/>
              <a:gd name="connsiteX7" fmla="*/ 0 w 4773780"/>
              <a:gd name="connsiteY7" fmla="*/ 187095 h 3632200"/>
              <a:gd name="connsiteX8" fmla="*/ 187095 w 4773780"/>
              <a:gd name="connsiteY8" fmla="*/ 0 h 363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73780" h="3632200">
                <a:moveTo>
                  <a:pt x="187095" y="0"/>
                </a:moveTo>
                <a:lnTo>
                  <a:pt x="4586685" y="0"/>
                </a:lnTo>
                <a:cubicBezTo>
                  <a:pt x="4690015" y="0"/>
                  <a:pt x="4773780" y="83765"/>
                  <a:pt x="4773780" y="187095"/>
                </a:cubicBezTo>
                <a:lnTo>
                  <a:pt x="4773780" y="3445105"/>
                </a:lnTo>
                <a:cubicBezTo>
                  <a:pt x="4773780" y="3548435"/>
                  <a:pt x="4690015" y="3632200"/>
                  <a:pt x="4586685" y="3632200"/>
                </a:cubicBezTo>
                <a:lnTo>
                  <a:pt x="187095" y="3632200"/>
                </a:lnTo>
                <a:cubicBezTo>
                  <a:pt x="83765" y="3632200"/>
                  <a:pt x="0" y="3548435"/>
                  <a:pt x="0" y="3445105"/>
                </a:cubicBezTo>
                <a:lnTo>
                  <a:pt x="0" y="187095"/>
                </a:lnTo>
                <a:cubicBezTo>
                  <a:pt x="0" y="83765"/>
                  <a:pt x="83765" y="0"/>
                  <a:pt x="187095" y="0"/>
                </a:cubicBezTo>
                <a:close/>
              </a:path>
            </a:pathLst>
          </a:custGeom>
        </p:spPr>
        <p:txBody>
          <a:bodyPr wrap="square">
            <a:noAutofit/>
          </a:bodyPr>
          <a:lstStyle/>
          <a:p>
            <a:endParaRPr lang="zh-CN" altLang="en-US"/>
          </a:p>
        </p:txBody>
      </p:sp>
      <p:sp>
        <p:nvSpPr>
          <p:cNvPr id="3" name="日期占位符 2"/>
          <p:cNvSpPr>
            <a:spLocks noGrp="1"/>
          </p:cNvSpPr>
          <p:nvPr>
            <p:ph type="dt" sz="half" idx="10"/>
          </p:nvPr>
        </p:nvSpPr>
        <p:spPr/>
        <p:txBody>
          <a:bodyPr/>
          <a:lstStyle/>
          <a:p>
            <a:fld id="{B1DC28D3-987D-401E-95A8-72784AD93D33}" type="datetimeFigureOut">
              <a:rPr lang="zh-CN" altLang="en-US" smtClean="0"/>
              <a:t>2023/8/9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6" name="图片占位符 25"/>
          <p:cNvSpPr>
            <a:spLocks noGrp="1"/>
          </p:cNvSpPr>
          <p:nvPr>
            <p:ph type="pic" sz="quarter" idx="18"/>
          </p:nvPr>
        </p:nvSpPr>
        <p:spPr>
          <a:xfrm>
            <a:off x="9089489"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1" name="图片占位符 30"/>
          <p:cNvSpPr>
            <a:spLocks noGrp="1"/>
          </p:cNvSpPr>
          <p:nvPr>
            <p:ph type="pic" sz="quarter" idx="14"/>
          </p:nvPr>
        </p:nvSpPr>
        <p:spPr>
          <a:xfrm>
            <a:off x="1538935"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2" name="图片占位符 31"/>
          <p:cNvSpPr>
            <a:spLocks noGrp="1"/>
          </p:cNvSpPr>
          <p:nvPr>
            <p:ph type="pic" sz="quarter" idx="15"/>
          </p:nvPr>
        </p:nvSpPr>
        <p:spPr>
          <a:xfrm>
            <a:off x="3426574"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3" name="图片占位符 32"/>
          <p:cNvSpPr>
            <a:spLocks noGrp="1"/>
          </p:cNvSpPr>
          <p:nvPr>
            <p:ph type="pic" sz="quarter" idx="16"/>
          </p:nvPr>
        </p:nvSpPr>
        <p:spPr>
          <a:xfrm>
            <a:off x="5314212"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4" name="图片占位符 33"/>
          <p:cNvSpPr>
            <a:spLocks noGrp="1"/>
          </p:cNvSpPr>
          <p:nvPr>
            <p:ph type="pic" sz="quarter" idx="17"/>
          </p:nvPr>
        </p:nvSpPr>
        <p:spPr>
          <a:xfrm>
            <a:off x="7201851"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27" name="图片占位符 26"/>
          <p:cNvSpPr>
            <a:spLocks noGrp="1"/>
          </p:cNvSpPr>
          <p:nvPr>
            <p:ph type="pic" sz="quarter" idx="10"/>
          </p:nvPr>
        </p:nvSpPr>
        <p:spPr>
          <a:xfrm>
            <a:off x="2461837"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8" name="图片占位符 27"/>
          <p:cNvSpPr>
            <a:spLocks noGrp="1"/>
          </p:cNvSpPr>
          <p:nvPr>
            <p:ph type="pic" sz="quarter" idx="11"/>
          </p:nvPr>
        </p:nvSpPr>
        <p:spPr>
          <a:xfrm>
            <a:off x="4349476"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9" name="图片占位符 28"/>
          <p:cNvSpPr>
            <a:spLocks noGrp="1"/>
          </p:cNvSpPr>
          <p:nvPr>
            <p:ph type="pic" sz="quarter" idx="12"/>
          </p:nvPr>
        </p:nvSpPr>
        <p:spPr>
          <a:xfrm>
            <a:off x="6237114"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5" y="20398"/>
                  <a:pt x="746385" y="0"/>
                  <a:pt x="799855" y="0"/>
                </a:cubicBezTo>
                <a:close/>
              </a:path>
            </a:pathLst>
          </a:custGeom>
        </p:spPr>
        <p:txBody>
          <a:bodyPr wrap="square">
            <a:noAutofit/>
          </a:bodyPr>
          <a:lstStyle/>
          <a:p>
            <a:endParaRPr lang="zh-CN" altLang="en-US"/>
          </a:p>
        </p:txBody>
      </p:sp>
      <p:sp>
        <p:nvSpPr>
          <p:cNvPr id="30" name="图片占位符 29"/>
          <p:cNvSpPr>
            <a:spLocks noGrp="1"/>
          </p:cNvSpPr>
          <p:nvPr>
            <p:ph type="pic" sz="quarter" idx="13"/>
          </p:nvPr>
        </p:nvSpPr>
        <p:spPr>
          <a:xfrm>
            <a:off x="8124752"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4"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7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t>2023/8/9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
        <p:nvSpPr>
          <p:cNvPr id="7" name="矩形 6"/>
          <p:cNvSpPr/>
          <p:nvPr userDrawn="1"/>
        </p:nvSpPr>
        <p:spPr>
          <a:xfrm>
            <a:off x="8729683" y="6422330"/>
            <a:ext cx="775136" cy="246221"/>
          </a:xfrm>
          <a:prstGeom prst="rect">
            <a:avLst/>
          </a:prstGeom>
        </p:spPr>
        <p:txBody>
          <a:bodyPr wrap="square">
            <a:spAutoFit/>
          </a:bodyPr>
          <a:lstStyle/>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模板下载：</a:t>
            </a:r>
            <a:r>
              <a:rPr lang="en-US" altLang="zh-CN" sz="100" dirty="0">
                <a:solidFill>
                  <a:prstClr val="white"/>
                </a:solidFill>
                <a:latin typeface="Calibri" panose="020F0502020204030204"/>
                <a:ea typeface="宋体" panose="02010600030101010101" pitchFamily="2" charset="-122"/>
              </a:rPr>
              <a:t>www.1ppt.com/moban/     </a:t>
            </a:r>
            <a:r>
              <a:rPr lang="zh-CN" altLang="en-US" sz="100" dirty="0">
                <a:solidFill>
                  <a:prstClr val="white"/>
                </a:solidFill>
                <a:latin typeface="Calibri" panose="020F0502020204030204"/>
                <a:ea typeface="宋体" panose="02010600030101010101" pitchFamily="2" charset="-122"/>
              </a:rPr>
              <a:t>行业</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www.1ppt.com/hangye/ </a:t>
            </a:r>
          </a:p>
          <a:p>
            <a:r>
              <a:rPr lang="zh-CN" altLang="en-US" sz="100" dirty="0">
                <a:solidFill>
                  <a:prstClr val="white"/>
                </a:solidFill>
                <a:latin typeface="Calibri" panose="020F0502020204030204"/>
                <a:ea typeface="宋体" panose="02010600030101010101" pitchFamily="2" charset="-122"/>
              </a:rPr>
              <a:t>节日</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www.1ppt.com/jieri/           PPT</a:t>
            </a:r>
            <a:r>
              <a:rPr lang="zh-CN" altLang="en-US" sz="100" dirty="0">
                <a:solidFill>
                  <a:prstClr val="white"/>
                </a:solidFill>
                <a:latin typeface="Calibri" panose="020F0502020204030204"/>
                <a:ea typeface="宋体" panose="02010600030101010101" pitchFamily="2" charset="-122"/>
              </a:rPr>
              <a:t>素材下载：</a:t>
            </a:r>
            <a:r>
              <a:rPr lang="en-US" altLang="zh-CN" sz="100" dirty="0">
                <a:solidFill>
                  <a:prstClr val="white"/>
                </a:solidFill>
                <a:latin typeface="Calibri" panose="020F0502020204030204"/>
                <a:ea typeface="宋体" panose="02010600030101010101" pitchFamily="2" charset="-122"/>
              </a:rPr>
              <a:t>www.1ppt.com/sucai/</a:t>
            </a:r>
          </a:p>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背景图片：</a:t>
            </a:r>
            <a:r>
              <a:rPr lang="en-US" altLang="zh-CN" sz="100" dirty="0">
                <a:solidFill>
                  <a:prstClr val="white"/>
                </a:solidFill>
                <a:latin typeface="Calibri" panose="020F0502020204030204"/>
                <a:ea typeface="宋体" panose="02010600030101010101" pitchFamily="2" charset="-122"/>
              </a:rPr>
              <a:t>www.1ppt.com/beijing/      PPT</a:t>
            </a:r>
            <a:r>
              <a:rPr lang="zh-CN" altLang="en-US" sz="100" dirty="0">
                <a:solidFill>
                  <a:prstClr val="white"/>
                </a:solidFill>
                <a:latin typeface="Calibri" panose="020F0502020204030204"/>
                <a:ea typeface="宋体" panose="02010600030101010101" pitchFamily="2" charset="-122"/>
              </a:rPr>
              <a:t>图表下载：</a:t>
            </a:r>
            <a:r>
              <a:rPr lang="en-US" altLang="zh-CN" sz="100" dirty="0">
                <a:solidFill>
                  <a:prstClr val="white"/>
                </a:solidFill>
                <a:latin typeface="Calibri" panose="020F0502020204030204"/>
                <a:ea typeface="宋体" panose="02010600030101010101" pitchFamily="2" charset="-122"/>
              </a:rPr>
              <a:t>www.1ppt.com/tubiao/      </a:t>
            </a:r>
          </a:p>
          <a:p>
            <a:r>
              <a:rPr lang="zh-CN" altLang="en-US" sz="100" dirty="0">
                <a:solidFill>
                  <a:prstClr val="white"/>
                </a:solidFill>
                <a:latin typeface="Calibri" panose="020F0502020204030204"/>
                <a:ea typeface="宋体" panose="02010600030101010101" pitchFamily="2" charset="-122"/>
              </a:rPr>
              <a:t>优秀</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下载：</a:t>
            </a:r>
            <a:r>
              <a:rPr lang="en-US" altLang="zh-CN" sz="100" dirty="0">
                <a:solidFill>
                  <a:prstClr val="white"/>
                </a:solidFill>
                <a:latin typeface="Calibri" panose="020F0502020204030204"/>
                <a:ea typeface="宋体" panose="02010600030101010101" pitchFamily="2" charset="-122"/>
              </a:rPr>
              <a:t>www.1ppt.com/xiazai/        PPT</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www.1ppt.com/powerpoint/      </a:t>
            </a:r>
          </a:p>
          <a:p>
            <a:r>
              <a:rPr lang="en-US" altLang="zh-CN" sz="100" dirty="0">
                <a:solidFill>
                  <a:prstClr val="white"/>
                </a:solidFill>
                <a:latin typeface="Calibri" panose="020F0502020204030204"/>
                <a:ea typeface="宋体" panose="02010600030101010101" pitchFamily="2" charset="-122"/>
              </a:rPr>
              <a:t>Word</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www.1ppt.com/word/              Excel</a:t>
            </a:r>
            <a:r>
              <a:rPr lang="zh-CN" altLang="en-US" sz="100" dirty="0">
                <a:solidFill>
                  <a:prstClr val="white"/>
                </a:solidFill>
                <a:latin typeface="Calibri" panose="020F0502020204030204"/>
                <a:ea typeface="宋体" panose="02010600030101010101" pitchFamily="2" charset="-122"/>
              </a:rPr>
              <a:t>教程：</a:t>
            </a:r>
            <a:r>
              <a:rPr lang="en-US" altLang="zh-CN" sz="100" dirty="0">
                <a:solidFill>
                  <a:prstClr val="white"/>
                </a:solidFill>
                <a:latin typeface="Calibri" panose="020F0502020204030204"/>
                <a:ea typeface="宋体" panose="02010600030101010101" pitchFamily="2" charset="-122"/>
              </a:rPr>
              <a:t>www.1ppt.com/excel/  </a:t>
            </a:r>
          </a:p>
          <a:p>
            <a:r>
              <a:rPr lang="zh-CN" altLang="en-US" sz="100" dirty="0">
                <a:solidFill>
                  <a:prstClr val="white"/>
                </a:solidFill>
                <a:latin typeface="Calibri" panose="020F0502020204030204"/>
                <a:ea typeface="宋体" panose="02010600030101010101" pitchFamily="2" charset="-122"/>
              </a:rPr>
              <a:t>资料下载：</a:t>
            </a:r>
            <a:r>
              <a:rPr lang="en-US" altLang="zh-CN" sz="100" dirty="0">
                <a:solidFill>
                  <a:prstClr val="white"/>
                </a:solidFill>
                <a:latin typeface="Calibri" panose="020F0502020204030204"/>
                <a:ea typeface="宋体" panose="02010600030101010101" pitchFamily="2" charset="-122"/>
              </a:rPr>
              <a:t>www.1ppt.com/ziliao/                PPT</a:t>
            </a:r>
            <a:r>
              <a:rPr lang="zh-CN" altLang="en-US" sz="100" dirty="0">
                <a:solidFill>
                  <a:prstClr val="white"/>
                </a:solidFill>
                <a:latin typeface="Calibri" panose="020F0502020204030204"/>
                <a:ea typeface="宋体" panose="02010600030101010101" pitchFamily="2" charset="-122"/>
              </a:rPr>
              <a:t>课件下载：</a:t>
            </a:r>
            <a:r>
              <a:rPr lang="en-US" altLang="zh-CN" sz="100" dirty="0">
                <a:solidFill>
                  <a:prstClr val="white"/>
                </a:solidFill>
                <a:latin typeface="Calibri" panose="020F0502020204030204"/>
                <a:ea typeface="宋体" panose="02010600030101010101" pitchFamily="2" charset="-122"/>
              </a:rPr>
              <a:t>www.1ppt.com/kejian/ </a:t>
            </a:r>
          </a:p>
          <a:p>
            <a:r>
              <a:rPr lang="zh-CN" altLang="en-US" sz="100" dirty="0">
                <a:solidFill>
                  <a:prstClr val="white"/>
                </a:solidFill>
                <a:latin typeface="Calibri" panose="020F0502020204030204"/>
                <a:ea typeface="宋体" panose="02010600030101010101" pitchFamily="2" charset="-122"/>
              </a:rPr>
              <a:t>范文下载：</a:t>
            </a:r>
            <a:r>
              <a:rPr lang="en-US" altLang="zh-CN" sz="100" dirty="0">
                <a:solidFill>
                  <a:prstClr val="white"/>
                </a:solidFill>
                <a:latin typeface="Calibri" panose="020F0502020204030204"/>
                <a:ea typeface="宋体" panose="02010600030101010101" pitchFamily="2" charset="-122"/>
              </a:rPr>
              <a:t>www.1ppt.com/fanwen/             </a:t>
            </a:r>
            <a:r>
              <a:rPr lang="zh-CN" altLang="en-US" sz="100" dirty="0">
                <a:solidFill>
                  <a:prstClr val="white"/>
                </a:solidFill>
                <a:latin typeface="Calibri" panose="020F0502020204030204"/>
                <a:ea typeface="宋体" panose="02010600030101010101" pitchFamily="2" charset="-122"/>
              </a:rPr>
              <a:t>试卷下载：</a:t>
            </a:r>
            <a:r>
              <a:rPr lang="en-US" altLang="zh-CN" sz="100" dirty="0">
                <a:solidFill>
                  <a:prstClr val="white"/>
                </a:solidFill>
                <a:latin typeface="Calibri" panose="020F0502020204030204"/>
                <a:ea typeface="宋体" panose="02010600030101010101" pitchFamily="2" charset="-122"/>
              </a:rPr>
              <a:t>www.1ppt.com/shiti/  </a:t>
            </a:r>
          </a:p>
          <a:p>
            <a:r>
              <a:rPr lang="zh-CN" altLang="en-US" sz="100" dirty="0">
                <a:solidFill>
                  <a:prstClr val="white"/>
                </a:solidFill>
                <a:latin typeface="Calibri" panose="020F0502020204030204"/>
                <a:ea typeface="宋体" panose="02010600030101010101" pitchFamily="2" charset="-122"/>
              </a:rPr>
              <a:t>教案下载：</a:t>
            </a:r>
            <a:r>
              <a:rPr lang="en-US" altLang="zh-CN" sz="100" dirty="0">
                <a:solidFill>
                  <a:prstClr val="white"/>
                </a:solidFill>
                <a:latin typeface="Calibri" panose="020F0502020204030204"/>
                <a:ea typeface="宋体" panose="02010600030101010101" pitchFamily="2" charset="-122"/>
              </a:rPr>
              <a:t>www.1ppt.com/jiaoan/        </a:t>
            </a:r>
          </a:p>
          <a:p>
            <a:r>
              <a:rPr lang="zh-CN" altLang="en-US" sz="100" dirty="0">
                <a:solidFill>
                  <a:prstClr val="white"/>
                </a:solidFill>
                <a:latin typeface="Calibri" panose="020F0502020204030204"/>
                <a:ea typeface="宋体" panose="02010600030101010101" pitchFamily="2" charset="-122"/>
              </a:rPr>
              <a:t>字体下载：</a:t>
            </a:r>
            <a:r>
              <a:rPr lang="en-US" altLang="zh-CN" sz="100" dirty="0">
                <a:solidFill>
                  <a:prstClr val="white"/>
                </a:solidFill>
                <a:latin typeface="Calibri" panose="020F0502020204030204"/>
                <a:ea typeface="宋体" panose="02010600030101010101" pitchFamily="2" charset="-122"/>
              </a:rPr>
              <a:t>www.1ppt.com/ziti/</a:t>
            </a:r>
          </a:p>
          <a:p>
            <a:r>
              <a:rPr lang="en-US" altLang="zh-CN" sz="100" dirty="0">
                <a:solidFill>
                  <a:prstClr val="white"/>
                </a:solidFill>
                <a:latin typeface="Calibri" panose="020F0502020204030204"/>
                <a:ea typeface="宋体" panose="02010600030101010101" pitchFamily="2" charset="-122"/>
              </a:rPr>
              <a:t> </a:t>
            </a:r>
            <a:endParaRPr lang="zh-CN" altLang="en-US" sz="100" dirty="0">
              <a:solidFill>
                <a:prstClr val="white"/>
              </a:solidFill>
              <a:latin typeface="Calibri" panose="020F0502020204030204"/>
              <a:ea typeface="宋体" panose="02010600030101010101" pitchFamily="2" charset="-122"/>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15" name="图片占位符 14"/>
          <p:cNvSpPr>
            <a:spLocks noGrp="1"/>
          </p:cNvSpPr>
          <p:nvPr>
            <p:ph type="pic" sz="quarter" idx="10"/>
          </p:nvPr>
        </p:nvSpPr>
        <p:spPr>
          <a:xfrm>
            <a:off x="3507265"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1311274"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3" name="图片占位符 12"/>
          <p:cNvSpPr>
            <a:spLocks noGrp="1"/>
          </p:cNvSpPr>
          <p:nvPr>
            <p:ph type="pic" sz="quarter" idx="12"/>
          </p:nvPr>
        </p:nvSpPr>
        <p:spPr>
          <a:xfrm>
            <a:off x="2295507" y="1895063"/>
            <a:ext cx="1901775" cy="3373748"/>
          </a:xfrm>
          <a:custGeom>
            <a:avLst/>
            <a:gdLst>
              <a:gd name="connsiteX0" fmla="*/ 0 w 1901775"/>
              <a:gd name="connsiteY0" fmla="*/ 0 h 3373748"/>
              <a:gd name="connsiteX1" fmla="*/ 1901775 w 1901775"/>
              <a:gd name="connsiteY1" fmla="*/ 0 h 3373748"/>
              <a:gd name="connsiteX2" fmla="*/ 1901775 w 1901775"/>
              <a:gd name="connsiteY2" fmla="*/ 3373748 h 3373748"/>
              <a:gd name="connsiteX3" fmla="*/ 0 w 1901775"/>
              <a:gd name="connsiteY3" fmla="*/ 3373748 h 3373748"/>
            </a:gdLst>
            <a:ahLst/>
            <a:cxnLst>
              <a:cxn ang="0">
                <a:pos x="connsiteX0" y="connsiteY0"/>
              </a:cxn>
              <a:cxn ang="0">
                <a:pos x="connsiteX1" y="connsiteY1"/>
              </a:cxn>
              <a:cxn ang="0">
                <a:pos x="connsiteX2" y="connsiteY2"/>
              </a:cxn>
              <a:cxn ang="0">
                <a:pos x="connsiteX3" y="connsiteY3"/>
              </a:cxn>
            </a:cxnLst>
            <a:rect l="l" t="t" r="r" b="b"/>
            <a:pathLst>
              <a:path w="1901775" h="3373748">
                <a:moveTo>
                  <a:pt x="0" y="0"/>
                </a:moveTo>
                <a:lnTo>
                  <a:pt x="1901775" y="0"/>
                </a:lnTo>
                <a:lnTo>
                  <a:pt x="1901775" y="3373748"/>
                </a:lnTo>
                <a:lnTo>
                  <a:pt x="0" y="3373748"/>
                </a:lnTo>
                <a:close/>
              </a:path>
            </a:pathLst>
          </a:custGeom>
        </p:spPr>
        <p:txBody>
          <a:bodyPr wrap="square">
            <a:noAutofit/>
          </a:bodyPr>
          <a:lstStyle/>
          <a:p>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10" name="图片占位符 9"/>
          <p:cNvSpPr>
            <a:spLocks noGrp="1"/>
          </p:cNvSpPr>
          <p:nvPr>
            <p:ph type="pic" sz="quarter" idx="10"/>
          </p:nvPr>
        </p:nvSpPr>
        <p:spPr>
          <a:xfrm>
            <a:off x="0" y="1"/>
            <a:ext cx="5778474" cy="5747783"/>
          </a:xfrm>
          <a:custGeom>
            <a:avLst/>
            <a:gdLst>
              <a:gd name="connsiteX0" fmla="*/ 2119001 w 5778474"/>
              <a:gd name="connsiteY0" fmla="*/ 3618970 h 5747783"/>
              <a:gd name="connsiteX1" fmla="*/ 2315600 w 5778474"/>
              <a:gd name="connsiteY1" fmla="*/ 3700404 h 5747783"/>
              <a:gd name="connsiteX2" fmla="*/ 3101974 w 5778474"/>
              <a:gd name="connsiteY2" fmla="*/ 4486778 h 5747783"/>
              <a:gd name="connsiteX3" fmla="*/ 3101974 w 5778474"/>
              <a:gd name="connsiteY3" fmla="*/ 4879976 h 5747783"/>
              <a:gd name="connsiteX4" fmla="*/ 2315600 w 5778474"/>
              <a:gd name="connsiteY4" fmla="*/ 5666350 h 5747783"/>
              <a:gd name="connsiteX5" fmla="*/ 1922402 w 5778474"/>
              <a:gd name="connsiteY5" fmla="*/ 5666350 h 5747783"/>
              <a:gd name="connsiteX6" fmla="*/ 1136028 w 5778474"/>
              <a:gd name="connsiteY6" fmla="*/ 4879976 h 5747783"/>
              <a:gd name="connsiteX7" fmla="*/ 1136028 w 5778474"/>
              <a:gd name="connsiteY7" fmla="*/ 4486778 h 5747783"/>
              <a:gd name="connsiteX8" fmla="*/ 1922402 w 5778474"/>
              <a:gd name="connsiteY8" fmla="*/ 3700404 h 5747783"/>
              <a:gd name="connsiteX9" fmla="*/ 2119001 w 5778474"/>
              <a:gd name="connsiteY9" fmla="*/ 3618970 h 5747783"/>
              <a:gd name="connsiteX10" fmla="*/ 821473 w 5778474"/>
              <a:gd name="connsiteY10" fmla="*/ 2321442 h 5747783"/>
              <a:gd name="connsiteX11" fmla="*/ 1018072 w 5778474"/>
              <a:gd name="connsiteY11" fmla="*/ 2402876 h 5747783"/>
              <a:gd name="connsiteX12" fmla="*/ 1804446 w 5778474"/>
              <a:gd name="connsiteY12" fmla="*/ 3189250 h 5747783"/>
              <a:gd name="connsiteX13" fmla="*/ 1804446 w 5778474"/>
              <a:gd name="connsiteY13" fmla="*/ 3582448 h 5747783"/>
              <a:gd name="connsiteX14" fmla="*/ 1018072 w 5778474"/>
              <a:gd name="connsiteY14" fmla="*/ 4368823 h 5747783"/>
              <a:gd name="connsiteX15" fmla="*/ 624874 w 5778474"/>
              <a:gd name="connsiteY15" fmla="*/ 4368823 h 5747783"/>
              <a:gd name="connsiteX16" fmla="*/ 0 w 5778474"/>
              <a:gd name="connsiteY16" fmla="*/ 3743949 h 5747783"/>
              <a:gd name="connsiteX17" fmla="*/ 0 w 5778474"/>
              <a:gd name="connsiteY17" fmla="*/ 3027750 h 5747783"/>
              <a:gd name="connsiteX18" fmla="*/ 624874 w 5778474"/>
              <a:gd name="connsiteY18" fmla="*/ 2402876 h 5747783"/>
              <a:gd name="connsiteX19" fmla="*/ 821473 w 5778474"/>
              <a:gd name="connsiteY19" fmla="*/ 2321442 h 5747783"/>
              <a:gd name="connsiteX20" fmla="*/ 3416534 w 5778474"/>
              <a:gd name="connsiteY20" fmla="*/ 2321437 h 5747783"/>
              <a:gd name="connsiteX21" fmla="*/ 3613133 w 5778474"/>
              <a:gd name="connsiteY21" fmla="*/ 2402870 h 5747783"/>
              <a:gd name="connsiteX22" fmla="*/ 4399507 w 5778474"/>
              <a:gd name="connsiteY22" fmla="*/ 3189245 h 5747783"/>
              <a:gd name="connsiteX23" fmla="*/ 4399507 w 5778474"/>
              <a:gd name="connsiteY23" fmla="*/ 3582443 h 5747783"/>
              <a:gd name="connsiteX24" fmla="*/ 3613133 w 5778474"/>
              <a:gd name="connsiteY24" fmla="*/ 4368817 h 5747783"/>
              <a:gd name="connsiteX25" fmla="*/ 3219935 w 5778474"/>
              <a:gd name="connsiteY25" fmla="*/ 4368817 h 5747783"/>
              <a:gd name="connsiteX26" fmla="*/ 2433561 w 5778474"/>
              <a:gd name="connsiteY26" fmla="*/ 3582443 h 5747783"/>
              <a:gd name="connsiteX27" fmla="*/ 2433561 w 5778474"/>
              <a:gd name="connsiteY27" fmla="*/ 3189245 h 5747783"/>
              <a:gd name="connsiteX28" fmla="*/ 3219935 w 5778474"/>
              <a:gd name="connsiteY28" fmla="*/ 2402870 h 5747783"/>
              <a:gd name="connsiteX29" fmla="*/ 3416534 w 5778474"/>
              <a:gd name="connsiteY29" fmla="*/ 2321437 h 5747783"/>
              <a:gd name="connsiteX30" fmla="*/ 0 w 5778474"/>
              <a:gd name="connsiteY30" fmla="*/ 1384804 h 5747783"/>
              <a:gd name="connsiteX31" fmla="*/ 506920 w 5778474"/>
              <a:gd name="connsiteY31" fmla="*/ 1891724 h 5747783"/>
              <a:gd name="connsiteX32" fmla="*/ 506919 w 5778474"/>
              <a:gd name="connsiteY32" fmla="*/ 2284921 h 5747783"/>
              <a:gd name="connsiteX33" fmla="*/ 0 w 5778474"/>
              <a:gd name="connsiteY33" fmla="*/ 2791839 h 5747783"/>
              <a:gd name="connsiteX34" fmla="*/ 2119006 w 5778474"/>
              <a:gd name="connsiteY34" fmla="*/ 1023909 h 5747783"/>
              <a:gd name="connsiteX35" fmla="*/ 2315606 w 5778474"/>
              <a:gd name="connsiteY35" fmla="*/ 1105343 h 5747783"/>
              <a:gd name="connsiteX36" fmla="*/ 3101980 w 5778474"/>
              <a:gd name="connsiteY36" fmla="*/ 1891717 h 5747783"/>
              <a:gd name="connsiteX37" fmla="*/ 3101980 w 5778474"/>
              <a:gd name="connsiteY37" fmla="*/ 2284914 h 5747783"/>
              <a:gd name="connsiteX38" fmla="*/ 2315606 w 5778474"/>
              <a:gd name="connsiteY38" fmla="*/ 3071289 h 5747783"/>
              <a:gd name="connsiteX39" fmla="*/ 1922408 w 5778474"/>
              <a:gd name="connsiteY39" fmla="*/ 3071289 h 5747783"/>
              <a:gd name="connsiteX40" fmla="*/ 1136034 w 5778474"/>
              <a:gd name="connsiteY40" fmla="*/ 2284914 h 5747783"/>
              <a:gd name="connsiteX41" fmla="*/ 1136034 w 5778474"/>
              <a:gd name="connsiteY41" fmla="*/ 1891716 h 5747783"/>
              <a:gd name="connsiteX42" fmla="*/ 1922408 w 5778474"/>
              <a:gd name="connsiteY42" fmla="*/ 1105342 h 5747783"/>
              <a:gd name="connsiteX43" fmla="*/ 2119006 w 5778474"/>
              <a:gd name="connsiteY43" fmla="*/ 1023909 h 5747783"/>
              <a:gd name="connsiteX44" fmla="*/ 4714068 w 5778474"/>
              <a:gd name="connsiteY44" fmla="*/ 1023903 h 5747783"/>
              <a:gd name="connsiteX45" fmla="*/ 4910667 w 5778474"/>
              <a:gd name="connsiteY45" fmla="*/ 1105337 h 5747783"/>
              <a:gd name="connsiteX46" fmla="*/ 5697041 w 5778474"/>
              <a:gd name="connsiteY46" fmla="*/ 1891711 h 5747783"/>
              <a:gd name="connsiteX47" fmla="*/ 5697041 w 5778474"/>
              <a:gd name="connsiteY47" fmla="*/ 2284909 h 5747783"/>
              <a:gd name="connsiteX48" fmla="*/ 4910667 w 5778474"/>
              <a:gd name="connsiteY48" fmla="*/ 3071283 h 5747783"/>
              <a:gd name="connsiteX49" fmla="*/ 4517469 w 5778474"/>
              <a:gd name="connsiteY49" fmla="*/ 3071283 h 5747783"/>
              <a:gd name="connsiteX50" fmla="*/ 3731095 w 5778474"/>
              <a:gd name="connsiteY50" fmla="*/ 2284909 h 5747783"/>
              <a:gd name="connsiteX51" fmla="*/ 3731095 w 5778474"/>
              <a:gd name="connsiteY51" fmla="*/ 1891711 h 5747783"/>
              <a:gd name="connsiteX52" fmla="*/ 4517469 w 5778474"/>
              <a:gd name="connsiteY52" fmla="*/ 1105337 h 5747783"/>
              <a:gd name="connsiteX53" fmla="*/ 4714068 w 5778474"/>
              <a:gd name="connsiteY53" fmla="*/ 1023903 h 5747783"/>
              <a:gd name="connsiteX54" fmla="*/ 3027750 w 5778474"/>
              <a:gd name="connsiteY54" fmla="*/ 0 h 5747783"/>
              <a:gd name="connsiteX55" fmla="*/ 3805329 w 5778474"/>
              <a:gd name="connsiteY55" fmla="*/ 0 h 5747783"/>
              <a:gd name="connsiteX56" fmla="*/ 4399513 w 5778474"/>
              <a:gd name="connsiteY56" fmla="*/ 594184 h 5747783"/>
              <a:gd name="connsiteX57" fmla="*/ 4399513 w 5778474"/>
              <a:gd name="connsiteY57" fmla="*/ 987382 h 5747783"/>
              <a:gd name="connsiteX58" fmla="*/ 3613139 w 5778474"/>
              <a:gd name="connsiteY58" fmla="*/ 1773756 h 5747783"/>
              <a:gd name="connsiteX59" fmla="*/ 3219941 w 5778474"/>
              <a:gd name="connsiteY59" fmla="*/ 1773756 h 5747783"/>
              <a:gd name="connsiteX60" fmla="*/ 2433567 w 5778474"/>
              <a:gd name="connsiteY60" fmla="*/ 987382 h 5747783"/>
              <a:gd name="connsiteX61" fmla="*/ 2433567 w 5778474"/>
              <a:gd name="connsiteY61" fmla="*/ 594184 h 5747783"/>
              <a:gd name="connsiteX62" fmla="*/ 2791841 w 5778474"/>
              <a:gd name="connsiteY62" fmla="*/ 0 h 5747783"/>
              <a:gd name="connsiteX63" fmla="*/ 2315612 w 5778474"/>
              <a:gd name="connsiteY63" fmla="*/ 476229 h 5747783"/>
              <a:gd name="connsiteX64" fmla="*/ 1922415 w 5778474"/>
              <a:gd name="connsiteY64" fmla="*/ 476230 h 5747783"/>
              <a:gd name="connsiteX65" fmla="*/ 1446185 w 5778474"/>
              <a:gd name="connsiteY65" fmla="*/ 1 h 5747783"/>
              <a:gd name="connsiteX66" fmla="*/ 432697 w 5778474"/>
              <a:gd name="connsiteY66" fmla="*/ 0 h 5747783"/>
              <a:gd name="connsiteX67" fmla="*/ 1210263 w 5778474"/>
              <a:gd name="connsiteY67" fmla="*/ 0 h 5747783"/>
              <a:gd name="connsiteX68" fmla="*/ 1804453 w 5778474"/>
              <a:gd name="connsiteY68" fmla="*/ 594190 h 5747783"/>
              <a:gd name="connsiteX69" fmla="*/ 1804453 w 5778474"/>
              <a:gd name="connsiteY69" fmla="*/ 987388 h 5747783"/>
              <a:gd name="connsiteX70" fmla="*/ 1018079 w 5778474"/>
              <a:gd name="connsiteY70" fmla="*/ 1773762 h 5747783"/>
              <a:gd name="connsiteX71" fmla="*/ 624881 w 5778474"/>
              <a:gd name="connsiteY71" fmla="*/ 1773762 h 5747783"/>
              <a:gd name="connsiteX72" fmla="*/ 0 w 5778474"/>
              <a:gd name="connsiteY72" fmla="*/ 1148882 h 5747783"/>
              <a:gd name="connsiteX73" fmla="*/ 0 w 5778474"/>
              <a:gd name="connsiteY73" fmla="*/ 432696 h 57477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5778474" h="5747783">
                <a:moveTo>
                  <a:pt x="2119001" y="3618970"/>
                </a:moveTo>
                <a:cubicBezTo>
                  <a:pt x="2190156" y="3618970"/>
                  <a:pt x="2261310" y="3646114"/>
                  <a:pt x="2315600" y="3700404"/>
                </a:cubicBezTo>
                <a:lnTo>
                  <a:pt x="3101974" y="4486778"/>
                </a:lnTo>
                <a:cubicBezTo>
                  <a:pt x="3210552" y="4595356"/>
                  <a:pt x="3210552" y="4771398"/>
                  <a:pt x="3101974" y="4879976"/>
                </a:cubicBezTo>
                <a:lnTo>
                  <a:pt x="2315600" y="5666350"/>
                </a:lnTo>
                <a:cubicBezTo>
                  <a:pt x="2207022" y="5774928"/>
                  <a:pt x="2030980" y="5774928"/>
                  <a:pt x="1922402" y="5666350"/>
                </a:cubicBezTo>
                <a:lnTo>
                  <a:pt x="1136028" y="4879976"/>
                </a:lnTo>
                <a:cubicBezTo>
                  <a:pt x="1027449" y="4771398"/>
                  <a:pt x="1027449" y="4595356"/>
                  <a:pt x="1136028" y="4486778"/>
                </a:cubicBezTo>
                <a:lnTo>
                  <a:pt x="1922402" y="3700404"/>
                </a:lnTo>
                <a:cubicBezTo>
                  <a:pt x="1976691" y="3646114"/>
                  <a:pt x="2047846" y="3618970"/>
                  <a:pt x="2119001" y="3618970"/>
                </a:cubicBezTo>
                <a:close/>
                <a:moveTo>
                  <a:pt x="821473" y="2321442"/>
                </a:moveTo>
                <a:cubicBezTo>
                  <a:pt x="892629" y="2321443"/>
                  <a:pt x="963784" y="2348587"/>
                  <a:pt x="1018072" y="2402876"/>
                </a:cubicBezTo>
                <a:lnTo>
                  <a:pt x="1804446" y="3189250"/>
                </a:lnTo>
                <a:cubicBezTo>
                  <a:pt x="1913025" y="3297829"/>
                  <a:pt x="1913025" y="3473870"/>
                  <a:pt x="1804446" y="3582448"/>
                </a:cubicBezTo>
                <a:lnTo>
                  <a:pt x="1018072" y="4368823"/>
                </a:lnTo>
                <a:cubicBezTo>
                  <a:pt x="909494" y="4477401"/>
                  <a:pt x="733453" y="4477401"/>
                  <a:pt x="624874" y="4368823"/>
                </a:cubicBezTo>
                <a:lnTo>
                  <a:pt x="0" y="3743949"/>
                </a:lnTo>
                <a:lnTo>
                  <a:pt x="0" y="3027750"/>
                </a:lnTo>
                <a:lnTo>
                  <a:pt x="624874" y="2402876"/>
                </a:lnTo>
                <a:cubicBezTo>
                  <a:pt x="679163" y="2348587"/>
                  <a:pt x="750318" y="2321443"/>
                  <a:pt x="821473" y="2321442"/>
                </a:cubicBezTo>
                <a:close/>
                <a:moveTo>
                  <a:pt x="3416534" y="2321437"/>
                </a:moveTo>
                <a:cubicBezTo>
                  <a:pt x="3487689" y="2321437"/>
                  <a:pt x="3558844" y="2348582"/>
                  <a:pt x="3613133" y="2402870"/>
                </a:cubicBezTo>
                <a:lnTo>
                  <a:pt x="4399507" y="3189245"/>
                </a:lnTo>
                <a:cubicBezTo>
                  <a:pt x="4508086" y="3297822"/>
                  <a:pt x="4508086" y="3473865"/>
                  <a:pt x="4399507" y="3582443"/>
                </a:cubicBezTo>
                <a:lnTo>
                  <a:pt x="3613133" y="4368817"/>
                </a:lnTo>
                <a:cubicBezTo>
                  <a:pt x="3504555" y="4477395"/>
                  <a:pt x="3328513" y="4477395"/>
                  <a:pt x="3219935" y="4368817"/>
                </a:cubicBezTo>
                <a:lnTo>
                  <a:pt x="2433561" y="3582443"/>
                </a:lnTo>
                <a:cubicBezTo>
                  <a:pt x="2324983" y="3473864"/>
                  <a:pt x="2324983" y="3297823"/>
                  <a:pt x="2433561" y="3189245"/>
                </a:cubicBezTo>
                <a:lnTo>
                  <a:pt x="3219935" y="2402870"/>
                </a:lnTo>
                <a:cubicBezTo>
                  <a:pt x="3274224" y="2348582"/>
                  <a:pt x="3345379" y="2321437"/>
                  <a:pt x="3416534" y="2321437"/>
                </a:cubicBezTo>
                <a:close/>
                <a:moveTo>
                  <a:pt x="0" y="1384804"/>
                </a:moveTo>
                <a:lnTo>
                  <a:pt x="506920" y="1891724"/>
                </a:lnTo>
                <a:cubicBezTo>
                  <a:pt x="615498" y="2000302"/>
                  <a:pt x="615497" y="2176342"/>
                  <a:pt x="506919" y="2284921"/>
                </a:cubicBezTo>
                <a:lnTo>
                  <a:pt x="0" y="2791839"/>
                </a:lnTo>
                <a:close/>
                <a:moveTo>
                  <a:pt x="2119006" y="1023909"/>
                </a:moveTo>
                <a:cubicBezTo>
                  <a:pt x="2190162" y="1023908"/>
                  <a:pt x="2261317" y="1051054"/>
                  <a:pt x="2315606" y="1105343"/>
                </a:cubicBezTo>
                <a:lnTo>
                  <a:pt x="3101980" y="1891717"/>
                </a:lnTo>
                <a:cubicBezTo>
                  <a:pt x="3210558" y="2000296"/>
                  <a:pt x="3210558" y="2176337"/>
                  <a:pt x="3101980" y="2284914"/>
                </a:cubicBezTo>
                <a:lnTo>
                  <a:pt x="2315606" y="3071289"/>
                </a:lnTo>
                <a:cubicBezTo>
                  <a:pt x="2207028" y="3179867"/>
                  <a:pt x="2030987" y="3179867"/>
                  <a:pt x="1922408" y="3071289"/>
                </a:cubicBezTo>
                <a:lnTo>
                  <a:pt x="1136034" y="2284914"/>
                </a:lnTo>
                <a:cubicBezTo>
                  <a:pt x="1027455" y="2176337"/>
                  <a:pt x="1027455" y="2000296"/>
                  <a:pt x="1136034" y="1891716"/>
                </a:cubicBezTo>
                <a:lnTo>
                  <a:pt x="1922408" y="1105342"/>
                </a:lnTo>
                <a:cubicBezTo>
                  <a:pt x="1976697" y="1051053"/>
                  <a:pt x="2047852" y="1023909"/>
                  <a:pt x="2119006" y="1023909"/>
                </a:cubicBezTo>
                <a:close/>
                <a:moveTo>
                  <a:pt x="4714068" y="1023903"/>
                </a:moveTo>
                <a:cubicBezTo>
                  <a:pt x="4785223" y="1023903"/>
                  <a:pt x="4856377" y="1051048"/>
                  <a:pt x="4910667" y="1105337"/>
                </a:cubicBezTo>
                <a:lnTo>
                  <a:pt x="5697041" y="1891711"/>
                </a:lnTo>
                <a:cubicBezTo>
                  <a:pt x="5805619" y="2000289"/>
                  <a:pt x="5805619" y="2176331"/>
                  <a:pt x="5697041" y="2284909"/>
                </a:cubicBezTo>
                <a:lnTo>
                  <a:pt x="4910667" y="3071283"/>
                </a:lnTo>
                <a:cubicBezTo>
                  <a:pt x="4802089" y="3179862"/>
                  <a:pt x="4626047" y="3179861"/>
                  <a:pt x="4517469" y="3071283"/>
                </a:cubicBezTo>
                <a:lnTo>
                  <a:pt x="3731095" y="2284909"/>
                </a:lnTo>
                <a:cubicBezTo>
                  <a:pt x="3622516" y="2176331"/>
                  <a:pt x="3622516" y="2000289"/>
                  <a:pt x="3731095" y="1891711"/>
                </a:cubicBezTo>
                <a:lnTo>
                  <a:pt x="4517469" y="1105337"/>
                </a:lnTo>
                <a:cubicBezTo>
                  <a:pt x="4571758" y="1051048"/>
                  <a:pt x="4642912" y="1023903"/>
                  <a:pt x="4714068" y="1023903"/>
                </a:cubicBezTo>
                <a:close/>
                <a:moveTo>
                  <a:pt x="3027750" y="0"/>
                </a:moveTo>
                <a:lnTo>
                  <a:pt x="3805329" y="0"/>
                </a:lnTo>
                <a:lnTo>
                  <a:pt x="4399513" y="594184"/>
                </a:lnTo>
                <a:cubicBezTo>
                  <a:pt x="4508091" y="702762"/>
                  <a:pt x="4508091" y="878804"/>
                  <a:pt x="4399513" y="987382"/>
                </a:cubicBezTo>
                <a:lnTo>
                  <a:pt x="3613139" y="1773756"/>
                </a:lnTo>
                <a:cubicBezTo>
                  <a:pt x="3504560" y="1882335"/>
                  <a:pt x="3328519" y="1882335"/>
                  <a:pt x="3219941" y="1773756"/>
                </a:cubicBezTo>
                <a:lnTo>
                  <a:pt x="2433567" y="987382"/>
                </a:lnTo>
                <a:cubicBezTo>
                  <a:pt x="2324988" y="878804"/>
                  <a:pt x="2324989" y="702763"/>
                  <a:pt x="2433567" y="594184"/>
                </a:cubicBezTo>
                <a:close/>
                <a:moveTo>
                  <a:pt x="2791841" y="0"/>
                </a:moveTo>
                <a:lnTo>
                  <a:pt x="2315612" y="476229"/>
                </a:lnTo>
                <a:cubicBezTo>
                  <a:pt x="2207034" y="584808"/>
                  <a:pt x="2030993" y="584808"/>
                  <a:pt x="1922415" y="476230"/>
                </a:cubicBezTo>
                <a:lnTo>
                  <a:pt x="1446185" y="1"/>
                </a:lnTo>
                <a:close/>
                <a:moveTo>
                  <a:pt x="432697" y="0"/>
                </a:moveTo>
                <a:lnTo>
                  <a:pt x="1210263" y="0"/>
                </a:lnTo>
                <a:lnTo>
                  <a:pt x="1804453" y="594190"/>
                </a:lnTo>
                <a:cubicBezTo>
                  <a:pt x="1913031" y="702769"/>
                  <a:pt x="1913031" y="878810"/>
                  <a:pt x="1804453" y="987388"/>
                </a:cubicBezTo>
                <a:lnTo>
                  <a:pt x="1018079" y="1773762"/>
                </a:lnTo>
                <a:cubicBezTo>
                  <a:pt x="909500" y="1882341"/>
                  <a:pt x="733459" y="1882341"/>
                  <a:pt x="624881" y="1773762"/>
                </a:cubicBezTo>
                <a:lnTo>
                  <a:pt x="0" y="1148882"/>
                </a:lnTo>
                <a:lnTo>
                  <a:pt x="0" y="432696"/>
                </a:lnTo>
                <a:close/>
              </a:path>
            </a:pathLst>
          </a:custGeom>
        </p:spPr>
        <p:txBody>
          <a:bodyPr wrap="square">
            <a:noAutofit/>
          </a:bodyPr>
          <a:lstStyle/>
          <a:p>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9" name="图片占位符 8"/>
          <p:cNvSpPr>
            <a:spLocks noGrp="1"/>
          </p:cNvSpPr>
          <p:nvPr>
            <p:ph type="pic" sz="quarter" idx="10"/>
          </p:nvPr>
        </p:nvSpPr>
        <p:spPr>
          <a:xfrm>
            <a:off x="0" y="0"/>
            <a:ext cx="5279257" cy="5530032"/>
          </a:xfrm>
          <a:custGeom>
            <a:avLst/>
            <a:gdLst>
              <a:gd name="connsiteX0" fmla="*/ 0 w 5279257"/>
              <a:gd name="connsiteY0" fmla="*/ 0 h 5530032"/>
              <a:gd name="connsiteX1" fmla="*/ 3641372 w 5279257"/>
              <a:gd name="connsiteY1" fmla="*/ 0 h 5530032"/>
              <a:gd name="connsiteX2" fmla="*/ 5010556 w 5279257"/>
              <a:gd name="connsiteY2" fmla="*/ 1369184 h 5530032"/>
              <a:gd name="connsiteX3" fmla="*/ 5010556 w 5279257"/>
              <a:gd name="connsiteY3" fmla="*/ 2666592 h 5530032"/>
              <a:gd name="connsiteX4" fmla="*/ 2415817 w 5279257"/>
              <a:gd name="connsiteY4" fmla="*/ 5261331 h 5530032"/>
              <a:gd name="connsiteX5" fmla="*/ 1118409 w 5279257"/>
              <a:gd name="connsiteY5" fmla="*/ 5261331 h 5530032"/>
              <a:gd name="connsiteX6" fmla="*/ 1 w 5279257"/>
              <a:gd name="connsiteY6" fmla="*/ 4142923 h 5530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79257" h="5530032">
                <a:moveTo>
                  <a:pt x="0" y="0"/>
                </a:moveTo>
                <a:lnTo>
                  <a:pt x="3641372" y="0"/>
                </a:lnTo>
                <a:lnTo>
                  <a:pt x="5010556" y="1369184"/>
                </a:lnTo>
                <a:cubicBezTo>
                  <a:pt x="5368825" y="1727453"/>
                  <a:pt x="5368825" y="2308323"/>
                  <a:pt x="5010556" y="2666592"/>
                </a:cubicBezTo>
                <a:lnTo>
                  <a:pt x="2415817" y="5261331"/>
                </a:lnTo>
                <a:cubicBezTo>
                  <a:pt x="2057548" y="5619600"/>
                  <a:pt x="1476678" y="5619600"/>
                  <a:pt x="1118409" y="5261331"/>
                </a:cubicBezTo>
                <a:lnTo>
                  <a:pt x="1" y="4142923"/>
                </a:lnTo>
                <a:close/>
              </a:path>
            </a:pathLst>
          </a:custGeom>
        </p:spPr>
        <p:txBody>
          <a:bodyPr wrap="square">
            <a:noAutofit/>
          </a:bodyPr>
          <a:lstStyle/>
          <a:p>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2"/>
          <a:tile tx="0" ty="0" sx="100000" sy="100000" flip="none" algn="tl"/>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DC28D3-987D-401E-95A8-72784AD93D33}" type="datetimeFigureOut">
              <a:rPr lang="zh-CN" altLang="en-US" smtClean="0"/>
              <a:t>2023/8/9</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A4A5A-5C6D-4E6F-81A3-06DF189A7A65}"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5.png"/><Relationship Id="rId2" Type="http://schemas.openxmlformats.org/officeDocument/2006/relationships/slideLayout" Target="../slideLayouts/slideLayout1.xml"/><Relationship Id="rId1" Type="http://schemas.openxmlformats.org/officeDocument/2006/relationships/themeOverride" Target="../theme/themeOverride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9.jpg"/></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0.jpg"/></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7.jp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8.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4021881" y="3484071"/>
            <a:ext cx="6764267" cy="6764267"/>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8" name="图片占位符 27"/>
          <p:cNvPicPr>
            <a:picLocks noGrp="1" noChangeAspect="1"/>
          </p:cNvPicPr>
          <p:nvPr>
            <p:ph type="pic" sz="quarter" idx="12"/>
          </p:nvPr>
        </p:nvPicPr>
        <p:blipFill>
          <a:blip r:embed="rId4" cstate="screen"/>
          <a:srcRect/>
          <a:stretch>
            <a:fillRect/>
          </a:stretch>
        </p:blipFill>
        <p:spPr>
          <a:xfrm>
            <a:off x="10890792" y="3345440"/>
            <a:ext cx="1301207" cy="3069398"/>
          </a:xfrm>
        </p:spPr>
      </p:pic>
      <p:pic>
        <p:nvPicPr>
          <p:cNvPr id="26" name="图片占位符 25"/>
          <p:cNvPicPr>
            <a:picLocks noGrp="1" noChangeAspect="1"/>
          </p:cNvPicPr>
          <p:nvPr>
            <p:ph type="pic" sz="quarter" idx="11"/>
          </p:nvPr>
        </p:nvPicPr>
        <p:blipFill>
          <a:blip r:embed="rId5" cstate="screen"/>
          <a:srcRect/>
          <a:stretch>
            <a:fillRect/>
          </a:stretch>
        </p:blipFill>
        <p:spPr/>
      </p:pic>
      <p:pic>
        <p:nvPicPr>
          <p:cNvPr id="21" name="图片占位符 20"/>
          <p:cNvPicPr>
            <a:picLocks noGrp="1" noChangeAspect="1"/>
          </p:cNvPicPr>
          <p:nvPr>
            <p:ph type="pic" sz="quarter" idx="10"/>
          </p:nvPr>
        </p:nvPicPr>
        <p:blipFill>
          <a:blip r:embed="rId6" cstate="screen"/>
          <a:srcRect/>
          <a:stretch>
            <a:fillRect/>
          </a:stretch>
        </p:blipFill>
        <p:spPr/>
      </p:pic>
      <p:sp>
        <p:nvSpPr>
          <p:cNvPr id="29" name="文本框 28"/>
          <p:cNvSpPr txBox="1"/>
          <p:nvPr/>
        </p:nvSpPr>
        <p:spPr>
          <a:xfrm>
            <a:off x="680085" y="1723390"/>
            <a:ext cx="6767830" cy="5835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3200" dirty="0">
                <a:solidFill>
                  <a:schemeClr val="accent1"/>
                </a:solidFill>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grpSp>
        <p:nvGrpSpPr>
          <p:cNvPr id="5" name="组合 4"/>
          <p:cNvGrpSpPr/>
          <p:nvPr/>
        </p:nvGrpSpPr>
        <p:grpSpPr>
          <a:xfrm>
            <a:off x="680084" y="2482852"/>
            <a:ext cx="7084060" cy="2736215"/>
            <a:chOff x="631504" y="3193779"/>
            <a:chExt cx="1584325" cy="360000"/>
          </a:xfrm>
        </p:grpSpPr>
        <p:sp>
          <p:nvSpPr>
            <p:cNvPr id="6" name="矩形: 圆角 29"/>
            <p:cNvSpPr/>
            <p:nvPr/>
          </p:nvSpPr>
          <p:spPr>
            <a:xfrm>
              <a:off x="703573" y="3193779"/>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631504" y="3274404"/>
              <a:ext cx="1584325" cy="254983"/>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6000" dirty="0">
                  <a:solidFill>
                    <a:schemeClr val="bg1"/>
                  </a:solidFill>
                </a:rPr>
                <a:t>中级经济师</a:t>
              </a:r>
            </a:p>
            <a:p>
              <a:pPr algn="ctr"/>
              <a:r>
                <a:rPr lang="zh-CN" altLang="en-US" sz="6000" dirty="0">
                  <a:solidFill>
                    <a:schemeClr val="bg1"/>
                  </a:solidFill>
                </a:rPr>
                <a:t>经济基础知识</a:t>
              </a:r>
            </a:p>
          </p:txBody>
        </p:sp>
      </p:grpSp>
      <p:pic>
        <p:nvPicPr>
          <p:cNvPr id="8" name="图片 7" descr="123456"/>
          <p:cNvPicPr>
            <a:picLocks noChangeAspect="1"/>
          </p:cNvPicPr>
          <p:nvPr/>
        </p:nvPicPr>
        <p:blipFill>
          <a:blip r:embed="rId7"/>
          <a:stretch>
            <a:fillRect/>
          </a:stretch>
        </p:blipFill>
        <p:spPr>
          <a:xfrm>
            <a:off x="460375" y="541020"/>
            <a:ext cx="974090" cy="974090"/>
          </a:xfrm>
          <a:prstGeom prst="rect">
            <a:avLst/>
          </a:prstGeom>
        </p:spPr>
      </p:pic>
      <p:sp>
        <p:nvSpPr>
          <p:cNvPr id="14" name="文本框 13"/>
          <p:cNvSpPr txBox="1"/>
          <p:nvPr/>
        </p:nvSpPr>
        <p:spPr>
          <a:xfrm>
            <a:off x="5370195" y="5822315"/>
            <a:ext cx="4601845" cy="645160"/>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6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Tree>
  </p:cSld>
  <p:clrMapOvr>
    <a:masterClrMapping/>
  </p:clrMapOvr>
  <mc:AlternateContent xmlns:mc="http://schemas.openxmlformats.org/markup-compatibility/2006" xmlns:p14="http://schemas.microsoft.com/office/powerpoint/2010/main">
    <mc:Choice Requires="p14">
      <p:transition spd="med" p14:dur="700" advTm="4000">
        <p:fade/>
      </p:transition>
    </mc:Choice>
    <mc:Fallback xmlns="">
      <p:transition spd="med"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731837" y="826066"/>
            <a:ext cx="11109847" cy="6475812"/>
          </a:xfrm>
          <a:prstGeom prst="rect">
            <a:avLst/>
          </a:prstGeom>
          <a:noFill/>
        </p:spPr>
        <p:txBody>
          <a:bodyPr wrap="square" rtlCol="0" anchor="t">
            <a:spAutoFit/>
          </a:bodyPr>
          <a:lstStyle/>
          <a:p>
            <a:pPr>
              <a:lnSpc>
                <a:spcPct val="150000"/>
              </a:lnSpc>
            </a:pPr>
            <a:r>
              <a:rPr lang="zh-CN" altLang="en-US" sz="2800" dirty="0">
                <a:solidFill>
                  <a:schemeClr val="bg1"/>
                </a:solidFill>
              </a:rPr>
              <a:t>课堂练习题：</a:t>
            </a:r>
            <a:endParaRPr lang="en-US" altLang="zh-CN" sz="2800" dirty="0">
              <a:solidFill>
                <a:schemeClr val="bg1"/>
              </a:solidFill>
            </a:endParaRPr>
          </a:p>
          <a:p>
            <a:pPr>
              <a:lnSpc>
                <a:spcPct val="150000"/>
              </a:lnSpc>
            </a:pPr>
            <a:r>
              <a:rPr lang="en-US" altLang="zh-CN" sz="2800" dirty="0">
                <a:solidFill>
                  <a:schemeClr val="bg1"/>
                </a:solidFill>
              </a:rPr>
              <a:t>【</a:t>
            </a:r>
            <a:r>
              <a:rPr lang="zh-CN" altLang="en-US" sz="2800" dirty="0">
                <a:solidFill>
                  <a:schemeClr val="bg1"/>
                </a:solidFill>
              </a:rPr>
              <a:t>多选题</a:t>
            </a:r>
            <a:r>
              <a:rPr lang="en-US" altLang="zh-CN" sz="2800" dirty="0">
                <a:solidFill>
                  <a:schemeClr val="bg1"/>
                </a:solidFill>
              </a:rPr>
              <a:t>】</a:t>
            </a:r>
            <a:r>
              <a:rPr lang="zh-CN" altLang="en-US" sz="2800" dirty="0">
                <a:solidFill>
                  <a:schemeClr val="bg1"/>
                </a:solidFill>
              </a:rPr>
              <a:t>在借贷记账法下，经济业务发生时借方登记增加额的账户有</a:t>
            </a:r>
            <a:r>
              <a:rPr lang="en-US" altLang="zh-CN" sz="2800" dirty="0">
                <a:solidFill>
                  <a:schemeClr val="bg1"/>
                </a:solidFill>
              </a:rPr>
              <a:t>(   )</a:t>
            </a:r>
            <a:r>
              <a:rPr lang="zh-CN" altLang="en-US" sz="2800" dirty="0">
                <a:solidFill>
                  <a:schemeClr val="bg1"/>
                </a:solidFill>
              </a:rPr>
              <a:t>。</a:t>
            </a:r>
          </a:p>
          <a:p>
            <a:pPr>
              <a:lnSpc>
                <a:spcPct val="150000"/>
              </a:lnSpc>
            </a:pPr>
            <a:r>
              <a:rPr lang="zh-CN" altLang="en-US" sz="2800" dirty="0">
                <a:solidFill>
                  <a:schemeClr val="bg1"/>
                </a:solidFill>
              </a:rPr>
              <a:t>　　</a:t>
            </a:r>
            <a:r>
              <a:rPr lang="en-US" altLang="zh-CN" sz="2800" dirty="0">
                <a:solidFill>
                  <a:schemeClr val="bg1"/>
                </a:solidFill>
              </a:rPr>
              <a:t>A.</a:t>
            </a:r>
            <a:r>
              <a:rPr lang="zh-CN" altLang="en-US" sz="2800" dirty="0">
                <a:solidFill>
                  <a:schemeClr val="bg1"/>
                </a:solidFill>
              </a:rPr>
              <a:t>负债类账户</a:t>
            </a:r>
          </a:p>
          <a:p>
            <a:pPr>
              <a:lnSpc>
                <a:spcPct val="150000"/>
              </a:lnSpc>
            </a:pPr>
            <a:r>
              <a:rPr lang="zh-CN" altLang="en-US" sz="2800" dirty="0">
                <a:solidFill>
                  <a:schemeClr val="bg1"/>
                </a:solidFill>
              </a:rPr>
              <a:t>　　</a:t>
            </a:r>
            <a:r>
              <a:rPr lang="en-US" altLang="zh-CN" sz="2800" dirty="0">
                <a:solidFill>
                  <a:schemeClr val="bg1"/>
                </a:solidFill>
              </a:rPr>
              <a:t>B.</a:t>
            </a:r>
            <a:r>
              <a:rPr lang="zh-CN" altLang="en-US" sz="2800" dirty="0">
                <a:solidFill>
                  <a:schemeClr val="bg1"/>
                </a:solidFill>
              </a:rPr>
              <a:t>收入类账户</a:t>
            </a:r>
          </a:p>
          <a:p>
            <a:pPr>
              <a:lnSpc>
                <a:spcPct val="150000"/>
              </a:lnSpc>
            </a:pPr>
            <a:r>
              <a:rPr lang="zh-CN" altLang="en-US" sz="2800" dirty="0">
                <a:solidFill>
                  <a:schemeClr val="bg1"/>
                </a:solidFill>
              </a:rPr>
              <a:t>　　</a:t>
            </a:r>
            <a:r>
              <a:rPr lang="en-US" altLang="zh-CN" sz="2800" dirty="0">
                <a:solidFill>
                  <a:schemeClr val="bg1"/>
                </a:solidFill>
              </a:rPr>
              <a:t>C.</a:t>
            </a:r>
            <a:r>
              <a:rPr lang="zh-CN" altLang="en-US" sz="2800" dirty="0">
                <a:solidFill>
                  <a:schemeClr val="bg1"/>
                </a:solidFill>
              </a:rPr>
              <a:t>资产类账户</a:t>
            </a:r>
          </a:p>
          <a:p>
            <a:pPr>
              <a:lnSpc>
                <a:spcPct val="150000"/>
              </a:lnSpc>
            </a:pPr>
            <a:r>
              <a:rPr lang="zh-CN" altLang="en-US" sz="2800" dirty="0">
                <a:solidFill>
                  <a:schemeClr val="bg1"/>
                </a:solidFill>
              </a:rPr>
              <a:t>　　</a:t>
            </a:r>
            <a:r>
              <a:rPr lang="en-US" altLang="zh-CN" sz="2800" dirty="0">
                <a:solidFill>
                  <a:schemeClr val="bg1"/>
                </a:solidFill>
              </a:rPr>
              <a:t>D.</a:t>
            </a:r>
            <a:r>
              <a:rPr lang="zh-CN" altLang="en-US" sz="2800" dirty="0">
                <a:solidFill>
                  <a:schemeClr val="bg1"/>
                </a:solidFill>
              </a:rPr>
              <a:t>所有者权益类账户</a:t>
            </a:r>
          </a:p>
          <a:p>
            <a:pPr>
              <a:lnSpc>
                <a:spcPct val="150000"/>
              </a:lnSpc>
            </a:pPr>
            <a:r>
              <a:rPr lang="zh-CN" altLang="en-US" sz="2800" dirty="0">
                <a:solidFill>
                  <a:schemeClr val="bg1"/>
                </a:solidFill>
              </a:rPr>
              <a:t>　　</a:t>
            </a:r>
            <a:r>
              <a:rPr lang="en-US" altLang="zh-CN" sz="2800" dirty="0">
                <a:solidFill>
                  <a:schemeClr val="bg1"/>
                </a:solidFill>
              </a:rPr>
              <a:t>E.</a:t>
            </a:r>
            <a:r>
              <a:rPr lang="zh-CN" altLang="en-US" sz="2800" dirty="0">
                <a:solidFill>
                  <a:schemeClr val="bg1"/>
                </a:solidFill>
              </a:rPr>
              <a:t>费用类账户</a:t>
            </a:r>
          </a:p>
          <a:p>
            <a:pPr>
              <a:lnSpc>
                <a:spcPct val="150000"/>
              </a:lnSpc>
            </a:pPr>
            <a:endParaRPr lang="en-US" altLang="zh-CN" sz="2800" dirty="0">
              <a:solidFill>
                <a:schemeClr val="bg1"/>
              </a:solidFill>
            </a:endParaRPr>
          </a:p>
          <a:p>
            <a:pPr>
              <a:lnSpc>
                <a:spcPct val="150000"/>
              </a:lnSpc>
            </a:pPr>
            <a:endParaRPr lang="zh-CN" altLang="en-US" sz="2800" dirty="0">
              <a:solidFill>
                <a:schemeClr val="bg1"/>
              </a:solidFill>
            </a:endParaRPr>
          </a:p>
        </p:txBody>
      </p:sp>
    </p:spTree>
    <p:extLst>
      <p:ext uri="{BB962C8B-B14F-4D97-AF65-F5344CB8AC3E}">
        <p14:creationId xmlns:p14="http://schemas.microsoft.com/office/powerpoint/2010/main" val="154491797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709275" y="835784"/>
            <a:ext cx="11109847" cy="3890489"/>
          </a:xfrm>
          <a:prstGeom prst="rect">
            <a:avLst/>
          </a:prstGeom>
          <a:noFill/>
        </p:spPr>
        <p:txBody>
          <a:bodyPr wrap="square" rtlCol="0" anchor="t">
            <a:spAutoFit/>
          </a:bodyPr>
          <a:lstStyle/>
          <a:p>
            <a:pPr>
              <a:lnSpc>
                <a:spcPct val="150000"/>
              </a:lnSpc>
            </a:pPr>
            <a:r>
              <a:rPr lang="zh-CN" altLang="en-US" sz="2800" dirty="0">
                <a:solidFill>
                  <a:schemeClr val="bg1"/>
                </a:solidFill>
              </a:rPr>
              <a:t>（</a:t>
            </a:r>
            <a:r>
              <a:rPr lang="en-US" altLang="zh-CN" sz="2800" dirty="0">
                <a:solidFill>
                  <a:schemeClr val="bg1"/>
                </a:solidFill>
              </a:rPr>
              <a:t>2</a:t>
            </a:r>
            <a:r>
              <a:rPr lang="zh-CN" altLang="en-US" sz="2800" dirty="0">
                <a:solidFill>
                  <a:schemeClr val="bg1"/>
                </a:solidFill>
              </a:rPr>
              <a:t>）复式记账</a:t>
            </a:r>
            <a:endParaRPr lang="en-US" altLang="zh-CN" sz="2800" dirty="0">
              <a:solidFill>
                <a:schemeClr val="bg1"/>
              </a:solidFill>
            </a:endParaRPr>
          </a:p>
          <a:p>
            <a:pPr>
              <a:lnSpc>
                <a:spcPct val="150000"/>
              </a:lnSpc>
            </a:pPr>
            <a:r>
              <a:rPr lang="zh-CN" altLang="en-US" sz="2800" dirty="0">
                <a:solidFill>
                  <a:schemeClr val="bg1"/>
                </a:solidFill>
              </a:rPr>
              <a:t>复式记账，是对每一项经济业务都要以相等的金额，同时计入两个或两个以上的有关账户的一种记账方法。主要的复式记账法有借贷记账法、收付记账法和增减记账法，其中借贷记账法是一种被普遍接受并广泛使用的记账方法。</a:t>
            </a:r>
            <a:endParaRPr lang="en-US" altLang="zh-CN" sz="2800" dirty="0">
              <a:solidFill>
                <a:schemeClr val="bg1"/>
              </a:solidFill>
            </a:endParaRPr>
          </a:p>
          <a:p>
            <a:pPr>
              <a:lnSpc>
                <a:spcPct val="150000"/>
              </a:lnSpc>
            </a:pPr>
            <a:endParaRPr lang="en-US" altLang="zh-CN" sz="2800" dirty="0">
              <a:solidFill>
                <a:schemeClr val="bg1"/>
              </a:solidFill>
            </a:endParaRPr>
          </a:p>
        </p:txBody>
      </p:sp>
      <p:pic>
        <p:nvPicPr>
          <p:cNvPr id="9" name="图片 8">
            <a:extLst>
              <a:ext uri="{FF2B5EF4-FFF2-40B4-BE49-F238E27FC236}">
                <a16:creationId xmlns:a16="http://schemas.microsoft.com/office/drawing/2014/main" id="{5F5D6D2C-2BFC-4646-B42B-C0B699E5F0D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95227" y="3428999"/>
            <a:ext cx="5931832" cy="3025103"/>
          </a:xfrm>
          <a:prstGeom prst="rect">
            <a:avLst/>
          </a:prstGeom>
        </p:spPr>
      </p:pic>
    </p:spTree>
    <p:extLst>
      <p:ext uri="{BB962C8B-B14F-4D97-AF65-F5344CB8AC3E}">
        <p14:creationId xmlns:p14="http://schemas.microsoft.com/office/powerpoint/2010/main" val="397418927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709275" y="835784"/>
            <a:ext cx="11109847" cy="4536819"/>
          </a:xfrm>
          <a:prstGeom prst="rect">
            <a:avLst/>
          </a:prstGeom>
          <a:noFill/>
        </p:spPr>
        <p:txBody>
          <a:bodyPr wrap="square" rtlCol="0" anchor="t">
            <a:spAutoFit/>
          </a:bodyPr>
          <a:lstStyle/>
          <a:p>
            <a:pPr>
              <a:lnSpc>
                <a:spcPct val="150000"/>
              </a:lnSpc>
            </a:pPr>
            <a:r>
              <a:rPr lang="zh-CN" altLang="en-US" sz="2800" dirty="0">
                <a:solidFill>
                  <a:schemeClr val="bg1"/>
                </a:solidFill>
              </a:rPr>
              <a:t>　熟悉借贷记账法的记账规则： 有借必有贷，借贷必相等。</a:t>
            </a:r>
          </a:p>
          <a:p>
            <a:pPr>
              <a:lnSpc>
                <a:spcPct val="150000"/>
              </a:lnSpc>
            </a:pPr>
            <a:r>
              <a:rPr lang="zh-CN" altLang="en-US" sz="2800" dirty="0">
                <a:solidFill>
                  <a:schemeClr val="bg1"/>
                </a:solidFill>
              </a:rPr>
              <a:t>　　熟悉试算平衡：试算平衡一般是采用发生额平衡的方法，也可以采用余额平衡的方法，要求都是借贷平衡。即：</a:t>
            </a:r>
          </a:p>
          <a:p>
            <a:pPr>
              <a:lnSpc>
                <a:spcPct val="150000"/>
              </a:lnSpc>
            </a:pPr>
            <a:r>
              <a:rPr lang="zh-CN" altLang="en-US" sz="2800" dirty="0">
                <a:solidFill>
                  <a:schemeClr val="bg1"/>
                </a:solidFill>
              </a:rPr>
              <a:t>　　全部账户本期借方发生额合计 </a:t>
            </a:r>
            <a:r>
              <a:rPr lang="en-US" altLang="zh-CN" sz="2800" dirty="0">
                <a:solidFill>
                  <a:schemeClr val="bg1"/>
                </a:solidFill>
              </a:rPr>
              <a:t>= </a:t>
            </a:r>
            <a:r>
              <a:rPr lang="zh-CN" altLang="en-US" sz="2800" dirty="0">
                <a:solidFill>
                  <a:schemeClr val="bg1"/>
                </a:solidFill>
              </a:rPr>
              <a:t>全部账户本期贷方发生额合计</a:t>
            </a:r>
          </a:p>
          <a:p>
            <a:pPr>
              <a:lnSpc>
                <a:spcPct val="150000"/>
              </a:lnSpc>
            </a:pPr>
            <a:r>
              <a:rPr lang="zh-CN" altLang="en-US" sz="2800" dirty="0">
                <a:solidFill>
                  <a:schemeClr val="bg1"/>
                </a:solidFill>
              </a:rPr>
              <a:t>　　全部账户借方期初余额合计 </a:t>
            </a:r>
            <a:r>
              <a:rPr lang="en-US" altLang="zh-CN" sz="2800" dirty="0">
                <a:solidFill>
                  <a:schemeClr val="bg1"/>
                </a:solidFill>
              </a:rPr>
              <a:t>= </a:t>
            </a:r>
            <a:r>
              <a:rPr lang="zh-CN" altLang="en-US" sz="2800" dirty="0">
                <a:solidFill>
                  <a:schemeClr val="bg1"/>
                </a:solidFill>
              </a:rPr>
              <a:t>全部账户贷方期初余额合计</a:t>
            </a:r>
          </a:p>
          <a:p>
            <a:pPr>
              <a:lnSpc>
                <a:spcPct val="150000"/>
              </a:lnSpc>
            </a:pPr>
            <a:r>
              <a:rPr lang="zh-CN" altLang="en-US" sz="2800" dirty="0">
                <a:solidFill>
                  <a:schemeClr val="bg1"/>
                </a:solidFill>
              </a:rPr>
              <a:t>　　全部账户借方期末余额合计 </a:t>
            </a:r>
            <a:r>
              <a:rPr lang="en-US" altLang="zh-CN" sz="2800" dirty="0">
                <a:solidFill>
                  <a:schemeClr val="bg1"/>
                </a:solidFill>
              </a:rPr>
              <a:t>= </a:t>
            </a:r>
            <a:r>
              <a:rPr lang="zh-CN" altLang="en-US" sz="2800" dirty="0">
                <a:solidFill>
                  <a:schemeClr val="bg1"/>
                </a:solidFill>
              </a:rPr>
              <a:t>全部账户贷方期末余额合计</a:t>
            </a:r>
          </a:p>
          <a:p>
            <a:pPr>
              <a:lnSpc>
                <a:spcPct val="150000"/>
              </a:lnSpc>
            </a:pPr>
            <a:endParaRPr lang="en-US" altLang="zh-CN" sz="2800" dirty="0">
              <a:solidFill>
                <a:schemeClr val="bg1"/>
              </a:solidFill>
            </a:endParaRPr>
          </a:p>
        </p:txBody>
      </p:sp>
    </p:spTree>
    <p:extLst>
      <p:ext uri="{BB962C8B-B14F-4D97-AF65-F5344CB8AC3E}">
        <p14:creationId xmlns:p14="http://schemas.microsoft.com/office/powerpoint/2010/main" val="214355277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709275" y="835784"/>
            <a:ext cx="11109847" cy="661848"/>
          </a:xfrm>
          <a:prstGeom prst="rect">
            <a:avLst/>
          </a:prstGeom>
          <a:noFill/>
        </p:spPr>
        <p:txBody>
          <a:bodyPr wrap="square" rtlCol="0" anchor="t">
            <a:spAutoFit/>
          </a:bodyPr>
          <a:lstStyle/>
          <a:p>
            <a:pPr>
              <a:lnSpc>
                <a:spcPct val="150000"/>
              </a:lnSpc>
            </a:pPr>
            <a:r>
              <a:rPr lang="zh-CN" altLang="en-US" sz="2800" dirty="0">
                <a:solidFill>
                  <a:schemeClr val="bg1"/>
                </a:solidFill>
              </a:rPr>
              <a:t>　</a:t>
            </a:r>
            <a:endParaRPr lang="en-US" altLang="zh-CN" sz="2800" dirty="0">
              <a:solidFill>
                <a:schemeClr val="bg1"/>
              </a:solidFill>
            </a:endParaRPr>
          </a:p>
        </p:txBody>
      </p:sp>
      <p:pic>
        <p:nvPicPr>
          <p:cNvPr id="8" name="图片 7">
            <a:extLst>
              <a:ext uri="{FF2B5EF4-FFF2-40B4-BE49-F238E27FC236}">
                <a16:creationId xmlns:a16="http://schemas.microsoft.com/office/drawing/2014/main" id="{AE5D7AAF-65B6-48EB-B174-679EB45DDA3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47072" y="1060039"/>
            <a:ext cx="8911908" cy="3024636"/>
          </a:xfrm>
          <a:prstGeom prst="rect">
            <a:avLst/>
          </a:prstGeom>
        </p:spPr>
      </p:pic>
    </p:spTree>
    <p:extLst>
      <p:ext uri="{BB962C8B-B14F-4D97-AF65-F5344CB8AC3E}">
        <p14:creationId xmlns:p14="http://schemas.microsoft.com/office/powerpoint/2010/main" val="24967682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691363" y="523806"/>
            <a:ext cx="11109847" cy="7122143"/>
          </a:xfrm>
          <a:prstGeom prst="rect">
            <a:avLst/>
          </a:prstGeom>
          <a:noFill/>
        </p:spPr>
        <p:txBody>
          <a:bodyPr wrap="square" rtlCol="0" anchor="t">
            <a:spAutoFit/>
          </a:bodyPr>
          <a:lstStyle/>
          <a:p>
            <a:pPr>
              <a:lnSpc>
                <a:spcPct val="150000"/>
              </a:lnSpc>
            </a:pPr>
            <a:r>
              <a:rPr lang="zh-CN" altLang="en-US" sz="2800" dirty="0">
                <a:solidFill>
                  <a:schemeClr val="bg1"/>
                </a:solidFill>
              </a:rPr>
              <a:t>（</a:t>
            </a:r>
            <a:r>
              <a:rPr lang="en-US" altLang="zh-CN" sz="2800" dirty="0">
                <a:solidFill>
                  <a:schemeClr val="bg1"/>
                </a:solidFill>
              </a:rPr>
              <a:t>3</a:t>
            </a:r>
            <a:r>
              <a:rPr lang="zh-CN" altLang="en-US" sz="2800" dirty="0">
                <a:solidFill>
                  <a:schemeClr val="bg1"/>
                </a:solidFill>
              </a:rPr>
              <a:t>）填制和审核凭证，是会计工作的开始。会计凭证按其填制程序和用途可以分为原始凭证和记账凭证两类。</a:t>
            </a:r>
          </a:p>
          <a:p>
            <a:pPr>
              <a:lnSpc>
                <a:spcPct val="150000"/>
              </a:lnSpc>
            </a:pPr>
            <a:r>
              <a:rPr lang="zh-CN" altLang="en-US" sz="2800" dirty="0">
                <a:solidFill>
                  <a:schemeClr val="bg1"/>
                </a:solidFill>
              </a:rPr>
              <a:t>　　记账凭证是根据原始凭证填制的。记账凭证作为登记账簿直接依据的会计凭证。会计分录是通过填制记账凭证来完成的。</a:t>
            </a:r>
            <a:endParaRPr lang="en-US" altLang="zh-CN" sz="2800" dirty="0">
              <a:solidFill>
                <a:schemeClr val="bg1"/>
              </a:solidFill>
            </a:endParaRPr>
          </a:p>
          <a:p>
            <a:pPr>
              <a:lnSpc>
                <a:spcPct val="150000"/>
              </a:lnSpc>
            </a:pPr>
            <a:r>
              <a:rPr lang="zh-CN" altLang="en-US" sz="2800" dirty="0">
                <a:solidFill>
                  <a:schemeClr val="bg1"/>
                </a:solidFill>
              </a:rPr>
              <a:t>（</a:t>
            </a:r>
            <a:r>
              <a:rPr lang="en-US" altLang="zh-CN" sz="2800" dirty="0">
                <a:solidFill>
                  <a:schemeClr val="bg1"/>
                </a:solidFill>
              </a:rPr>
              <a:t>4</a:t>
            </a:r>
            <a:r>
              <a:rPr lang="zh-CN" altLang="en-US" sz="2800" dirty="0">
                <a:solidFill>
                  <a:schemeClr val="bg1"/>
                </a:solidFill>
              </a:rPr>
              <a:t>）登记账簿，设置和登记账簿是会计工作得以开展的基础环节，是联结会计凭证与财务会计报告的中间环节。</a:t>
            </a:r>
          </a:p>
          <a:p>
            <a:pPr>
              <a:lnSpc>
                <a:spcPct val="150000"/>
              </a:lnSpc>
            </a:pPr>
            <a:r>
              <a:rPr lang="zh-CN" altLang="en-US" sz="2800" dirty="0">
                <a:solidFill>
                  <a:schemeClr val="bg1"/>
                </a:solidFill>
              </a:rPr>
              <a:t>　　按照账簿的用途分类，账簿可分为序时账簿、分类账簿、备查账簿。登记账簿应做到账证相符、账账相符、账实相符、账表相符，对账工作至少每年进行一次。</a:t>
            </a:r>
          </a:p>
          <a:p>
            <a:pPr>
              <a:lnSpc>
                <a:spcPct val="150000"/>
              </a:lnSpc>
            </a:pPr>
            <a:endParaRPr lang="zh-CN" altLang="en-US" sz="2800" dirty="0">
              <a:solidFill>
                <a:schemeClr val="bg1"/>
              </a:solidFill>
            </a:endParaRPr>
          </a:p>
          <a:p>
            <a:pPr>
              <a:lnSpc>
                <a:spcPct val="150000"/>
              </a:lnSpc>
            </a:pPr>
            <a:endParaRPr lang="en-US" altLang="zh-CN" sz="2800" dirty="0">
              <a:solidFill>
                <a:schemeClr val="bg1"/>
              </a:solidFill>
            </a:endParaRPr>
          </a:p>
        </p:txBody>
      </p:sp>
    </p:spTree>
    <p:extLst>
      <p:ext uri="{BB962C8B-B14F-4D97-AF65-F5344CB8AC3E}">
        <p14:creationId xmlns:p14="http://schemas.microsoft.com/office/powerpoint/2010/main" val="387477634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691363" y="1002059"/>
            <a:ext cx="11109847" cy="3904402"/>
          </a:xfrm>
          <a:prstGeom prst="rect">
            <a:avLst/>
          </a:prstGeom>
          <a:noFill/>
        </p:spPr>
        <p:txBody>
          <a:bodyPr wrap="square" rtlCol="0" anchor="t">
            <a:spAutoFit/>
          </a:bodyPr>
          <a:lstStyle/>
          <a:p>
            <a:pPr>
              <a:lnSpc>
                <a:spcPct val="150000"/>
              </a:lnSpc>
            </a:pPr>
            <a:r>
              <a:rPr lang="en-US" altLang="zh-CN" sz="2400" dirty="0">
                <a:solidFill>
                  <a:schemeClr val="bg1"/>
                </a:solidFill>
              </a:rPr>
              <a:t>3</a:t>
            </a:r>
            <a:r>
              <a:rPr lang="zh-CN" altLang="en-US" sz="2400" dirty="0">
                <a:solidFill>
                  <a:schemeClr val="bg1"/>
                </a:solidFill>
              </a:rPr>
              <a:t>、账务处理程序</a:t>
            </a:r>
            <a:endParaRPr lang="en-US" altLang="zh-CN" sz="2400" dirty="0">
              <a:solidFill>
                <a:schemeClr val="bg1"/>
              </a:solidFill>
            </a:endParaRPr>
          </a:p>
          <a:p>
            <a:pPr>
              <a:lnSpc>
                <a:spcPct val="150000"/>
              </a:lnSpc>
            </a:pPr>
            <a:r>
              <a:rPr lang="zh-CN" altLang="en-US" sz="2400" dirty="0">
                <a:solidFill>
                  <a:schemeClr val="bg1"/>
                </a:solidFill>
              </a:rPr>
              <a:t>账务处理程序，也称会计核算组织程序，是指对会计数据的记录、归类、汇总、报告的步骤和方法。即从原始凭证的整理、汇总，记账凭证的填制、汇总，日记账、明细分类账的登记，到会计报表的编制的步骤和方法。</a:t>
            </a:r>
            <a:endParaRPr lang="en-US" altLang="zh-CN" sz="2400" dirty="0">
              <a:solidFill>
                <a:schemeClr val="bg1"/>
              </a:solidFill>
            </a:endParaRPr>
          </a:p>
          <a:p>
            <a:pPr>
              <a:lnSpc>
                <a:spcPct val="150000"/>
              </a:lnSpc>
            </a:pPr>
            <a:r>
              <a:rPr lang="zh-CN" altLang="en-US" sz="2400" dirty="0">
                <a:solidFill>
                  <a:schemeClr val="bg1"/>
                </a:solidFill>
              </a:rPr>
              <a:t>账务处理程序的基本模式：原始凭证</a:t>
            </a:r>
            <a:r>
              <a:rPr lang="en-US" altLang="zh-CN" sz="2400" dirty="0">
                <a:solidFill>
                  <a:schemeClr val="bg1"/>
                </a:solidFill>
              </a:rPr>
              <a:t>——</a:t>
            </a:r>
            <a:r>
              <a:rPr lang="zh-CN" altLang="en-US" sz="2400" dirty="0">
                <a:solidFill>
                  <a:schemeClr val="bg1"/>
                </a:solidFill>
              </a:rPr>
              <a:t>记账凭证</a:t>
            </a:r>
            <a:r>
              <a:rPr lang="en-US" altLang="zh-CN" sz="2400" dirty="0">
                <a:solidFill>
                  <a:schemeClr val="bg1"/>
                </a:solidFill>
              </a:rPr>
              <a:t>——</a:t>
            </a:r>
            <a:r>
              <a:rPr lang="zh-CN" altLang="en-US" sz="2400" dirty="0">
                <a:solidFill>
                  <a:schemeClr val="bg1"/>
                </a:solidFill>
              </a:rPr>
              <a:t>会计账簿</a:t>
            </a:r>
            <a:r>
              <a:rPr lang="en-US" altLang="zh-CN" sz="2400" dirty="0">
                <a:solidFill>
                  <a:schemeClr val="bg1"/>
                </a:solidFill>
              </a:rPr>
              <a:t>——</a:t>
            </a:r>
            <a:r>
              <a:rPr lang="zh-CN" altLang="en-US" sz="2400" dirty="0">
                <a:solidFill>
                  <a:schemeClr val="bg1"/>
                </a:solidFill>
              </a:rPr>
              <a:t>会计报表。</a:t>
            </a:r>
          </a:p>
          <a:p>
            <a:pPr>
              <a:lnSpc>
                <a:spcPct val="150000"/>
              </a:lnSpc>
            </a:pPr>
            <a:r>
              <a:rPr lang="zh-CN" altLang="en-US" sz="2400" dirty="0">
                <a:solidFill>
                  <a:schemeClr val="bg1"/>
                </a:solidFill>
              </a:rPr>
              <a:t>我国账务处理程序有五种：记账凭证账务处理程序、汇总记账凭证账务处理程序、科目汇总表账务处理程序、多栏式日记账账务处理程序、日记总账账务处理程序。</a:t>
            </a:r>
            <a:endParaRPr lang="en-US" altLang="zh-CN" sz="2400" dirty="0">
              <a:solidFill>
                <a:schemeClr val="bg1"/>
              </a:solidFill>
            </a:endParaRPr>
          </a:p>
        </p:txBody>
      </p:sp>
    </p:spTree>
    <p:extLst>
      <p:ext uri="{BB962C8B-B14F-4D97-AF65-F5344CB8AC3E}">
        <p14:creationId xmlns:p14="http://schemas.microsoft.com/office/powerpoint/2010/main" val="16276151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731837" y="826066"/>
            <a:ext cx="11109847" cy="5186163"/>
          </a:xfrm>
          <a:prstGeom prst="rect">
            <a:avLst/>
          </a:prstGeom>
          <a:noFill/>
        </p:spPr>
        <p:txBody>
          <a:bodyPr wrap="square" rtlCol="0" anchor="t">
            <a:spAutoFit/>
          </a:bodyPr>
          <a:lstStyle/>
          <a:p>
            <a:pPr>
              <a:lnSpc>
                <a:spcPct val="150000"/>
              </a:lnSpc>
            </a:pPr>
            <a:r>
              <a:rPr lang="zh-CN" altLang="en-US" sz="2800" dirty="0">
                <a:solidFill>
                  <a:schemeClr val="bg1"/>
                </a:solidFill>
              </a:rPr>
              <a:t>四、财务会计报告</a:t>
            </a:r>
            <a:endParaRPr lang="en-US" altLang="zh-CN" sz="2800" dirty="0">
              <a:solidFill>
                <a:schemeClr val="bg1"/>
              </a:solidFill>
            </a:endParaRPr>
          </a:p>
          <a:p>
            <a:pPr>
              <a:lnSpc>
                <a:spcPct val="150000"/>
              </a:lnSpc>
            </a:pPr>
            <a:r>
              <a:rPr lang="en-US" altLang="zh-CN" sz="2800" dirty="0">
                <a:solidFill>
                  <a:schemeClr val="bg1"/>
                </a:solidFill>
              </a:rPr>
              <a:t>1</a:t>
            </a:r>
            <a:r>
              <a:rPr lang="zh-CN" altLang="en-US" sz="2800" dirty="0">
                <a:solidFill>
                  <a:schemeClr val="bg1"/>
                </a:solidFill>
              </a:rPr>
              <a:t>、财务会计报告的概念</a:t>
            </a:r>
            <a:endParaRPr lang="en-US" altLang="zh-CN" sz="2800" dirty="0">
              <a:solidFill>
                <a:schemeClr val="bg1"/>
              </a:solidFill>
            </a:endParaRPr>
          </a:p>
          <a:p>
            <a:pPr>
              <a:lnSpc>
                <a:spcPct val="150000"/>
              </a:lnSpc>
            </a:pPr>
            <a:r>
              <a:rPr lang="zh-CN" altLang="en-US" sz="2800" dirty="0">
                <a:solidFill>
                  <a:schemeClr val="bg1"/>
                </a:solidFill>
              </a:rPr>
              <a:t>企业对外提供的反映企业在某一特定日期财务状况和某一会计期间经营成果、现金流量等会计信息的文件。</a:t>
            </a:r>
            <a:endParaRPr lang="en-US" altLang="zh-CN" sz="2800" dirty="0">
              <a:solidFill>
                <a:schemeClr val="bg1"/>
              </a:solidFill>
            </a:endParaRPr>
          </a:p>
          <a:p>
            <a:pPr>
              <a:lnSpc>
                <a:spcPct val="150000"/>
              </a:lnSpc>
            </a:pPr>
            <a:r>
              <a:rPr lang="zh-CN" altLang="en-US" sz="2800" dirty="0">
                <a:solidFill>
                  <a:schemeClr val="bg1"/>
                </a:solidFill>
              </a:rPr>
              <a:t> </a:t>
            </a:r>
            <a:r>
              <a:rPr lang="en-US" altLang="zh-CN" sz="2800" dirty="0">
                <a:solidFill>
                  <a:schemeClr val="bg1"/>
                </a:solidFill>
              </a:rPr>
              <a:t>2</a:t>
            </a:r>
            <a:r>
              <a:rPr lang="zh-CN" altLang="en-US" sz="2800" dirty="0">
                <a:solidFill>
                  <a:schemeClr val="bg1"/>
                </a:solidFill>
              </a:rPr>
              <a:t>、财务会计报告的内容</a:t>
            </a:r>
            <a:endParaRPr lang="en-US" altLang="zh-CN" sz="2800" dirty="0">
              <a:solidFill>
                <a:schemeClr val="bg1"/>
              </a:solidFill>
            </a:endParaRPr>
          </a:p>
          <a:p>
            <a:pPr>
              <a:lnSpc>
                <a:spcPct val="150000"/>
              </a:lnSpc>
            </a:pPr>
            <a:r>
              <a:rPr lang="zh-CN" altLang="en-US" sz="2800" dirty="0">
                <a:solidFill>
                  <a:schemeClr val="bg1"/>
                </a:solidFill>
              </a:rPr>
              <a:t>会计报告包括会计报表、会计报表附注和其他应当在会计报告中披露的相关信息和资料。会计报表至少应当包括资产负债表、利润表、现金流量表等报表。小企业编制的会计报表可以不包括现金流量表。</a:t>
            </a:r>
          </a:p>
        </p:txBody>
      </p:sp>
    </p:spTree>
    <p:extLst>
      <p:ext uri="{BB962C8B-B14F-4D97-AF65-F5344CB8AC3E}">
        <p14:creationId xmlns:p14="http://schemas.microsoft.com/office/powerpoint/2010/main" val="294550440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731837" y="826066"/>
            <a:ext cx="11109847" cy="1305165"/>
          </a:xfrm>
          <a:prstGeom prst="rect">
            <a:avLst/>
          </a:prstGeom>
          <a:noFill/>
        </p:spPr>
        <p:txBody>
          <a:bodyPr wrap="square" rtlCol="0" anchor="t">
            <a:spAutoFit/>
          </a:bodyPr>
          <a:lstStyle/>
          <a:p>
            <a:pPr>
              <a:lnSpc>
                <a:spcPct val="150000"/>
              </a:lnSpc>
            </a:pPr>
            <a:r>
              <a:rPr lang="en-US" altLang="zh-CN" sz="2800" dirty="0">
                <a:solidFill>
                  <a:schemeClr val="bg1"/>
                </a:solidFill>
              </a:rPr>
              <a:t>3</a:t>
            </a:r>
            <a:r>
              <a:rPr lang="zh-CN" altLang="en-US" sz="2800" dirty="0">
                <a:solidFill>
                  <a:schemeClr val="bg1"/>
                </a:solidFill>
              </a:rPr>
              <a:t>、会计报表的分类</a:t>
            </a:r>
            <a:endParaRPr lang="en-US" altLang="zh-CN" sz="2800" dirty="0">
              <a:solidFill>
                <a:schemeClr val="bg1"/>
              </a:solidFill>
            </a:endParaRPr>
          </a:p>
          <a:p>
            <a:pPr>
              <a:lnSpc>
                <a:spcPct val="150000"/>
              </a:lnSpc>
            </a:pPr>
            <a:endParaRPr lang="zh-CN" altLang="en-US" sz="2800" dirty="0">
              <a:solidFill>
                <a:schemeClr val="bg1"/>
              </a:solidFill>
            </a:endParaRPr>
          </a:p>
        </p:txBody>
      </p:sp>
      <p:graphicFrame>
        <p:nvGraphicFramePr>
          <p:cNvPr id="9" name="表格 8">
            <a:extLst>
              <a:ext uri="{FF2B5EF4-FFF2-40B4-BE49-F238E27FC236}">
                <a16:creationId xmlns:a16="http://schemas.microsoft.com/office/drawing/2014/main" id="{27383675-DF81-455A-BD04-B6CDEF8604C2}"/>
              </a:ext>
            </a:extLst>
          </p:cNvPr>
          <p:cNvGraphicFramePr>
            <a:graphicFrameLocks noGrp="1"/>
          </p:cNvGraphicFramePr>
          <p:nvPr/>
        </p:nvGraphicFramePr>
        <p:xfrm>
          <a:off x="1378856" y="1712685"/>
          <a:ext cx="8236632" cy="4071689"/>
        </p:xfrm>
        <a:graphic>
          <a:graphicData uri="http://schemas.openxmlformats.org/drawingml/2006/table">
            <a:tbl>
              <a:tblPr/>
              <a:tblGrid>
                <a:gridCol w="4118316">
                  <a:extLst>
                    <a:ext uri="{9D8B030D-6E8A-4147-A177-3AD203B41FA5}">
                      <a16:colId xmlns:a16="http://schemas.microsoft.com/office/drawing/2014/main" val="2891407479"/>
                    </a:ext>
                  </a:extLst>
                </a:gridCol>
                <a:gridCol w="4118316">
                  <a:extLst>
                    <a:ext uri="{9D8B030D-6E8A-4147-A177-3AD203B41FA5}">
                      <a16:colId xmlns:a16="http://schemas.microsoft.com/office/drawing/2014/main" val="3729950087"/>
                    </a:ext>
                  </a:extLst>
                </a:gridCol>
              </a:tblGrid>
              <a:tr h="313207">
                <a:tc>
                  <a:txBody>
                    <a:bodyPr/>
                    <a:lstStyle/>
                    <a:p>
                      <a:pPr algn="ctr"/>
                      <a:r>
                        <a:rPr lang="zh-CN" altLang="en-US" b="1">
                          <a:effectLst/>
                          <a:latin typeface="inherit"/>
                        </a:rPr>
                        <a:t>分类标准</a:t>
                      </a:r>
                      <a:endParaRPr lang="zh-CN" altLang="en-US">
                        <a:effectLst/>
                        <a:latin typeface="inherit"/>
                      </a:endParaRPr>
                    </a:p>
                  </a:txBody>
                  <a:tcPr marL="0" marR="0" marT="0" marB="0" anchor="ctr">
                    <a:lnL>
                      <a:noFill/>
                    </a:lnL>
                    <a:lnR>
                      <a:noFill/>
                    </a:lnR>
                    <a:lnT>
                      <a:noFill/>
                    </a:lnT>
                    <a:lnB>
                      <a:noFill/>
                    </a:lnB>
                    <a:solidFill>
                      <a:srgbClr val="FFFFFF"/>
                    </a:solidFill>
                  </a:tcPr>
                </a:tc>
                <a:tc>
                  <a:txBody>
                    <a:bodyPr/>
                    <a:lstStyle/>
                    <a:p>
                      <a:pPr algn="ctr"/>
                      <a:r>
                        <a:rPr lang="zh-CN" altLang="en-US" b="1">
                          <a:effectLst/>
                          <a:latin typeface="inherit"/>
                        </a:rPr>
                        <a:t>分类结果</a:t>
                      </a:r>
                      <a:endParaRPr lang="zh-CN" altLang="en-US">
                        <a:effectLst/>
                        <a:latin typeface="inherit"/>
                      </a:endParaRP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2357271095"/>
                  </a:ext>
                </a:extLst>
              </a:tr>
              <a:tr h="313207">
                <a:tc rowSpan="3">
                  <a:txBody>
                    <a:bodyPr/>
                    <a:lstStyle/>
                    <a:p>
                      <a:pPr algn="ctr"/>
                      <a:r>
                        <a:rPr lang="zh-CN" altLang="en-US">
                          <a:effectLst/>
                          <a:latin typeface="inherit"/>
                        </a:rPr>
                        <a:t>按照其所反映的经济内容不同</a:t>
                      </a:r>
                    </a:p>
                  </a:txBody>
                  <a:tcPr marL="0" marR="0" marT="0" marB="0" anchor="ctr">
                    <a:lnL>
                      <a:noFill/>
                    </a:lnL>
                    <a:lnR>
                      <a:noFill/>
                    </a:lnR>
                    <a:lnT>
                      <a:noFill/>
                    </a:lnT>
                    <a:lnB>
                      <a:noFill/>
                    </a:lnB>
                    <a:solidFill>
                      <a:srgbClr val="FFFFFF"/>
                    </a:solidFill>
                  </a:tcPr>
                </a:tc>
                <a:tc>
                  <a:txBody>
                    <a:bodyPr/>
                    <a:lstStyle/>
                    <a:p>
                      <a:pPr algn="ctr"/>
                      <a:r>
                        <a:rPr lang="zh-CN" altLang="en-US">
                          <a:effectLst/>
                          <a:latin typeface="inherit"/>
                        </a:rPr>
                        <a:t>反映财务状况的报表（资产负债表）</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1416533901"/>
                  </a:ext>
                </a:extLst>
              </a:tr>
              <a:tr h="313207">
                <a:tc vMerge="1">
                  <a:txBody>
                    <a:bodyPr/>
                    <a:lstStyle/>
                    <a:p>
                      <a:endParaRPr lang="zh-CN" altLang="en-US"/>
                    </a:p>
                  </a:txBody>
                  <a:tcPr/>
                </a:tc>
                <a:tc>
                  <a:txBody>
                    <a:bodyPr/>
                    <a:lstStyle/>
                    <a:p>
                      <a:pPr algn="ctr"/>
                      <a:r>
                        <a:rPr lang="zh-CN" altLang="en-US">
                          <a:effectLst/>
                          <a:latin typeface="inherit"/>
                        </a:rPr>
                        <a:t>反映经营成果的报表（利润表）</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896410507"/>
                  </a:ext>
                </a:extLst>
              </a:tr>
              <a:tr h="626413">
                <a:tc vMerge="1">
                  <a:txBody>
                    <a:bodyPr/>
                    <a:lstStyle/>
                    <a:p>
                      <a:endParaRPr lang="zh-CN" altLang="en-US"/>
                    </a:p>
                  </a:txBody>
                  <a:tcPr/>
                </a:tc>
                <a:tc>
                  <a:txBody>
                    <a:bodyPr/>
                    <a:lstStyle/>
                    <a:p>
                      <a:pPr algn="ctr"/>
                      <a:r>
                        <a:rPr lang="zh-CN" altLang="en-US">
                          <a:effectLst/>
                          <a:latin typeface="inherit"/>
                        </a:rPr>
                        <a:t>反映现金流量（现金流量表）的报表</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2363584336"/>
                  </a:ext>
                </a:extLst>
              </a:tr>
              <a:tr h="626413">
                <a:tc rowSpan="2">
                  <a:txBody>
                    <a:bodyPr/>
                    <a:lstStyle/>
                    <a:p>
                      <a:pPr algn="ctr"/>
                      <a:r>
                        <a:rPr lang="zh-CN" altLang="en-US">
                          <a:effectLst/>
                          <a:latin typeface="inherit"/>
                        </a:rPr>
                        <a:t>按照会计报表报送对象不同</a:t>
                      </a:r>
                    </a:p>
                  </a:txBody>
                  <a:tcPr marL="0" marR="0" marT="0" marB="0" anchor="ctr">
                    <a:lnL>
                      <a:noFill/>
                    </a:lnL>
                    <a:lnR>
                      <a:noFill/>
                    </a:lnR>
                    <a:lnT>
                      <a:noFill/>
                    </a:lnT>
                    <a:lnB>
                      <a:noFill/>
                    </a:lnB>
                    <a:solidFill>
                      <a:srgbClr val="FFFFFF"/>
                    </a:solidFill>
                  </a:tcPr>
                </a:tc>
                <a:tc>
                  <a:txBody>
                    <a:bodyPr/>
                    <a:lstStyle/>
                    <a:p>
                      <a:pPr algn="ctr"/>
                      <a:r>
                        <a:rPr lang="zh-CN" altLang="en-US">
                          <a:effectLst/>
                          <a:latin typeface="inherit"/>
                        </a:rPr>
                        <a:t>对外会计报表：种类、格式和编制方法由</a:t>
                      </a:r>
                      <a:r>
                        <a:rPr lang="zh-CN" altLang="en-US" b="1">
                          <a:effectLst/>
                          <a:latin typeface="inherit"/>
                        </a:rPr>
                        <a:t>财政部</a:t>
                      </a:r>
                      <a:r>
                        <a:rPr lang="zh-CN" altLang="en-US">
                          <a:effectLst/>
                          <a:latin typeface="inherit"/>
                        </a:rPr>
                        <a:t>统一规定。</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3497178032"/>
                  </a:ext>
                </a:extLst>
              </a:tr>
              <a:tr h="313207">
                <a:tc vMerge="1">
                  <a:txBody>
                    <a:bodyPr/>
                    <a:lstStyle/>
                    <a:p>
                      <a:endParaRPr lang="zh-CN" altLang="en-US"/>
                    </a:p>
                  </a:txBody>
                  <a:tcPr/>
                </a:tc>
                <a:tc>
                  <a:txBody>
                    <a:bodyPr/>
                    <a:lstStyle/>
                    <a:p>
                      <a:pPr algn="ctr"/>
                      <a:r>
                        <a:rPr lang="zh-CN" altLang="en-US">
                          <a:effectLst/>
                          <a:latin typeface="inherit"/>
                        </a:rPr>
                        <a:t>对内会计报表</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3688853939"/>
                  </a:ext>
                </a:extLst>
              </a:tr>
              <a:tr h="313207">
                <a:tc rowSpan="2">
                  <a:txBody>
                    <a:bodyPr/>
                    <a:lstStyle/>
                    <a:p>
                      <a:pPr algn="ctr"/>
                      <a:r>
                        <a:rPr lang="zh-CN" altLang="en-US">
                          <a:effectLst/>
                          <a:latin typeface="inherit"/>
                        </a:rPr>
                        <a:t>按照会计报表编报主体的不同</a:t>
                      </a:r>
                    </a:p>
                  </a:txBody>
                  <a:tcPr marL="0" marR="0" marT="0" marB="0" anchor="ctr">
                    <a:lnL>
                      <a:noFill/>
                    </a:lnL>
                    <a:lnR>
                      <a:noFill/>
                    </a:lnR>
                    <a:lnT>
                      <a:noFill/>
                    </a:lnT>
                    <a:lnB>
                      <a:noFill/>
                    </a:lnB>
                    <a:solidFill>
                      <a:srgbClr val="FFFFFF"/>
                    </a:solidFill>
                  </a:tcPr>
                </a:tc>
                <a:tc>
                  <a:txBody>
                    <a:bodyPr/>
                    <a:lstStyle/>
                    <a:p>
                      <a:pPr algn="ctr"/>
                      <a:r>
                        <a:rPr lang="zh-CN" altLang="en-US">
                          <a:effectLst/>
                          <a:latin typeface="inherit"/>
                        </a:rPr>
                        <a:t>个别会计报表</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4021983594"/>
                  </a:ext>
                </a:extLst>
              </a:tr>
              <a:tr h="313207">
                <a:tc vMerge="1">
                  <a:txBody>
                    <a:bodyPr/>
                    <a:lstStyle/>
                    <a:p>
                      <a:endParaRPr lang="zh-CN" altLang="en-US"/>
                    </a:p>
                  </a:txBody>
                  <a:tcPr/>
                </a:tc>
                <a:tc>
                  <a:txBody>
                    <a:bodyPr/>
                    <a:lstStyle/>
                    <a:p>
                      <a:pPr algn="ctr"/>
                      <a:r>
                        <a:rPr lang="zh-CN" altLang="en-US">
                          <a:effectLst/>
                          <a:latin typeface="inherit"/>
                        </a:rPr>
                        <a:t>合并会计报表</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3096698538"/>
                  </a:ext>
                </a:extLst>
              </a:tr>
              <a:tr h="313207">
                <a:tc rowSpan="3">
                  <a:txBody>
                    <a:bodyPr/>
                    <a:lstStyle/>
                    <a:p>
                      <a:pPr algn="ctr"/>
                      <a:r>
                        <a:rPr lang="zh-CN" altLang="en-US">
                          <a:effectLst/>
                          <a:latin typeface="inherit"/>
                        </a:rPr>
                        <a:t>按照会计报表编制的时间范围不同</a:t>
                      </a:r>
                    </a:p>
                  </a:txBody>
                  <a:tcPr marL="0" marR="0" marT="0" marB="0" anchor="ctr">
                    <a:lnL>
                      <a:noFill/>
                    </a:lnL>
                    <a:lnR>
                      <a:noFill/>
                    </a:lnR>
                    <a:lnT>
                      <a:noFill/>
                    </a:lnT>
                    <a:lnB>
                      <a:noFill/>
                    </a:lnB>
                    <a:solidFill>
                      <a:srgbClr val="FFFFFF"/>
                    </a:solidFill>
                  </a:tcPr>
                </a:tc>
                <a:tc>
                  <a:txBody>
                    <a:bodyPr/>
                    <a:lstStyle/>
                    <a:p>
                      <a:pPr algn="ctr"/>
                      <a:r>
                        <a:rPr lang="zh-CN" altLang="en-US">
                          <a:effectLst/>
                          <a:latin typeface="inherit"/>
                        </a:rPr>
                        <a:t>年度会计报表</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583670584"/>
                  </a:ext>
                </a:extLst>
              </a:tr>
              <a:tr h="313207">
                <a:tc vMerge="1">
                  <a:txBody>
                    <a:bodyPr/>
                    <a:lstStyle/>
                    <a:p>
                      <a:endParaRPr lang="zh-CN" altLang="en-US"/>
                    </a:p>
                  </a:txBody>
                  <a:tcPr/>
                </a:tc>
                <a:tc>
                  <a:txBody>
                    <a:bodyPr/>
                    <a:lstStyle/>
                    <a:p>
                      <a:pPr algn="ctr"/>
                      <a:r>
                        <a:rPr lang="zh-CN" altLang="en-US">
                          <a:effectLst/>
                          <a:latin typeface="inherit"/>
                        </a:rPr>
                        <a:t>季度会计报表</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4093077396"/>
                  </a:ext>
                </a:extLst>
              </a:tr>
              <a:tr h="313207">
                <a:tc vMerge="1">
                  <a:txBody>
                    <a:bodyPr/>
                    <a:lstStyle/>
                    <a:p>
                      <a:endParaRPr lang="zh-CN" altLang="en-US"/>
                    </a:p>
                  </a:txBody>
                  <a:tcPr/>
                </a:tc>
                <a:tc>
                  <a:txBody>
                    <a:bodyPr/>
                    <a:lstStyle/>
                    <a:p>
                      <a:pPr algn="ctr"/>
                      <a:r>
                        <a:rPr lang="zh-CN" altLang="en-US" dirty="0">
                          <a:effectLst/>
                          <a:latin typeface="inherit"/>
                        </a:rPr>
                        <a:t>月份会计报表</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3236122437"/>
                  </a:ext>
                </a:extLst>
              </a:tr>
            </a:tbl>
          </a:graphicData>
        </a:graphic>
      </p:graphicFrame>
      <p:sp>
        <p:nvSpPr>
          <p:cNvPr id="10" name="Rectangle 2">
            <a:extLst>
              <a:ext uri="{FF2B5EF4-FFF2-40B4-BE49-F238E27FC236}">
                <a16:creationId xmlns:a16="http://schemas.microsoft.com/office/drawing/2014/main" id="{761A6DBD-B852-4CCE-BDA2-AE48C98F0684}"/>
              </a:ext>
            </a:extLst>
          </p:cNvPr>
          <p:cNvSpPr>
            <a:spLocks noChangeArrowheads="1"/>
          </p:cNvSpPr>
          <p:nvPr/>
        </p:nvSpPr>
        <p:spPr bwMode="auto">
          <a:xfrm flipV="1">
            <a:off x="502091" y="1748154"/>
            <a:ext cx="14266422" cy="9848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zh-CN" altLang="zh-CN" sz="1800" b="0" i="0" u="none" strike="noStrike" cap="none" normalizeH="0" baseline="0">
                <a:ln>
                  <a:noFill/>
                </a:ln>
                <a:solidFill>
                  <a:schemeClr val="tx1"/>
                </a:solidFill>
                <a:effectLst/>
                <a:latin typeface="Arial" panose="020B0604020202020204" pitchFamily="34" charset="0"/>
              </a:rPr>
            </a:br>
            <a:endParaRPr kumimoji="0" lang="zh-CN" altLang="zh-CN"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zh-CN" altLang="zh-CN" sz="1000" b="0" i="0" u="none" strike="noStrike" cap="none" normalizeH="0" baseline="0">
                <a:ln>
                  <a:noFill/>
                </a:ln>
                <a:solidFill>
                  <a:srgbClr val="333333"/>
                </a:solidFill>
                <a:effectLst/>
                <a:latin typeface="微软雅黑" panose="020B0503020204020204" pitchFamily="34" charset="-122"/>
                <a:ea typeface="微软雅黑" panose="020B0503020204020204" pitchFamily="34" charset="-122"/>
              </a:rPr>
              <a:t> </a:t>
            </a:r>
            <a:endParaRPr kumimoji="0" lang="zh-CN" altLang="zh-CN" sz="11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zh-CN" altLang="zh-CN"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24485034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731837" y="826066"/>
            <a:ext cx="11109847" cy="6475812"/>
          </a:xfrm>
          <a:prstGeom prst="rect">
            <a:avLst/>
          </a:prstGeom>
          <a:noFill/>
        </p:spPr>
        <p:txBody>
          <a:bodyPr wrap="square" rtlCol="0" anchor="t">
            <a:spAutoFit/>
          </a:bodyPr>
          <a:lstStyle/>
          <a:p>
            <a:pPr>
              <a:lnSpc>
                <a:spcPct val="150000"/>
              </a:lnSpc>
            </a:pPr>
            <a:r>
              <a:rPr lang="zh-CN" altLang="en-US" sz="2800" dirty="0">
                <a:solidFill>
                  <a:schemeClr val="bg1"/>
                </a:solidFill>
              </a:rPr>
              <a:t>四、会计要素确认和计量基本原则</a:t>
            </a:r>
          </a:p>
          <a:p>
            <a:pPr>
              <a:lnSpc>
                <a:spcPct val="150000"/>
              </a:lnSpc>
            </a:pPr>
            <a:r>
              <a:rPr lang="zh-CN" altLang="en-US" sz="2800" dirty="0">
                <a:solidFill>
                  <a:schemeClr val="bg1"/>
                </a:solidFill>
              </a:rPr>
              <a:t>会计要素确认和计量基本原则包括：权责发生制原则</a:t>
            </a:r>
            <a:r>
              <a:rPr lang="en-US" altLang="zh-CN" sz="2800" dirty="0">
                <a:solidFill>
                  <a:schemeClr val="bg1"/>
                </a:solidFill>
              </a:rPr>
              <a:t>;</a:t>
            </a:r>
            <a:r>
              <a:rPr lang="zh-CN" altLang="en-US" sz="2800" dirty="0">
                <a:solidFill>
                  <a:schemeClr val="bg1"/>
                </a:solidFill>
              </a:rPr>
              <a:t>配比原则</a:t>
            </a:r>
            <a:r>
              <a:rPr lang="en-US" altLang="zh-CN" sz="2800" dirty="0">
                <a:solidFill>
                  <a:schemeClr val="bg1"/>
                </a:solidFill>
              </a:rPr>
              <a:t>;</a:t>
            </a:r>
            <a:r>
              <a:rPr lang="zh-CN" altLang="en-US" sz="2800" dirty="0">
                <a:solidFill>
                  <a:schemeClr val="bg1"/>
                </a:solidFill>
              </a:rPr>
              <a:t>历史成本原则</a:t>
            </a:r>
            <a:r>
              <a:rPr lang="en-US" altLang="zh-CN" sz="2800" dirty="0">
                <a:solidFill>
                  <a:schemeClr val="bg1"/>
                </a:solidFill>
              </a:rPr>
              <a:t>;</a:t>
            </a:r>
            <a:r>
              <a:rPr lang="zh-CN" altLang="en-US" sz="2800" dirty="0">
                <a:solidFill>
                  <a:schemeClr val="bg1"/>
                </a:solidFill>
              </a:rPr>
              <a:t>划分收益性支出与资本性支出原则。</a:t>
            </a:r>
          </a:p>
          <a:p>
            <a:pPr>
              <a:lnSpc>
                <a:spcPct val="150000"/>
              </a:lnSpc>
            </a:pPr>
            <a:r>
              <a:rPr lang="zh-CN" altLang="en-US" sz="2800" dirty="0">
                <a:solidFill>
                  <a:schemeClr val="bg1"/>
                </a:solidFill>
              </a:rPr>
              <a:t>五、会计基本前提</a:t>
            </a:r>
          </a:p>
          <a:p>
            <a:pPr>
              <a:lnSpc>
                <a:spcPct val="150000"/>
              </a:lnSpc>
            </a:pPr>
            <a:r>
              <a:rPr lang="zh-CN" altLang="en-US" sz="2800" dirty="0">
                <a:solidFill>
                  <a:schemeClr val="bg1"/>
                </a:solidFill>
              </a:rPr>
              <a:t>会计基本前提包括：会计主体、持续经营、会计分期、货币计量。</a:t>
            </a:r>
          </a:p>
          <a:p>
            <a:pPr>
              <a:lnSpc>
                <a:spcPct val="150000"/>
              </a:lnSpc>
            </a:pPr>
            <a:r>
              <a:rPr lang="zh-CN" altLang="en-US" sz="2800" dirty="0">
                <a:solidFill>
                  <a:schemeClr val="bg1"/>
                </a:solidFill>
              </a:rPr>
              <a:t>六、会计信息质量要求</a:t>
            </a:r>
          </a:p>
          <a:p>
            <a:pPr>
              <a:lnSpc>
                <a:spcPct val="150000"/>
              </a:lnSpc>
            </a:pPr>
            <a:r>
              <a:rPr lang="en-US" altLang="zh-CN" sz="2800" dirty="0">
                <a:solidFill>
                  <a:schemeClr val="bg1"/>
                </a:solidFill>
              </a:rPr>
              <a:t>《</a:t>
            </a:r>
            <a:r>
              <a:rPr lang="zh-CN" altLang="en-US" sz="2800" dirty="0">
                <a:solidFill>
                  <a:schemeClr val="bg1"/>
                </a:solidFill>
              </a:rPr>
              <a:t>企业会计准则</a:t>
            </a:r>
            <a:r>
              <a:rPr lang="en-US" altLang="zh-CN" sz="2800" dirty="0">
                <a:solidFill>
                  <a:schemeClr val="bg1"/>
                </a:solidFill>
              </a:rPr>
              <a:t>》</a:t>
            </a:r>
            <a:r>
              <a:rPr lang="zh-CN" altLang="en-US" sz="2800" dirty="0">
                <a:solidFill>
                  <a:schemeClr val="bg1"/>
                </a:solidFill>
              </a:rPr>
              <a:t>对企业提供的会计信息的质量要求包括：可靠性、相关性、清晰性、可比性、实质重于形式、重要性、谨慎性和及时性。</a:t>
            </a:r>
          </a:p>
          <a:p>
            <a:pPr>
              <a:lnSpc>
                <a:spcPct val="150000"/>
              </a:lnSpc>
            </a:pPr>
            <a:br>
              <a:rPr lang="zh-CN" altLang="en-US" sz="2800" dirty="0">
                <a:solidFill>
                  <a:schemeClr val="bg1"/>
                </a:solidFill>
              </a:rPr>
            </a:br>
            <a:endParaRPr lang="zh-CN" altLang="en-US" sz="2800" dirty="0">
              <a:solidFill>
                <a:schemeClr val="bg1"/>
              </a:solidFill>
            </a:endParaRPr>
          </a:p>
        </p:txBody>
      </p:sp>
    </p:spTree>
    <p:extLst>
      <p:ext uri="{BB962C8B-B14F-4D97-AF65-F5344CB8AC3E}">
        <p14:creationId xmlns:p14="http://schemas.microsoft.com/office/powerpoint/2010/main" val="9229741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731837" y="826066"/>
            <a:ext cx="11109847" cy="1954509"/>
          </a:xfrm>
          <a:prstGeom prst="rect">
            <a:avLst/>
          </a:prstGeom>
          <a:noFill/>
        </p:spPr>
        <p:txBody>
          <a:bodyPr wrap="square" rtlCol="0" anchor="t">
            <a:spAutoFit/>
          </a:bodyPr>
          <a:lstStyle/>
          <a:p>
            <a:pPr>
              <a:lnSpc>
                <a:spcPct val="150000"/>
              </a:lnSpc>
            </a:pPr>
            <a:r>
              <a:rPr lang="zh-CN" altLang="en-US" sz="2800" dirty="0">
                <a:solidFill>
                  <a:schemeClr val="bg1"/>
                </a:solidFill>
              </a:rPr>
              <a:t>七、会计法规</a:t>
            </a:r>
          </a:p>
          <a:p>
            <a:pPr>
              <a:lnSpc>
                <a:spcPct val="150000"/>
              </a:lnSpc>
            </a:pPr>
            <a:r>
              <a:rPr lang="zh-CN" altLang="en-US" sz="2800" dirty="0">
                <a:solidFill>
                  <a:schemeClr val="bg1"/>
                </a:solidFill>
              </a:rPr>
              <a:t>我国现行会计法规体系以</a:t>
            </a:r>
            <a:r>
              <a:rPr lang="en-US" altLang="zh-CN" sz="2800" dirty="0">
                <a:solidFill>
                  <a:schemeClr val="bg1"/>
                </a:solidFill>
              </a:rPr>
              <a:t>《</a:t>
            </a:r>
            <a:r>
              <a:rPr lang="zh-CN" altLang="en-US" sz="2800" dirty="0">
                <a:solidFill>
                  <a:schemeClr val="bg1"/>
                </a:solidFill>
              </a:rPr>
              <a:t>中华人民共和国会计法</a:t>
            </a:r>
            <a:r>
              <a:rPr lang="en-US" altLang="zh-CN" sz="2800" dirty="0">
                <a:solidFill>
                  <a:schemeClr val="bg1"/>
                </a:solidFill>
              </a:rPr>
              <a:t>》</a:t>
            </a:r>
            <a:r>
              <a:rPr lang="zh-CN" altLang="en-US" sz="2800" dirty="0">
                <a:solidFill>
                  <a:schemeClr val="bg1"/>
                </a:solidFill>
              </a:rPr>
              <a:t>为核心，以会计准则、财务规则和会计制度为主要内容。</a:t>
            </a:r>
          </a:p>
        </p:txBody>
      </p:sp>
    </p:spTree>
    <p:extLst>
      <p:ext uri="{BB962C8B-B14F-4D97-AF65-F5344CB8AC3E}">
        <p14:creationId xmlns:p14="http://schemas.microsoft.com/office/powerpoint/2010/main" val="230383353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2" name="图片 1">
            <a:extLst>
              <a:ext uri="{FF2B5EF4-FFF2-40B4-BE49-F238E27FC236}">
                <a16:creationId xmlns:a16="http://schemas.microsoft.com/office/drawing/2014/main" id="{50CE76F7-86E2-4DA2-881D-BAA6579C30AD}"/>
              </a:ext>
            </a:extLst>
          </p:cNvPr>
          <p:cNvPicPr>
            <a:picLocks noChangeAspect="1"/>
          </p:cNvPicPr>
          <p:nvPr/>
        </p:nvPicPr>
        <p:blipFill>
          <a:blip r:embed="rId4"/>
          <a:stretch>
            <a:fillRect/>
          </a:stretch>
        </p:blipFill>
        <p:spPr>
          <a:xfrm>
            <a:off x="953143" y="1136162"/>
            <a:ext cx="10285714" cy="4589388"/>
          </a:xfrm>
          <a:prstGeom prst="rect">
            <a:avLst/>
          </a:prstGeom>
        </p:spPr>
      </p:pic>
    </p:spTree>
    <p:extLst>
      <p:ext uri="{BB962C8B-B14F-4D97-AF65-F5344CB8AC3E}">
        <p14:creationId xmlns:p14="http://schemas.microsoft.com/office/powerpoint/2010/main" val="339996762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731837" y="826066"/>
            <a:ext cx="11109847" cy="1951496"/>
          </a:xfrm>
          <a:prstGeom prst="rect">
            <a:avLst/>
          </a:prstGeom>
          <a:noFill/>
        </p:spPr>
        <p:txBody>
          <a:bodyPr wrap="square" rtlCol="0" anchor="t">
            <a:spAutoFit/>
          </a:bodyPr>
          <a:lstStyle/>
          <a:p>
            <a:pPr algn="ctr">
              <a:lnSpc>
                <a:spcPct val="150000"/>
              </a:lnSpc>
            </a:pPr>
            <a:r>
              <a:rPr lang="zh-CN" altLang="en-US" sz="2800" dirty="0">
                <a:solidFill>
                  <a:schemeClr val="bg1"/>
                </a:solidFill>
              </a:rPr>
              <a:t>第二十九章 会计循环</a:t>
            </a:r>
            <a:endParaRPr lang="en-US" altLang="zh-CN" sz="2800" dirty="0">
              <a:solidFill>
                <a:schemeClr val="bg1"/>
              </a:solidFill>
            </a:endParaRPr>
          </a:p>
          <a:p>
            <a:pPr>
              <a:lnSpc>
                <a:spcPct val="150000"/>
              </a:lnSpc>
            </a:pPr>
            <a:r>
              <a:rPr lang="zh-CN" altLang="en-US" sz="2800" dirty="0">
                <a:solidFill>
                  <a:schemeClr val="bg1"/>
                </a:solidFill>
              </a:rPr>
              <a:t>一、会计确认</a:t>
            </a:r>
            <a:endParaRPr lang="en-US" altLang="zh-CN" sz="2800" dirty="0">
              <a:solidFill>
                <a:schemeClr val="bg1"/>
              </a:solidFill>
            </a:endParaRPr>
          </a:p>
          <a:p>
            <a:pPr>
              <a:lnSpc>
                <a:spcPct val="150000"/>
              </a:lnSpc>
            </a:pPr>
            <a:endParaRPr lang="zh-CN" altLang="en-US" sz="2800" dirty="0">
              <a:solidFill>
                <a:schemeClr val="bg1"/>
              </a:solidFill>
            </a:endParaRPr>
          </a:p>
        </p:txBody>
      </p:sp>
      <p:pic>
        <p:nvPicPr>
          <p:cNvPr id="8" name="图片 7">
            <a:extLst>
              <a:ext uri="{FF2B5EF4-FFF2-40B4-BE49-F238E27FC236}">
                <a16:creationId xmlns:a16="http://schemas.microsoft.com/office/drawing/2014/main" id="{D40431FD-48C4-4F82-BFA1-4A509A0799E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47270" y="1619223"/>
            <a:ext cx="7067401" cy="4813473"/>
          </a:xfrm>
          <a:prstGeom prst="rect">
            <a:avLst/>
          </a:prstGeom>
        </p:spPr>
      </p:pic>
    </p:spTree>
    <p:extLst>
      <p:ext uri="{BB962C8B-B14F-4D97-AF65-F5344CB8AC3E}">
        <p14:creationId xmlns:p14="http://schemas.microsoft.com/office/powerpoint/2010/main" val="18372840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731837" y="826066"/>
            <a:ext cx="11109847" cy="5829481"/>
          </a:xfrm>
          <a:prstGeom prst="rect">
            <a:avLst/>
          </a:prstGeom>
          <a:noFill/>
        </p:spPr>
        <p:txBody>
          <a:bodyPr wrap="square" rtlCol="0" anchor="t">
            <a:spAutoFit/>
          </a:bodyPr>
          <a:lstStyle/>
          <a:p>
            <a:pPr>
              <a:lnSpc>
                <a:spcPct val="150000"/>
              </a:lnSpc>
            </a:pPr>
            <a:r>
              <a:rPr lang="zh-CN" altLang="en-US" sz="2800" dirty="0">
                <a:solidFill>
                  <a:schemeClr val="bg1"/>
                </a:solidFill>
              </a:rPr>
              <a:t>二、会计计量</a:t>
            </a:r>
            <a:endParaRPr lang="en-US" altLang="zh-CN" sz="2800" dirty="0">
              <a:solidFill>
                <a:schemeClr val="bg1"/>
              </a:solidFill>
            </a:endParaRPr>
          </a:p>
          <a:p>
            <a:pPr>
              <a:lnSpc>
                <a:spcPct val="150000"/>
              </a:lnSpc>
            </a:pPr>
            <a:r>
              <a:rPr lang="en-US" altLang="zh-CN" sz="2800" dirty="0">
                <a:solidFill>
                  <a:schemeClr val="bg1"/>
                </a:solidFill>
              </a:rPr>
              <a:t>1</a:t>
            </a:r>
            <a:r>
              <a:rPr lang="zh-CN" altLang="en-US" sz="2800" dirty="0">
                <a:solidFill>
                  <a:schemeClr val="bg1"/>
                </a:solidFill>
              </a:rPr>
              <a:t>、会计计量的概念</a:t>
            </a:r>
            <a:endParaRPr lang="en-US" altLang="zh-CN" sz="2800" dirty="0">
              <a:solidFill>
                <a:schemeClr val="bg1"/>
              </a:solidFill>
            </a:endParaRPr>
          </a:p>
          <a:p>
            <a:pPr>
              <a:lnSpc>
                <a:spcPct val="150000"/>
              </a:lnSpc>
            </a:pPr>
            <a:r>
              <a:rPr lang="zh-CN" altLang="en-US" sz="2800" dirty="0">
                <a:solidFill>
                  <a:schemeClr val="bg1"/>
                </a:solidFill>
              </a:rPr>
              <a:t>计量问题是会计的核心问题。</a:t>
            </a:r>
            <a:endParaRPr lang="en-US" altLang="zh-CN" sz="2800" dirty="0">
              <a:solidFill>
                <a:schemeClr val="bg1"/>
              </a:solidFill>
            </a:endParaRPr>
          </a:p>
          <a:p>
            <a:pPr>
              <a:lnSpc>
                <a:spcPct val="150000"/>
              </a:lnSpc>
            </a:pPr>
            <a:r>
              <a:rPr lang="zh-CN" altLang="en-US" sz="2800" dirty="0">
                <a:solidFill>
                  <a:schemeClr val="bg1"/>
                </a:solidFill>
              </a:rPr>
              <a:t>会计计量是指为了在会计报表中确认和计量有关会计要素的实际状况而确定其货币金额的过程。</a:t>
            </a:r>
            <a:endParaRPr lang="en-US" altLang="zh-CN" sz="2800" dirty="0">
              <a:solidFill>
                <a:schemeClr val="bg1"/>
              </a:solidFill>
            </a:endParaRPr>
          </a:p>
          <a:p>
            <a:pPr>
              <a:lnSpc>
                <a:spcPct val="150000"/>
              </a:lnSpc>
            </a:pPr>
            <a:r>
              <a:rPr lang="en-US" altLang="zh-CN" sz="2800" dirty="0">
                <a:solidFill>
                  <a:schemeClr val="bg1"/>
                </a:solidFill>
              </a:rPr>
              <a:t>2</a:t>
            </a:r>
            <a:r>
              <a:rPr lang="zh-CN" altLang="en-US" sz="2800" dirty="0">
                <a:solidFill>
                  <a:schemeClr val="bg1"/>
                </a:solidFill>
              </a:rPr>
              <a:t>、会计计量的属性</a:t>
            </a:r>
            <a:endParaRPr lang="en-US" altLang="zh-CN" sz="2800" dirty="0">
              <a:solidFill>
                <a:schemeClr val="bg1"/>
              </a:solidFill>
            </a:endParaRPr>
          </a:p>
          <a:p>
            <a:pPr>
              <a:lnSpc>
                <a:spcPct val="150000"/>
              </a:lnSpc>
            </a:pPr>
            <a:r>
              <a:rPr lang="zh-CN" altLang="en-US" sz="2800" dirty="0">
                <a:solidFill>
                  <a:schemeClr val="bg1"/>
                </a:solidFill>
              </a:rPr>
              <a:t>会计计量由计量单位和计量属性两个方面构成。会计计量单位主要是以货币为主导的计量单位，同时为了管理的需要辅之以各种实物量度。</a:t>
            </a:r>
            <a:endParaRPr lang="en-US" altLang="zh-CN" sz="2800" dirty="0">
              <a:solidFill>
                <a:schemeClr val="bg1"/>
              </a:solidFill>
            </a:endParaRPr>
          </a:p>
          <a:p>
            <a:pPr>
              <a:lnSpc>
                <a:spcPct val="150000"/>
              </a:lnSpc>
            </a:pPr>
            <a:endParaRPr lang="zh-CN" altLang="en-US" sz="2800" dirty="0">
              <a:solidFill>
                <a:schemeClr val="bg1"/>
              </a:solidFill>
            </a:endParaRPr>
          </a:p>
        </p:txBody>
      </p:sp>
    </p:spTree>
    <p:extLst>
      <p:ext uri="{BB962C8B-B14F-4D97-AF65-F5344CB8AC3E}">
        <p14:creationId xmlns:p14="http://schemas.microsoft.com/office/powerpoint/2010/main" val="149976277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731837" y="826066"/>
            <a:ext cx="11109847" cy="3890489"/>
          </a:xfrm>
          <a:prstGeom prst="rect">
            <a:avLst/>
          </a:prstGeom>
          <a:noFill/>
        </p:spPr>
        <p:txBody>
          <a:bodyPr wrap="square" rtlCol="0" anchor="t">
            <a:spAutoFit/>
          </a:bodyPr>
          <a:lstStyle/>
          <a:p>
            <a:pPr>
              <a:lnSpc>
                <a:spcPct val="150000"/>
              </a:lnSpc>
            </a:pPr>
            <a:r>
              <a:rPr lang="zh-CN" altLang="en-US" sz="2800" dirty="0">
                <a:solidFill>
                  <a:schemeClr val="bg1"/>
                </a:solidFill>
              </a:rPr>
              <a:t>（</a:t>
            </a:r>
            <a:r>
              <a:rPr lang="en-US" altLang="zh-CN" sz="2800" dirty="0">
                <a:solidFill>
                  <a:schemeClr val="bg1"/>
                </a:solidFill>
              </a:rPr>
              <a:t>1</a:t>
            </a:r>
            <a:r>
              <a:rPr lang="zh-CN" altLang="en-US" sz="2800" dirty="0">
                <a:solidFill>
                  <a:schemeClr val="bg1"/>
                </a:solidFill>
              </a:rPr>
              <a:t>）历史成本</a:t>
            </a:r>
            <a:endParaRPr lang="en-US" altLang="zh-CN" sz="2800" dirty="0">
              <a:solidFill>
                <a:schemeClr val="bg1"/>
              </a:solidFill>
            </a:endParaRPr>
          </a:p>
          <a:p>
            <a:pPr>
              <a:lnSpc>
                <a:spcPct val="150000"/>
              </a:lnSpc>
            </a:pPr>
            <a:r>
              <a:rPr lang="zh-CN" altLang="en-US" sz="2800" dirty="0">
                <a:solidFill>
                  <a:schemeClr val="bg1"/>
                </a:solidFill>
              </a:rPr>
              <a:t>（</a:t>
            </a:r>
            <a:r>
              <a:rPr lang="en-US" altLang="zh-CN" sz="2800" dirty="0">
                <a:solidFill>
                  <a:schemeClr val="bg1"/>
                </a:solidFill>
              </a:rPr>
              <a:t>2</a:t>
            </a:r>
            <a:r>
              <a:rPr lang="zh-CN" altLang="en-US" sz="2800" dirty="0">
                <a:solidFill>
                  <a:schemeClr val="bg1"/>
                </a:solidFill>
              </a:rPr>
              <a:t>）重置成本</a:t>
            </a:r>
            <a:endParaRPr lang="en-US" altLang="zh-CN" sz="2800" dirty="0">
              <a:solidFill>
                <a:schemeClr val="bg1"/>
              </a:solidFill>
            </a:endParaRPr>
          </a:p>
          <a:p>
            <a:pPr>
              <a:lnSpc>
                <a:spcPct val="150000"/>
              </a:lnSpc>
            </a:pPr>
            <a:r>
              <a:rPr lang="zh-CN" altLang="en-US" sz="2800" dirty="0">
                <a:solidFill>
                  <a:schemeClr val="bg1"/>
                </a:solidFill>
              </a:rPr>
              <a:t>（</a:t>
            </a:r>
            <a:r>
              <a:rPr lang="en-US" altLang="zh-CN" sz="2800" dirty="0">
                <a:solidFill>
                  <a:schemeClr val="bg1"/>
                </a:solidFill>
              </a:rPr>
              <a:t>3</a:t>
            </a:r>
            <a:r>
              <a:rPr lang="zh-CN" altLang="en-US" sz="2800" dirty="0">
                <a:solidFill>
                  <a:schemeClr val="bg1"/>
                </a:solidFill>
              </a:rPr>
              <a:t>）可变现净值</a:t>
            </a:r>
            <a:endParaRPr lang="en-US" altLang="zh-CN" sz="2800" dirty="0">
              <a:solidFill>
                <a:schemeClr val="bg1"/>
              </a:solidFill>
            </a:endParaRPr>
          </a:p>
          <a:p>
            <a:pPr>
              <a:lnSpc>
                <a:spcPct val="150000"/>
              </a:lnSpc>
            </a:pPr>
            <a:r>
              <a:rPr lang="zh-CN" altLang="en-US" sz="2800" dirty="0">
                <a:solidFill>
                  <a:schemeClr val="bg1"/>
                </a:solidFill>
              </a:rPr>
              <a:t>（</a:t>
            </a:r>
            <a:r>
              <a:rPr lang="en-US" altLang="zh-CN" sz="2800" dirty="0">
                <a:solidFill>
                  <a:schemeClr val="bg1"/>
                </a:solidFill>
              </a:rPr>
              <a:t>4</a:t>
            </a:r>
            <a:r>
              <a:rPr lang="zh-CN" altLang="en-US" sz="2800" dirty="0">
                <a:solidFill>
                  <a:schemeClr val="bg1"/>
                </a:solidFill>
              </a:rPr>
              <a:t>）现值</a:t>
            </a:r>
            <a:endParaRPr lang="en-US" altLang="zh-CN" sz="2800" dirty="0">
              <a:solidFill>
                <a:schemeClr val="bg1"/>
              </a:solidFill>
            </a:endParaRPr>
          </a:p>
          <a:p>
            <a:pPr>
              <a:lnSpc>
                <a:spcPct val="150000"/>
              </a:lnSpc>
            </a:pPr>
            <a:r>
              <a:rPr lang="zh-CN" altLang="en-US" sz="2800" dirty="0">
                <a:solidFill>
                  <a:schemeClr val="bg1"/>
                </a:solidFill>
              </a:rPr>
              <a:t>（</a:t>
            </a:r>
            <a:r>
              <a:rPr lang="en-US" altLang="zh-CN" sz="2800" dirty="0">
                <a:solidFill>
                  <a:schemeClr val="bg1"/>
                </a:solidFill>
              </a:rPr>
              <a:t>5</a:t>
            </a:r>
            <a:r>
              <a:rPr lang="zh-CN" altLang="en-US" sz="2800" dirty="0">
                <a:solidFill>
                  <a:schemeClr val="bg1"/>
                </a:solidFill>
              </a:rPr>
              <a:t>）公允价值</a:t>
            </a:r>
            <a:endParaRPr lang="en-US" altLang="zh-CN" sz="2800" dirty="0">
              <a:solidFill>
                <a:schemeClr val="bg1"/>
              </a:solidFill>
            </a:endParaRPr>
          </a:p>
          <a:p>
            <a:pPr>
              <a:lnSpc>
                <a:spcPct val="150000"/>
              </a:lnSpc>
            </a:pPr>
            <a:endParaRPr lang="zh-CN" altLang="en-US" sz="2800" dirty="0">
              <a:solidFill>
                <a:schemeClr val="bg1"/>
              </a:solidFill>
            </a:endParaRPr>
          </a:p>
        </p:txBody>
      </p:sp>
    </p:spTree>
    <p:extLst>
      <p:ext uri="{BB962C8B-B14F-4D97-AF65-F5344CB8AC3E}">
        <p14:creationId xmlns:p14="http://schemas.microsoft.com/office/powerpoint/2010/main" val="47783698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731837" y="826066"/>
            <a:ext cx="11109847" cy="5183150"/>
          </a:xfrm>
          <a:prstGeom prst="rect">
            <a:avLst/>
          </a:prstGeom>
          <a:noFill/>
        </p:spPr>
        <p:txBody>
          <a:bodyPr wrap="square" rtlCol="0" anchor="t">
            <a:spAutoFit/>
          </a:bodyPr>
          <a:lstStyle/>
          <a:p>
            <a:pPr>
              <a:lnSpc>
                <a:spcPct val="150000"/>
              </a:lnSpc>
            </a:pPr>
            <a:r>
              <a:rPr lang="zh-CN" altLang="en-US" sz="2800" dirty="0">
                <a:solidFill>
                  <a:schemeClr val="bg1"/>
                </a:solidFill>
              </a:rPr>
              <a:t>三、会计记录</a:t>
            </a:r>
            <a:endParaRPr lang="en-US" altLang="zh-CN" sz="2800" dirty="0">
              <a:solidFill>
                <a:schemeClr val="bg1"/>
              </a:solidFill>
            </a:endParaRPr>
          </a:p>
          <a:p>
            <a:pPr>
              <a:lnSpc>
                <a:spcPct val="150000"/>
              </a:lnSpc>
            </a:pPr>
            <a:r>
              <a:rPr lang="en-US" altLang="zh-CN" sz="2800" dirty="0">
                <a:solidFill>
                  <a:schemeClr val="bg1"/>
                </a:solidFill>
              </a:rPr>
              <a:t>1</a:t>
            </a:r>
            <a:r>
              <a:rPr lang="zh-CN" altLang="en-US" sz="2800" dirty="0">
                <a:solidFill>
                  <a:schemeClr val="bg1"/>
                </a:solidFill>
              </a:rPr>
              <a:t>、会计记录的概念</a:t>
            </a:r>
            <a:endParaRPr lang="en-US" altLang="zh-CN" sz="2800" dirty="0">
              <a:solidFill>
                <a:schemeClr val="bg1"/>
              </a:solidFill>
            </a:endParaRPr>
          </a:p>
          <a:p>
            <a:pPr>
              <a:lnSpc>
                <a:spcPct val="150000"/>
              </a:lnSpc>
            </a:pPr>
            <a:r>
              <a:rPr lang="zh-CN" altLang="en-US" sz="2800" dirty="0">
                <a:solidFill>
                  <a:schemeClr val="bg1"/>
                </a:solidFill>
              </a:rPr>
              <a:t>会计记录是通过账户、会计凭证和账簿等载体，运用复式记账等手段，对确认和计量的结果进行记录，为编制财务会计报告积累数据的过程。</a:t>
            </a:r>
          </a:p>
          <a:p>
            <a:pPr>
              <a:lnSpc>
                <a:spcPct val="150000"/>
              </a:lnSpc>
            </a:pPr>
            <a:r>
              <a:rPr lang="en-US" altLang="zh-CN" sz="2800" dirty="0">
                <a:solidFill>
                  <a:schemeClr val="bg1"/>
                </a:solidFill>
              </a:rPr>
              <a:t>2</a:t>
            </a:r>
            <a:r>
              <a:rPr lang="zh-CN" altLang="en-US" sz="2800" dirty="0">
                <a:solidFill>
                  <a:schemeClr val="bg1"/>
                </a:solidFill>
              </a:rPr>
              <a:t>、会计记录的方法</a:t>
            </a:r>
            <a:endParaRPr lang="en-US" altLang="zh-CN" sz="2800" dirty="0">
              <a:solidFill>
                <a:schemeClr val="bg1"/>
              </a:solidFill>
            </a:endParaRPr>
          </a:p>
          <a:p>
            <a:pPr>
              <a:lnSpc>
                <a:spcPct val="150000"/>
              </a:lnSpc>
            </a:pPr>
            <a:r>
              <a:rPr lang="zh-CN" altLang="en-US" sz="2800" dirty="0">
                <a:solidFill>
                  <a:schemeClr val="bg1"/>
                </a:solidFill>
              </a:rPr>
              <a:t>会计记录的方法主要包括：设置账户、复式记账、填制和审核凭证、登记账簿。</a:t>
            </a:r>
          </a:p>
          <a:p>
            <a:pPr>
              <a:lnSpc>
                <a:spcPct val="150000"/>
              </a:lnSpc>
            </a:pPr>
            <a:endParaRPr lang="zh-CN" altLang="en-US" sz="2800" dirty="0">
              <a:solidFill>
                <a:schemeClr val="bg1"/>
              </a:solidFill>
            </a:endParaRPr>
          </a:p>
        </p:txBody>
      </p:sp>
    </p:spTree>
    <p:extLst>
      <p:ext uri="{BB962C8B-B14F-4D97-AF65-F5344CB8AC3E}">
        <p14:creationId xmlns:p14="http://schemas.microsoft.com/office/powerpoint/2010/main" val="317370864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731837" y="826066"/>
            <a:ext cx="11109847" cy="4536819"/>
          </a:xfrm>
          <a:prstGeom prst="rect">
            <a:avLst/>
          </a:prstGeom>
          <a:noFill/>
        </p:spPr>
        <p:txBody>
          <a:bodyPr wrap="square" rtlCol="0" anchor="t">
            <a:spAutoFit/>
          </a:bodyPr>
          <a:lstStyle/>
          <a:p>
            <a:pPr>
              <a:lnSpc>
                <a:spcPct val="150000"/>
              </a:lnSpc>
            </a:pPr>
            <a:r>
              <a:rPr lang="zh-CN" altLang="en-US" sz="2800" dirty="0">
                <a:solidFill>
                  <a:schemeClr val="bg1"/>
                </a:solidFill>
              </a:rPr>
              <a:t>（</a:t>
            </a:r>
            <a:r>
              <a:rPr lang="en-US" altLang="zh-CN" sz="2800" dirty="0">
                <a:solidFill>
                  <a:schemeClr val="bg1"/>
                </a:solidFill>
              </a:rPr>
              <a:t>1</a:t>
            </a:r>
            <a:r>
              <a:rPr lang="zh-CN" altLang="en-US" sz="2800" dirty="0">
                <a:solidFill>
                  <a:schemeClr val="bg1"/>
                </a:solidFill>
              </a:rPr>
              <a:t>）设置账户</a:t>
            </a:r>
            <a:endParaRPr lang="en-US" altLang="zh-CN" sz="2800" dirty="0">
              <a:solidFill>
                <a:schemeClr val="bg1"/>
              </a:solidFill>
            </a:endParaRPr>
          </a:p>
          <a:p>
            <a:pPr>
              <a:lnSpc>
                <a:spcPct val="150000"/>
              </a:lnSpc>
            </a:pPr>
            <a:r>
              <a:rPr lang="zh-CN" altLang="en-US" sz="2800" dirty="0">
                <a:solidFill>
                  <a:schemeClr val="bg1"/>
                </a:solidFill>
              </a:rPr>
              <a:t>账户是指根据会计科目设置的，</a:t>
            </a:r>
            <a:endParaRPr lang="en-US" altLang="zh-CN" sz="2800" dirty="0">
              <a:solidFill>
                <a:schemeClr val="bg1"/>
              </a:solidFill>
            </a:endParaRPr>
          </a:p>
          <a:p>
            <a:pPr>
              <a:lnSpc>
                <a:spcPct val="150000"/>
              </a:lnSpc>
            </a:pPr>
            <a:r>
              <a:rPr lang="zh-CN" altLang="en-US" sz="2800" dirty="0">
                <a:solidFill>
                  <a:schemeClr val="bg1"/>
                </a:solidFill>
              </a:rPr>
              <a:t>以会计科目为名称，具有一定格</a:t>
            </a:r>
            <a:endParaRPr lang="en-US" altLang="zh-CN" sz="2800" dirty="0">
              <a:solidFill>
                <a:schemeClr val="bg1"/>
              </a:solidFill>
            </a:endParaRPr>
          </a:p>
          <a:p>
            <a:pPr>
              <a:lnSpc>
                <a:spcPct val="150000"/>
              </a:lnSpc>
            </a:pPr>
            <a:r>
              <a:rPr lang="zh-CN" altLang="en-US" sz="2800" dirty="0">
                <a:solidFill>
                  <a:schemeClr val="bg1"/>
                </a:solidFill>
              </a:rPr>
              <a:t>式和结构，用来分类反映会计要</a:t>
            </a:r>
            <a:endParaRPr lang="en-US" altLang="zh-CN" sz="2800" dirty="0">
              <a:solidFill>
                <a:schemeClr val="bg1"/>
              </a:solidFill>
            </a:endParaRPr>
          </a:p>
          <a:p>
            <a:pPr>
              <a:lnSpc>
                <a:spcPct val="150000"/>
              </a:lnSpc>
            </a:pPr>
            <a:r>
              <a:rPr lang="zh-CN" altLang="en-US" sz="2800" dirty="0">
                <a:solidFill>
                  <a:schemeClr val="bg1"/>
                </a:solidFill>
              </a:rPr>
              <a:t>素各项目增减变动情况和活动的</a:t>
            </a:r>
            <a:endParaRPr lang="en-US" altLang="zh-CN" sz="2800" dirty="0">
              <a:solidFill>
                <a:schemeClr val="bg1"/>
              </a:solidFill>
            </a:endParaRPr>
          </a:p>
          <a:p>
            <a:pPr>
              <a:lnSpc>
                <a:spcPct val="150000"/>
              </a:lnSpc>
            </a:pPr>
            <a:r>
              <a:rPr lang="zh-CN" altLang="en-US" sz="2800" dirty="0">
                <a:solidFill>
                  <a:schemeClr val="bg1"/>
                </a:solidFill>
              </a:rPr>
              <a:t>载体。</a:t>
            </a:r>
            <a:endParaRPr lang="en-US" altLang="zh-CN" sz="2800" dirty="0">
              <a:solidFill>
                <a:schemeClr val="bg1"/>
              </a:solidFill>
            </a:endParaRPr>
          </a:p>
          <a:p>
            <a:pPr>
              <a:lnSpc>
                <a:spcPct val="150000"/>
              </a:lnSpc>
            </a:pPr>
            <a:r>
              <a:rPr lang="zh-CN" altLang="en-US" sz="2800" dirty="0">
                <a:solidFill>
                  <a:schemeClr val="bg1"/>
                </a:solidFill>
              </a:rPr>
              <a:t>账户的结构及登记规则</a:t>
            </a:r>
          </a:p>
        </p:txBody>
      </p:sp>
      <p:pic>
        <p:nvPicPr>
          <p:cNvPr id="8" name="图片 7">
            <a:extLst>
              <a:ext uri="{FF2B5EF4-FFF2-40B4-BE49-F238E27FC236}">
                <a16:creationId xmlns:a16="http://schemas.microsoft.com/office/drawing/2014/main" id="{A30BEEA3-F860-45AC-8098-14859E9758F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86760" y="1460225"/>
            <a:ext cx="4764126" cy="4391929"/>
          </a:xfrm>
          <a:prstGeom prst="rect">
            <a:avLst/>
          </a:prstGeom>
        </p:spPr>
      </p:pic>
    </p:spTree>
    <p:extLst>
      <p:ext uri="{BB962C8B-B14F-4D97-AF65-F5344CB8AC3E}">
        <p14:creationId xmlns:p14="http://schemas.microsoft.com/office/powerpoint/2010/main" val="243054160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PowerPoint 演示文稿"/>
</p:tagLst>
</file>

<file path=ppt/theme/theme1.xml><?xml version="1.0" encoding="utf-8"?>
<a:theme xmlns:a="http://schemas.openxmlformats.org/drawingml/2006/main" name="第一PPT，www.1ppt.com">
  <a:themeElements>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fontScheme name="自定义 1">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themeOverride>
</file>

<file path=docProps/app.xml><?xml version="1.0" encoding="utf-8"?>
<Properties xmlns="http://schemas.openxmlformats.org/officeDocument/2006/extended-properties" xmlns:vt="http://schemas.openxmlformats.org/officeDocument/2006/docPropsVTypes">
  <TotalTime>1972</TotalTime>
  <Words>1222</Words>
  <Application>Microsoft Office PowerPoint</Application>
  <PresentationFormat>宽屏</PresentationFormat>
  <Paragraphs>118</Paragraphs>
  <Slides>17</Slides>
  <Notes>17</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17</vt:i4>
      </vt:variant>
    </vt:vector>
  </HeadingPairs>
  <TitlesOfParts>
    <vt:vector size="25" baseType="lpstr">
      <vt:lpstr>inherit</vt:lpstr>
      <vt:lpstr>等线</vt:lpstr>
      <vt:lpstr>华文新魏</vt:lpstr>
      <vt:lpstr>华文中宋</vt:lpstr>
      <vt:lpstr>微软雅黑</vt:lpstr>
      <vt:lpstr>Arial</vt:lpstr>
      <vt:lpstr>Calibri</vt:lpstr>
      <vt:lpstr>第一PPT，www.1ppt.com</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第一PPT，www.1ppt.com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简约</dc:title>
  <dc:creator>第一PPT</dc:creator>
  <cp:keywords>www.1ppt.com</cp:keywords>
  <dc:description>www.1ppt.com</dc:description>
  <cp:lastModifiedBy>Administrator</cp:lastModifiedBy>
  <cp:revision>431</cp:revision>
  <dcterms:created xsi:type="dcterms:W3CDTF">2017-05-13T03:05:00Z</dcterms:created>
  <dcterms:modified xsi:type="dcterms:W3CDTF">2023-08-09T05:31:27Z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2052-11.1.0.9828</vt:lpwstr>
  </property>
</Properties>
</file>