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643" r:id="rId3"/>
    <p:sldId id="662" r:id="rId4"/>
    <p:sldId id="664" r:id="rId5"/>
    <p:sldId id="665" r:id="rId6"/>
    <p:sldId id="666" r:id="rId7"/>
    <p:sldId id="667" r:id="rId8"/>
    <p:sldId id="668" r:id="rId9"/>
    <p:sldId id="1336" r:id="rId10"/>
    <p:sldId id="1337" r:id="rId11"/>
    <p:sldId id="1338" r:id="rId12"/>
    <p:sldId id="678" r:id="rId13"/>
    <p:sldId id="1339" r:id="rId14"/>
    <p:sldId id="679" r:id="rId15"/>
    <p:sldId id="680" r:id="rId16"/>
    <p:sldId id="681" r:id="rId17"/>
    <p:sldId id="682" r:id="rId18"/>
    <p:sldId id="683" r:id="rId19"/>
    <p:sldId id="684" r:id="rId20"/>
    <p:sldId id="685" r:id="rId21"/>
    <p:sldId id="686" r:id="rId22"/>
    <p:sldId id="687" r:id="rId23"/>
    <p:sldId id="715" r:id="rId24"/>
    <p:sldId id="714" r:id="rId25"/>
    <p:sldId id="688" r:id="rId26"/>
    <p:sldId id="689" r:id="rId27"/>
    <p:sldId id="690" r:id="rId28"/>
    <p:sldId id="691" r:id="rId29"/>
    <p:sldId id="692" r:id="rId30"/>
    <p:sldId id="693" r:id="rId31"/>
    <p:sldId id="694" r:id="rId32"/>
  </p:sldIdLst>
  <p:sldSz cx="12192000" cy="6858000"/>
  <p:notesSz cx="6858000" cy="9144000"/>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6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2023/7/26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847996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977693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116907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418320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79882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962444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90054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960627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966983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191562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253088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4107700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8755508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39300092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17890756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3462955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31124734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2626114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36833266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3367923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29</a:t>
            </a:fld>
            <a:endParaRPr lang="zh-CN" altLang="en-US"/>
          </a:p>
        </p:txBody>
      </p:sp>
    </p:spTree>
    <p:extLst>
      <p:ext uri="{BB962C8B-B14F-4D97-AF65-F5344CB8AC3E}">
        <p14:creationId xmlns:p14="http://schemas.microsoft.com/office/powerpoint/2010/main" val="2967409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9157467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30</a:t>
            </a:fld>
            <a:endParaRPr lang="zh-CN" altLang="en-US"/>
          </a:p>
        </p:txBody>
      </p:sp>
    </p:spTree>
    <p:extLst>
      <p:ext uri="{BB962C8B-B14F-4D97-AF65-F5344CB8AC3E}">
        <p14:creationId xmlns:p14="http://schemas.microsoft.com/office/powerpoint/2010/main" val="8101437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31</a:t>
            </a:fld>
            <a:endParaRPr lang="zh-CN" altLang="en-US"/>
          </a:p>
        </p:txBody>
      </p:sp>
    </p:spTree>
    <p:extLst>
      <p:ext uri="{BB962C8B-B14F-4D97-AF65-F5344CB8AC3E}">
        <p14:creationId xmlns:p14="http://schemas.microsoft.com/office/powerpoint/2010/main" val="4126655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342931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4237353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330645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453063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073285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393416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2023/7/26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2023/7/26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3831"/>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第一节  金融风险</a:t>
            </a:r>
            <a:endParaRPr lang="en-US" altLang="zh-CN" sz="2400" dirty="0">
              <a:solidFill>
                <a:schemeClr val="bg1"/>
              </a:solidFill>
            </a:endParaRPr>
          </a:p>
          <a:p>
            <a:pPr fontAlgn="base" latinLnBrk="1">
              <a:lnSpc>
                <a:spcPct val="150000"/>
              </a:lnSpc>
            </a:pPr>
            <a:r>
              <a:rPr lang="zh-CN" altLang="en-US" sz="2400" dirty="0">
                <a:solidFill>
                  <a:schemeClr val="bg1"/>
                </a:solidFill>
              </a:rPr>
              <a:t>一、金融风险的概念</a:t>
            </a:r>
            <a:endParaRPr lang="en-US" altLang="zh-CN" sz="2400" dirty="0">
              <a:solidFill>
                <a:schemeClr val="bg1"/>
              </a:solidFill>
            </a:endParaRPr>
          </a:p>
          <a:p>
            <a:pPr fontAlgn="base" latinLnBrk="1">
              <a:lnSpc>
                <a:spcPct val="150000"/>
              </a:lnSpc>
            </a:pPr>
            <a:r>
              <a:rPr lang="zh-CN" altLang="en-US" sz="2400" dirty="0">
                <a:solidFill>
                  <a:schemeClr val="bg1"/>
                </a:solidFill>
              </a:rPr>
              <a:t>是指投资者和金融机构在货币资金的借贷和经营过程中，由于各种不确定性因素的影响，使预期收益和实际收益发生偏差，从而发生损失的可能性。</a:t>
            </a:r>
            <a:endParaRPr lang="en-US" altLang="zh-CN" sz="2400" dirty="0">
              <a:solidFill>
                <a:schemeClr val="bg1"/>
              </a:solidFill>
            </a:endParaRPr>
          </a:p>
          <a:p>
            <a:pPr fontAlgn="base" latinLnBrk="1">
              <a:lnSpc>
                <a:spcPct val="150000"/>
              </a:lnSpc>
            </a:pPr>
            <a:r>
              <a:rPr lang="zh-CN" altLang="en-US" sz="2400" dirty="0">
                <a:solidFill>
                  <a:schemeClr val="bg1"/>
                </a:solidFill>
              </a:rPr>
              <a:t>是客观存在的，难以完全避免。</a:t>
            </a:r>
            <a:endParaRPr lang="en-US" altLang="zh-CN" sz="2400" dirty="0">
              <a:solidFill>
                <a:schemeClr val="bg1"/>
              </a:solidFill>
            </a:endParaRPr>
          </a:p>
          <a:p>
            <a:pPr fontAlgn="base" latinLnBrk="1">
              <a:lnSpc>
                <a:spcPct val="150000"/>
              </a:lnSpc>
            </a:pPr>
            <a:r>
              <a:rPr lang="zh-CN" altLang="en-US" sz="2400" dirty="0">
                <a:solidFill>
                  <a:schemeClr val="bg1"/>
                </a:solidFill>
              </a:rPr>
              <a:t>二、金融风险的特征</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、不确定性</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、相关性</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、高杠杆性</a:t>
            </a:r>
            <a:endParaRPr lang="en-US" altLang="zh-CN" sz="2400" dirty="0">
              <a:solidFill>
                <a:schemeClr val="bg1"/>
              </a:solidFill>
            </a:endParaRPr>
          </a:p>
        </p:txBody>
      </p:sp>
    </p:spTree>
    <p:extLst>
      <p:ext uri="{BB962C8B-B14F-4D97-AF65-F5344CB8AC3E}">
        <p14:creationId xmlns:p14="http://schemas.microsoft.com/office/powerpoint/2010/main" val="37866803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4784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4</a:t>
            </a:r>
            <a:r>
              <a:rPr lang="zh-CN" altLang="en-US" sz="2400" dirty="0">
                <a:solidFill>
                  <a:schemeClr val="bg1"/>
                </a:solidFill>
              </a:rPr>
              <a:t>、传染性</a:t>
            </a:r>
          </a:p>
          <a:p>
            <a:pPr fontAlgn="base" latinLnBrk="1">
              <a:lnSpc>
                <a:spcPct val="150000"/>
              </a:lnSpc>
            </a:pPr>
            <a:r>
              <a:rPr lang="zh-CN" altLang="en-US" sz="2400" dirty="0">
                <a:solidFill>
                  <a:schemeClr val="bg1"/>
                </a:solidFill>
              </a:rPr>
              <a:t>三、金融风险的类型</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、市场风险</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、信用风险</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、流动性风险</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、操作风险</a:t>
            </a:r>
            <a:endParaRPr lang="en-US" altLang="zh-CN" sz="2400" dirty="0">
              <a:solidFill>
                <a:schemeClr val="bg1"/>
              </a:solidFill>
            </a:endParaRPr>
          </a:p>
        </p:txBody>
      </p:sp>
    </p:spTree>
    <p:extLst>
      <p:ext uri="{BB962C8B-B14F-4D97-AF65-F5344CB8AC3E}">
        <p14:creationId xmlns:p14="http://schemas.microsoft.com/office/powerpoint/2010/main" val="1564179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2"/>
            <a:ext cx="9829383" cy="6117829"/>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第二节  金融危机</a:t>
            </a:r>
            <a:endParaRPr lang="en-US" altLang="zh-CN" sz="2400" dirty="0">
              <a:solidFill>
                <a:schemeClr val="bg1"/>
              </a:solidFill>
            </a:endParaRPr>
          </a:p>
          <a:p>
            <a:pPr fontAlgn="base" latinLnBrk="1">
              <a:lnSpc>
                <a:spcPct val="150000"/>
              </a:lnSpc>
            </a:pPr>
            <a:r>
              <a:rPr lang="zh-CN" altLang="en-US" sz="2400" dirty="0">
                <a:solidFill>
                  <a:schemeClr val="bg1"/>
                </a:solidFill>
              </a:rPr>
              <a:t>一、金融危机的含义</a:t>
            </a:r>
            <a:endParaRPr lang="en-US" altLang="zh-CN" sz="2400" dirty="0">
              <a:solidFill>
                <a:schemeClr val="bg1"/>
              </a:solidFill>
            </a:endParaRPr>
          </a:p>
          <a:p>
            <a:pPr fontAlgn="base" latinLnBrk="1">
              <a:lnSpc>
                <a:spcPct val="150000"/>
              </a:lnSpc>
            </a:pPr>
            <a:r>
              <a:rPr lang="zh-CN" altLang="en-US" sz="2400" dirty="0">
                <a:solidFill>
                  <a:schemeClr val="bg1"/>
                </a:solidFill>
              </a:rPr>
              <a:t>金融危机是指一个国家或几个国家与地区的全部或大部分金融指标</a:t>
            </a:r>
            <a:r>
              <a:rPr lang="en-US" altLang="zh-CN" sz="2400" dirty="0">
                <a:solidFill>
                  <a:schemeClr val="bg1"/>
                </a:solidFill>
              </a:rPr>
              <a:t>(</a:t>
            </a:r>
            <a:r>
              <a:rPr lang="zh-CN" altLang="en-US" sz="2400" dirty="0">
                <a:solidFill>
                  <a:schemeClr val="bg1"/>
                </a:solidFill>
              </a:rPr>
              <a:t>如短期利率、金融资产、房地产、商业破产数和金融机构倒闭数等</a:t>
            </a:r>
            <a:r>
              <a:rPr lang="en-US" altLang="zh-CN" sz="2400" dirty="0">
                <a:solidFill>
                  <a:schemeClr val="bg1"/>
                </a:solidFill>
              </a:rPr>
              <a:t>)</a:t>
            </a:r>
            <a:r>
              <a:rPr lang="zh-CN" altLang="en-US" sz="2400" dirty="0">
                <a:solidFill>
                  <a:schemeClr val="bg1"/>
                </a:solidFill>
              </a:rPr>
              <a:t>的急剧、短暂和超周期的恶化。具有频繁性、广泛性、传染性和严重性等特点。</a:t>
            </a:r>
            <a:endParaRPr lang="en-US" altLang="zh-CN" sz="2400" dirty="0">
              <a:solidFill>
                <a:schemeClr val="bg1"/>
              </a:solidFill>
            </a:endParaRPr>
          </a:p>
          <a:p>
            <a:pPr>
              <a:lnSpc>
                <a:spcPct val="150000"/>
              </a:lnSpc>
            </a:pPr>
            <a:r>
              <a:rPr lang="zh-CN" altLang="en-US" sz="2400" dirty="0">
                <a:solidFill>
                  <a:schemeClr val="bg1"/>
                </a:solidFill>
              </a:rPr>
              <a:t>二、金融危机的类型</a:t>
            </a:r>
          </a:p>
          <a:p>
            <a:pPr>
              <a:lnSpc>
                <a:spcPct val="150000"/>
              </a:lnSpc>
            </a:pPr>
            <a:r>
              <a:rPr lang="en-US" altLang="zh-CN" sz="2400" dirty="0">
                <a:solidFill>
                  <a:schemeClr val="bg1"/>
                </a:solidFill>
              </a:rPr>
              <a:t>1</a:t>
            </a:r>
            <a:r>
              <a:rPr lang="zh-CN" altLang="en-US" sz="2400" dirty="0">
                <a:solidFill>
                  <a:schemeClr val="bg1"/>
                </a:solidFill>
              </a:rPr>
              <a:t>、债务危机</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）含义：</a:t>
            </a:r>
          </a:p>
          <a:p>
            <a:pPr>
              <a:lnSpc>
                <a:spcPct val="150000"/>
              </a:lnSpc>
            </a:pPr>
            <a:r>
              <a:rPr lang="zh-CN" altLang="en-US" sz="2400" dirty="0">
                <a:solidFill>
                  <a:schemeClr val="bg1"/>
                </a:solidFill>
              </a:rPr>
              <a:t>债务危机，也可称为支付能力危机，即一国债务不合理，无法按期偿还，最终引发的危机。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8870544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）特征：</a:t>
            </a:r>
          </a:p>
          <a:p>
            <a:pPr>
              <a:lnSpc>
                <a:spcPct val="150000"/>
              </a:lnSpc>
            </a:pPr>
            <a:r>
              <a:rPr lang="en-US" altLang="zh-CN" sz="2400" dirty="0">
                <a:solidFill>
                  <a:schemeClr val="bg1"/>
                </a:solidFill>
              </a:rPr>
              <a:t>1)</a:t>
            </a:r>
            <a:r>
              <a:rPr lang="zh-CN" altLang="en-US" sz="2400" dirty="0">
                <a:solidFill>
                  <a:schemeClr val="bg1"/>
                </a:solidFill>
              </a:rPr>
              <a:t>出口不断萎缩，外汇主要来源于举借外债。</a:t>
            </a:r>
          </a:p>
          <a:p>
            <a:pPr>
              <a:lnSpc>
                <a:spcPct val="150000"/>
              </a:lnSpc>
            </a:pPr>
            <a:r>
              <a:rPr lang="en-US" altLang="zh-CN" sz="2400" dirty="0">
                <a:solidFill>
                  <a:schemeClr val="bg1"/>
                </a:solidFill>
              </a:rPr>
              <a:t>2)</a:t>
            </a:r>
            <a:r>
              <a:rPr lang="zh-CN" altLang="en-US" sz="2400" dirty="0">
                <a:solidFill>
                  <a:schemeClr val="bg1"/>
                </a:solidFill>
              </a:rPr>
              <a:t>国际债务条件对债务国不利。</a:t>
            </a:r>
          </a:p>
          <a:p>
            <a:pPr>
              <a:lnSpc>
                <a:spcPct val="150000"/>
              </a:lnSpc>
            </a:pPr>
            <a:r>
              <a:rPr lang="en-US" altLang="zh-CN" sz="2400" dirty="0">
                <a:solidFill>
                  <a:schemeClr val="bg1"/>
                </a:solidFill>
              </a:rPr>
              <a:t>3)</a:t>
            </a:r>
            <a:r>
              <a:rPr lang="zh-CN" altLang="en-US" sz="2400" dirty="0">
                <a:solidFill>
                  <a:schemeClr val="bg1"/>
                </a:solidFill>
              </a:rPr>
              <a:t>大多数债务国缺乏外债管理经验，外债投资效益不高，创汇能力低。</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、货币危机</a:t>
            </a:r>
            <a:endParaRPr lang="en-US" altLang="zh-CN" sz="2400" dirty="0">
              <a:solidFill>
                <a:schemeClr val="bg1"/>
              </a:solidFill>
            </a:endParaRPr>
          </a:p>
          <a:p>
            <a:pPr>
              <a:lnSpc>
                <a:spcPct val="150000"/>
              </a:lnSpc>
            </a:pPr>
            <a:r>
              <a:rPr lang="zh-CN" altLang="en-US" sz="2400" dirty="0">
                <a:solidFill>
                  <a:schemeClr val="bg1"/>
                </a:solidFill>
              </a:rPr>
              <a:t>在实行固定汇率制或带有固定汇率制色彩的盯住汇率安排的国家，容易出现其货币内外价值脱节的问题，通常反映为本币汇率高估。</a:t>
            </a:r>
            <a:endParaRPr lang="en-US" altLang="zh-CN" sz="2400" dirty="0">
              <a:solidFill>
                <a:schemeClr val="bg1"/>
              </a:solidFill>
            </a:endParaRPr>
          </a:p>
          <a:p>
            <a:pPr>
              <a:lnSpc>
                <a:spcPct val="150000"/>
              </a:lnSpc>
            </a:pPr>
            <a:r>
              <a:rPr lang="zh-CN" altLang="en-US" sz="2400" dirty="0">
                <a:solidFill>
                  <a:schemeClr val="bg1"/>
                </a:solidFill>
              </a:rPr>
              <a:t>生危机国家的汇率政策的共同特点在于其盯住汇率制度。</a:t>
            </a:r>
          </a:p>
        </p:txBody>
      </p:sp>
    </p:spTree>
    <p:extLst>
      <p:ext uri="{BB962C8B-B14F-4D97-AF65-F5344CB8AC3E}">
        <p14:creationId xmlns:p14="http://schemas.microsoft.com/office/powerpoint/2010/main" val="2081307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例如：                                </a:t>
            </a:r>
            <a:r>
              <a:rPr lang="en-US" altLang="zh-CN" sz="2400" dirty="0">
                <a:solidFill>
                  <a:schemeClr val="bg1"/>
                </a:solidFill>
              </a:rPr>
              <a:t>1</a:t>
            </a:r>
            <a:r>
              <a:rPr lang="zh-CN" altLang="en-US" sz="2400" dirty="0">
                <a:solidFill>
                  <a:schemeClr val="bg1"/>
                </a:solidFill>
              </a:rPr>
              <a:t>美元</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
        <p:nvSpPr>
          <p:cNvPr id="2" name="椭圆 1">
            <a:extLst>
              <a:ext uri="{FF2B5EF4-FFF2-40B4-BE49-F238E27FC236}">
                <a16:creationId xmlns:a16="http://schemas.microsoft.com/office/drawing/2014/main" id="{94C83D39-9618-44AA-983A-69826F17FCED}"/>
              </a:ext>
            </a:extLst>
          </p:cNvPr>
          <p:cNvSpPr/>
          <p:nvPr/>
        </p:nvSpPr>
        <p:spPr>
          <a:xfrm>
            <a:off x="8257735" y="826066"/>
            <a:ext cx="3615397" cy="21804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国内</a:t>
            </a:r>
            <a:endParaRPr lang="en-US" altLang="zh-CN" dirty="0"/>
          </a:p>
          <a:p>
            <a:pPr algn="ctr"/>
            <a:r>
              <a:rPr lang="zh-CN" altLang="en-US" dirty="0"/>
              <a:t>在中国国内</a:t>
            </a:r>
            <a:r>
              <a:rPr lang="en-US" altLang="zh-CN" dirty="0"/>
              <a:t>1</a:t>
            </a:r>
            <a:r>
              <a:rPr lang="zh-CN" altLang="en-US" dirty="0"/>
              <a:t>美元目前已经相当于</a:t>
            </a:r>
            <a:r>
              <a:rPr lang="en-US" altLang="zh-CN" dirty="0"/>
              <a:t>10</a:t>
            </a:r>
            <a:r>
              <a:rPr lang="zh-CN" altLang="en-US" dirty="0"/>
              <a:t>元人民币了</a:t>
            </a:r>
          </a:p>
        </p:txBody>
      </p:sp>
      <p:sp>
        <p:nvSpPr>
          <p:cNvPr id="8" name="椭圆 7">
            <a:extLst>
              <a:ext uri="{FF2B5EF4-FFF2-40B4-BE49-F238E27FC236}">
                <a16:creationId xmlns:a16="http://schemas.microsoft.com/office/drawing/2014/main" id="{F3ACECCD-366F-4F97-BBE0-C15E9DEA5305}"/>
              </a:ext>
            </a:extLst>
          </p:cNvPr>
          <p:cNvSpPr/>
          <p:nvPr/>
        </p:nvSpPr>
        <p:spPr>
          <a:xfrm>
            <a:off x="748555" y="2039063"/>
            <a:ext cx="4204993" cy="22789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外汇市场上</a:t>
            </a:r>
            <a:endParaRPr lang="en-US" altLang="zh-CN" dirty="0"/>
          </a:p>
          <a:p>
            <a:pPr algn="ctr"/>
            <a:r>
              <a:rPr lang="en-US" altLang="zh-CN" dirty="0"/>
              <a:t>1</a:t>
            </a:r>
            <a:r>
              <a:rPr lang="zh-CN" altLang="en-US" dirty="0"/>
              <a:t>美元</a:t>
            </a:r>
            <a:r>
              <a:rPr lang="en-US" altLang="zh-CN" dirty="0"/>
              <a:t>=6</a:t>
            </a:r>
            <a:r>
              <a:rPr lang="zh-CN" altLang="en-US" dirty="0"/>
              <a:t>元人民币</a:t>
            </a:r>
          </a:p>
        </p:txBody>
      </p:sp>
      <p:sp>
        <p:nvSpPr>
          <p:cNvPr id="10" name="矩形 9">
            <a:extLst>
              <a:ext uri="{FF2B5EF4-FFF2-40B4-BE49-F238E27FC236}">
                <a16:creationId xmlns:a16="http://schemas.microsoft.com/office/drawing/2014/main" id="{C134C0AF-2E64-45C0-8208-E1F92A80691A}"/>
              </a:ext>
            </a:extLst>
          </p:cNvPr>
          <p:cNvSpPr/>
          <p:nvPr/>
        </p:nvSpPr>
        <p:spPr>
          <a:xfrm>
            <a:off x="1040765" y="5091445"/>
            <a:ext cx="3559126" cy="837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投资者在外汇市场上用</a:t>
            </a:r>
            <a:r>
              <a:rPr lang="en-US" altLang="zh-CN" dirty="0"/>
              <a:t>6</a:t>
            </a:r>
            <a:r>
              <a:rPr lang="zh-CN" altLang="en-US" dirty="0"/>
              <a:t>元人民购买</a:t>
            </a:r>
            <a:r>
              <a:rPr lang="en-US" altLang="zh-CN" dirty="0"/>
              <a:t>1</a:t>
            </a:r>
            <a:r>
              <a:rPr lang="zh-CN" altLang="en-US" dirty="0"/>
              <a:t>美元（抛售人民币，获得美元）</a:t>
            </a:r>
          </a:p>
        </p:txBody>
      </p:sp>
      <p:sp>
        <p:nvSpPr>
          <p:cNvPr id="14" name="箭头: 圆角右 13">
            <a:extLst>
              <a:ext uri="{FF2B5EF4-FFF2-40B4-BE49-F238E27FC236}">
                <a16:creationId xmlns:a16="http://schemas.microsoft.com/office/drawing/2014/main" id="{9988BCD5-3A66-4D47-AFD6-2878F67E25F3}"/>
              </a:ext>
            </a:extLst>
          </p:cNvPr>
          <p:cNvSpPr/>
          <p:nvPr/>
        </p:nvSpPr>
        <p:spPr>
          <a:xfrm>
            <a:off x="2851051" y="1463040"/>
            <a:ext cx="5406684" cy="57602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箭头: 下 14">
            <a:extLst>
              <a:ext uri="{FF2B5EF4-FFF2-40B4-BE49-F238E27FC236}">
                <a16:creationId xmlns:a16="http://schemas.microsoft.com/office/drawing/2014/main" id="{FDB0CEA4-0A95-4B43-80E4-8F82AB7D9539}"/>
              </a:ext>
            </a:extLst>
          </p:cNvPr>
          <p:cNvSpPr/>
          <p:nvPr/>
        </p:nvSpPr>
        <p:spPr>
          <a:xfrm>
            <a:off x="9903655" y="3178542"/>
            <a:ext cx="331113" cy="14637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箭头: 上 15">
            <a:extLst>
              <a:ext uri="{FF2B5EF4-FFF2-40B4-BE49-F238E27FC236}">
                <a16:creationId xmlns:a16="http://schemas.microsoft.com/office/drawing/2014/main" id="{362A71FF-EAA9-4AB6-92B5-CB4128B3A7EE}"/>
              </a:ext>
            </a:extLst>
          </p:cNvPr>
          <p:cNvSpPr/>
          <p:nvPr/>
        </p:nvSpPr>
        <p:spPr>
          <a:xfrm>
            <a:off x="2504049" y="4318021"/>
            <a:ext cx="331113" cy="7734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a:extLst>
              <a:ext uri="{FF2B5EF4-FFF2-40B4-BE49-F238E27FC236}">
                <a16:creationId xmlns:a16="http://schemas.microsoft.com/office/drawing/2014/main" id="{EF9974A4-5706-437A-9EEE-78EE94178986}"/>
              </a:ext>
            </a:extLst>
          </p:cNvPr>
          <p:cNvSpPr/>
          <p:nvPr/>
        </p:nvSpPr>
        <p:spPr>
          <a:xfrm>
            <a:off x="8508593" y="4674849"/>
            <a:ext cx="3113679" cy="935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t>投资者得到</a:t>
            </a:r>
            <a:r>
              <a:rPr lang="en-US" altLang="zh-CN" dirty="0"/>
              <a:t>10</a:t>
            </a:r>
            <a:r>
              <a:rPr lang="zh-CN" altLang="en-US" dirty="0"/>
              <a:t>元人民币，投机行为的结果是获得了</a:t>
            </a:r>
            <a:r>
              <a:rPr lang="en-US" altLang="zh-CN" dirty="0"/>
              <a:t>4</a:t>
            </a:r>
            <a:r>
              <a:rPr lang="zh-CN" altLang="en-US" dirty="0"/>
              <a:t>元人民币的收益</a:t>
            </a:r>
          </a:p>
        </p:txBody>
      </p:sp>
    </p:spTree>
    <p:extLst>
      <p:ext uri="{BB962C8B-B14F-4D97-AF65-F5344CB8AC3E}">
        <p14:creationId xmlns:p14="http://schemas.microsoft.com/office/powerpoint/2010/main" val="30048271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4402"/>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、流动性危机</a:t>
            </a:r>
            <a:endParaRPr lang="en-US" altLang="zh-CN" sz="2400" dirty="0">
              <a:solidFill>
                <a:schemeClr val="bg1"/>
              </a:solidFill>
            </a:endParaRPr>
          </a:p>
          <a:p>
            <a:pPr>
              <a:lnSpc>
                <a:spcPct val="150000"/>
              </a:lnSpc>
            </a:pPr>
            <a:r>
              <a:rPr lang="zh-CN" altLang="en-US" sz="2400" dirty="0">
                <a:solidFill>
                  <a:schemeClr val="bg1"/>
                </a:solidFill>
              </a:rPr>
              <a:t>流动性危机是由流动性不足引起的。流动性可以分为两个层面：（</a:t>
            </a:r>
            <a:r>
              <a:rPr lang="en-US" altLang="zh-CN" sz="2400" dirty="0">
                <a:solidFill>
                  <a:schemeClr val="bg1"/>
                </a:solidFill>
              </a:rPr>
              <a:t>1</a:t>
            </a:r>
            <a:r>
              <a:rPr lang="zh-CN" altLang="en-US" sz="2400" dirty="0">
                <a:solidFill>
                  <a:schemeClr val="bg1"/>
                </a:solidFill>
              </a:rPr>
              <a:t>）国内流动性危机；（</a:t>
            </a:r>
            <a:r>
              <a:rPr lang="en-US" altLang="zh-CN" sz="2400" dirty="0">
                <a:solidFill>
                  <a:schemeClr val="bg1"/>
                </a:solidFill>
              </a:rPr>
              <a:t>2</a:t>
            </a:r>
            <a:r>
              <a:rPr lang="zh-CN" altLang="en-US" sz="2400" dirty="0">
                <a:solidFill>
                  <a:schemeClr val="bg1"/>
                </a:solidFill>
              </a:rPr>
              <a:t>）国际流动性危机。</a:t>
            </a:r>
            <a:br>
              <a:rPr lang="zh-CN" altLang="en-US" sz="2400" dirty="0">
                <a:solidFill>
                  <a:schemeClr val="bg1"/>
                </a:solidFill>
              </a:rPr>
            </a:br>
            <a:r>
              <a:rPr lang="zh-CN" altLang="en-US" sz="2400" dirty="0">
                <a:solidFill>
                  <a:schemeClr val="bg1"/>
                </a:solidFill>
              </a:rPr>
              <a:t>当国内金融机构出现流动性不足的问题时，央行可以发挥最后贷款人的作用，避免“挤兑”可能造成的大范围银行危机。在国际流动性不足的情况下，像</a:t>
            </a:r>
            <a:r>
              <a:rPr lang="en-US" altLang="zh-CN" sz="2400" dirty="0">
                <a:solidFill>
                  <a:schemeClr val="bg1"/>
                </a:solidFill>
              </a:rPr>
              <a:t>IMF</a:t>
            </a:r>
            <a:r>
              <a:rPr lang="zh-CN" altLang="en-US" sz="2400" dirty="0">
                <a:solidFill>
                  <a:schemeClr val="bg1"/>
                </a:solidFill>
              </a:rPr>
              <a:t>之类的国际组织应当及时采取相应的措施。</a:t>
            </a:r>
          </a:p>
        </p:txBody>
      </p:sp>
    </p:spTree>
    <p:extLst>
      <p:ext uri="{BB962C8B-B14F-4D97-AF65-F5344CB8AC3E}">
        <p14:creationId xmlns:p14="http://schemas.microsoft.com/office/powerpoint/2010/main" val="4061315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4</a:t>
            </a:r>
            <a:r>
              <a:rPr lang="zh-CN" altLang="en-US" sz="2400" dirty="0">
                <a:solidFill>
                  <a:schemeClr val="bg1"/>
                </a:solidFill>
              </a:rPr>
              <a:t>、综合性金融危机</a:t>
            </a:r>
            <a:endParaRPr lang="en-US" altLang="zh-CN" sz="2400" dirty="0">
              <a:solidFill>
                <a:schemeClr val="bg1"/>
              </a:solidFill>
            </a:endParaRPr>
          </a:p>
          <a:p>
            <a:pPr fontAlgn="base" latinLnBrk="1">
              <a:lnSpc>
                <a:spcPct val="150000"/>
              </a:lnSpc>
            </a:pPr>
            <a:r>
              <a:rPr lang="zh-CN" altLang="en-US" sz="2400" dirty="0">
                <a:solidFill>
                  <a:schemeClr val="bg1"/>
                </a:solidFill>
              </a:rPr>
              <a:t>通常是几种危机的结合。现实中的金融危机都是综合性金融危机。综合性金融危机分为外部综合性金融危机和内部综合性金融危机。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338417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三、次贷危机</a:t>
            </a:r>
          </a:p>
          <a:p>
            <a:pPr>
              <a:lnSpc>
                <a:spcPct val="150000"/>
              </a:lnSpc>
            </a:pPr>
            <a:r>
              <a:rPr lang="zh-CN" altLang="en-US" sz="2400" dirty="0">
                <a:solidFill>
                  <a:schemeClr val="bg1"/>
                </a:solidFill>
              </a:rPr>
              <a:t>次贷危机，是指一场发生在美国，因次级抵押贷款机构破产、投资基金被迫关闭、股市剧烈震荡引起的金融风暴。</a:t>
            </a:r>
          </a:p>
          <a:p>
            <a:pPr>
              <a:lnSpc>
                <a:spcPct val="150000"/>
              </a:lnSpc>
            </a:pPr>
            <a:r>
              <a:rPr lang="zh-CN" altLang="en-US" sz="2400" dirty="0">
                <a:solidFill>
                  <a:schemeClr val="bg1"/>
                </a:solidFill>
              </a:rPr>
              <a:t>此次次贷危机可以分为三个阶段：第一阶段是债务危机阶段</a:t>
            </a:r>
            <a:r>
              <a:rPr lang="en-US" altLang="zh-CN" sz="2400" dirty="0">
                <a:solidFill>
                  <a:schemeClr val="bg1"/>
                </a:solidFill>
              </a:rPr>
              <a:t>;</a:t>
            </a:r>
            <a:r>
              <a:rPr lang="zh-CN" altLang="en-US" sz="2400" dirty="0">
                <a:solidFill>
                  <a:schemeClr val="bg1"/>
                </a:solidFill>
              </a:rPr>
              <a:t>第二个阶段是流动性危机</a:t>
            </a:r>
            <a:r>
              <a:rPr lang="en-US" altLang="zh-CN" sz="2400" dirty="0">
                <a:solidFill>
                  <a:schemeClr val="bg1"/>
                </a:solidFill>
              </a:rPr>
              <a:t>;</a:t>
            </a:r>
            <a:r>
              <a:rPr lang="zh-CN" altLang="en-US" sz="2400" dirty="0">
                <a:solidFill>
                  <a:schemeClr val="bg1"/>
                </a:solidFill>
              </a:rPr>
              <a:t>第三个阶段即信用危机。投资者对建立在信用基础上的金融活动产生怀疑，引发全球范围内的金融恐慌。</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57904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第三节  金融监管理论</a:t>
            </a:r>
            <a:endParaRPr lang="en-US" altLang="zh-CN" sz="2400" dirty="0">
              <a:solidFill>
                <a:schemeClr val="bg1"/>
              </a:solidFill>
            </a:endParaRPr>
          </a:p>
          <a:p>
            <a:pPr fontAlgn="base" latinLnBrk="1">
              <a:lnSpc>
                <a:spcPct val="150000"/>
              </a:lnSpc>
            </a:pPr>
            <a:r>
              <a:rPr lang="zh-CN" altLang="en-US" sz="2400" dirty="0">
                <a:solidFill>
                  <a:schemeClr val="bg1"/>
                </a:solidFill>
              </a:rPr>
              <a:t>一、金融监管的含义</a:t>
            </a:r>
            <a:endParaRPr lang="en-US" altLang="zh-CN" sz="2400" dirty="0">
              <a:solidFill>
                <a:schemeClr val="bg1"/>
              </a:solidFill>
            </a:endParaRPr>
          </a:p>
          <a:p>
            <a:pPr fontAlgn="base" latinLnBrk="1">
              <a:lnSpc>
                <a:spcPct val="150000"/>
              </a:lnSpc>
            </a:pPr>
            <a:r>
              <a:rPr lang="zh-CN" altLang="en-US" sz="2400" dirty="0">
                <a:solidFill>
                  <a:schemeClr val="bg1"/>
                </a:solidFill>
              </a:rPr>
              <a:t>金融监管或称金融监督管理，是指一国的金融管理部门为达到稳定货币、维护金融业正常秩序等目的，依法对金融机构及其经营活动实施外部监督、稽核、检查和对其违法违规行为进行处罚等一系列行为。</a:t>
            </a:r>
            <a:endParaRPr lang="en-US" altLang="zh-CN" sz="2400" dirty="0">
              <a:solidFill>
                <a:schemeClr val="bg1"/>
              </a:solidFill>
            </a:endParaRPr>
          </a:p>
          <a:p>
            <a:pPr fontAlgn="base" latinLnBrk="1">
              <a:lnSpc>
                <a:spcPct val="150000"/>
              </a:lnSpc>
            </a:pPr>
            <a:r>
              <a:rPr lang="zh-CN" altLang="en-US" sz="2400" dirty="0">
                <a:solidFill>
                  <a:schemeClr val="bg1"/>
                </a:solidFill>
              </a:rPr>
              <a:t>金融监管首先是从对银行的监管开始的，这和银行的一些特性有关。</a:t>
            </a:r>
            <a:r>
              <a:rPr lang="en-US" altLang="zh-CN" sz="2400" dirty="0">
                <a:solidFill>
                  <a:schemeClr val="bg1"/>
                </a:solidFill>
              </a:rPr>
              <a:t>1)</a:t>
            </a:r>
            <a:r>
              <a:rPr lang="zh-CN" altLang="en-US" sz="2400" dirty="0">
                <a:solidFill>
                  <a:schemeClr val="bg1"/>
                </a:solidFill>
              </a:rPr>
              <a:t>银行提供的期限转换功能</a:t>
            </a:r>
            <a:r>
              <a:rPr lang="en-US" altLang="zh-CN" sz="2400" dirty="0">
                <a:solidFill>
                  <a:schemeClr val="bg1"/>
                </a:solidFill>
              </a:rPr>
              <a:t>;2)</a:t>
            </a:r>
            <a:r>
              <a:rPr lang="zh-CN" altLang="en-US" sz="2400" dirty="0">
                <a:solidFill>
                  <a:schemeClr val="bg1"/>
                </a:solidFill>
              </a:rPr>
              <a:t>银行是整个支付体系的重要组成部分，作为票据的清算者，降低了交易的费用</a:t>
            </a:r>
            <a:r>
              <a:rPr lang="en-US" altLang="zh-CN" sz="2400" dirty="0">
                <a:solidFill>
                  <a:schemeClr val="bg1"/>
                </a:solidFill>
              </a:rPr>
              <a:t>;3)</a:t>
            </a:r>
            <a:r>
              <a:rPr lang="zh-CN" altLang="en-US" sz="2400" dirty="0">
                <a:solidFill>
                  <a:schemeClr val="bg1"/>
                </a:solidFill>
              </a:rPr>
              <a:t>银行的信用创造和流动性创造功能。</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513292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 金融监管的一般性理论</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、公共利益论</a:t>
            </a:r>
            <a:endParaRPr lang="en-US" altLang="zh-CN" sz="2400" dirty="0">
              <a:solidFill>
                <a:schemeClr val="bg1"/>
              </a:solidFill>
            </a:endParaRPr>
          </a:p>
          <a:p>
            <a:pPr fontAlgn="base" latinLnBrk="1">
              <a:lnSpc>
                <a:spcPct val="150000"/>
              </a:lnSpc>
            </a:pPr>
            <a:r>
              <a:rPr lang="zh-CN" altLang="en-US" sz="2400" dirty="0">
                <a:solidFill>
                  <a:schemeClr val="bg1"/>
                </a:solidFill>
              </a:rPr>
              <a:t> 监管是政府对公众要求纠正某些社会个体和社会组织的不公平、不公正和无效率或低效率的一种回应。</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、保护债权论</a:t>
            </a:r>
            <a:endParaRPr lang="en-US" altLang="zh-CN" sz="2400" dirty="0">
              <a:solidFill>
                <a:schemeClr val="bg1"/>
              </a:solidFill>
            </a:endParaRPr>
          </a:p>
          <a:p>
            <a:pPr fontAlgn="base" latinLnBrk="1">
              <a:lnSpc>
                <a:spcPct val="150000"/>
              </a:lnSpc>
            </a:pPr>
            <a:r>
              <a:rPr lang="zh-CN" altLang="en-US" sz="2400" dirty="0">
                <a:solidFill>
                  <a:schemeClr val="bg1"/>
                </a:solidFill>
              </a:rPr>
              <a:t>存款保险制度就是这一理论的实践形式。债权人包括存款人、证券持有人、投保人。</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、金融风险控制论</a:t>
            </a:r>
            <a:endParaRPr lang="en-US" altLang="zh-CN" sz="2400" dirty="0">
              <a:solidFill>
                <a:schemeClr val="bg1"/>
              </a:solidFill>
            </a:endParaRPr>
          </a:p>
          <a:p>
            <a:pPr fontAlgn="base" latinLnBrk="1">
              <a:lnSpc>
                <a:spcPct val="150000"/>
              </a:lnSpc>
            </a:pPr>
            <a:r>
              <a:rPr lang="zh-CN" altLang="en-US" sz="2400" dirty="0">
                <a:solidFill>
                  <a:schemeClr val="bg1"/>
                </a:solidFill>
              </a:rPr>
              <a:t>这一理论源于“金融不稳定假说”</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、金融全球化对传统金融监管理论的挑战</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042704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第二十章  商业银行与金融市场</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9B75FAFA-1132-4625-B7AC-DC4293A4679D}"/>
              </a:ext>
            </a:extLst>
          </p:cNvPr>
          <p:cNvPicPr>
            <a:picLocks noChangeAspect="1"/>
          </p:cNvPicPr>
          <p:nvPr/>
        </p:nvPicPr>
        <p:blipFill>
          <a:blip r:embed="rId4"/>
          <a:stretch>
            <a:fillRect/>
          </a:stretch>
        </p:blipFill>
        <p:spPr>
          <a:xfrm>
            <a:off x="1209784" y="2213493"/>
            <a:ext cx="9190524" cy="1469284"/>
          </a:xfrm>
          <a:prstGeom prst="rect">
            <a:avLst/>
          </a:prstGeom>
        </p:spPr>
      </p:pic>
    </p:spTree>
    <p:extLst>
      <p:ext uri="{BB962C8B-B14F-4D97-AF65-F5344CB8AC3E}">
        <p14:creationId xmlns:p14="http://schemas.microsoft.com/office/powerpoint/2010/main" val="18073182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第四节  金融监管体制</a:t>
            </a:r>
          </a:p>
          <a:p>
            <a:pPr fontAlgn="base" latinLnBrk="1">
              <a:lnSpc>
                <a:spcPct val="150000"/>
              </a:lnSpc>
            </a:pPr>
            <a:r>
              <a:rPr lang="zh-CN" altLang="en-US" sz="2400" dirty="0">
                <a:solidFill>
                  <a:schemeClr val="bg1"/>
                </a:solidFill>
              </a:rPr>
              <a:t>一、金融监管体制的含义与分类</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、含义：一国金融管理部门的构成及其分工的有关安排。</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、分类</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2" name="表格 1">
            <a:extLst>
              <a:ext uri="{FF2B5EF4-FFF2-40B4-BE49-F238E27FC236}">
                <a16:creationId xmlns:a16="http://schemas.microsoft.com/office/drawing/2014/main" id="{5EF45715-04D1-4916-BFB8-EE7C51139562}"/>
              </a:ext>
            </a:extLst>
          </p:cNvPr>
          <p:cNvGraphicFramePr>
            <a:graphicFrameLocks noGrp="1"/>
          </p:cNvGraphicFramePr>
          <p:nvPr/>
        </p:nvGraphicFramePr>
        <p:xfrm>
          <a:off x="1101090" y="3178334"/>
          <a:ext cx="9989820" cy="1645920"/>
        </p:xfrm>
        <a:graphic>
          <a:graphicData uri="http://schemas.openxmlformats.org/drawingml/2006/table">
            <a:tbl>
              <a:tblPr/>
              <a:tblGrid>
                <a:gridCol w="3484449">
                  <a:extLst>
                    <a:ext uri="{9D8B030D-6E8A-4147-A177-3AD203B41FA5}">
                      <a16:colId xmlns:a16="http://schemas.microsoft.com/office/drawing/2014/main" val="2822533871"/>
                    </a:ext>
                  </a:extLst>
                </a:gridCol>
                <a:gridCol w="3484449">
                  <a:extLst>
                    <a:ext uri="{9D8B030D-6E8A-4147-A177-3AD203B41FA5}">
                      <a16:colId xmlns:a16="http://schemas.microsoft.com/office/drawing/2014/main" val="4128460907"/>
                    </a:ext>
                  </a:extLst>
                </a:gridCol>
                <a:gridCol w="3020922">
                  <a:extLst>
                    <a:ext uri="{9D8B030D-6E8A-4147-A177-3AD203B41FA5}">
                      <a16:colId xmlns:a16="http://schemas.microsoft.com/office/drawing/2014/main" val="984900042"/>
                    </a:ext>
                  </a:extLst>
                </a:gridCol>
              </a:tblGrid>
              <a:tr h="0">
                <a:tc>
                  <a:txBody>
                    <a:bodyPr/>
                    <a:lstStyle/>
                    <a:p>
                      <a:pPr algn="ctr"/>
                      <a:r>
                        <a:rPr lang="zh-CN" altLang="en-US" b="1">
                          <a:effectLst/>
                        </a:rPr>
                        <a:t>分类标准</a:t>
                      </a:r>
                      <a:endParaRPr lang="zh-CN" altLang="en-US">
                        <a:effectLst/>
                      </a:endParaRPr>
                    </a:p>
                  </a:txBody>
                  <a:tcPr marL="0" marR="0" marT="0" marB="0" anchor="ctr">
                    <a:lnL>
                      <a:noFill/>
                    </a:lnL>
                    <a:lnR>
                      <a:noFill/>
                    </a:lnR>
                    <a:lnT>
                      <a:noFill/>
                    </a:lnT>
                    <a:lnB>
                      <a:noFill/>
                    </a:lnB>
                    <a:solidFill>
                      <a:srgbClr val="FFFFFF"/>
                    </a:solidFill>
                  </a:tcPr>
                </a:tc>
                <a:tc>
                  <a:txBody>
                    <a:bodyPr/>
                    <a:lstStyle/>
                    <a:p>
                      <a:pPr algn="ctr"/>
                      <a:r>
                        <a:rPr lang="zh-CN" altLang="en-US" b="1">
                          <a:effectLst/>
                        </a:rPr>
                        <a:t>分类结果</a:t>
                      </a:r>
                      <a:endParaRPr lang="zh-CN" altLang="en-US">
                        <a:effectLst/>
                      </a:endParaRPr>
                    </a:p>
                  </a:txBody>
                  <a:tcPr marL="0" marR="0" marT="0" marB="0" anchor="ctr">
                    <a:lnL>
                      <a:noFill/>
                    </a:lnL>
                    <a:lnR>
                      <a:noFill/>
                    </a:lnR>
                    <a:lnT>
                      <a:noFill/>
                    </a:lnT>
                    <a:lnB>
                      <a:noFill/>
                    </a:lnB>
                    <a:solidFill>
                      <a:srgbClr val="FFFFFF"/>
                    </a:solidFill>
                  </a:tcPr>
                </a:tc>
                <a:tc>
                  <a:txBody>
                    <a:bodyPr/>
                    <a:lstStyle/>
                    <a:p>
                      <a:pPr algn="ctr"/>
                      <a:r>
                        <a:rPr lang="zh-CN" altLang="en-US" b="1">
                          <a:effectLst/>
                        </a:rPr>
                        <a:t>代表国家</a:t>
                      </a:r>
                      <a:endParaRPr lang="zh-CN" altLang="en-US">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521857073"/>
                  </a:ext>
                </a:extLst>
              </a:tr>
              <a:tr h="0">
                <a:tc rowSpan="2">
                  <a:txBody>
                    <a:bodyPr/>
                    <a:lstStyle/>
                    <a:p>
                      <a:pPr algn="ctr"/>
                      <a:r>
                        <a:rPr lang="zh-CN" altLang="en-US">
                          <a:effectLst/>
                        </a:rPr>
                        <a:t>①从银行的</a:t>
                      </a:r>
                      <a:r>
                        <a:rPr lang="zh-CN" altLang="en-US" b="1">
                          <a:effectLst/>
                        </a:rPr>
                        <a:t>监管主体以及中央银行的角色</a:t>
                      </a:r>
                      <a:r>
                        <a:rPr lang="zh-CN" altLang="en-US">
                          <a:effectLst/>
                        </a:rPr>
                        <a:t>来分</a:t>
                      </a:r>
                    </a:p>
                  </a:txBody>
                  <a:tcPr marL="0" marR="0" marT="0" marB="0" anchor="ctr">
                    <a:lnL>
                      <a:noFill/>
                    </a:lnL>
                    <a:lnR>
                      <a:noFill/>
                    </a:lnR>
                    <a:lnT>
                      <a:noFill/>
                    </a:lnT>
                    <a:lnB>
                      <a:noFill/>
                    </a:lnB>
                    <a:solidFill>
                      <a:srgbClr val="FFFFFF"/>
                    </a:solidFill>
                  </a:tcPr>
                </a:tc>
                <a:tc>
                  <a:txBody>
                    <a:bodyPr/>
                    <a:lstStyle/>
                    <a:p>
                      <a:pPr algn="ctr"/>
                      <a:r>
                        <a:rPr lang="zh-CN" altLang="en-US">
                          <a:effectLst/>
                        </a:rPr>
                        <a:t>以中央银行为重心的监管体制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美国、法国、印度、巴西等国家。</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91112713"/>
                  </a:ext>
                </a:extLst>
              </a:tr>
              <a:tr h="0">
                <a:tc vMerge="1">
                  <a:txBody>
                    <a:bodyPr/>
                    <a:lstStyle/>
                    <a:p>
                      <a:endParaRPr lang="zh-CN" altLang="en-US"/>
                    </a:p>
                  </a:txBody>
                  <a:tcPr/>
                </a:tc>
                <a:tc>
                  <a:txBody>
                    <a:bodyPr/>
                    <a:lstStyle/>
                    <a:p>
                      <a:pPr algn="ctr"/>
                      <a:r>
                        <a:rPr lang="zh-CN" altLang="en-US" dirty="0">
                          <a:effectLst/>
                        </a:rPr>
                        <a:t>独立于中央银行的综合监管体制。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德国、英国、日本、韩国。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20324278"/>
                  </a:ext>
                </a:extLst>
              </a:tr>
              <a:tr h="0">
                <a:tc rowSpan="2">
                  <a:txBody>
                    <a:bodyPr/>
                    <a:lstStyle/>
                    <a:p>
                      <a:pPr algn="ctr"/>
                      <a:r>
                        <a:rPr lang="zh-CN" altLang="en-US">
                          <a:effectLst/>
                        </a:rPr>
                        <a:t>②从</a:t>
                      </a:r>
                      <a:r>
                        <a:rPr lang="zh-CN" altLang="en-US" b="1">
                          <a:effectLst/>
                        </a:rPr>
                        <a:t>监管客体的角度</a:t>
                      </a:r>
                      <a:r>
                        <a:rPr lang="zh-CN" altLang="en-US">
                          <a:effectLst/>
                        </a:rPr>
                        <a:t>来分</a:t>
                      </a:r>
                    </a:p>
                  </a:txBody>
                  <a:tcPr marL="0" marR="0" marT="0" marB="0" anchor="ctr">
                    <a:lnL>
                      <a:noFill/>
                    </a:lnL>
                    <a:lnR>
                      <a:noFill/>
                    </a:lnR>
                    <a:lnT>
                      <a:noFill/>
                    </a:lnT>
                    <a:lnB>
                      <a:noFill/>
                    </a:lnB>
                    <a:solidFill>
                      <a:srgbClr val="FFFFFF"/>
                    </a:solidFill>
                  </a:tcPr>
                </a:tc>
                <a:tc>
                  <a:txBody>
                    <a:bodyPr/>
                    <a:lstStyle/>
                    <a:p>
                      <a:pPr algn="ctr"/>
                      <a:r>
                        <a:rPr lang="zh-CN" altLang="en-US" dirty="0">
                          <a:effectLst/>
                        </a:rPr>
                        <a:t>综合监管体制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英国、瑞士、日本和韩国。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194566073"/>
                  </a:ext>
                </a:extLst>
              </a:tr>
              <a:tr h="0">
                <a:tc vMerge="1">
                  <a:txBody>
                    <a:bodyPr/>
                    <a:lstStyle/>
                    <a:p>
                      <a:endParaRPr lang="zh-CN" altLang="en-US"/>
                    </a:p>
                  </a:txBody>
                  <a:tcPr/>
                </a:tc>
                <a:tc>
                  <a:txBody>
                    <a:bodyPr/>
                    <a:lstStyle/>
                    <a:p>
                      <a:pPr algn="ctr"/>
                      <a:r>
                        <a:rPr lang="zh-CN" altLang="en-US" dirty="0">
                          <a:effectLst/>
                        </a:rPr>
                        <a:t>分业监管体制</a:t>
                      </a:r>
                    </a:p>
                  </a:txBody>
                  <a:tcPr marL="0" marR="0" marT="0" marB="0" anchor="ctr">
                    <a:lnL>
                      <a:noFill/>
                    </a:lnL>
                    <a:lnR>
                      <a:noFill/>
                    </a:lnR>
                    <a:lnT>
                      <a:noFill/>
                    </a:lnT>
                    <a:lnB>
                      <a:noFill/>
                    </a:lnB>
                    <a:solidFill>
                      <a:srgbClr val="FFFFFF"/>
                    </a:solidFill>
                  </a:tcPr>
                </a:tc>
                <a:tc>
                  <a:txBody>
                    <a:bodyPr/>
                    <a:lstStyle/>
                    <a:p>
                      <a:pPr algn="ctr"/>
                      <a:r>
                        <a:rPr lang="zh-CN" altLang="en-US" dirty="0">
                          <a:effectLst/>
                        </a:rPr>
                        <a:t>大多数发展中国家，包括中国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59209518"/>
                  </a:ext>
                </a:extLst>
              </a:tr>
            </a:tbl>
          </a:graphicData>
        </a:graphic>
      </p:graphicFrame>
    </p:spTree>
    <p:extLst>
      <p:ext uri="{BB962C8B-B14F-4D97-AF65-F5344CB8AC3E}">
        <p14:creationId xmlns:p14="http://schemas.microsoft.com/office/powerpoint/2010/main" val="37971988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98439" y="1028391"/>
            <a:ext cx="11448416"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二、我国金融监管体制演变</a:t>
            </a:r>
            <a:endParaRPr lang="en-US" altLang="zh-CN" sz="2400" dirty="0">
              <a:solidFill>
                <a:schemeClr val="bg1"/>
              </a:solidFill>
            </a:endParaRPr>
          </a:p>
          <a:p>
            <a:pPr fontAlgn="base" latinLnBrk="1">
              <a:lnSpc>
                <a:spcPct val="150000"/>
              </a:lnSpc>
            </a:pPr>
            <a:r>
              <a:rPr lang="zh-CN" altLang="en-US" sz="2400" dirty="0">
                <a:solidFill>
                  <a:schemeClr val="bg1"/>
                </a:solidFill>
              </a:rPr>
              <a:t>自</a:t>
            </a:r>
            <a:r>
              <a:rPr lang="en-US" altLang="zh-CN" sz="2400" dirty="0">
                <a:solidFill>
                  <a:schemeClr val="bg1"/>
                </a:solidFill>
              </a:rPr>
              <a:t>20</a:t>
            </a:r>
            <a:r>
              <a:rPr lang="zh-CN" altLang="en-US" sz="2400" dirty="0">
                <a:solidFill>
                  <a:schemeClr val="bg1"/>
                </a:solidFill>
              </a:rPr>
              <a:t>世纪</a:t>
            </a:r>
            <a:r>
              <a:rPr lang="en-US" altLang="zh-CN" sz="2400" dirty="0">
                <a:solidFill>
                  <a:schemeClr val="bg1"/>
                </a:solidFill>
              </a:rPr>
              <a:t>80</a:t>
            </a:r>
            <a:r>
              <a:rPr lang="zh-CN" altLang="en-US" sz="2400" dirty="0">
                <a:solidFill>
                  <a:schemeClr val="bg1"/>
                </a:solidFill>
              </a:rPr>
              <a:t>年代以来，我国的金融监管体制逐渐由单一全能型体制转向独立于中央银行的分业监管体制。</a:t>
            </a:r>
            <a:endParaRPr lang="en-US" altLang="zh-CN" sz="2400" dirty="0">
              <a:solidFill>
                <a:schemeClr val="bg1"/>
              </a:solidFill>
            </a:endParaRPr>
          </a:p>
          <a:p>
            <a:pPr fontAlgn="base" latinLnBrk="1">
              <a:lnSpc>
                <a:spcPct val="150000"/>
              </a:lnSpc>
            </a:pPr>
            <a:r>
              <a:rPr lang="zh-CN" altLang="en-US" sz="2400" dirty="0">
                <a:solidFill>
                  <a:schemeClr val="bg1"/>
                </a:solidFill>
              </a:rPr>
              <a:t>                                                          中     国     人     民     银    行</a:t>
            </a:r>
            <a:endParaRPr lang="en-US" altLang="zh-CN" sz="2400" dirty="0">
              <a:solidFill>
                <a:schemeClr val="bg1"/>
              </a:solidFill>
            </a:endParaRPr>
          </a:p>
          <a:p>
            <a:pPr fontAlgn="base" latinLnBrk="1">
              <a:lnSpc>
                <a:spcPct val="150000"/>
              </a:lnSpc>
            </a:pPr>
            <a:r>
              <a:rPr lang="en-US" altLang="zh-CN" sz="2400" dirty="0">
                <a:solidFill>
                  <a:schemeClr val="bg1"/>
                </a:solidFill>
              </a:rPr>
              <a:t>                            </a:t>
            </a:r>
            <a:r>
              <a:rPr lang="zh-CN" altLang="en-US" sz="2400" dirty="0">
                <a:solidFill>
                  <a:schemeClr val="bg1"/>
                </a:solidFill>
              </a:rPr>
              <a:t>中国人民银行    证监会        证监会         证监会</a:t>
            </a:r>
            <a:endParaRPr lang="en-US" altLang="zh-CN" sz="2400" dirty="0">
              <a:solidFill>
                <a:schemeClr val="bg1"/>
              </a:solidFill>
            </a:endParaRPr>
          </a:p>
          <a:p>
            <a:pPr fontAlgn="base" latinLnBrk="1">
              <a:lnSpc>
                <a:spcPct val="150000"/>
              </a:lnSpc>
            </a:pPr>
            <a:r>
              <a:rPr lang="zh-CN" altLang="en-US" sz="2400" dirty="0">
                <a:solidFill>
                  <a:schemeClr val="bg1"/>
                </a:solidFill>
              </a:rPr>
              <a:t>中国人民银行          证监会           保监会       银保监会       国家金融监督管理总局</a:t>
            </a:r>
            <a:endParaRPr lang="en-US" altLang="zh-CN" sz="2400" dirty="0">
              <a:solidFill>
                <a:schemeClr val="bg1"/>
              </a:solidFill>
            </a:endParaRPr>
          </a:p>
          <a:p>
            <a:pPr fontAlgn="base" latinLnBrk="1">
              <a:lnSpc>
                <a:spcPct val="150000"/>
              </a:lnSpc>
            </a:pPr>
            <a:r>
              <a:rPr lang="en-US" altLang="zh-CN" sz="2400" dirty="0">
                <a:solidFill>
                  <a:schemeClr val="bg1"/>
                </a:solidFill>
              </a:rPr>
              <a:t>                                </a:t>
            </a:r>
            <a:r>
              <a:rPr lang="zh-CN" altLang="en-US" sz="2400" dirty="0">
                <a:solidFill>
                  <a:schemeClr val="bg1"/>
                </a:solidFill>
              </a:rPr>
              <a:t>保监会           银监会</a:t>
            </a:r>
            <a:endParaRPr lang="en-US" altLang="zh-CN" sz="2400" dirty="0">
              <a:solidFill>
                <a:schemeClr val="bg1"/>
              </a:solidFill>
            </a:endParaRPr>
          </a:p>
        </p:txBody>
      </p:sp>
      <p:sp>
        <p:nvSpPr>
          <p:cNvPr id="2" name="箭头: 右 1">
            <a:extLst>
              <a:ext uri="{FF2B5EF4-FFF2-40B4-BE49-F238E27FC236}">
                <a16:creationId xmlns:a16="http://schemas.microsoft.com/office/drawing/2014/main" id="{6417EC85-569F-45D7-885E-99F45125F3D5}"/>
              </a:ext>
            </a:extLst>
          </p:cNvPr>
          <p:cNvSpPr/>
          <p:nvPr/>
        </p:nvSpPr>
        <p:spPr>
          <a:xfrm>
            <a:off x="3137095"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箭头: 右 13">
            <a:extLst>
              <a:ext uri="{FF2B5EF4-FFF2-40B4-BE49-F238E27FC236}">
                <a16:creationId xmlns:a16="http://schemas.microsoft.com/office/drawing/2014/main" id="{00AC8DFD-2286-4ACC-BEBB-10FAB64F6E7F}"/>
              </a:ext>
            </a:extLst>
          </p:cNvPr>
          <p:cNvSpPr/>
          <p:nvPr/>
        </p:nvSpPr>
        <p:spPr>
          <a:xfrm>
            <a:off x="5241558"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箭头: 右 14">
            <a:extLst>
              <a:ext uri="{FF2B5EF4-FFF2-40B4-BE49-F238E27FC236}">
                <a16:creationId xmlns:a16="http://schemas.microsoft.com/office/drawing/2014/main" id="{4356D53D-7473-4B07-B163-3C77CA78E818}"/>
              </a:ext>
            </a:extLst>
          </p:cNvPr>
          <p:cNvSpPr/>
          <p:nvPr/>
        </p:nvSpPr>
        <p:spPr>
          <a:xfrm>
            <a:off x="6714477"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箭头: 右 7">
            <a:extLst>
              <a:ext uri="{FF2B5EF4-FFF2-40B4-BE49-F238E27FC236}">
                <a16:creationId xmlns:a16="http://schemas.microsoft.com/office/drawing/2014/main" id="{059C0AC4-849C-2949-A06D-3DA71944A46C}"/>
              </a:ext>
            </a:extLst>
          </p:cNvPr>
          <p:cNvSpPr/>
          <p:nvPr/>
        </p:nvSpPr>
        <p:spPr>
          <a:xfrm>
            <a:off x="8548470"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216355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9976026" cy="5563831"/>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三、近年来我国对重点领域的监管进展</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、对影子银行的监管</a:t>
            </a:r>
            <a:endParaRPr lang="en-US" altLang="zh-CN" sz="2400" dirty="0">
              <a:solidFill>
                <a:schemeClr val="bg1"/>
              </a:solidFill>
            </a:endParaRPr>
          </a:p>
          <a:p>
            <a:pPr fontAlgn="base" latinLnBrk="1">
              <a:lnSpc>
                <a:spcPct val="150000"/>
              </a:lnSpc>
            </a:pPr>
            <a:r>
              <a:rPr lang="zh-CN" altLang="en-US" sz="2400" dirty="0">
                <a:solidFill>
                  <a:schemeClr val="bg1"/>
                </a:solidFill>
              </a:rPr>
              <a:t>影子银行是指常规银行体系以外的各种金融中介业务，通常以非银行金融机构为载体，对金融资产的信用、流动性和期限等风险因素进行转换，扮演着“类银行” 的角色。</a:t>
            </a:r>
            <a:endParaRPr lang="en-US" altLang="zh-CN" sz="2400" dirty="0">
              <a:solidFill>
                <a:schemeClr val="bg1"/>
              </a:solidFill>
            </a:endParaRPr>
          </a:p>
          <a:p>
            <a:pPr fontAlgn="base" latinLnBrk="1">
              <a:lnSpc>
                <a:spcPct val="150000"/>
              </a:lnSpc>
            </a:pPr>
            <a:r>
              <a:rPr lang="zh-CN" altLang="en-US" sz="2400" dirty="0">
                <a:solidFill>
                  <a:schemeClr val="bg1"/>
                </a:solidFill>
              </a:rPr>
              <a:t>我国的影子银行突出表现出以下五个特点，第一，以银行为核心，表现为银行的影子；第二，以监管套利为主要目的，违法违规现象较为普遍；第三，存在刚性兑付或具有刚性兑付预期；第四，收取通道费用的盈利模式较为普遍；第五，以类贷款为主，信用风险突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1351612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05281" y="717550"/>
            <a:ext cx="9976026"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、对地方金融组织的监管</a:t>
            </a:r>
            <a:endParaRPr lang="en-US" altLang="zh-CN" sz="2400" dirty="0">
              <a:solidFill>
                <a:schemeClr val="bg1"/>
              </a:solidFill>
            </a:endParaRPr>
          </a:p>
          <a:p>
            <a:pPr fontAlgn="base" latinLnBrk="1">
              <a:lnSpc>
                <a:spcPct val="150000"/>
              </a:lnSpc>
            </a:pPr>
            <a:r>
              <a:rPr lang="zh-CN" altLang="en-US" sz="2400" dirty="0">
                <a:solidFill>
                  <a:schemeClr val="bg1"/>
                </a:solidFill>
              </a:rPr>
              <a:t>地方金融组织是指依法设立的小额贷款公司、融资担保公司、区域性股权市场、典当行、融资租赁公司、商业保理公司、地方资产管理公司以及法律、行政法规和国务院授权省级人民政府监督管理的从事地方金融业务的其他机构。</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、对金融控股公司的监管</a:t>
            </a:r>
            <a:endParaRPr lang="en-US" altLang="zh-CN" sz="2400" dirty="0">
              <a:solidFill>
                <a:schemeClr val="bg1"/>
              </a:solidFill>
            </a:endParaRPr>
          </a:p>
          <a:p>
            <a:pPr fontAlgn="base" latinLnBrk="1">
              <a:lnSpc>
                <a:spcPct val="150000"/>
              </a:lnSpc>
            </a:pPr>
            <a:r>
              <a:rPr lang="zh-CN" altLang="en-US" sz="2400" dirty="0">
                <a:solidFill>
                  <a:schemeClr val="bg1"/>
                </a:solidFill>
              </a:rPr>
              <a:t>金融控股公司是指对两个或两个以上，不同类型金融机构拥有实质控制权，自身仅开展股权投资管理，不直接从事商业性经营活动的有限责任公司或者股份有限公司。</a:t>
            </a:r>
            <a:endParaRPr lang="en-US" altLang="zh-CN" sz="2400" dirty="0">
              <a:solidFill>
                <a:schemeClr val="bg1"/>
              </a:solidFill>
            </a:endParaRPr>
          </a:p>
          <a:p>
            <a:pPr fontAlgn="base" latinLnBrk="1">
              <a:lnSpc>
                <a:spcPct val="150000"/>
              </a:lnSpc>
            </a:pPr>
            <a:r>
              <a:rPr lang="zh-CN" altLang="en-US" sz="2400" dirty="0">
                <a:solidFill>
                  <a:schemeClr val="bg1"/>
                </a:solidFill>
              </a:rPr>
              <a:t>四、建立维护金融稳定长效机制</a:t>
            </a:r>
            <a:endParaRPr lang="en-US" altLang="zh-CN" sz="2400" dirty="0">
              <a:solidFill>
                <a:schemeClr val="bg1"/>
              </a:solidFill>
            </a:endParaRPr>
          </a:p>
        </p:txBody>
      </p:sp>
    </p:spTree>
    <p:extLst>
      <p:ext uri="{BB962C8B-B14F-4D97-AF65-F5344CB8AC3E}">
        <p14:creationId xmlns:p14="http://schemas.microsoft.com/office/powerpoint/2010/main" val="35160120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第五节 国际金融监管协调</a:t>
            </a:r>
            <a:endParaRPr lang="en-US" altLang="zh-CN" sz="2400" dirty="0">
              <a:solidFill>
                <a:schemeClr val="bg1"/>
              </a:solidFill>
            </a:endParaRPr>
          </a:p>
          <a:p>
            <a:pPr fontAlgn="base" latinLnBrk="1">
              <a:lnSpc>
                <a:spcPct val="150000"/>
              </a:lnSpc>
            </a:pPr>
            <a:r>
              <a:rPr lang="zh-CN" altLang="en-US" sz="2400" dirty="0">
                <a:solidFill>
                  <a:schemeClr val="bg1"/>
                </a:solidFill>
              </a:rPr>
              <a:t>一、巴塞尔协议产生的背景与发展</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、巴塞尔协议产生的直接原因：国际性银行倒闭事件和国际贷款违约事件使得监管当局全面审视拥有广泛国际业务的银行监管问题。</a:t>
            </a:r>
          </a:p>
          <a:p>
            <a:pPr>
              <a:lnSpc>
                <a:spcPct val="150000"/>
              </a:lnSpc>
            </a:pPr>
            <a:r>
              <a:rPr lang="zh-CN" altLang="en-US" sz="2400" dirty="0">
                <a:solidFill>
                  <a:schemeClr val="bg1"/>
                </a:solidFill>
              </a:rPr>
              <a:t>主要原因：随着金融国际化，必须要在金融监管上进行国际协调。</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396554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12398"/>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a:t>
            </a:r>
            <a:r>
              <a:rPr lang="en-US" altLang="zh-CN" sz="2400" dirty="0">
                <a:solidFill>
                  <a:schemeClr val="bg1"/>
                </a:solidFill>
              </a:rPr>
              <a:t>1975</a:t>
            </a:r>
            <a:r>
              <a:rPr lang="zh-CN" altLang="en-US" sz="2400" dirty="0">
                <a:solidFill>
                  <a:schemeClr val="bg1"/>
                </a:solidFill>
              </a:rPr>
              <a:t>年</a:t>
            </a:r>
            <a:r>
              <a:rPr lang="en-US" altLang="zh-CN" sz="2400" dirty="0">
                <a:solidFill>
                  <a:schemeClr val="bg1"/>
                </a:solidFill>
              </a:rPr>
              <a:t>2</a:t>
            </a:r>
            <a:r>
              <a:rPr lang="zh-CN" altLang="en-US" sz="2400" dirty="0">
                <a:solidFill>
                  <a:schemeClr val="bg1"/>
                </a:solidFill>
              </a:rPr>
              <a:t>月，由国际清算银行发起，西方十国集团以及瑞士和卢森堡等</a:t>
            </a:r>
            <a:r>
              <a:rPr lang="en-US" altLang="zh-CN" sz="2400" dirty="0">
                <a:solidFill>
                  <a:schemeClr val="bg1"/>
                </a:solidFill>
              </a:rPr>
              <a:t>12</a:t>
            </a:r>
            <a:r>
              <a:rPr lang="zh-CN" altLang="en-US" sz="2400" dirty="0">
                <a:solidFill>
                  <a:schemeClr val="bg1"/>
                </a:solidFill>
              </a:rPr>
              <a:t>国中央银行成立巴塞尔银行监管委员会。</a:t>
            </a:r>
          </a:p>
          <a:p>
            <a:pPr>
              <a:lnSpc>
                <a:spcPct val="150000"/>
              </a:lnSpc>
            </a:pPr>
            <a:r>
              <a:rPr lang="zh-CN" altLang="en-US" sz="2400" dirty="0">
                <a:solidFill>
                  <a:schemeClr val="bg1"/>
                </a:solidFill>
              </a:rPr>
              <a:t>在巴塞尔协议中，影响最大的是统一资本监管的</a:t>
            </a:r>
            <a:r>
              <a:rPr lang="en-US" altLang="zh-CN" sz="2400" dirty="0">
                <a:solidFill>
                  <a:schemeClr val="bg1"/>
                </a:solidFill>
              </a:rPr>
              <a:t>1988</a:t>
            </a:r>
            <a:r>
              <a:rPr lang="zh-CN" altLang="en-US" sz="2400" dirty="0">
                <a:solidFill>
                  <a:schemeClr val="bg1"/>
                </a:solidFill>
              </a:rPr>
              <a:t>年巴塞尔报告、</a:t>
            </a:r>
            <a:r>
              <a:rPr lang="en-US" altLang="zh-CN" sz="2400" dirty="0">
                <a:solidFill>
                  <a:schemeClr val="bg1"/>
                </a:solidFill>
              </a:rPr>
              <a:t>2003</a:t>
            </a:r>
            <a:r>
              <a:rPr lang="zh-CN" altLang="en-US" sz="2400" dirty="0">
                <a:solidFill>
                  <a:schemeClr val="bg1"/>
                </a:solidFill>
              </a:rPr>
              <a:t>年新巴塞尔资本协议和</a:t>
            </a:r>
            <a:r>
              <a:rPr lang="en-US" altLang="zh-CN" sz="2400" dirty="0">
                <a:solidFill>
                  <a:schemeClr val="bg1"/>
                </a:solidFill>
              </a:rPr>
              <a:t>2010</a:t>
            </a:r>
            <a:r>
              <a:rPr lang="zh-CN" altLang="en-US" sz="2400" dirty="0">
                <a:solidFill>
                  <a:schemeClr val="bg1"/>
                </a:solidFill>
              </a:rPr>
              <a:t>年巴塞尔协议</a:t>
            </a:r>
            <a:r>
              <a:rPr lang="en-US" altLang="zh-CN" sz="2400" dirty="0">
                <a:solidFill>
                  <a:schemeClr val="bg1"/>
                </a:solidFill>
              </a:rPr>
              <a:t>Ⅲ</a:t>
            </a:r>
            <a:r>
              <a:rPr lang="zh-CN" altLang="en-US" sz="2400" dirty="0">
                <a:solidFill>
                  <a:schemeClr val="bg1"/>
                </a:solidFill>
              </a:rPr>
              <a:t>。</a:t>
            </a:r>
            <a:endParaRPr lang="en-US" altLang="zh-CN" sz="2400" dirty="0">
              <a:solidFill>
                <a:schemeClr val="bg1"/>
              </a:solidFill>
            </a:endParaRPr>
          </a:p>
          <a:p>
            <a:pPr>
              <a:lnSpc>
                <a:spcPct val="150000"/>
              </a:lnSpc>
            </a:pPr>
            <a:r>
              <a:rPr lang="zh-CN" altLang="en-US" sz="2400" dirty="0">
                <a:solidFill>
                  <a:schemeClr val="bg1"/>
                </a:solidFill>
              </a:rPr>
              <a:t>二、</a:t>
            </a:r>
            <a:r>
              <a:rPr lang="en-US" altLang="zh-CN" sz="2400" dirty="0">
                <a:solidFill>
                  <a:schemeClr val="bg1"/>
                </a:solidFill>
              </a:rPr>
              <a:t>1988</a:t>
            </a:r>
            <a:r>
              <a:rPr lang="zh-CN" altLang="en-US" sz="2400" dirty="0">
                <a:solidFill>
                  <a:schemeClr val="bg1"/>
                </a:solidFill>
              </a:rPr>
              <a:t>年巴塞尔报告</a:t>
            </a:r>
          </a:p>
          <a:p>
            <a:pPr fontAlgn="base" latinLnBrk="1">
              <a:lnSpc>
                <a:spcPct val="150000"/>
              </a:lnSpc>
            </a:pPr>
            <a:r>
              <a:rPr lang="en-US" altLang="zh-CN" sz="2400" dirty="0">
                <a:solidFill>
                  <a:schemeClr val="bg1"/>
                </a:solidFill>
              </a:rPr>
              <a:t>1988</a:t>
            </a:r>
            <a:r>
              <a:rPr lang="zh-CN" altLang="en-US" sz="2400" dirty="0">
                <a:solidFill>
                  <a:schemeClr val="bg1"/>
                </a:solidFill>
              </a:rPr>
              <a:t>年巴塞尔报告</a:t>
            </a:r>
            <a:r>
              <a:rPr lang="en-US" altLang="zh-CN" sz="2400" dirty="0">
                <a:solidFill>
                  <a:schemeClr val="bg1"/>
                </a:solidFill>
              </a:rPr>
              <a:t>——《</a:t>
            </a:r>
            <a:r>
              <a:rPr lang="zh-CN" altLang="en-US" sz="2400" dirty="0">
                <a:solidFill>
                  <a:schemeClr val="bg1"/>
                </a:solidFill>
              </a:rPr>
              <a:t>关于统一国际银行资本衡量和资本标准的报告</a:t>
            </a:r>
            <a:r>
              <a:rPr lang="en-US" altLang="zh-CN" sz="2400" dirty="0">
                <a:solidFill>
                  <a:schemeClr val="bg1"/>
                </a:solidFill>
              </a:rPr>
              <a:t>》</a:t>
            </a:r>
            <a:r>
              <a:rPr lang="zh-CN" altLang="en-US" sz="2400" dirty="0">
                <a:solidFill>
                  <a:schemeClr val="bg1"/>
                </a:solidFill>
              </a:rPr>
              <a:t>，其主要内容是确认了监督银行资本的可行的统一标准。</a:t>
            </a:r>
            <a:endParaRPr lang="en-US" altLang="zh-CN" sz="2400" dirty="0">
              <a:solidFill>
                <a:schemeClr val="bg1"/>
              </a:solidFill>
            </a:endParaRPr>
          </a:p>
        </p:txBody>
      </p:sp>
    </p:spTree>
    <p:extLst>
      <p:ext uri="{BB962C8B-B14F-4D97-AF65-F5344CB8AC3E}">
        <p14:creationId xmlns:p14="http://schemas.microsoft.com/office/powerpoint/2010/main" val="22443849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67182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）资本组成：巴塞尔委员会将银行资本分为核心资本和附属资本。</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）风险资产权重：就是根据不同类型的资产和表外业务的相对风险大小，赋予他们不同的权重，即</a:t>
            </a:r>
            <a:r>
              <a:rPr lang="en-US" altLang="zh-CN" sz="2400" dirty="0">
                <a:solidFill>
                  <a:schemeClr val="bg1"/>
                </a:solidFill>
              </a:rPr>
              <a:t>0%</a:t>
            </a:r>
            <a:r>
              <a:rPr lang="zh-CN" altLang="en-US" sz="2400" dirty="0">
                <a:solidFill>
                  <a:schemeClr val="bg1"/>
                </a:solidFill>
              </a:rPr>
              <a:t>、</a:t>
            </a:r>
            <a:r>
              <a:rPr lang="en-US" altLang="zh-CN" sz="2400" dirty="0">
                <a:solidFill>
                  <a:schemeClr val="bg1"/>
                </a:solidFill>
              </a:rPr>
              <a:t>10%</a:t>
            </a:r>
            <a:r>
              <a:rPr lang="zh-CN" altLang="en-US" sz="2400" dirty="0">
                <a:solidFill>
                  <a:schemeClr val="bg1"/>
                </a:solidFill>
              </a:rPr>
              <a:t>、</a:t>
            </a:r>
            <a:r>
              <a:rPr lang="en-US" altLang="zh-CN" sz="2400" dirty="0">
                <a:solidFill>
                  <a:schemeClr val="bg1"/>
                </a:solidFill>
              </a:rPr>
              <a:t>20%</a:t>
            </a:r>
            <a:r>
              <a:rPr lang="zh-CN" altLang="en-US" sz="2400" dirty="0">
                <a:solidFill>
                  <a:schemeClr val="bg1"/>
                </a:solidFill>
              </a:rPr>
              <a:t>、</a:t>
            </a:r>
            <a:r>
              <a:rPr lang="en-US" altLang="zh-CN" sz="2400" dirty="0">
                <a:solidFill>
                  <a:schemeClr val="bg1"/>
                </a:solidFill>
              </a:rPr>
              <a:t>50%</a:t>
            </a:r>
            <a:r>
              <a:rPr lang="zh-CN" altLang="en-US" sz="2400" dirty="0">
                <a:solidFill>
                  <a:schemeClr val="bg1"/>
                </a:solidFill>
              </a:rPr>
              <a:t>和</a:t>
            </a:r>
            <a:r>
              <a:rPr lang="en-US" altLang="zh-CN" sz="2400" dirty="0">
                <a:solidFill>
                  <a:schemeClr val="bg1"/>
                </a:solidFill>
              </a:rPr>
              <a:t>100%</a:t>
            </a:r>
            <a:r>
              <a:rPr lang="zh-CN" altLang="en-US" sz="2400" dirty="0">
                <a:solidFill>
                  <a:schemeClr val="bg1"/>
                </a:solidFill>
              </a:rPr>
              <a:t>。权重越大，表明该资产的风险越大。</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）资本标准：到</a:t>
            </a:r>
            <a:r>
              <a:rPr lang="en-US" altLang="zh-CN" sz="2400" dirty="0">
                <a:solidFill>
                  <a:schemeClr val="bg1"/>
                </a:solidFill>
              </a:rPr>
              <a:t>1992</a:t>
            </a:r>
            <a:r>
              <a:rPr lang="zh-CN" altLang="en-US" sz="2400" dirty="0">
                <a:solidFill>
                  <a:schemeClr val="bg1"/>
                </a:solidFill>
              </a:rPr>
              <a:t>年底，所有签约国从事国际业务的银行的资本充足率，即资本与风险加权资产的比率不得低于</a:t>
            </a:r>
            <a:r>
              <a:rPr lang="en-US" altLang="zh-CN" sz="2400" dirty="0">
                <a:solidFill>
                  <a:schemeClr val="bg1"/>
                </a:solidFill>
              </a:rPr>
              <a:t>8%</a:t>
            </a:r>
            <a:r>
              <a:rPr lang="zh-CN" altLang="en-US" sz="2400" dirty="0">
                <a:solidFill>
                  <a:schemeClr val="bg1"/>
                </a:solidFill>
              </a:rPr>
              <a:t>，其中核心资本比率不得低于</a:t>
            </a:r>
            <a:r>
              <a:rPr lang="en-US" altLang="zh-CN" sz="2400" dirty="0">
                <a:solidFill>
                  <a:schemeClr val="bg1"/>
                </a:solidFill>
              </a:rPr>
              <a:t>4%</a:t>
            </a:r>
            <a:r>
              <a:rPr lang="zh-CN" altLang="en-US" sz="2400" dirty="0">
                <a:solidFill>
                  <a:schemeClr val="bg1"/>
                </a:solidFill>
              </a:rPr>
              <a:t>。</a:t>
            </a: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9" name="表格 8">
            <a:extLst>
              <a:ext uri="{FF2B5EF4-FFF2-40B4-BE49-F238E27FC236}">
                <a16:creationId xmlns:a16="http://schemas.microsoft.com/office/drawing/2014/main" id="{33121AC2-41AB-4079-999B-16ACDD9943A0}"/>
              </a:ext>
            </a:extLst>
          </p:cNvPr>
          <p:cNvGraphicFramePr>
            <a:graphicFrameLocks noGrp="1"/>
          </p:cNvGraphicFramePr>
          <p:nvPr/>
        </p:nvGraphicFramePr>
        <p:xfrm>
          <a:off x="1234951" y="2254533"/>
          <a:ext cx="9989820" cy="822960"/>
        </p:xfrm>
        <a:graphic>
          <a:graphicData uri="http://schemas.openxmlformats.org/drawingml/2006/table">
            <a:tbl>
              <a:tblPr/>
              <a:tblGrid>
                <a:gridCol w="2274910">
                  <a:extLst>
                    <a:ext uri="{9D8B030D-6E8A-4147-A177-3AD203B41FA5}">
                      <a16:colId xmlns:a16="http://schemas.microsoft.com/office/drawing/2014/main" val="4285380781"/>
                    </a:ext>
                  </a:extLst>
                </a:gridCol>
                <a:gridCol w="7714910">
                  <a:extLst>
                    <a:ext uri="{9D8B030D-6E8A-4147-A177-3AD203B41FA5}">
                      <a16:colId xmlns:a16="http://schemas.microsoft.com/office/drawing/2014/main" val="2757851703"/>
                    </a:ext>
                  </a:extLst>
                </a:gridCol>
              </a:tblGrid>
              <a:tr h="0">
                <a:tc>
                  <a:txBody>
                    <a:bodyPr/>
                    <a:lstStyle/>
                    <a:p>
                      <a:pPr algn="ctr"/>
                      <a:r>
                        <a:rPr lang="zh-CN" altLang="en-US" dirty="0">
                          <a:effectLst/>
                        </a:rPr>
                        <a:t>核心资本</a:t>
                      </a:r>
                    </a:p>
                  </a:txBody>
                  <a:tcPr marL="0" marR="0" marT="0" marB="0" anchor="ctr">
                    <a:lnL>
                      <a:noFill/>
                    </a:lnL>
                    <a:lnR>
                      <a:noFill/>
                    </a:lnR>
                    <a:lnT>
                      <a:noFill/>
                    </a:lnT>
                    <a:lnB>
                      <a:noFill/>
                    </a:lnB>
                    <a:solidFill>
                      <a:srgbClr val="FFFFFF"/>
                    </a:solidFill>
                  </a:tcPr>
                </a:tc>
                <a:tc>
                  <a:txBody>
                    <a:bodyPr/>
                    <a:lstStyle/>
                    <a:p>
                      <a:pPr algn="ctr"/>
                      <a:r>
                        <a:rPr lang="zh-CN" altLang="en-US">
                          <a:effectLst/>
                        </a:rPr>
                        <a:t>又称为一级资本，包括实收股本和公开储备，这部分至少占全部资本的</a:t>
                      </a:r>
                      <a:r>
                        <a:rPr lang="en-US" altLang="zh-CN">
                          <a:effectLst/>
                        </a:rPr>
                        <a:t>50%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04619861"/>
                  </a:ext>
                </a:extLst>
              </a:tr>
              <a:tr h="0">
                <a:tc>
                  <a:txBody>
                    <a:bodyPr/>
                    <a:lstStyle/>
                    <a:p>
                      <a:pPr algn="ctr"/>
                      <a:r>
                        <a:rPr lang="zh-CN" altLang="en-US" b="1" dirty="0">
                          <a:effectLst/>
                        </a:rPr>
                        <a:t>附属资本</a:t>
                      </a:r>
                      <a:endParaRPr lang="zh-CN" altLang="en-US" dirty="0">
                        <a:effectLst/>
                      </a:endParaRPr>
                    </a:p>
                  </a:txBody>
                  <a:tcPr marL="0" marR="0" marT="0" marB="0" anchor="ctr">
                    <a:lnL>
                      <a:noFill/>
                    </a:lnL>
                    <a:lnR>
                      <a:noFill/>
                    </a:lnR>
                    <a:lnT>
                      <a:noFill/>
                    </a:lnT>
                    <a:lnB>
                      <a:noFill/>
                    </a:lnB>
                    <a:solidFill>
                      <a:srgbClr val="FFFFFF"/>
                    </a:solidFill>
                  </a:tcPr>
                </a:tc>
                <a:tc>
                  <a:txBody>
                    <a:bodyPr/>
                    <a:lstStyle/>
                    <a:p>
                      <a:pPr algn="ctr"/>
                      <a:r>
                        <a:rPr lang="zh-CN" altLang="en-US" dirty="0">
                          <a:effectLst/>
                        </a:rPr>
                        <a:t>又称为</a:t>
                      </a:r>
                      <a:r>
                        <a:rPr lang="zh-CN" altLang="en-US" b="1" u="sng" dirty="0">
                          <a:effectLst/>
                        </a:rPr>
                        <a:t>二级资本，包括未公开储备、资产重估储备、普通准备金和呆账准备金、混合资本工具和长期次级债券</a:t>
                      </a:r>
                      <a:endParaRPr lang="zh-CN" altLang="en-US"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85613530"/>
                  </a:ext>
                </a:extLst>
              </a:tr>
            </a:tbl>
          </a:graphicData>
        </a:graphic>
      </p:graphicFrame>
    </p:spTree>
    <p:extLst>
      <p:ext uri="{BB962C8B-B14F-4D97-AF65-F5344CB8AC3E}">
        <p14:creationId xmlns:p14="http://schemas.microsoft.com/office/powerpoint/2010/main" val="14866341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）渡期安排。</a:t>
            </a:r>
            <a:r>
              <a:rPr lang="en-US" altLang="zh-CN" sz="2400" dirty="0">
                <a:solidFill>
                  <a:schemeClr val="bg1"/>
                </a:solidFill>
              </a:rPr>
              <a:t>1987</a:t>
            </a:r>
            <a:r>
              <a:rPr lang="zh-CN" altLang="en-US" sz="2400" dirty="0">
                <a:solidFill>
                  <a:schemeClr val="bg1"/>
                </a:solidFill>
              </a:rPr>
              <a:t>年年底～</a:t>
            </a:r>
            <a:r>
              <a:rPr lang="en-US" altLang="zh-CN" sz="2400" dirty="0">
                <a:solidFill>
                  <a:schemeClr val="bg1"/>
                </a:solidFill>
              </a:rPr>
              <a:t>1992</a:t>
            </a:r>
            <a:r>
              <a:rPr lang="zh-CN" altLang="en-US" sz="2400" dirty="0">
                <a:solidFill>
                  <a:schemeClr val="bg1"/>
                </a:solidFill>
              </a:rPr>
              <a:t>年年底</a:t>
            </a:r>
          </a:p>
          <a:p>
            <a:pPr fontAlgn="base" latinLnBrk="1">
              <a:lnSpc>
                <a:spcPct val="150000"/>
              </a:lnSpc>
            </a:pPr>
            <a:r>
              <a:rPr lang="en-US" altLang="zh-CN" sz="2400" dirty="0">
                <a:solidFill>
                  <a:schemeClr val="bg1"/>
                </a:solidFill>
              </a:rPr>
              <a:t>【</a:t>
            </a:r>
            <a:r>
              <a:rPr lang="zh-CN" altLang="en-US" sz="2400" dirty="0">
                <a:solidFill>
                  <a:schemeClr val="bg1"/>
                </a:solidFill>
              </a:rPr>
              <a:t>例题：单选</a:t>
            </a:r>
            <a:r>
              <a:rPr lang="en-US" altLang="zh-CN" sz="2400" dirty="0">
                <a:solidFill>
                  <a:schemeClr val="bg1"/>
                </a:solidFill>
              </a:rPr>
              <a:t>】1988 </a:t>
            </a:r>
            <a:r>
              <a:rPr lang="zh-CN" altLang="en-US" sz="2400" dirty="0">
                <a:solidFill>
                  <a:schemeClr val="bg1"/>
                </a:solidFill>
              </a:rPr>
              <a:t>年巴塞尔报告的主要内容是</a:t>
            </a:r>
            <a:r>
              <a:rPr lang="en-US" altLang="zh-CN"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推出监管银行的“三大支柱”理论</a:t>
            </a:r>
          </a:p>
          <a:p>
            <a:pPr fontAlgn="base" latinLnBrk="1">
              <a:lnSpc>
                <a:spcPct val="150000"/>
              </a:lnSpc>
            </a:pPr>
            <a:r>
              <a:rPr lang="en-US" altLang="zh-CN" sz="2400" dirty="0">
                <a:solidFill>
                  <a:schemeClr val="bg1"/>
                </a:solidFill>
              </a:rPr>
              <a:t>B.</a:t>
            </a:r>
            <a:r>
              <a:rPr lang="zh-CN" altLang="en-US" sz="2400" dirty="0">
                <a:solidFill>
                  <a:schemeClr val="bg1"/>
                </a:solidFill>
              </a:rPr>
              <a:t>引入杠杆率监管标准</a:t>
            </a:r>
          </a:p>
          <a:p>
            <a:pPr fontAlgn="base" latinLnBrk="1">
              <a:lnSpc>
                <a:spcPct val="150000"/>
              </a:lnSpc>
            </a:pPr>
            <a:r>
              <a:rPr lang="en-US" altLang="zh-CN" sz="2400" dirty="0">
                <a:solidFill>
                  <a:schemeClr val="bg1"/>
                </a:solidFill>
              </a:rPr>
              <a:t>C.</a:t>
            </a:r>
            <a:r>
              <a:rPr lang="zh-CN" altLang="en-US" sz="2400" dirty="0">
                <a:solidFill>
                  <a:schemeClr val="bg1"/>
                </a:solidFill>
              </a:rPr>
              <a:t>提出宏观审慎监管要求</a:t>
            </a:r>
          </a:p>
          <a:p>
            <a:pPr fontAlgn="base" latinLnBrk="1">
              <a:lnSpc>
                <a:spcPct val="150000"/>
              </a:lnSpc>
            </a:pPr>
            <a:r>
              <a:rPr lang="en-US" altLang="zh-CN" sz="2400" dirty="0">
                <a:solidFill>
                  <a:schemeClr val="bg1"/>
                </a:solidFill>
              </a:rPr>
              <a:t>D.</a:t>
            </a:r>
            <a:r>
              <a:rPr lang="zh-CN" altLang="en-US" sz="2400" dirty="0">
                <a:solidFill>
                  <a:schemeClr val="bg1"/>
                </a:solidFill>
              </a:rPr>
              <a:t>确认监管银行资本的可行的统一标准</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】D</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1391236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a:t>
            </a:r>
            <a:r>
              <a:rPr lang="en-US" altLang="zh-CN" sz="2400" dirty="0">
                <a:solidFill>
                  <a:schemeClr val="bg1"/>
                </a:solidFill>
              </a:rPr>
              <a:t>2003 </a:t>
            </a:r>
            <a:r>
              <a:rPr lang="zh-CN" altLang="en-US" sz="2400" dirty="0">
                <a:solidFill>
                  <a:schemeClr val="bg1"/>
                </a:solidFill>
              </a:rPr>
              <a:t>年新巴塞尔资本协议</a:t>
            </a:r>
          </a:p>
          <a:p>
            <a:pPr fontAlgn="base" latinLnBrk="1">
              <a:lnSpc>
                <a:spcPct val="150000"/>
              </a:lnSpc>
            </a:pPr>
            <a:r>
              <a:rPr lang="zh-CN" altLang="en-US" sz="2400" dirty="0">
                <a:solidFill>
                  <a:schemeClr val="bg1"/>
                </a:solidFill>
              </a:rPr>
              <a:t>在新巴塞尔资本协议中，最引人注目的是该协议推出的最低资本要求、监管当局的监督检查以及市场约束的内容，被称为巴塞尔协议的“三大支柱”。</a:t>
            </a:r>
          </a:p>
          <a:p>
            <a:pPr fontAlgn="base" latinLnBrk="1">
              <a:lnSpc>
                <a:spcPct val="150000"/>
              </a:lnSpc>
            </a:pPr>
            <a:r>
              <a:rPr lang="en-US" altLang="zh-CN" sz="2400" dirty="0">
                <a:solidFill>
                  <a:schemeClr val="bg1"/>
                </a:solidFill>
              </a:rPr>
              <a:t>【</a:t>
            </a:r>
            <a:r>
              <a:rPr lang="zh-CN" altLang="en-US" sz="2400" dirty="0">
                <a:solidFill>
                  <a:schemeClr val="bg1"/>
                </a:solidFill>
              </a:rPr>
              <a:t>例题：多选题</a:t>
            </a:r>
            <a:r>
              <a:rPr lang="en-US" altLang="zh-CN" sz="2400" dirty="0">
                <a:solidFill>
                  <a:schemeClr val="bg1"/>
                </a:solidFill>
              </a:rPr>
              <a:t>】</a:t>
            </a:r>
            <a:r>
              <a:rPr lang="zh-CN" altLang="en-US" sz="2400" dirty="0">
                <a:solidFill>
                  <a:schemeClr val="bg1"/>
                </a:solidFill>
              </a:rPr>
              <a:t>被称为 </a:t>
            </a:r>
            <a:r>
              <a:rPr lang="en-US" altLang="zh-CN" sz="2400" dirty="0">
                <a:solidFill>
                  <a:schemeClr val="bg1"/>
                </a:solidFill>
              </a:rPr>
              <a:t>2003 </a:t>
            </a:r>
            <a:r>
              <a:rPr lang="zh-CN" altLang="en-US" sz="2400" dirty="0">
                <a:solidFill>
                  <a:schemeClr val="bg1"/>
                </a:solidFill>
              </a:rPr>
              <a:t>年新巴塞尔资本协议“支柱”的内容包括</a:t>
            </a:r>
            <a:r>
              <a:rPr lang="en-US" altLang="zh-CN"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资本组成            </a:t>
            </a:r>
            <a:r>
              <a:rPr lang="en-US" altLang="zh-CN" sz="2400" dirty="0">
                <a:solidFill>
                  <a:schemeClr val="bg1"/>
                </a:solidFill>
              </a:rPr>
              <a:t>B </a:t>
            </a:r>
            <a:r>
              <a:rPr lang="zh-CN" altLang="en-US" sz="2400" dirty="0">
                <a:solidFill>
                  <a:schemeClr val="bg1"/>
                </a:solidFill>
              </a:rPr>
              <a:t>风险资产权重</a:t>
            </a:r>
          </a:p>
          <a:p>
            <a:pPr fontAlgn="base" latinLnBrk="1">
              <a:lnSpc>
                <a:spcPct val="150000"/>
              </a:lnSpc>
            </a:pPr>
            <a:r>
              <a:rPr lang="en-US" altLang="zh-CN" sz="2400" dirty="0">
                <a:solidFill>
                  <a:schemeClr val="bg1"/>
                </a:solidFill>
              </a:rPr>
              <a:t>C </a:t>
            </a:r>
            <a:r>
              <a:rPr lang="zh-CN" altLang="en-US" sz="2400" dirty="0">
                <a:solidFill>
                  <a:schemeClr val="bg1"/>
                </a:solidFill>
              </a:rPr>
              <a:t>最低资本要求    </a:t>
            </a:r>
            <a:r>
              <a:rPr lang="en-US" altLang="zh-CN" sz="2400" dirty="0">
                <a:solidFill>
                  <a:schemeClr val="bg1"/>
                </a:solidFill>
              </a:rPr>
              <a:t>D </a:t>
            </a:r>
            <a:r>
              <a:rPr lang="zh-CN" altLang="en-US" sz="2400" dirty="0">
                <a:solidFill>
                  <a:schemeClr val="bg1"/>
                </a:solidFill>
              </a:rPr>
              <a:t>监管当局的监督检查</a:t>
            </a:r>
          </a:p>
          <a:p>
            <a:pPr fontAlgn="base" latinLnBrk="1">
              <a:lnSpc>
                <a:spcPct val="150000"/>
              </a:lnSpc>
            </a:pPr>
            <a:r>
              <a:rPr lang="en-US" altLang="zh-CN" sz="2400" dirty="0">
                <a:solidFill>
                  <a:schemeClr val="bg1"/>
                </a:solidFill>
              </a:rPr>
              <a:t>E </a:t>
            </a:r>
            <a:r>
              <a:rPr lang="zh-CN" altLang="en-US" sz="2400" dirty="0">
                <a:solidFill>
                  <a:schemeClr val="bg1"/>
                </a:solidFill>
              </a:rPr>
              <a:t>市场约束</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】CDE</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863336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46969" y="826066"/>
            <a:ext cx="7945560" cy="168584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四、巴塞尔协议</a:t>
            </a:r>
            <a:r>
              <a:rPr lang="en-US" altLang="zh-CN" sz="2400" dirty="0">
                <a:solidFill>
                  <a:schemeClr val="bg1"/>
                </a:solidFill>
              </a:rPr>
              <a:t>Ⅲ</a:t>
            </a:r>
            <a:endParaRPr lang="zh-CN" altLang="en-US"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2AFB99B3-7FA0-4FCC-9847-067CFE523C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6969" y="1550862"/>
            <a:ext cx="7722114" cy="3429097"/>
          </a:xfrm>
          <a:prstGeom prst="rect">
            <a:avLst/>
          </a:prstGeom>
        </p:spPr>
      </p:pic>
    </p:spTree>
    <p:extLst>
      <p:ext uri="{BB962C8B-B14F-4D97-AF65-F5344CB8AC3E}">
        <p14:creationId xmlns:p14="http://schemas.microsoft.com/office/powerpoint/2010/main" val="3381929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40765" y="1167952"/>
            <a:ext cx="7945560" cy="3904402"/>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第二节  金融市场</a:t>
            </a:r>
            <a:endParaRPr lang="en-US" altLang="zh-CN" sz="2400" dirty="0">
              <a:solidFill>
                <a:schemeClr val="bg1"/>
              </a:solidFill>
            </a:endParaRPr>
          </a:p>
          <a:p>
            <a:pPr fontAlgn="base" latinLnBrk="1">
              <a:lnSpc>
                <a:spcPct val="150000"/>
              </a:lnSpc>
            </a:pPr>
            <a:r>
              <a:rPr lang="zh-CN" altLang="en-US" sz="2400" dirty="0">
                <a:solidFill>
                  <a:schemeClr val="bg1"/>
                </a:solidFill>
              </a:rPr>
              <a:t>一、金融市场的运行机理</a:t>
            </a:r>
            <a:endParaRPr lang="en-US" altLang="zh-CN" sz="2400" dirty="0">
              <a:solidFill>
                <a:schemeClr val="bg1"/>
              </a:solidFill>
            </a:endParaRPr>
          </a:p>
          <a:p>
            <a:pPr fontAlgn="base" latinLnBrk="1">
              <a:lnSpc>
                <a:spcPct val="150000"/>
              </a:lnSpc>
            </a:pPr>
            <a:r>
              <a:rPr lang="zh-CN" altLang="en-US" sz="2400" dirty="0">
                <a:solidFill>
                  <a:schemeClr val="bg1"/>
                </a:solidFill>
              </a:rPr>
              <a:t>金融市场是指以金融资产为交易对象而形成</a:t>
            </a:r>
            <a:endParaRPr lang="en-US" altLang="zh-CN" sz="2400" dirty="0">
              <a:solidFill>
                <a:schemeClr val="bg1"/>
              </a:solidFill>
            </a:endParaRPr>
          </a:p>
          <a:p>
            <a:pPr fontAlgn="base" latinLnBrk="1">
              <a:lnSpc>
                <a:spcPct val="150000"/>
              </a:lnSpc>
            </a:pPr>
            <a:r>
              <a:rPr lang="zh-CN" altLang="en-US" sz="2400" dirty="0">
                <a:solidFill>
                  <a:schemeClr val="bg1"/>
                </a:solidFill>
              </a:rPr>
              <a:t>的供求关系及其机制的总和。</a:t>
            </a:r>
            <a:endParaRPr lang="en-US" altLang="zh-CN" sz="2400" dirty="0">
              <a:solidFill>
                <a:schemeClr val="bg1"/>
              </a:solidFill>
            </a:endParaRPr>
          </a:p>
          <a:p>
            <a:pPr fontAlgn="base" latinLnBrk="1">
              <a:lnSpc>
                <a:spcPct val="150000"/>
              </a:lnSpc>
            </a:pPr>
            <a:r>
              <a:rPr lang="zh-CN" altLang="en-US" sz="2400" dirty="0">
                <a:solidFill>
                  <a:schemeClr val="bg1"/>
                </a:solidFill>
              </a:rPr>
              <a:t>二、金融市场效率</a:t>
            </a:r>
            <a:endParaRPr lang="en-US" altLang="zh-CN" sz="2400" dirty="0">
              <a:solidFill>
                <a:schemeClr val="bg1"/>
              </a:solidFill>
            </a:endParaRPr>
          </a:p>
          <a:p>
            <a:pPr fontAlgn="base" latinLnBrk="1">
              <a:lnSpc>
                <a:spcPct val="150000"/>
              </a:lnSpc>
            </a:pPr>
            <a:r>
              <a:rPr lang="zh-CN" altLang="en-US" sz="2400" dirty="0">
                <a:solidFill>
                  <a:schemeClr val="bg1"/>
                </a:solidFill>
              </a:rPr>
              <a:t>金融市场效率，是指金融市场实现金融资源</a:t>
            </a:r>
            <a:endParaRPr lang="en-US" altLang="zh-CN" sz="2400" dirty="0">
              <a:solidFill>
                <a:schemeClr val="bg1"/>
              </a:solidFill>
            </a:endParaRPr>
          </a:p>
          <a:p>
            <a:pPr fontAlgn="base" latinLnBrk="1">
              <a:lnSpc>
                <a:spcPct val="150000"/>
              </a:lnSpc>
            </a:pPr>
            <a:r>
              <a:rPr lang="zh-CN" altLang="en-US" sz="2400" dirty="0">
                <a:solidFill>
                  <a:schemeClr val="bg1"/>
                </a:solidFill>
              </a:rPr>
              <a:t>配置功能的程度。包含两方面的内容：</a:t>
            </a:r>
            <a:endParaRPr lang="en-US" altLang="zh-CN" sz="2400" dirty="0">
              <a:solidFill>
                <a:schemeClr val="bg1"/>
              </a:solidFill>
            </a:endParaRPr>
          </a:p>
        </p:txBody>
      </p:sp>
      <p:pic>
        <p:nvPicPr>
          <p:cNvPr id="8" name="图片 7">
            <a:extLst>
              <a:ext uri="{FF2B5EF4-FFF2-40B4-BE49-F238E27FC236}">
                <a16:creationId xmlns:a16="http://schemas.microsoft.com/office/drawing/2014/main" id="{76A123D7-1E47-4103-A8CC-7C751BE821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1697" y="1617134"/>
            <a:ext cx="3873500" cy="3492500"/>
          </a:xfrm>
          <a:prstGeom prst="rect">
            <a:avLst/>
          </a:prstGeom>
        </p:spPr>
      </p:pic>
    </p:spTree>
    <p:extLst>
      <p:ext uri="{BB962C8B-B14F-4D97-AF65-F5344CB8AC3E}">
        <p14:creationId xmlns:p14="http://schemas.microsoft.com/office/powerpoint/2010/main" val="3573133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3B762A99-C2A8-44C4-B16F-A5BA8BF893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5388" y="1173818"/>
            <a:ext cx="7491351" cy="4510364"/>
          </a:xfrm>
          <a:prstGeom prst="rect">
            <a:avLst/>
          </a:prstGeom>
        </p:spPr>
      </p:pic>
    </p:spTree>
    <p:extLst>
      <p:ext uri="{BB962C8B-B14F-4D97-AF65-F5344CB8AC3E}">
        <p14:creationId xmlns:p14="http://schemas.microsoft.com/office/powerpoint/2010/main" val="4166936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593E38B0-11CD-468B-9F5E-49F0619C31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7072" y="1205313"/>
            <a:ext cx="8023876" cy="3206774"/>
          </a:xfrm>
          <a:prstGeom prst="rect">
            <a:avLst/>
          </a:prstGeom>
        </p:spPr>
      </p:pic>
      <p:sp>
        <p:nvSpPr>
          <p:cNvPr id="9" name="文本框 8">
            <a:extLst>
              <a:ext uri="{FF2B5EF4-FFF2-40B4-BE49-F238E27FC236}">
                <a16:creationId xmlns:a16="http://schemas.microsoft.com/office/drawing/2014/main" id="{57A4759C-306A-12F4-C29E-3D3CCD18B57E}"/>
              </a:ext>
            </a:extLst>
          </p:cNvPr>
          <p:cNvSpPr txBox="1"/>
          <p:nvPr/>
        </p:nvSpPr>
        <p:spPr>
          <a:xfrm>
            <a:off x="1040765" y="4711172"/>
            <a:ext cx="6098344" cy="580415"/>
          </a:xfrm>
          <a:prstGeom prst="rect">
            <a:avLst/>
          </a:prstGeom>
          <a:noFill/>
        </p:spPr>
        <p:txBody>
          <a:bodyPr wrap="square">
            <a:spAutoFit/>
          </a:bodyPr>
          <a:lstStyle/>
          <a:p>
            <a:pPr fontAlgn="base" latinLnBrk="1">
              <a:lnSpc>
                <a:spcPct val="150000"/>
              </a:lnSpc>
            </a:pPr>
            <a:r>
              <a:rPr lang="zh-CN" altLang="en-US" sz="2400" dirty="0">
                <a:solidFill>
                  <a:schemeClr val="bg1"/>
                </a:solidFill>
              </a:rPr>
              <a:t>五、巴塞尔协议在我国的实施</a:t>
            </a:r>
          </a:p>
        </p:txBody>
      </p:sp>
    </p:spTree>
    <p:extLst>
      <p:ext uri="{BB962C8B-B14F-4D97-AF65-F5344CB8AC3E}">
        <p14:creationId xmlns:p14="http://schemas.microsoft.com/office/powerpoint/2010/main" val="2585039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(1)</a:t>
            </a:r>
            <a:r>
              <a:rPr lang="zh-CN" altLang="en-US" sz="2400" dirty="0">
                <a:solidFill>
                  <a:schemeClr val="bg1"/>
                </a:solidFill>
              </a:rPr>
              <a:t>金融市场以最低交易成本为资金需求者提供金融资源的能力</a:t>
            </a:r>
            <a:r>
              <a:rPr lang="en-US" altLang="zh-CN" sz="2400" dirty="0">
                <a:solidFill>
                  <a:schemeClr val="bg1"/>
                </a:solidFill>
              </a:rPr>
              <a:t>;</a:t>
            </a:r>
          </a:p>
          <a:p>
            <a:pPr fontAlgn="base" latinLnBrk="1">
              <a:lnSpc>
                <a:spcPct val="150000"/>
              </a:lnSpc>
            </a:pPr>
            <a:r>
              <a:rPr lang="en-US" altLang="zh-CN" sz="2400" dirty="0">
                <a:solidFill>
                  <a:schemeClr val="bg1"/>
                </a:solidFill>
              </a:rPr>
              <a:t>(2)</a:t>
            </a:r>
            <a:r>
              <a:rPr lang="zh-CN" altLang="en-US" sz="2400" dirty="0">
                <a:solidFill>
                  <a:schemeClr val="bg1"/>
                </a:solidFill>
              </a:rPr>
              <a:t>金融市场的资金需求者使用金融资源向社会提供有效产出的能力。</a:t>
            </a:r>
          </a:p>
          <a:p>
            <a:pPr fontAlgn="base" latinLnBrk="1">
              <a:lnSpc>
                <a:spcPct val="150000"/>
              </a:lnSpc>
            </a:pPr>
            <a:r>
              <a:rPr lang="zh-CN" altLang="en-US" sz="2400" dirty="0">
                <a:solidFill>
                  <a:schemeClr val="bg1"/>
                </a:solidFill>
              </a:rPr>
              <a:t>高效率的金融市场，能将社会有限的金融资源配置到效益最好的企业及行业，进而创造最大产出，实现社会效益的最大化。</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47874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183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三、有效市场理论</a:t>
            </a:r>
          </a:p>
          <a:p>
            <a:pPr fontAlgn="base" latinLnBrk="1">
              <a:lnSpc>
                <a:spcPct val="150000"/>
              </a:lnSpc>
            </a:pPr>
            <a:r>
              <a:rPr lang="zh-CN" altLang="en-US" sz="2400" dirty="0">
                <a:solidFill>
                  <a:schemeClr val="bg1"/>
                </a:solidFill>
              </a:rPr>
              <a:t>芝加哥大学著名教授法玛提出有效市场定义。即如果在一个证券市场上，价格完全反映了所有可获得</a:t>
            </a:r>
            <a:r>
              <a:rPr lang="en-US" altLang="zh-CN" sz="2400" dirty="0">
                <a:solidFill>
                  <a:schemeClr val="bg1"/>
                </a:solidFill>
              </a:rPr>
              <a:t>(</a:t>
            </a:r>
            <a:r>
              <a:rPr lang="zh-CN" altLang="en-US" sz="2400" dirty="0">
                <a:solidFill>
                  <a:schemeClr val="bg1"/>
                </a:solidFill>
              </a:rPr>
              <a:t>利用</a:t>
            </a:r>
            <a:r>
              <a:rPr lang="en-US" altLang="zh-CN" sz="2400" dirty="0">
                <a:solidFill>
                  <a:schemeClr val="bg1"/>
                </a:solidFill>
              </a:rPr>
              <a:t>)</a:t>
            </a:r>
            <a:r>
              <a:rPr lang="zh-CN" altLang="en-US" sz="2400" dirty="0">
                <a:solidFill>
                  <a:schemeClr val="bg1"/>
                </a:solidFill>
              </a:rPr>
              <a:t>的信息，每一种证券价格都永远等于其投资价值，那么就称这样的市场为有效市场。根据信息对证券价格影响的不同程度，市场有效性分为弱型效率、半强型效率和强型效率。</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116038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四、金融市场结构</a:t>
            </a:r>
          </a:p>
          <a:p>
            <a:pPr fontAlgn="base" latinLnBrk="1">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7FCA02DD-7D50-42EB-92BA-51E9F7EE1D97}"/>
              </a:ext>
            </a:extLst>
          </p:cNvPr>
          <p:cNvPicPr>
            <a:picLocks noChangeAspect="1"/>
          </p:cNvPicPr>
          <p:nvPr/>
        </p:nvPicPr>
        <p:blipFill>
          <a:blip r:embed="rId4"/>
          <a:stretch>
            <a:fillRect/>
          </a:stretch>
        </p:blipFill>
        <p:spPr>
          <a:xfrm>
            <a:off x="1339980" y="1679931"/>
            <a:ext cx="8969816" cy="3811794"/>
          </a:xfrm>
          <a:prstGeom prst="rect">
            <a:avLst/>
          </a:prstGeom>
        </p:spPr>
      </p:pic>
    </p:spTree>
    <p:extLst>
      <p:ext uri="{BB962C8B-B14F-4D97-AF65-F5344CB8AC3E}">
        <p14:creationId xmlns:p14="http://schemas.microsoft.com/office/powerpoint/2010/main" val="3648486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1837"/>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在金融市场中，金融机构之间以货币借贷方式进行短期资金融通活动的市场</a:t>
            </a:r>
            <a:r>
              <a:rPr lang="en-US" altLang="zh-CN" sz="2400" dirty="0">
                <a:solidFill>
                  <a:schemeClr val="bg1"/>
                </a:solidFill>
              </a:rPr>
              <a:t>( ) </a:t>
            </a:r>
            <a:r>
              <a:rPr lang="zh-CN" altLang="en-US"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同业拆借市场</a:t>
            </a:r>
          </a:p>
          <a:p>
            <a:pPr fontAlgn="base" latinLnBrk="1">
              <a:lnSpc>
                <a:spcPct val="150000"/>
              </a:lnSpc>
            </a:pPr>
            <a:r>
              <a:rPr lang="en-US" altLang="zh-CN" sz="2400" dirty="0">
                <a:solidFill>
                  <a:schemeClr val="bg1"/>
                </a:solidFill>
              </a:rPr>
              <a:t>B.</a:t>
            </a:r>
            <a:r>
              <a:rPr lang="zh-CN" altLang="en-US" sz="2400" dirty="0">
                <a:solidFill>
                  <a:schemeClr val="bg1"/>
                </a:solidFill>
              </a:rPr>
              <a:t>债券市场</a:t>
            </a:r>
          </a:p>
          <a:p>
            <a:pPr fontAlgn="base" latinLnBrk="1">
              <a:lnSpc>
                <a:spcPct val="150000"/>
              </a:lnSpc>
            </a:pPr>
            <a:r>
              <a:rPr lang="en-US" altLang="zh-CN" sz="2400" dirty="0">
                <a:solidFill>
                  <a:schemeClr val="bg1"/>
                </a:solidFill>
              </a:rPr>
              <a:t>C.</a:t>
            </a:r>
            <a:r>
              <a:rPr lang="zh-CN" altLang="en-US" sz="2400" dirty="0">
                <a:solidFill>
                  <a:schemeClr val="bg1"/>
                </a:solidFill>
              </a:rPr>
              <a:t>股票市场</a:t>
            </a:r>
          </a:p>
          <a:p>
            <a:pPr fontAlgn="base" latinLnBrk="1">
              <a:lnSpc>
                <a:spcPct val="150000"/>
              </a:lnSpc>
            </a:pPr>
            <a:r>
              <a:rPr lang="en-US" altLang="zh-CN" sz="2400" dirty="0">
                <a:solidFill>
                  <a:schemeClr val="bg1"/>
                </a:solidFill>
              </a:rPr>
              <a:t>D.</a:t>
            </a:r>
            <a:r>
              <a:rPr lang="zh-CN" altLang="en-US" sz="2400" dirty="0">
                <a:solidFill>
                  <a:schemeClr val="bg1"/>
                </a:solidFill>
              </a:rPr>
              <a:t>投资基金市场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539669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1837"/>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例题：多选题</a:t>
            </a:r>
            <a:r>
              <a:rPr lang="en-US" altLang="zh-CN" sz="2400" dirty="0">
                <a:solidFill>
                  <a:schemeClr val="bg1"/>
                </a:solidFill>
              </a:rPr>
              <a:t>】</a:t>
            </a:r>
            <a:r>
              <a:rPr lang="zh-CN" altLang="en-US" sz="2400" dirty="0">
                <a:solidFill>
                  <a:schemeClr val="bg1"/>
                </a:solidFill>
              </a:rPr>
              <a:t>票据市场最主要的子市场包括</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商业票据市场</a:t>
            </a:r>
          </a:p>
          <a:p>
            <a:pPr fontAlgn="base" latinLnBrk="1">
              <a:lnSpc>
                <a:spcPct val="150000"/>
              </a:lnSpc>
            </a:pPr>
            <a:r>
              <a:rPr lang="en-US" altLang="zh-CN" sz="2400" dirty="0">
                <a:solidFill>
                  <a:schemeClr val="bg1"/>
                </a:solidFill>
              </a:rPr>
              <a:t>B. </a:t>
            </a:r>
            <a:r>
              <a:rPr lang="zh-CN" altLang="en-US" sz="2400" dirty="0">
                <a:solidFill>
                  <a:schemeClr val="bg1"/>
                </a:solidFill>
              </a:rPr>
              <a:t>融资性票据市场</a:t>
            </a:r>
          </a:p>
          <a:p>
            <a:pPr fontAlgn="base" latinLnBrk="1">
              <a:lnSpc>
                <a:spcPct val="150000"/>
              </a:lnSpc>
            </a:pPr>
            <a:r>
              <a:rPr lang="en-US" altLang="zh-CN" sz="2400" dirty="0">
                <a:solidFill>
                  <a:schemeClr val="bg1"/>
                </a:solidFill>
              </a:rPr>
              <a:t>C. </a:t>
            </a:r>
            <a:r>
              <a:rPr lang="zh-CN" altLang="en-US" sz="2400" dirty="0">
                <a:solidFill>
                  <a:schemeClr val="bg1"/>
                </a:solidFill>
              </a:rPr>
              <a:t>短期票据市场</a:t>
            </a:r>
          </a:p>
          <a:p>
            <a:pPr fontAlgn="base" latinLnBrk="1">
              <a:lnSpc>
                <a:spcPct val="150000"/>
              </a:lnSpc>
            </a:pPr>
            <a:r>
              <a:rPr lang="en-US" altLang="zh-CN" sz="2400" dirty="0">
                <a:solidFill>
                  <a:schemeClr val="bg1"/>
                </a:solidFill>
              </a:rPr>
              <a:t>D. </a:t>
            </a:r>
            <a:r>
              <a:rPr lang="zh-CN" altLang="en-US" sz="2400" dirty="0">
                <a:solidFill>
                  <a:schemeClr val="bg1"/>
                </a:solidFill>
              </a:rPr>
              <a:t>银行承兑票据市场</a:t>
            </a:r>
          </a:p>
          <a:p>
            <a:pPr fontAlgn="base" latinLnBrk="1">
              <a:lnSpc>
                <a:spcPct val="150000"/>
              </a:lnSpc>
            </a:pPr>
            <a:r>
              <a:rPr lang="en-US" altLang="zh-CN" sz="2400" dirty="0">
                <a:solidFill>
                  <a:schemeClr val="bg1"/>
                </a:solidFill>
              </a:rPr>
              <a:t>E. </a:t>
            </a:r>
            <a:r>
              <a:rPr lang="zh-CN" altLang="en-US" sz="2400" dirty="0">
                <a:solidFill>
                  <a:schemeClr val="bg1"/>
                </a:solidFill>
              </a:rPr>
              <a:t>银行大额可转让定期存单市场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1184670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第二十一章  金融风险与金融监管</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69CCDFA0-0175-4239-A0A3-4C7620426BA5}"/>
              </a:ext>
            </a:extLst>
          </p:cNvPr>
          <p:cNvPicPr>
            <a:picLocks noChangeAspect="1"/>
          </p:cNvPicPr>
          <p:nvPr/>
        </p:nvPicPr>
        <p:blipFill>
          <a:blip r:embed="rId4"/>
          <a:stretch>
            <a:fillRect/>
          </a:stretch>
        </p:blipFill>
        <p:spPr>
          <a:xfrm>
            <a:off x="1789284" y="1814736"/>
            <a:ext cx="7551664" cy="3782274"/>
          </a:xfrm>
          <a:prstGeom prst="rect">
            <a:avLst/>
          </a:prstGeom>
        </p:spPr>
      </p:pic>
    </p:spTree>
    <p:extLst>
      <p:ext uri="{BB962C8B-B14F-4D97-AF65-F5344CB8AC3E}">
        <p14:creationId xmlns:p14="http://schemas.microsoft.com/office/powerpoint/2010/main" val="2581451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1196</TotalTime>
  <Words>2304</Words>
  <Application>Microsoft Office PowerPoint</Application>
  <PresentationFormat>宽屏</PresentationFormat>
  <Paragraphs>210</Paragraphs>
  <Slides>31</Slides>
  <Notes>31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31</vt:i4>
      </vt:variant>
    </vt:vector>
  </HeadingPairs>
  <TitlesOfParts>
    <vt:vector size="37"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355</cp:revision>
  <dcterms:created xsi:type="dcterms:W3CDTF">2017-05-13T03:05:00Z</dcterms:created>
  <dcterms:modified xsi:type="dcterms:W3CDTF">2023-07-26T00:10:01Z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