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387" r:id="rId3"/>
    <p:sldId id="395" r:id="rId4"/>
    <p:sldId id="397" r:id="rId5"/>
    <p:sldId id="398" r:id="rId6"/>
    <p:sldId id="399" r:id="rId7"/>
    <p:sldId id="401" r:id="rId8"/>
    <p:sldId id="402" r:id="rId9"/>
    <p:sldId id="496" r:id="rId10"/>
    <p:sldId id="497" r:id="rId11"/>
    <p:sldId id="403" r:id="rId12"/>
    <p:sldId id="469" r:id="rId13"/>
    <p:sldId id="589" r:id="rId14"/>
    <p:sldId id="590" r:id="rId15"/>
    <p:sldId id="591" r:id="rId16"/>
    <p:sldId id="432" r:id="rId17"/>
    <p:sldId id="504" r:id="rId18"/>
    <p:sldId id="592" r:id="rId19"/>
    <p:sldId id="433" r:id="rId20"/>
    <p:sldId id="471" r:id="rId21"/>
    <p:sldId id="498" r:id="rId22"/>
    <p:sldId id="434" r:id="rId23"/>
    <p:sldId id="435" r:id="rId24"/>
    <p:sldId id="472" r:id="rId25"/>
    <p:sldId id="499" r:id="rId26"/>
    <p:sldId id="473" r:id="rId27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7">
          <p15:clr>
            <a:srgbClr val="A4A3A4"/>
          </p15:clr>
        </p15:guide>
        <p15:guide id="2" orient="horz" pos="948">
          <p15:clr>
            <a:srgbClr val="A4A3A4"/>
          </p15:clr>
        </p15:guide>
        <p15:guide id="3" orient="horz" pos="4065">
          <p15:clr>
            <a:srgbClr val="A4A3A4"/>
          </p15:clr>
        </p15:guide>
        <p15:guide id="4" pos="3840">
          <p15:clr>
            <a:srgbClr val="A4A3A4"/>
          </p15:clr>
        </p15:guide>
        <p15:guide id="5" pos="436">
          <p15:clr>
            <a:srgbClr val="A4A3A4"/>
          </p15:clr>
        </p15:guide>
        <p15:guide id="6" pos="7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270" autoAdjust="0"/>
  </p:normalViewPr>
  <p:slideViewPr>
    <p:cSldViewPr snapToGrid="0" showGuides="1">
      <p:cViewPr varScale="1">
        <p:scale>
          <a:sx n="68" d="100"/>
          <a:sy n="68" d="100"/>
        </p:scale>
        <p:origin x="588" y="66"/>
      </p:cViewPr>
      <p:guideLst>
        <p:guide orient="horz" pos="2487"/>
        <p:guide orient="horz" pos="948"/>
        <p:guide orient="horz" pos="4065"/>
        <p:guide pos="3840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  <a:t>2023/6/28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58796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0342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20277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47547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906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6897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90714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428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84000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69091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8866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297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2764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43840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4252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7202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945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4769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3238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6177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5904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2023/6/28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图片占位符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2023/6/28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图片占位符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图片占位符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图片占位符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图片占位符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图片占位符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图片占位符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图片占位符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图片占位符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2023/6/28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  <a:t>2023/6/28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6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7788910" cy="55663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三、公共物品的融资与生产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、公共物品的融资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）政府融资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）私人融资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3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）联合融资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、公共物品的生产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政府生产和合同外包是两种典型的生产方式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四、公共物品供给的制度结果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、决策制度（是核心）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、融资制度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    </a:t>
            </a:r>
            <a:r>
              <a:rPr lang="en-US" sz="2400" dirty="0">
                <a:solidFill>
                  <a:schemeClr val="bg1"/>
                </a:solidFill>
                <a:sym typeface="+mn-ea"/>
              </a:rPr>
              <a:t>3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、生产制度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      4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、受益分配制度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56323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第二节  市场与政府的经济活动范围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一、市场和市场效率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二、政府经济活动范围（重点）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、提供公共物品和服务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、矫正外部性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、维持有效竞争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、调节收入分配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、稳定经济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40765" y="942453"/>
            <a:ext cx="9481869" cy="55663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第三节    财政的基本职能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在社会主义市场经济条件下，财政职能（重点）可以概括为：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一、资源配置职能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将一部分社会资源集中起来形成财政收入，然后通过财政支出分配活动，由政府提供公共物品和服务，引导社会资金流向，弥补市场缺陷，最终实现全社会资源配置效率的最优状态。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手段：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、根据政府职能的动态变化确定社会公共需要的基本范围，确定公共财政收支占国内生产总值的合理比例；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、优化财政支出结构；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、为公共工程提供必要的资金保障；</a:t>
            </a:r>
          </a:p>
        </p:txBody>
      </p:sp>
    </p:spTree>
    <p:extLst>
      <p:ext uri="{BB962C8B-B14F-4D97-AF65-F5344CB8AC3E}">
        <p14:creationId xmlns:p14="http://schemas.microsoft.com/office/powerpoint/2010/main" val="29247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056907" cy="69249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、通过政府直接投资、财政贴息等方式，引导和调节社会投资方向；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、通过实行部门预算制度、建立国库集中收付制度和绩效评价制度等体制和机制改革，提高财政自身管理和运营效率。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二、收入分配职能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是指政府运用财政手段调整国民收入初次分配结果的职能，旨在实现公平收入分配目标。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手段：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、根据市场和政府的职责分工，明确市场和财政对社会收入分配的范围和界限；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、加强税收调节；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、发挥财政转移支付作用；</a:t>
            </a: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、发挥公共支出的作用。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250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25048" y="942453"/>
            <a:ext cx="9899723" cy="4458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三、稳定和发展经济的职能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是指通过财政活动对生产、消费、投资和储蓄等产生影响，达到稳定和发展经济的目的。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手段：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、通过财政政策和货币政策的协调配合，推动社会总供求的基本平衡，保证物价和经济发展的稳定，实现充分就业和国际收支平衡；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、通过税收、财政补贴、财政贴息、公债等，调节社会投资需求水平，影响就业水平，使经济保持一定的增长；通过财政直接投资，调节社会经济结构，调节社会有效供给能力。</a:t>
            </a:r>
          </a:p>
        </p:txBody>
      </p:sp>
    </p:spTree>
    <p:extLst>
      <p:ext uri="{BB962C8B-B14F-4D97-AF65-F5344CB8AC3E}">
        <p14:creationId xmlns:p14="http://schemas.microsoft.com/office/powerpoint/2010/main" val="2304279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25048" y="942453"/>
            <a:ext cx="9899723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、通过税收等调节个人消费水平和结构；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、财政加大对节约资源、能源和环境保护的投入，加大对科技、文化、卫生、教育事业的投入，完善社会保障制度等，实现经济和社会的协调健康发展。</a:t>
            </a:r>
          </a:p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102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8244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3600" dirty="0">
                <a:solidFill>
                  <a:schemeClr val="bg1"/>
                </a:solidFill>
              </a:rPr>
              <a:t>第十二章  财政支出</a:t>
            </a:r>
            <a:endParaRPr lang="en-US" altLang="zh-CN" sz="3600" dirty="0">
              <a:solidFill>
                <a:schemeClr val="bg1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0659DB3A-6D5C-4B07-BC90-BD2EB2E9A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842" y="2324852"/>
            <a:ext cx="4920138" cy="308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16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27964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第一节</a:t>
            </a:r>
            <a:r>
              <a:rPr lang="en-US" altLang="zh-CN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</a:rPr>
              <a:t>财政支出及其分类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 一、如何理解财政支出数据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、看财政支出</a:t>
            </a:r>
            <a:r>
              <a:rPr lang="zh-CN" altLang="en-US" sz="2400" dirty="0">
                <a:solidFill>
                  <a:srgbClr val="FFC000"/>
                </a:solidFill>
              </a:rPr>
              <a:t>规模</a:t>
            </a:r>
            <a:endParaRPr lang="en-US" altLang="zh-CN" sz="2400" dirty="0">
              <a:solidFill>
                <a:srgbClr val="FFC000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、看财政支出</a:t>
            </a:r>
            <a:r>
              <a:rPr lang="zh-CN" altLang="en-US" sz="2400" dirty="0">
                <a:solidFill>
                  <a:srgbClr val="FFC000"/>
                </a:solidFill>
              </a:rPr>
              <a:t>结果</a:t>
            </a:r>
            <a:endParaRPr lang="en-US" altLang="zh-CN" sz="2400" dirty="0">
              <a:solidFill>
                <a:srgbClr val="FFC000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、看财政支出的</a:t>
            </a:r>
            <a:r>
              <a:rPr lang="zh-CN" altLang="en-US" sz="2400" dirty="0">
                <a:solidFill>
                  <a:srgbClr val="FFC000"/>
                </a:solidFill>
              </a:rPr>
              <a:t>经济性质</a:t>
            </a:r>
            <a:endParaRPr lang="en-US" altLang="zh-CN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494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51659" y="1125333"/>
            <a:ext cx="7788910" cy="33504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二、财政支出分类方法（重点）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、适用于编制政府预算的统计分类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rgbClr val="FFC000"/>
                </a:solidFill>
              </a:rPr>
              <a:t>财政支出功能分类</a:t>
            </a:r>
            <a:r>
              <a:rPr lang="zh-CN" altLang="en-US" sz="2400" dirty="0">
                <a:solidFill>
                  <a:schemeClr val="bg1"/>
                </a:solidFill>
              </a:rPr>
              <a:t>与</a:t>
            </a:r>
            <a:r>
              <a:rPr lang="zh-CN" altLang="en-US" sz="2400" dirty="0">
                <a:solidFill>
                  <a:srgbClr val="FFC000"/>
                </a:solidFill>
              </a:rPr>
              <a:t>经济分类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、根据交易的经济性质进行分类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rgbClr val="FFC000"/>
                </a:solidFill>
              </a:rPr>
              <a:t>购买性支出</a:t>
            </a:r>
            <a:r>
              <a:rPr lang="zh-CN" altLang="en-US" sz="2400" dirty="0">
                <a:solidFill>
                  <a:schemeClr val="bg1"/>
                </a:solidFill>
              </a:rPr>
              <a:t>和</a:t>
            </a:r>
            <a:r>
              <a:rPr lang="zh-CN" altLang="en-US" sz="2400" dirty="0">
                <a:solidFill>
                  <a:srgbClr val="FFC000"/>
                </a:solidFill>
              </a:rPr>
              <a:t>转移性支出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三、中国的政府支出分类改革</a:t>
            </a:r>
          </a:p>
        </p:txBody>
      </p:sp>
    </p:spTree>
    <p:extLst>
      <p:ext uri="{BB962C8B-B14F-4D97-AF65-F5344CB8AC3E}">
        <p14:creationId xmlns:p14="http://schemas.microsoft.com/office/powerpoint/2010/main" val="3546121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8958434" cy="61178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第二节  财政支出规模及其增长趋势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一、衡量财政支出规模大小可采用</a:t>
            </a:r>
            <a:r>
              <a:rPr lang="zh-CN" altLang="en-US" sz="2400" dirty="0">
                <a:solidFill>
                  <a:srgbClr val="FFC000"/>
                </a:solidFill>
              </a:rPr>
              <a:t>两大指标</a:t>
            </a:r>
            <a:r>
              <a:rPr lang="zh-CN" altLang="en-US" sz="2400" dirty="0">
                <a:solidFill>
                  <a:schemeClr val="bg1"/>
                </a:solidFill>
              </a:rPr>
              <a:t>，即绝对规模指标和相对规模指标。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财政支出绝对规模是政府在预算年度的财政支出总和。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财政支出的相对规模：通常用财政支出的规模和其他经济变量的关系来反映。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我国常用</a:t>
            </a:r>
            <a:r>
              <a:rPr lang="zh-CN" altLang="en-US" sz="2400" dirty="0">
                <a:solidFill>
                  <a:srgbClr val="FFC000"/>
                </a:solidFill>
              </a:rPr>
              <a:t>两种</a:t>
            </a:r>
            <a:r>
              <a:rPr lang="zh-CN" altLang="en-US" sz="2400" dirty="0">
                <a:solidFill>
                  <a:schemeClr val="bg1"/>
                </a:solidFill>
              </a:rPr>
              <a:t>测量方法来反映：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(1)</a:t>
            </a:r>
            <a:r>
              <a:rPr lang="zh-CN" altLang="en-US" sz="2400" dirty="0">
                <a:solidFill>
                  <a:schemeClr val="bg1"/>
                </a:solidFill>
              </a:rPr>
              <a:t>当年财政支出占当年国内生产总值的比重，反映政府干预经济的程度。（重点）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368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3197225" y="717550"/>
            <a:ext cx="5770245" cy="52197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/>
              <a:t>第十章  国际贸易理论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91515" y="2158365"/>
            <a:ext cx="8541385" cy="369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     国际贸易理论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际      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贸     国际贸易政策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易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理     建设更高水平对外开放新体制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论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</a:t>
            </a:r>
          </a:p>
          <a:p>
            <a:r>
              <a:rPr lang="zh-CN" altLang="en-US" dirty="0">
                <a:solidFill>
                  <a:schemeClr val="bg1"/>
                </a:solidFill>
                <a:sym typeface="+mn-ea"/>
              </a:rPr>
              <a:t>                </a:t>
            </a:r>
          </a:p>
        </p:txBody>
      </p:sp>
      <p:sp>
        <p:nvSpPr>
          <p:cNvPr id="10" name="左大括号 9"/>
          <p:cNvSpPr/>
          <p:nvPr/>
        </p:nvSpPr>
        <p:spPr>
          <a:xfrm>
            <a:off x="1238885" y="2967355"/>
            <a:ext cx="141605" cy="207391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9363592" cy="4455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(2)</a:t>
            </a:r>
            <a:r>
              <a:rPr lang="zh-CN" altLang="en-US" sz="2400" dirty="0">
                <a:solidFill>
                  <a:schemeClr val="bg1"/>
                </a:solidFill>
              </a:rPr>
              <a:t>当年中央财政支出占全国财政支出的比重，反映中央政府对地方政府的控制程度。（重点）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正常情况下：财政支出占国内生产总值的比重是不断上升的，中央财政支出占全国财政支出的比重是相对稳定的，它决定于国家制度的安排。人均财政支出指标一般也呈现不断增长的趋势。</a:t>
            </a: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二、衡量财政支出规模变化的指标（重点，会计算各指标的值）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576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>
            <a:extLst>
              <a:ext uri="{FF2B5EF4-FFF2-40B4-BE49-F238E27FC236}">
                <a16:creationId xmlns:a16="http://schemas.microsoft.com/office/drawing/2014/main" id="{F3EF7722-35FD-47C7-8BD7-F05B5AB06C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388" y="1659562"/>
            <a:ext cx="8595613" cy="266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79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254711" y="942453"/>
            <a:ext cx="7788910" cy="47089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【</a:t>
            </a:r>
            <a:r>
              <a:rPr lang="zh-CN" altLang="en-US" sz="2400" dirty="0">
                <a:solidFill>
                  <a:schemeClr val="bg1"/>
                </a:solidFill>
              </a:rPr>
              <a:t>例题：</a:t>
            </a:r>
            <a:r>
              <a:rPr lang="en-US" altLang="zh-CN" sz="2400" dirty="0">
                <a:solidFill>
                  <a:schemeClr val="bg1"/>
                </a:solidFill>
              </a:rPr>
              <a:t>2017 </a:t>
            </a:r>
            <a:r>
              <a:rPr lang="zh-CN" altLang="en-US" sz="2400" dirty="0">
                <a:solidFill>
                  <a:schemeClr val="bg1"/>
                </a:solidFill>
              </a:rPr>
              <a:t>年真题</a:t>
            </a:r>
            <a:r>
              <a:rPr lang="en-US" altLang="zh-CN" sz="2400" dirty="0">
                <a:solidFill>
                  <a:schemeClr val="bg1"/>
                </a:solidFill>
              </a:rPr>
              <a:t>】</a:t>
            </a:r>
            <a:r>
              <a:rPr lang="zh-CN" altLang="en-US" sz="2400" dirty="0">
                <a:solidFill>
                  <a:schemeClr val="bg1"/>
                </a:solidFill>
              </a:rPr>
              <a:t>我国财政支出 </a:t>
            </a:r>
            <a:r>
              <a:rPr lang="en-US" altLang="zh-CN" sz="2400" dirty="0">
                <a:solidFill>
                  <a:schemeClr val="bg1"/>
                </a:solidFill>
              </a:rPr>
              <a:t>2015 </a:t>
            </a:r>
            <a:r>
              <a:rPr lang="zh-CN" altLang="en-US" sz="2400" dirty="0">
                <a:solidFill>
                  <a:schemeClr val="bg1"/>
                </a:solidFill>
              </a:rPr>
              <a:t>年为 </a:t>
            </a:r>
            <a:r>
              <a:rPr lang="en-US" altLang="zh-CN" sz="2400" dirty="0">
                <a:solidFill>
                  <a:schemeClr val="bg1"/>
                </a:solidFill>
              </a:rPr>
              <a:t>175768 </a:t>
            </a:r>
            <a:r>
              <a:rPr lang="zh-CN" altLang="en-US" sz="2400" dirty="0">
                <a:solidFill>
                  <a:schemeClr val="bg1"/>
                </a:solidFill>
              </a:rPr>
              <a:t>亿元，</a:t>
            </a:r>
            <a:r>
              <a:rPr lang="en-US" altLang="zh-CN" sz="2400" dirty="0">
                <a:solidFill>
                  <a:schemeClr val="bg1"/>
                </a:solidFill>
              </a:rPr>
              <a:t>2016 </a:t>
            </a:r>
            <a:r>
              <a:rPr lang="zh-CN" altLang="en-US" sz="2400" dirty="0">
                <a:solidFill>
                  <a:schemeClr val="bg1"/>
                </a:solidFill>
              </a:rPr>
              <a:t>年为 </a:t>
            </a:r>
            <a:r>
              <a:rPr lang="en-US" altLang="zh-CN" sz="2400" dirty="0">
                <a:solidFill>
                  <a:schemeClr val="bg1"/>
                </a:solidFill>
              </a:rPr>
              <a:t>187841 </a:t>
            </a:r>
            <a:r>
              <a:rPr lang="zh-CN" altLang="en-US" sz="2400" dirty="0">
                <a:solidFill>
                  <a:schemeClr val="bg1"/>
                </a:solidFill>
              </a:rPr>
              <a:t>亿元，</a:t>
            </a:r>
            <a:r>
              <a:rPr lang="en-US" altLang="zh-CN" sz="2400" dirty="0">
                <a:solidFill>
                  <a:schemeClr val="bg1"/>
                </a:solidFill>
              </a:rPr>
              <a:t>2016 </a:t>
            </a:r>
            <a:r>
              <a:rPr lang="zh-CN" altLang="en-US" sz="2400" dirty="0">
                <a:solidFill>
                  <a:schemeClr val="bg1"/>
                </a:solidFill>
              </a:rPr>
              <a:t>年财政支出增长率是</a:t>
            </a:r>
            <a:r>
              <a:rPr lang="en-US" altLang="zh-CN" sz="2400" dirty="0">
                <a:solidFill>
                  <a:schemeClr val="bg1"/>
                </a:solidFill>
              </a:rPr>
              <a:t>(     )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 6.43%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 6.87%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 6.47%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 6.83%</a:t>
            </a: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635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【</a:t>
            </a:r>
            <a:r>
              <a:rPr lang="zh-CN" altLang="en-US" sz="2400" dirty="0">
                <a:solidFill>
                  <a:schemeClr val="bg1"/>
                </a:solidFill>
              </a:rPr>
              <a:t>例题：</a:t>
            </a:r>
            <a:r>
              <a:rPr lang="en-US" altLang="zh-CN" sz="2400" dirty="0">
                <a:solidFill>
                  <a:schemeClr val="bg1"/>
                </a:solidFill>
              </a:rPr>
              <a:t>2016 </a:t>
            </a:r>
            <a:r>
              <a:rPr lang="zh-CN" altLang="en-US" sz="2400" dirty="0">
                <a:solidFill>
                  <a:schemeClr val="bg1"/>
                </a:solidFill>
              </a:rPr>
              <a:t>年单选题</a:t>
            </a:r>
            <a:r>
              <a:rPr lang="en-US" altLang="zh-CN" sz="2400" dirty="0">
                <a:solidFill>
                  <a:schemeClr val="bg1"/>
                </a:solidFill>
              </a:rPr>
              <a:t>】</a:t>
            </a:r>
            <a:r>
              <a:rPr lang="zh-CN" altLang="en-US" sz="2400" dirty="0">
                <a:solidFill>
                  <a:schemeClr val="bg1"/>
                </a:solidFill>
              </a:rPr>
              <a:t>下列财政指标中，属于反映财政支出增长额与国内生产总值增长额之间关系的是</a:t>
            </a:r>
            <a:r>
              <a:rPr lang="en-US" altLang="zh-CN" sz="2400" dirty="0">
                <a:solidFill>
                  <a:schemeClr val="bg1"/>
                </a:solidFill>
              </a:rPr>
              <a:t>(     )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财政支出增长的边际倾向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财政支出增长的弹性系数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财政支出增长率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财政支出超支率</a:t>
            </a: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393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9363592" cy="33504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三、财政支出规模增长的</a:t>
            </a:r>
            <a:r>
              <a:rPr lang="zh-CN" altLang="en-US" sz="2400" dirty="0">
                <a:solidFill>
                  <a:srgbClr val="FFC000"/>
                </a:solidFill>
              </a:rPr>
              <a:t>理论解释</a:t>
            </a:r>
            <a:r>
              <a:rPr lang="zh-CN" altLang="en-US" sz="2400" dirty="0">
                <a:solidFill>
                  <a:schemeClr val="bg1"/>
                </a:solidFill>
              </a:rPr>
              <a:t>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、政府活动扩张法则：瓦格纳认为随着工业化进程和经济发展增加了对政府活动的需求，政府职能不断扩大以及政府活动持续增加，最后导致财政支出规模不断扩大。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、梯度渐进增长理论：皮考克和魏斯曼（阶梯式，非连续）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）内在原因：公众容忍税收负担是财政支出最高限度</a:t>
            </a:r>
          </a:p>
        </p:txBody>
      </p:sp>
    </p:spTree>
    <p:extLst>
      <p:ext uri="{BB962C8B-B14F-4D97-AF65-F5344CB8AC3E}">
        <p14:creationId xmlns:p14="http://schemas.microsoft.com/office/powerpoint/2010/main" val="17024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704021" cy="48936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）外在原因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、经济发展阶段增长理论：马斯格雷夫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财政支出数量的变化，是随着不同时期财政支出作用的变化而变化的（初、中、成熟）。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、非均衡增长理论：鲍莫尔对财政支出增长原因作出解释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）进步部门（技术决定）；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）非进步部门（劳动决定）生产率低支出快。</a:t>
            </a:r>
          </a:p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137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、公共选择学派的解释：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）选民</a:t>
            </a:r>
            <a:r>
              <a:rPr lang="zh-CN" altLang="en-US" sz="2400" dirty="0">
                <a:solidFill>
                  <a:srgbClr val="FFC000"/>
                </a:solidFill>
              </a:rPr>
              <a:t>“财政幻觉”</a:t>
            </a:r>
            <a:r>
              <a:rPr lang="zh-CN" altLang="en-US" sz="2400" dirty="0">
                <a:solidFill>
                  <a:schemeClr val="bg1"/>
                </a:solidFill>
              </a:rPr>
              <a:t>（重点）；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）政治家倾向大的支出来争取选民；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）官僚机构掌握着更精确成本信息；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）公共利益很难界定</a:t>
            </a: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1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43867" y="523840"/>
            <a:ext cx="9237544" cy="36581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第十章习题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一、单选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</a:t>
            </a:r>
            <a:r>
              <a:rPr lang="zh-CN" altLang="zh-CN" sz="2400" dirty="0">
                <a:solidFill>
                  <a:schemeClr val="bg1"/>
                </a:solidFill>
              </a:rPr>
              <a:t>主张各国应当生产、出口密集使用本国丰裕要素的产品，进口需要密集使用本国稀缺要素的产品。这种国际贸易理论是</a:t>
            </a:r>
            <a:r>
              <a:rPr lang="en-US" altLang="zh-CN" sz="2400" dirty="0">
                <a:solidFill>
                  <a:schemeClr val="bg1"/>
                </a:solidFill>
              </a:rPr>
              <a:t>(    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</a:t>
            </a:r>
            <a:r>
              <a:rPr lang="zh-CN" altLang="zh-CN" sz="2400" dirty="0">
                <a:solidFill>
                  <a:schemeClr val="bg1"/>
                </a:solidFill>
              </a:rPr>
              <a:t>．绝对优势理论</a:t>
            </a:r>
            <a:r>
              <a:rPr lang="en-US" altLang="zh-CN" sz="2400" dirty="0">
                <a:solidFill>
                  <a:schemeClr val="bg1"/>
                </a:solidFill>
              </a:rPr>
              <a:t>         B</a:t>
            </a:r>
            <a:r>
              <a:rPr lang="zh-CN" altLang="zh-CN" sz="2400" dirty="0">
                <a:solidFill>
                  <a:schemeClr val="bg1"/>
                </a:solidFill>
              </a:rPr>
              <a:t>．比较优势理论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C</a:t>
            </a:r>
            <a:r>
              <a:rPr lang="zh-CN" altLang="zh-CN" sz="2400" dirty="0">
                <a:solidFill>
                  <a:schemeClr val="bg1"/>
                </a:solidFill>
              </a:rPr>
              <a:t>．要素禀赋理论</a:t>
            </a:r>
            <a:r>
              <a:rPr lang="en-US" altLang="zh-CN" sz="2400" dirty="0">
                <a:solidFill>
                  <a:schemeClr val="bg1"/>
                </a:solidFill>
              </a:rPr>
              <a:t>         D</a:t>
            </a:r>
            <a:r>
              <a:rPr lang="zh-CN" altLang="zh-CN" sz="2400" dirty="0">
                <a:solidFill>
                  <a:schemeClr val="bg1"/>
                </a:solidFill>
              </a:rPr>
              <a:t>．后发优势贸易理论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776520D-9542-0F2A-DD5C-56B0823ED88C}"/>
              </a:ext>
            </a:extLst>
          </p:cNvPr>
          <p:cNvSpPr txBox="1"/>
          <p:nvPr/>
        </p:nvSpPr>
        <p:spPr>
          <a:xfrm>
            <a:off x="1249896" y="3178690"/>
            <a:ext cx="8984872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733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43867" y="523840"/>
            <a:ext cx="9237544" cy="72258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</a:t>
            </a:r>
            <a:r>
              <a:rPr lang="zh-CN" altLang="zh-CN" sz="2400" dirty="0">
                <a:solidFill>
                  <a:schemeClr val="bg1"/>
                </a:solidFill>
              </a:rPr>
              <a:t>各国应该集中生产并出口具有绝对优势的产品，而进口不具有绝对优势的产品，其结果是可以节约社会资源，提高产出水平，是</a:t>
            </a:r>
            <a:r>
              <a:rPr lang="en-US" altLang="zh-CN" sz="2400" dirty="0">
                <a:solidFill>
                  <a:schemeClr val="bg1"/>
                </a:solidFill>
              </a:rPr>
              <a:t>(      )</a:t>
            </a:r>
            <a:r>
              <a:rPr lang="zh-CN" altLang="zh-CN" sz="2400" dirty="0">
                <a:solidFill>
                  <a:schemeClr val="bg1"/>
                </a:solidFill>
              </a:rPr>
              <a:t>理论的主要观点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亚当斯密的绝对优势</a:t>
            </a:r>
            <a:r>
              <a:rPr lang="en-US" altLang="zh-CN" sz="2400" dirty="0">
                <a:solidFill>
                  <a:schemeClr val="bg1"/>
                </a:solidFill>
              </a:rPr>
              <a:t>            B.</a:t>
            </a:r>
            <a:r>
              <a:rPr lang="zh-CN" altLang="zh-CN" sz="2400" dirty="0">
                <a:solidFill>
                  <a:schemeClr val="bg1"/>
                </a:solidFill>
              </a:rPr>
              <a:t>李嘉图的比较优势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赫克歇尔一俄林的要素禀赋</a:t>
            </a:r>
            <a:r>
              <a:rPr lang="en-US" altLang="zh-CN" sz="2400" dirty="0">
                <a:solidFill>
                  <a:schemeClr val="bg1"/>
                </a:solidFill>
              </a:rPr>
              <a:t>      D.</a:t>
            </a:r>
            <a:r>
              <a:rPr lang="zh-CN" altLang="zh-CN" sz="2400" dirty="0">
                <a:solidFill>
                  <a:schemeClr val="bg1"/>
                </a:solidFill>
              </a:rPr>
              <a:t>克鲁格曼的规模经济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</a:t>
            </a:r>
            <a:r>
              <a:rPr lang="zh-CN" altLang="zh-CN" sz="2400" dirty="0">
                <a:solidFill>
                  <a:schemeClr val="bg1"/>
                </a:solidFill>
              </a:rPr>
              <a:t>各国的资源条件不同是国际贸易产生的基础，这是</a:t>
            </a:r>
            <a:r>
              <a:rPr lang="en-US" altLang="zh-CN" sz="2400" dirty="0">
                <a:solidFill>
                  <a:schemeClr val="bg1"/>
                </a:solidFill>
              </a:rPr>
              <a:t>(   )</a:t>
            </a:r>
            <a:r>
              <a:rPr lang="zh-CN" altLang="zh-CN" sz="2400" dirty="0">
                <a:solidFill>
                  <a:schemeClr val="bg1"/>
                </a:solidFill>
              </a:rPr>
              <a:t>理论的主要观点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亚当斯密的绝对优势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zh-CN" sz="2400" dirty="0">
                <a:solidFill>
                  <a:schemeClr val="bg1"/>
                </a:solidFill>
              </a:rPr>
              <a:t>李嘉图的比较优势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赫克歇尔一俄林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zh-CN" sz="2400" dirty="0">
                <a:solidFill>
                  <a:schemeClr val="bg1"/>
                </a:solidFill>
              </a:rPr>
              <a:t>克鲁格曼的规模经济</a:t>
            </a:r>
          </a:p>
          <a:p>
            <a:pPr>
              <a:lnSpc>
                <a:spcPct val="150000"/>
              </a:lnSpc>
            </a:pPr>
            <a:endParaRPr lang="zh-CN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776520D-9542-0F2A-DD5C-56B0823ED88C}"/>
              </a:ext>
            </a:extLst>
          </p:cNvPr>
          <p:cNvSpPr txBox="1"/>
          <p:nvPr/>
        </p:nvSpPr>
        <p:spPr>
          <a:xfrm>
            <a:off x="1249896" y="3178690"/>
            <a:ext cx="8984872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223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43867" y="523840"/>
            <a:ext cx="9237544" cy="279384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</a:t>
            </a:r>
            <a:r>
              <a:rPr lang="en-US" altLang="zh-CN" sz="2400" dirty="0">
                <a:solidFill>
                  <a:schemeClr val="bg1"/>
                </a:solidFill>
              </a:rPr>
              <a:t>(      )</a:t>
            </a:r>
            <a:r>
              <a:rPr lang="zh-CN" altLang="zh-CN" sz="2400" dirty="0">
                <a:solidFill>
                  <a:schemeClr val="bg1"/>
                </a:solidFill>
              </a:rPr>
              <a:t>理论认为，决定国际贸易的因素是两个国家产品的相对生产成本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亚当斯密的绝对优势</a:t>
            </a:r>
            <a:r>
              <a:rPr lang="en-US" altLang="zh-CN" sz="2400" dirty="0">
                <a:solidFill>
                  <a:schemeClr val="bg1"/>
                </a:solidFill>
              </a:rPr>
              <a:t>                  B.</a:t>
            </a:r>
            <a:r>
              <a:rPr lang="zh-CN" altLang="zh-CN" sz="2400" dirty="0">
                <a:solidFill>
                  <a:schemeClr val="bg1"/>
                </a:solidFill>
              </a:rPr>
              <a:t>李嘉图的比较优势</a:t>
            </a:r>
          </a:p>
          <a:p>
            <a:pPr indent="266700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赫克歇尔一俄林的要素禀赋</a:t>
            </a:r>
            <a:r>
              <a:rPr lang="en-US" altLang="zh-CN" sz="2400" dirty="0">
                <a:solidFill>
                  <a:schemeClr val="bg1"/>
                </a:solidFill>
              </a:rPr>
              <a:t>       D.</a:t>
            </a:r>
            <a:r>
              <a:rPr lang="zh-CN" altLang="zh-CN" sz="2400" dirty="0">
                <a:solidFill>
                  <a:schemeClr val="bg1"/>
                </a:solidFill>
              </a:rPr>
              <a:t>克鲁格曼的规模经济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776520D-9542-0F2A-DD5C-56B0823ED88C}"/>
              </a:ext>
            </a:extLst>
          </p:cNvPr>
          <p:cNvSpPr txBox="1"/>
          <p:nvPr/>
        </p:nvSpPr>
        <p:spPr>
          <a:xfrm>
            <a:off x="1249896" y="3178690"/>
            <a:ext cx="8984872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120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43867" y="523840"/>
            <a:ext cx="9237544" cy="5563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</a:t>
            </a:r>
            <a:r>
              <a:rPr lang="zh-CN" altLang="zh-CN" sz="2400" dirty="0">
                <a:solidFill>
                  <a:schemeClr val="bg1"/>
                </a:solidFill>
              </a:rPr>
              <a:t>多项选择题</a:t>
            </a: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</a:t>
            </a:r>
            <a:r>
              <a:rPr lang="zh-CN" altLang="zh-CN" sz="2400" dirty="0">
                <a:solidFill>
                  <a:schemeClr val="bg1"/>
                </a:solidFill>
              </a:rPr>
              <a:t>在国际贸易中存在的倾销类型包括</a:t>
            </a:r>
            <a:r>
              <a:rPr lang="en-US" altLang="zh-CN" sz="2400" dirty="0">
                <a:solidFill>
                  <a:schemeClr val="bg1"/>
                </a:solidFill>
              </a:rPr>
              <a:t>(      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algn="l">
              <a:lnSpc>
                <a:spcPct val="150000"/>
              </a:lnSpc>
            </a:pP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掠夺性倾销</a:t>
            </a:r>
            <a:r>
              <a:rPr lang="en-US" altLang="zh-CN" sz="2400" dirty="0">
                <a:solidFill>
                  <a:schemeClr val="bg1"/>
                </a:solidFill>
              </a:rPr>
              <a:t>       B.</a:t>
            </a:r>
            <a:r>
              <a:rPr lang="zh-CN" altLang="zh-CN" sz="2400" dirty="0">
                <a:solidFill>
                  <a:schemeClr val="bg1"/>
                </a:solidFill>
              </a:rPr>
              <a:t>强制性倾销</a:t>
            </a:r>
          </a:p>
          <a:p>
            <a:pPr algn="l">
              <a:lnSpc>
                <a:spcPct val="150000"/>
              </a:lnSpc>
            </a:pP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偶然性倾销</a:t>
            </a:r>
            <a:r>
              <a:rPr lang="en-US" altLang="zh-CN" sz="2400" dirty="0">
                <a:solidFill>
                  <a:schemeClr val="bg1"/>
                </a:solidFill>
              </a:rPr>
              <a:t>       D.</a:t>
            </a:r>
            <a:r>
              <a:rPr lang="zh-CN" altLang="zh-CN" sz="2400" dirty="0">
                <a:solidFill>
                  <a:schemeClr val="bg1"/>
                </a:solidFill>
              </a:rPr>
              <a:t>持续性倾销</a:t>
            </a:r>
          </a:p>
          <a:p>
            <a:pPr algn="l">
              <a:lnSpc>
                <a:spcPct val="150000"/>
              </a:lnSpc>
            </a:pP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E.</a:t>
            </a:r>
            <a:r>
              <a:rPr lang="zh-CN" altLang="zh-CN" sz="2400" dirty="0">
                <a:solidFill>
                  <a:schemeClr val="bg1"/>
                </a:solidFill>
              </a:rPr>
              <a:t>隐蔽性倾销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、下列属于非关税壁垒措施的有（    ）</a:t>
            </a:r>
            <a:endParaRPr lang="zh-CN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        A.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卫生检疫标准  </a:t>
            </a: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自愿出口限制</a:t>
            </a:r>
            <a:endParaRPr lang="zh-CN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直接补贴         </a:t>
            </a: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进口配额</a:t>
            </a:r>
            <a:endParaRPr lang="zh-CN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E.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技术标准</a:t>
            </a:r>
            <a:endParaRPr lang="zh-CN" altLang="zh-CN" sz="2400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776520D-9542-0F2A-DD5C-56B0823ED88C}"/>
              </a:ext>
            </a:extLst>
          </p:cNvPr>
          <p:cNvSpPr txBox="1"/>
          <p:nvPr/>
        </p:nvSpPr>
        <p:spPr>
          <a:xfrm>
            <a:off x="1249896" y="3178690"/>
            <a:ext cx="8984872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162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3197225" y="717550"/>
            <a:ext cx="5770245" cy="52197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 dirty="0"/>
              <a:t>第二部分  财政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31837" y="1562156"/>
            <a:ext cx="8541385" cy="553997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第十一章    公共物品与财政职能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财     第十二 章   财政支出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政     第十三章    财政收入</a:t>
            </a: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        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第十四章    税收制度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        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第十五章    政府预算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 第十六章    财政管理体制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 第十七章    财政政策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</a:t>
            </a:r>
          </a:p>
          <a:p>
            <a:r>
              <a:rPr lang="zh-CN" altLang="en-US" dirty="0">
                <a:solidFill>
                  <a:schemeClr val="bg1"/>
                </a:solidFill>
                <a:sym typeface="+mn-ea"/>
              </a:rPr>
              <a:t>                </a:t>
            </a:r>
          </a:p>
        </p:txBody>
      </p:sp>
      <p:sp>
        <p:nvSpPr>
          <p:cNvPr id="10" name="左大括号 9"/>
          <p:cNvSpPr/>
          <p:nvPr/>
        </p:nvSpPr>
        <p:spPr>
          <a:xfrm>
            <a:off x="1168546" y="2548873"/>
            <a:ext cx="141605" cy="207391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9490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4" y="953770"/>
            <a:ext cx="8086237" cy="33504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第十一章　公共财政与财政职能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第一节 公共物品的定义及其融资与生产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一、公共物品的概念及其特征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、公共物品的概念</a:t>
            </a:r>
            <a:r>
              <a:rPr lang="en-US" altLang="zh-CN" sz="2400" dirty="0">
                <a:solidFill>
                  <a:schemeClr val="bg1"/>
                </a:solidFill>
              </a:rPr>
              <a:t>——</a:t>
            </a:r>
            <a:r>
              <a:rPr lang="zh-CN" altLang="en-US" sz="2400" dirty="0">
                <a:solidFill>
                  <a:schemeClr val="bg1"/>
                </a:solidFill>
              </a:rPr>
              <a:t>与私人物品相对应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公共物品：每个人消费这种物品不会导致他人对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该物品消费的减少。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DE0FF35A-37B4-4334-AEEC-0CBCB5F83F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923" y="1515979"/>
            <a:ext cx="2959491" cy="39459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4" y="953770"/>
            <a:ext cx="8086237" cy="22424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、公共物品的特征（重点）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消费上的非竞争性（主要特征）和非排他性（派生特征）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二、公共物品的需求显示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通过具有强制性的政治交易实现的。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99879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1831</Words>
  <Application>Microsoft Office PowerPoint</Application>
  <PresentationFormat>宽屏</PresentationFormat>
  <Paragraphs>203</Paragraphs>
  <Slides>26</Slides>
  <Notes>26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2" baseType="lpstr">
      <vt:lpstr>等线</vt:lpstr>
      <vt:lpstr>华文新魏</vt:lpstr>
      <vt:lpstr>华文中宋</vt:lpstr>
      <vt:lpstr>Arial</vt:lpstr>
      <vt:lpstr>Calibri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Administrator</cp:lastModifiedBy>
  <cp:revision>160</cp:revision>
  <dcterms:created xsi:type="dcterms:W3CDTF">2017-05-13T03:05:00Z</dcterms:created>
  <dcterms:modified xsi:type="dcterms:W3CDTF">2023-06-28T05:22:47Z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