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6"/>
  </p:notesMasterIdLst>
  <p:sldIdLst>
    <p:sldId id="256" r:id="rId2"/>
    <p:sldId id="387" r:id="rId3"/>
    <p:sldId id="388" r:id="rId4"/>
    <p:sldId id="389" r:id="rId5"/>
    <p:sldId id="390" r:id="rId6"/>
    <p:sldId id="391" r:id="rId7"/>
    <p:sldId id="392" r:id="rId8"/>
    <p:sldId id="393" r:id="rId9"/>
    <p:sldId id="400" r:id="rId10"/>
    <p:sldId id="396" r:id="rId11"/>
    <p:sldId id="394" r:id="rId12"/>
    <p:sldId id="395" r:id="rId13"/>
    <p:sldId id="397" r:id="rId14"/>
    <p:sldId id="398" r:id="rId15"/>
    <p:sldId id="399" r:id="rId16"/>
    <p:sldId id="401" r:id="rId17"/>
    <p:sldId id="402" r:id="rId18"/>
    <p:sldId id="496" r:id="rId19"/>
    <p:sldId id="497" r:id="rId20"/>
    <p:sldId id="403" r:id="rId21"/>
    <p:sldId id="469" r:id="rId22"/>
    <p:sldId id="589" r:id="rId23"/>
    <p:sldId id="590" r:id="rId24"/>
    <p:sldId id="591" r:id="rId25"/>
  </p:sldIdLst>
  <p:sldSz cx="12192000" cy="6858000"/>
  <p:notesSz cx="6858000" cy="9144000"/>
  <p:custDataLst>
    <p:tags r:id="rId2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7">
          <p15:clr>
            <a:srgbClr val="A4A3A4"/>
          </p15:clr>
        </p15:guide>
        <p15:guide id="2" orient="horz" pos="948">
          <p15:clr>
            <a:srgbClr val="A4A3A4"/>
          </p15:clr>
        </p15:guide>
        <p15:guide id="3" orient="horz" pos="4065">
          <p15:clr>
            <a:srgbClr val="A4A3A4"/>
          </p15:clr>
        </p15:guide>
        <p15:guide id="4" pos="3840">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270" autoAdjust="0"/>
  </p:normalViewPr>
  <p:slideViewPr>
    <p:cSldViewPr snapToGrid="0" showGuides="1">
      <p:cViewPr varScale="1">
        <p:scale>
          <a:sx n="68" d="100"/>
          <a:sy n="68" d="100"/>
        </p:scale>
        <p:origin x="588" y="66"/>
      </p:cViewPr>
      <p:guideLst>
        <p:guide orient="horz" pos="2487"/>
        <p:guide orient="horz" pos="948"/>
        <p:guide orient="horz" pos="4065"/>
        <p:guide pos="3840"/>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2023/6/21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21253631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259601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7572029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11929454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10947690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10132383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19561770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9159041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21</a:t>
            </a:fld>
            <a:endParaRPr lang="zh-CN" altLang="en-US"/>
          </a:p>
        </p:txBody>
      </p:sp>
    </p:spTree>
    <p:extLst>
      <p:ext uri="{BB962C8B-B14F-4D97-AF65-F5344CB8AC3E}">
        <p14:creationId xmlns:p14="http://schemas.microsoft.com/office/powerpoint/2010/main" val="16558796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22</a:t>
            </a:fld>
            <a:endParaRPr lang="zh-CN" altLang="en-US"/>
          </a:p>
        </p:txBody>
      </p:sp>
    </p:spTree>
    <p:extLst>
      <p:ext uri="{BB962C8B-B14F-4D97-AF65-F5344CB8AC3E}">
        <p14:creationId xmlns:p14="http://schemas.microsoft.com/office/powerpoint/2010/main" val="40803429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23</a:t>
            </a:fld>
            <a:endParaRPr lang="zh-CN" altLang="en-US"/>
          </a:p>
        </p:txBody>
      </p:sp>
    </p:spTree>
    <p:extLst>
      <p:ext uri="{BB962C8B-B14F-4D97-AF65-F5344CB8AC3E}">
        <p14:creationId xmlns:p14="http://schemas.microsoft.com/office/powerpoint/2010/main" val="33620277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24</a:t>
            </a:fld>
            <a:endParaRPr lang="zh-CN" altLang="en-US"/>
          </a:p>
        </p:txBody>
      </p:sp>
    </p:spTree>
    <p:extLst>
      <p:ext uri="{BB962C8B-B14F-4D97-AF65-F5344CB8AC3E}">
        <p14:creationId xmlns:p14="http://schemas.microsoft.com/office/powerpoint/2010/main" val="11747547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23190887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1863764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2023/6/21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2023/6/21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2023/6/21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2023/6/21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143867" y="523840"/>
            <a:ext cx="9237544" cy="3231654"/>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一方面，通过制度和规则建设，实施更大范围、更宽领域、更高层次的全面开放；另一方面，我们要在扩大对开放的进程中，进一步重视国家经济安全，处理好利用外资和国家安全的关系。</a:t>
            </a:r>
          </a:p>
          <a:p>
            <a:pPr algn="l">
              <a:lnSpc>
                <a:spcPct val="150000"/>
              </a:lnSpc>
              <a:buClrTx/>
              <a:buSzTx/>
              <a:buFontTx/>
            </a:pPr>
            <a:r>
              <a:rPr lang="zh-CN" altLang="en-US" sz="2400" dirty="0">
                <a:solidFill>
                  <a:schemeClr val="bg1"/>
                </a:solidFill>
                <a:sym typeface="+mn-ea"/>
              </a:rPr>
              <a:t>从当前和今后一个时期来看，建设高水平对外开放新体制，应当注意以下几个方面：</a:t>
            </a:r>
            <a:endParaRPr lang="en-US" altLang="zh-CN" sz="2400" dirty="0">
              <a:solidFill>
                <a:schemeClr val="bg1"/>
              </a:solidFill>
              <a:sym typeface="+mn-ea"/>
            </a:endParaRPr>
          </a:p>
          <a:p>
            <a:pPr algn="l">
              <a:buClrTx/>
              <a:buSzTx/>
              <a:buFontTx/>
            </a:pPr>
            <a:endParaRPr lang="zh-CN" altLang="en-US" sz="2400" dirty="0">
              <a:solidFill>
                <a:schemeClr val="bg1"/>
              </a:solidFill>
              <a:sym typeface="+mn-ea"/>
            </a:endParaRPr>
          </a:p>
        </p:txBody>
      </p:sp>
      <p:sp>
        <p:nvSpPr>
          <p:cNvPr id="8" name="文本框 7">
            <a:extLst>
              <a:ext uri="{FF2B5EF4-FFF2-40B4-BE49-F238E27FC236}">
                <a16:creationId xmlns:a16="http://schemas.microsoft.com/office/drawing/2014/main" id="{F776520D-9542-0F2A-DD5C-56B0823ED88C}"/>
              </a:ext>
            </a:extLst>
          </p:cNvPr>
          <p:cNvSpPr txBox="1"/>
          <p:nvPr/>
        </p:nvSpPr>
        <p:spPr>
          <a:xfrm>
            <a:off x="1249896" y="3178690"/>
            <a:ext cx="8984872" cy="2796407"/>
          </a:xfrm>
          <a:prstGeom prst="rect">
            <a:avLst/>
          </a:prstGeom>
          <a:noFill/>
        </p:spPr>
        <p:txBody>
          <a:bodyPr wrap="square">
            <a:spAutoFit/>
          </a:bodyPr>
          <a:lstStyle/>
          <a:p>
            <a:pPr>
              <a:lnSpc>
                <a:spcPct val="150000"/>
              </a:lnSpc>
            </a:pPr>
            <a:r>
              <a:rPr lang="zh-CN" altLang="en-US" sz="2400" dirty="0">
                <a:solidFill>
                  <a:schemeClr val="bg1"/>
                </a:solidFill>
              </a:rPr>
              <a:t>第一，要努力保持进出口稳定增长，采取积极措施拓展海外市场，积极推动进出口市场多元化；</a:t>
            </a:r>
            <a:endParaRPr lang="en-US" altLang="zh-CN" sz="2400" dirty="0">
              <a:solidFill>
                <a:schemeClr val="bg1"/>
              </a:solidFill>
            </a:endParaRPr>
          </a:p>
          <a:p>
            <a:pPr>
              <a:lnSpc>
                <a:spcPct val="150000"/>
              </a:lnSpc>
            </a:pPr>
            <a:r>
              <a:rPr lang="zh-CN" altLang="en-US" sz="2400" dirty="0">
                <a:solidFill>
                  <a:schemeClr val="bg1"/>
                </a:solidFill>
              </a:rPr>
              <a:t>第二，进一步重视提高产品质量和服务水平，提高我国产品国际市场竞争力；</a:t>
            </a:r>
            <a:endParaRPr lang="en-US" altLang="zh-CN" sz="2400" dirty="0">
              <a:solidFill>
                <a:schemeClr val="bg1"/>
              </a:solidFill>
            </a:endParaRPr>
          </a:p>
          <a:p>
            <a:pPr>
              <a:lnSpc>
                <a:spcPct val="150000"/>
              </a:lnSpc>
            </a:pPr>
            <a:r>
              <a:rPr lang="zh-CN" altLang="en-US" sz="2400" dirty="0">
                <a:solidFill>
                  <a:schemeClr val="bg1"/>
                </a:solidFill>
              </a:rPr>
              <a:t>第三，要通过优化进口结构积极扩大进口；</a:t>
            </a:r>
          </a:p>
        </p:txBody>
      </p:sp>
    </p:spTree>
    <p:extLst>
      <p:ext uri="{BB962C8B-B14F-4D97-AF65-F5344CB8AC3E}">
        <p14:creationId xmlns:p14="http://schemas.microsoft.com/office/powerpoint/2010/main" val="35132816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文本框 7">
            <a:extLst>
              <a:ext uri="{FF2B5EF4-FFF2-40B4-BE49-F238E27FC236}">
                <a16:creationId xmlns:a16="http://schemas.microsoft.com/office/drawing/2014/main" id="{F776520D-9542-0F2A-DD5C-56B0823ED88C}"/>
              </a:ext>
            </a:extLst>
          </p:cNvPr>
          <p:cNvSpPr txBox="1"/>
          <p:nvPr/>
        </p:nvSpPr>
        <p:spPr>
          <a:xfrm>
            <a:off x="958698" y="1343418"/>
            <a:ext cx="8984872" cy="2242409"/>
          </a:xfrm>
          <a:prstGeom prst="rect">
            <a:avLst/>
          </a:prstGeom>
          <a:noFill/>
        </p:spPr>
        <p:txBody>
          <a:bodyPr wrap="square">
            <a:spAutoFit/>
          </a:bodyPr>
          <a:lstStyle/>
          <a:p>
            <a:pPr>
              <a:lnSpc>
                <a:spcPct val="150000"/>
              </a:lnSpc>
            </a:pPr>
            <a:r>
              <a:rPr lang="zh-CN" altLang="en-US" sz="2400" dirty="0">
                <a:solidFill>
                  <a:schemeClr val="bg1"/>
                </a:solidFill>
              </a:rPr>
              <a:t>第四，要重视外资引进质量，落实好我国鼓励利用外资的政策；第五，要积极支持我国企业“走出去”，扩大对外投资的规模，优化对外投资的结构，保护好我国企业的境外投资的安全和合法权益，构建双循环新发展格局，推进高水平对外开放。</a:t>
            </a:r>
          </a:p>
        </p:txBody>
      </p:sp>
    </p:spTree>
    <p:extLst>
      <p:ext uri="{BB962C8B-B14F-4D97-AF65-F5344CB8AC3E}">
        <p14:creationId xmlns:p14="http://schemas.microsoft.com/office/powerpoint/2010/main" val="39494704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143867" y="523840"/>
            <a:ext cx="9237544" cy="3658181"/>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第十章习题</a:t>
            </a:r>
            <a:endParaRPr lang="en-US" altLang="zh-CN" sz="2400" dirty="0">
              <a:solidFill>
                <a:schemeClr val="bg1"/>
              </a:solidFill>
              <a:sym typeface="+mn-ea"/>
            </a:endParaRPr>
          </a:p>
          <a:p>
            <a:pPr algn="l">
              <a:lnSpc>
                <a:spcPct val="150000"/>
              </a:lnSpc>
              <a:buClrTx/>
              <a:buSzTx/>
              <a:buFontTx/>
            </a:pPr>
            <a:r>
              <a:rPr lang="zh-CN" altLang="en-US" sz="2400" dirty="0">
                <a:solidFill>
                  <a:schemeClr val="bg1"/>
                </a:solidFill>
                <a:sym typeface="+mn-ea"/>
              </a:rPr>
              <a:t>一、单选</a:t>
            </a:r>
            <a:endParaRPr lang="en-US" altLang="zh-CN" sz="2400" dirty="0">
              <a:solidFill>
                <a:schemeClr val="bg1"/>
              </a:solidFill>
              <a:sym typeface="+mn-ea"/>
            </a:endParaRPr>
          </a:p>
          <a:p>
            <a:pPr>
              <a:lnSpc>
                <a:spcPct val="150000"/>
              </a:lnSpc>
              <a:spcAft>
                <a:spcPts val="1200"/>
              </a:spcAft>
            </a:pPr>
            <a:r>
              <a:rPr lang="en-US" altLang="zh-CN" sz="2400" dirty="0">
                <a:solidFill>
                  <a:schemeClr val="bg1"/>
                </a:solidFill>
                <a:sym typeface="+mn-ea"/>
              </a:rPr>
              <a:t>1</a:t>
            </a:r>
            <a:r>
              <a:rPr lang="zh-CN" altLang="en-US" sz="2400" dirty="0">
                <a:solidFill>
                  <a:schemeClr val="bg1"/>
                </a:solidFill>
                <a:sym typeface="+mn-ea"/>
              </a:rPr>
              <a:t>、</a:t>
            </a:r>
            <a:r>
              <a:rPr lang="zh-CN" altLang="zh-CN" sz="2400" dirty="0">
                <a:solidFill>
                  <a:schemeClr val="bg1"/>
                </a:solidFill>
              </a:rPr>
              <a:t>主张各国应当生产、出口密集使用本国丰裕要素的产品，进口需要密集使用本国稀缺要素的产品。这种国际贸易理论是</a:t>
            </a:r>
            <a:r>
              <a:rPr lang="en-US" altLang="zh-CN" sz="2400" dirty="0">
                <a:solidFill>
                  <a:schemeClr val="bg1"/>
                </a:solidFill>
              </a:rPr>
              <a:t>(    )</a:t>
            </a:r>
            <a:r>
              <a:rPr lang="zh-CN" altLang="zh-CN" sz="2400" dirty="0">
                <a:solidFill>
                  <a:schemeClr val="bg1"/>
                </a:solidFill>
              </a:rPr>
              <a:t>。</a:t>
            </a:r>
          </a:p>
          <a:p>
            <a:pPr>
              <a:lnSpc>
                <a:spcPct val="150000"/>
              </a:lnSpc>
              <a:spcAft>
                <a:spcPts val="1200"/>
              </a:spcAft>
            </a:pPr>
            <a:r>
              <a:rPr lang="en-US" altLang="zh-CN" sz="2400" dirty="0">
                <a:solidFill>
                  <a:schemeClr val="bg1"/>
                </a:solidFill>
              </a:rPr>
              <a:t>A</a:t>
            </a:r>
            <a:r>
              <a:rPr lang="zh-CN" altLang="zh-CN" sz="2400" dirty="0">
                <a:solidFill>
                  <a:schemeClr val="bg1"/>
                </a:solidFill>
              </a:rPr>
              <a:t>．绝对优势理论</a:t>
            </a:r>
            <a:r>
              <a:rPr lang="en-US" altLang="zh-CN" sz="2400" dirty="0">
                <a:solidFill>
                  <a:schemeClr val="bg1"/>
                </a:solidFill>
              </a:rPr>
              <a:t>         B</a:t>
            </a:r>
            <a:r>
              <a:rPr lang="zh-CN" altLang="zh-CN" sz="2400" dirty="0">
                <a:solidFill>
                  <a:schemeClr val="bg1"/>
                </a:solidFill>
              </a:rPr>
              <a:t>．比较优势理论</a:t>
            </a:r>
          </a:p>
          <a:p>
            <a:pPr>
              <a:lnSpc>
                <a:spcPct val="150000"/>
              </a:lnSpc>
              <a:spcAft>
                <a:spcPts val="1200"/>
              </a:spcAft>
            </a:pPr>
            <a:r>
              <a:rPr lang="en-US" altLang="zh-CN" sz="2400" dirty="0">
                <a:solidFill>
                  <a:schemeClr val="bg1"/>
                </a:solidFill>
              </a:rPr>
              <a:t>C</a:t>
            </a:r>
            <a:r>
              <a:rPr lang="zh-CN" altLang="zh-CN" sz="2400" dirty="0">
                <a:solidFill>
                  <a:schemeClr val="bg1"/>
                </a:solidFill>
              </a:rPr>
              <a:t>．要素禀赋理论</a:t>
            </a:r>
            <a:r>
              <a:rPr lang="en-US" altLang="zh-CN" sz="2400" dirty="0">
                <a:solidFill>
                  <a:schemeClr val="bg1"/>
                </a:solidFill>
              </a:rPr>
              <a:t>         D</a:t>
            </a:r>
            <a:r>
              <a:rPr lang="zh-CN" altLang="zh-CN" sz="2400" dirty="0">
                <a:solidFill>
                  <a:schemeClr val="bg1"/>
                </a:solidFill>
              </a:rPr>
              <a:t>．后发优势贸易理论</a:t>
            </a:r>
            <a:endParaRPr lang="zh-CN" altLang="en-US" sz="2400" dirty="0">
              <a:solidFill>
                <a:schemeClr val="bg1"/>
              </a:solidFill>
              <a:sym typeface="+mn-ea"/>
            </a:endParaRPr>
          </a:p>
        </p:txBody>
      </p:sp>
      <p:sp>
        <p:nvSpPr>
          <p:cNvPr id="8" name="文本框 7">
            <a:extLst>
              <a:ext uri="{FF2B5EF4-FFF2-40B4-BE49-F238E27FC236}">
                <a16:creationId xmlns:a16="http://schemas.microsoft.com/office/drawing/2014/main" id="{F776520D-9542-0F2A-DD5C-56B0823ED88C}"/>
              </a:ext>
            </a:extLst>
          </p:cNvPr>
          <p:cNvSpPr txBox="1"/>
          <p:nvPr/>
        </p:nvSpPr>
        <p:spPr>
          <a:xfrm>
            <a:off x="1249896" y="3178690"/>
            <a:ext cx="8984872" cy="577850"/>
          </a:xfrm>
          <a:prstGeom prst="rect">
            <a:avLst/>
          </a:prstGeom>
          <a:noFill/>
        </p:spPr>
        <p:txBody>
          <a:bodyPr wrap="square">
            <a:spAutoFit/>
          </a:bodyPr>
          <a:lstStyle/>
          <a:p>
            <a:pPr>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35287338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143867" y="523840"/>
            <a:ext cx="9237544" cy="7225824"/>
          </a:xfrm>
          <a:prstGeom prst="rect">
            <a:avLst/>
          </a:prstGeom>
          <a:noFill/>
        </p:spPr>
        <p:txBody>
          <a:bodyPr wrap="square" rtlCol="0" anchor="t">
            <a:spAutoFit/>
          </a:bodyPr>
          <a:lstStyle/>
          <a:p>
            <a:pPr>
              <a:lnSpc>
                <a:spcPct val="150000"/>
              </a:lnSpc>
            </a:pPr>
            <a:r>
              <a:rPr lang="en-US" altLang="zh-CN" sz="2400" dirty="0">
                <a:solidFill>
                  <a:schemeClr val="bg1"/>
                </a:solidFill>
              </a:rPr>
              <a:t>2</a:t>
            </a:r>
            <a:r>
              <a:rPr lang="zh-CN" altLang="en-US" sz="2400" dirty="0">
                <a:solidFill>
                  <a:schemeClr val="bg1"/>
                </a:solidFill>
              </a:rPr>
              <a:t>、</a:t>
            </a:r>
            <a:r>
              <a:rPr lang="zh-CN" altLang="zh-CN" sz="2400" dirty="0">
                <a:solidFill>
                  <a:schemeClr val="bg1"/>
                </a:solidFill>
              </a:rPr>
              <a:t>各国应该集中生产并出口具有绝对优势的产品，而进口不具有绝对优势的产品，其结果是可以节约社会资源，提高产出水平，是</a:t>
            </a:r>
            <a:r>
              <a:rPr lang="en-US" altLang="zh-CN" sz="2400" dirty="0">
                <a:solidFill>
                  <a:schemeClr val="bg1"/>
                </a:solidFill>
              </a:rPr>
              <a:t>(      )</a:t>
            </a:r>
            <a:r>
              <a:rPr lang="zh-CN" altLang="zh-CN" sz="2400" dirty="0">
                <a:solidFill>
                  <a:schemeClr val="bg1"/>
                </a:solidFill>
              </a:rPr>
              <a:t>理论的主要观点</a:t>
            </a:r>
          </a:p>
          <a:p>
            <a:pPr indent="266700">
              <a:lnSpc>
                <a:spcPct val="150000"/>
              </a:lnSpc>
            </a:pPr>
            <a:r>
              <a:rPr lang="en-US" altLang="zh-CN" sz="2400" dirty="0">
                <a:solidFill>
                  <a:schemeClr val="bg1"/>
                </a:solidFill>
              </a:rPr>
              <a:t>A.</a:t>
            </a:r>
            <a:r>
              <a:rPr lang="zh-CN" altLang="zh-CN" sz="2400" dirty="0">
                <a:solidFill>
                  <a:schemeClr val="bg1"/>
                </a:solidFill>
              </a:rPr>
              <a:t>亚当斯密的绝对优势</a:t>
            </a:r>
            <a:r>
              <a:rPr lang="en-US" altLang="zh-CN" sz="2400" dirty="0">
                <a:solidFill>
                  <a:schemeClr val="bg1"/>
                </a:solidFill>
              </a:rPr>
              <a:t>            B.</a:t>
            </a:r>
            <a:r>
              <a:rPr lang="zh-CN" altLang="zh-CN" sz="2400" dirty="0">
                <a:solidFill>
                  <a:schemeClr val="bg1"/>
                </a:solidFill>
              </a:rPr>
              <a:t>李嘉图的比较优势</a:t>
            </a:r>
          </a:p>
          <a:p>
            <a:pPr>
              <a:lnSpc>
                <a:spcPct val="150000"/>
              </a:lnSpc>
            </a:pPr>
            <a:r>
              <a:rPr lang="en-US" altLang="zh-CN" sz="2400" dirty="0">
                <a:solidFill>
                  <a:schemeClr val="bg1"/>
                </a:solidFill>
              </a:rPr>
              <a:t>C.</a:t>
            </a:r>
            <a:r>
              <a:rPr lang="zh-CN" altLang="zh-CN" sz="2400" dirty="0">
                <a:solidFill>
                  <a:schemeClr val="bg1"/>
                </a:solidFill>
              </a:rPr>
              <a:t>赫克歇尔一俄林的要素禀赋</a:t>
            </a:r>
            <a:r>
              <a:rPr lang="en-US" altLang="zh-CN" sz="2400" dirty="0">
                <a:solidFill>
                  <a:schemeClr val="bg1"/>
                </a:solidFill>
              </a:rPr>
              <a:t>      D.</a:t>
            </a:r>
            <a:r>
              <a:rPr lang="zh-CN" altLang="zh-CN" sz="2400" dirty="0">
                <a:solidFill>
                  <a:schemeClr val="bg1"/>
                </a:solidFill>
              </a:rPr>
              <a:t>克鲁格曼的规模经济</a:t>
            </a:r>
            <a:endParaRPr lang="en-US" altLang="zh-CN" sz="2400" dirty="0">
              <a:solidFill>
                <a:schemeClr val="bg1"/>
              </a:solidFill>
            </a:endParaRPr>
          </a:p>
          <a:p>
            <a:pPr>
              <a:lnSpc>
                <a:spcPct val="150000"/>
              </a:lnSpc>
            </a:pPr>
            <a:r>
              <a:rPr lang="en-US" altLang="zh-CN" sz="2400" dirty="0">
                <a:solidFill>
                  <a:schemeClr val="bg1"/>
                </a:solidFill>
              </a:rPr>
              <a:t>3</a:t>
            </a:r>
            <a:r>
              <a:rPr lang="zh-CN" altLang="en-US" sz="2400" dirty="0">
                <a:solidFill>
                  <a:schemeClr val="bg1"/>
                </a:solidFill>
              </a:rPr>
              <a:t>、</a:t>
            </a:r>
            <a:r>
              <a:rPr lang="zh-CN" altLang="zh-CN" sz="2400" dirty="0">
                <a:solidFill>
                  <a:schemeClr val="bg1"/>
                </a:solidFill>
              </a:rPr>
              <a:t>各国的资源条件不同是国际贸易产生的基础，这是</a:t>
            </a:r>
            <a:r>
              <a:rPr lang="en-US" altLang="zh-CN" sz="2400" dirty="0">
                <a:solidFill>
                  <a:schemeClr val="bg1"/>
                </a:solidFill>
              </a:rPr>
              <a:t>(   )</a:t>
            </a:r>
            <a:r>
              <a:rPr lang="zh-CN" altLang="zh-CN" sz="2400" dirty="0">
                <a:solidFill>
                  <a:schemeClr val="bg1"/>
                </a:solidFill>
              </a:rPr>
              <a:t>理论的主要观点</a:t>
            </a:r>
          </a:p>
          <a:p>
            <a:pPr indent="266700">
              <a:lnSpc>
                <a:spcPct val="150000"/>
              </a:lnSpc>
            </a:pPr>
            <a:r>
              <a:rPr lang="en-US" altLang="zh-CN" sz="2400" dirty="0">
                <a:solidFill>
                  <a:schemeClr val="bg1"/>
                </a:solidFill>
              </a:rPr>
              <a:t>A.</a:t>
            </a:r>
            <a:r>
              <a:rPr lang="zh-CN" altLang="zh-CN" sz="2400" dirty="0">
                <a:solidFill>
                  <a:schemeClr val="bg1"/>
                </a:solidFill>
              </a:rPr>
              <a:t>亚当斯密的绝对优势</a:t>
            </a:r>
          </a:p>
          <a:p>
            <a:pPr indent="266700">
              <a:lnSpc>
                <a:spcPct val="150000"/>
              </a:lnSpc>
            </a:pPr>
            <a:r>
              <a:rPr lang="en-US" altLang="zh-CN" sz="2400" dirty="0">
                <a:solidFill>
                  <a:schemeClr val="bg1"/>
                </a:solidFill>
              </a:rPr>
              <a:t>B.</a:t>
            </a:r>
            <a:r>
              <a:rPr lang="zh-CN" altLang="zh-CN" sz="2400" dirty="0">
                <a:solidFill>
                  <a:schemeClr val="bg1"/>
                </a:solidFill>
              </a:rPr>
              <a:t>李嘉图的比较优势</a:t>
            </a:r>
          </a:p>
          <a:p>
            <a:pPr indent="266700">
              <a:lnSpc>
                <a:spcPct val="150000"/>
              </a:lnSpc>
            </a:pPr>
            <a:r>
              <a:rPr lang="en-US" altLang="zh-CN" sz="2400" dirty="0">
                <a:solidFill>
                  <a:schemeClr val="bg1"/>
                </a:solidFill>
              </a:rPr>
              <a:t>C.</a:t>
            </a:r>
            <a:r>
              <a:rPr lang="zh-CN" altLang="zh-CN" sz="2400" dirty="0">
                <a:solidFill>
                  <a:schemeClr val="bg1"/>
                </a:solidFill>
              </a:rPr>
              <a:t>赫克歇尔一俄林</a:t>
            </a:r>
          </a:p>
          <a:p>
            <a:pPr indent="266700">
              <a:lnSpc>
                <a:spcPct val="150000"/>
              </a:lnSpc>
            </a:pPr>
            <a:r>
              <a:rPr lang="en-US" altLang="zh-CN" sz="2400" dirty="0">
                <a:solidFill>
                  <a:schemeClr val="bg1"/>
                </a:solidFill>
              </a:rPr>
              <a:t>D.</a:t>
            </a:r>
            <a:r>
              <a:rPr lang="zh-CN" altLang="zh-CN" sz="2400" dirty="0">
                <a:solidFill>
                  <a:schemeClr val="bg1"/>
                </a:solidFill>
              </a:rPr>
              <a:t>克鲁格曼的规模经济</a:t>
            </a:r>
          </a:p>
          <a:p>
            <a:pPr>
              <a:lnSpc>
                <a:spcPct val="150000"/>
              </a:lnSpc>
            </a:pPr>
            <a:endParaRPr lang="zh-CN" altLang="zh-CN" sz="2400" dirty="0">
              <a:solidFill>
                <a:schemeClr val="bg1"/>
              </a:solidFill>
            </a:endParaRPr>
          </a:p>
          <a:p>
            <a:pPr algn="l">
              <a:lnSpc>
                <a:spcPct val="150000"/>
              </a:lnSpc>
              <a:buClrTx/>
              <a:buSzTx/>
              <a:buFontTx/>
            </a:pPr>
            <a:endParaRPr lang="zh-CN" altLang="en-US" sz="2400" dirty="0">
              <a:solidFill>
                <a:schemeClr val="bg1"/>
              </a:solidFill>
              <a:sym typeface="+mn-ea"/>
            </a:endParaRPr>
          </a:p>
        </p:txBody>
      </p:sp>
      <p:sp>
        <p:nvSpPr>
          <p:cNvPr id="8" name="文本框 7">
            <a:extLst>
              <a:ext uri="{FF2B5EF4-FFF2-40B4-BE49-F238E27FC236}">
                <a16:creationId xmlns:a16="http://schemas.microsoft.com/office/drawing/2014/main" id="{F776520D-9542-0F2A-DD5C-56B0823ED88C}"/>
              </a:ext>
            </a:extLst>
          </p:cNvPr>
          <p:cNvSpPr txBox="1"/>
          <p:nvPr/>
        </p:nvSpPr>
        <p:spPr>
          <a:xfrm>
            <a:off x="1249896" y="3178690"/>
            <a:ext cx="8984872" cy="577850"/>
          </a:xfrm>
          <a:prstGeom prst="rect">
            <a:avLst/>
          </a:prstGeom>
          <a:noFill/>
        </p:spPr>
        <p:txBody>
          <a:bodyPr wrap="square">
            <a:spAutoFit/>
          </a:bodyPr>
          <a:lstStyle/>
          <a:p>
            <a:pPr>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7892239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143867" y="523840"/>
            <a:ext cx="9237544" cy="2793842"/>
          </a:xfrm>
          <a:prstGeom prst="rect">
            <a:avLst/>
          </a:prstGeom>
          <a:noFill/>
        </p:spPr>
        <p:txBody>
          <a:bodyPr wrap="square" rtlCol="0" anchor="t">
            <a:spAutoFit/>
          </a:bodyPr>
          <a:lstStyle/>
          <a:p>
            <a:pPr indent="266700">
              <a:lnSpc>
                <a:spcPct val="150000"/>
              </a:lnSpc>
            </a:pPr>
            <a:r>
              <a:rPr lang="en-US" altLang="zh-CN" sz="2400" dirty="0">
                <a:solidFill>
                  <a:schemeClr val="bg1"/>
                </a:solidFill>
              </a:rPr>
              <a:t>4</a:t>
            </a:r>
            <a:r>
              <a:rPr lang="zh-CN" altLang="en-US" sz="2400" dirty="0">
                <a:solidFill>
                  <a:schemeClr val="bg1"/>
                </a:solidFill>
              </a:rPr>
              <a:t>、</a:t>
            </a:r>
            <a:r>
              <a:rPr lang="en-US" altLang="zh-CN" sz="2400" dirty="0">
                <a:solidFill>
                  <a:schemeClr val="bg1"/>
                </a:solidFill>
              </a:rPr>
              <a:t>(      )</a:t>
            </a:r>
            <a:r>
              <a:rPr lang="zh-CN" altLang="zh-CN" sz="2400" dirty="0">
                <a:solidFill>
                  <a:schemeClr val="bg1"/>
                </a:solidFill>
              </a:rPr>
              <a:t>理论认为，决定国际贸易的因素是两个国家产品的相对生产成本</a:t>
            </a:r>
          </a:p>
          <a:p>
            <a:pPr indent="266700">
              <a:lnSpc>
                <a:spcPct val="150000"/>
              </a:lnSpc>
            </a:pPr>
            <a:r>
              <a:rPr lang="en-US" altLang="zh-CN" sz="2400" dirty="0">
                <a:solidFill>
                  <a:schemeClr val="bg1"/>
                </a:solidFill>
              </a:rPr>
              <a:t>A.</a:t>
            </a:r>
            <a:r>
              <a:rPr lang="zh-CN" altLang="zh-CN" sz="2400" dirty="0">
                <a:solidFill>
                  <a:schemeClr val="bg1"/>
                </a:solidFill>
              </a:rPr>
              <a:t>亚当斯密的绝对优势</a:t>
            </a:r>
            <a:r>
              <a:rPr lang="en-US" altLang="zh-CN" sz="2400" dirty="0">
                <a:solidFill>
                  <a:schemeClr val="bg1"/>
                </a:solidFill>
              </a:rPr>
              <a:t>                  B.</a:t>
            </a:r>
            <a:r>
              <a:rPr lang="zh-CN" altLang="zh-CN" sz="2400" dirty="0">
                <a:solidFill>
                  <a:schemeClr val="bg1"/>
                </a:solidFill>
              </a:rPr>
              <a:t>李嘉图的比较优势</a:t>
            </a:r>
          </a:p>
          <a:p>
            <a:pPr indent="266700">
              <a:lnSpc>
                <a:spcPct val="150000"/>
              </a:lnSpc>
            </a:pPr>
            <a:r>
              <a:rPr lang="en-US" altLang="zh-CN" sz="2400" dirty="0">
                <a:solidFill>
                  <a:schemeClr val="bg1"/>
                </a:solidFill>
              </a:rPr>
              <a:t>C.</a:t>
            </a:r>
            <a:r>
              <a:rPr lang="zh-CN" altLang="zh-CN" sz="2400" dirty="0">
                <a:solidFill>
                  <a:schemeClr val="bg1"/>
                </a:solidFill>
              </a:rPr>
              <a:t>赫克歇尔一俄林的要素禀赋</a:t>
            </a:r>
            <a:r>
              <a:rPr lang="en-US" altLang="zh-CN" sz="2400" dirty="0">
                <a:solidFill>
                  <a:schemeClr val="bg1"/>
                </a:solidFill>
              </a:rPr>
              <a:t>       D.</a:t>
            </a:r>
            <a:r>
              <a:rPr lang="zh-CN" altLang="zh-CN" sz="2400" dirty="0">
                <a:solidFill>
                  <a:schemeClr val="bg1"/>
                </a:solidFill>
              </a:rPr>
              <a:t>克鲁格曼的规模经济</a:t>
            </a:r>
            <a:endParaRPr lang="en-US" altLang="zh-CN" sz="2400" dirty="0">
              <a:solidFill>
                <a:schemeClr val="bg1"/>
              </a:solidFill>
            </a:endParaRPr>
          </a:p>
          <a:p>
            <a:pPr algn="l">
              <a:lnSpc>
                <a:spcPct val="150000"/>
              </a:lnSpc>
              <a:buClrTx/>
              <a:buSzTx/>
              <a:buFontTx/>
            </a:pPr>
            <a:endParaRPr lang="zh-CN" altLang="en-US" sz="2400" dirty="0">
              <a:solidFill>
                <a:schemeClr val="bg1"/>
              </a:solidFill>
              <a:sym typeface="+mn-ea"/>
            </a:endParaRPr>
          </a:p>
        </p:txBody>
      </p:sp>
      <p:sp>
        <p:nvSpPr>
          <p:cNvPr id="8" name="文本框 7">
            <a:extLst>
              <a:ext uri="{FF2B5EF4-FFF2-40B4-BE49-F238E27FC236}">
                <a16:creationId xmlns:a16="http://schemas.microsoft.com/office/drawing/2014/main" id="{F776520D-9542-0F2A-DD5C-56B0823ED88C}"/>
              </a:ext>
            </a:extLst>
          </p:cNvPr>
          <p:cNvSpPr txBox="1"/>
          <p:nvPr/>
        </p:nvSpPr>
        <p:spPr>
          <a:xfrm>
            <a:off x="1249896" y="3178690"/>
            <a:ext cx="8984872" cy="577850"/>
          </a:xfrm>
          <a:prstGeom prst="rect">
            <a:avLst/>
          </a:prstGeom>
          <a:noFill/>
        </p:spPr>
        <p:txBody>
          <a:bodyPr wrap="square">
            <a:spAutoFit/>
          </a:bodyPr>
          <a:lstStyle/>
          <a:p>
            <a:pPr>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28831206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143867" y="523840"/>
            <a:ext cx="9237544" cy="5563831"/>
          </a:xfrm>
          <a:prstGeom prst="rect">
            <a:avLst/>
          </a:prstGeom>
          <a:noFill/>
        </p:spPr>
        <p:txBody>
          <a:bodyPr wrap="square" rtlCol="0" anchor="t">
            <a:spAutoFit/>
          </a:bodyPr>
          <a:lstStyle/>
          <a:p>
            <a:pPr indent="266700">
              <a:lnSpc>
                <a:spcPct val="150000"/>
              </a:lnSpc>
            </a:pPr>
            <a:r>
              <a:rPr lang="zh-CN" altLang="en-US" sz="2400" dirty="0">
                <a:solidFill>
                  <a:schemeClr val="bg1"/>
                </a:solidFill>
              </a:rPr>
              <a:t>二、</a:t>
            </a:r>
            <a:r>
              <a:rPr lang="zh-CN" altLang="zh-CN" sz="2400" dirty="0">
                <a:solidFill>
                  <a:schemeClr val="bg1"/>
                </a:solidFill>
              </a:rPr>
              <a:t>多项选择题</a:t>
            </a:r>
          </a:p>
          <a:p>
            <a:pPr algn="l">
              <a:lnSpc>
                <a:spcPct val="150000"/>
              </a:lnSpc>
            </a:pPr>
            <a:r>
              <a:rPr lang="en-US" altLang="zh-CN" sz="2400" dirty="0">
                <a:solidFill>
                  <a:schemeClr val="bg1"/>
                </a:solidFill>
              </a:rPr>
              <a:t>1</a:t>
            </a:r>
            <a:r>
              <a:rPr lang="zh-CN" altLang="en-US" sz="2400" dirty="0">
                <a:solidFill>
                  <a:schemeClr val="bg1"/>
                </a:solidFill>
              </a:rPr>
              <a:t>、</a:t>
            </a:r>
            <a:r>
              <a:rPr lang="zh-CN" altLang="zh-CN" sz="2400" dirty="0">
                <a:solidFill>
                  <a:schemeClr val="bg1"/>
                </a:solidFill>
              </a:rPr>
              <a:t>在国际贸易中存在的倾销类型包括</a:t>
            </a:r>
            <a:r>
              <a:rPr lang="en-US" altLang="zh-CN" sz="2400" dirty="0">
                <a:solidFill>
                  <a:schemeClr val="bg1"/>
                </a:solidFill>
              </a:rPr>
              <a:t>(      )</a:t>
            </a:r>
            <a:r>
              <a:rPr lang="zh-CN" altLang="zh-CN" sz="2400" dirty="0">
                <a:solidFill>
                  <a:schemeClr val="bg1"/>
                </a:solidFill>
              </a:rPr>
              <a:t>。</a:t>
            </a:r>
          </a:p>
          <a:p>
            <a:pPr algn="l">
              <a:lnSpc>
                <a:spcPct val="150000"/>
              </a:lnSpc>
            </a:pPr>
            <a:r>
              <a:rPr lang="zh-CN" altLang="zh-CN" sz="2400" dirty="0">
                <a:solidFill>
                  <a:schemeClr val="bg1"/>
                </a:solidFill>
              </a:rPr>
              <a:t>　　</a:t>
            </a:r>
            <a:r>
              <a:rPr lang="en-US" altLang="zh-CN" sz="2400" dirty="0">
                <a:solidFill>
                  <a:schemeClr val="bg1"/>
                </a:solidFill>
              </a:rPr>
              <a:t>A.</a:t>
            </a:r>
            <a:r>
              <a:rPr lang="zh-CN" altLang="zh-CN" sz="2400" dirty="0">
                <a:solidFill>
                  <a:schemeClr val="bg1"/>
                </a:solidFill>
              </a:rPr>
              <a:t>掠夺性倾销</a:t>
            </a:r>
            <a:r>
              <a:rPr lang="en-US" altLang="zh-CN" sz="2400" dirty="0">
                <a:solidFill>
                  <a:schemeClr val="bg1"/>
                </a:solidFill>
              </a:rPr>
              <a:t>       B.</a:t>
            </a:r>
            <a:r>
              <a:rPr lang="zh-CN" altLang="zh-CN" sz="2400" dirty="0">
                <a:solidFill>
                  <a:schemeClr val="bg1"/>
                </a:solidFill>
              </a:rPr>
              <a:t>强制性倾销</a:t>
            </a:r>
          </a:p>
          <a:p>
            <a:pPr algn="l">
              <a:lnSpc>
                <a:spcPct val="150000"/>
              </a:lnSpc>
            </a:pPr>
            <a:r>
              <a:rPr lang="zh-CN" altLang="zh-CN" sz="2400" dirty="0">
                <a:solidFill>
                  <a:schemeClr val="bg1"/>
                </a:solidFill>
              </a:rPr>
              <a:t>　　</a:t>
            </a:r>
            <a:r>
              <a:rPr lang="en-US" altLang="zh-CN" sz="2400" dirty="0">
                <a:solidFill>
                  <a:schemeClr val="bg1"/>
                </a:solidFill>
              </a:rPr>
              <a:t>C.</a:t>
            </a:r>
            <a:r>
              <a:rPr lang="zh-CN" altLang="zh-CN" sz="2400" dirty="0">
                <a:solidFill>
                  <a:schemeClr val="bg1"/>
                </a:solidFill>
              </a:rPr>
              <a:t>偶然性倾销</a:t>
            </a:r>
            <a:r>
              <a:rPr lang="en-US" altLang="zh-CN" sz="2400" dirty="0">
                <a:solidFill>
                  <a:schemeClr val="bg1"/>
                </a:solidFill>
              </a:rPr>
              <a:t>       D.</a:t>
            </a:r>
            <a:r>
              <a:rPr lang="zh-CN" altLang="zh-CN" sz="2400" dirty="0">
                <a:solidFill>
                  <a:schemeClr val="bg1"/>
                </a:solidFill>
              </a:rPr>
              <a:t>持续性倾销</a:t>
            </a:r>
          </a:p>
          <a:p>
            <a:pPr algn="l">
              <a:lnSpc>
                <a:spcPct val="150000"/>
              </a:lnSpc>
            </a:pPr>
            <a:r>
              <a:rPr lang="zh-CN" altLang="zh-CN" sz="2400" dirty="0">
                <a:solidFill>
                  <a:schemeClr val="bg1"/>
                </a:solidFill>
              </a:rPr>
              <a:t>　　</a:t>
            </a:r>
            <a:r>
              <a:rPr lang="en-US" altLang="zh-CN" sz="2400" dirty="0">
                <a:solidFill>
                  <a:schemeClr val="bg1"/>
                </a:solidFill>
              </a:rPr>
              <a:t>E.</a:t>
            </a:r>
            <a:r>
              <a:rPr lang="zh-CN" altLang="zh-CN" sz="2400" dirty="0">
                <a:solidFill>
                  <a:schemeClr val="bg1"/>
                </a:solidFill>
              </a:rPr>
              <a:t>隐蔽性倾销</a:t>
            </a:r>
            <a:endParaRPr lang="en-US" altLang="zh-CN" sz="2400" dirty="0">
              <a:solidFill>
                <a:schemeClr val="bg1"/>
              </a:solidFill>
            </a:endParaRPr>
          </a:p>
          <a:p>
            <a:pPr algn="l">
              <a:lnSpc>
                <a:spcPct val="150000"/>
              </a:lnSpc>
            </a:pPr>
            <a:r>
              <a:rPr lang="en-US" altLang="zh-CN" sz="2400" dirty="0">
                <a:solidFill>
                  <a:schemeClr val="bg1"/>
                </a:solidFill>
              </a:rPr>
              <a:t>2</a:t>
            </a:r>
            <a:r>
              <a:rPr lang="zh-CN" altLang="en-US" sz="2400" dirty="0">
                <a:solidFill>
                  <a:schemeClr val="bg1"/>
                </a:solidFill>
              </a:rPr>
              <a:t>、下列属于非关税壁垒措施的有（    ）</a:t>
            </a:r>
            <a:endParaRPr lang="zh-CN" altLang="zh-CN" sz="2400" dirty="0">
              <a:solidFill>
                <a:schemeClr val="bg1"/>
              </a:solidFill>
            </a:endParaRPr>
          </a:p>
          <a:p>
            <a:pPr algn="l">
              <a:lnSpc>
                <a:spcPct val="150000"/>
              </a:lnSpc>
            </a:pPr>
            <a:r>
              <a:rPr lang="en-US" altLang="zh-CN" sz="2400" dirty="0">
                <a:solidFill>
                  <a:schemeClr val="bg1"/>
                </a:solidFill>
              </a:rPr>
              <a:t>        A.</a:t>
            </a:r>
            <a:r>
              <a:rPr lang="zh-CN" altLang="en-US" sz="2400" dirty="0">
                <a:solidFill>
                  <a:schemeClr val="bg1"/>
                </a:solidFill>
                <a:sym typeface="+mn-ea"/>
              </a:rPr>
              <a:t>卫生检疫标准  </a:t>
            </a:r>
            <a:r>
              <a:rPr lang="en-US" altLang="zh-CN" sz="2400" dirty="0">
                <a:solidFill>
                  <a:schemeClr val="bg1"/>
                </a:solidFill>
              </a:rPr>
              <a:t>B.</a:t>
            </a:r>
            <a:r>
              <a:rPr lang="zh-CN" altLang="en-US" sz="2400" dirty="0">
                <a:solidFill>
                  <a:schemeClr val="bg1"/>
                </a:solidFill>
                <a:sym typeface="+mn-ea"/>
              </a:rPr>
              <a:t>自愿出口限制</a:t>
            </a:r>
            <a:endParaRPr lang="zh-CN" altLang="zh-CN" sz="2400" dirty="0">
              <a:solidFill>
                <a:schemeClr val="bg1"/>
              </a:solidFill>
            </a:endParaRPr>
          </a:p>
          <a:p>
            <a:pPr algn="l">
              <a:lnSpc>
                <a:spcPct val="150000"/>
              </a:lnSpc>
            </a:pPr>
            <a:r>
              <a:rPr lang="zh-CN" altLang="zh-CN" sz="2400" dirty="0">
                <a:solidFill>
                  <a:schemeClr val="bg1"/>
                </a:solidFill>
              </a:rPr>
              <a:t>　　</a:t>
            </a:r>
            <a:r>
              <a:rPr lang="en-US" altLang="zh-CN" sz="2400" dirty="0">
                <a:solidFill>
                  <a:schemeClr val="bg1"/>
                </a:solidFill>
              </a:rPr>
              <a:t>C.</a:t>
            </a:r>
            <a:r>
              <a:rPr lang="zh-CN" altLang="en-US" sz="2400" dirty="0">
                <a:solidFill>
                  <a:schemeClr val="bg1"/>
                </a:solidFill>
              </a:rPr>
              <a:t>直接补贴         </a:t>
            </a:r>
            <a:r>
              <a:rPr lang="en-US" altLang="zh-CN" sz="2400" dirty="0">
                <a:solidFill>
                  <a:schemeClr val="bg1"/>
                </a:solidFill>
              </a:rPr>
              <a:t>D.</a:t>
            </a:r>
            <a:r>
              <a:rPr lang="zh-CN" altLang="en-US" sz="2400" dirty="0">
                <a:solidFill>
                  <a:schemeClr val="bg1"/>
                </a:solidFill>
                <a:sym typeface="+mn-ea"/>
              </a:rPr>
              <a:t>进口配额</a:t>
            </a:r>
            <a:endParaRPr lang="zh-CN" altLang="zh-CN" sz="2400" dirty="0">
              <a:solidFill>
                <a:schemeClr val="bg1"/>
              </a:solidFill>
            </a:endParaRPr>
          </a:p>
          <a:p>
            <a:pPr algn="l">
              <a:lnSpc>
                <a:spcPct val="150000"/>
              </a:lnSpc>
            </a:pPr>
            <a:r>
              <a:rPr lang="zh-CN" altLang="zh-CN" sz="2400" dirty="0">
                <a:solidFill>
                  <a:schemeClr val="bg1"/>
                </a:solidFill>
              </a:rPr>
              <a:t>　　</a:t>
            </a:r>
            <a:r>
              <a:rPr lang="en-US" altLang="zh-CN" sz="2400" dirty="0">
                <a:solidFill>
                  <a:schemeClr val="bg1"/>
                </a:solidFill>
              </a:rPr>
              <a:t>E.</a:t>
            </a:r>
            <a:r>
              <a:rPr lang="zh-CN" altLang="en-US" sz="2400" dirty="0">
                <a:solidFill>
                  <a:schemeClr val="bg1"/>
                </a:solidFill>
                <a:sym typeface="+mn-ea"/>
              </a:rPr>
              <a:t> 技术标准</a:t>
            </a:r>
            <a:endParaRPr lang="zh-CN" altLang="zh-CN" sz="2400" dirty="0">
              <a:solidFill>
                <a:schemeClr val="bg1"/>
              </a:solidFill>
            </a:endParaRPr>
          </a:p>
          <a:p>
            <a:pPr algn="l">
              <a:lnSpc>
                <a:spcPct val="150000"/>
              </a:lnSpc>
              <a:buClrTx/>
              <a:buSzTx/>
              <a:buFontTx/>
            </a:pPr>
            <a:endParaRPr lang="zh-CN" altLang="en-US" sz="2400" dirty="0">
              <a:solidFill>
                <a:schemeClr val="bg1"/>
              </a:solidFill>
              <a:sym typeface="+mn-ea"/>
            </a:endParaRPr>
          </a:p>
        </p:txBody>
      </p:sp>
      <p:sp>
        <p:nvSpPr>
          <p:cNvPr id="8" name="文本框 7">
            <a:extLst>
              <a:ext uri="{FF2B5EF4-FFF2-40B4-BE49-F238E27FC236}">
                <a16:creationId xmlns:a16="http://schemas.microsoft.com/office/drawing/2014/main" id="{F776520D-9542-0F2A-DD5C-56B0823ED88C}"/>
              </a:ext>
            </a:extLst>
          </p:cNvPr>
          <p:cNvSpPr txBox="1"/>
          <p:nvPr/>
        </p:nvSpPr>
        <p:spPr>
          <a:xfrm>
            <a:off x="1249896" y="3178690"/>
            <a:ext cx="8984872" cy="577850"/>
          </a:xfrm>
          <a:prstGeom prst="rect">
            <a:avLst/>
          </a:prstGeom>
          <a:noFill/>
        </p:spPr>
        <p:txBody>
          <a:bodyPr wrap="square">
            <a:spAutoFit/>
          </a:bodyPr>
          <a:lstStyle/>
          <a:p>
            <a:pPr>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22825162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197225" y="717550"/>
            <a:ext cx="5770245" cy="521970"/>
          </a:xfrm>
          <a:prstGeom prst="rect">
            <a:avLst/>
          </a:prstGeom>
          <a:solidFill>
            <a:schemeClr val="accent1"/>
          </a:solidFill>
        </p:spPr>
        <p:txBody>
          <a:bodyPr wrap="square" rtlCol="0" anchor="t">
            <a:spAutoFit/>
          </a:bodyPr>
          <a:lstStyle/>
          <a:p>
            <a:pPr algn="ctr"/>
            <a:r>
              <a:rPr lang="zh-CN" altLang="en-US" sz="2800" dirty="0"/>
              <a:t>第二部分  财政</a:t>
            </a:r>
          </a:p>
        </p:txBody>
      </p:sp>
      <p:sp>
        <p:nvSpPr>
          <p:cNvPr id="7" name="文本框 6"/>
          <p:cNvSpPr txBox="1"/>
          <p:nvPr/>
        </p:nvSpPr>
        <p:spPr>
          <a:xfrm>
            <a:off x="731837" y="1562156"/>
            <a:ext cx="8541385" cy="5539978"/>
          </a:xfrm>
          <a:prstGeom prst="rect">
            <a:avLst/>
          </a:prstGeom>
          <a:noFill/>
        </p:spPr>
        <p:txBody>
          <a:bodyPr wrap="square" rtlCol="0" anchor="t">
            <a:spAutoFit/>
          </a:bodyPr>
          <a:lstStyle/>
          <a:p>
            <a:r>
              <a:rPr lang="zh-CN" altLang="en-US" sz="2400" dirty="0">
                <a:solidFill>
                  <a:schemeClr val="bg1"/>
                </a:solidFill>
                <a:sym typeface="+mn-ea"/>
              </a:rPr>
              <a:t>        </a:t>
            </a:r>
            <a:endParaRPr lang="en-US" altLang="zh-CN" sz="2400" dirty="0">
              <a:solidFill>
                <a:schemeClr val="bg1"/>
              </a:solidFill>
              <a:sym typeface="+mn-ea"/>
            </a:endParaRPr>
          </a:p>
          <a:p>
            <a:endParaRPr lang="zh-CN" altLang="en-US" sz="2400" dirty="0">
              <a:solidFill>
                <a:schemeClr val="bg1"/>
              </a:solidFill>
              <a:sym typeface="+mn-ea"/>
            </a:endParaRPr>
          </a:p>
          <a:p>
            <a:r>
              <a:rPr lang="zh-CN" altLang="en-US" sz="2400" dirty="0">
                <a:solidFill>
                  <a:schemeClr val="bg1"/>
                </a:solidFill>
                <a:sym typeface="+mn-ea"/>
              </a:rPr>
              <a:t>        第十一章    公共物品与财政职能</a:t>
            </a:r>
            <a:endParaRPr lang="en-US" altLang="zh-CN" sz="2400" dirty="0">
              <a:solidFill>
                <a:schemeClr val="bg1"/>
              </a:solidFill>
              <a:sym typeface="+mn-ea"/>
            </a:endParaRPr>
          </a:p>
          <a:p>
            <a:r>
              <a:rPr lang="zh-CN" altLang="en-US" sz="2400" dirty="0">
                <a:solidFill>
                  <a:schemeClr val="bg1"/>
                </a:solidFill>
                <a:sym typeface="+mn-ea"/>
              </a:rPr>
              <a:t>财     第十二 章   财政支出</a:t>
            </a:r>
            <a:endParaRPr lang="en-US" altLang="zh-CN" sz="2400" dirty="0">
              <a:solidFill>
                <a:schemeClr val="bg1"/>
              </a:solidFill>
              <a:sym typeface="+mn-ea"/>
            </a:endParaRPr>
          </a:p>
          <a:p>
            <a:r>
              <a:rPr lang="zh-CN" altLang="en-US" sz="2400" dirty="0">
                <a:solidFill>
                  <a:schemeClr val="bg1"/>
                </a:solidFill>
                <a:sym typeface="+mn-ea"/>
              </a:rPr>
              <a:t>政     第十三章    财政收入</a:t>
            </a:r>
          </a:p>
          <a:p>
            <a:r>
              <a:rPr lang="en-US" altLang="zh-CN" sz="2400" dirty="0">
                <a:solidFill>
                  <a:schemeClr val="bg1"/>
                </a:solidFill>
                <a:sym typeface="+mn-ea"/>
              </a:rPr>
              <a:t>         </a:t>
            </a:r>
            <a:r>
              <a:rPr lang="zh-CN" altLang="en-US" sz="2400" dirty="0">
                <a:solidFill>
                  <a:schemeClr val="bg1"/>
                </a:solidFill>
                <a:sym typeface="+mn-ea"/>
              </a:rPr>
              <a:t>第十四章    税收制度</a:t>
            </a:r>
            <a:endParaRPr lang="en-US" altLang="zh-CN" sz="2400" dirty="0">
              <a:solidFill>
                <a:schemeClr val="bg1"/>
              </a:solidFill>
              <a:sym typeface="+mn-ea"/>
            </a:endParaRPr>
          </a:p>
          <a:p>
            <a:r>
              <a:rPr lang="en-US" altLang="zh-CN" sz="2400" dirty="0">
                <a:solidFill>
                  <a:schemeClr val="bg1"/>
                </a:solidFill>
                <a:sym typeface="+mn-ea"/>
              </a:rPr>
              <a:t>         </a:t>
            </a:r>
            <a:r>
              <a:rPr lang="zh-CN" altLang="en-US" sz="2400" dirty="0">
                <a:solidFill>
                  <a:schemeClr val="bg1"/>
                </a:solidFill>
                <a:sym typeface="+mn-ea"/>
              </a:rPr>
              <a:t>第十五章    政府预算</a:t>
            </a:r>
            <a:endParaRPr lang="en-US" altLang="zh-CN" sz="2400" dirty="0">
              <a:solidFill>
                <a:schemeClr val="bg1"/>
              </a:solidFill>
              <a:sym typeface="+mn-ea"/>
            </a:endParaRPr>
          </a:p>
          <a:p>
            <a:r>
              <a:rPr lang="zh-CN" altLang="en-US" sz="2400" dirty="0">
                <a:solidFill>
                  <a:schemeClr val="bg1"/>
                </a:solidFill>
                <a:sym typeface="+mn-ea"/>
              </a:rPr>
              <a:t>         第十六章    财政管理体制</a:t>
            </a:r>
            <a:endParaRPr lang="en-US" altLang="zh-CN" sz="2400" dirty="0">
              <a:solidFill>
                <a:schemeClr val="bg1"/>
              </a:solidFill>
              <a:sym typeface="+mn-ea"/>
            </a:endParaRPr>
          </a:p>
          <a:p>
            <a:r>
              <a:rPr lang="zh-CN" altLang="en-US" sz="2400" dirty="0">
                <a:solidFill>
                  <a:schemeClr val="bg1"/>
                </a:solidFill>
                <a:sym typeface="+mn-ea"/>
              </a:rPr>
              <a:t>         第十七章    财政政策</a:t>
            </a:r>
            <a:endParaRPr lang="en-US" altLang="zh-CN" sz="2400" dirty="0">
              <a:solidFill>
                <a:schemeClr val="bg1"/>
              </a:solidFill>
              <a:sym typeface="+mn-ea"/>
            </a:endParaRPr>
          </a:p>
          <a:p>
            <a:endParaRPr lang="en-US" altLang="zh-CN" sz="2400" dirty="0">
              <a:solidFill>
                <a:schemeClr val="bg1"/>
              </a:solidFill>
              <a:sym typeface="+mn-ea"/>
            </a:endParaRPr>
          </a:p>
          <a:p>
            <a:r>
              <a:rPr lang="zh-CN" altLang="en-US" sz="2400" dirty="0">
                <a:solidFill>
                  <a:schemeClr val="bg1"/>
                </a:solidFill>
                <a:sym typeface="+mn-ea"/>
              </a:rPr>
              <a:t>      </a:t>
            </a:r>
            <a:endParaRPr lang="en-US" altLang="zh-CN" sz="2400" dirty="0">
              <a:solidFill>
                <a:schemeClr val="bg1"/>
              </a:solidFill>
              <a:sym typeface="+mn-ea"/>
            </a:endParaRPr>
          </a:p>
          <a:p>
            <a:r>
              <a:rPr lang="zh-CN" altLang="en-US" sz="2400" dirty="0">
                <a:solidFill>
                  <a:schemeClr val="bg1"/>
                </a:solidFill>
                <a:sym typeface="+mn-ea"/>
              </a:rPr>
              <a:t>     </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a:t>
            </a:r>
          </a:p>
          <a:p>
            <a:r>
              <a:rPr lang="zh-CN" altLang="en-US" dirty="0">
                <a:solidFill>
                  <a:schemeClr val="bg1"/>
                </a:solidFill>
                <a:sym typeface="+mn-ea"/>
              </a:rPr>
              <a:t>                </a:t>
            </a:r>
          </a:p>
        </p:txBody>
      </p:sp>
      <p:sp>
        <p:nvSpPr>
          <p:cNvPr id="10" name="左大括号 9"/>
          <p:cNvSpPr/>
          <p:nvPr/>
        </p:nvSpPr>
        <p:spPr>
          <a:xfrm>
            <a:off x="1168546" y="2548873"/>
            <a:ext cx="141605" cy="207391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extLst>
      <p:ext uri="{BB962C8B-B14F-4D97-AF65-F5344CB8AC3E}">
        <p14:creationId xmlns:p14="http://schemas.microsoft.com/office/powerpoint/2010/main" val="7294908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4" y="953770"/>
            <a:ext cx="8086237" cy="3350404"/>
          </a:xfrm>
          <a:prstGeom prst="rect">
            <a:avLst/>
          </a:prstGeom>
          <a:noFill/>
        </p:spPr>
        <p:txBody>
          <a:bodyPr wrap="square" rtlCol="0" anchor="t">
            <a:spAutoFit/>
          </a:bodyPr>
          <a:lstStyle/>
          <a:p>
            <a:pPr>
              <a:lnSpc>
                <a:spcPct val="150000"/>
              </a:lnSpc>
            </a:pPr>
            <a:r>
              <a:rPr lang="zh-CN" altLang="en-US" sz="2400" dirty="0">
                <a:solidFill>
                  <a:schemeClr val="bg1"/>
                </a:solidFill>
              </a:rPr>
              <a:t>第十一章　公共财政与财政职能</a:t>
            </a:r>
            <a:endParaRPr lang="en-US" altLang="zh-CN" sz="2400" dirty="0">
              <a:solidFill>
                <a:schemeClr val="bg1"/>
              </a:solidFill>
            </a:endParaRPr>
          </a:p>
          <a:p>
            <a:pPr>
              <a:lnSpc>
                <a:spcPct val="150000"/>
              </a:lnSpc>
            </a:pPr>
            <a:r>
              <a:rPr lang="zh-CN" altLang="en-US" sz="2400" dirty="0">
                <a:solidFill>
                  <a:schemeClr val="bg1"/>
                </a:solidFill>
              </a:rPr>
              <a:t>第一节 公共物品的定义及其融资与生产</a:t>
            </a:r>
            <a:endParaRPr lang="en-US" altLang="zh-CN" sz="2400" dirty="0">
              <a:solidFill>
                <a:schemeClr val="bg1"/>
              </a:solidFill>
            </a:endParaRPr>
          </a:p>
          <a:p>
            <a:pPr>
              <a:lnSpc>
                <a:spcPct val="150000"/>
              </a:lnSpc>
            </a:pPr>
            <a:r>
              <a:rPr lang="zh-CN" altLang="en-US" sz="2400" dirty="0">
                <a:solidFill>
                  <a:schemeClr val="bg1"/>
                </a:solidFill>
              </a:rPr>
              <a:t>一、公共物品的概念及其特征</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、公共物品的概念</a:t>
            </a:r>
            <a:r>
              <a:rPr lang="en-US" altLang="zh-CN" sz="2400" dirty="0">
                <a:solidFill>
                  <a:schemeClr val="bg1"/>
                </a:solidFill>
              </a:rPr>
              <a:t>——</a:t>
            </a:r>
            <a:r>
              <a:rPr lang="zh-CN" altLang="en-US" sz="2400" dirty="0">
                <a:solidFill>
                  <a:schemeClr val="bg1"/>
                </a:solidFill>
              </a:rPr>
              <a:t>与私人物品相对应</a:t>
            </a:r>
          </a:p>
          <a:p>
            <a:pPr>
              <a:lnSpc>
                <a:spcPct val="150000"/>
              </a:lnSpc>
            </a:pPr>
            <a:r>
              <a:rPr lang="zh-CN" altLang="en-US" sz="2400" dirty="0">
                <a:solidFill>
                  <a:schemeClr val="bg1"/>
                </a:solidFill>
              </a:rPr>
              <a:t>公共物品：每个人消费这种物品不会导致他人对</a:t>
            </a:r>
            <a:endParaRPr lang="en-US" altLang="zh-CN" sz="2400" dirty="0">
              <a:solidFill>
                <a:schemeClr val="bg1"/>
              </a:solidFill>
            </a:endParaRPr>
          </a:p>
          <a:p>
            <a:pPr>
              <a:lnSpc>
                <a:spcPct val="150000"/>
              </a:lnSpc>
            </a:pPr>
            <a:r>
              <a:rPr lang="zh-CN" altLang="en-US" sz="2400" dirty="0">
                <a:solidFill>
                  <a:schemeClr val="bg1"/>
                </a:solidFill>
              </a:rPr>
              <a:t>该物品消费的减少。</a:t>
            </a:r>
          </a:p>
        </p:txBody>
      </p:sp>
      <p:pic>
        <p:nvPicPr>
          <p:cNvPr id="8" name="图片 7">
            <a:extLst>
              <a:ext uri="{FF2B5EF4-FFF2-40B4-BE49-F238E27FC236}">
                <a16:creationId xmlns:a16="http://schemas.microsoft.com/office/drawing/2014/main" id="{DE0FF35A-37B4-4334-AEEC-0CBCB5F83F9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411923" y="1515979"/>
            <a:ext cx="2959491" cy="3945988"/>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4" y="953770"/>
            <a:ext cx="8086237" cy="2242409"/>
          </a:xfrm>
          <a:prstGeom prst="rect">
            <a:avLst/>
          </a:prstGeom>
          <a:noFill/>
        </p:spPr>
        <p:txBody>
          <a:bodyPr wrap="square" rtlCol="0" anchor="t">
            <a:spAutoFit/>
          </a:bodyPr>
          <a:lstStyle/>
          <a:p>
            <a:pPr>
              <a:lnSpc>
                <a:spcPct val="150000"/>
              </a:lnSpc>
            </a:pPr>
            <a:r>
              <a:rPr lang="en-US" altLang="zh-CN" sz="2400" dirty="0">
                <a:solidFill>
                  <a:schemeClr val="bg1"/>
                </a:solidFill>
              </a:rPr>
              <a:t>2</a:t>
            </a:r>
            <a:r>
              <a:rPr lang="zh-CN" altLang="en-US" sz="2400" dirty="0">
                <a:solidFill>
                  <a:schemeClr val="bg1"/>
                </a:solidFill>
              </a:rPr>
              <a:t>、公共物品的特征（重点）</a:t>
            </a:r>
            <a:endParaRPr lang="en-US" altLang="zh-CN" sz="2400" dirty="0">
              <a:solidFill>
                <a:schemeClr val="bg1"/>
              </a:solidFill>
            </a:endParaRPr>
          </a:p>
          <a:p>
            <a:pPr>
              <a:lnSpc>
                <a:spcPct val="150000"/>
              </a:lnSpc>
            </a:pPr>
            <a:r>
              <a:rPr lang="zh-CN" altLang="en-US" sz="2400" dirty="0">
                <a:solidFill>
                  <a:schemeClr val="bg1"/>
                </a:solidFill>
              </a:rPr>
              <a:t>消费上的非竞争性（主要特征）和非排他性（派生特征）</a:t>
            </a:r>
            <a:endParaRPr lang="en-US" altLang="zh-CN" sz="2400" dirty="0">
              <a:solidFill>
                <a:schemeClr val="bg1"/>
              </a:solidFill>
            </a:endParaRPr>
          </a:p>
          <a:p>
            <a:pPr>
              <a:lnSpc>
                <a:spcPct val="150000"/>
              </a:lnSpc>
            </a:pPr>
            <a:r>
              <a:rPr lang="zh-CN" altLang="en-US" sz="2400" dirty="0">
                <a:solidFill>
                  <a:schemeClr val="bg1"/>
                </a:solidFill>
                <a:sym typeface="+mn-ea"/>
              </a:rPr>
              <a:t>二、公共物品的需求显示</a:t>
            </a:r>
            <a:endParaRPr lang="en-US" altLang="zh-CN" sz="2400" dirty="0">
              <a:solidFill>
                <a:schemeClr val="bg1"/>
              </a:solidFill>
              <a:sym typeface="+mn-ea"/>
            </a:endParaRPr>
          </a:p>
          <a:p>
            <a:pPr>
              <a:lnSpc>
                <a:spcPct val="150000"/>
              </a:lnSpc>
            </a:pPr>
            <a:r>
              <a:rPr lang="zh-CN" altLang="en-US" sz="2400" dirty="0">
                <a:solidFill>
                  <a:schemeClr val="bg1"/>
                </a:solidFill>
                <a:sym typeface="+mn-ea"/>
              </a:rPr>
              <a:t>通过具有强制性的政治交易实现的。</a:t>
            </a:r>
            <a:endParaRPr lang="en-US" sz="2400" dirty="0">
              <a:solidFill>
                <a:schemeClr val="bg1"/>
              </a:solidFill>
              <a:sym typeface="+mn-ea"/>
            </a:endParaRPr>
          </a:p>
        </p:txBody>
      </p:sp>
    </p:spTree>
    <p:extLst>
      <p:ext uri="{BB962C8B-B14F-4D97-AF65-F5344CB8AC3E}">
        <p14:creationId xmlns:p14="http://schemas.microsoft.com/office/powerpoint/2010/main" val="35998794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953770"/>
            <a:ext cx="7788910" cy="5566396"/>
          </a:xfrm>
          <a:prstGeom prst="rect">
            <a:avLst/>
          </a:prstGeom>
          <a:noFill/>
        </p:spPr>
        <p:txBody>
          <a:bodyPr wrap="square" rtlCol="0" anchor="t">
            <a:spAutoFit/>
          </a:bodyPr>
          <a:lstStyle/>
          <a:p>
            <a:pPr>
              <a:lnSpc>
                <a:spcPct val="150000"/>
              </a:lnSpc>
            </a:pPr>
            <a:r>
              <a:rPr lang="zh-CN" altLang="en-US" sz="2400" dirty="0">
                <a:solidFill>
                  <a:schemeClr val="bg1"/>
                </a:solidFill>
              </a:rPr>
              <a:t>三、公共物品的融资与生产</a:t>
            </a:r>
            <a:endParaRPr lang="en-US" altLang="zh-CN" sz="2400" dirty="0">
              <a:solidFill>
                <a:schemeClr val="bg1"/>
              </a:solidFill>
            </a:endParaRPr>
          </a:p>
          <a:p>
            <a:pPr>
              <a:lnSpc>
                <a:spcPct val="150000"/>
              </a:lnSpc>
            </a:pPr>
            <a:r>
              <a:rPr lang="en-US" sz="2400" dirty="0">
                <a:solidFill>
                  <a:schemeClr val="bg1"/>
                </a:solidFill>
                <a:sym typeface="+mn-ea"/>
              </a:rPr>
              <a:t>1</a:t>
            </a:r>
            <a:r>
              <a:rPr lang="zh-CN" altLang="en-US" sz="2400" dirty="0">
                <a:solidFill>
                  <a:schemeClr val="bg1"/>
                </a:solidFill>
                <a:sym typeface="+mn-ea"/>
              </a:rPr>
              <a:t>、公共物品的融资</a:t>
            </a:r>
            <a:endParaRPr lang="en-US" altLang="zh-CN" sz="2400" dirty="0">
              <a:solidFill>
                <a:schemeClr val="bg1"/>
              </a:solidFill>
              <a:sym typeface="+mn-ea"/>
            </a:endParaRPr>
          </a:p>
          <a:p>
            <a:pPr>
              <a:lnSpc>
                <a:spcPct val="150000"/>
              </a:lnSpc>
            </a:pPr>
            <a:r>
              <a:rPr lang="zh-CN" altLang="en-US" sz="2400" dirty="0">
                <a:solidFill>
                  <a:schemeClr val="bg1"/>
                </a:solidFill>
                <a:sym typeface="+mn-ea"/>
              </a:rPr>
              <a:t>（</a:t>
            </a:r>
            <a:r>
              <a:rPr lang="en-US" altLang="zh-CN" sz="2400" dirty="0">
                <a:solidFill>
                  <a:schemeClr val="bg1"/>
                </a:solidFill>
                <a:sym typeface="+mn-ea"/>
              </a:rPr>
              <a:t>1</a:t>
            </a:r>
            <a:r>
              <a:rPr lang="zh-CN" altLang="en-US" sz="2400" dirty="0">
                <a:solidFill>
                  <a:schemeClr val="bg1"/>
                </a:solidFill>
                <a:sym typeface="+mn-ea"/>
              </a:rPr>
              <a:t>）政府融资</a:t>
            </a:r>
            <a:endParaRPr lang="en-US" altLang="zh-CN" sz="2400" dirty="0">
              <a:solidFill>
                <a:schemeClr val="bg1"/>
              </a:solidFill>
              <a:sym typeface="+mn-ea"/>
            </a:endParaRPr>
          </a:p>
          <a:p>
            <a:pPr>
              <a:lnSpc>
                <a:spcPct val="150000"/>
              </a:lnSpc>
            </a:pPr>
            <a:r>
              <a:rPr lang="zh-CN" altLang="en-US" sz="2400" dirty="0">
                <a:solidFill>
                  <a:schemeClr val="bg1"/>
                </a:solidFill>
                <a:sym typeface="+mn-ea"/>
              </a:rPr>
              <a:t>（</a:t>
            </a:r>
            <a:r>
              <a:rPr lang="en-US" altLang="zh-CN" sz="2400" dirty="0">
                <a:solidFill>
                  <a:schemeClr val="bg1"/>
                </a:solidFill>
                <a:sym typeface="+mn-ea"/>
              </a:rPr>
              <a:t>2</a:t>
            </a:r>
            <a:r>
              <a:rPr lang="zh-CN" altLang="en-US" sz="2400" dirty="0">
                <a:solidFill>
                  <a:schemeClr val="bg1"/>
                </a:solidFill>
                <a:sym typeface="+mn-ea"/>
              </a:rPr>
              <a:t>）私人融资</a:t>
            </a:r>
            <a:endParaRPr lang="en-US" altLang="zh-CN" sz="2400" dirty="0">
              <a:solidFill>
                <a:schemeClr val="bg1"/>
              </a:solidFill>
              <a:sym typeface="+mn-ea"/>
            </a:endParaRPr>
          </a:p>
          <a:p>
            <a:pPr>
              <a:lnSpc>
                <a:spcPct val="150000"/>
              </a:lnSpc>
            </a:pPr>
            <a:r>
              <a:rPr lang="zh-CN" altLang="en-US" sz="2400" dirty="0">
                <a:solidFill>
                  <a:schemeClr val="bg1"/>
                </a:solidFill>
                <a:sym typeface="+mn-ea"/>
              </a:rPr>
              <a:t>（</a:t>
            </a:r>
            <a:r>
              <a:rPr lang="en-US" altLang="zh-CN" sz="2400" dirty="0">
                <a:solidFill>
                  <a:schemeClr val="bg1"/>
                </a:solidFill>
                <a:sym typeface="+mn-ea"/>
              </a:rPr>
              <a:t>3</a:t>
            </a:r>
            <a:r>
              <a:rPr lang="zh-CN" altLang="en-US" sz="2400" dirty="0">
                <a:solidFill>
                  <a:schemeClr val="bg1"/>
                </a:solidFill>
                <a:sym typeface="+mn-ea"/>
              </a:rPr>
              <a:t>）联合融资</a:t>
            </a:r>
            <a:endParaRPr lang="en-US" altLang="zh-CN" sz="2400" dirty="0">
              <a:solidFill>
                <a:schemeClr val="bg1"/>
              </a:solidFill>
              <a:sym typeface="+mn-ea"/>
            </a:endParaRPr>
          </a:p>
          <a:p>
            <a:pPr>
              <a:lnSpc>
                <a:spcPct val="150000"/>
              </a:lnSpc>
            </a:pPr>
            <a:r>
              <a:rPr lang="en-US" sz="2400" dirty="0">
                <a:solidFill>
                  <a:schemeClr val="bg1"/>
                </a:solidFill>
                <a:sym typeface="+mn-ea"/>
              </a:rPr>
              <a:t>2</a:t>
            </a:r>
            <a:r>
              <a:rPr lang="zh-CN" altLang="en-US" sz="2400" dirty="0">
                <a:solidFill>
                  <a:schemeClr val="bg1"/>
                </a:solidFill>
                <a:sym typeface="+mn-ea"/>
              </a:rPr>
              <a:t>、公共物品的生产</a:t>
            </a:r>
            <a:endParaRPr lang="en-US" altLang="zh-CN" sz="2400" dirty="0">
              <a:solidFill>
                <a:schemeClr val="bg1"/>
              </a:solidFill>
              <a:sym typeface="+mn-ea"/>
            </a:endParaRPr>
          </a:p>
          <a:p>
            <a:pPr>
              <a:lnSpc>
                <a:spcPct val="150000"/>
              </a:lnSpc>
            </a:pPr>
            <a:r>
              <a:rPr lang="zh-CN" altLang="en-US" sz="2400" dirty="0">
                <a:solidFill>
                  <a:schemeClr val="bg1"/>
                </a:solidFill>
                <a:sym typeface="+mn-ea"/>
              </a:rPr>
              <a:t>政府生产和合同外包是两种典型的生产方式</a:t>
            </a:r>
            <a:endParaRPr lang="en-US" altLang="zh-CN" sz="2400" dirty="0">
              <a:solidFill>
                <a:schemeClr val="bg1"/>
              </a:solidFill>
              <a:sym typeface="+mn-ea"/>
            </a:endParaRPr>
          </a:p>
          <a:p>
            <a:pPr>
              <a:lnSpc>
                <a:spcPct val="150000"/>
              </a:lnSpc>
            </a:pPr>
            <a:r>
              <a:rPr lang="zh-CN" altLang="en-US" sz="2400" dirty="0">
                <a:solidFill>
                  <a:schemeClr val="bg1"/>
                </a:solidFill>
                <a:sym typeface="+mn-ea"/>
              </a:rPr>
              <a:t>四、公共物品供给的制度结果</a:t>
            </a:r>
            <a:endParaRPr lang="en-US" altLang="zh-CN" sz="2400" dirty="0">
              <a:solidFill>
                <a:schemeClr val="bg1"/>
              </a:solidFill>
              <a:sym typeface="+mn-ea"/>
            </a:endParaRPr>
          </a:p>
          <a:p>
            <a:pPr>
              <a:lnSpc>
                <a:spcPct val="150000"/>
              </a:lnSpc>
            </a:pPr>
            <a:r>
              <a:rPr lang="en-US" sz="2400" dirty="0">
                <a:solidFill>
                  <a:schemeClr val="bg1"/>
                </a:solidFill>
                <a:sym typeface="+mn-ea"/>
              </a:rPr>
              <a:t>1</a:t>
            </a:r>
            <a:r>
              <a:rPr lang="zh-CN" altLang="en-US" sz="2400" dirty="0">
                <a:solidFill>
                  <a:schemeClr val="bg1"/>
                </a:solidFill>
                <a:sym typeface="+mn-ea"/>
              </a:rPr>
              <a:t>、决策制度（是核心）</a:t>
            </a:r>
            <a:endParaRPr lang="en-US" altLang="zh-CN" sz="2400" dirty="0">
              <a:solidFill>
                <a:srgbClr val="FF0000"/>
              </a:solidFill>
            </a:endParaRPr>
          </a:p>
          <a:p>
            <a:pPr>
              <a:lnSpc>
                <a:spcPct val="150000"/>
              </a:lnSpc>
            </a:pPr>
            <a:r>
              <a:rPr lang="en-US" sz="2400" dirty="0">
                <a:solidFill>
                  <a:schemeClr val="bg1"/>
                </a:solidFill>
                <a:sym typeface="+mn-ea"/>
              </a:rPr>
              <a:t>2</a:t>
            </a:r>
            <a:r>
              <a:rPr lang="zh-CN" altLang="en-US" sz="2400" dirty="0">
                <a:solidFill>
                  <a:schemeClr val="bg1"/>
                </a:solidFill>
                <a:sym typeface="+mn-ea"/>
              </a:rPr>
              <a:t>、融资制度</a:t>
            </a:r>
            <a:r>
              <a:rPr lang="en-US" altLang="zh-CN" sz="2400" dirty="0">
                <a:solidFill>
                  <a:schemeClr val="bg1"/>
                </a:solidFill>
                <a:sym typeface="+mn-ea"/>
              </a:rPr>
              <a:t>    </a:t>
            </a:r>
            <a:r>
              <a:rPr lang="en-US" sz="2400" dirty="0">
                <a:solidFill>
                  <a:schemeClr val="bg1"/>
                </a:solidFill>
                <a:sym typeface="+mn-ea"/>
              </a:rPr>
              <a:t>3</a:t>
            </a:r>
            <a:r>
              <a:rPr lang="zh-CN" altLang="en-US" sz="2400" dirty="0">
                <a:solidFill>
                  <a:schemeClr val="bg1"/>
                </a:solidFill>
                <a:sym typeface="+mn-ea"/>
              </a:rPr>
              <a:t>、生产制度</a:t>
            </a:r>
            <a:r>
              <a:rPr lang="en-US" altLang="zh-CN" sz="2400" dirty="0">
                <a:solidFill>
                  <a:schemeClr val="bg1"/>
                </a:solidFill>
                <a:sym typeface="+mn-ea"/>
              </a:rPr>
              <a:t>      4</a:t>
            </a:r>
            <a:r>
              <a:rPr lang="zh-CN" altLang="en-US" sz="2400" dirty="0">
                <a:solidFill>
                  <a:schemeClr val="bg1"/>
                </a:solidFill>
                <a:sym typeface="+mn-ea"/>
              </a:rPr>
              <a:t>、受益分配制度</a:t>
            </a:r>
            <a:endParaRPr 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197225" y="717550"/>
            <a:ext cx="5770245" cy="521970"/>
          </a:xfrm>
          <a:prstGeom prst="rect">
            <a:avLst/>
          </a:prstGeom>
          <a:solidFill>
            <a:schemeClr val="accent1"/>
          </a:solidFill>
        </p:spPr>
        <p:txBody>
          <a:bodyPr wrap="square" rtlCol="0" anchor="t">
            <a:spAutoFit/>
          </a:bodyPr>
          <a:lstStyle/>
          <a:p>
            <a:pPr algn="ctr"/>
            <a:r>
              <a:rPr lang="zh-CN" altLang="en-US" sz="2800"/>
              <a:t>第十章  国际贸易理论</a:t>
            </a:r>
          </a:p>
        </p:txBody>
      </p:sp>
      <p:sp>
        <p:nvSpPr>
          <p:cNvPr id="7" name="文本框 6"/>
          <p:cNvSpPr txBox="1"/>
          <p:nvPr/>
        </p:nvSpPr>
        <p:spPr>
          <a:xfrm>
            <a:off x="691515" y="2158365"/>
            <a:ext cx="8541385" cy="3693319"/>
          </a:xfrm>
          <a:prstGeom prst="rect">
            <a:avLst/>
          </a:prstGeom>
          <a:noFill/>
        </p:spPr>
        <p:txBody>
          <a:bodyPr wrap="square" rtlCol="0" anchor="t">
            <a:spAutoFit/>
          </a:bodyPr>
          <a:lstStyle/>
          <a:p>
            <a:r>
              <a:rPr lang="zh-CN" altLang="en-US" sz="2400" dirty="0">
                <a:solidFill>
                  <a:schemeClr val="bg1"/>
                </a:solidFill>
                <a:sym typeface="+mn-ea"/>
              </a:rPr>
              <a:t>        </a:t>
            </a:r>
            <a:endParaRPr lang="en-US" altLang="zh-CN" sz="2400" dirty="0">
              <a:solidFill>
                <a:schemeClr val="bg1"/>
              </a:solidFill>
              <a:sym typeface="+mn-ea"/>
            </a:endParaRPr>
          </a:p>
          <a:p>
            <a:endParaRPr lang="zh-CN" altLang="en-US" sz="2400" dirty="0">
              <a:solidFill>
                <a:schemeClr val="bg1"/>
              </a:solidFill>
              <a:sym typeface="+mn-ea"/>
            </a:endParaRPr>
          </a:p>
          <a:p>
            <a:r>
              <a:rPr lang="zh-CN" altLang="en-US" sz="2400" dirty="0">
                <a:solidFill>
                  <a:schemeClr val="bg1"/>
                </a:solidFill>
                <a:sym typeface="+mn-ea"/>
              </a:rPr>
              <a:t>国     国际贸易理论</a:t>
            </a:r>
          </a:p>
          <a:p>
            <a:r>
              <a:rPr lang="zh-CN" altLang="en-US" sz="2400" dirty="0">
                <a:solidFill>
                  <a:schemeClr val="bg1"/>
                </a:solidFill>
                <a:sym typeface="+mn-ea"/>
              </a:rPr>
              <a:t>际      </a:t>
            </a:r>
            <a:endParaRPr lang="en-US" altLang="zh-CN" sz="2400" dirty="0">
              <a:solidFill>
                <a:schemeClr val="bg1"/>
              </a:solidFill>
              <a:sym typeface="+mn-ea"/>
            </a:endParaRPr>
          </a:p>
          <a:p>
            <a:r>
              <a:rPr lang="zh-CN" altLang="en-US" sz="2400" dirty="0">
                <a:solidFill>
                  <a:schemeClr val="bg1"/>
                </a:solidFill>
                <a:sym typeface="+mn-ea"/>
              </a:rPr>
              <a:t>贸     国际贸易政策</a:t>
            </a:r>
          </a:p>
          <a:p>
            <a:r>
              <a:rPr lang="zh-CN" altLang="en-US" sz="2400" dirty="0">
                <a:solidFill>
                  <a:schemeClr val="bg1"/>
                </a:solidFill>
                <a:sym typeface="+mn-ea"/>
              </a:rPr>
              <a:t>易</a:t>
            </a:r>
          </a:p>
          <a:p>
            <a:r>
              <a:rPr lang="zh-CN" altLang="en-US" sz="2400" dirty="0">
                <a:solidFill>
                  <a:schemeClr val="bg1"/>
                </a:solidFill>
                <a:sym typeface="+mn-ea"/>
              </a:rPr>
              <a:t>理     建设更高水平对外开放新体制</a:t>
            </a:r>
          </a:p>
          <a:p>
            <a:pPr algn="l">
              <a:buClrTx/>
              <a:buSzTx/>
              <a:buFontTx/>
            </a:pPr>
            <a:r>
              <a:rPr lang="zh-CN" altLang="en-US" sz="2400" dirty="0">
                <a:solidFill>
                  <a:schemeClr val="bg1"/>
                </a:solidFill>
                <a:sym typeface="+mn-ea"/>
              </a:rPr>
              <a:t>论</a:t>
            </a:r>
          </a:p>
          <a:p>
            <a:pPr algn="l">
              <a:buClrTx/>
              <a:buSzTx/>
              <a:buFontTx/>
            </a:pPr>
            <a:r>
              <a:rPr lang="zh-CN" altLang="en-US" sz="2400" dirty="0">
                <a:solidFill>
                  <a:schemeClr val="bg1"/>
                </a:solidFill>
                <a:sym typeface="+mn-ea"/>
              </a:rPr>
              <a:t>     </a:t>
            </a:r>
          </a:p>
          <a:p>
            <a:r>
              <a:rPr lang="zh-CN" altLang="en-US" dirty="0">
                <a:solidFill>
                  <a:schemeClr val="bg1"/>
                </a:solidFill>
                <a:sym typeface="+mn-ea"/>
              </a:rPr>
              <a:t>                </a:t>
            </a:r>
          </a:p>
        </p:txBody>
      </p:sp>
      <p:sp>
        <p:nvSpPr>
          <p:cNvPr id="10" name="左大括号 9"/>
          <p:cNvSpPr/>
          <p:nvPr/>
        </p:nvSpPr>
        <p:spPr>
          <a:xfrm>
            <a:off x="1238885" y="2967355"/>
            <a:ext cx="141605" cy="207391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5632311"/>
          </a:xfrm>
          <a:prstGeom prst="rect">
            <a:avLst/>
          </a:prstGeom>
          <a:noFill/>
        </p:spPr>
        <p:txBody>
          <a:bodyPr wrap="square" rtlCol="0" anchor="t">
            <a:spAutoFit/>
          </a:bodyPr>
          <a:lstStyle/>
          <a:p>
            <a:pPr>
              <a:lnSpc>
                <a:spcPct val="150000"/>
              </a:lnSpc>
            </a:pPr>
            <a:r>
              <a:rPr lang="zh-CN" altLang="en-US" sz="2400" dirty="0">
                <a:solidFill>
                  <a:schemeClr val="bg1"/>
                </a:solidFill>
              </a:rPr>
              <a:t>第二节  市场与政府的经济活动范围</a:t>
            </a:r>
            <a:endParaRPr lang="en-US" altLang="zh-CN" sz="2400" dirty="0">
              <a:solidFill>
                <a:schemeClr val="bg1"/>
              </a:solidFill>
            </a:endParaRPr>
          </a:p>
          <a:p>
            <a:pPr fontAlgn="base" latinLnBrk="1">
              <a:lnSpc>
                <a:spcPct val="150000"/>
              </a:lnSpc>
            </a:pPr>
            <a:r>
              <a:rPr lang="zh-CN" altLang="en-US" sz="2400" dirty="0">
                <a:solidFill>
                  <a:schemeClr val="bg1"/>
                </a:solidFill>
              </a:rPr>
              <a:t>一、市场和市场效率</a:t>
            </a:r>
            <a:endParaRPr lang="en-US" altLang="zh-CN" sz="2400" dirty="0">
              <a:solidFill>
                <a:schemeClr val="bg1"/>
              </a:solidFill>
            </a:endParaRPr>
          </a:p>
          <a:p>
            <a:pPr fontAlgn="base" latinLnBrk="1">
              <a:lnSpc>
                <a:spcPct val="150000"/>
              </a:lnSpc>
            </a:pPr>
            <a:r>
              <a:rPr lang="zh-CN" altLang="en-US" sz="2400" dirty="0">
                <a:solidFill>
                  <a:schemeClr val="bg1"/>
                </a:solidFill>
              </a:rPr>
              <a:t>二、政府经济活动范围（重点）</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、提供公共物品和服务</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、矫正外部性</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、维持有效竞争</a:t>
            </a:r>
            <a:endParaRPr lang="en-US" altLang="zh-CN" sz="2400" dirty="0">
              <a:solidFill>
                <a:schemeClr val="bg1"/>
              </a:solidFill>
            </a:endParaRPr>
          </a:p>
          <a:p>
            <a:pPr fontAlgn="base" latinLnBrk="1">
              <a:lnSpc>
                <a:spcPct val="150000"/>
              </a:lnSpc>
            </a:pPr>
            <a:r>
              <a:rPr lang="en-US" altLang="zh-CN" sz="2400" dirty="0">
                <a:solidFill>
                  <a:schemeClr val="bg1"/>
                </a:solidFill>
              </a:rPr>
              <a:t>4</a:t>
            </a:r>
            <a:r>
              <a:rPr lang="zh-CN" altLang="en-US" sz="2400" dirty="0">
                <a:solidFill>
                  <a:schemeClr val="bg1"/>
                </a:solidFill>
              </a:rPr>
              <a:t>、调节收入分配</a:t>
            </a:r>
            <a:endParaRPr lang="en-US" altLang="zh-CN" sz="2400" dirty="0">
              <a:solidFill>
                <a:schemeClr val="bg1"/>
              </a:solidFill>
            </a:endParaRPr>
          </a:p>
          <a:p>
            <a:pPr fontAlgn="base" latinLnBrk="1">
              <a:lnSpc>
                <a:spcPct val="150000"/>
              </a:lnSpc>
            </a:pPr>
            <a:r>
              <a:rPr lang="en-US" altLang="zh-CN" sz="2400" dirty="0">
                <a:solidFill>
                  <a:schemeClr val="bg1"/>
                </a:solidFill>
              </a:rPr>
              <a:t>5</a:t>
            </a:r>
            <a:r>
              <a:rPr lang="zh-CN" altLang="en-US" sz="2400" dirty="0">
                <a:solidFill>
                  <a:schemeClr val="bg1"/>
                </a:solidFill>
              </a:rPr>
              <a:t>、稳定经济</a:t>
            </a:r>
            <a:endParaRPr lang="en-US" altLang="zh-CN" sz="2400" dirty="0">
              <a:solidFill>
                <a:schemeClr val="bg1"/>
              </a:solidFill>
            </a:endParaRPr>
          </a:p>
          <a:p>
            <a:pPr fontAlgn="base" latinLnBrk="1"/>
            <a:endParaRPr lang="en-US" altLang="zh-CN" sz="2400" dirty="0">
              <a:solidFill>
                <a:schemeClr val="bg1"/>
              </a:solidFill>
            </a:endParaRPr>
          </a:p>
          <a:p>
            <a:pPr fontAlgn="base" latinLnBrk="1"/>
            <a:endParaRPr lang="zh-CN" altLang="en-US" sz="2400" dirty="0">
              <a:solidFill>
                <a:schemeClr val="bg1"/>
              </a:solidFill>
            </a:endParaRPr>
          </a:p>
          <a:p>
            <a:pPr fontAlgn="base" latinLnBrk="1"/>
            <a:endParaRPr lang="zh-CN" altLang="en-US" sz="2400" dirty="0">
              <a:solidFill>
                <a:schemeClr val="bg1"/>
              </a:solidFill>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40765" y="942453"/>
            <a:ext cx="9481869" cy="5566396"/>
          </a:xfrm>
          <a:prstGeom prst="rect">
            <a:avLst/>
          </a:prstGeom>
          <a:noFill/>
        </p:spPr>
        <p:txBody>
          <a:bodyPr wrap="square" rtlCol="0" anchor="t">
            <a:spAutoFit/>
          </a:bodyPr>
          <a:lstStyle/>
          <a:p>
            <a:pPr>
              <a:lnSpc>
                <a:spcPct val="150000"/>
              </a:lnSpc>
            </a:pPr>
            <a:r>
              <a:rPr lang="zh-CN" altLang="en-US" sz="2400" dirty="0">
                <a:solidFill>
                  <a:schemeClr val="bg1"/>
                </a:solidFill>
              </a:rPr>
              <a:t>第三节    财政的基本职能</a:t>
            </a:r>
            <a:endParaRPr lang="en-US" altLang="zh-CN" sz="2400" dirty="0">
              <a:solidFill>
                <a:schemeClr val="bg1"/>
              </a:solidFill>
            </a:endParaRPr>
          </a:p>
          <a:p>
            <a:pPr>
              <a:lnSpc>
                <a:spcPct val="150000"/>
              </a:lnSpc>
            </a:pPr>
            <a:r>
              <a:rPr lang="zh-CN" altLang="en-US" sz="2400" dirty="0">
                <a:solidFill>
                  <a:schemeClr val="bg1"/>
                </a:solidFill>
              </a:rPr>
              <a:t>在社会主义市场经济条件下，财政职能（重点）可以概括为：</a:t>
            </a:r>
          </a:p>
          <a:p>
            <a:pPr>
              <a:lnSpc>
                <a:spcPct val="150000"/>
              </a:lnSpc>
            </a:pPr>
            <a:r>
              <a:rPr lang="zh-CN" altLang="en-US" sz="2400" dirty="0">
                <a:solidFill>
                  <a:schemeClr val="bg1"/>
                </a:solidFill>
              </a:rPr>
              <a:t>一、资源配置职能</a:t>
            </a:r>
            <a:endParaRPr lang="en-US" altLang="zh-CN" sz="2400" dirty="0">
              <a:solidFill>
                <a:schemeClr val="bg1"/>
              </a:solidFill>
            </a:endParaRPr>
          </a:p>
          <a:p>
            <a:pPr>
              <a:lnSpc>
                <a:spcPct val="150000"/>
              </a:lnSpc>
            </a:pPr>
            <a:r>
              <a:rPr lang="zh-CN" altLang="en-US" sz="2400" dirty="0">
                <a:solidFill>
                  <a:schemeClr val="bg1"/>
                </a:solidFill>
              </a:rPr>
              <a:t>将一部分社会资源集中起来形成财政收入，然后通过财政支出分配活动，由政府提供公共物品和服务，引导社会资金流向，弥补市场缺陷，最终实现全社会资源配置效率的最优状态。</a:t>
            </a:r>
            <a:endParaRPr lang="en-US" altLang="zh-CN" sz="2400" dirty="0">
              <a:solidFill>
                <a:schemeClr val="bg1"/>
              </a:solidFill>
            </a:endParaRPr>
          </a:p>
          <a:p>
            <a:pPr>
              <a:lnSpc>
                <a:spcPct val="150000"/>
              </a:lnSpc>
            </a:pPr>
            <a:r>
              <a:rPr lang="zh-CN" altLang="en-US" sz="2400" dirty="0">
                <a:solidFill>
                  <a:schemeClr val="bg1"/>
                </a:solidFill>
              </a:rPr>
              <a:t>手段：</a:t>
            </a:r>
            <a:r>
              <a:rPr lang="en-US" altLang="zh-CN" sz="2400" dirty="0">
                <a:solidFill>
                  <a:schemeClr val="bg1"/>
                </a:solidFill>
              </a:rPr>
              <a:t>1</a:t>
            </a:r>
            <a:r>
              <a:rPr lang="zh-CN" altLang="en-US" sz="2400" dirty="0">
                <a:solidFill>
                  <a:schemeClr val="bg1"/>
                </a:solidFill>
              </a:rPr>
              <a:t>、根据政府职能的动态变化确定社会公共需要的基本范围，确定公共财政收支占国内生产总值的合理比例；</a:t>
            </a:r>
          </a:p>
          <a:p>
            <a:pPr>
              <a:lnSpc>
                <a:spcPct val="150000"/>
              </a:lnSpc>
            </a:pPr>
            <a:r>
              <a:rPr lang="en-US" altLang="zh-CN" sz="2400" dirty="0">
                <a:solidFill>
                  <a:schemeClr val="bg1"/>
                </a:solidFill>
              </a:rPr>
              <a:t>2</a:t>
            </a:r>
            <a:r>
              <a:rPr lang="zh-CN" altLang="en-US" sz="2400" dirty="0">
                <a:solidFill>
                  <a:schemeClr val="bg1"/>
                </a:solidFill>
              </a:rPr>
              <a:t>、优化财政支出结构；</a:t>
            </a:r>
          </a:p>
          <a:p>
            <a:pPr>
              <a:lnSpc>
                <a:spcPct val="150000"/>
              </a:lnSpc>
            </a:pPr>
            <a:r>
              <a:rPr lang="en-US" altLang="zh-CN" sz="2400" dirty="0">
                <a:solidFill>
                  <a:schemeClr val="bg1"/>
                </a:solidFill>
              </a:rPr>
              <a:t>3</a:t>
            </a:r>
            <a:r>
              <a:rPr lang="zh-CN" altLang="en-US" sz="2400" dirty="0">
                <a:solidFill>
                  <a:schemeClr val="bg1"/>
                </a:solidFill>
              </a:rPr>
              <a:t>、为公共工程提供必要的资金保障；</a:t>
            </a:r>
          </a:p>
        </p:txBody>
      </p:sp>
    </p:spTree>
    <p:extLst>
      <p:ext uri="{BB962C8B-B14F-4D97-AF65-F5344CB8AC3E}">
        <p14:creationId xmlns:p14="http://schemas.microsoft.com/office/powerpoint/2010/main" val="29247658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7" y="942453"/>
            <a:ext cx="9056907" cy="6924973"/>
          </a:xfrm>
          <a:prstGeom prst="rect">
            <a:avLst/>
          </a:prstGeom>
          <a:noFill/>
        </p:spPr>
        <p:txBody>
          <a:bodyPr wrap="square" rtlCol="0" anchor="t">
            <a:spAutoFit/>
          </a:bodyPr>
          <a:lstStyle/>
          <a:p>
            <a:pPr>
              <a:lnSpc>
                <a:spcPct val="150000"/>
              </a:lnSpc>
            </a:pPr>
            <a:r>
              <a:rPr lang="en-US" altLang="zh-CN" sz="2400" dirty="0">
                <a:solidFill>
                  <a:schemeClr val="bg1"/>
                </a:solidFill>
              </a:rPr>
              <a:t>4</a:t>
            </a:r>
            <a:r>
              <a:rPr lang="zh-CN" altLang="en-US" sz="2400" dirty="0">
                <a:solidFill>
                  <a:schemeClr val="bg1"/>
                </a:solidFill>
              </a:rPr>
              <a:t>、通过政府直接投资、财政贴息等方式，引导和调节社会投资方向；</a:t>
            </a:r>
          </a:p>
          <a:p>
            <a:pPr>
              <a:lnSpc>
                <a:spcPct val="150000"/>
              </a:lnSpc>
            </a:pPr>
            <a:r>
              <a:rPr lang="en-US" altLang="zh-CN" sz="2400" dirty="0">
                <a:solidFill>
                  <a:schemeClr val="bg1"/>
                </a:solidFill>
              </a:rPr>
              <a:t>5</a:t>
            </a:r>
            <a:r>
              <a:rPr lang="zh-CN" altLang="en-US" sz="2400" dirty="0">
                <a:solidFill>
                  <a:schemeClr val="bg1"/>
                </a:solidFill>
              </a:rPr>
              <a:t>、通过实行部门预算制度、建立国库集中收付制度和绩效评价制度等体制和机制改革，提高财政自身管理和运营效率。</a:t>
            </a:r>
            <a:endParaRPr lang="en-US" altLang="zh-CN" sz="2400" dirty="0">
              <a:solidFill>
                <a:schemeClr val="bg1"/>
              </a:solidFill>
            </a:endParaRPr>
          </a:p>
          <a:p>
            <a:pPr>
              <a:lnSpc>
                <a:spcPct val="150000"/>
              </a:lnSpc>
            </a:pPr>
            <a:r>
              <a:rPr lang="zh-CN" altLang="en-US" sz="2400" dirty="0">
                <a:solidFill>
                  <a:schemeClr val="bg1"/>
                </a:solidFill>
              </a:rPr>
              <a:t>二、收入分配职能</a:t>
            </a:r>
            <a:endParaRPr lang="en-US" altLang="zh-CN" sz="2400" dirty="0">
              <a:solidFill>
                <a:schemeClr val="bg1"/>
              </a:solidFill>
            </a:endParaRPr>
          </a:p>
          <a:p>
            <a:pPr>
              <a:lnSpc>
                <a:spcPct val="150000"/>
              </a:lnSpc>
            </a:pPr>
            <a:r>
              <a:rPr lang="zh-CN" altLang="en-US" sz="2400" dirty="0">
                <a:solidFill>
                  <a:schemeClr val="bg1"/>
                </a:solidFill>
              </a:rPr>
              <a:t>是指政府运用财政手段调整国民收入初次分配结果的职能，旨在实现公平收入分配目标。</a:t>
            </a:r>
            <a:endParaRPr lang="en-US" altLang="zh-CN" sz="2400" dirty="0">
              <a:solidFill>
                <a:schemeClr val="bg1"/>
              </a:solidFill>
            </a:endParaRPr>
          </a:p>
          <a:p>
            <a:pPr>
              <a:lnSpc>
                <a:spcPct val="150000"/>
              </a:lnSpc>
            </a:pPr>
            <a:r>
              <a:rPr lang="zh-CN" altLang="en-US" sz="2400" dirty="0">
                <a:solidFill>
                  <a:schemeClr val="bg1"/>
                </a:solidFill>
              </a:rPr>
              <a:t>手段：</a:t>
            </a:r>
            <a:r>
              <a:rPr lang="en-US" altLang="zh-CN" sz="2400" dirty="0">
                <a:solidFill>
                  <a:schemeClr val="bg1"/>
                </a:solidFill>
              </a:rPr>
              <a:t>1</a:t>
            </a:r>
            <a:r>
              <a:rPr lang="zh-CN" altLang="en-US" sz="2400" dirty="0">
                <a:solidFill>
                  <a:schemeClr val="bg1"/>
                </a:solidFill>
              </a:rPr>
              <a:t>、根据市场和政府的职责分工，明确市场和财政对社会收入分配的范围和界限；</a:t>
            </a:r>
            <a:r>
              <a:rPr lang="en-US" altLang="zh-CN" sz="2400" dirty="0">
                <a:solidFill>
                  <a:schemeClr val="bg1"/>
                </a:solidFill>
              </a:rPr>
              <a:t>2</a:t>
            </a:r>
            <a:r>
              <a:rPr lang="zh-CN" altLang="en-US" sz="2400" dirty="0">
                <a:solidFill>
                  <a:schemeClr val="bg1"/>
                </a:solidFill>
              </a:rPr>
              <a:t>、加强税收调节；</a:t>
            </a:r>
            <a:r>
              <a:rPr lang="en-US" altLang="zh-CN" sz="2400" dirty="0">
                <a:solidFill>
                  <a:schemeClr val="bg1"/>
                </a:solidFill>
              </a:rPr>
              <a:t>3</a:t>
            </a:r>
            <a:r>
              <a:rPr lang="zh-CN" altLang="en-US" sz="2400" dirty="0">
                <a:solidFill>
                  <a:schemeClr val="bg1"/>
                </a:solidFill>
              </a:rPr>
              <a:t>、发挥财政转移支付作用；</a:t>
            </a:r>
            <a:r>
              <a:rPr lang="en-US" altLang="zh-CN" sz="2400" dirty="0">
                <a:solidFill>
                  <a:schemeClr val="bg1"/>
                </a:solidFill>
              </a:rPr>
              <a:t>4</a:t>
            </a:r>
            <a:r>
              <a:rPr lang="zh-CN" altLang="en-US" sz="2400" dirty="0">
                <a:solidFill>
                  <a:schemeClr val="bg1"/>
                </a:solidFill>
              </a:rPr>
              <a:t>、发挥公共支出的作用。</a:t>
            </a:r>
            <a:endParaRPr lang="en-US" altLang="zh-CN" sz="2400" dirty="0">
              <a:solidFill>
                <a:schemeClr val="bg1"/>
              </a:solidFill>
            </a:endParaRPr>
          </a:p>
          <a:p>
            <a:pPr>
              <a:lnSpc>
                <a:spcPct val="150000"/>
              </a:lnSpc>
            </a:pPr>
            <a:endParaRPr lang="en-US" altLang="zh-CN" sz="2400" dirty="0">
              <a:solidFill>
                <a:schemeClr val="bg1"/>
              </a:solidFill>
            </a:endParaRPr>
          </a:p>
          <a:p>
            <a:pPr fontAlgn="base" latinLnBrk="1"/>
            <a:endParaRPr lang="zh-CN" altLang="en-US" sz="2400" dirty="0">
              <a:solidFill>
                <a:schemeClr val="bg1"/>
              </a:solidFill>
            </a:endParaRPr>
          </a:p>
          <a:p>
            <a:pPr fontAlgn="base" latinLnBrk="1"/>
            <a:endParaRPr lang="zh-CN" altLang="en-US" sz="2400" dirty="0">
              <a:solidFill>
                <a:schemeClr val="bg1"/>
              </a:solidFill>
            </a:endParaRPr>
          </a:p>
        </p:txBody>
      </p:sp>
    </p:spTree>
    <p:extLst>
      <p:ext uri="{BB962C8B-B14F-4D97-AF65-F5344CB8AC3E}">
        <p14:creationId xmlns:p14="http://schemas.microsoft.com/office/powerpoint/2010/main" val="42642505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25048" y="942453"/>
            <a:ext cx="9899723" cy="4458400"/>
          </a:xfrm>
          <a:prstGeom prst="rect">
            <a:avLst/>
          </a:prstGeom>
          <a:noFill/>
        </p:spPr>
        <p:txBody>
          <a:bodyPr wrap="square" rtlCol="0" anchor="t">
            <a:spAutoFit/>
          </a:bodyPr>
          <a:lstStyle/>
          <a:p>
            <a:pPr>
              <a:lnSpc>
                <a:spcPct val="150000"/>
              </a:lnSpc>
            </a:pPr>
            <a:r>
              <a:rPr lang="zh-CN" altLang="en-US" sz="2400" dirty="0">
                <a:solidFill>
                  <a:schemeClr val="bg1"/>
                </a:solidFill>
              </a:rPr>
              <a:t>三、稳定和发展经济的职能</a:t>
            </a:r>
            <a:endParaRPr lang="en-US" altLang="zh-CN" sz="2400" dirty="0">
              <a:solidFill>
                <a:schemeClr val="bg1"/>
              </a:solidFill>
            </a:endParaRPr>
          </a:p>
          <a:p>
            <a:pPr>
              <a:lnSpc>
                <a:spcPct val="150000"/>
              </a:lnSpc>
            </a:pPr>
            <a:r>
              <a:rPr lang="zh-CN" altLang="en-US" sz="2400" dirty="0">
                <a:solidFill>
                  <a:schemeClr val="bg1"/>
                </a:solidFill>
              </a:rPr>
              <a:t>是指通过财政活动对生产、消费、投资和储蓄等产生影响，达到稳定和发展经济的目的。</a:t>
            </a:r>
            <a:endParaRPr lang="en-US" altLang="zh-CN" sz="2400" dirty="0">
              <a:solidFill>
                <a:schemeClr val="bg1"/>
              </a:solidFill>
            </a:endParaRPr>
          </a:p>
          <a:p>
            <a:pPr>
              <a:lnSpc>
                <a:spcPct val="150000"/>
              </a:lnSpc>
            </a:pPr>
            <a:r>
              <a:rPr lang="zh-CN" altLang="en-US" sz="2400" dirty="0">
                <a:solidFill>
                  <a:schemeClr val="bg1"/>
                </a:solidFill>
              </a:rPr>
              <a:t>手段：</a:t>
            </a:r>
            <a:r>
              <a:rPr lang="en-US" altLang="zh-CN" sz="2400" dirty="0">
                <a:solidFill>
                  <a:schemeClr val="bg1"/>
                </a:solidFill>
              </a:rPr>
              <a:t>1</a:t>
            </a:r>
            <a:r>
              <a:rPr lang="zh-CN" altLang="en-US" sz="2400" dirty="0">
                <a:solidFill>
                  <a:schemeClr val="bg1"/>
                </a:solidFill>
              </a:rPr>
              <a:t>、通过财政政策和货币政策的协调配合，推动社会总供求的基本平衡，保证物价和经济发展的稳定，实现充分就业和国际收支平衡；</a:t>
            </a:r>
          </a:p>
          <a:p>
            <a:pPr>
              <a:lnSpc>
                <a:spcPct val="150000"/>
              </a:lnSpc>
            </a:pPr>
            <a:r>
              <a:rPr lang="zh-CN" altLang="en-US" sz="2400" dirty="0">
                <a:solidFill>
                  <a:schemeClr val="bg1"/>
                </a:solidFill>
              </a:rPr>
              <a:t>　　</a:t>
            </a:r>
            <a:r>
              <a:rPr lang="en-US" altLang="zh-CN" sz="2400" dirty="0">
                <a:solidFill>
                  <a:schemeClr val="bg1"/>
                </a:solidFill>
              </a:rPr>
              <a:t>2</a:t>
            </a:r>
            <a:r>
              <a:rPr lang="zh-CN" altLang="en-US" sz="2400" dirty="0">
                <a:solidFill>
                  <a:schemeClr val="bg1"/>
                </a:solidFill>
              </a:rPr>
              <a:t>、通过税收、财政补贴、财政贴息、公债等，调节社会投资需求水平，影响就业水平，使经济保持一定的增长；通过财政直接投资，调节社会经济结构，调节社会有效供给能力。</a:t>
            </a:r>
          </a:p>
        </p:txBody>
      </p:sp>
    </p:spTree>
    <p:extLst>
      <p:ext uri="{BB962C8B-B14F-4D97-AF65-F5344CB8AC3E}">
        <p14:creationId xmlns:p14="http://schemas.microsoft.com/office/powerpoint/2010/main" val="23042795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25048" y="942453"/>
            <a:ext cx="9899723" cy="3970318"/>
          </a:xfrm>
          <a:prstGeom prst="rect">
            <a:avLst/>
          </a:prstGeom>
          <a:noFill/>
        </p:spPr>
        <p:txBody>
          <a:bodyPr wrap="square" rtlCol="0" anchor="t">
            <a:spAutoFit/>
          </a:bodyPr>
          <a:lstStyle/>
          <a:p>
            <a:pPr>
              <a:lnSpc>
                <a:spcPct val="150000"/>
              </a:lnSpc>
            </a:pPr>
            <a:r>
              <a:rPr lang="zh-CN" altLang="en-US" sz="2400" dirty="0">
                <a:solidFill>
                  <a:schemeClr val="bg1"/>
                </a:solidFill>
              </a:rPr>
              <a:t>　　</a:t>
            </a:r>
            <a:r>
              <a:rPr lang="en-US" altLang="zh-CN" sz="2400" dirty="0">
                <a:solidFill>
                  <a:schemeClr val="bg1"/>
                </a:solidFill>
              </a:rPr>
              <a:t>3</a:t>
            </a:r>
            <a:r>
              <a:rPr lang="zh-CN" altLang="en-US" sz="2400" dirty="0">
                <a:solidFill>
                  <a:schemeClr val="bg1"/>
                </a:solidFill>
              </a:rPr>
              <a:t>、通过税收等调节个人消费水平和结构；</a:t>
            </a:r>
          </a:p>
          <a:p>
            <a:pPr>
              <a:lnSpc>
                <a:spcPct val="150000"/>
              </a:lnSpc>
            </a:pPr>
            <a:r>
              <a:rPr lang="zh-CN" altLang="en-US" sz="2400" dirty="0">
                <a:solidFill>
                  <a:schemeClr val="bg1"/>
                </a:solidFill>
              </a:rPr>
              <a:t>　　</a:t>
            </a:r>
            <a:r>
              <a:rPr lang="en-US" altLang="zh-CN" sz="2400" dirty="0">
                <a:solidFill>
                  <a:schemeClr val="bg1"/>
                </a:solidFill>
              </a:rPr>
              <a:t>4</a:t>
            </a:r>
            <a:r>
              <a:rPr lang="zh-CN" altLang="en-US" sz="2400" dirty="0">
                <a:solidFill>
                  <a:schemeClr val="bg1"/>
                </a:solidFill>
              </a:rPr>
              <a:t>、财政加大对节约资源、能源和环境保护的投入，加大对科技、文化、卫生、教育事业的投入，完善社会保障制度等，实现经济和社会的协调健康发展。</a:t>
            </a:r>
          </a:p>
          <a:p>
            <a:pPr>
              <a:lnSpc>
                <a:spcPct val="150000"/>
              </a:lnSpc>
            </a:pPr>
            <a:endParaRPr lang="zh-CN" altLang="en-US" sz="2400" dirty="0">
              <a:solidFill>
                <a:schemeClr val="bg1"/>
              </a:solidFill>
            </a:endParaRPr>
          </a:p>
          <a:p>
            <a:pPr fontAlgn="base" latinLnBrk="1"/>
            <a:endParaRPr lang="en-US" altLang="zh-CN" sz="2400" dirty="0">
              <a:solidFill>
                <a:schemeClr val="bg1"/>
              </a:solidFill>
            </a:endParaRPr>
          </a:p>
          <a:p>
            <a:pPr fontAlgn="base" latinLnBrk="1"/>
            <a:endParaRPr lang="zh-CN" altLang="en-US" sz="2400" dirty="0">
              <a:solidFill>
                <a:schemeClr val="bg1"/>
              </a:solidFill>
            </a:endParaRPr>
          </a:p>
          <a:p>
            <a:pPr fontAlgn="base" latinLnBrk="1"/>
            <a:endParaRPr lang="zh-CN" altLang="en-US" sz="2400" dirty="0">
              <a:solidFill>
                <a:schemeClr val="bg1"/>
              </a:solidFill>
            </a:endParaRPr>
          </a:p>
        </p:txBody>
      </p:sp>
    </p:spTree>
    <p:extLst>
      <p:ext uri="{BB962C8B-B14F-4D97-AF65-F5344CB8AC3E}">
        <p14:creationId xmlns:p14="http://schemas.microsoft.com/office/powerpoint/2010/main" val="38201020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4"/>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4154170"/>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一、 国际贸易理论</a:t>
            </a:r>
            <a:endParaRPr lang="en-US" altLang="zh-CN" sz="2400" dirty="0">
              <a:solidFill>
                <a:schemeClr val="bg1"/>
              </a:solidFill>
              <a:sym typeface="+mn-ea"/>
            </a:endParaRPr>
          </a:p>
          <a:p>
            <a:pPr algn="l">
              <a:buClrTx/>
              <a:buSzTx/>
              <a:buFontTx/>
            </a:pPr>
            <a:r>
              <a:rPr lang="en-US" altLang="zh-CN" sz="2400" dirty="0">
                <a:solidFill>
                  <a:schemeClr val="bg1"/>
                </a:solidFill>
                <a:sym typeface="+mn-ea"/>
              </a:rPr>
              <a:t>1</a:t>
            </a:r>
            <a:r>
              <a:rPr lang="zh-CN" altLang="en-US" sz="2400" dirty="0">
                <a:solidFill>
                  <a:schemeClr val="bg1"/>
                </a:solidFill>
                <a:sym typeface="+mn-ea"/>
              </a:rPr>
              <a:t>、国际贸易理论的演变</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graphicFrame>
        <p:nvGraphicFramePr>
          <p:cNvPr id="2" name="表格 1"/>
          <p:cNvGraphicFramePr/>
          <p:nvPr>
            <p:custDataLst>
              <p:tags r:id="rId1"/>
            </p:custDataLst>
          </p:nvPr>
        </p:nvGraphicFramePr>
        <p:xfrm>
          <a:off x="1391920" y="1855470"/>
          <a:ext cx="10191750" cy="4789170"/>
        </p:xfrm>
        <a:graphic>
          <a:graphicData uri="http://schemas.openxmlformats.org/drawingml/2006/table">
            <a:tbl>
              <a:tblPr firstRow="1" bandRow="1">
                <a:tableStyleId>{5C22544A-7EE6-4342-B048-85BDC9FD1C3A}</a:tableStyleId>
              </a:tblPr>
              <a:tblGrid>
                <a:gridCol w="1202690">
                  <a:extLst>
                    <a:ext uri="{9D8B030D-6E8A-4147-A177-3AD203B41FA5}">
                      <a16:colId xmlns:a16="http://schemas.microsoft.com/office/drawing/2014/main" val="20000"/>
                    </a:ext>
                  </a:extLst>
                </a:gridCol>
                <a:gridCol w="1190625">
                  <a:extLst>
                    <a:ext uri="{9D8B030D-6E8A-4147-A177-3AD203B41FA5}">
                      <a16:colId xmlns:a16="http://schemas.microsoft.com/office/drawing/2014/main" val="20001"/>
                    </a:ext>
                  </a:extLst>
                </a:gridCol>
                <a:gridCol w="7798435">
                  <a:extLst>
                    <a:ext uri="{9D8B030D-6E8A-4147-A177-3AD203B41FA5}">
                      <a16:colId xmlns:a16="http://schemas.microsoft.com/office/drawing/2014/main" val="20002"/>
                    </a:ext>
                  </a:extLst>
                </a:gridCol>
              </a:tblGrid>
              <a:tr h="409575">
                <a:tc>
                  <a:txBody>
                    <a:bodyPr/>
                    <a:lstStyle/>
                    <a:p>
                      <a:pPr>
                        <a:buNone/>
                      </a:pPr>
                      <a:r>
                        <a:rPr lang="zh-CN" altLang="en-US"/>
                        <a:t>理论名称</a:t>
                      </a:r>
                    </a:p>
                  </a:txBody>
                  <a:tcPr/>
                </a:tc>
                <a:tc>
                  <a:txBody>
                    <a:bodyPr/>
                    <a:lstStyle/>
                    <a:p>
                      <a:pPr>
                        <a:buNone/>
                      </a:pPr>
                      <a:r>
                        <a:rPr lang="zh-CN" altLang="en-US"/>
                        <a:t>代表人物</a:t>
                      </a:r>
                    </a:p>
                  </a:txBody>
                  <a:tcPr/>
                </a:tc>
                <a:tc>
                  <a:txBody>
                    <a:bodyPr/>
                    <a:lstStyle/>
                    <a:p>
                      <a:pPr>
                        <a:buNone/>
                      </a:pPr>
                      <a:r>
                        <a:rPr lang="en-US" altLang="zh-CN"/>
                        <a:t>                                                   </a:t>
                      </a:r>
                      <a:r>
                        <a:rPr lang="zh-CN" altLang="en-US"/>
                        <a:t>内  容</a:t>
                      </a:r>
                    </a:p>
                  </a:txBody>
                  <a:tcPr/>
                </a:tc>
                <a:extLst>
                  <a:ext uri="{0D108BD9-81ED-4DB2-BD59-A6C34878D82A}">
                    <a16:rowId xmlns:a16="http://schemas.microsoft.com/office/drawing/2014/main" val="10000"/>
                  </a:ext>
                </a:extLst>
              </a:tr>
              <a:tr h="980440">
                <a:tc>
                  <a:txBody>
                    <a:bodyPr/>
                    <a:lstStyle/>
                    <a:p>
                      <a:pPr>
                        <a:buNone/>
                      </a:pPr>
                      <a:r>
                        <a:rPr lang="zh-CN" altLang="en-US"/>
                        <a:t>绝对优势理论</a:t>
                      </a:r>
                    </a:p>
                  </a:txBody>
                  <a:tcPr/>
                </a:tc>
                <a:tc>
                  <a:txBody>
                    <a:bodyPr/>
                    <a:lstStyle/>
                    <a:p>
                      <a:pPr>
                        <a:buNone/>
                      </a:pPr>
                      <a:r>
                        <a:rPr lang="zh-CN" altLang="en-US"/>
                        <a:t>亚当</a:t>
                      </a:r>
                      <a:r>
                        <a:rPr lang="zh-CN" altLang="en-US">
                          <a:latin typeface="Arial" panose="020B0604020202020204" pitchFamily="34" charset="0"/>
                          <a:cs typeface="Arial" panose="020B0604020202020204" pitchFamily="34" charset="0"/>
                        </a:rPr>
                        <a:t>·</a:t>
                      </a:r>
                      <a:r>
                        <a:rPr lang="zh-CN" altLang="en-US"/>
                        <a:t>斯密</a:t>
                      </a:r>
                    </a:p>
                  </a:txBody>
                  <a:tcPr/>
                </a:tc>
                <a:tc>
                  <a:txBody>
                    <a:bodyPr/>
                    <a:lstStyle/>
                    <a:p>
                      <a:pPr>
                        <a:buNone/>
                      </a:pPr>
                      <a:r>
                        <a:rPr lang="zh-CN" altLang="en-US"/>
                        <a:t>各国在生产技术上的绝对差异导致劳动生产率和生产成本的绝对差异</a:t>
                      </a:r>
                      <a:r>
                        <a:rPr lang="en-US" altLang="zh-CN"/>
                        <a:t>,</a:t>
                      </a:r>
                      <a:r>
                        <a:rPr lang="zh-CN" altLang="en-US"/>
                        <a:t>这是国际贸易的基础。各国应该集中生产并出口具有绝对优势的产品，而进口其不具有绝对优势的产品，其结果是可以节约社会资源，提高产出水平。</a:t>
                      </a:r>
                    </a:p>
                  </a:txBody>
                  <a:tcPr/>
                </a:tc>
                <a:extLst>
                  <a:ext uri="{0D108BD9-81ED-4DB2-BD59-A6C34878D82A}">
                    <a16:rowId xmlns:a16="http://schemas.microsoft.com/office/drawing/2014/main" val="10001"/>
                  </a:ext>
                </a:extLst>
              </a:tr>
              <a:tr h="1242060">
                <a:tc>
                  <a:txBody>
                    <a:bodyPr/>
                    <a:lstStyle/>
                    <a:p>
                      <a:pPr>
                        <a:buNone/>
                      </a:pPr>
                      <a:r>
                        <a:rPr lang="zh-CN" altLang="en-US"/>
                        <a:t>比较优势理论</a:t>
                      </a:r>
                    </a:p>
                  </a:txBody>
                  <a:tcPr/>
                </a:tc>
                <a:tc>
                  <a:txBody>
                    <a:bodyPr/>
                    <a:lstStyle/>
                    <a:p>
                      <a:pPr>
                        <a:buNone/>
                      </a:pPr>
                      <a:r>
                        <a:rPr lang="zh-CN" altLang="en-US"/>
                        <a:t>大卫</a:t>
                      </a:r>
                      <a:r>
                        <a:rPr lang="zh-CN" altLang="en-US" sz="1800">
                          <a:latin typeface="Arial" panose="020B0604020202020204" pitchFamily="34" charset="0"/>
                          <a:cs typeface="Arial" panose="020B0604020202020204" pitchFamily="34" charset="0"/>
                          <a:sym typeface="+mn-ea"/>
                        </a:rPr>
                        <a:t>·李嘉图</a:t>
                      </a:r>
                    </a:p>
                  </a:txBody>
                  <a:tcPr/>
                </a:tc>
                <a:tc>
                  <a:txBody>
                    <a:bodyPr/>
                    <a:lstStyle/>
                    <a:p>
                      <a:pPr>
                        <a:buNone/>
                      </a:pPr>
                      <a:r>
                        <a:rPr lang="zh-CN" altLang="en-US"/>
                        <a:t>决定国际贸易的因素是两个国家产品的相对生产成本，而不是生产这些产品的绝对生产成本。只要两国之间存在生产成本上的差异，即使其中一方处于完全的劣势地位，国际贸易仍会发生，每个国家都出口本国具有比较优势的产品，而且贸易会使双方获得收益。</a:t>
                      </a:r>
                    </a:p>
                  </a:txBody>
                  <a:tcPr/>
                </a:tc>
                <a:extLst>
                  <a:ext uri="{0D108BD9-81ED-4DB2-BD59-A6C34878D82A}">
                    <a16:rowId xmlns:a16="http://schemas.microsoft.com/office/drawing/2014/main" val="10002"/>
                  </a:ext>
                </a:extLst>
              </a:tr>
              <a:tr h="1242695">
                <a:tc>
                  <a:txBody>
                    <a:bodyPr/>
                    <a:lstStyle/>
                    <a:p>
                      <a:pPr>
                        <a:buNone/>
                      </a:pPr>
                      <a:r>
                        <a:rPr lang="zh-CN" altLang="en-US"/>
                        <a:t>赫</a:t>
                      </a:r>
                      <a:r>
                        <a:rPr lang="en-US" altLang="zh-CN"/>
                        <a:t>—</a:t>
                      </a:r>
                      <a:r>
                        <a:rPr lang="zh-CN" altLang="en-US"/>
                        <a:t>俄理论</a:t>
                      </a:r>
                    </a:p>
                  </a:txBody>
                  <a:tcPr/>
                </a:tc>
                <a:tc>
                  <a:txBody>
                    <a:bodyPr/>
                    <a:lstStyle/>
                    <a:p>
                      <a:pPr>
                        <a:buNone/>
                      </a:pPr>
                      <a:r>
                        <a:rPr lang="zh-CN" altLang="en-US"/>
                        <a:t>赫克歇尔和俄林</a:t>
                      </a:r>
                    </a:p>
                  </a:txBody>
                  <a:tcPr/>
                </a:tc>
                <a:tc>
                  <a:txBody>
                    <a:bodyPr/>
                    <a:lstStyle/>
                    <a:p>
                      <a:pPr>
                        <a:buNone/>
                      </a:pPr>
                      <a:r>
                        <a:rPr lang="zh-CN" altLang="en-US"/>
                        <a:t>各国的资源条件不同，也就是生产要素的供给情况不同，是国际贸易产生的基础。各国应该集中生产并出口那些能够充分利用本国充裕要素的产品，进口那些需要密集使用本国稀缺要素的产品。通过国际贸易，往往会使各国之间的要素价格均等化。</a:t>
                      </a:r>
                    </a:p>
                  </a:txBody>
                  <a:tcPr/>
                </a:tc>
                <a:extLst>
                  <a:ext uri="{0D108BD9-81ED-4DB2-BD59-A6C34878D82A}">
                    <a16:rowId xmlns:a16="http://schemas.microsoft.com/office/drawing/2014/main" val="10003"/>
                  </a:ext>
                </a:extLst>
              </a:tr>
              <a:tr h="668655">
                <a:tc>
                  <a:txBody>
                    <a:bodyPr/>
                    <a:lstStyle/>
                    <a:p>
                      <a:pPr>
                        <a:buNone/>
                      </a:pPr>
                      <a:r>
                        <a:rPr lang="zh-CN" altLang="en-US"/>
                        <a:t>规模经济贸易理论</a:t>
                      </a:r>
                    </a:p>
                  </a:txBody>
                  <a:tcPr/>
                </a:tc>
                <a:tc>
                  <a:txBody>
                    <a:bodyPr/>
                    <a:lstStyle/>
                    <a:p>
                      <a:pPr>
                        <a:buNone/>
                      </a:pPr>
                      <a:r>
                        <a:rPr lang="zh-CN" altLang="en-US"/>
                        <a:t>克鲁格曼</a:t>
                      </a:r>
                    </a:p>
                  </a:txBody>
                  <a:tcPr/>
                </a:tc>
                <a:tc>
                  <a:txBody>
                    <a:bodyPr/>
                    <a:lstStyle/>
                    <a:p>
                      <a:pPr>
                        <a:buNone/>
                      </a:pPr>
                      <a:r>
                        <a:rPr lang="zh-CN" altLang="en-US"/>
                        <a:t>各国利用规模经济来生产有限类别的产品，如果每个国家只生产几类产品，那么每种产品的生产规模就会比生产所有产品时的规模更大，才能实现国际分工，这是现代国际贸易的基础。</a:t>
                      </a:r>
                    </a:p>
                  </a:txBody>
                  <a:tcPr/>
                </a:tc>
                <a:extLst>
                  <a:ext uri="{0D108BD9-81ED-4DB2-BD59-A6C34878D82A}">
                    <a16:rowId xmlns:a16="http://schemas.microsoft.com/office/drawing/2014/main" val="10004"/>
                  </a:ext>
                </a:extLst>
              </a:tr>
            </a:tbl>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8586966"/>
          </a:xfrm>
          <a:prstGeom prst="rect">
            <a:avLst/>
          </a:prstGeom>
          <a:noFill/>
        </p:spPr>
        <p:txBody>
          <a:bodyPr wrap="square" rtlCol="0" anchor="t">
            <a:spAutoFit/>
          </a:bodyPr>
          <a:lstStyle/>
          <a:p>
            <a:pPr algn="l">
              <a:lnSpc>
                <a:spcPct val="150000"/>
              </a:lnSpc>
              <a:buClrTx/>
              <a:buSzTx/>
              <a:buFontTx/>
            </a:pPr>
            <a:r>
              <a:rPr lang="en-US" altLang="zh-CN" sz="2400" dirty="0">
                <a:solidFill>
                  <a:schemeClr val="bg1"/>
                </a:solidFill>
                <a:sym typeface="+mn-ea"/>
              </a:rPr>
              <a:t>2</a:t>
            </a:r>
            <a:r>
              <a:rPr lang="zh-CN" altLang="en-US" sz="2400" dirty="0">
                <a:solidFill>
                  <a:schemeClr val="bg1"/>
                </a:solidFill>
                <a:sym typeface="+mn-ea"/>
              </a:rPr>
              <a:t>、影响国际贸易的因素</a:t>
            </a:r>
          </a:p>
          <a:p>
            <a:pPr algn="l">
              <a:lnSpc>
                <a:spcPct val="150000"/>
              </a:lnSpc>
              <a:buClrTx/>
              <a:buSzTx/>
              <a:buFontTx/>
            </a:pPr>
            <a:r>
              <a:rPr lang="zh-CN" altLang="en-US" sz="2400" dirty="0">
                <a:solidFill>
                  <a:schemeClr val="bg1"/>
                </a:solidFill>
                <a:sym typeface="+mn-ea"/>
              </a:rPr>
              <a:t>影响出口的因素（</a:t>
            </a:r>
            <a:r>
              <a:rPr lang="en-US" altLang="zh-CN" sz="2400" dirty="0">
                <a:solidFill>
                  <a:schemeClr val="bg1"/>
                </a:solidFill>
                <a:sym typeface="+mn-ea"/>
              </a:rPr>
              <a:t>4</a:t>
            </a:r>
            <a:r>
              <a:rPr lang="zh-CN" altLang="en-US" sz="2400" dirty="0">
                <a:solidFill>
                  <a:schemeClr val="bg1"/>
                </a:solidFill>
                <a:sym typeface="+mn-ea"/>
              </a:rPr>
              <a:t>个）</a:t>
            </a:r>
          </a:p>
          <a:p>
            <a:pPr algn="l">
              <a:lnSpc>
                <a:spcPct val="150000"/>
              </a:lnSpc>
              <a:buClrTx/>
              <a:buSzTx/>
              <a:buFontTx/>
            </a:pPr>
            <a:r>
              <a:rPr lang="en-US" altLang="zh-CN" sz="2400" dirty="0">
                <a:solidFill>
                  <a:schemeClr val="bg1"/>
                </a:solidFill>
                <a:sym typeface="+mn-ea"/>
              </a:rPr>
              <a:t>(1)</a:t>
            </a:r>
            <a:r>
              <a:rPr lang="zh-CN" altLang="en-US" sz="2400" dirty="0">
                <a:solidFill>
                  <a:schemeClr val="bg1"/>
                </a:solidFill>
                <a:sym typeface="+mn-ea"/>
              </a:rPr>
              <a:t>自然资源的丰裕程度</a:t>
            </a:r>
          </a:p>
          <a:p>
            <a:pPr algn="l">
              <a:lnSpc>
                <a:spcPct val="150000"/>
              </a:lnSpc>
              <a:buClrTx/>
              <a:buSzTx/>
              <a:buFontTx/>
            </a:pPr>
            <a:r>
              <a:rPr lang="en-US" altLang="zh-CN" sz="2400" dirty="0">
                <a:solidFill>
                  <a:schemeClr val="bg1"/>
                </a:solidFill>
                <a:sym typeface="+mn-ea"/>
              </a:rPr>
              <a:t>(2)</a:t>
            </a:r>
            <a:r>
              <a:rPr lang="zh-CN" altLang="en-US" sz="2400" dirty="0">
                <a:solidFill>
                  <a:schemeClr val="bg1"/>
                </a:solidFill>
                <a:sym typeface="+mn-ea"/>
              </a:rPr>
              <a:t>生产能力和技术水平的高低</a:t>
            </a:r>
          </a:p>
          <a:p>
            <a:pPr algn="l">
              <a:lnSpc>
                <a:spcPct val="150000"/>
              </a:lnSpc>
              <a:buClrTx/>
              <a:buSzTx/>
              <a:buFontTx/>
            </a:pPr>
            <a:r>
              <a:rPr lang="en-US" altLang="zh-CN" sz="2400" dirty="0">
                <a:solidFill>
                  <a:schemeClr val="bg1"/>
                </a:solidFill>
                <a:sym typeface="+mn-ea"/>
              </a:rPr>
              <a:t>(3)</a:t>
            </a:r>
            <a:r>
              <a:rPr lang="zh-CN" altLang="en-US" sz="2400" dirty="0">
                <a:solidFill>
                  <a:schemeClr val="bg1"/>
                </a:solidFill>
                <a:sym typeface="+mn-ea"/>
              </a:rPr>
              <a:t>汇率水平的高低</a:t>
            </a:r>
          </a:p>
          <a:p>
            <a:pPr algn="l">
              <a:lnSpc>
                <a:spcPct val="150000"/>
              </a:lnSpc>
              <a:buClrTx/>
              <a:buSzTx/>
              <a:buFontTx/>
            </a:pPr>
            <a:r>
              <a:rPr lang="en-US" altLang="zh-CN" sz="2400" dirty="0">
                <a:solidFill>
                  <a:schemeClr val="bg1"/>
                </a:solidFill>
                <a:sym typeface="+mn-ea"/>
              </a:rPr>
              <a:t>(4)</a:t>
            </a:r>
            <a:r>
              <a:rPr lang="zh-CN" altLang="en-US" sz="2400" dirty="0">
                <a:solidFill>
                  <a:schemeClr val="bg1"/>
                </a:solidFill>
                <a:sym typeface="+mn-ea"/>
              </a:rPr>
              <a:t>国际市场需求水平和需求结构变动的影响</a:t>
            </a:r>
          </a:p>
          <a:p>
            <a:pPr algn="l">
              <a:lnSpc>
                <a:spcPct val="150000"/>
              </a:lnSpc>
              <a:buClrTx/>
              <a:buSzTx/>
              <a:buFontTx/>
            </a:pPr>
            <a:r>
              <a:rPr lang="zh-CN" altLang="en-US" sz="2400" dirty="0">
                <a:solidFill>
                  <a:schemeClr val="bg1"/>
                </a:solidFill>
                <a:sym typeface="+mn-ea"/>
              </a:rPr>
              <a:t>影响进口的因素（</a:t>
            </a:r>
            <a:r>
              <a:rPr lang="en-US" altLang="zh-CN" sz="2400" dirty="0">
                <a:solidFill>
                  <a:schemeClr val="bg1"/>
                </a:solidFill>
                <a:sym typeface="+mn-ea"/>
              </a:rPr>
              <a:t>3</a:t>
            </a:r>
            <a:r>
              <a:rPr lang="zh-CN" altLang="en-US" sz="2400" dirty="0">
                <a:solidFill>
                  <a:schemeClr val="bg1"/>
                </a:solidFill>
                <a:sym typeface="+mn-ea"/>
              </a:rPr>
              <a:t>个）</a:t>
            </a:r>
          </a:p>
          <a:p>
            <a:pPr algn="l">
              <a:lnSpc>
                <a:spcPct val="150000"/>
              </a:lnSpc>
              <a:buClrTx/>
              <a:buSzTx/>
              <a:buFontTx/>
            </a:pPr>
            <a:r>
              <a:rPr lang="en-US" altLang="zh-CN" sz="2400" dirty="0">
                <a:solidFill>
                  <a:schemeClr val="bg1"/>
                </a:solidFill>
                <a:sym typeface="+mn-ea"/>
              </a:rPr>
              <a:t>(1)</a:t>
            </a:r>
            <a:r>
              <a:rPr lang="zh-CN" altLang="en-US" sz="2400" dirty="0">
                <a:solidFill>
                  <a:schemeClr val="bg1"/>
                </a:solidFill>
                <a:sym typeface="+mn-ea"/>
              </a:rPr>
              <a:t>一国的经济总量或总产出水平</a:t>
            </a:r>
          </a:p>
          <a:p>
            <a:pPr algn="l">
              <a:lnSpc>
                <a:spcPct val="150000"/>
              </a:lnSpc>
              <a:buClrTx/>
              <a:buSzTx/>
              <a:buFontTx/>
            </a:pPr>
            <a:r>
              <a:rPr lang="en-US" altLang="zh-CN" sz="2400" dirty="0">
                <a:solidFill>
                  <a:schemeClr val="bg1"/>
                </a:solidFill>
                <a:sym typeface="+mn-ea"/>
              </a:rPr>
              <a:t>(2)</a:t>
            </a:r>
            <a:r>
              <a:rPr lang="zh-CN" altLang="en-US" sz="2400" dirty="0">
                <a:solidFill>
                  <a:schemeClr val="bg1"/>
                </a:solidFill>
                <a:sym typeface="+mn-ea"/>
              </a:rPr>
              <a:t>汇率水平</a:t>
            </a:r>
          </a:p>
          <a:p>
            <a:pPr algn="l">
              <a:lnSpc>
                <a:spcPct val="150000"/>
              </a:lnSpc>
              <a:buClrTx/>
              <a:buSzTx/>
              <a:buFontTx/>
            </a:pPr>
            <a:r>
              <a:rPr lang="en-US" altLang="zh-CN" sz="2400" dirty="0">
                <a:solidFill>
                  <a:schemeClr val="bg1"/>
                </a:solidFill>
                <a:sym typeface="+mn-ea"/>
              </a:rPr>
              <a:t>(3)</a:t>
            </a:r>
            <a:r>
              <a:rPr lang="zh-CN" altLang="en-US" sz="2400" dirty="0">
                <a:solidFill>
                  <a:schemeClr val="bg1"/>
                </a:solidFill>
                <a:sym typeface="+mn-ea"/>
              </a:rPr>
              <a:t>国际市场商品的供给情况和价格水平的高低</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9446895" cy="6369685"/>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二、国际贸易政策</a:t>
            </a:r>
            <a:endParaRPr lang="en-US" altLang="zh-CN" sz="2400" dirty="0">
              <a:solidFill>
                <a:schemeClr val="bg1"/>
              </a:solidFill>
              <a:sym typeface="+mn-ea"/>
            </a:endParaRPr>
          </a:p>
          <a:p>
            <a:pPr algn="l">
              <a:buClrTx/>
              <a:buSzTx/>
              <a:buFontTx/>
            </a:pPr>
            <a:r>
              <a:rPr lang="en-US" altLang="zh-CN" sz="2400" dirty="0">
                <a:solidFill>
                  <a:schemeClr val="bg1"/>
                </a:solidFill>
                <a:sym typeface="+mn-ea"/>
              </a:rPr>
              <a:t>1</a:t>
            </a:r>
            <a:r>
              <a:rPr lang="zh-CN" altLang="en-US" sz="2400" dirty="0">
                <a:solidFill>
                  <a:schemeClr val="bg1"/>
                </a:solidFill>
                <a:sym typeface="+mn-ea"/>
              </a:rPr>
              <a:t>、政府对国际贸易干预的目的及手段</a:t>
            </a:r>
          </a:p>
          <a:p>
            <a:pPr algn="l">
              <a:buClrTx/>
              <a:buSzTx/>
              <a:buFontTx/>
            </a:pPr>
            <a:r>
              <a:rPr lang="zh-CN" altLang="en-US" sz="2400" dirty="0">
                <a:solidFill>
                  <a:schemeClr val="bg1"/>
                </a:solidFill>
                <a:sym typeface="+mn-ea"/>
              </a:rPr>
              <a:t>目的：保护国内产业、维护本国经济增长和国际收支平衡。</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关税措施</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限制进口                               进口配额           技术标准</a:t>
            </a:r>
          </a:p>
          <a:p>
            <a:pPr algn="l">
              <a:buClrTx/>
              <a:buSzTx/>
              <a:buFontTx/>
            </a:pPr>
            <a:r>
              <a:rPr lang="zh-CN" altLang="en-US" sz="2400" dirty="0">
                <a:solidFill>
                  <a:schemeClr val="bg1"/>
                </a:solidFill>
                <a:sym typeface="+mn-ea"/>
              </a:rPr>
              <a:t>手段                        非关税措施          自愿出口限制    卫生检疫标准</a:t>
            </a:r>
          </a:p>
          <a:p>
            <a:pPr algn="l">
              <a:buClrTx/>
              <a:buSzTx/>
              <a:buFontTx/>
            </a:pPr>
            <a:r>
              <a:rPr lang="zh-CN" altLang="en-US" sz="2400" dirty="0">
                <a:solidFill>
                  <a:schemeClr val="bg1"/>
                </a:solidFill>
                <a:sym typeface="+mn-ea"/>
              </a:rPr>
              <a:t>              鼓励出口         出口补贴        歧视性公共采购</a:t>
            </a:r>
          </a:p>
          <a:p>
            <a:pPr algn="l">
              <a:buClrTx/>
              <a:buSzTx/>
              <a:buFontTx/>
            </a:pPr>
            <a:r>
              <a:rPr lang="zh-CN" altLang="en-US" sz="2400" dirty="0">
                <a:solidFill>
                  <a:schemeClr val="bg1"/>
                </a:solidFill>
                <a:sym typeface="+mn-ea"/>
              </a:rPr>
              <a:t>    </a:t>
            </a:r>
          </a:p>
          <a:p>
            <a:pPr algn="l">
              <a:buClrTx/>
              <a:buSzTx/>
              <a:buFontTx/>
            </a:pPr>
            <a:r>
              <a:rPr lang="zh-CN" altLang="en-US" sz="2400" dirty="0">
                <a:solidFill>
                  <a:schemeClr val="bg1"/>
                </a:solidFill>
                <a:sym typeface="+mn-ea"/>
              </a:rPr>
              <a:t>                                                              出口退税</a:t>
            </a:r>
          </a:p>
          <a:p>
            <a:pPr algn="l">
              <a:buClrTx/>
              <a:buSzTx/>
              <a:buFontTx/>
            </a:pPr>
            <a:r>
              <a:rPr lang="zh-CN" altLang="en-US" sz="2400" dirty="0">
                <a:solidFill>
                  <a:schemeClr val="bg1"/>
                </a:solidFill>
                <a:sym typeface="+mn-ea"/>
              </a:rPr>
              <a:t>                        直接补贴    间接补贴</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出口信贷</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cxnSp>
        <p:nvCxnSpPr>
          <p:cNvPr id="2" name="直接箭头连接符 1"/>
          <p:cNvCxnSpPr/>
          <p:nvPr/>
        </p:nvCxnSpPr>
        <p:spPr>
          <a:xfrm flipV="1">
            <a:off x="2058035" y="3273425"/>
            <a:ext cx="480060" cy="4375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a:off x="2001520" y="3724910"/>
            <a:ext cx="521970" cy="3949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左大括号 8"/>
          <p:cNvSpPr/>
          <p:nvPr/>
        </p:nvSpPr>
        <p:spPr>
          <a:xfrm>
            <a:off x="3851910" y="2666365"/>
            <a:ext cx="127000" cy="104457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0" name="左大括号 9"/>
          <p:cNvSpPr/>
          <p:nvPr/>
        </p:nvSpPr>
        <p:spPr>
          <a:xfrm>
            <a:off x="5971222" y="3202622"/>
            <a:ext cx="127000" cy="104457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cxnSp>
        <p:nvCxnSpPr>
          <p:cNvPr id="14" name="直接箭头连接符 13"/>
          <p:cNvCxnSpPr/>
          <p:nvPr/>
        </p:nvCxnSpPr>
        <p:spPr>
          <a:xfrm>
            <a:off x="3850005" y="4134485"/>
            <a:ext cx="663575" cy="139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p:nvPr/>
        </p:nvCxnSpPr>
        <p:spPr>
          <a:xfrm flipH="1">
            <a:off x="3963035" y="4317365"/>
            <a:ext cx="705485" cy="7061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直接箭头连接符 15"/>
          <p:cNvCxnSpPr/>
          <p:nvPr/>
        </p:nvCxnSpPr>
        <p:spPr>
          <a:xfrm>
            <a:off x="4682490" y="4359910"/>
            <a:ext cx="663575" cy="6915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左大括号 16">
            <a:extLst>
              <a:ext uri="{FF2B5EF4-FFF2-40B4-BE49-F238E27FC236}">
                <a16:creationId xmlns:a16="http://schemas.microsoft.com/office/drawing/2014/main" id="{0CB32E0F-4B26-74DF-7CA2-6ED624AE813B}"/>
              </a:ext>
            </a:extLst>
          </p:cNvPr>
          <p:cNvSpPr/>
          <p:nvPr/>
        </p:nvSpPr>
        <p:spPr>
          <a:xfrm>
            <a:off x="6264199" y="4778993"/>
            <a:ext cx="127000" cy="104457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8217634"/>
          </a:xfrm>
          <a:prstGeom prst="rect">
            <a:avLst/>
          </a:prstGeom>
          <a:noFill/>
        </p:spPr>
        <p:txBody>
          <a:bodyPr wrap="square" rtlCol="0" anchor="t">
            <a:spAutoFit/>
          </a:bodyPr>
          <a:lstStyle/>
          <a:p>
            <a:pPr algn="l">
              <a:lnSpc>
                <a:spcPct val="150000"/>
              </a:lnSpc>
              <a:buClrTx/>
              <a:buSzTx/>
              <a:buFontTx/>
            </a:pPr>
            <a:r>
              <a:rPr lang="en-US" altLang="zh-CN" sz="2400" dirty="0">
                <a:solidFill>
                  <a:schemeClr val="bg1"/>
                </a:solidFill>
                <a:sym typeface="+mn-ea"/>
              </a:rPr>
              <a:t>2</a:t>
            </a:r>
            <a:r>
              <a:rPr lang="zh-CN" altLang="en-US" sz="2400" dirty="0">
                <a:solidFill>
                  <a:schemeClr val="bg1"/>
                </a:solidFill>
                <a:sym typeface="+mn-ea"/>
              </a:rPr>
              <a:t>、倾销的界定和反倾销措施分析</a:t>
            </a: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1</a:t>
            </a:r>
            <a:r>
              <a:rPr lang="zh-CN" altLang="en-US" sz="2400" dirty="0">
                <a:solidFill>
                  <a:schemeClr val="bg1"/>
                </a:solidFill>
                <a:sym typeface="+mn-ea"/>
              </a:rPr>
              <a:t>）倾销的概念：是指出口商以低于</a:t>
            </a:r>
            <a:r>
              <a:rPr lang="zh-CN" altLang="en-US" sz="2400" dirty="0">
                <a:solidFill>
                  <a:srgbClr val="FFC000"/>
                </a:solidFill>
                <a:sym typeface="+mn-ea"/>
              </a:rPr>
              <a:t>正常价值</a:t>
            </a:r>
            <a:r>
              <a:rPr lang="zh-CN" altLang="en-US" sz="2400" dirty="0">
                <a:solidFill>
                  <a:schemeClr val="bg1"/>
                </a:solidFill>
                <a:sym typeface="+mn-ea"/>
              </a:rPr>
              <a:t>的价格向进口国销售产品，并因此给进口国产业造成损害的行为。</a:t>
            </a:r>
          </a:p>
          <a:p>
            <a:pPr algn="l">
              <a:lnSpc>
                <a:spcPct val="150000"/>
              </a:lnSpc>
              <a:buClrTx/>
              <a:buSzTx/>
              <a:buFontTx/>
            </a:pPr>
            <a:r>
              <a:rPr lang="zh-CN" altLang="en-US" sz="2400" dirty="0">
                <a:solidFill>
                  <a:schemeClr val="bg1"/>
                </a:solidFill>
                <a:sym typeface="+mn-ea"/>
              </a:rPr>
              <a:t>确定产品正常价值的标准：</a:t>
            </a:r>
          </a:p>
          <a:p>
            <a:pPr algn="l">
              <a:lnSpc>
                <a:spcPct val="150000"/>
              </a:lnSpc>
              <a:buClrTx/>
              <a:buSzTx/>
              <a:buFontTx/>
            </a:pPr>
            <a:r>
              <a:rPr lang="zh-CN" altLang="en-US" sz="2400" dirty="0">
                <a:solidFill>
                  <a:schemeClr val="bg1"/>
                </a:solidFill>
                <a:sym typeface="+mn-ea"/>
              </a:rPr>
              <a:t>第一，原产国标准         第二，第三国标准</a:t>
            </a:r>
          </a:p>
          <a:p>
            <a:pPr algn="l">
              <a:lnSpc>
                <a:spcPct val="150000"/>
              </a:lnSpc>
              <a:buClrTx/>
              <a:buSzTx/>
              <a:buFontTx/>
            </a:pPr>
            <a:r>
              <a:rPr lang="zh-CN" altLang="en-US" sz="2400" dirty="0">
                <a:solidFill>
                  <a:schemeClr val="bg1"/>
                </a:solidFill>
                <a:sym typeface="+mn-ea"/>
              </a:rPr>
              <a:t>第三，按照同类产品在原产国的生产成本加合理销售费、管理费、一般费用和利润确定</a:t>
            </a: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2</a:t>
            </a:r>
            <a:r>
              <a:rPr lang="zh-CN" altLang="en-US" sz="2400" dirty="0">
                <a:solidFill>
                  <a:schemeClr val="bg1"/>
                </a:solidFill>
                <a:sym typeface="+mn-ea"/>
              </a:rPr>
              <a:t>）倾销的四种类型：</a:t>
            </a:r>
          </a:p>
          <a:p>
            <a:pPr algn="l">
              <a:lnSpc>
                <a:spcPct val="150000"/>
              </a:lnSpc>
              <a:buClrTx/>
              <a:buSzTx/>
              <a:buFontTx/>
            </a:pPr>
            <a:r>
              <a:rPr lang="zh-CN" altLang="en-US" sz="2400" dirty="0">
                <a:solidFill>
                  <a:schemeClr val="bg1"/>
                </a:solidFill>
                <a:sym typeface="+mn-ea"/>
              </a:rPr>
              <a:t>掠夺性倾销（短期）        持续性倾销（长期）</a:t>
            </a:r>
          </a:p>
          <a:p>
            <a:pPr algn="l">
              <a:lnSpc>
                <a:spcPct val="150000"/>
              </a:lnSpc>
              <a:buClrTx/>
              <a:buSzTx/>
              <a:buFontTx/>
            </a:pPr>
            <a:r>
              <a:rPr lang="zh-CN" altLang="en-US" sz="2400" dirty="0">
                <a:solidFill>
                  <a:schemeClr val="bg1"/>
                </a:solidFill>
                <a:sym typeface="+mn-ea"/>
              </a:rPr>
              <a:t>隐蔽性倾销                      偶然性倾销</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7847330"/>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a:t>
            </a:r>
            <a:r>
              <a:rPr lang="en-US" altLang="zh-CN" sz="2400" dirty="0">
                <a:solidFill>
                  <a:schemeClr val="bg1"/>
                </a:solidFill>
                <a:sym typeface="+mn-ea"/>
              </a:rPr>
              <a:t>3</a:t>
            </a:r>
            <a:r>
              <a:rPr lang="zh-CN" altLang="en-US" sz="2400" dirty="0">
                <a:solidFill>
                  <a:schemeClr val="bg1"/>
                </a:solidFill>
                <a:sym typeface="+mn-ea"/>
              </a:rPr>
              <a:t>）倾销的危害：    </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为倾销行为的国家</a:t>
            </a:r>
          </a:p>
          <a:p>
            <a:pPr algn="l">
              <a:buClrTx/>
              <a:buSzTx/>
              <a:buFontTx/>
            </a:pPr>
            <a:r>
              <a:rPr lang="zh-CN" altLang="en-US" sz="2400" dirty="0">
                <a:solidFill>
                  <a:schemeClr val="bg1"/>
                </a:solidFill>
                <a:sym typeface="+mn-ea"/>
              </a:rPr>
              <a:t>                                     </a:t>
            </a:r>
          </a:p>
          <a:p>
            <a:pPr algn="l">
              <a:buClrTx/>
              <a:buSzTx/>
              <a:buFontTx/>
            </a:pPr>
            <a:r>
              <a:rPr lang="zh-CN" altLang="en-US" sz="2400" dirty="0">
                <a:solidFill>
                  <a:schemeClr val="bg1"/>
                </a:solidFill>
                <a:sym typeface="+mn-ea"/>
              </a:rPr>
              <a:t>                                     </a:t>
            </a:r>
          </a:p>
          <a:p>
            <a:pPr algn="l">
              <a:buClrTx/>
              <a:buSzTx/>
              <a:buFontTx/>
            </a:pPr>
            <a:r>
              <a:rPr lang="zh-CN" altLang="en-US" sz="2400" dirty="0">
                <a:solidFill>
                  <a:schemeClr val="bg1"/>
                </a:solidFill>
                <a:sym typeface="+mn-ea"/>
              </a:rPr>
              <a:t>                                倾销                           出口</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对进口国而言</a:t>
            </a:r>
          </a:p>
          <a:p>
            <a:pPr algn="l">
              <a:buClrTx/>
              <a:buSzTx/>
              <a:buFontTx/>
            </a:pPr>
            <a:r>
              <a:rPr lang="zh-CN" altLang="en-US" sz="2400" dirty="0">
                <a:solidFill>
                  <a:schemeClr val="bg1"/>
                </a:solidFill>
                <a:sym typeface="+mn-ea"/>
              </a:rPr>
              <a:t>对出口国而言</a:t>
            </a:r>
          </a:p>
          <a:p>
            <a:pPr algn="l">
              <a:buClrTx/>
              <a:buSzTx/>
              <a:buFontTx/>
            </a:pPr>
            <a:r>
              <a:rPr lang="zh-CN" altLang="en-US" sz="2400" dirty="0">
                <a:solidFill>
                  <a:schemeClr val="bg1"/>
                </a:solidFill>
                <a:sym typeface="+mn-ea"/>
              </a:rPr>
              <a:t>对第三国而言</a:t>
            </a:r>
          </a:p>
          <a:p>
            <a:pPr algn="l">
              <a:buClrTx/>
              <a:buSzTx/>
              <a:buFontTx/>
            </a:pPr>
            <a:r>
              <a:rPr lang="zh-CN" altLang="en-US" sz="2400" dirty="0">
                <a:solidFill>
                  <a:schemeClr val="bg1"/>
                </a:solidFill>
                <a:sym typeface="+mn-ea"/>
              </a:rPr>
              <a:t>（</a:t>
            </a:r>
            <a:r>
              <a:rPr lang="en-US" altLang="zh-CN" sz="2400" dirty="0">
                <a:solidFill>
                  <a:schemeClr val="bg1"/>
                </a:solidFill>
                <a:sym typeface="+mn-ea"/>
              </a:rPr>
              <a:t>4</a:t>
            </a:r>
            <a:r>
              <a:rPr lang="zh-CN" altLang="en-US" sz="2400" dirty="0">
                <a:solidFill>
                  <a:schemeClr val="bg1"/>
                </a:solidFill>
                <a:sym typeface="+mn-ea"/>
              </a:rPr>
              <a:t>）反倾销措施的运用</a:t>
            </a:r>
            <a:r>
              <a:rPr lang="en-US" altLang="zh-CN" sz="2400" dirty="0">
                <a:solidFill>
                  <a:schemeClr val="bg1"/>
                </a:solidFill>
                <a:sym typeface="+mn-ea"/>
              </a:rPr>
              <a:t>——</a:t>
            </a:r>
            <a:r>
              <a:rPr lang="zh-CN" altLang="en-US" sz="2400" dirty="0">
                <a:solidFill>
                  <a:schemeClr val="bg1"/>
                </a:solidFill>
                <a:sym typeface="+mn-ea"/>
              </a:rPr>
              <a:t>反倾销税</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a:t>
            </a:r>
          </a:p>
        </p:txBody>
      </p:sp>
      <p:sp>
        <p:nvSpPr>
          <p:cNvPr id="2" name="圆角矩形 1"/>
          <p:cNvSpPr/>
          <p:nvPr/>
        </p:nvSpPr>
        <p:spPr>
          <a:xfrm>
            <a:off x="2241550" y="3555365"/>
            <a:ext cx="1367790" cy="9391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chemeClr val="bg1"/>
                </a:solidFill>
                <a:sym typeface="+mn-ea"/>
              </a:rPr>
              <a:t>出口国</a:t>
            </a:r>
            <a:endParaRPr lang="zh-CN" altLang="en-US"/>
          </a:p>
        </p:txBody>
      </p:sp>
      <p:sp>
        <p:nvSpPr>
          <p:cNvPr id="8" name="圆角矩形 7"/>
          <p:cNvSpPr/>
          <p:nvPr/>
        </p:nvSpPr>
        <p:spPr>
          <a:xfrm>
            <a:off x="5099050" y="3555365"/>
            <a:ext cx="1311910" cy="9391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t>进口国 </a:t>
            </a:r>
          </a:p>
        </p:txBody>
      </p:sp>
      <p:sp>
        <p:nvSpPr>
          <p:cNvPr id="9" name="圆角矩形 8"/>
          <p:cNvSpPr/>
          <p:nvPr/>
        </p:nvSpPr>
        <p:spPr>
          <a:xfrm>
            <a:off x="7900670" y="3555365"/>
            <a:ext cx="1213485" cy="9309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t>第三国</a:t>
            </a:r>
          </a:p>
        </p:txBody>
      </p:sp>
      <p:cxnSp>
        <p:nvCxnSpPr>
          <p:cNvPr id="10" name="直接箭头连接符 9"/>
          <p:cNvCxnSpPr>
            <a:stCxn id="2" idx="3"/>
            <a:endCxn id="8" idx="1"/>
          </p:cNvCxnSpPr>
          <p:nvPr/>
        </p:nvCxnSpPr>
        <p:spPr>
          <a:xfrm>
            <a:off x="3609340" y="4025265"/>
            <a:ext cx="148971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直接箭头连接符 13"/>
          <p:cNvCxnSpPr>
            <a:stCxn id="9" idx="1"/>
            <a:endCxn id="8" idx="3"/>
          </p:cNvCxnSpPr>
          <p:nvPr/>
        </p:nvCxnSpPr>
        <p:spPr>
          <a:xfrm flipH="1">
            <a:off x="6410960" y="4020820"/>
            <a:ext cx="1489710" cy="44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p:nvPr/>
        </p:nvCxnSpPr>
        <p:spPr>
          <a:xfrm flipH="1">
            <a:off x="3609340" y="3259455"/>
            <a:ext cx="549910" cy="3384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143867" y="523840"/>
            <a:ext cx="8926838" cy="7294305"/>
          </a:xfrm>
          <a:prstGeom prst="rect">
            <a:avLst/>
          </a:prstGeom>
          <a:noFill/>
        </p:spPr>
        <p:txBody>
          <a:bodyPr wrap="square" rtlCol="0" anchor="t">
            <a:spAutoFit/>
          </a:bodyPr>
          <a:lstStyle/>
          <a:p>
            <a:pPr algn="l">
              <a:lnSpc>
                <a:spcPct val="150000"/>
              </a:lnSpc>
              <a:buClrTx/>
              <a:buSzTx/>
              <a:buFontTx/>
            </a:pPr>
            <a:endParaRPr lang="zh-CN" altLang="en-US" sz="2400" dirty="0">
              <a:solidFill>
                <a:schemeClr val="bg1"/>
              </a:solidFill>
              <a:sym typeface="+mn-ea"/>
            </a:endParaRPr>
          </a:p>
          <a:p>
            <a:pPr algn="l">
              <a:lnSpc>
                <a:spcPct val="150000"/>
              </a:lnSpc>
              <a:buClrTx/>
              <a:buSzTx/>
              <a:buFontTx/>
            </a:pPr>
            <a:r>
              <a:rPr lang="zh-CN" altLang="en-US" sz="2400" dirty="0">
                <a:solidFill>
                  <a:schemeClr val="bg1"/>
                </a:solidFill>
                <a:sym typeface="+mn-ea"/>
              </a:rPr>
              <a:t>三、建设更高水平对外开放新体制</a:t>
            </a: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1</a:t>
            </a:r>
            <a:r>
              <a:rPr lang="zh-CN" altLang="en-US" sz="2400" dirty="0">
                <a:solidFill>
                  <a:schemeClr val="bg1"/>
                </a:solidFill>
                <a:sym typeface="+mn-ea"/>
              </a:rPr>
              <a:t>）加入世贸组织以来，我国对贸易增长速度较快，原因有如下四个方面：</a:t>
            </a:r>
            <a:endParaRPr lang="en-US" altLang="zh-CN" sz="2400" dirty="0">
              <a:solidFill>
                <a:schemeClr val="bg1"/>
              </a:solidFill>
              <a:sym typeface="+mn-ea"/>
            </a:endParaRPr>
          </a:p>
          <a:p>
            <a:pPr algn="l">
              <a:lnSpc>
                <a:spcPct val="150000"/>
              </a:lnSpc>
              <a:buClrTx/>
              <a:buSzTx/>
              <a:buFontTx/>
            </a:pPr>
            <a:r>
              <a:rPr lang="zh-CN" altLang="en-US" sz="2400" dirty="0">
                <a:solidFill>
                  <a:schemeClr val="bg1"/>
                </a:solidFill>
                <a:sym typeface="+mn-ea"/>
              </a:rPr>
              <a:t>第一，加入世贸组织为我国经济融入国际市场提供了重要的基础；</a:t>
            </a:r>
          </a:p>
          <a:p>
            <a:pPr>
              <a:lnSpc>
                <a:spcPct val="150000"/>
              </a:lnSpc>
            </a:pPr>
            <a:r>
              <a:rPr lang="zh-CN" altLang="en-US" sz="2400" dirty="0">
                <a:solidFill>
                  <a:schemeClr val="bg1"/>
                </a:solidFill>
                <a:sym typeface="+mn-ea"/>
              </a:rPr>
              <a:t>第二，我国逐步下调关税水平，有力的促进了进出口的不断扩大；第三，我国的各项改革不断深化，为我国的企业和产品的竞争力不断提高提供了不竭的动力；</a:t>
            </a:r>
            <a:endParaRPr lang="en-US" altLang="zh-CN" sz="2400" dirty="0">
              <a:solidFill>
                <a:schemeClr val="bg1"/>
              </a:solidFill>
              <a:sym typeface="+mn-ea"/>
            </a:endParaRPr>
          </a:p>
          <a:p>
            <a:pPr algn="l">
              <a:lnSpc>
                <a:spcPct val="150000"/>
              </a:lnSpc>
              <a:buClrTx/>
              <a:buSzTx/>
              <a:buFontTx/>
            </a:pPr>
            <a:r>
              <a:rPr lang="zh-CN" altLang="en-US" sz="2400" dirty="0">
                <a:solidFill>
                  <a:schemeClr val="bg1"/>
                </a:solidFill>
                <a:sym typeface="+mn-ea"/>
              </a:rPr>
              <a:t>第四，我国丰富的劳动力资源提供了显著的人口“红利”。</a:t>
            </a:r>
            <a:endParaRPr lang="en-US" altLang="zh-CN"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a:t>
            </a:r>
          </a:p>
        </p:txBody>
      </p:sp>
    </p:spTree>
    <p:extLst>
      <p:ext uri="{BB962C8B-B14F-4D97-AF65-F5344CB8AC3E}">
        <p14:creationId xmlns:p14="http://schemas.microsoft.com/office/powerpoint/2010/main" val="41639932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143867" y="523840"/>
            <a:ext cx="8926838" cy="5632311"/>
          </a:xfrm>
          <a:prstGeom prst="rect">
            <a:avLst/>
          </a:prstGeom>
          <a:noFill/>
        </p:spPr>
        <p:txBody>
          <a:bodyPr wrap="square" rtlCol="0" anchor="t">
            <a:spAutoFit/>
          </a:bodyPr>
          <a:lstStyle/>
          <a:p>
            <a:pPr algn="l">
              <a:lnSpc>
                <a:spcPct val="150000"/>
              </a:lnSpc>
              <a:buClrTx/>
              <a:buSzTx/>
              <a:buFontTx/>
            </a:pPr>
            <a:endParaRPr lang="zh-CN" altLang="en-US" sz="2400" dirty="0">
              <a:solidFill>
                <a:schemeClr val="bg1"/>
              </a:solidFill>
              <a:sym typeface="+mn-ea"/>
            </a:endParaRP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2</a:t>
            </a:r>
            <a:r>
              <a:rPr lang="zh-CN" altLang="en-US" sz="2400" dirty="0">
                <a:solidFill>
                  <a:schemeClr val="bg1"/>
                </a:solidFill>
                <a:sym typeface="+mn-ea"/>
              </a:rPr>
              <a:t>）建设更高水平对外开放新体制的必要性</a:t>
            </a:r>
            <a:endParaRPr lang="en-US" altLang="zh-CN" sz="2400" dirty="0">
              <a:solidFill>
                <a:schemeClr val="bg1"/>
              </a:solidFill>
              <a:sym typeface="+mn-ea"/>
            </a:endParaRPr>
          </a:p>
          <a:p>
            <a:pPr algn="l">
              <a:lnSpc>
                <a:spcPct val="150000"/>
              </a:lnSpc>
              <a:buClrTx/>
              <a:buSzTx/>
              <a:buFontTx/>
            </a:pPr>
            <a:r>
              <a:rPr lang="zh-CN" altLang="en-US" sz="2400" dirty="0">
                <a:solidFill>
                  <a:schemeClr val="bg1"/>
                </a:solidFill>
                <a:sym typeface="+mn-ea"/>
              </a:rPr>
              <a:t>挑战与机遇并存</a:t>
            </a:r>
            <a:endParaRPr lang="en-US" altLang="zh-CN" sz="2400" dirty="0">
              <a:solidFill>
                <a:schemeClr val="bg1"/>
              </a:solidFill>
              <a:sym typeface="+mn-ea"/>
            </a:endParaRP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3</a:t>
            </a:r>
            <a:r>
              <a:rPr lang="zh-CN" altLang="en-US" sz="2400" dirty="0">
                <a:solidFill>
                  <a:schemeClr val="bg1"/>
                </a:solidFill>
                <a:sym typeface="+mn-ea"/>
              </a:rPr>
              <a:t>）建设更高水平开放型经济新体制，就是要进一步打通国内国际两个市场，高效利用国内国际两种资源，促进国内国际要素资源有序自由流动，全球高效配置。</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a:t>
            </a:r>
          </a:p>
        </p:txBody>
      </p:sp>
    </p:spTree>
    <p:extLst>
      <p:ext uri="{BB962C8B-B14F-4D97-AF65-F5344CB8AC3E}">
        <p14:creationId xmlns:p14="http://schemas.microsoft.com/office/powerpoint/2010/main" val="24676684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898e7ce1-62b5-4301-9759-e0dcfb10da14}"/>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408</TotalTime>
  <Words>2153</Words>
  <Application>Microsoft Office PowerPoint</Application>
  <PresentationFormat>宽屏</PresentationFormat>
  <Paragraphs>275</Paragraphs>
  <Slides>24</Slides>
  <Notes>24</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24</vt:i4>
      </vt:variant>
    </vt:vector>
  </HeadingPairs>
  <TitlesOfParts>
    <vt:vector size="30" baseType="lpstr">
      <vt:lpstr>等线</vt:lpstr>
      <vt:lpstr>华文新魏</vt:lpstr>
      <vt:lpstr>华文中宋</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Administrator</cp:lastModifiedBy>
  <cp:revision>158</cp:revision>
  <dcterms:created xsi:type="dcterms:W3CDTF">2017-05-13T03:05:00Z</dcterms:created>
  <dcterms:modified xsi:type="dcterms:W3CDTF">2023-06-21T07:43:01Z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