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2"/>
    <p:sldId id="378" r:id="rId3"/>
    <p:sldId id="379" r:id="rId4"/>
    <p:sldId id="386" r:id="rId5"/>
    <p:sldId id="380" r:id="rId6"/>
    <p:sldId id="385" r:id="rId7"/>
    <p:sldId id="381" r:id="rId8"/>
    <p:sldId id="382" r:id="rId9"/>
    <p:sldId id="387" r:id="rId10"/>
    <p:sldId id="383" r:id="rId11"/>
    <p:sldId id="384" r:id="rId12"/>
    <p:sldId id="388" r:id="rId13"/>
    <p:sldId id="389" r:id="rId14"/>
    <p:sldId id="390" r:id="rId15"/>
    <p:sldId id="391" r:id="rId16"/>
    <p:sldId id="392" r:id="rId17"/>
    <p:sldId id="393" r:id="rId18"/>
    <p:sldId id="394" r:id="rId19"/>
    <p:sldId id="395" r:id="rId20"/>
    <p:sldId id="396" r:id="rId21"/>
  </p:sldIdLst>
  <p:sldSz cx="12192000" cy="6858000"/>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7">
          <p15:clr>
            <a:srgbClr val="A4A3A4"/>
          </p15:clr>
        </p15:guide>
        <p15:guide id="2" orient="horz" pos="948">
          <p15:clr>
            <a:srgbClr val="A4A3A4"/>
          </p15:clr>
        </p15:guide>
        <p15:guide id="3" orient="horz" pos="4065">
          <p15:clr>
            <a:srgbClr val="A4A3A4"/>
          </p15:clr>
        </p15:guide>
        <p15:guide id="4" pos="3840">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37" autoAdjust="0"/>
    <p:restoredTop sz="94660"/>
  </p:normalViewPr>
  <p:slideViewPr>
    <p:cSldViewPr snapToGrid="0" showGuides="1">
      <p:cViewPr varScale="1">
        <p:scale>
          <a:sx n="72" d="100"/>
          <a:sy n="72" d="100"/>
        </p:scale>
        <p:origin x="426" y="72"/>
      </p:cViewPr>
      <p:guideLst>
        <p:guide orient="horz" pos="2487"/>
        <p:guide orient="horz" pos="948"/>
        <p:guide orient="horz" pos="4065"/>
        <p:guide pos="3840"/>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2023/6/14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7542368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927471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8757922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2376955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20662850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22161265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25532489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38783292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568546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3389863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934922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2569949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2440406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2023/6/14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2023/6/14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2023/6/14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2023/6/14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294305"/>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三、失业和经济增长及价格总水平的相互关系</a:t>
            </a:r>
            <a:endParaRPr lang="en-US" altLang="zh-CN" sz="2400" dirty="0">
              <a:solidFill>
                <a:schemeClr val="bg1"/>
              </a:solidFill>
              <a:sym typeface="+mn-ea"/>
            </a:endParaRP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、奥肯定律</a:t>
            </a:r>
          </a:p>
          <a:p>
            <a:pPr algn="l">
              <a:lnSpc>
                <a:spcPct val="150000"/>
              </a:lnSpc>
              <a:buClrTx/>
              <a:buSzTx/>
              <a:buFontTx/>
            </a:pPr>
            <a:r>
              <a:rPr lang="zh-CN" altLang="en-US" sz="2400" dirty="0">
                <a:solidFill>
                  <a:schemeClr val="bg1"/>
                </a:solidFill>
                <a:sym typeface="+mn-ea"/>
              </a:rPr>
              <a:t>是描述产出与失业之间数量关系的。</a:t>
            </a:r>
          </a:p>
          <a:p>
            <a:pPr algn="l">
              <a:lnSpc>
                <a:spcPct val="150000"/>
              </a:lnSpc>
              <a:buClrTx/>
              <a:buSzTx/>
              <a:buFontTx/>
            </a:pPr>
            <a:r>
              <a:rPr lang="zh-CN" altLang="en-US" sz="2400" dirty="0">
                <a:solidFill>
                  <a:schemeClr val="bg1"/>
                </a:solidFill>
                <a:sym typeface="+mn-ea"/>
              </a:rPr>
              <a:t>表明了在经济增长和就业之间存在一定的正相关关系。</a:t>
            </a:r>
            <a:endParaRPr lang="en-US" altLang="zh-CN" sz="2400" dirty="0">
              <a:solidFill>
                <a:schemeClr val="bg1"/>
              </a:solidFill>
              <a:sym typeface="+mn-ea"/>
            </a:endParaRPr>
          </a:p>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、就业弹性系数</a:t>
            </a:r>
          </a:p>
          <a:p>
            <a:pPr algn="l">
              <a:lnSpc>
                <a:spcPct val="150000"/>
              </a:lnSpc>
              <a:buClrTx/>
              <a:buSzTx/>
              <a:buFontTx/>
            </a:pPr>
            <a:r>
              <a:rPr lang="zh-CN" altLang="en-US" sz="2400" dirty="0">
                <a:solidFill>
                  <a:schemeClr val="bg1"/>
                </a:solidFill>
                <a:sym typeface="+mn-ea"/>
              </a:rPr>
              <a:t>是描述劳动就业增长率与经济增长率之间相互关系的。</a:t>
            </a:r>
          </a:p>
          <a:p>
            <a:pPr algn="l">
              <a:lnSpc>
                <a:spcPct val="150000"/>
              </a:lnSpc>
              <a:buClrTx/>
              <a:buSzTx/>
              <a:buFontTx/>
            </a:pPr>
            <a:r>
              <a:rPr lang="zh-CN" altLang="en-US" sz="2400" dirty="0">
                <a:solidFill>
                  <a:schemeClr val="bg1"/>
                </a:solidFill>
                <a:sym typeface="+mn-ea"/>
              </a:rPr>
              <a:t>其大小与产业结构因素有直接关系。</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4524315"/>
          </a:xfrm>
          <a:prstGeom prst="rect">
            <a:avLst/>
          </a:prstGeom>
          <a:noFill/>
        </p:spPr>
        <p:txBody>
          <a:bodyPr wrap="square" rtlCol="0" anchor="t">
            <a:spAutoFit/>
          </a:bodyPr>
          <a:lstStyle/>
          <a:p>
            <a:pPr algn="l">
              <a:buClrTx/>
              <a:buSzTx/>
              <a:buFontTx/>
            </a:pPr>
            <a:r>
              <a:rPr lang="en-US" altLang="zh-CN" sz="2400" dirty="0">
                <a:solidFill>
                  <a:schemeClr val="bg1"/>
                </a:solidFill>
                <a:sym typeface="+mn-ea"/>
              </a:rPr>
              <a:t>3</a:t>
            </a:r>
            <a:r>
              <a:rPr lang="zh-CN" altLang="en-US" sz="2400" dirty="0">
                <a:solidFill>
                  <a:schemeClr val="bg1"/>
                </a:solidFill>
                <a:sym typeface="+mn-ea"/>
              </a:rPr>
              <a:t>、菲利普斯曲线</a:t>
            </a:r>
          </a:p>
          <a:p>
            <a:pPr algn="l">
              <a:buClrTx/>
              <a:buSzTx/>
              <a:buFontTx/>
            </a:pPr>
            <a:r>
              <a:rPr lang="zh-CN" altLang="en-US" sz="2400" dirty="0">
                <a:solidFill>
                  <a:schemeClr val="bg1"/>
                </a:solidFill>
                <a:sym typeface="+mn-ea"/>
              </a:rPr>
              <a:t>是描述通货膨胀率与失业率之间关系的。</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pic>
        <p:nvPicPr>
          <p:cNvPr id="9" name="图片 8">
            <a:extLst>
              <a:ext uri="{FF2B5EF4-FFF2-40B4-BE49-F238E27FC236}">
                <a16:creationId xmlns:a16="http://schemas.microsoft.com/office/drawing/2014/main" id="{2FECB596-DF72-48EE-AD22-E2EF6BECD3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0714" y="2276475"/>
            <a:ext cx="4642391" cy="2640082"/>
          </a:xfrm>
          <a:prstGeom prst="rect">
            <a:avLst/>
          </a:prstGeom>
        </p:spPr>
      </p:pic>
    </p:spTree>
    <p:extLst>
      <p:ext uri="{BB962C8B-B14F-4D97-AF65-F5344CB8AC3E}">
        <p14:creationId xmlns:p14="http://schemas.microsoft.com/office/powerpoint/2010/main" val="39078402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8402300"/>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四、宏观经济治理的内涵与特征</a:t>
            </a:r>
            <a:endParaRPr lang="en-US" altLang="zh-CN" sz="2400" dirty="0">
              <a:solidFill>
                <a:schemeClr val="bg1"/>
              </a:solidFill>
              <a:sym typeface="+mn-ea"/>
            </a:endParaRPr>
          </a:p>
          <a:p>
            <a:pPr>
              <a:lnSpc>
                <a:spcPct val="150000"/>
              </a:lnSpc>
            </a:pPr>
            <a:r>
              <a:rPr lang="en-US" altLang="zh-CN" sz="2400" dirty="0">
                <a:solidFill>
                  <a:schemeClr val="bg1"/>
                </a:solidFill>
                <a:sym typeface="+mn-ea"/>
              </a:rPr>
              <a:t>1</a:t>
            </a:r>
            <a:r>
              <a:rPr lang="zh-CN" altLang="en-US" sz="2400" dirty="0">
                <a:solidFill>
                  <a:schemeClr val="bg1"/>
                </a:solidFill>
                <a:sym typeface="+mn-ea"/>
              </a:rPr>
              <a:t>、宏观经济治理的内涵</a:t>
            </a:r>
            <a:endParaRPr lang="en-US" altLang="zh-CN" sz="2400" dirty="0">
              <a:solidFill>
                <a:schemeClr val="bg1"/>
              </a:solidFill>
              <a:sym typeface="+mn-ea"/>
            </a:endParaRPr>
          </a:p>
          <a:p>
            <a:pPr>
              <a:lnSpc>
                <a:spcPct val="150000"/>
              </a:lnSpc>
            </a:pPr>
            <a:r>
              <a:rPr lang="zh-CN" altLang="en-US" sz="2400" dirty="0">
                <a:solidFill>
                  <a:schemeClr val="bg1"/>
                </a:solidFill>
                <a:sym typeface="+mn-ea"/>
              </a:rPr>
              <a:t>健全以国家发展规划为战略导向，以财政政策和货币政策为主要手段，就业、产业、投资、消费、环保、区域等政策紧密配合，目标优化、分工合理、高效协同的宏观经济治理体系。</a:t>
            </a:r>
            <a:endParaRPr lang="en-US" altLang="zh-CN" sz="2400" dirty="0">
              <a:solidFill>
                <a:schemeClr val="bg1"/>
              </a:solidFill>
              <a:sym typeface="+mn-ea"/>
            </a:endParaRPr>
          </a:p>
          <a:p>
            <a:pPr>
              <a:lnSpc>
                <a:spcPct val="150000"/>
              </a:lnSpc>
            </a:pPr>
            <a:r>
              <a:rPr lang="en-US" altLang="zh-CN" sz="2400" dirty="0">
                <a:solidFill>
                  <a:schemeClr val="bg1"/>
                </a:solidFill>
                <a:sym typeface="+mn-ea"/>
              </a:rPr>
              <a:t>2</a:t>
            </a:r>
            <a:r>
              <a:rPr lang="zh-CN" altLang="en-US" sz="2400" dirty="0">
                <a:solidFill>
                  <a:schemeClr val="bg1"/>
                </a:solidFill>
                <a:sym typeface="+mn-ea"/>
              </a:rPr>
              <a:t>、宏观经济治理的特征</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）健全宏观经济治理体系，要充分发挥国家发展规划的战略导向作用。</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12838551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4893647"/>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）健全宏观经济治理体系，要进一步完善财政政策和货币政策。</a:t>
            </a:r>
          </a:p>
          <a:p>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）健全宏观经济治理体系，还必须健全就业、产业、投资、消费、环保、区域等政策紧密配合的机制。</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24490079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9140964"/>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习题（考查第八、第九章内容）</a:t>
            </a:r>
            <a:endParaRPr lang="en-US" altLang="zh-CN" sz="2400" dirty="0">
              <a:solidFill>
                <a:schemeClr val="bg1"/>
              </a:solidFill>
              <a:sym typeface="+mn-ea"/>
            </a:endParaRPr>
          </a:p>
          <a:p>
            <a:pPr>
              <a:lnSpc>
                <a:spcPct val="150000"/>
              </a:lnSpc>
            </a:pPr>
            <a:r>
              <a:rPr lang="zh-CN" altLang="en-US" sz="2400" dirty="0">
                <a:solidFill>
                  <a:schemeClr val="bg1"/>
                </a:solidFill>
                <a:sym typeface="+mn-ea"/>
              </a:rPr>
              <a:t>一、单选</a:t>
            </a:r>
            <a:endParaRPr lang="en-US" altLang="zh-CN" sz="2400" dirty="0">
              <a:solidFill>
                <a:schemeClr val="bg1"/>
              </a:solidFill>
              <a:sym typeface="+mn-ea"/>
            </a:endParaRPr>
          </a:p>
          <a:p>
            <a:pPr>
              <a:lnSpc>
                <a:spcPct val="150000"/>
              </a:lnSpc>
            </a:pPr>
            <a:r>
              <a:rPr lang="en-US" altLang="zh-CN" sz="2400" dirty="0">
                <a:solidFill>
                  <a:schemeClr val="bg1"/>
                </a:solidFill>
                <a:sym typeface="+mn-ea"/>
              </a:rPr>
              <a:t>1</a:t>
            </a:r>
            <a:r>
              <a:rPr lang="zh-CN" altLang="en-US" sz="2400" dirty="0">
                <a:solidFill>
                  <a:schemeClr val="bg1"/>
                </a:solidFill>
                <a:sym typeface="+mn-ea"/>
              </a:rPr>
              <a:t>、</a:t>
            </a:r>
            <a:r>
              <a:rPr lang="zh-CN" altLang="zh-CN" sz="2400" dirty="0">
                <a:solidFill>
                  <a:schemeClr val="bg1"/>
                </a:solidFill>
              </a:rPr>
              <a:t>关于经济增长与经济发展的说法，正确的是</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用不变价格计算的</a:t>
            </a:r>
            <a:r>
              <a:rPr lang="en-US" altLang="zh-CN" sz="2400" dirty="0">
                <a:solidFill>
                  <a:schemeClr val="bg1"/>
                </a:solidFill>
              </a:rPr>
              <a:t>GDP</a:t>
            </a:r>
            <a:r>
              <a:rPr lang="zh-CN" altLang="zh-CN" sz="2400" dirty="0">
                <a:solidFill>
                  <a:schemeClr val="bg1"/>
                </a:solidFill>
              </a:rPr>
              <a:t>可以反映一国或地区的经济发展规模</a:t>
            </a:r>
          </a:p>
          <a:p>
            <a:pPr>
              <a:lnSpc>
                <a:spcPct val="150000"/>
              </a:lnSpc>
            </a:pPr>
            <a:r>
              <a:rPr lang="en-US" altLang="zh-CN" sz="2400" dirty="0">
                <a:solidFill>
                  <a:schemeClr val="bg1"/>
                </a:solidFill>
              </a:rPr>
              <a:t>B.</a:t>
            </a:r>
            <a:r>
              <a:rPr lang="zh-CN" altLang="zh-CN" sz="2400" dirty="0">
                <a:solidFill>
                  <a:schemeClr val="bg1"/>
                </a:solidFill>
              </a:rPr>
              <a:t>用现行价格计算的</a:t>
            </a:r>
            <a:r>
              <a:rPr lang="en-US" altLang="zh-CN" sz="2400" dirty="0">
                <a:solidFill>
                  <a:schemeClr val="bg1"/>
                </a:solidFill>
              </a:rPr>
              <a:t>GDP</a:t>
            </a:r>
            <a:r>
              <a:rPr lang="zh-CN" altLang="zh-CN" sz="2400" dirty="0">
                <a:solidFill>
                  <a:schemeClr val="bg1"/>
                </a:solidFill>
              </a:rPr>
              <a:t>可以用来计算经济增长速度</a:t>
            </a:r>
          </a:p>
          <a:p>
            <a:pPr>
              <a:lnSpc>
                <a:spcPct val="150000"/>
              </a:lnSpc>
            </a:pPr>
            <a:r>
              <a:rPr lang="en-US" altLang="zh-CN" sz="2400" dirty="0">
                <a:solidFill>
                  <a:schemeClr val="bg1"/>
                </a:solidFill>
              </a:rPr>
              <a:t>C.</a:t>
            </a:r>
            <a:r>
              <a:rPr lang="zh-CN" altLang="zh-CN" sz="2400" dirty="0">
                <a:solidFill>
                  <a:schemeClr val="bg1"/>
                </a:solidFill>
              </a:rPr>
              <a:t>经济发展是一个国家或地区在一定时期内的总产出与前期相比所实现的增长</a:t>
            </a:r>
          </a:p>
          <a:p>
            <a:pPr>
              <a:lnSpc>
                <a:spcPct val="150000"/>
              </a:lnSpc>
            </a:pPr>
            <a:r>
              <a:rPr lang="en-US" altLang="zh-CN" sz="2400" dirty="0">
                <a:solidFill>
                  <a:schemeClr val="bg1"/>
                </a:solidFill>
              </a:rPr>
              <a:t>D.</a:t>
            </a:r>
            <a:r>
              <a:rPr lang="zh-CN" altLang="zh-CN" sz="2400" dirty="0">
                <a:solidFill>
                  <a:schemeClr val="bg1"/>
                </a:solidFill>
              </a:rPr>
              <a:t>经济增长率的高低是衡量一个国家总体经济实力增长速度的标志</a:t>
            </a:r>
          </a:p>
          <a:p>
            <a:pPr>
              <a:lnSpc>
                <a:spcPct val="150000"/>
              </a:lnSpc>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11832338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9510296"/>
          </a:xfrm>
          <a:prstGeom prst="rect">
            <a:avLst/>
          </a:prstGeom>
          <a:noFill/>
        </p:spPr>
        <p:txBody>
          <a:bodyPr wrap="square" rtlCol="0" anchor="t">
            <a:spAutoFit/>
          </a:bodyPr>
          <a:lstStyle/>
          <a:p>
            <a:pPr>
              <a:lnSpc>
                <a:spcPct val="150000"/>
              </a:lnSpc>
            </a:pPr>
            <a:r>
              <a:rPr lang="en-US" altLang="zh-CN" sz="2400" dirty="0">
                <a:solidFill>
                  <a:schemeClr val="bg1"/>
                </a:solidFill>
                <a:sym typeface="+mn-ea"/>
              </a:rPr>
              <a:t>2</a:t>
            </a:r>
            <a:r>
              <a:rPr lang="zh-CN" altLang="en-US" sz="2400" dirty="0">
                <a:solidFill>
                  <a:schemeClr val="bg1"/>
                </a:solidFill>
                <a:sym typeface="+mn-ea"/>
              </a:rPr>
              <a:t>、</a:t>
            </a:r>
            <a:r>
              <a:rPr lang="zh-CN" altLang="zh-CN" sz="2400" dirty="0">
                <a:solidFill>
                  <a:schemeClr val="bg1"/>
                </a:solidFill>
              </a:rPr>
              <a:t>一国经济运行处于低谷，经济增长率保持正值但增长幅度比过去有所下降的经济周期称为</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增长型周期</a:t>
            </a:r>
            <a:r>
              <a:rPr lang="en-US" altLang="zh-CN" sz="2400" dirty="0">
                <a:solidFill>
                  <a:schemeClr val="bg1"/>
                </a:solidFill>
              </a:rPr>
              <a:t>     B.</a:t>
            </a:r>
            <a:r>
              <a:rPr lang="zh-CN" altLang="zh-CN" sz="2400" dirty="0">
                <a:solidFill>
                  <a:schemeClr val="bg1"/>
                </a:solidFill>
              </a:rPr>
              <a:t>古典型周期</a:t>
            </a:r>
          </a:p>
          <a:p>
            <a:pPr>
              <a:lnSpc>
                <a:spcPct val="150000"/>
              </a:lnSpc>
            </a:pPr>
            <a:r>
              <a:rPr lang="en-US" altLang="zh-CN" sz="2400" dirty="0">
                <a:solidFill>
                  <a:schemeClr val="bg1"/>
                </a:solidFill>
              </a:rPr>
              <a:t>C.</a:t>
            </a:r>
            <a:r>
              <a:rPr lang="zh-CN" altLang="zh-CN" sz="2400" dirty="0">
                <a:solidFill>
                  <a:schemeClr val="bg1"/>
                </a:solidFill>
              </a:rPr>
              <a:t>大循环</a:t>
            </a:r>
            <a:r>
              <a:rPr lang="en-US" altLang="zh-CN" sz="2400" dirty="0">
                <a:solidFill>
                  <a:schemeClr val="bg1"/>
                </a:solidFill>
              </a:rPr>
              <a:t>         D.</a:t>
            </a:r>
            <a:r>
              <a:rPr lang="zh-CN" altLang="zh-CN" sz="2400" dirty="0">
                <a:solidFill>
                  <a:schemeClr val="bg1"/>
                </a:solidFill>
              </a:rPr>
              <a:t>长波循环</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a:t>
            </a:r>
            <a:r>
              <a:rPr lang="zh-CN" altLang="zh-CN" sz="2400" dirty="0">
                <a:solidFill>
                  <a:schemeClr val="bg1"/>
                </a:solidFill>
              </a:rPr>
              <a:t>经济发展的核心是</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产业结构的不断优化</a:t>
            </a:r>
            <a:r>
              <a:rPr lang="en-US" altLang="zh-CN" sz="2400" dirty="0">
                <a:solidFill>
                  <a:schemeClr val="bg1"/>
                </a:solidFill>
              </a:rPr>
              <a:t>       B.</a:t>
            </a:r>
            <a:r>
              <a:rPr lang="zh-CN" altLang="zh-CN" sz="2400" dirty="0">
                <a:solidFill>
                  <a:schemeClr val="bg1"/>
                </a:solidFill>
              </a:rPr>
              <a:t>人民生活水平的持续提高</a:t>
            </a:r>
          </a:p>
          <a:p>
            <a:pPr>
              <a:lnSpc>
                <a:spcPct val="150000"/>
              </a:lnSpc>
            </a:pPr>
            <a:r>
              <a:rPr lang="en-US" altLang="zh-CN" sz="2400" dirty="0">
                <a:solidFill>
                  <a:schemeClr val="bg1"/>
                </a:solidFill>
              </a:rPr>
              <a:t>C.</a:t>
            </a:r>
            <a:r>
              <a:rPr lang="zh-CN" altLang="zh-CN" sz="2400" dirty="0">
                <a:solidFill>
                  <a:schemeClr val="bg1"/>
                </a:solidFill>
              </a:rPr>
              <a:t>城市化进程逐步推进</a:t>
            </a:r>
          </a:p>
          <a:p>
            <a:pPr>
              <a:lnSpc>
                <a:spcPct val="150000"/>
              </a:lnSpc>
            </a:pPr>
            <a:r>
              <a:rPr lang="en-US" altLang="zh-CN" sz="2400" dirty="0">
                <a:solidFill>
                  <a:schemeClr val="bg1"/>
                </a:solidFill>
              </a:rPr>
              <a:t>D.</a:t>
            </a:r>
            <a:r>
              <a:rPr lang="zh-CN" altLang="zh-CN" sz="2400" dirty="0">
                <a:solidFill>
                  <a:schemeClr val="bg1"/>
                </a:solidFill>
              </a:rPr>
              <a:t>国民收入分配状况逐步改善</a:t>
            </a:r>
          </a:p>
          <a:p>
            <a:pPr>
              <a:lnSpc>
                <a:spcPct val="150000"/>
              </a:lnSpc>
            </a:pPr>
            <a:r>
              <a:rPr lang="en-US" altLang="zh-CN" sz="2400" dirty="0">
                <a:solidFill>
                  <a:schemeClr val="bg1"/>
                </a:solidFill>
              </a:rPr>
              <a:t>4</a:t>
            </a:r>
            <a:r>
              <a:rPr lang="zh-CN" altLang="en-US" sz="2400" dirty="0">
                <a:solidFill>
                  <a:schemeClr val="bg1"/>
                </a:solidFill>
              </a:rPr>
              <a:t>、</a:t>
            </a:r>
            <a:r>
              <a:rPr lang="zh-CN" altLang="zh-CN" sz="2400" dirty="0">
                <a:solidFill>
                  <a:schemeClr val="bg1"/>
                </a:solidFill>
              </a:rPr>
              <a:t>在新的发展阶段中引领发展的第一动力是</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创新</a:t>
            </a:r>
            <a:r>
              <a:rPr lang="en-US" altLang="zh-CN" sz="2400" dirty="0">
                <a:solidFill>
                  <a:schemeClr val="bg1"/>
                </a:solidFill>
              </a:rPr>
              <a:t>   B.</a:t>
            </a:r>
            <a:r>
              <a:rPr lang="zh-CN" altLang="zh-CN" sz="2400" dirty="0">
                <a:solidFill>
                  <a:schemeClr val="bg1"/>
                </a:solidFill>
              </a:rPr>
              <a:t>开放</a:t>
            </a:r>
            <a:r>
              <a:rPr lang="en-US" altLang="zh-CN" sz="2400" dirty="0">
                <a:solidFill>
                  <a:schemeClr val="bg1"/>
                </a:solidFill>
              </a:rPr>
              <a:t>   C.</a:t>
            </a:r>
            <a:r>
              <a:rPr lang="zh-CN" altLang="zh-CN" sz="2400" dirty="0">
                <a:solidFill>
                  <a:schemeClr val="bg1"/>
                </a:solidFill>
              </a:rPr>
              <a:t>绿色</a:t>
            </a:r>
            <a:r>
              <a:rPr lang="en-US" altLang="zh-CN" sz="2400" dirty="0">
                <a:solidFill>
                  <a:schemeClr val="bg1"/>
                </a:solidFill>
              </a:rPr>
              <a:t>    D.</a:t>
            </a:r>
            <a:r>
              <a:rPr lang="zh-CN" altLang="zh-CN" sz="2400" dirty="0">
                <a:solidFill>
                  <a:schemeClr val="bg1"/>
                </a:solidFill>
              </a:rPr>
              <a:t>协调</a:t>
            </a:r>
          </a:p>
          <a:p>
            <a:endParaRPr lang="zh-CN" altLang="zh-CN" sz="2400" dirty="0">
              <a:solidFill>
                <a:schemeClr val="bg1"/>
              </a:solidFill>
            </a:endParaRPr>
          </a:p>
          <a:p>
            <a:pPr>
              <a:lnSpc>
                <a:spcPct val="150000"/>
              </a:lnSpc>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25946813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5009833"/>
          </a:xfrm>
          <a:prstGeom prst="rect">
            <a:avLst/>
          </a:prstGeom>
          <a:noFill/>
        </p:spPr>
        <p:txBody>
          <a:bodyPr wrap="square" rtlCol="0" anchor="t">
            <a:spAutoFit/>
          </a:bodyPr>
          <a:lstStyle/>
          <a:p>
            <a:pPr>
              <a:lnSpc>
                <a:spcPct val="150000"/>
              </a:lnSpc>
            </a:pPr>
            <a:r>
              <a:rPr lang="en-US" altLang="zh-CN" sz="2400" dirty="0">
                <a:solidFill>
                  <a:schemeClr val="bg1"/>
                </a:solidFill>
                <a:sym typeface="+mn-ea"/>
              </a:rPr>
              <a:t>5</a:t>
            </a:r>
            <a:r>
              <a:rPr lang="zh-CN" altLang="en-US" sz="2400" dirty="0">
                <a:solidFill>
                  <a:schemeClr val="bg1"/>
                </a:solidFill>
                <a:sym typeface="+mn-ea"/>
              </a:rPr>
              <a:t>、</a:t>
            </a:r>
            <a:r>
              <a:rPr lang="en-US" altLang="zh-CN" sz="2400" dirty="0">
                <a:solidFill>
                  <a:schemeClr val="bg1"/>
                </a:solidFill>
              </a:rPr>
              <a:t>2035</a:t>
            </a:r>
            <a:r>
              <a:rPr lang="zh-CN" altLang="zh-CN" sz="2400" dirty="0">
                <a:solidFill>
                  <a:schemeClr val="bg1"/>
                </a:solidFill>
              </a:rPr>
              <a:t>年我国要实现的远景目标是（ </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实现中国梦</a:t>
            </a:r>
            <a:r>
              <a:rPr lang="en-US" altLang="zh-CN" sz="2400" dirty="0">
                <a:solidFill>
                  <a:schemeClr val="bg1"/>
                </a:solidFill>
              </a:rPr>
              <a:t>                           B.</a:t>
            </a:r>
            <a:r>
              <a:rPr lang="zh-CN" altLang="zh-CN" sz="2400" dirty="0">
                <a:solidFill>
                  <a:schemeClr val="bg1"/>
                </a:solidFill>
              </a:rPr>
              <a:t>全面建成小康社会</a:t>
            </a:r>
          </a:p>
          <a:p>
            <a:pPr>
              <a:lnSpc>
                <a:spcPct val="150000"/>
              </a:lnSpc>
            </a:pPr>
            <a:r>
              <a:rPr lang="en-US" altLang="zh-CN" sz="2400" dirty="0">
                <a:solidFill>
                  <a:schemeClr val="bg1"/>
                </a:solidFill>
              </a:rPr>
              <a:t>C.</a:t>
            </a:r>
            <a:r>
              <a:rPr lang="zh-CN" altLang="zh-CN" sz="2400" dirty="0">
                <a:solidFill>
                  <a:schemeClr val="bg1"/>
                </a:solidFill>
              </a:rPr>
              <a:t>建成社会主义现代化强国</a:t>
            </a:r>
            <a:r>
              <a:rPr lang="en-US" altLang="zh-CN" sz="2400" dirty="0">
                <a:solidFill>
                  <a:schemeClr val="bg1"/>
                </a:solidFill>
              </a:rPr>
              <a:t>     D.</a:t>
            </a:r>
            <a:r>
              <a:rPr lang="zh-CN" altLang="zh-CN" sz="2400" dirty="0">
                <a:solidFill>
                  <a:schemeClr val="bg1"/>
                </a:solidFill>
              </a:rPr>
              <a:t>基本实现社会主义现代化</a:t>
            </a:r>
          </a:p>
          <a:p>
            <a:pPr>
              <a:lnSpc>
                <a:spcPct val="150000"/>
              </a:lnSpc>
            </a:pPr>
            <a:r>
              <a:rPr lang="en-US" altLang="zh-CN" sz="2400" dirty="0">
                <a:solidFill>
                  <a:schemeClr val="bg1"/>
                </a:solidFill>
              </a:rPr>
              <a:t>6</a:t>
            </a:r>
            <a:r>
              <a:rPr lang="zh-CN" altLang="en-US" sz="2400" dirty="0">
                <a:solidFill>
                  <a:schemeClr val="bg1"/>
                </a:solidFill>
              </a:rPr>
              <a:t>、</a:t>
            </a:r>
            <a:r>
              <a:rPr lang="zh-CN" altLang="zh-CN" sz="2400" dirty="0">
                <a:solidFill>
                  <a:schemeClr val="bg1"/>
                </a:solidFill>
              </a:rPr>
              <a:t>大部分国家或地区用（</a:t>
            </a:r>
            <a:r>
              <a:rPr lang="en-US" altLang="zh-CN" sz="2400" dirty="0">
                <a:solidFill>
                  <a:schemeClr val="bg1"/>
                </a:solidFill>
              </a:rPr>
              <a:t> </a:t>
            </a:r>
            <a:r>
              <a:rPr lang="zh-CN" altLang="zh-CN" sz="2400" dirty="0">
                <a:solidFill>
                  <a:schemeClr val="bg1"/>
                </a:solidFill>
              </a:rPr>
              <a:t>）作为度量价格总水平的主要指标</a:t>
            </a:r>
          </a:p>
          <a:p>
            <a:pPr>
              <a:lnSpc>
                <a:spcPct val="150000"/>
              </a:lnSpc>
            </a:pPr>
            <a:r>
              <a:rPr lang="en-US" altLang="zh-CN" sz="2400" dirty="0">
                <a:solidFill>
                  <a:schemeClr val="bg1"/>
                </a:solidFill>
              </a:rPr>
              <a:t>A.PPI         B.CPI</a:t>
            </a:r>
            <a:endParaRPr lang="zh-CN" altLang="zh-CN" sz="2400" dirty="0">
              <a:solidFill>
                <a:schemeClr val="bg1"/>
              </a:solidFill>
            </a:endParaRPr>
          </a:p>
          <a:p>
            <a:pPr>
              <a:lnSpc>
                <a:spcPct val="150000"/>
              </a:lnSpc>
            </a:pPr>
            <a:r>
              <a:rPr lang="en-US" altLang="zh-CN" sz="2400" dirty="0">
                <a:solidFill>
                  <a:schemeClr val="bg1"/>
                </a:solidFill>
              </a:rPr>
              <a:t>C.GDP        D.GNP</a:t>
            </a:r>
            <a:endParaRPr lang="zh-CN" altLang="zh-CN" sz="2400" dirty="0">
              <a:solidFill>
                <a:schemeClr val="bg1"/>
              </a:solidFill>
            </a:endParaRPr>
          </a:p>
          <a:p>
            <a:pPr>
              <a:lnSpc>
                <a:spcPct val="150000"/>
              </a:lnSpc>
            </a:pPr>
            <a:endParaRPr lang="zh-CN" altLang="en-US" sz="2400" dirty="0">
              <a:solidFill>
                <a:schemeClr val="bg1"/>
              </a:solidFill>
              <a:sym typeface="+mn-ea"/>
            </a:endParaRPr>
          </a:p>
        </p:txBody>
      </p:sp>
    </p:spTree>
    <p:extLst>
      <p:ext uri="{BB962C8B-B14F-4D97-AF65-F5344CB8AC3E}">
        <p14:creationId xmlns:p14="http://schemas.microsoft.com/office/powerpoint/2010/main" val="24781794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5563831"/>
          </a:xfrm>
          <a:prstGeom prst="rect">
            <a:avLst/>
          </a:prstGeom>
          <a:noFill/>
        </p:spPr>
        <p:txBody>
          <a:bodyPr wrap="square" rtlCol="0" anchor="t">
            <a:spAutoFit/>
          </a:bodyPr>
          <a:lstStyle/>
          <a:p>
            <a:pPr>
              <a:lnSpc>
                <a:spcPct val="150000"/>
              </a:lnSpc>
            </a:pPr>
            <a:r>
              <a:rPr lang="en-US" altLang="zh-CN" sz="2400" dirty="0">
                <a:solidFill>
                  <a:schemeClr val="bg1"/>
                </a:solidFill>
              </a:rPr>
              <a:t>7</a:t>
            </a:r>
            <a:r>
              <a:rPr lang="zh-CN" altLang="en-US" sz="2400" dirty="0">
                <a:solidFill>
                  <a:schemeClr val="bg1"/>
                </a:solidFill>
              </a:rPr>
              <a:t>、</a:t>
            </a:r>
            <a:r>
              <a:rPr lang="zh-CN" altLang="zh-CN" sz="2400" dirty="0">
                <a:solidFill>
                  <a:schemeClr val="bg1"/>
                </a:solidFill>
              </a:rPr>
              <a:t>其他条件不变，当价格总水平下降时，实际工资将（</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下降 </a:t>
            </a:r>
            <a:r>
              <a:rPr lang="en-US" altLang="zh-CN" sz="2400" dirty="0">
                <a:solidFill>
                  <a:schemeClr val="bg1"/>
                </a:solidFill>
              </a:rPr>
              <a:t>      B.</a:t>
            </a:r>
            <a:r>
              <a:rPr lang="zh-CN" altLang="zh-CN" sz="2400" dirty="0">
                <a:solidFill>
                  <a:schemeClr val="bg1"/>
                </a:solidFill>
              </a:rPr>
              <a:t>不变</a:t>
            </a:r>
            <a:r>
              <a:rPr lang="en-US" altLang="zh-CN" sz="2400" dirty="0">
                <a:solidFill>
                  <a:schemeClr val="bg1"/>
                </a:solidFill>
              </a:rPr>
              <a:t>       C.</a:t>
            </a:r>
            <a:r>
              <a:rPr lang="zh-CN" altLang="zh-CN" sz="2400" dirty="0">
                <a:solidFill>
                  <a:schemeClr val="bg1"/>
                </a:solidFill>
              </a:rPr>
              <a:t>上涨</a:t>
            </a:r>
            <a:r>
              <a:rPr lang="en-US" altLang="zh-CN" sz="2400" dirty="0">
                <a:solidFill>
                  <a:schemeClr val="bg1"/>
                </a:solidFill>
              </a:rPr>
              <a:t>       D.</a:t>
            </a:r>
            <a:r>
              <a:rPr lang="zh-CN" altLang="zh-CN" sz="2400" dirty="0">
                <a:solidFill>
                  <a:schemeClr val="bg1"/>
                </a:solidFill>
              </a:rPr>
              <a:t>无法确定</a:t>
            </a:r>
            <a:endParaRPr lang="en-US" altLang="zh-CN" sz="2400" dirty="0">
              <a:solidFill>
                <a:schemeClr val="bg1"/>
              </a:solidFill>
            </a:endParaRPr>
          </a:p>
          <a:p>
            <a:pPr>
              <a:lnSpc>
                <a:spcPct val="150000"/>
              </a:lnSpc>
            </a:pPr>
            <a:r>
              <a:rPr lang="en-US" altLang="zh-CN" sz="2400" dirty="0">
                <a:solidFill>
                  <a:schemeClr val="bg1"/>
                </a:solidFill>
                <a:sym typeface="+mn-ea"/>
              </a:rPr>
              <a:t>8</a:t>
            </a:r>
            <a:r>
              <a:rPr lang="zh-CN" altLang="en-US" sz="2400" dirty="0">
                <a:solidFill>
                  <a:schemeClr val="bg1"/>
                </a:solidFill>
                <a:sym typeface="+mn-ea"/>
              </a:rPr>
              <a:t>、</a:t>
            </a:r>
            <a:r>
              <a:rPr lang="zh-CN" altLang="zh-CN" sz="2400" dirty="0">
                <a:solidFill>
                  <a:schemeClr val="bg1"/>
                </a:solidFill>
              </a:rPr>
              <a:t>当名义利率高于价格总水平上涨率时，或当名义利率不变，而价格总水平下降时，实际利率为（</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相对数</a:t>
            </a:r>
            <a:r>
              <a:rPr lang="en-US" altLang="zh-CN" sz="2400" dirty="0">
                <a:solidFill>
                  <a:schemeClr val="bg1"/>
                </a:solidFill>
              </a:rPr>
              <a:t>           B.</a:t>
            </a:r>
            <a:r>
              <a:rPr lang="zh-CN" altLang="zh-CN" sz="2400" dirty="0">
                <a:solidFill>
                  <a:schemeClr val="bg1"/>
                </a:solidFill>
              </a:rPr>
              <a:t>零</a:t>
            </a:r>
            <a:r>
              <a:rPr lang="en-US" altLang="zh-CN" sz="2400" dirty="0">
                <a:solidFill>
                  <a:schemeClr val="bg1"/>
                </a:solidFill>
              </a:rPr>
              <a:t>       C.</a:t>
            </a:r>
            <a:r>
              <a:rPr lang="zh-CN" altLang="zh-CN" sz="2400" dirty="0">
                <a:solidFill>
                  <a:schemeClr val="bg1"/>
                </a:solidFill>
              </a:rPr>
              <a:t>负</a:t>
            </a:r>
            <a:r>
              <a:rPr lang="en-US" altLang="zh-CN" sz="2400" dirty="0">
                <a:solidFill>
                  <a:schemeClr val="bg1"/>
                </a:solidFill>
              </a:rPr>
              <a:t>               D.</a:t>
            </a:r>
            <a:r>
              <a:rPr lang="zh-CN" altLang="zh-CN" sz="2400" dirty="0">
                <a:solidFill>
                  <a:schemeClr val="bg1"/>
                </a:solidFill>
              </a:rPr>
              <a:t>正</a:t>
            </a:r>
          </a:p>
          <a:p>
            <a:pPr>
              <a:lnSpc>
                <a:spcPct val="150000"/>
              </a:lnSpc>
            </a:pPr>
            <a:r>
              <a:rPr lang="en-US" altLang="zh-CN" sz="2400" dirty="0">
                <a:solidFill>
                  <a:schemeClr val="bg1"/>
                </a:solidFill>
              </a:rPr>
              <a:t>9</a:t>
            </a:r>
            <a:r>
              <a:rPr lang="zh-CN" altLang="zh-CN" sz="2400" dirty="0">
                <a:solidFill>
                  <a:schemeClr val="bg1"/>
                </a:solidFill>
              </a:rPr>
              <a:t>、周期性失业是指由于（</a:t>
            </a:r>
            <a:r>
              <a:rPr lang="en-US" altLang="zh-CN" sz="2400" dirty="0">
                <a:solidFill>
                  <a:schemeClr val="bg1"/>
                </a:solidFill>
              </a:rPr>
              <a:t>    </a:t>
            </a:r>
            <a:r>
              <a:rPr lang="zh-CN" altLang="zh-CN" sz="2400" dirty="0">
                <a:solidFill>
                  <a:schemeClr val="bg1"/>
                </a:solidFill>
              </a:rPr>
              <a:t>）引起的失业。</a:t>
            </a:r>
          </a:p>
          <a:p>
            <a:pPr>
              <a:lnSpc>
                <a:spcPct val="150000"/>
              </a:lnSpc>
            </a:pPr>
            <a:r>
              <a:rPr lang="en-US" altLang="zh-CN" sz="2400" dirty="0">
                <a:solidFill>
                  <a:schemeClr val="bg1"/>
                </a:solidFill>
              </a:rPr>
              <a:t>A.</a:t>
            </a:r>
            <a:r>
              <a:rPr lang="zh-CN" altLang="zh-CN" sz="2400" dirty="0">
                <a:solidFill>
                  <a:schemeClr val="bg1"/>
                </a:solidFill>
              </a:rPr>
              <a:t>季节变化</a:t>
            </a:r>
            <a:r>
              <a:rPr lang="en-US" altLang="zh-CN" sz="2400" dirty="0">
                <a:solidFill>
                  <a:schemeClr val="bg1"/>
                </a:solidFill>
              </a:rPr>
              <a:t>                                  B.</a:t>
            </a:r>
            <a:r>
              <a:rPr lang="zh-CN" altLang="zh-CN" sz="2400" dirty="0">
                <a:solidFill>
                  <a:schemeClr val="bg1"/>
                </a:solidFill>
              </a:rPr>
              <a:t>产业结构变动</a:t>
            </a:r>
          </a:p>
          <a:p>
            <a:pPr>
              <a:lnSpc>
                <a:spcPct val="150000"/>
              </a:lnSpc>
            </a:pPr>
            <a:r>
              <a:rPr lang="en-US" altLang="zh-CN" sz="2400" dirty="0">
                <a:solidFill>
                  <a:schemeClr val="bg1"/>
                </a:solidFill>
              </a:rPr>
              <a:t>C.</a:t>
            </a:r>
            <a:r>
              <a:rPr lang="zh-CN" altLang="zh-CN" sz="2400" dirty="0">
                <a:solidFill>
                  <a:schemeClr val="bg1"/>
                </a:solidFill>
              </a:rPr>
              <a:t>市场信息不完全和工作变换</a:t>
            </a:r>
            <a:r>
              <a:rPr lang="en-US" altLang="zh-CN" sz="2400" dirty="0">
                <a:solidFill>
                  <a:schemeClr val="bg1"/>
                </a:solidFill>
              </a:rPr>
              <a:t>     D.</a:t>
            </a:r>
            <a:r>
              <a:rPr lang="zh-CN" altLang="zh-CN" sz="2400" dirty="0">
                <a:solidFill>
                  <a:schemeClr val="bg1"/>
                </a:solidFill>
              </a:rPr>
              <a:t>总需求相对不足减少劳动力派生需求</a:t>
            </a:r>
          </a:p>
          <a:p>
            <a:pPr>
              <a:lnSpc>
                <a:spcPct val="150000"/>
              </a:lnSpc>
            </a:pPr>
            <a:endParaRPr lang="zh-CN" altLang="en-US" sz="2400" dirty="0">
              <a:solidFill>
                <a:schemeClr val="bg1"/>
              </a:solidFill>
              <a:sym typeface="+mn-ea"/>
            </a:endParaRPr>
          </a:p>
        </p:txBody>
      </p:sp>
    </p:spTree>
    <p:extLst>
      <p:ext uri="{BB962C8B-B14F-4D97-AF65-F5344CB8AC3E}">
        <p14:creationId xmlns:p14="http://schemas.microsoft.com/office/powerpoint/2010/main" val="9671709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5566396"/>
          </a:xfrm>
          <a:prstGeom prst="rect">
            <a:avLst/>
          </a:prstGeom>
          <a:noFill/>
        </p:spPr>
        <p:txBody>
          <a:bodyPr wrap="square" rtlCol="0" anchor="t">
            <a:spAutoFit/>
          </a:bodyPr>
          <a:lstStyle/>
          <a:p>
            <a:pPr>
              <a:lnSpc>
                <a:spcPct val="150000"/>
              </a:lnSpc>
            </a:pPr>
            <a:r>
              <a:rPr lang="zh-CN" altLang="en-US" sz="2400" dirty="0">
                <a:solidFill>
                  <a:schemeClr val="bg1"/>
                </a:solidFill>
              </a:rPr>
              <a:t>二、多选题</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a:t>
            </a:r>
            <a:r>
              <a:rPr lang="zh-CN" altLang="zh-CN" sz="2400" dirty="0">
                <a:solidFill>
                  <a:schemeClr val="bg1"/>
                </a:solidFill>
              </a:rPr>
              <a:t>分析和预测经济波动的指标分为</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同步指标</a:t>
            </a:r>
            <a:r>
              <a:rPr lang="en-US" altLang="zh-CN" sz="2400" dirty="0">
                <a:solidFill>
                  <a:schemeClr val="bg1"/>
                </a:solidFill>
              </a:rPr>
              <a:t>     B.</a:t>
            </a:r>
            <a:r>
              <a:rPr lang="zh-CN" altLang="zh-CN" sz="2400" dirty="0">
                <a:solidFill>
                  <a:schemeClr val="bg1"/>
                </a:solidFill>
              </a:rPr>
              <a:t>领先指标</a:t>
            </a:r>
          </a:p>
          <a:p>
            <a:pPr>
              <a:lnSpc>
                <a:spcPct val="150000"/>
              </a:lnSpc>
            </a:pPr>
            <a:r>
              <a:rPr lang="en-US" altLang="zh-CN" sz="2400" dirty="0">
                <a:solidFill>
                  <a:schemeClr val="bg1"/>
                </a:solidFill>
              </a:rPr>
              <a:t>C.</a:t>
            </a:r>
            <a:r>
              <a:rPr lang="zh-CN" altLang="zh-CN" sz="2400" dirty="0">
                <a:solidFill>
                  <a:schemeClr val="bg1"/>
                </a:solidFill>
              </a:rPr>
              <a:t>关键指标</a:t>
            </a:r>
            <a:r>
              <a:rPr lang="en-US" altLang="zh-CN" sz="2400" dirty="0">
                <a:solidFill>
                  <a:schemeClr val="bg1"/>
                </a:solidFill>
              </a:rPr>
              <a:t>     D.</a:t>
            </a:r>
            <a:r>
              <a:rPr lang="zh-CN" altLang="zh-CN" sz="2400" dirty="0">
                <a:solidFill>
                  <a:schemeClr val="bg1"/>
                </a:solidFill>
              </a:rPr>
              <a:t>滞后指标</a:t>
            </a:r>
          </a:p>
          <a:p>
            <a:pPr>
              <a:lnSpc>
                <a:spcPct val="150000"/>
              </a:lnSpc>
            </a:pPr>
            <a:r>
              <a:rPr lang="en-US" altLang="zh-CN" sz="2400" dirty="0">
                <a:solidFill>
                  <a:schemeClr val="bg1"/>
                </a:solidFill>
              </a:rPr>
              <a:t>E.</a:t>
            </a:r>
            <a:r>
              <a:rPr lang="zh-CN" altLang="zh-CN" sz="2400" dirty="0">
                <a:solidFill>
                  <a:schemeClr val="bg1"/>
                </a:solidFill>
              </a:rPr>
              <a:t>收益指标</a:t>
            </a:r>
          </a:p>
          <a:p>
            <a:pPr>
              <a:lnSpc>
                <a:spcPct val="150000"/>
              </a:lnSpc>
            </a:pPr>
            <a:r>
              <a:rPr lang="en-US" altLang="zh-CN" sz="2400" dirty="0">
                <a:solidFill>
                  <a:schemeClr val="bg1"/>
                </a:solidFill>
              </a:rPr>
              <a:t>2</a:t>
            </a:r>
            <a:r>
              <a:rPr lang="zh-CN" altLang="en-US" sz="2400" dirty="0">
                <a:solidFill>
                  <a:schemeClr val="bg1"/>
                </a:solidFill>
              </a:rPr>
              <a:t>、</a:t>
            </a:r>
            <a:r>
              <a:rPr lang="zh-CN" altLang="zh-CN" sz="2400" dirty="0">
                <a:solidFill>
                  <a:schemeClr val="bg1"/>
                </a:solidFill>
              </a:rPr>
              <a:t>下列分析和预测经济波动的指标中，属于滞后指标的有</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制造业订货单</a:t>
            </a:r>
            <a:r>
              <a:rPr lang="en-US" altLang="zh-CN" sz="2400" dirty="0">
                <a:solidFill>
                  <a:schemeClr val="bg1"/>
                </a:solidFill>
              </a:rPr>
              <a:t>             B.</a:t>
            </a:r>
            <a:r>
              <a:rPr lang="zh-CN" altLang="zh-CN" sz="2400" dirty="0">
                <a:solidFill>
                  <a:schemeClr val="bg1"/>
                </a:solidFill>
              </a:rPr>
              <a:t>库存</a:t>
            </a:r>
          </a:p>
          <a:p>
            <a:pPr>
              <a:lnSpc>
                <a:spcPct val="150000"/>
              </a:lnSpc>
            </a:pPr>
            <a:r>
              <a:rPr lang="en-US" altLang="zh-CN" sz="2400" dirty="0">
                <a:solidFill>
                  <a:schemeClr val="bg1"/>
                </a:solidFill>
              </a:rPr>
              <a:t>C.</a:t>
            </a:r>
            <a:r>
              <a:rPr lang="zh-CN" altLang="zh-CN" sz="2400" dirty="0">
                <a:solidFill>
                  <a:schemeClr val="bg1"/>
                </a:solidFill>
              </a:rPr>
              <a:t>工业总产值</a:t>
            </a:r>
            <a:r>
              <a:rPr lang="en-US" altLang="zh-CN" sz="2400" dirty="0">
                <a:solidFill>
                  <a:schemeClr val="bg1"/>
                </a:solidFill>
              </a:rPr>
              <a:t>                D.</a:t>
            </a:r>
            <a:r>
              <a:rPr lang="zh-CN" altLang="zh-CN" sz="2400" dirty="0">
                <a:solidFill>
                  <a:schemeClr val="bg1"/>
                </a:solidFill>
              </a:rPr>
              <a:t>居民消费价格指数</a:t>
            </a:r>
          </a:p>
          <a:p>
            <a:pPr>
              <a:lnSpc>
                <a:spcPct val="150000"/>
              </a:lnSpc>
            </a:pPr>
            <a:r>
              <a:rPr lang="en-US" altLang="zh-CN" sz="2400" dirty="0">
                <a:solidFill>
                  <a:schemeClr val="bg1"/>
                </a:solidFill>
              </a:rPr>
              <a:t>E.</a:t>
            </a:r>
            <a:r>
              <a:rPr lang="zh-CN" altLang="zh-CN" sz="2400" dirty="0">
                <a:solidFill>
                  <a:schemeClr val="bg1"/>
                </a:solidFill>
              </a:rPr>
              <a:t>社会消费品零售总额</a:t>
            </a:r>
            <a:endParaRPr lang="zh-CN" altLang="en-US" sz="2400" dirty="0">
              <a:solidFill>
                <a:schemeClr val="bg1"/>
              </a:solidFill>
              <a:sym typeface="+mn-ea"/>
            </a:endParaRPr>
          </a:p>
        </p:txBody>
      </p:sp>
    </p:spTree>
    <p:extLst>
      <p:ext uri="{BB962C8B-B14F-4D97-AF65-F5344CB8AC3E}">
        <p14:creationId xmlns:p14="http://schemas.microsoft.com/office/powerpoint/2010/main" val="318040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3904402"/>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a:t>
            </a:r>
            <a:r>
              <a:rPr lang="en-US" altLang="zh-CN" sz="2400" dirty="0">
                <a:solidFill>
                  <a:schemeClr val="bg1"/>
                </a:solidFill>
              </a:rPr>
              <a:t> </a:t>
            </a:r>
            <a:r>
              <a:rPr lang="zh-CN" altLang="zh-CN" sz="2400" dirty="0">
                <a:solidFill>
                  <a:schemeClr val="bg1"/>
                </a:solidFill>
              </a:rPr>
              <a:t>下列关于价格总水平的说法正确的是（ </a:t>
            </a:r>
            <a:r>
              <a:rPr lang="en-US" altLang="zh-CN" sz="2400" dirty="0">
                <a:solidFill>
                  <a:schemeClr val="bg1"/>
                </a:solidFill>
              </a:rPr>
              <a:t>    </a:t>
            </a:r>
            <a:r>
              <a:rPr lang="zh-CN" altLang="zh-CN" sz="2400" dirty="0">
                <a:solidFill>
                  <a:schemeClr val="bg1"/>
                </a:solidFill>
              </a:rPr>
              <a:t>）。</a:t>
            </a:r>
          </a:p>
          <a:p>
            <a:pPr>
              <a:lnSpc>
                <a:spcPct val="150000"/>
              </a:lnSpc>
            </a:pPr>
            <a:r>
              <a:rPr lang="en-US" altLang="zh-CN" sz="2400" dirty="0">
                <a:solidFill>
                  <a:schemeClr val="bg1"/>
                </a:solidFill>
              </a:rPr>
              <a:t>A.</a:t>
            </a:r>
            <a:r>
              <a:rPr lang="zh-CN" altLang="zh-CN" sz="2400" dirty="0">
                <a:solidFill>
                  <a:schemeClr val="bg1"/>
                </a:solidFill>
              </a:rPr>
              <a:t>价格总水平的变动与货币供给量的变化成正比</a:t>
            </a:r>
          </a:p>
          <a:p>
            <a:pPr>
              <a:lnSpc>
                <a:spcPct val="150000"/>
              </a:lnSpc>
            </a:pPr>
            <a:r>
              <a:rPr lang="en-US" altLang="zh-CN" sz="2400" dirty="0">
                <a:solidFill>
                  <a:schemeClr val="bg1"/>
                </a:solidFill>
              </a:rPr>
              <a:t>B.</a:t>
            </a:r>
            <a:r>
              <a:rPr lang="zh-CN" altLang="zh-CN" sz="2400" dirty="0">
                <a:solidFill>
                  <a:schemeClr val="bg1"/>
                </a:solidFill>
              </a:rPr>
              <a:t>价格总水平的变动与货币流通速度的变化成正比</a:t>
            </a:r>
          </a:p>
          <a:p>
            <a:pPr>
              <a:lnSpc>
                <a:spcPct val="150000"/>
              </a:lnSpc>
            </a:pPr>
            <a:r>
              <a:rPr lang="en-US" altLang="zh-CN" sz="2400" dirty="0">
                <a:solidFill>
                  <a:schemeClr val="bg1"/>
                </a:solidFill>
              </a:rPr>
              <a:t>C.</a:t>
            </a:r>
            <a:r>
              <a:rPr lang="zh-CN" altLang="zh-CN" sz="2400" dirty="0">
                <a:solidFill>
                  <a:schemeClr val="bg1"/>
                </a:solidFill>
              </a:rPr>
              <a:t>价格总水平的变动与总产出的变化成反比</a:t>
            </a:r>
          </a:p>
          <a:p>
            <a:pPr>
              <a:lnSpc>
                <a:spcPct val="150000"/>
              </a:lnSpc>
            </a:pPr>
            <a:r>
              <a:rPr lang="en-US" altLang="zh-CN" sz="2400" dirty="0">
                <a:solidFill>
                  <a:schemeClr val="bg1"/>
                </a:solidFill>
              </a:rPr>
              <a:t>D.</a:t>
            </a:r>
            <a:r>
              <a:rPr lang="zh-CN" altLang="zh-CN" sz="2400" dirty="0">
                <a:solidFill>
                  <a:schemeClr val="bg1"/>
                </a:solidFill>
              </a:rPr>
              <a:t>价格总水平的变动与货币供给量的变化成反比</a:t>
            </a:r>
          </a:p>
          <a:p>
            <a:pPr>
              <a:lnSpc>
                <a:spcPct val="150000"/>
              </a:lnSpc>
            </a:pPr>
            <a:r>
              <a:rPr lang="en-US" altLang="zh-CN" sz="2400" dirty="0">
                <a:solidFill>
                  <a:schemeClr val="bg1"/>
                </a:solidFill>
              </a:rPr>
              <a:t>E.</a:t>
            </a:r>
            <a:r>
              <a:rPr lang="zh-CN" altLang="zh-CN" sz="2400" dirty="0">
                <a:solidFill>
                  <a:schemeClr val="bg1"/>
                </a:solidFill>
              </a:rPr>
              <a:t>如果总需求增长快于总供给的增长，价格总水平就有可能上升</a:t>
            </a:r>
            <a:endParaRPr lang="zh-CN" altLang="en-US" sz="2400" dirty="0">
              <a:solidFill>
                <a:schemeClr val="bg1"/>
              </a:solidFill>
              <a:sym typeface="+mn-ea"/>
            </a:endParaRPr>
          </a:p>
        </p:txBody>
      </p:sp>
    </p:spTree>
    <p:extLst>
      <p:ext uri="{BB962C8B-B14F-4D97-AF65-F5344CB8AC3E}">
        <p14:creationId xmlns:p14="http://schemas.microsoft.com/office/powerpoint/2010/main" val="3330712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a:t>第九章  价格总水平和就业、失业</a:t>
            </a:r>
          </a:p>
        </p:txBody>
      </p:sp>
      <p:sp>
        <p:nvSpPr>
          <p:cNvPr id="7" name="文本框 6"/>
          <p:cNvSpPr txBox="1"/>
          <p:nvPr/>
        </p:nvSpPr>
        <p:spPr>
          <a:xfrm>
            <a:off x="691515" y="2158365"/>
            <a:ext cx="8541385" cy="3692525"/>
          </a:xfrm>
          <a:prstGeom prst="rect">
            <a:avLst/>
          </a:prstGeom>
          <a:noFill/>
        </p:spPr>
        <p:txBody>
          <a:bodyPr wrap="square" rtlCol="0" anchor="t">
            <a:spAutoFit/>
          </a:bodyPr>
          <a:lstStyle/>
          <a:p>
            <a:r>
              <a:rPr lang="zh-CN" altLang="en-US" sz="2400" dirty="0">
                <a:solidFill>
                  <a:schemeClr val="bg1"/>
                </a:solidFill>
                <a:sym typeface="+mn-ea"/>
              </a:rPr>
              <a:t>价       价格总水平</a:t>
            </a:r>
            <a:endParaRPr lang="en-US" altLang="zh-CN" sz="2400" dirty="0">
              <a:solidFill>
                <a:schemeClr val="bg1"/>
              </a:solidFill>
              <a:sym typeface="+mn-ea"/>
            </a:endParaRPr>
          </a:p>
          <a:p>
            <a:r>
              <a:rPr lang="zh-CN" altLang="en-US" sz="2400" dirty="0">
                <a:solidFill>
                  <a:schemeClr val="bg1"/>
                </a:solidFill>
                <a:sym typeface="+mn-ea"/>
              </a:rPr>
              <a:t>格</a:t>
            </a:r>
          </a:p>
          <a:p>
            <a:r>
              <a:rPr lang="zh-CN" altLang="en-US" sz="2400" dirty="0">
                <a:solidFill>
                  <a:schemeClr val="bg1"/>
                </a:solidFill>
                <a:sym typeface="+mn-ea"/>
              </a:rPr>
              <a:t>总失</a:t>
            </a:r>
          </a:p>
          <a:p>
            <a:r>
              <a:rPr lang="zh-CN" altLang="en-US" sz="2400" dirty="0">
                <a:solidFill>
                  <a:schemeClr val="bg1"/>
                </a:solidFill>
                <a:sym typeface="+mn-ea"/>
              </a:rPr>
              <a:t>水业   就业和失业</a:t>
            </a:r>
            <a:endParaRPr lang="en-US" altLang="zh-CN" sz="2400" dirty="0">
              <a:solidFill>
                <a:schemeClr val="bg1"/>
              </a:solidFill>
              <a:sym typeface="+mn-ea"/>
            </a:endParaRPr>
          </a:p>
          <a:p>
            <a:r>
              <a:rPr lang="zh-CN" altLang="en-US" sz="2400" dirty="0">
                <a:solidFill>
                  <a:schemeClr val="bg1"/>
                </a:solidFill>
                <a:sym typeface="+mn-ea"/>
              </a:rPr>
              <a:t>平</a:t>
            </a:r>
          </a:p>
          <a:p>
            <a:r>
              <a:rPr lang="zh-CN" altLang="en-US" sz="2400" dirty="0">
                <a:solidFill>
                  <a:schemeClr val="bg1"/>
                </a:solidFill>
                <a:sym typeface="+mn-ea"/>
              </a:rPr>
              <a:t>和</a:t>
            </a:r>
          </a:p>
          <a:p>
            <a:r>
              <a:rPr lang="zh-CN" altLang="en-US" sz="2400" dirty="0">
                <a:solidFill>
                  <a:schemeClr val="bg1"/>
                </a:solidFill>
                <a:sym typeface="+mn-ea"/>
              </a:rPr>
              <a:t>就      失业和经济增长及价格总水平的相互关系</a:t>
            </a:r>
          </a:p>
          <a:p>
            <a:pPr algn="l">
              <a:buClrTx/>
              <a:buSzTx/>
              <a:buFontTx/>
            </a:pPr>
            <a:r>
              <a:rPr lang="zh-CN" altLang="en-US" sz="2400" dirty="0">
                <a:solidFill>
                  <a:schemeClr val="bg1"/>
                </a:solidFill>
                <a:sym typeface="+mn-ea"/>
              </a:rPr>
              <a:t>业</a:t>
            </a:r>
          </a:p>
          <a:p>
            <a:pPr algn="l">
              <a:buClrTx/>
              <a:buSzTx/>
              <a:buFontTx/>
            </a:pPr>
            <a:r>
              <a:rPr lang="zh-CN" altLang="en-US" sz="2400" dirty="0">
                <a:solidFill>
                  <a:schemeClr val="bg1"/>
                </a:solidFill>
                <a:sym typeface="+mn-ea"/>
              </a:rPr>
              <a:t>、     </a:t>
            </a:r>
          </a:p>
          <a:p>
            <a:r>
              <a:rPr lang="zh-CN" altLang="en-US" dirty="0">
                <a:solidFill>
                  <a:schemeClr val="bg1"/>
                </a:solidFill>
                <a:sym typeface="+mn-ea"/>
              </a:rPr>
              <a:t>                </a:t>
            </a:r>
          </a:p>
        </p:txBody>
      </p:sp>
      <p:sp>
        <p:nvSpPr>
          <p:cNvPr id="10" name="左大括号 9"/>
          <p:cNvSpPr/>
          <p:nvPr/>
        </p:nvSpPr>
        <p:spPr>
          <a:xfrm>
            <a:off x="1450975" y="24974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5009833"/>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a:t>
            </a:r>
            <a:r>
              <a:rPr lang="zh-CN" altLang="zh-CN" sz="2400" dirty="0">
                <a:solidFill>
                  <a:schemeClr val="bg1"/>
                </a:solidFill>
              </a:rPr>
              <a:t>以下情况中，属于自愿性失业的有（</a:t>
            </a:r>
            <a:r>
              <a:rPr lang="en-US" altLang="zh-CN" sz="2400" dirty="0">
                <a:solidFill>
                  <a:schemeClr val="bg1"/>
                </a:solidFill>
              </a:rPr>
              <a:t>   </a:t>
            </a:r>
            <a:r>
              <a:rPr lang="zh-CN" altLang="zh-CN" sz="2400" dirty="0">
                <a:solidFill>
                  <a:schemeClr val="bg1"/>
                </a:solidFill>
              </a:rPr>
              <a:t>）。</a:t>
            </a:r>
          </a:p>
          <a:p>
            <a:pPr>
              <a:lnSpc>
                <a:spcPct val="150000"/>
              </a:lnSpc>
            </a:pPr>
            <a:r>
              <a:rPr lang="zh-CN" altLang="zh-CN" sz="2400" dirty="0">
                <a:solidFill>
                  <a:schemeClr val="bg1"/>
                </a:solidFill>
              </a:rPr>
              <a:t>　　</a:t>
            </a:r>
            <a:r>
              <a:rPr lang="en-US" altLang="zh-CN" sz="2400" dirty="0">
                <a:solidFill>
                  <a:schemeClr val="bg1"/>
                </a:solidFill>
              </a:rPr>
              <a:t>A.</a:t>
            </a:r>
            <a:r>
              <a:rPr lang="zh-CN" altLang="zh-CN" sz="2400" dirty="0">
                <a:solidFill>
                  <a:schemeClr val="bg1"/>
                </a:solidFill>
              </a:rPr>
              <a:t>某地区经济贫困，总需求不足导致失业</a:t>
            </a:r>
          </a:p>
          <a:p>
            <a:pPr>
              <a:lnSpc>
                <a:spcPct val="150000"/>
              </a:lnSpc>
            </a:pPr>
            <a:r>
              <a:rPr lang="zh-CN" altLang="zh-CN" sz="2400" dirty="0">
                <a:solidFill>
                  <a:schemeClr val="bg1"/>
                </a:solidFill>
              </a:rPr>
              <a:t>　　</a:t>
            </a:r>
            <a:r>
              <a:rPr lang="en-US" altLang="zh-CN" sz="2400" dirty="0">
                <a:solidFill>
                  <a:schemeClr val="bg1"/>
                </a:solidFill>
              </a:rPr>
              <a:t>B.</a:t>
            </a:r>
            <a:r>
              <a:rPr lang="zh-CN" altLang="zh-CN" sz="2400" dirty="0">
                <a:solidFill>
                  <a:schemeClr val="bg1"/>
                </a:solidFill>
              </a:rPr>
              <a:t>某国家发生经济危机导致大量失业</a:t>
            </a:r>
          </a:p>
          <a:p>
            <a:pPr>
              <a:lnSpc>
                <a:spcPct val="150000"/>
              </a:lnSpc>
            </a:pPr>
            <a:r>
              <a:rPr lang="zh-CN" altLang="zh-CN" sz="2400" dirty="0">
                <a:solidFill>
                  <a:schemeClr val="bg1"/>
                </a:solidFill>
              </a:rPr>
              <a:t>　　</a:t>
            </a:r>
            <a:r>
              <a:rPr lang="en-US" altLang="zh-CN" sz="2400" dirty="0">
                <a:solidFill>
                  <a:schemeClr val="bg1"/>
                </a:solidFill>
              </a:rPr>
              <a:t>C.</a:t>
            </a:r>
            <a:r>
              <a:rPr lang="zh-CN" altLang="zh-CN" sz="2400" dirty="0">
                <a:solidFill>
                  <a:schemeClr val="bg1"/>
                </a:solidFill>
              </a:rPr>
              <a:t>总需求萎缩造成的失业</a:t>
            </a:r>
          </a:p>
          <a:p>
            <a:pPr>
              <a:lnSpc>
                <a:spcPct val="150000"/>
              </a:lnSpc>
            </a:pPr>
            <a:r>
              <a:rPr lang="zh-CN" altLang="zh-CN" sz="2400" dirty="0">
                <a:solidFill>
                  <a:schemeClr val="bg1"/>
                </a:solidFill>
              </a:rPr>
              <a:t>　　</a:t>
            </a:r>
            <a:r>
              <a:rPr lang="en-US" altLang="zh-CN" sz="2400" dirty="0">
                <a:solidFill>
                  <a:schemeClr val="bg1"/>
                </a:solidFill>
              </a:rPr>
              <a:t>D.</a:t>
            </a:r>
            <a:r>
              <a:rPr lang="zh-CN" altLang="zh-CN" sz="2400" dirty="0">
                <a:solidFill>
                  <a:schemeClr val="bg1"/>
                </a:solidFill>
              </a:rPr>
              <a:t>某人从一个工作转换到另外一个工作的过程中出现失业</a:t>
            </a:r>
          </a:p>
          <a:p>
            <a:pPr>
              <a:lnSpc>
                <a:spcPct val="150000"/>
              </a:lnSpc>
            </a:pPr>
            <a:r>
              <a:rPr lang="zh-CN" altLang="zh-CN" sz="2400" dirty="0">
                <a:solidFill>
                  <a:schemeClr val="bg1"/>
                </a:solidFill>
              </a:rPr>
              <a:t>　　</a:t>
            </a:r>
            <a:r>
              <a:rPr lang="en-US" altLang="zh-CN" sz="2400" dirty="0">
                <a:solidFill>
                  <a:schemeClr val="bg1"/>
                </a:solidFill>
              </a:rPr>
              <a:t>E.</a:t>
            </a:r>
            <a:r>
              <a:rPr lang="zh-CN" altLang="zh-CN" sz="2400" dirty="0">
                <a:solidFill>
                  <a:schemeClr val="bg1"/>
                </a:solidFill>
              </a:rPr>
              <a:t>产业结构调整使得原有劳动者不具备新产业所要求的技术而失业，但新产业的劳动需求却得不到满足</a:t>
            </a:r>
          </a:p>
          <a:p>
            <a:pPr>
              <a:lnSpc>
                <a:spcPct val="150000"/>
              </a:lnSpc>
            </a:pPr>
            <a:endParaRPr lang="zh-CN" altLang="en-US" sz="2400" dirty="0">
              <a:solidFill>
                <a:schemeClr val="bg1"/>
              </a:solidFill>
              <a:sym typeface="+mn-ea"/>
            </a:endParaRPr>
          </a:p>
        </p:txBody>
      </p:sp>
    </p:spTree>
    <p:extLst>
      <p:ext uri="{BB962C8B-B14F-4D97-AF65-F5344CB8AC3E}">
        <p14:creationId xmlns:p14="http://schemas.microsoft.com/office/powerpoint/2010/main" val="31359497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4" y="953770"/>
            <a:ext cx="9210951" cy="4458400"/>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一、价格总水平</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、价格总水平的含义和度量</a:t>
            </a:r>
          </a:p>
          <a:p>
            <a:pPr algn="l">
              <a:lnSpc>
                <a:spcPct val="150000"/>
              </a:lnSpc>
              <a:buClrTx/>
              <a:buSzTx/>
              <a:buFontTx/>
            </a:pPr>
            <a:r>
              <a:rPr lang="zh-CN" altLang="en-US" sz="2400" dirty="0">
                <a:solidFill>
                  <a:schemeClr val="bg1"/>
                </a:solidFill>
                <a:sym typeface="+mn-ea"/>
              </a:rPr>
              <a:t>（1）价格总水平也叫一般价格水平，是指一个国家或地区在一定时期内全社会各类商品和服务价格变动状态的平均或综合，一般用价格指数来度量。</a:t>
            </a:r>
          </a:p>
          <a:p>
            <a:pPr algn="l">
              <a:lnSpc>
                <a:spcPct val="150000"/>
              </a:lnSpc>
              <a:buClrTx/>
              <a:buSzTx/>
              <a:buFontTx/>
            </a:pPr>
            <a:r>
              <a:rPr lang="zh-CN" altLang="en-US" sz="2400" dirty="0">
                <a:solidFill>
                  <a:schemeClr val="bg1"/>
                </a:solidFill>
                <a:sym typeface="+mn-ea"/>
              </a:rPr>
              <a:t>（2）大部分国家或地区用居民消费价格指数(CPI)，作为度量价格总水平的主要指标。我国也是采用居民消费价格指数(CPI) 作为衡量价格总水平变动的基本指标。</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4" y="953770"/>
            <a:ext cx="9210951" cy="2123658"/>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【例题·单选题】我国目前用于衡量价格总水平变动的基本指标是（）</a:t>
            </a:r>
          </a:p>
          <a:p>
            <a:pPr algn="l">
              <a:lnSpc>
                <a:spcPct val="150000"/>
              </a:lnSpc>
              <a:buClrTx/>
              <a:buSzTx/>
              <a:buFontTx/>
            </a:pPr>
            <a:r>
              <a:rPr lang="zh-CN" altLang="en-US" sz="2400" dirty="0">
                <a:solidFill>
                  <a:schemeClr val="bg1"/>
                </a:solidFill>
                <a:sym typeface="+mn-ea"/>
              </a:rPr>
              <a:t>A.居民消费价格指数       B.固定资产投资价格指数</a:t>
            </a:r>
          </a:p>
          <a:p>
            <a:pPr algn="l">
              <a:lnSpc>
                <a:spcPct val="150000"/>
              </a:lnSpc>
              <a:buClrTx/>
              <a:buSzTx/>
              <a:buFontTx/>
            </a:pPr>
            <a:r>
              <a:rPr lang="zh-CN" altLang="en-US" sz="2400" dirty="0">
                <a:solidFill>
                  <a:schemeClr val="bg1"/>
                </a:solidFill>
                <a:sym typeface="+mn-ea"/>
              </a:rPr>
              <a:t>C.工业品出厂价格指数   D.企业间交易价格指数</a:t>
            </a: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40677880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857250"/>
            <a:ext cx="9183812" cy="5447645"/>
          </a:xfrm>
          <a:prstGeom prst="rect">
            <a:avLst/>
          </a:prstGeom>
          <a:noFill/>
        </p:spPr>
        <p:txBody>
          <a:bodyPr wrap="square" rtlCol="0" anchor="t">
            <a:spAutoFit/>
          </a:bodyPr>
          <a:lstStyle/>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、决定价格总水平变动的因素</a:t>
            </a:r>
          </a:p>
          <a:p>
            <a:pPr algn="l">
              <a:lnSpc>
                <a:spcPct val="150000"/>
              </a:lnSpc>
              <a:buClrTx/>
              <a:buSzTx/>
              <a:buFontTx/>
            </a:pPr>
            <a:r>
              <a:rPr lang="zh-CN" altLang="en-US" sz="2400" dirty="0">
                <a:solidFill>
                  <a:schemeClr val="bg1"/>
                </a:solidFill>
                <a:sym typeface="+mn-ea"/>
              </a:rPr>
              <a:t>决定价格总水平变动的因素包括：货币供给量、货币流通速度、总产出、总需求和总供给。</a:t>
            </a:r>
          </a:p>
          <a:p>
            <a:pPr algn="l">
              <a:lnSpc>
                <a:spcPct val="150000"/>
              </a:lnSpc>
              <a:buClrTx/>
              <a:buSzTx/>
              <a:buFontTx/>
            </a:pPr>
            <a:r>
              <a:rPr lang="zh-CN" altLang="en-US" sz="2400" dirty="0">
                <a:solidFill>
                  <a:schemeClr val="bg1"/>
                </a:solidFill>
                <a:sym typeface="+mn-ea"/>
              </a:rPr>
              <a:t>（1）价格总水平的变动与货币供给量、货币流通速度的变化成正比，而与总产出的变化成反比。</a:t>
            </a:r>
          </a:p>
          <a:p>
            <a:pPr algn="l">
              <a:lnSpc>
                <a:spcPct val="150000"/>
              </a:lnSpc>
              <a:buClrTx/>
              <a:buSzTx/>
              <a:buFontTx/>
            </a:pPr>
            <a:r>
              <a:rPr lang="zh-CN" altLang="en-US" sz="2400" dirty="0">
                <a:solidFill>
                  <a:schemeClr val="bg1"/>
                </a:solidFill>
                <a:sym typeface="+mn-ea"/>
              </a:rPr>
              <a:t>P=MV/T，P的值取决于MV和T三个因素的相互关系，在这三个因素中，M是一个由模型之外的因素决定的，V在一定时期相对稳定，T的增长也相对稳定，所以价格的变动主要取决于M的变动。</a:t>
            </a:r>
          </a:p>
          <a:p>
            <a:pPr algn="l">
              <a:lnSpc>
                <a:spcPct val="150000"/>
              </a:lnSpc>
              <a:buClrTx/>
              <a:buSzTx/>
              <a:buFontTx/>
            </a:pPr>
            <a:r>
              <a:rPr lang="zh-CN" altLang="en-US" sz="2400" dirty="0">
                <a:solidFill>
                  <a:schemeClr val="bg1"/>
                </a:solidFill>
                <a:sym typeface="+mn-ea"/>
              </a:rPr>
              <a:t>运用微分方法推导，可以得出价格总水平的决定方程：π=m+v-y</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857250"/>
            <a:ext cx="9183812" cy="2123658"/>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（2）价格总水平是由总需求和总供给共同决定的。如果总需求增长快于总供给的增长，价格总水平就有可能上升;反之，如果总需求增长慢于总供给的增长，价格总水平就有可能下降。</a:t>
            </a: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30949345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68425" y="717550"/>
            <a:ext cx="7802880" cy="5447645"/>
          </a:xfrm>
          <a:prstGeom prst="rect">
            <a:avLst/>
          </a:prstGeom>
          <a:noFill/>
        </p:spPr>
        <p:txBody>
          <a:bodyPr wrap="square" rtlCol="0" anchor="t">
            <a:spAutoFit/>
          </a:bodyPr>
          <a:lstStyle/>
          <a:p>
            <a:pPr algn="l">
              <a:lnSpc>
                <a:spcPct val="150000"/>
              </a:lnSpc>
              <a:buClrTx/>
              <a:buSzTx/>
              <a:buFontTx/>
            </a:pPr>
            <a:r>
              <a:rPr lang="en-US" altLang="zh-CN" sz="2400" dirty="0">
                <a:solidFill>
                  <a:schemeClr val="bg1"/>
                </a:solidFill>
                <a:sym typeface="+mn-ea"/>
              </a:rPr>
              <a:t>3</a:t>
            </a:r>
            <a:r>
              <a:rPr lang="zh-CN" altLang="en-US" sz="2400" dirty="0">
                <a:solidFill>
                  <a:schemeClr val="bg1"/>
                </a:solidFill>
                <a:sym typeface="+mn-ea"/>
              </a:rPr>
              <a:t>、价格总水平变动的经济效应</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）对工资的影响</a:t>
            </a:r>
          </a:p>
          <a:p>
            <a:pPr algn="l">
              <a:lnSpc>
                <a:spcPct val="150000"/>
              </a:lnSpc>
              <a:buClrTx/>
              <a:buSzTx/>
              <a:buFontTx/>
            </a:pPr>
            <a:r>
              <a:rPr lang="zh-CN" altLang="en-US" sz="2400" dirty="0">
                <a:solidFill>
                  <a:schemeClr val="bg1"/>
                </a:solidFill>
                <a:sym typeface="+mn-ea"/>
              </a:rPr>
              <a:t>实际工资变动率</a:t>
            </a:r>
            <a:r>
              <a:rPr lang="en-US" altLang="zh-CN" sz="2400" dirty="0">
                <a:solidFill>
                  <a:schemeClr val="bg1"/>
                </a:solidFill>
                <a:sym typeface="+mn-ea"/>
              </a:rPr>
              <a:t>=</a:t>
            </a:r>
            <a:r>
              <a:rPr lang="zh-CN" altLang="en-US" sz="2400" dirty="0">
                <a:solidFill>
                  <a:schemeClr val="bg1"/>
                </a:solidFill>
                <a:sym typeface="+mn-ea"/>
              </a:rPr>
              <a:t>名义工资变动率</a:t>
            </a:r>
            <a:r>
              <a:rPr lang="zh-CN" altLang="en-US" sz="2400" dirty="0">
                <a:solidFill>
                  <a:schemeClr val="bg1"/>
                </a:solidFill>
                <a:latin typeface="Arial" panose="020B0604020202020204" pitchFamily="34" charset="0"/>
                <a:sym typeface="+mn-ea"/>
              </a:rPr>
              <a:t>÷价格总水平变动率</a:t>
            </a: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）对利率的影响</a:t>
            </a:r>
          </a:p>
          <a:p>
            <a:pPr algn="l">
              <a:lnSpc>
                <a:spcPct val="150000"/>
              </a:lnSpc>
              <a:buClrTx/>
              <a:buSzTx/>
              <a:buFontTx/>
            </a:pPr>
            <a:r>
              <a:rPr lang="en-US" altLang="zh-CN" sz="2400" dirty="0">
                <a:solidFill>
                  <a:schemeClr val="bg1"/>
                </a:solidFill>
                <a:sym typeface="+mn-ea"/>
              </a:rPr>
              <a:t>i=r-</a:t>
            </a:r>
            <a:r>
              <a:rPr lang="en-US" altLang="zh-CN" sz="2400" dirty="0">
                <a:solidFill>
                  <a:schemeClr val="bg1"/>
                </a:solidFill>
                <a:latin typeface="Arial" panose="020B0604020202020204" pitchFamily="34" charset="0"/>
                <a:cs typeface="Arial" panose="020B0604020202020204" pitchFamily="34" charset="0"/>
                <a:sym typeface="+mn-ea"/>
              </a:rPr>
              <a:t>π</a:t>
            </a: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）对汇率及外贸的影响</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4</a:t>
            </a:r>
            <a:r>
              <a:rPr lang="zh-CN" altLang="en-US" sz="2400" dirty="0">
                <a:solidFill>
                  <a:schemeClr val="bg1"/>
                </a:solidFill>
                <a:sym typeface="+mn-ea"/>
              </a:rPr>
              <a:t>）间接效应</a:t>
            </a:r>
          </a:p>
          <a:p>
            <a:pPr algn="l">
              <a:lnSpc>
                <a:spcPct val="150000"/>
              </a:lnSpc>
              <a:buClrTx/>
              <a:buSzTx/>
              <a:buFontTx/>
            </a:pPr>
            <a:r>
              <a:rPr lang="zh-CN" altLang="en-US" sz="2400" dirty="0">
                <a:solidFill>
                  <a:schemeClr val="bg1"/>
                </a:solidFill>
                <a:sym typeface="+mn-ea"/>
              </a:rPr>
              <a:t>对企业生产经营决策、对收入分配结构、对经济增长的影响。</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9913496" cy="4154984"/>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二、就业与失业</a:t>
            </a: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、就业与失业的含义</a:t>
            </a:r>
          </a:p>
          <a:p>
            <a:pPr algn="l">
              <a:lnSpc>
                <a:spcPct val="150000"/>
              </a:lnSpc>
              <a:buClrTx/>
              <a:buSzTx/>
              <a:buFontTx/>
            </a:pPr>
            <a:r>
              <a:rPr lang="zh-CN" altLang="en-US" sz="2400" dirty="0">
                <a:solidFill>
                  <a:schemeClr val="bg1"/>
                </a:solidFill>
                <a:sym typeface="+mn-ea"/>
              </a:rPr>
              <a:t>（1）就业的含义</a:t>
            </a:r>
            <a:endParaRPr lang="en-US" altLang="zh-CN" sz="2400" dirty="0">
              <a:solidFill>
                <a:schemeClr val="bg1"/>
              </a:solidFill>
              <a:sym typeface="+mn-ea"/>
            </a:endParaRPr>
          </a:p>
          <a:p>
            <a:pPr algn="l">
              <a:lnSpc>
                <a:spcPct val="150000"/>
              </a:lnSpc>
              <a:buClrTx/>
              <a:buSzTx/>
              <a:buFontTx/>
            </a:pPr>
            <a:r>
              <a:rPr lang="zh-CN" altLang="en-US" sz="2400" dirty="0">
                <a:solidFill>
                  <a:schemeClr val="bg1"/>
                </a:solidFill>
                <a:sym typeface="+mn-ea"/>
              </a:rPr>
              <a:t>就业是指一定年龄段内的人们所从事的为获取报酬或经营收入所进行的活动。</a:t>
            </a:r>
            <a:endParaRPr lang="en-US" altLang="zh-CN" sz="2400" dirty="0">
              <a:solidFill>
                <a:schemeClr val="bg1"/>
              </a:solidFill>
              <a:sym typeface="+mn-ea"/>
            </a:endParaRPr>
          </a:p>
          <a:p>
            <a:pPr algn="l">
              <a:lnSpc>
                <a:spcPct val="150000"/>
              </a:lnSpc>
              <a:buClrTx/>
              <a:buSzTx/>
              <a:buFontTx/>
            </a:pPr>
            <a:r>
              <a:rPr lang="zh-CN" altLang="en-US" sz="2400" dirty="0">
                <a:solidFill>
                  <a:schemeClr val="bg1"/>
                </a:solidFill>
                <a:sym typeface="+mn-ea"/>
              </a:rPr>
              <a:t>（2）失业的含义</a:t>
            </a:r>
          </a:p>
          <a:p>
            <a:pPr algn="l">
              <a:buClrTx/>
              <a:buSzTx/>
              <a:buFontTx/>
            </a:pPr>
            <a:r>
              <a:rPr lang="zh-CN" altLang="en-US" sz="2400" dirty="0">
                <a:solidFill>
                  <a:schemeClr val="bg1"/>
                </a:solidFill>
                <a:sym typeface="+mn-ea"/>
              </a:rPr>
              <a:t>失业是指有劳动能力并愿意就业但在目前没有从事有报酬或收入的工作的现象。</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9913496" cy="4339650"/>
          </a:xfrm>
          <a:prstGeom prst="rect">
            <a:avLst/>
          </a:prstGeom>
          <a:noFill/>
        </p:spPr>
        <p:txBody>
          <a:bodyPr wrap="square" rtlCol="0" anchor="t">
            <a:spAutoFit/>
          </a:bodyPr>
          <a:lstStyle/>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、我国的就业与失业问题</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）统计口径</a:t>
            </a:r>
            <a:r>
              <a:rPr lang="en-US" altLang="zh-CN" sz="2400" dirty="0">
                <a:solidFill>
                  <a:schemeClr val="bg1"/>
                </a:solidFill>
                <a:sym typeface="+mn-ea"/>
              </a:rPr>
              <a:t>——</a:t>
            </a:r>
            <a:r>
              <a:rPr lang="zh-CN" altLang="en-US" sz="2400" dirty="0">
                <a:solidFill>
                  <a:schemeClr val="bg1"/>
                </a:solidFill>
                <a:sym typeface="+mn-ea"/>
              </a:rPr>
              <a:t>城镇就业人口与城镇登记失业人员</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）统计指标</a:t>
            </a:r>
            <a:r>
              <a:rPr lang="en-US" altLang="zh-CN" sz="2400" dirty="0">
                <a:solidFill>
                  <a:schemeClr val="bg1"/>
                </a:solidFill>
                <a:sym typeface="+mn-ea"/>
              </a:rPr>
              <a:t>——</a:t>
            </a:r>
            <a:r>
              <a:rPr lang="zh-CN" altLang="en-US" sz="2400" dirty="0">
                <a:solidFill>
                  <a:schemeClr val="bg1"/>
                </a:solidFill>
                <a:sym typeface="+mn-ea"/>
              </a:rPr>
              <a:t>失业率与就业率</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）我国失业问题的原因之一</a:t>
            </a:r>
            <a:r>
              <a:rPr lang="en-US" altLang="zh-CN" sz="2400" dirty="0">
                <a:solidFill>
                  <a:schemeClr val="bg1"/>
                </a:solidFill>
                <a:sym typeface="+mn-ea"/>
              </a:rPr>
              <a:t>——</a:t>
            </a:r>
            <a:r>
              <a:rPr lang="zh-CN" altLang="en-US" sz="2400" dirty="0">
                <a:solidFill>
                  <a:schemeClr val="bg1"/>
                </a:solidFill>
                <a:sym typeface="+mn-ea"/>
              </a:rPr>
              <a:t>二元结构</a:t>
            </a:r>
          </a:p>
          <a:p>
            <a:pPr algn="l">
              <a:lnSpc>
                <a:spcPct val="150000"/>
              </a:lnSpc>
              <a:buClrTx/>
              <a:buSzTx/>
              <a:buFontTx/>
            </a:pPr>
            <a:r>
              <a:rPr lang="en-US" altLang="zh-CN" sz="2400" dirty="0">
                <a:solidFill>
                  <a:schemeClr val="bg1"/>
                </a:solidFill>
                <a:sym typeface="+mn-ea"/>
              </a:rPr>
              <a:t>3</a:t>
            </a:r>
            <a:r>
              <a:rPr lang="zh-CN" altLang="en-US" sz="2400" dirty="0">
                <a:solidFill>
                  <a:schemeClr val="bg1"/>
                </a:solidFill>
                <a:sym typeface="+mn-ea"/>
              </a:rPr>
              <a:t>、失业的类型</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）自愿失业：摩擦性失业与结构性失业</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）非自愿失业（需求不足型失业）是宏观经济调控中需关注的重点。</a:t>
            </a: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4291205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238</TotalTime>
  <Words>1657</Words>
  <Application>Microsoft Office PowerPoint</Application>
  <PresentationFormat>宽屏</PresentationFormat>
  <Paragraphs>197</Paragraphs>
  <Slides>20</Slides>
  <Notes>20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20</vt:i4>
      </vt:variant>
    </vt:vector>
  </HeadingPairs>
  <TitlesOfParts>
    <vt:vector size="26"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158</cp:revision>
  <dcterms:created xsi:type="dcterms:W3CDTF">2017-05-13T03:05:00Z</dcterms:created>
  <dcterms:modified xsi:type="dcterms:W3CDTF">2023-06-14T02:27:14Z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