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44" r:id="rId3"/>
    <p:sldId id="339" r:id="rId4"/>
    <p:sldId id="345" r:id="rId5"/>
    <p:sldId id="346" r:id="rId6"/>
    <p:sldId id="347" r:id="rId7"/>
    <p:sldId id="348" r:id="rId8"/>
    <p:sldId id="321" r:id="rId9"/>
    <p:sldId id="322" r:id="rId10"/>
    <p:sldId id="323" r:id="rId11"/>
    <p:sldId id="324" r:id="rId12"/>
    <p:sldId id="326" r:id="rId13"/>
    <p:sldId id="327" r:id="rId14"/>
    <p:sldId id="328" r:id="rId15"/>
    <p:sldId id="329" r:id="rId16"/>
    <p:sldId id="330" r:id="rId17"/>
    <p:sldId id="341" r:id="rId18"/>
    <p:sldId id="342" r:id="rId19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7">
          <p15:clr>
            <a:srgbClr val="A4A3A4"/>
          </p15:clr>
        </p15:guide>
        <p15:guide id="2" orient="horz" pos="948">
          <p15:clr>
            <a:srgbClr val="A4A3A4"/>
          </p15:clr>
        </p15:guide>
        <p15:guide id="3" orient="horz" pos="4065">
          <p15:clr>
            <a:srgbClr val="A4A3A4"/>
          </p15:clr>
        </p15:guide>
        <p15:guide id="4" pos="3840">
          <p15:clr>
            <a:srgbClr val="A4A3A4"/>
          </p15:clr>
        </p15:guide>
        <p15:guide id="5" pos="436">
          <p15:clr>
            <a:srgbClr val="A4A3A4"/>
          </p15:clr>
        </p15:guide>
        <p15:guide id="6" pos="7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88" y="72"/>
      </p:cViewPr>
      <p:guideLst>
        <p:guide orient="horz" pos="2487"/>
        <p:guide orient="horz" pos="948"/>
        <p:guide orient="horz" pos="4065"/>
        <p:guide pos="3840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  <a:t>2023/5/24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6063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286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34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2023/5/24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图片占位符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2023/5/24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图片占位符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图片占位符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图片占位符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图片占位符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图片占位符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图片占位符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图片占位符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图片占位符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2023/5/24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  <a:t>2023/5/24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6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15135"/>
            <a:ext cx="780288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国内生产总值(GDP)与国民总收入(GNI)的关系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国民总收入就是过去所常用的国民生产总值（GN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P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），是指一个国家(或地区)所有常住单位在一定时期内收入初次分配的最终结果。国民总收入是一个收入概念，而国内生产总值是一个生产概念。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rgbClr val="FFC000"/>
                </a:solidFill>
                <a:sym typeface="+mn-ea"/>
              </a:rPr>
              <a:t>国民总收入=国内生产总值+来自国外的净要素收入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【考点二】</a:t>
            </a:r>
            <a:r>
              <a:rPr sz="2400" dirty="0">
                <a:solidFill>
                  <a:schemeClr val="bg1"/>
                </a:solidFill>
                <a:sym typeface="+mn-ea"/>
              </a:rPr>
              <a:t>国内生产总值的计算方法</a:t>
            </a:r>
          </a:p>
          <a:p>
            <a:pPr algn="l">
              <a:buClrTx/>
              <a:buSzTx/>
              <a:buFontTx/>
            </a:pPr>
            <a:r>
              <a:rPr lang="zh-CN" sz="2400" dirty="0">
                <a:solidFill>
                  <a:schemeClr val="bg1"/>
                </a:solidFill>
                <a:sym typeface="+mn-ea"/>
              </a:rPr>
              <a:t>在实际核算中，国内生产总值的计算方法有三种，即生产法、收入法和支出法。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rgbClr val="FFC000"/>
              </a:solidFill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4455" y="1011555"/>
            <a:ext cx="9039225" cy="5905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>
            <a:extLst>
              <a:ext uri="{FF2B5EF4-FFF2-40B4-BE49-F238E27FC236}">
                <a16:creationId xmlns:a16="http://schemas.microsoft.com/office/drawing/2014/main" id="{9D16C0BC-1B99-4E7B-AB4D-23BBD59099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528" y="942453"/>
            <a:ext cx="9090240" cy="4192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【例题：多选题】关于国内生产总值的说法，正确的是( )。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A.国内生产总值又称为国民总收入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B.国内生产总值是按市场价格计算的一个国家(或地区)在一定时期内生产活动的最终成果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C.国内生产总值仅具有价值形态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D.支出法国内生产总值=最终消费+资本形成总额+净出口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E. 国内生产总值的计算方法只有收入法和支出法两种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62598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二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宏观经济均衡的基本模型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两部门、三部门、四部门储蓄—投资恒等式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47A018D3-7269-4A29-9A8C-C40AE9A15F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020" y="2562272"/>
            <a:ext cx="7906084" cy="204711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【真题：单选题】两部门储蓄-投资恒等式中的两个部门是指( )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 居民和企业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 政府和进出口部门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 居民和政府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 政府和企业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4455" y="1757045"/>
            <a:ext cx="780288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【真题：单选题】如果用 I 表示投资、S 表示储蓄、T 表示税收、G 表示政府购买，X 表示出口、M 表示进口，则四部门经济中储蓄和投资的恒等关系是( )。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A.I=S+( T - G )+ (M - X)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B.I=S+T-G+M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C. I=S+( T - G )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D.I=S+(M-X)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03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三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>
                <a:solidFill>
                  <a:schemeClr val="bg1"/>
                </a:solidFill>
              </a:rPr>
              <a:t> </a:t>
            </a:r>
            <a:r>
              <a:rPr lang="zh-CN" altLang="en-US" sz="2400">
                <a:solidFill>
                  <a:schemeClr val="bg1"/>
                </a:solidFill>
                <a:sym typeface="+mn-ea"/>
              </a:rPr>
              <a:t>消费、储蓄和投资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sz="2400" dirty="0" err="1">
                <a:solidFill>
                  <a:schemeClr val="bg1"/>
                </a:solidFill>
                <a:sym typeface="+mn-ea"/>
              </a:rPr>
              <a:t>三种消费理论</a:t>
            </a: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B533C98B-031B-47B4-97BA-357EF7E24D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55" y="2357209"/>
            <a:ext cx="8647532" cy="30197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40765" y="523806"/>
            <a:ext cx="9534950" cy="61203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en-US" sz="2400" dirty="0">
                <a:solidFill>
                  <a:schemeClr val="bg1"/>
                </a:solidFill>
              </a:rPr>
              <a:t>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en-US" sz="2400" dirty="0">
                <a:solidFill>
                  <a:schemeClr val="bg1"/>
                </a:solidFill>
              </a:rPr>
              <a:t>凯恩斯消费理论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1.</a:t>
            </a:r>
            <a:r>
              <a:rPr lang="zh-CN" altLang="en-US" sz="2400" dirty="0">
                <a:solidFill>
                  <a:schemeClr val="bg1"/>
                </a:solidFill>
              </a:rPr>
              <a:t>理论提出者：英国经济学家凯恩斯。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2.</a:t>
            </a:r>
            <a:r>
              <a:rPr lang="zh-CN" altLang="en-US" sz="2400" dirty="0">
                <a:solidFill>
                  <a:schemeClr val="bg1"/>
                </a:solidFill>
              </a:rPr>
              <a:t>理论假设前提：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(1)</a:t>
            </a:r>
            <a:r>
              <a:rPr lang="zh-CN" altLang="en-US" sz="2400" dirty="0">
                <a:solidFill>
                  <a:schemeClr val="bg1"/>
                </a:solidFill>
              </a:rPr>
              <a:t>边际消费倾向递减规律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en-US" sz="2400" dirty="0">
                <a:solidFill>
                  <a:schemeClr val="bg1"/>
                </a:solidFill>
              </a:rPr>
              <a:t>随着人们收入的增长，人们的消费随之增长</a:t>
            </a:r>
            <a:r>
              <a:rPr lang="en-US" altLang="zh-CN" sz="2400" dirty="0">
                <a:solidFill>
                  <a:schemeClr val="bg1"/>
                </a:solidFill>
              </a:rPr>
              <a:t>;</a:t>
            </a:r>
            <a:r>
              <a:rPr lang="zh-CN" altLang="en-US" sz="2400" dirty="0">
                <a:solidFill>
                  <a:schemeClr val="bg1"/>
                </a:solidFill>
              </a:rPr>
              <a:t>但消费支出在收入中所占比重却不断减少</a:t>
            </a:r>
            <a:r>
              <a:rPr lang="en-US" altLang="zh-CN" sz="2400" dirty="0">
                <a:solidFill>
                  <a:schemeClr val="bg1"/>
                </a:solidFill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(2)</a:t>
            </a:r>
            <a:r>
              <a:rPr lang="zh-CN" altLang="en-US" sz="2400" dirty="0">
                <a:solidFill>
                  <a:schemeClr val="bg1"/>
                </a:solidFill>
              </a:rPr>
              <a:t>收入是决定消费的最重要的因素</a:t>
            </a:r>
            <a:r>
              <a:rPr lang="en-US" altLang="zh-CN" sz="2400" dirty="0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(3)</a:t>
            </a:r>
            <a:r>
              <a:rPr lang="zh-CN" altLang="en-US" sz="2400" dirty="0">
                <a:solidFill>
                  <a:schemeClr val="bg1"/>
                </a:solidFill>
              </a:rPr>
              <a:t>平均消费倾向会随着收入的增加而减少。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3.</a:t>
            </a:r>
            <a:r>
              <a:rPr lang="zh-CN" altLang="en-US" sz="2400" dirty="0">
                <a:solidFill>
                  <a:schemeClr val="bg1"/>
                </a:solidFill>
              </a:rPr>
              <a:t>边际消费倾向与平均消费倾向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(1)</a:t>
            </a:r>
            <a:r>
              <a:rPr lang="zh-CN" altLang="en-US" sz="2400" dirty="0">
                <a:solidFill>
                  <a:schemeClr val="bg1"/>
                </a:solidFill>
              </a:rPr>
              <a:t>边际消费倾向：消费的增量和收入的增量之比率。边际消费倾向大于</a:t>
            </a:r>
            <a:r>
              <a:rPr lang="en-US" altLang="zh-CN" sz="2400" dirty="0">
                <a:solidFill>
                  <a:schemeClr val="bg1"/>
                </a:solidFill>
              </a:rPr>
              <a:t>0</a:t>
            </a:r>
            <a:r>
              <a:rPr lang="zh-CN" altLang="en-US" sz="2400" dirty="0">
                <a:solidFill>
                  <a:schemeClr val="bg1"/>
                </a:solidFill>
              </a:rPr>
              <a:t>小于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</a:t>
            </a: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32330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2252" y="942453"/>
            <a:ext cx="9534950" cy="50783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(2)</a:t>
            </a:r>
            <a:r>
              <a:rPr lang="zh-CN" altLang="en-US" sz="2400" dirty="0">
                <a:solidFill>
                  <a:schemeClr val="bg1"/>
                </a:solidFill>
              </a:rPr>
              <a:t>平均消费倾向：消费总量在收入总量中所占比重。平均消费倾向可能大于、等于或小于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(3)</a:t>
            </a:r>
            <a:r>
              <a:rPr lang="zh-CN" altLang="en-US" sz="2400" dirty="0">
                <a:solidFill>
                  <a:schemeClr val="bg1"/>
                </a:solidFill>
              </a:rPr>
              <a:t>边际消费倾向总是小于平均消费倾向。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4.</a:t>
            </a:r>
            <a:r>
              <a:rPr lang="zh-CN" altLang="en-US" sz="2400" dirty="0">
                <a:solidFill>
                  <a:schemeClr val="bg1"/>
                </a:solidFill>
              </a:rPr>
              <a:t>凯恩斯的消费函数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公式表示为：</a:t>
            </a:r>
            <a:r>
              <a:rPr lang="en-US" altLang="zh-CN" sz="2400" dirty="0">
                <a:solidFill>
                  <a:schemeClr val="bg1"/>
                </a:solidFill>
              </a:rPr>
              <a:t>C=α+βY</a:t>
            </a:r>
            <a:r>
              <a:rPr lang="zh-CN" altLang="en-US" sz="2400" dirty="0">
                <a:solidFill>
                  <a:schemeClr val="bg1"/>
                </a:solidFill>
              </a:rPr>
              <a:t>。其中，</a:t>
            </a:r>
            <a:r>
              <a:rPr lang="en-US" altLang="zh-CN" sz="2400" dirty="0">
                <a:solidFill>
                  <a:schemeClr val="bg1"/>
                </a:solidFill>
              </a:rPr>
              <a:t>α</a:t>
            </a:r>
            <a:r>
              <a:rPr lang="zh-CN" altLang="en-US" sz="2400" dirty="0">
                <a:solidFill>
                  <a:schemeClr val="bg1"/>
                </a:solidFill>
              </a:rPr>
              <a:t>代表自发消费部分，</a:t>
            </a:r>
            <a:r>
              <a:rPr lang="en-US" altLang="zh-CN" sz="2400" dirty="0">
                <a:solidFill>
                  <a:schemeClr val="bg1"/>
                </a:solidFill>
              </a:rPr>
              <a:t>β</a:t>
            </a:r>
            <a:r>
              <a:rPr lang="zh-CN" altLang="en-US" sz="2400" dirty="0">
                <a:solidFill>
                  <a:schemeClr val="bg1"/>
                </a:solidFill>
              </a:rPr>
              <a:t>为边际消费倾向，</a:t>
            </a:r>
            <a:r>
              <a:rPr lang="en-US" altLang="zh-CN" sz="2400" dirty="0">
                <a:solidFill>
                  <a:schemeClr val="bg1"/>
                </a:solidFill>
              </a:rPr>
              <a:t>β</a:t>
            </a:r>
            <a:r>
              <a:rPr lang="zh-CN" altLang="en-US" sz="2400" dirty="0">
                <a:solidFill>
                  <a:schemeClr val="bg1"/>
                </a:solidFill>
              </a:rPr>
              <a:t>和</a:t>
            </a:r>
            <a:r>
              <a:rPr lang="en-US" altLang="zh-CN" sz="2400" dirty="0">
                <a:solidFill>
                  <a:schemeClr val="bg1"/>
                </a:solidFill>
              </a:rPr>
              <a:t>Y</a:t>
            </a:r>
            <a:r>
              <a:rPr lang="zh-CN" altLang="en-US" sz="2400" dirty="0">
                <a:solidFill>
                  <a:schemeClr val="bg1"/>
                </a:solidFill>
              </a:rPr>
              <a:t>的乘积表示引致消费。因此，消费等于自发消费和引致消费之和。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10013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03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二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市场失灵的原因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（一）垄断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（二）外部性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外部性的概念及两种类型（外部经济与外部不经济）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（三）公共物品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公共物品的概念、特征（非竞争性、非排他性）及类型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（纯公共物品与准公共物品）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（四）信息不对称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信息不对称的概念及表现形式（逆向选择和道德风险）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信息不对称的具体表现形式（旧车市场、保险市场、劳动力市场）</a:t>
            </a:r>
          </a:p>
        </p:txBody>
      </p:sp>
    </p:spTree>
    <p:extLst>
      <p:ext uri="{BB962C8B-B14F-4D97-AF65-F5344CB8AC3E}">
        <p14:creationId xmlns:p14="http://schemas.microsoft.com/office/powerpoint/2010/main" val="821050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0374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三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政府对市场的干预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（一）法律手段干预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（二）使用税收和补贴、将相关企业合并来使外部性内部化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（三）政府承担公共物品提供者的职责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（四）为了解决因信息不对称所造成的市场失灵，政府对许多商品的说明、质量标准和广告都做了具体规定，并通过各种方式向消费者提供信息服务。</a:t>
            </a:r>
          </a:p>
          <a:p>
            <a:pPr algn="l">
              <a:buClrTx/>
              <a:buSzTx/>
              <a:buFontTx/>
            </a:pPr>
            <a:endParaRPr lang="zh-CN" alt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21C0C58F-7373-41B0-9583-5829570C6956}"/>
              </a:ext>
            </a:extLst>
          </p:cNvPr>
          <p:cNvSpPr/>
          <p:nvPr/>
        </p:nvSpPr>
        <p:spPr>
          <a:xfrm>
            <a:off x="604910" y="825438"/>
            <a:ext cx="10494498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zh-CN" altLang="en-US" sz="2400" dirty="0">
                <a:solidFill>
                  <a:schemeClr val="bg1"/>
                </a:solidFill>
              </a:rPr>
              <a:t>本章习题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zh-CN" altLang="en-US" sz="2400" dirty="0">
                <a:solidFill>
                  <a:schemeClr val="bg1"/>
                </a:solidFill>
              </a:rPr>
              <a:t>一、单选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zh-CN" sz="2400" dirty="0">
                <a:solidFill>
                  <a:schemeClr val="bg1"/>
                </a:solidFill>
              </a:rPr>
              <a:t>．在市场机制作用下，如果居民和企业作为市场主体分别实现了效用最大化和利润最大化，并且在此基础上，产品市场和生产要素市场既不存在过剩，也不存在短缺，这种状态称为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货币市场均衡 </a:t>
            </a:r>
            <a:r>
              <a:rPr lang="en-US" altLang="zh-CN" sz="2400" dirty="0">
                <a:solidFill>
                  <a:schemeClr val="bg1"/>
                </a:solidFill>
              </a:rPr>
              <a:t>   B.</a:t>
            </a:r>
            <a:r>
              <a:rPr lang="zh-CN" altLang="zh-CN" sz="2400" dirty="0">
                <a:solidFill>
                  <a:schemeClr val="bg1"/>
                </a:solidFill>
              </a:rPr>
              <a:t>要素最优状态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帕累托改进 </a:t>
            </a:r>
            <a:r>
              <a:rPr lang="en-US" altLang="zh-CN" sz="2400" dirty="0">
                <a:solidFill>
                  <a:schemeClr val="bg1"/>
                </a:solidFill>
              </a:rPr>
              <a:t>     D.</a:t>
            </a:r>
            <a:r>
              <a:rPr lang="zh-CN" altLang="zh-CN" sz="2400" dirty="0">
                <a:solidFill>
                  <a:schemeClr val="bg1"/>
                </a:solidFill>
              </a:rPr>
              <a:t>一般均衡状态</a:t>
            </a:r>
          </a:p>
        </p:txBody>
      </p:sp>
    </p:spTree>
    <p:extLst>
      <p:ext uri="{BB962C8B-B14F-4D97-AF65-F5344CB8AC3E}">
        <p14:creationId xmlns:p14="http://schemas.microsoft.com/office/powerpoint/2010/main" val="271681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5CCEF2B-97BC-4B05-8013-6C5F60A11B68}"/>
              </a:ext>
            </a:extLst>
          </p:cNvPr>
          <p:cNvSpPr/>
          <p:nvPr/>
        </p:nvSpPr>
        <p:spPr>
          <a:xfrm>
            <a:off x="1223890" y="1069146"/>
            <a:ext cx="8778240" cy="4417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2. </a:t>
            </a:r>
            <a:r>
              <a:rPr lang="zh-CN" altLang="zh-CN" sz="2400" dirty="0">
                <a:solidFill>
                  <a:schemeClr val="bg1"/>
                </a:solidFill>
              </a:rPr>
              <a:t>资源配置达到帕累托最优状态的标准是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zh-CN" sz="2400" dirty="0">
                <a:solidFill>
                  <a:schemeClr val="bg1"/>
                </a:solidFill>
              </a:rPr>
              <a:t>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还存在帕累托改进的资源配置状态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zh-CN" sz="2400" dirty="0">
                <a:solidFill>
                  <a:schemeClr val="bg1"/>
                </a:solidFill>
              </a:rPr>
              <a:t>收入在不同居民之间分配公平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可能由重新组合生产和分配来使一个人或多个人的福利增加，而不使其他任何人的福利减少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zh-CN" sz="2400" dirty="0">
                <a:solidFill>
                  <a:schemeClr val="bg1"/>
                </a:solidFill>
              </a:rPr>
              <a:t>不可能由重新组合生产和分配来使一个人或多个人的福利增加，而不使其他任何人的福利减少</a:t>
            </a:r>
          </a:p>
        </p:txBody>
      </p:sp>
    </p:spTree>
    <p:extLst>
      <p:ext uri="{BB962C8B-B14F-4D97-AF65-F5344CB8AC3E}">
        <p14:creationId xmlns:p14="http://schemas.microsoft.com/office/powerpoint/2010/main" val="508217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5CCEF2B-97BC-4B05-8013-6C5F60A11B68}"/>
              </a:ext>
            </a:extLst>
          </p:cNvPr>
          <p:cNvSpPr/>
          <p:nvPr/>
        </p:nvSpPr>
        <p:spPr>
          <a:xfrm>
            <a:off x="1308296" y="618979"/>
            <a:ext cx="8778240" cy="4417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3. </a:t>
            </a:r>
            <a:r>
              <a:rPr lang="zh-CN" altLang="zh-CN" sz="2400" dirty="0">
                <a:solidFill>
                  <a:schemeClr val="bg1"/>
                </a:solidFill>
              </a:rPr>
              <a:t>具有有限的非竞争性和非排他性的物品通常被称为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纯公共物品 </a:t>
            </a:r>
            <a:r>
              <a:rPr lang="en-US" altLang="zh-CN" sz="2400" dirty="0">
                <a:solidFill>
                  <a:schemeClr val="bg1"/>
                </a:solidFill>
              </a:rPr>
              <a:t>     B.</a:t>
            </a:r>
            <a:r>
              <a:rPr lang="zh-CN" altLang="zh-CN" sz="2400" dirty="0">
                <a:solidFill>
                  <a:schemeClr val="bg1"/>
                </a:solidFill>
              </a:rPr>
              <a:t>准公共物品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自然垄断产品 </a:t>
            </a:r>
            <a:r>
              <a:rPr lang="en-US" altLang="zh-CN" sz="2400" dirty="0">
                <a:solidFill>
                  <a:schemeClr val="bg1"/>
                </a:solidFill>
              </a:rPr>
              <a:t>   D.</a:t>
            </a:r>
            <a:r>
              <a:rPr lang="zh-CN" altLang="zh-CN" sz="2400" dirty="0">
                <a:solidFill>
                  <a:schemeClr val="bg1"/>
                </a:solidFill>
              </a:rPr>
              <a:t>私人物品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4.</a:t>
            </a:r>
            <a:r>
              <a:rPr lang="zh-CN" altLang="zh-CN" sz="2400" dirty="0">
                <a:solidFill>
                  <a:schemeClr val="bg1"/>
                </a:solidFill>
              </a:rPr>
              <a:t>购买财产保险后不注意防盗从而造成保险公司的损失，这属于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操作风险 </a:t>
            </a:r>
            <a:r>
              <a:rPr lang="en-US" altLang="zh-CN" sz="2400" dirty="0">
                <a:solidFill>
                  <a:schemeClr val="bg1"/>
                </a:solidFill>
              </a:rPr>
              <a:t>   B.</a:t>
            </a:r>
            <a:r>
              <a:rPr lang="zh-CN" altLang="zh-CN" sz="2400" dirty="0">
                <a:solidFill>
                  <a:schemeClr val="bg1"/>
                </a:solidFill>
              </a:rPr>
              <a:t>顺向选择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zh-CN" sz="2400" dirty="0">
                <a:solidFill>
                  <a:schemeClr val="bg1"/>
                </a:solidFill>
              </a:rPr>
              <a:t>逆向选择 </a:t>
            </a:r>
            <a:r>
              <a:rPr lang="en-US" altLang="zh-CN" sz="2400" dirty="0">
                <a:solidFill>
                  <a:schemeClr val="bg1"/>
                </a:solidFill>
              </a:rPr>
              <a:t>   D.</a:t>
            </a:r>
            <a:r>
              <a:rPr lang="zh-CN" altLang="zh-CN" sz="2400" dirty="0">
                <a:solidFill>
                  <a:schemeClr val="bg1"/>
                </a:solidFill>
              </a:rPr>
              <a:t>道德风险</a:t>
            </a:r>
          </a:p>
        </p:txBody>
      </p:sp>
    </p:spTree>
    <p:extLst>
      <p:ext uri="{BB962C8B-B14F-4D97-AF65-F5344CB8AC3E}">
        <p14:creationId xmlns:p14="http://schemas.microsoft.com/office/powerpoint/2010/main" val="243014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5CCEF2B-97BC-4B05-8013-6C5F60A11B68}"/>
              </a:ext>
            </a:extLst>
          </p:cNvPr>
          <p:cNvSpPr/>
          <p:nvPr/>
        </p:nvSpPr>
        <p:spPr>
          <a:xfrm>
            <a:off x="1308296" y="618979"/>
            <a:ext cx="8778240" cy="5173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zh-CN" altLang="en-US" sz="2400" dirty="0">
                <a:solidFill>
                  <a:schemeClr val="bg1"/>
                </a:solidFill>
              </a:rPr>
              <a:t>二、多选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1.</a:t>
            </a:r>
            <a:r>
              <a:rPr lang="zh-CN" altLang="zh-CN" sz="2400" dirty="0">
                <a:solidFill>
                  <a:schemeClr val="bg1"/>
                </a:solidFill>
              </a:rPr>
              <a:t>导致市场失灵的原因主要有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zh-CN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垄断 </a:t>
            </a:r>
            <a:r>
              <a:rPr lang="en-US" altLang="zh-CN" sz="2400" dirty="0">
                <a:solidFill>
                  <a:schemeClr val="bg1"/>
                </a:solidFill>
              </a:rPr>
              <a:t>     B.</a:t>
            </a:r>
            <a:r>
              <a:rPr lang="zh-CN" altLang="zh-CN" sz="2400" dirty="0">
                <a:solidFill>
                  <a:schemeClr val="bg1"/>
                </a:solidFill>
              </a:rPr>
              <a:t>竞争 </a:t>
            </a:r>
            <a:r>
              <a:rPr lang="en-US" altLang="zh-CN" sz="2400" dirty="0">
                <a:solidFill>
                  <a:schemeClr val="bg1"/>
                </a:solidFill>
              </a:rPr>
              <a:t>    C.</a:t>
            </a:r>
            <a:r>
              <a:rPr lang="zh-CN" altLang="zh-CN" sz="2400" dirty="0">
                <a:solidFill>
                  <a:schemeClr val="bg1"/>
                </a:solidFill>
              </a:rPr>
              <a:t>外部性 </a:t>
            </a:r>
            <a:r>
              <a:rPr lang="en-US" altLang="zh-CN" sz="2400" dirty="0">
                <a:solidFill>
                  <a:schemeClr val="bg1"/>
                </a:solidFill>
              </a:rPr>
              <a:t>    D.</a:t>
            </a:r>
            <a:r>
              <a:rPr lang="zh-CN" altLang="zh-CN" sz="2400" dirty="0">
                <a:solidFill>
                  <a:schemeClr val="bg1"/>
                </a:solidFill>
              </a:rPr>
              <a:t>公共物品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E.</a:t>
            </a:r>
            <a:r>
              <a:rPr lang="zh-CN" altLang="zh-CN" sz="2400" dirty="0">
                <a:solidFill>
                  <a:schemeClr val="bg1"/>
                </a:solidFill>
              </a:rPr>
              <a:t>信息不对称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2. </a:t>
            </a:r>
            <a:r>
              <a:rPr lang="zh-CN" altLang="zh-CN" sz="2400" dirty="0">
                <a:solidFill>
                  <a:schemeClr val="bg1"/>
                </a:solidFill>
              </a:rPr>
              <a:t>下列属于纯公共物品的有</a:t>
            </a:r>
            <a:r>
              <a:rPr lang="en-US" altLang="zh-CN" sz="2400" dirty="0">
                <a:solidFill>
                  <a:schemeClr val="bg1"/>
                </a:solidFill>
              </a:rPr>
              <a:t>(</a:t>
            </a:r>
            <a:r>
              <a:rPr lang="zh-CN" altLang="zh-CN" sz="2400" dirty="0">
                <a:solidFill>
                  <a:schemeClr val="bg1"/>
                </a:solidFill>
              </a:rPr>
              <a:t>　</a:t>
            </a:r>
            <a:r>
              <a:rPr lang="en-US" altLang="zh-CN" sz="2400" dirty="0">
                <a:solidFill>
                  <a:schemeClr val="bg1"/>
                </a:solidFill>
              </a:rPr>
              <a:t> </a:t>
            </a:r>
            <a:r>
              <a:rPr lang="zh-CN" altLang="zh-CN" sz="2400" dirty="0">
                <a:solidFill>
                  <a:schemeClr val="bg1"/>
                </a:solidFill>
              </a:rPr>
              <a:t>　</a:t>
            </a:r>
            <a:r>
              <a:rPr lang="en-US" altLang="zh-CN" sz="2400" dirty="0">
                <a:solidFill>
                  <a:schemeClr val="bg1"/>
                </a:solidFill>
              </a:rPr>
              <a:t>)</a:t>
            </a:r>
            <a:r>
              <a:rPr lang="zh-CN" altLang="zh-CN" sz="2400" dirty="0">
                <a:solidFill>
                  <a:schemeClr val="bg1"/>
                </a:solidFill>
              </a:rPr>
              <a:t>。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zh-CN" sz="2400" dirty="0">
                <a:solidFill>
                  <a:schemeClr val="bg1"/>
                </a:solidFill>
              </a:rPr>
              <a:t>国防 </a:t>
            </a:r>
            <a:r>
              <a:rPr lang="en-US" altLang="zh-CN" sz="2400" dirty="0">
                <a:solidFill>
                  <a:schemeClr val="bg1"/>
                </a:solidFill>
              </a:rPr>
              <a:t>  B.</a:t>
            </a:r>
            <a:r>
              <a:rPr lang="zh-CN" altLang="zh-CN" sz="2400" dirty="0">
                <a:solidFill>
                  <a:schemeClr val="bg1"/>
                </a:solidFill>
              </a:rPr>
              <a:t>治安 </a:t>
            </a:r>
            <a:r>
              <a:rPr lang="en-US" altLang="zh-CN" sz="2400" dirty="0">
                <a:solidFill>
                  <a:schemeClr val="bg1"/>
                </a:solidFill>
              </a:rPr>
              <a:t>  C.</a:t>
            </a:r>
            <a:r>
              <a:rPr lang="zh-CN" altLang="zh-CN" sz="2400" dirty="0">
                <a:solidFill>
                  <a:schemeClr val="bg1"/>
                </a:solidFill>
              </a:rPr>
              <a:t>教育 </a:t>
            </a:r>
            <a:r>
              <a:rPr lang="en-US" altLang="zh-CN" sz="2400" dirty="0">
                <a:solidFill>
                  <a:schemeClr val="bg1"/>
                </a:solidFill>
              </a:rPr>
              <a:t>   D.</a:t>
            </a:r>
            <a:r>
              <a:rPr lang="zh-CN" altLang="zh-CN" sz="2400" dirty="0">
                <a:solidFill>
                  <a:schemeClr val="bg1"/>
                </a:solidFill>
              </a:rPr>
              <a:t>医疗卫生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r>
              <a:rPr lang="en-US" altLang="zh-CN" sz="2400" dirty="0">
                <a:solidFill>
                  <a:schemeClr val="bg1"/>
                </a:solidFill>
              </a:rPr>
              <a:t>E.</a:t>
            </a:r>
            <a:r>
              <a:rPr lang="zh-CN" altLang="zh-CN" sz="2400" dirty="0">
                <a:solidFill>
                  <a:schemeClr val="bg1"/>
                </a:solidFill>
              </a:rPr>
              <a:t>收费公路</a:t>
            </a:r>
          </a:p>
          <a:p>
            <a:pPr indent="266700">
              <a:lnSpc>
                <a:spcPct val="150000"/>
              </a:lnSpc>
              <a:spcAft>
                <a:spcPts val="750"/>
              </a:spcAft>
            </a:pPr>
            <a:endParaRPr lang="zh-CN" altLang="zh-CN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711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华文中宋" panose="02010600040101010101" charset="-122"/>
                <a:ea typeface="华文中宋" panose="02010600040101010101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39062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951539" y="252702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581795" y="25333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3704590" y="717550"/>
            <a:ext cx="4431665" cy="953135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800" dirty="0"/>
              <a:t>第七章  国民收入核算和简单的宏观经济模型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91515" y="2158365"/>
            <a:ext cx="7638415" cy="4061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       国民收入核算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民的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收宏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入观    宏观经济均衡的基本模型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核经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算济</a:t>
            </a:r>
          </a:p>
          <a:p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和模     消费、储蓄和投资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简型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单     </a:t>
            </a:r>
          </a:p>
          <a:p>
            <a:r>
              <a:rPr lang="zh-CN" altLang="en-US" dirty="0">
                <a:solidFill>
                  <a:schemeClr val="bg1"/>
                </a:solidFill>
                <a:sym typeface="+mn-ea"/>
              </a:rPr>
              <a:t>               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总需求和总供给</a:t>
            </a:r>
            <a:endParaRPr lang="zh-CN" altLang="en-US" dirty="0">
              <a:solidFill>
                <a:schemeClr val="bg1"/>
              </a:solidFill>
              <a:sym typeface="+mn-ea"/>
            </a:endParaRPr>
          </a:p>
          <a:p>
            <a:endParaRPr lang="zh-CN" altLang="en-US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8" name="左大括号 7"/>
          <p:cNvSpPr/>
          <p:nvPr/>
        </p:nvSpPr>
        <p:spPr>
          <a:xfrm>
            <a:off x="1479550" y="2525395"/>
            <a:ext cx="154940" cy="313309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76020" y="1031875"/>
            <a:ext cx="59969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</a:rPr>
              <a:t>一</a:t>
            </a:r>
            <a:r>
              <a:rPr lang="en-US" altLang="zh-CN" sz="2400" dirty="0">
                <a:solidFill>
                  <a:schemeClr val="bg1"/>
                </a:solidFill>
              </a:rPr>
              <a:t>.</a:t>
            </a:r>
            <a:r>
              <a:rPr lang="zh-CN" altLang="en-US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国民收入核算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54455" y="1757045"/>
            <a:ext cx="780288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国内生产总值的含义</a:t>
            </a:r>
          </a:p>
          <a:p>
            <a:pPr algn="l">
              <a:buClrTx/>
              <a:buSzTx/>
              <a:buFontTx/>
            </a:pPr>
            <a:r>
              <a:rPr sz="2400" dirty="0">
                <a:solidFill>
                  <a:schemeClr val="bg1"/>
                </a:solidFill>
                <a:sym typeface="+mn-ea"/>
              </a:rPr>
              <a:t>国内生产总值(GDP)是按市场价格计算的一个国家(或地区)在一定时期内生产活动的最终成果。</a:t>
            </a:r>
          </a:p>
          <a:p>
            <a:pPr algn="l">
              <a:buClrTx/>
              <a:buSzTx/>
              <a:buFontTx/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【考点一】</a:t>
            </a:r>
            <a:r>
              <a:rPr sz="2400" dirty="0">
                <a:solidFill>
                  <a:schemeClr val="bg1"/>
                </a:solidFill>
                <a:sym typeface="+mn-ea"/>
              </a:rPr>
              <a:t>国内生产总值的</a:t>
            </a:r>
            <a:r>
              <a:rPr lang="zh-CN" sz="2400" dirty="0">
                <a:solidFill>
                  <a:schemeClr val="bg1"/>
                </a:solidFill>
                <a:sym typeface="+mn-ea"/>
              </a:rPr>
              <a:t>三种</a:t>
            </a:r>
            <a:r>
              <a:rPr sz="2400" dirty="0">
                <a:solidFill>
                  <a:schemeClr val="bg1"/>
                </a:solidFill>
                <a:sym typeface="+mn-ea"/>
              </a:rPr>
              <a:t>形态</a:t>
            </a: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  <a:p>
            <a:pPr algn="l">
              <a:buClrTx/>
              <a:buSzTx/>
              <a:buFontTx/>
            </a:pPr>
            <a:endParaRPr sz="2400" dirty="0">
              <a:solidFill>
                <a:schemeClr val="bg1"/>
              </a:solidFill>
              <a:sym typeface="+mn-ea"/>
            </a:endParaRPr>
          </a:p>
        </p:txBody>
      </p:sp>
      <p:pic>
        <p:nvPicPr>
          <p:cNvPr id="8" name="图片 7" descr="202001310124037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9395" y="3291840"/>
            <a:ext cx="9172575" cy="3162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1228</Words>
  <Application>Microsoft Office PowerPoint</Application>
  <PresentationFormat>宽屏</PresentationFormat>
  <Paragraphs>138</Paragraphs>
  <Slides>18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等线</vt:lpstr>
      <vt:lpstr>华文新魏</vt:lpstr>
      <vt:lpstr>华文中宋</vt:lpstr>
      <vt:lpstr>Arial</vt:lpstr>
      <vt:lpstr>Calibri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陈 果</cp:lastModifiedBy>
  <cp:revision>134</cp:revision>
  <dcterms:created xsi:type="dcterms:W3CDTF">2017-05-13T03:05:00Z</dcterms:created>
  <dcterms:modified xsi:type="dcterms:W3CDTF">2023-05-23T23:26:42Z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