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1.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3"/>
  </p:notesMasterIdLst>
  <p:handoutMasterIdLst>
    <p:handoutMasterId r:id="rId24"/>
  </p:handoutMasterIdLst>
  <p:sldIdLst>
    <p:sldId id="351" r:id="rId2"/>
    <p:sldId id="275" r:id="rId3"/>
    <p:sldId id="329" r:id="rId4"/>
    <p:sldId id="363" r:id="rId5"/>
    <p:sldId id="364" r:id="rId6"/>
    <p:sldId id="365" r:id="rId7"/>
    <p:sldId id="367" r:id="rId8"/>
    <p:sldId id="368" r:id="rId9"/>
    <p:sldId id="369" r:id="rId10"/>
    <p:sldId id="381" r:id="rId11"/>
    <p:sldId id="372" r:id="rId12"/>
    <p:sldId id="391" r:id="rId13"/>
    <p:sldId id="392" r:id="rId14"/>
    <p:sldId id="393" r:id="rId15"/>
    <p:sldId id="394" r:id="rId16"/>
    <p:sldId id="352" r:id="rId17"/>
    <p:sldId id="353" r:id="rId18"/>
    <p:sldId id="354" r:id="rId19"/>
    <p:sldId id="366" r:id="rId20"/>
    <p:sldId id="382"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275"/>
            <p14:sldId id="329"/>
            <p14:sldId id="363"/>
            <p14:sldId id="364"/>
            <p14:sldId id="365"/>
            <p14:sldId id="367"/>
            <p14:sldId id="368"/>
            <p14:sldId id="369"/>
            <p14:sldId id="381"/>
            <p14:sldId id="372"/>
            <p14:sldId id="391"/>
            <p14:sldId id="392"/>
            <p14:sldId id="393"/>
            <p14:sldId id="394"/>
            <p14:sldId id="352"/>
            <p14:sldId id="353"/>
            <p14:sldId id="354"/>
            <p14:sldId id="366"/>
            <p14:sldId id="382"/>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2023/4/19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2023/4/19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19160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281040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3039850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4181419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2959863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746864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2181416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36711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1918311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802020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2027652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224761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1385523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230400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2023/4/19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8.xml"/><Relationship Id="rId1" Type="http://schemas.openxmlformats.org/officeDocument/2006/relationships/tags" Target="../tags/tag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2023</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3" y="1188720"/>
            <a:ext cx="8867405" cy="2074286"/>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en-US" dirty="0"/>
              <a:t>第一，劳动、资本等生产要素的价格；</a:t>
            </a:r>
            <a:endParaRPr lang="en-US" altLang="zh-CN" dirty="0"/>
          </a:p>
          <a:p>
            <a:pPr>
              <a:lnSpc>
                <a:spcPct val="150000"/>
              </a:lnSpc>
            </a:pPr>
            <a:r>
              <a:rPr lang="zh-CN" altLang="en-US" dirty="0"/>
              <a:t>第二，生产率（劳动生产率和全要素生产率）。</a:t>
            </a:r>
            <a:endParaRPr lang="en-US" altLang="zh-CN" dirty="0"/>
          </a:p>
          <a:p>
            <a:pPr>
              <a:lnSpc>
                <a:spcPct val="150000"/>
              </a:lnSpc>
            </a:pPr>
            <a:r>
              <a:rPr lang="zh-CN" altLang="en-US" dirty="0"/>
              <a:t>劳动生产率即平均产量。</a:t>
            </a:r>
            <a:endParaRPr lang="en-US" altLang="zh-CN" dirty="0"/>
          </a:p>
          <a:p>
            <a:pPr>
              <a:lnSpc>
                <a:spcPct val="150000"/>
              </a:lnSpc>
            </a:pPr>
            <a:r>
              <a:rPr lang="zh-CN" altLang="en-US" dirty="0"/>
              <a:t>全要素生产率就是每单位总投入（包括劳动投入和资本投入）的产量或产出。</a:t>
            </a:r>
            <a:endParaRPr lang="zh-CN" altLang="zh-CN" dirty="0"/>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（三）决定短期成本变动的主要因素。</a:t>
            </a:r>
          </a:p>
        </p:txBody>
      </p:sp>
    </p:spTree>
    <p:extLst>
      <p:ext uri="{BB962C8B-B14F-4D97-AF65-F5344CB8AC3E}">
        <p14:creationId xmlns:p14="http://schemas.microsoft.com/office/powerpoint/2010/main" val="418202410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6071662"/>
          </a:xfrm>
          <a:prstGeom prst="rect">
            <a:avLst/>
          </a:prstGeom>
          <a:noFill/>
        </p:spPr>
        <p:txBody>
          <a:bodyPr wrap="square" lIns="0" rIns="0" bIns="0" rtlCol="0">
            <a:spAutoFit/>
          </a:bodyPr>
          <a:lstStyle/>
          <a:p>
            <a:pPr>
              <a:lnSpc>
                <a:spcPct val="150000"/>
              </a:lnSpc>
            </a:pPr>
            <a:r>
              <a:rPr lang="zh-CN" altLang="en-US" sz="2400" dirty="0"/>
              <a:t>一、单选题</a:t>
            </a:r>
          </a:p>
          <a:p>
            <a:pPr>
              <a:lnSpc>
                <a:spcPct val="150000"/>
              </a:lnSpc>
            </a:pPr>
            <a:r>
              <a:rPr lang="en-US" altLang="zh-CN" sz="2400" dirty="0"/>
              <a:t>1</a:t>
            </a:r>
            <a:r>
              <a:rPr lang="zh-CN" altLang="zh-CN" sz="2400" dirty="0"/>
              <a:t>、</a:t>
            </a:r>
            <a:r>
              <a:rPr lang="en-US" altLang="zh-CN" dirty="0"/>
              <a:t> </a:t>
            </a:r>
            <a:r>
              <a:rPr lang="zh-CN" altLang="zh-CN" sz="2400" dirty="0"/>
              <a:t>假设资本投入不变，当某一生产者使用的劳动数量从</a:t>
            </a:r>
            <a:r>
              <a:rPr lang="en-US" altLang="zh-CN" sz="2400" dirty="0"/>
              <a:t>4</a:t>
            </a:r>
            <a:r>
              <a:rPr lang="zh-CN" altLang="zh-CN" sz="2400" dirty="0"/>
              <a:t>个单位增加到</a:t>
            </a:r>
            <a:r>
              <a:rPr lang="en-US" altLang="zh-CN" sz="2400" dirty="0"/>
              <a:t>5</a:t>
            </a:r>
            <a:r>
              <a:rPr lang="zh-CN" altLang="zh-CN" sz="2400" dirty="0"/>
              <a:t>个单位时，总产量从</a:t>
            </a:r>
            <a:r>
              <a:rPr lang="en-US" altLang="zh-CN" sz="2400" dirty="0"/>
              <a:t>38000</a:t>
            </a:r>
            <a:r>
              <a:rPr lang="zh-CN" altLang="zh-CN" sz="2400" dirty="0"/>
              <a:t>件增加到</a:t>
            </a:r>
            <a:r>
              <a:rPr lang="en-US" altLang="zh-CN" sz="2400" dirty="0"/>
              <a:t>39000</a:t>
            </a:r>
            <a:r>
              <a:rPr lang="zh-CN" altLang="zh-CN" sz="2400" dirty="0"/>
              <a:t>件，平均产量从</a:t>
            </a:r>
            <a:r>
              <a:rPr lang="en-US" altLang="zh-CN" sz="2400" dirty="0"/>
              <a:t>9500</a:t>
            </a:r>
            <a:r>
              <a:rPr lang="zh-CN" altLang="zh-CN" sz="2400" dirty="0"/>
              <a:t>件减少到</a:t>
            </a:r>
            <a:r>
              <a:rPr lang="en-US" altLang="zh-CN" sz="2400" dirty="0"/>
              <a:t>7800</a:t>
            </a:r>
            <a:r>
              <a:rPr lang="zh-CN" altLang="zh-CN" sz="2400" dirty="0"/>
              <a:t>件。则其边际产量为</a:t>
            </a:r>
            <a:r>
              <a:rPr lang="en-US" altLang="zh-CN" sz="2400" dirty="0"/>
              <a:t>(</a:t>
            </a:r>
            <a:r>
              <a:rPr lang="zh-CN" altLang="zh-CN" sz="2400" dirty="0"/>
              <a:t>　</a:t>
            </a:r>
            <a:r>
              <a:rPr lang="en-US" altLang="zh-CN" sz="2400" dirty="0"/>
              <a:t> )</a:t>
            </a:r>
            <a:r>
              <a:rPr lang="zh-CN" altLang="zh-CN" sz="2400" dirty="0"/>
              <a:t>件。</a:t>
            </a:r>
          </a:p>
          <a:p>
            <a:pPr>
              <a:lnSpc>
                <a:spcPct val="150000"/>
              </a:lnSpc>
            </a:pPr>
            <a:r>
              <a:rPr lang="en-US" altLang="zh-CN" sz="2400" dirty="0"/>
              <a:t>A.600</a:t>
            </a:r>
            <a:r>
              <a:rPr lang="zh-CN" altLang="zh-CN" sz="2400" dirty="0"/>
              <a:t>　　</a:t>
            </a:r>
            <a:r>
              <a:rPr lang="en-US" altLang="zh-CN" sz="2400" dirty="0"/>
              <a:t>B.1000</a:t>
            </a:r>
            <a:r>
              <a:rPr lang="zh-CN" altLang="zh-CN" sz="2400" dirty="0"/>
              <a:t>　　</a:t>
            </a:r>
            <a:r>
              <a:rPr lang="en-US" altLang="zh-CN" sz="2400" dirty="0"/>
              <a:t>C.1200</a:t>
            </a:r>
            <a:r>
              <a:rPr lang="zh-CN" altLang="zh-CN" sz="2400" dirty="0"/>
              <a:t>　　</a:t>
            </a:r>
            <a:r>
              <a:rPr lang="en-US" altLang="zh-CN" sz="2400" dirty="0"/>
              <a:t>D.1500</a:t>
            </a:r>
            <a:endParaRPr lang="zh-CN" altLang="zh-CN" sz="2400" dirty="0"/>
          </a:p>
          <a:p>
            <a:pPr>
              <a:lnSpc>
                <a:spcPct val="150000"/>
              </a:lnSpc>
            </a:pPr>
            <a:endParaRPr lang="zh-CN" altLang="zh-CN" sz="2400" dirty="0"/>
          </a:p>
          <a:p>
            <a:pPr>
              <a:lnSpc>
                <a:spcPct val="150000"/>
              </a:lnSpc>
            </a:pPr>
            <a:r>
              <a:rPr lang="en-US" altLang="zh-CN" sz="2400" dirty="0"/>
              <a:t>2</a:t>
            </a:r>
            <a:r>
              <a:rPr lang="zh-CN" altLang="zh-CN" sz="2400" dirty="0"/>
              <a:t>、在其他条件不变的情况下，如果连续增加劳动的投入，在总产量达到最大值时，劳动的边际产量</a:t>
            </a:r>
            <a:r>
              <a:rPr lang="en-US" altLang="zh-CN" sz="2400" dirty="0"/>
              <a:t>(    )</a:t>
            </a:r>
            <a:r>
              <a:rPr lang="zh-CN" altLang="zh-CN" sz="2400" dirty="0"/>
              <a:t>。</a:t>
            </a:r>
          </a:p>
          <a:p>
            <a:pPr>
              <a:lnSpc>
                <a:spcPct val="150000"/>
              </a:lnSpc>
            </a:pPr>
            <a:r>
              <a:rPr lang="en-US" altLang="zh-CN" sz="2400" dirty="0"/>
              <a:t>A</a:t>
            </a:r>
            <a:r>
              <a:rPr lang="zh-CN" altLang="zh-CN" sz="2400" dirty="0"/>
              <a:t>、等于零 </a:t>
            </a:r>
            <a:r>
              <a:rPr lang="en-US" altLang="zh-CN" sz="2400" dirty="0"/>
              <a:t>      B</a:t>
            </a:r>
            <a:r>
              <a:rPr lang="zh-CN" altLang="zh-CN" sz="2400" dirty="0"/>
              <a:t>、小于零</a:t>
            </a:r>
          </a:p>
          <a:p>
            <a:pPr>
              <a:lnSpc>
                <a:spcPct val="150000"/>
              </a:lnSpc>
            </a:pPr>
            <a:r>
              <a:rPr lang="en-US" altLang="zh-CN" sz="2400" dirty="0"/>
              <a:t>C</a:t>
            </a:r>
            <a:r>
              <a:rPr lang="zh-CN" altLang="zh-CN" sz="2400" dirty="0"/>
              <a:t>、大于零 </a:t>
            </a:r>
            <a:r>
              <a:rPr lang="en-US" altLang="zh-CN" sz="2400" dirty="0"/>
              <a:t>      D</a:t>
            </a:r>
            <a:r>
              <a:rPr lang="zh-CN" altLang="zh-CN" sz="2400" dirty="0"/>
              <a:t>、等于平均产量</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111120888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5517664"/>
          </a:xfrm>
          <a:prstGeom prst="rect">
            <a:avLst/>
          </a:prstGeom>
          <a:noFill/>
        </p:spPr>
        <p:txBody>
          <a:bodyPr wrap="square" lIns="0" rIns="0" bIns="0" rtlCol="0">
            <a:spAutoFit/>
          </a:bodyPr>
          <a:lstStyle/>
          <a:p>
            <a:pPr>
              <a:lnSpc>
                <a:spcPct val="150000"/>
              </a:lnSpc>
            </a:pPr>
            <a:r>
              <a:rPr lang="en-US" altLang="zh-CN" sz="2400" dirty="0"/>
              <a:t>3. </a:t>
            </a:r>
            <a:r>
              <a:rPr lang="zh-CN" altLang="zh-CN" sz="2400" dirty="0"/>
              <a:t>关于边际产量、平均产量和总产量的关系，说法正确的是</a:t>
            </a:r>
            <a:r>
              <a:rPr lang="en-US" altLang="zh-CN" sz="2400" dirty="0"/>
              <a:t>(    )</a:t>
            </a:r>
            <a:r>
              <a:rPr lang="zh-CN" altLang="zh-CN" sz="2400" dirty="0"/>
              <a:t>。</a:t>
            </a:r>
            <a:br>
              <a:rPr lang="en-US" altLang="zh-CN" sz="2400" dirty="0"/>
            </a:br>
            <a:r>
              <a:rPr lang="en-US" altLang="zh-CN" sz="2400" dirty="0"/>
              <a:t>A</a:t>
            </a:r>
            <a:r>
              <a:rPr lang="zh-CN" altLang="zh-CN" sz="2400" dirty="0"/>
              <a:t>、边际产量为负时，平均产量递减</a:t>
            </a:r>
            <a:br>
              <a:rPr lang="en-US" altLang="zh-CN" sz="2400" dirty="0"/>
            </a:br>
            <a:r>
              <a:rPr lang="en-US" altLang="zh-CN" sz="2400" dirty="0"/>
              <a:t>B</a:t>
            </a:r>
            <a:r>
              <a:rPr lang="zh-CN" altLang="zh-CN" sz="2400" dirty="0"/>
              <a:t>、边际产量为零时，平均产量一定为零</a:t>
            </a:r>
            <a:br>
              <a:rPr lang="en-US" altLang="zh-CN" sz="2400" dirty="0"/>
            </a:br>
            <a:r>
              <a:rPr lang="en-US" altLang="zh-CN" sz="2400" dirty="0"/>
              <a:t>C</a:t>
            </a:r>
            <a:r>
              <a:rPr lang="zh-CN" altLang="zh-CN" sz="2400" dirty="0"/>
              <a:t>、边际产量递减，总产量一定递减</a:t>
            </a:r>
            <a:br>
              <a:rPr lang="en-US" altLang="zh-CN" sz="2400" dirty="0"/>
            </a:br>
            <a:r>
              <a:rPr lang="en-US" altLang="zh-CN" sz="2400" dirty="0"/>
              <a:t>D</a:t>
            </a:r>
            <a:r>
              <a:rPr lang="zh-CN" altLang="zh-CN" sz="2400" dirty="0"/>
              <a:t>、总产量递减，边际产量不一定递减</a:t>
            </a:r>
            <a:br>
              <a:rPr lang="en-US" altLang="zh-CN" sz="2400" dirty="0"/>
            </a:br>
            <a:r>
              <a:rPr lang="en-US" altLang="zh-CN" sz="2400" dirty="0"/>
              <a:t>4. </a:t>
            </a:r>
            <a:r>
              <a:rPr lang="zh-CN" altLang="zh-CN" sz="2400" dirty="0"/>
              <a:t>当某企业的产量为</a:t>
            </a:r>
            <a:r>
              <a:rPr lang="en-US" altLang="zh-CN" sz="2400" dirty="0"/>
              <a:t>4</a:t>
            </a:r>
            <a:r>
              <a:rPr lang="zh-CN" altLang="zh-CN" sz="2400" dirty="0"/>
              <a:t>个单位时，其总固定成本、总可变成本分别是</a:t>
            </a:r>
            <a:r>
              <a:rPr lang="en-US" altLang="zh-CN" sz="2400" dirty="0"/>
              <a:t>1400</a:t>
            </a:r>
            <a:r>
              <a:rPr lang="zh-CN" altLang="zh-CN" sz="2400" dirty="0"/>
              <a:t>元和</a:t>
            </a:r>
            <a:r>
              <a:rPr lang="en-US" altLang="zh-CN" sz="2400" dirty="0"/>
              <a:t>800</a:t>
            </a:r>
            <a:r>
              <a:rPr lang="zh-CN" altLang="zh-CN" sz="2400" dirty="0"/>
              <a:t>元，则该企业的平均总成本是</a:t>
            </a:r>
            <a:r>
              <a:rPr lang="en-US" altLang="zh-CN" sz="2400" dirty="0"/>
              <a:t>(      )</a:t>
            </a:r>
            <a:r>
              <a:rPr lang="zh-CN" altLang="zh-CN" sz="2400" dirty="0"/>
              <a:t>元。</a:t>
            </a:r>
          </a:p>
          <a:p>
            <a:pPr>
              <a:lnSpc>
                <a:spcPct val="150000"/>
              </a:lnSpc>
            </a:pPr>
            <a:r>
              <a:rPr lang="en-US" altLang="zh-CN" sz="2400" dirty="0"/>
              <a:t>A</a:t>
            </a:r>
            <a:r>
              <a:rPr lang="zh-CN" altLang="zh-CN" sz="2400" dirty="0"/>
              <a:t>、</a:t>
            </a:r>
            <a:r>
              <a:rPr lang="en-US" altLang="zh-CN" sz="2400" dirty="0"/>
              <a:t>150     B</a:t>
            </a:r>
            <a:r>
              <a:rPr lang="zh-CN" altLang="zh-CN" sz="2400" dirty="0"/>
              <a:t>、</a:t>
            </a:r>
            <a:r>
              <a:rPr lang="en-US" altLang="zh-CN" sz="2400" dirty="0"/>
              <a:t>200</a:t>
            </a:r>
            <a:endParaRPr lang="zh-CN" altLang="zh-CN" sz="2400" dirty="0"/>
          </a:p>
          <a:p>
            <a:pPr>
              <a:lnSpc>
                <a:spcPct val="150000"/>
              </a:lnSpc>
            </a:pPr>
            <a:r>
              <a:rPr lang="en-US" altLang="zh-CN" sz="2400" dirty="0"/>
              <a:t>C</a:t>
            </a:r>
            <a:r>
              <a:rPr lang="zh-CN" altLang="zh-CN" sz="2400" dirty="0"/>
              <a:t>、</a:t>
            </a:r>
            <a:r>
              <a:rPr lang="en-US" altLang="zh-CN" sz="2400" dirty="0"/>
              <a:t>350     D</a:t>
            </a:r>
            <a:r>
              <a:rPr lang="zh-CN" altLang="zh-CN" sz="2400" dirty="0"/>
              <a:t>、</a:t>
            </a:r>
            <a:r>
              <a:rPr lang="en-US" altLang="zh-CN" sz="2400" dirty="0"/>
              <a:t>550</a:t>
            </a:r>
            <a:endParaRPr lang="zh-CN" altLang="zh-CN" sz="2400"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39951574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2747675"/>
          </a:xfrm>
          <a:prstGeom prst="rect">
            <a:avLst/>
          </a:prstGeom>
          <a:noFill/>
        </p:spPr>
        <p:txBody>
          <a:bodyPr wrap="square" lIns="0" rIns="0" bIns="0" rtlCol="0">
            <a:spAutoFit/>
          </a:bodyPr>
          <a:lstStyle/>
          <a:p>
            <a:pPr>
              <a:lnSpc>
                <a:spcPct val="150000"/>
              </a:lnSpc>
            </a:pPr>
            <a:r>
              <a:rPr lang="en-US" altLang="zh-CN" sz="2400" dirty="0"/>
              <a:t>5. </a:t>
            </a:r>
            <a:r>
              <a:rPr lang="zh-CN" altLang="zh-CN" sz="2400" dirty="0"/>
              <a:t>当某企业的产量为</a:t>
            </a:r>
            <a:r>
              <a:rPr lang="en-US" altLang="zh-CN" sz="2400" dirty="0"/>
              <a:t>10</a:t>
            </a:r>
            <a:r>
              <a:rPr lang="zh-CN" altLang="zh-CN" sz="2400" dirty="0"/>
              <a:t>个单位时，其总成本、总固定成本、总可变成本、平均成本分别是</a:t>
            </a:r>
            <a:r>
              <a:rPr lang="en-US" altLang="zh-CN" sz="2400" dirty="0"/>
              <a:t>2000</a:t>
            </a:r>
            <a:r>
              <a:rPr lang="zh-CN" altLang="zh-CN" sz="2400" dirty="0"/>
              <a:t>元、</a:t>
            </a:r>
            <a:r>
              <a:rPr lang="en-US" altLang="zh-CN" sz="2400" dirty="0"/>
              <a:t>1200</a:t>
            </a:r>
            <a:r>
              <a:rPr lang="zh-CN" altLang="zh-CN" sz="2400" dirty="0"/>
              <a:t>元、</a:t>
            </a:r>
            <a:r>
              <a:rPr lang="en-US" altLang="zh-CN" sz="2400" dirty="0"/>
              <a:t>800</a:t>
            </a:r>
            <a:r>
              <a:rPr lang="zh-CN" altLang="zh-CN" sz="2400" dirty="0"/>
              <a:t>元和</a:t>
            </a:r>
            <a:r>
              <a:rPr lang="en-US" altLang="zh-CN" sz="2400" dirty="0"/>
              <a:t>200</a:t>
            </a:r>
            <a:r>
              <a:rPr lang="zh-CN" altLang="zh-CN" sz="2400" dirty="0"/>
              <a:t>元，则该企业的平均固定成本为</a:t>
            </a:r>
            <a:r>
              <a:rPr lang="en-US" altLang="zh-CN" sz="2400" dirty="0"/>
              <a:t>(     )</a:t>
            </a:r>
            <a:r>
              <a:rPr lang="zh-CN" altLang="zh-CN" sz="2400" dirty="0"/>
              <a:t>元。</a:t>
            </a:r>
            <a:br>
              <a:rPr lang="en-US" altLang="zh-CN" sz="2400" dirty="0"/>
            </a:br>
            <a:r>
              <a:rPr lang="en-US" altLang="zh-CN" sz="2400" dirty="0"/>
              <a:t>    A.2         B.80</a:t>
            </a:r>
            <a:br>
              <a:rPr lang="en-US" altLang="zh-CN" sz="2400" dirty="0"/>
            </a:br>
            <a:r>
              <a:rPr lang="en-US" altLang="zh-CN" sz="2400" dirty="0"/>
              <a:t>    C.120       D.200</a:t>
            </a:r>
            <a:br>
              <a:rPr lang="en-US" altLang="zh-CN" dirty="0"/>
            </a:b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30694722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6625660"/>
          </a:xfrm>
          <a:prstGeom prst="rect">
            <a:avLst/>
          </a:prstGeom>
          <a:noFill/>
        </p:spPr>
        <p:txBody>
          <a:bodyPr wrap="square" lIns="0" rIns="0" bIns="0" rtlCol="0">
            <a:spAutoFit/>
          </a:bodyPr>
          <a:lstStyle/>
          <a:p>
            <a:pPr>
              <a:lnSpc>
                <a:spcPct val="150000"/>
              </a:lnSpc>
            </a:pPr>
            <a:r>
              <a:rPr lang="zh-CN" altLang="en-US" sz="2400" dirty="0"/>
              <a:t>二、多选题</a:t>
            </a:r>
          </a:p>
          <a:p>
            <a:pPr>
              <a:lnSpc>
                <a:spcPct val="150000"/>
              </a:lnSpc>
            </a:pPr>
            <a:r>
              <a:rPr lang="en-US" altLang="zh-CN" sz="2400" dirty="0"/>
              <a:t>1</a:t>
            </a:r>
            <a:r>
              <a:rPr lang="zh-CN" altLang="zh-CN" sz="2400" dirty="0"/>
              <a:t>、根据生产规模和产量的变化比例的比较，可以将规模报酬分为</a:t>
            </a:r>
            <a:r>
              <a:rPr lang="en-US" altLang="zh-CN" sz="2400" dirty="0"/>
              <a:t>(       )</a:t>
            </a:r>
            <a:r>
              <a:rPr lang="zh-CN" altLang="zh-CN" sz="2400" dirty="0"/>
              <a:t>。</a:t>
            </a:r>
          </a:p>
          <a:p>
            <a:pPr>
              <a:lnSpc>
                <a:spcPct val="150000"/>
              </a:lnSpc>
            </a:pPr>
            <a:r>
              <a:rPr lang="en-US" altLang="zh-CN" sz="2400" dirty="0"/>
              <a:t>A</a:t>
            </a:r>
            <a:r>
              <a:rPr lang="zh-CN" altLang="zh-CN" sz="2400" dirty="0"/>
              <a:t>、规模报酬递减 </a:t>
            </a:r>
            <a:r>
              <a:rPr lang="en-US" altLang="zh-CN" sz="2400" dirty="0"/>
              <a:t>     B</a:t>
            </a:r>
            <a:r>
              <a:rPr lang="zh-CN" altLang="zh-CN" sz="2400" dirty="0"/>
              <a:t>、规模报酬递增</a:t>
            </a:r>
          </a:p>
          <a:p>
            <a:pPr>
              <a:lnSpc>
                <a:spcPct val="150000"/>
              </a:lnSpc>
            </a:pPr>
            <a:r>
              <a:rPr lang="en-US" altLang="zh-CN" sz="2400" dirty="0"/>
              <a:t>C</a:t>
            </a:r>
            <a:r>
              <a:rPr lang="zh-CN" altLang="zh-CN" sz="2400" dirty="0"/>
              <a:t>、规模报酬不变 </a:t>
            </a:r>
            <a:r>
              <a:rPr lang="en-US" altLang="zh-CN" sz="2400" dirty="0"/>
              <a:t>     D</a:t>
            </a:r>
            <a:r>
              <a:rPr lang="zh-CN" altLang="zh-CN" sz="2400" dirty="0"/>
              <a:t>、规模报酬先减后增</a:t>
            </a:r>
          </a:p>
          <a:p>
            <a:pPr>
              <a:lnSpc>
                <a:spcPct val="150000"/>
              </a:lnSpc>
            </a:pPr>
            <a:r>
              <a:rPr lang="en-US" altLang="zh-CN" sz="2400" dirty="0"/>
              <a:t>E</a:t>
            </a:r>
            <a:r>
              <a:rPr lang="zh-CN" altLang="zh-CN" sz="2400" dirty="0"/>
              <a:t>、规模报酬先增后减</a:t>
            </a:r>
          </a:p>
          <a:p>
            <a:pPr>
              <a:lnSpc>
                <a:spcPct val="150000"/>
              </a:lnSpc>
            </a:pPr>
            <a:r>
              <a:rPr lang="en-US" altLang="zh-CN" sz="2400" dirty="0"/>
              <a:t>2. </a:t>
            </a:r>
            <a:r>
              <a:rPr lang="zh-CN" altLang="zh-CN" sz="2400" dirty="0"/>
              <a:t>关于总产量、边际产量、平均产量的说法正确的有</a:t>
            </a:r>
            <a:r>
              <a:rPr lang="en-US" altLang="zh-CN" sz="2400" dirty="0"/>
              <a:t>(   </a:t>
            </a:r>
            <a:r>
              <a:rPr lang="zh-CN" altLang="zh-CN" sz="2400" dirty="0"/>
              <a:t>　</a:t>
            </a:r>
            <a:r>
              <a:rPr lang="en-US" altLang="zh-CN" sz="2400" dirty="0"/>
              <a:t>)</a:t>
            </a:r>
            <a:r>
              <a:rPr lang="zh-CN" altLang="zh-CN" sz="2400" dirty="0"/>
              <a:t>。</a:t>
            </a:r>
          </a:p>
          <a:p>
            <a:pPr>
              <a:lnSpc>
                <a:spcPct val="150000"/>
              </a:lnSpc>
            </a:pPr>
            <a:r>
              <a:rPr lang="en-US" altLang="zh-CN" sz="2400" dirty="0"/>
              <a:t>A</a:t>
            </a:r>
            <a:r>
              <a:rPr lang="zh-CN" altLang="zh-CN" sz="2400" dirty="0"/>
              <a:t>、边际产量上升时，总产量增加</a:t>
            </a:r>
          </a:p>
          <a:p>
            <a:pPr>
              <a:lnSpc>
                <a:spcPct val="150000"/>
              </a:lnSpc>
            </a:pPr>
            <a:r>
              <a:rPr lang="en-US" altLang="zh-CN" sz="2400" dirty="0"/>
              <a:t>B</a:t>
            </a:r>
            <a:r>
              <a:rPr lang="zh-CN" altLang="zh-CN" sz="2400" dirty="0"/>
              <a:t>、边际产量下降时，总产量下降</a:t>
            </a:r>
          </a:p>
          <a:p>
            <a:pPr>
              <a:lnSpc>
                <a:spcPct val="150000"/>
              </a:lnSpc>
            </a:pPr>
            <a:r>
              <a:rPr lang="en-US" altLang="zh-CN" sz="2400" dirty="0"/>
              <a:t>C</a:t>
            </a:r>
            <a:r>
              <a:rPr lang="zh-CN" altLang="zh-CN" sz="2400" dirty="0"/>
              <a:t>、边际产量为零时，总产量最大</a:t>
            </a:r>
          </a:p>
          <a:p>
            <a:pPr>
              <a:lnSpc>
                <a:spcPct val="150000"/>
              </a:lnSpc>
            </a:pPr>
            <a:r>
              <a:rPr lang="en-US" altLang="zh-CN" sz="2400" dirty="0"/>
              <a:t>D</a:t>
            </a:r>
            <a:r>
              <a:rPr lang="zh-CN" altLang="zh-CN" sz="2400" dirty="0"/>
              <a:t>、边际产量曲线与平均产量曲线交于平均产量曲线的最高点</a:t>
            </a:r>
          </a:p>
          <a:p>
            <a:pPr>
              <a:lnSpc>
                <a:spcPct val="150000"/>
              </a:lnSpc>
            </a:pPr>
            <a:r>
              <a:rPr lang="en-US" altLang="zh-CN" sz="2400" dirty="0"/>
              <a:t>E</a:t>
            </a:r>
            <a:r>
              <a:rPr lang="zh-CN" altLang="zh-CN" sz="2400" dirty="0"/>
              <a:t>、边际产量曲线与平均产量曲线交于边际产量曲线的最高点</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98519140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3301673"/>
          </a:xfrm>
          <a:prstGeom prst="rect">
            <a:avLst/>
          </a:prstGeom>
          <a:noFill/>
        </p:spPr>
        <p:txBody>
          <a:bodyPr wrap="square" lIns="0" rIns="0" bIns="0" rtlCol="0">
            <a:spAutoFit/>
          </a:bodyPr>
          <a:lstStyle/>
          <a:p>
            <a:pPr>
              <a:lnSpc>
                <a:spcPct val="150000"/>
              </a:lnSpc>
            </a:pPr>
            <a:r>
              <a:rPr lang="en-US" altLang="zh-CN" sz="2400" dirty="0"/>
              <a:t>3.</a:t>
            </a:r>
            <a:r>
              <a:rPr lang="zh-CN" altLang="zh-CN" sz="2400" dirty="0"/>
              <a:t>从短期来看，属于企业固定成本的项目有</a:t>
            </a:r>
            <a:r>
              <a:rPr lang="en-US" altLang="zh-CN" sz="2400" dirty="0"/>
              <a:t>(     )</a:t>
            </a:r>
            <a:r>
              <a:rPr lang="zh-CN" altLang="zh-CN" sz="2400" dirty="0"/>
              <a:t>。</a:t>
            </a:r>
          </a:p>
          <a:p>
            <a:pPr>
              <a:lnSpc>
                <a:spcPct val="150000"/>
              </a:lnSpc>
            </a:pPr>
            <a:r>
              <a:rPr lang="en-US" altLang="zh-CN" sz="2400" dirty="0"/>
              <a:t>A</a:t>
            </a:r>
            <a:r>
              <a:rPr lang="zh-CN" altLang="zh-CN" sz="2400" dirty="0"/>
              <a:t>、原材料费用 </a:t>
            </a:r>
            <a:r>
              <a:rPr lang="en-US" altLang="zh-CN" sz="2400" dirty="0"/>
              <a:t>        B</a:t>
            </a:r>
            <a:r>
              <a:rPr lang="zh-CN" altLang="zh-CN" sz="2400" dirty="0"/>
              <a:t>、厂房折旧</a:t>
            </a:r>
          </a:p>
          <a:p>
            <a:pPr>
              <a:lnSpc>
                <a:spcPct val="150000"/>
              </a:lnSpc>
            </a:pPr>
            <a:r>
              <a:rPr lang="en-US" altLang="zh-CN" sz="2400" dirty="0"/>
              <a:t>C</a:t>
            </a:r>
            <a:r>
              <a:rPr lang="zh-CN" altLang="zh-CN" sz="2400" dirty="0"/>
              <a:t>、生产工人工资 </a:t>
            </a:r>
            <a:r>
              <a:rPr lang="en-US" altLang="zh-CN" sz="2400" dirty="0"/>
              <a:t>    D</a:t>
            </a:r>
            <a:r>
              <a:rPr lang="zh-CN" altLang="zh-CN" sz="2400" dirty="0"/>
              <a:t>、管理人员工资</a:t>
            </a:r>
          </a:p>
          <a:p>
            <a:pPr>
              <a:lnSpc>
                <a:spcPct val="150000"/>
              </a:lnSpc>
            </a:pPr>
            <a:r>
              <a:rPr lang="en-US" altLang="zh-CN" sz="2400" dirty="0"/>
              <a:t>E</a:t>
            </a:r>
            <a:r>
              <a:rPr lang="zh-CN" altLang="zh-CN" sz="2400" dirty="0"/>
              <a:t>、设备折旧</a:t>
            </a:r>
          </a:p>
          <a:p>
            <a:r>
              <a:rPr lang="en-US" altLang="zh-CN" dirty="0"/>
              <a:t> </a:t>
            </a:r>
            <a:endParaRPr lang="zh-CN" altLang="zh-CN" dirty="0"/>
          </a:p>
          <a:p>
            <a:r>
              <a:rPr lang="en-US" altLang="zh-CN" dirty="0"/>
              <a:t> </a:t>
            </a:r>
            <a:endParaRPr lang="zh-CN" altLang="zh-CN"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26953466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4103370" y="717550"/>
            <a:ext cx="5037455" cy="460375"/>
          </a:xfrm>
          <a:prstGeom prst="rect">
            <a:avLst/>
          </a:prstGeom>
          <a:solidFill>
            <a:srgbClr val="0070C0"/>
          </a:solidFill>
        </p:spPr>
        <p:txBody>
          <a:bodyPr wrap="square" rtlCol="0" anchor="t">
            <a:spAutoFit/>
          </a:bodyPr>
          <a:lstStyle/>
          <a:p>
            <a:pPr algn="ctr">
              <a:buClrTx/>
              <a:buSzTx/>
              <a:buFontTx/>
            </a:pPr>
            <a:r>
              <a:rPr lang="zh-CN" altLang="en-US" sz="2400" dirty="0">
                <a:solidFill>
                  <a:schemeClr val="bg1"/>
                </a:solidFill>
              </a:rPr>
              <a:t>第四章  市场结构理论</a:t>
            </a:r>
          </a:p>
        </p:txBody>
      </p:sp>
      <p:sp>
        <p:nvSpPr>
          <p:cNvPr id="7" name="文本框 6"/>
          <p:cNvSpPr txBox="1"/>
          <p:nvPr/>
        </p:nvSpPr>
        <p:spPr>
          <a:xfrm>
            <a:off x="1068070" y="1351915"/>
            <a:ext cx="9779000" cy="2123658"/>
          </a:xfrm>
          <a:prstGeom prst="rect">
            <a:avLst/>
          </a:prstGeom>
          <a:noFill/>
        </p:spPr>
        <p:txBody>
          <a:bodyPr wrap="square" rtlCol="0" anchor="t">
            <a:spAutoFit/>
          </a:bodyPr>
          <a:lstStyle/>
          <a:p>
            <a:pPr algn="l">
              <a:lnSpc>
                <a:spcPct val="150000"/>
              </a:lnSpc>
              <a:buClrTx/>
              <a:buSzTx/>
              <a:buFontTx/>
            </a:pPr>
            <a:r>
              <a:rPr lang="zh-CN" altLang="en-US" dirty="0">
                <a:sym typeface="+mn-lt"/>
              </a:rPr>
              <a:t>市        市场结构的类型</a:t>
            </a:r>
          </a:p>
          <a:p>
            <a:pPr algn="l">
              <a:lnSpc>
                <a:spcPct val="150000"/>
              </a:lnSpc>
              <a:buClrTx/>
              <a:buSzTx/>
              <a:buFontTx/>
            </a:pPr>
            <a:r>
              <a:rPr lang="zh-CN" altLang="en-US" dirty="0">
                <a:sym typeface="+mn-lt"/>
              </a:rPr>
              <a:t>场理    完全竞争市场中生产者的行为</a:t>
            </a:r>
          </a:p>
          <a:p>
            <a:pPr algn="l">
              <a:lnSpc>
                <a:spcPct val="150000"/>
              </a:lnSpc>
              <a:buClrTx/>
              <a:buSzTx/>
              <a:buFontTx/>
            </a:pPr>
            <a:r>
              <a:rPr lang="zh-CN" altLang="en-US" dirty="0">
                <a:sym typeface="+mn-lt"/>
              </a:rPr>
              <a:t>结论    完全垄断市场中生产者的行为</a:t>
            </a:r>
          </a:p>
          <a:p>
            <a:pPr algn="l">
              <a:lnSpc>
                <a:spcPct val="150000"/>
              </a:lnSpc>
              <a:buClrTx/>
              <a:buSzTx/>
              <a:buFontTx/>
            </a:pPr>
            <a:r>
              <a:rPr lang="zh-CN" altLang="en-US" dirty="0">
                <a:sym typeface="+mn-lt"/>
              </a:rPr>
              <a:t>构       垄断竞争市场和寡头垄断市场中生产者的行为</a:t>
            </a:r>
          </a:p>
          <a:p>
            <a:pPr algn="l">
              <a:lnSpc>
                <a:spcPct val="100000"/>
              </a:lnSpc>
              <a:buClrTx/>
              <a:buSzTx/>
              <a:buFontTx/>
            </a:pPr>
            <a:endParaRPr lang="zh-CN" altLang="en-US" sz="2400" dirty="0">
              <a:solidFill>
                <a:schemeClr val="bg1"/>
              </a:solidFill>
            </a:endParaRPr>
          </a:p>
        </p:txBody>
      </p:sp>
      <p:sp>
        <p:nvSpPr>
          <p:cNvPr id="8" name="左大括号 7"/>
          <p:cNvSpPr/>
          <p:nvPr/>
        </p:nvSpPr>
        <p:spPr>
          <a:xfrm>
            <a:off x="1638482" y="1714738"/>
            <a:ext cx="75565" cy="105664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6001643"/>
          </a:xfrm>
          <a:prstGeom prst="rect">
            <a:avLst/>
          </a:prstGeom>
          <a:noFill/>
        </p:spPr>
        <p:txBody>
          <a:bodyPr wrap="square" rtlCol="0" anchor="t">
            <a:spAutoFit/>
          </a:bodyPr>
          <a:lstStyle/>
          <a:p>
            <a:pPr algn="l">
              <a:lnSpc>
                <a:spcPct val="150000"/>
              </a:lnSpc>
              <a:buClrTx/>
              <a:buSzTx/>
              <a:buFontTx/>
            </a:pPr>
            <a:r>
              <a:rPr lang="zh-CN" altLang="en-US" sz="2000" dirty="0">
                <a:sym typeface="+mn-lt"/>
              </a:rPr>
              <a:t>一</a:t>
            </a:r>
            <a:r>
              <a:rPr lang="zh-CN" altLang="en-US" sz="2000" dirty="0">
                <a:sym typeface="+mn-ea"/>
              </a:rPr>
              <a:t>、</a:t>
            </a:r>
            <a:r>
              <a:rPr lang="zh-CN" altLang="en-US" sz="2000" dirty="0">
                <a:sym typeface="+mn-lt"/>
              </a:rPr>
              <a:t>市场结构的类型</a:t>
            </a:r>
          </a:p>
          <a:p>
            <a:pPr algn="l">
              <a:lnSpc>
                <a:spcPct val="150000"/>
              </a:lnSpc>
              <a:buClrTx/>
              <a:buSzTx/>
              <a:buFontTx/>
            </a:pPr>
            <a:r>
              <a:rPr lang="zh-CN" altLang="en-US" sz="2000" dirty="0">
                <a:sym typeface="+mn-ea"/>
              </a:rPr>
              <a:t>市场结构：是指一个行业内部买方和卖方的数量及其规模分布、产品差别的程度和新企业进入该行业的难易程度的综合状态，也是某种产品或服务的竞争状态和竞争程度。</a:t>
            </a:r>
          </a:p>
          <a:p>
            <a:pPr algn="l">
              <a:lnSpc>
                <a:spcPct val="150000"/>
              </a:lnSpc>
              <a:buClrTx/>
              <a:buSzTx/>
              <a:buFontTx/>
            </a:pPr>
            <a:r>
              <a:rPr lang="zh-CN" altLang="en-US" sz="2000" dirty="0">
                <a:sym typeface="+mn-ea"/>
              </a:rPr>
              <a:t>1.完全竞争市场</a:t>
            </a:r>
            <a:endParaRPr lang="zh-CN" altLang="en-US" sz="2000" dirty="0"/>
          </a:p>
          <a:p>
            <a:pPr algn="l">
              <a:lnSpc>
                <a:spcPct val="150000"/>
              </a:lnSpc>
              <a:buClrTx/>
              <a:buSzTx/>
              <a:buFontTx/>
            </a:pPr>
            <a:r>
              <a:rPr lang="zh-CN" altLang="en-US" sz="2000" dirty="0">
                <a:sym typeface="+mn-ea"/>
              </a:rPr>
              <a:t>①市场上有很多生产者与消费者，或买者和卖者，且生产者的规模都很小。每个生产者和消费者都只能是市场价格的接受者，不是价格的决定者，对市场价格没有任何控制的力量。</a:t>
            </a:r>
            <a:endParaRPr lang="zh-CN" altLang="en-US" sz="2000" dirty="0"/>
          </a:p>
          <a:p>
            <a:pPr algn="l">
              <a:lnSpc>
                <a:spcPct val="150000"/>
              </a:lnSpc>
              <a:buClrTx/>
              <a:buSzTx/>
              <a:buFontTx/>
            </a:pPr>
            <a:r>
              <a:rPr lang="zh-CN" altLang="en-US" sz="2000" dirty="0">
                <a:sym typeface="+mn-ea"/>
              </a:rPr>
              <a:t>②企业生产的产品是同质的，即不存在产品质量差别。</a:t>
            </a:r>
            <a:endParaRPr lang="zh-CN" altLang="en-US" sz="2000" dirty="0"/>
          </a:p>
          <a:p>
            <a:pPr algn="l">
              <a:lnSpc>
                <a:spcPct val="150000"/>
              </a:lnSpc>
              <a:buClrTx/>
              <a:buSzTx/>
              <a:buFontTx/>
            </a:pPr>
            <a:r>
              <a:rPr lang="zh-CN" altLang="en-US" sz="2000" dirty="0">
                <a:sym typeface="+mn-ea"/>
              </a:rPr>
              <a:t>③买卖双方对市场信息都有充分的了解。</a:t>
            </a:r>
            <a:endParaRPr lang="zh-CN" altLang="en-US" sz="2000" dirty="0"/>
          </a:p>
          <a:p>
            <a:pPr algn="l">
              <a:lnSpc>
                <a:spcPct val="150000"/>
              </a:lnSpc>
              <a:buClrTx/>
              <a:buSzTx/>
              <a:buFontTx/>
            </a:pPr>
            <a:r>
              <a:rPr lang="zh-CN" altLang="en-US" sz="2000" dirty="0">
                <a:sym typeface="+mn-ea"/>
              </a:rPr>
              <a:t>④资源可以自由流动，自由进入或退出市场</a:t>
            </a:r>
          </a:p>
          <a:p>
            <a:pPr algn="l">
              <a:lnSpc>
                <a:spcPct val="150000"/>
              </a:lnSpc>
              <a:buClrTx/>
              <a:buSzTx/>
              <a:buFontTx/>
            </a:pPr>
            <a:r>
              <a:rPr lang="zh-CN" altLang="en-US" sz="2000" dirty="0">
                <a:sym typeface="+mn-ea"/>
              </a:rPr>
              <a:t>现实中很难找到这样的市场，某些农产品如小麦、玉米属于近似的例子。</a:t>
            </a:r>
            <a:endParaRPr lang="zh-CN" altLang="en-US" sz="2000" dirty="0"/>
          </a:p>
          <a:p>
            <a:pPr algn="l">
              <a:lnSpc>
                <a:spcPct val="15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51915"/>
            <a:ext cx="9779000" cy="4654095"/>
          </a:xfrm>
          <a:prstGeom prst="rect">
            <a:avLst/>
          </a:prstGeom>
          <a:noFill/>
        </p:spPr>
        <p:txBody>
          <a:bodyPr wrap="square" rtlCol="0" anchor="t">
            <a:spAutoFit/>
          </a:bodyPr>
          <a:lstStyle/>
          <a:p>
            <a:pPr algn="l">
              <a:lnSpc>
                <a:spcPct val="150000"/>
              </a:lnSpc>
              <a:buClrTx/>
              <a:buSzTx/>
              <a:buFontTx/>
            </a:pPr>
            <a:r>
              <a:rPr lang="en-US" altLang="zh-CN" sz="2000" dirty="0">
                <a:sym typeface="+mn-ea"/>
              </a:rPr>
              <a:t>2</a:t>
            </a:r>
            <a:r>
              <a:rPr lang="zh-CN" altLang="en-US" sz="2000" dirty="0">
                <a:sym typeface="+mn-ea"/>
              </a:rPr>
              <a:t>.完全垄断市场</a:t>
            </a:r>
            <a:endParaRPr lang="zh-CN" altLang="en-US" sz="2000" dirty="0"/>
          </a:p>
          <a:p>
            <a:pPr algn="l">
              <a:lnSpc>
                <a:spcPct val="150000"/>
              </a:lnSpc>
              <a:buClrTx/>
              <a:buSzTx/>
              <a:buFontTx/>
            </a:pPr>
            <a:r>
              <a:rPr lang="zh-CN" altLang="en-US" sz="2000" dirty="0">
                <a:sym typeface="+mn-ea"/>
              </a:rPr>
              <a:t>①只有一个生产者，因而它是价格的决定者，而不是价格的接受者；</a:t>
            </a:r>
            <a:endParaRPr lang="zh-CN" altLang="en-US" sz="2000" dirty="0"/>
          </a:p>
          <a:p>
            <a:pPr algn="l">
              <a:lnSpc>
                <a:spcPct val="150000"/>
              </a:lnSpc>
              <a:buClrTx/>
              <a:buSzTx/>
              <a:buFontTx/>
            </a:pPr>
            <a:r>
              <a:rPr lang="zh-CN" altLang="en-US" sz="2000" dirty="0">
                <a:sym typeface="+mn-ea"/>
              </a:rPr>
              <a:t>②完全垄断者的产品是没有合适替代品的独特性产品；</a:t>
            </a:r>
            <a:endParaRPr lang="zh-CN" altLang="en-US" sz="2000" dirty="0"/>
          </a:p>
          <a:p>
            <a:pPr algn="l">
              <a:lnSpc>
                <a:spcPct val="150000"/>
              </a:lnSpc>
              <a:buClrTx/>
              <a:buSzTx/>
              <a:buFontTx/>
            </a:pPr>
            <a:r>
              <a:rPr lang="zh-CN" altLang="en-US" sz="2000" dirty="0">
                <a:sym typeface="+mn-ea"/>
              </a:rPr>
              <a:t>③其他企业进入这一市场非常困难。</a:t>
            </a:r>
          </a:p>
          <a:p>
            <a:pPr algn="l">
              <a:lnSpc>
                <a:spcPct val="150000"/>
              </a:lnSpc>
              <a:buClrTx/>
              <a:buSzTx/>
              <a:buFontTx/>
            </a:pPr>
            <a:r>
              <a:rPr lang="zh-CN" altLang="en-US" sz="2000" dirty="0">
                <a:sym typeface="+mn-ea"/>
              </a:rPr>
              <a:t>在实际生活中，公用事业、电力、固定电话近似于完全垄断市场。</a:t>
            </a:r>
          </a:p>
          <a:p>
            <a:pPr algn="l">
              <a:lnSpc>
                <a:spcPct val="150000"/>
              </a:lnSpc>
              <a:buClrTx/>
              <a:buSzTx/>
              <a:buFontTx/>
            </a:pPr>
            <a:r>
              <a:rPr lang="zh-CN" altLang="en-US" sz="2000" dirty="0">
                <a:sym typeface="+mn-ea"/>
              </a:rPr>
              <a:t>完全垄断形成的原因：</a:t>
            </a:r>
          </a:p>
          <a:p>
            <a:pPr algn="l">
              <a:lnSpc>
                <a:spcPct val="150000"/>
              </a:lnSpc>
              <a:buClrTx/>
              <a:buSzTx/>
              <a:buFontTx/>
            </a:pPr>
            <a:r>
              <a:rPr lang="zh-CN" altLang="en-US" sz="2000" dirty="0">
                <a:sym typeface="+mn-ea"/>
              </a:rPr>
              <a:t>①政府垄断</a:t>
            </a:r>
          </a:p>
          <a:p>
            <a:pPr algn="l">
              <a:lnSpc>
                <a:spcPct val="150000"/>
              </a:lnSpc>
              <a:buClrTx/>
              <a:buSzTx/>
              <a:buFontTx/>
            </a:pPr>
            <a:r>
              <a:rPr lang="zh-CN" altLang="en-US" sz="2000" dirty="0">
                <a:sym typeface="+mn-ea"/>
              </a:rPr>
              <a:t>②对某些特殊的原材料的单独控制而形成的对这些资源和产品的完全垄断</a:t>
            </a:r>
            <a:endParaRPr lang="zh-CN" altLang="en-US" sz="2000" dirty="0"/>
          </a:p>
          <a:p>
            <a:pPr algn="l">
              <a:lnSpc>
                <a:spcPct val="150000"/>
              </a:lnSpc>
              <a:buClrTx/>
              <a:buSzTx/>
              <a:buFontTx/>
            </a:pPr>
            <a:r>
              <a:rPr lang="zh-CN" altLang="en-US" sz="2000" dirty="0">
                <a:sym typeface="+mn-ea"/>
              </a:rPr>
              <a:t>③对某些产品的专利权而形成的完全垄断</a:t>
            </a:r>
            <a:endParaRPr lang="zh-CN" altLang="en-US" sz="2000" dirty="0"/>
          </a:p>
          <a:p>
            <a:pPr algn="l">
              <a:lnSpc>
                <a:spcPct val="150000"/>
              </a:lnSpc>
              <a:buClrTx/>
              <a:buSzTx/>
              <a:buFontTx/>
            </a:pPr>
            <a:r>
              <a:rPr lang="zh-CN" altLang="en-US" sz="2000" dirty="0">
                <a:sym typeface="+mn-ea"/>
              </a:rPr>
              <a:t>④自然垄断</a:t>
            </a:r>
            <a:endParaRPr lang="zh-CN" altLang="en-US" sz="2000" dirty="0">
              <a:sym typeface="+mn-l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826066"/>
            <a:ext cx="9779000" cy="5577424"/>
          </a:xfrm>
          <a:prstGeom prst="rect">
            <a:avLst/>
          </a:prstGeom>
          <a:noFill/>
        </p:spPr>
        <p:txBody>
          <a:bodyPr wrap="square" rtlCol="0" anchor="t">
            <a:spAutoFit/>
          </a:bodyPr>
          <a:lstStyle/>
          <a:p>
            <a:pPr algn="l">
              <a:lnSpc>
                <a:spcPct val="150000"/>
              </a:lnSpc>
              <a:buClrTx/>
              <a:buSzTx/>
              <a:buFontTx/>
            </a:pPr>
            <a:r>
              <a:rPr lang="en-US" altLang="zh-CN" sz="2000" dirty="0">
                <a:sym typeface="+mn-ea"/>
              </a:rPr>
              <a:t>3</a:t>
            </a:r>
            <a:r>
              <a:rPr lang="zh-CN" altLang="en-US" sz="2000" dirty="0">
                <a:sym typeface="+mn-ea"/>
              </a:rPr>
              <a:t>.垄断竞争市场</a:t>
            </a:r>
            <a:endParaRPr lang="zh-CN" altLang="en-US" sz="2000" dirty="0"/>
          </a:p>
          <a:p>
            <a:pPr algn="l">
              <a:lnSpc>
                <a:spcPct val="150000"/>
              </a:lnSpc>
              <a:buClrTx/>
              <a:buSzTx/>
              <a:buFontTx/>
            </a:pPr>
            <a:r>
              <a:rPr lang="zh-CN" altLang="en-US" sz="2000" dirty="0">
                <a:sym typeface="+mn-ea"/>
              </a:rPr>
              <a:t>①具有很多的生产者和消费者；</a:t>
            </a:r>
            <a:endParaRPr lang="zh-CN" altLang="en-US" sz="2000" dirty="0"/>
          </a:p>
          <a:p>
            <a:pPr algn="l">
              <a:lnSpc>
                <a:spcPct val="150000"/>
              </a:lnSpc>
              <a:buClrTx/>
              <a:buSzTx/>
              <a:buFontTx/>
            </a:pPr>
            <a:r>
              <a:rPr lang="zh-CN" altLang="en-US" sz="2000" dirty="0">
                <a:sym typeface="+mn-ea"/>
              </a:rPr>
              <a:t>②产品有差别性，生产者可对价格有一定的程度的控制，不再是完全的价格接受者。（这是与完全竞争市场的主要区别）</a:t>
            </a:r>
            <a:endParaRPr lang="zh-CN" altLang="en-US" sz="2000" dirty="0"/>
          </a:p>
          <a:p>
            <a:pPr algn="l">
              <a:lnSpc>
                <a:spcPct val="150000"/>
              </a:lnSpc>
              <a:buClrTx/>
              <a:buSzTx/>
              <a:buFontTx/>
            </a:pPr>
            <a:r>
              <a:rPr lang="zh-CN" altLang="en-US" sz="2000" dirty="0">
                <a:sym typeface="+mn-ea"/>
              </a:rPr>
              <a:t>③进入或退出市场比较容易，不存在什么进入障碍。</a:t>
            </a:r>
            <a:endParaRPr lang="zh-CN" altLang="en-US" sz="2000" dirty="0"/>
          </a:p>
          <a:p>
            <a:pPr algn="l">
              <a:lnSpc>
                <a:spcPct val="150000"/>
              </a:lnSpc>
              <a:buClrTx/>
              <a:buSzTx/>
              <a:buFontTx/>
            </a:pPr>
            <a:r>
              <a:rPr lang="zh-CN" altLang="en-US" sz="2000" dirty="0">
                <a:sym typeface="+mn-ea"/>
              </a:rPr>
              <a:t>在实际生活中，如啤酒、糖果等产品市场就是垄断竞争市场。</a:t>
            </a:r>
          </a:p>
          <a:p>
            <a:pPr algn="l">
              <a:lnSpc>
                <a:spcPct val="150000"/>
              </a:lnSpc>
              <a:buClrTx/>
              <a:buSzTx/>
              <a:buFontTx/>
            </a:pPr>
            <a:r>
              <a:rPr lang="en-US" altLang="zh-CN" sz="2000" dirty="0">
                <a:sym typeface="+mn-lt"/>
              </a:rPr>
              <a:t>4.</a:t>
            </a:r>
            <a:r>
              <a:rPr lang="zh-CN" altLang="en-US" sz="2000" dirty="0">
                <a:sym typeface="+mn-lt"/>
              </a:rPr>
              <a:t>寡头垄断市场</a:t>
            </a:r>
          </a:p>
          <a:p>
            <a:pPr algn="l">
              <a:lnSpc>
                <a:spcPct val="150000"/>
              </a:lnSpc>
              <a:buClrTx/>
              <a:buSzTx/>
              <a:buFontTx/>
            </a:pPr>
            <a:r>
              <a:rPr lang="zh-CN" altLang="en-US" sz="2000" dirty="0">
                <a:sym typeface="+mn-ea"/>
              </a:rPr>
              <a:t>①在一个行业中，只有很少几个企业进行生产；</a:t>
            </a:r>
            <a:endParaRPr lang="zh-CN" altLang="en-US" sz="2000" dirty="0"/>
          </a:p>
          <a:p>
            <a:pPr algn="l">
              <a:lnSpc>
                <a:spcPct val="150000"/>
              </a:lnSpc>
              <a:buClrTx/>
              <a:buSzTx/>
              <a:buFontTx/>
            </a:pPr>
            <a:r>
              <a:rPr lang="zh-CN" altLang="en-US" sz="2000" dirty="0">
                <a:sym typeface="+mn-ea"/>
              </a:rPr>
              <a:t>②它们所生产的产品有一定的差别或者完全无差别；</a:t>
            </a:r>
            <a:endParaRPr lang="zh-CN" altLang="en-US" sz="2000" dirty="0"/>
          </a:p>
          <a:p>
            <a:pPr algn="l">
              <a:lnSpc>
                <a:spcPct val="150000"/>
              </a:lnSpc>
              <a:buClrTx/>
              <a:buSzTx/>
              <a:buFontTx/>
            </a:pPr>
            <a:r>
              <a:rPr lang="zh-CN" altLang="en-US" sz="2000" dirty="0">
                <a:sym typeface="+mn-ea"/>
              </a:rPr>
              <a:t>③他们对价格有较大程度的控制；</a:t>
            </a:r>
            <a:endParaRPr lang="zh-CN" altLang="en-US" sz="2000" dirty="0"/>
          </a:p>
          <a:p>
            <a:pPr algn="l">
              <a:lnSpc>
                <a:spcPct val="150000"/>
              </a:lnSpc>
              <a:buClrTx/>
              <a:buSzTx/>
              <a:buFontTx/>
            </a:pPr>
            <a:r>
              <a:rPr lang="zh-CN" altLang="en-US" sz="2000" dirty="0">
                <a:sym typeface="+mn-ea"/>
              </a:rPr>
              <a:t>④其他企业进入这一行业比较困难。</a:t>
            </a:r>
            <a:endParaRPr lang="zh-CN" altLang="en-US" sz="2000" dirty="0"/>
          </a:p>
          <a:p>
            <a:pPr algn="l">
              <a:lnSpc>
                <a:spcPct val="150000"/>
              </a:lnSpc>
              <a:buClrTx/>
              <a:buSzTx/>
              <a:buFontTx/>
            </a:pPr>
            <a:r>
              <a:rPr lang="zh-CN" altLang="en-US" sz="2000" dirty="0">
                <a:sym typeface="+mn-ea"/>
              </a:rPr>
              <a:t>在实际生活中，如石油、汽车、钢铁等工业部门就是</a:t>
            </a:r>
            <a:r>
              <a:rPr lang="zh-CN" altLang="en-US" sz="2000" dirty="0">
                <a:sym typeface="+mn-lt"/>
              </a:rPr>
              <a:t>寡头垄断市场的典型代表。</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3</a:t>
            </a:r>
            <a:endParaRPr lang="zh-CN" altLang="en-US" sz="28700" b="1" dirty="0">
              <a:blipFill>
                <a:blip r:embed="rId3"/>
                <a:stretch>
                  <a:fillRect/>
                </a:stretch>
              </a:blipFill>
              <a:cs typeface="+mn-ea"/>
              <a:sym typeface="+mn-lt"/>
            </a:endParaRPr>
          </a:p>
        </p:txBody>
      </p:sp>
      <p:sp>
        <p:nvSpPr>
          <p:cNvPr id="14" name="矩形 13"/>
          <p:cNvSpPr/>
          <p:nvPr/>
        </p:nvSpPr>
        <p:spPr>
          <a:xfrm>
            <a:off x="5207001" y="2267024"/>
            <a:ext cx="7385228" cy="1015663"/>
          </a:xfrm>
          <a:prstGeom prst="rect">
            <a:avLst/>
          </a:prstGeom>
        </p:spPr>
        <p:txBody>
          <a:bodyPr wrap="squar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成本函数</a:t>
            </a:r>
            <a:r>
              <a:rPr lang="zh-CN" altLang="en-US" sz="6000" b="1" kern="0">
                <a:solidFill>
                  <a:srgbClr val="4D78BF"/>
                </a:solidFill>
                <a:effectLst>
                  <a:glow rad="63500">
                    <a:prstClr val="white">
                      <a:lumMod val="65000"/>
                      <a:alpha val="40000"/>
                    </a:prstClr>
                  </a:glow>
                </a:effectLst>
                <a:cs typeface="+mn-ea"/>
                <a:sym typeface="+mn-lt"/>
              </a:rPr>
              <a:t>和成本曲线</a:t>
            </a:r>
            <a:endParaRPr lang="zh-CN" altLang="en-US" sz="6000" b="1" kern="0" dirty="0">
              <a:solidFill>
                <a:srgbClr val="4D78BF"/>
              </a:solidFill>
              <a:effectLst>
                <a:glow rad="63500">
                  <a:prstClr val="white">
                    <a:lumMod val="65000"/>
                    <a:alpha val="40000"/>
                  </a:prstClr>
                </a:glow>
              </a:effectLst>
              <a:cs typeface="+mn-ea"/>
              <a:sym typeface="+mn-lt"/>
            </a:endParaRP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p:cNvGraphicFramePr/>
          <p:nvPr>
            <p:custDataLst>
              <p:tags r:id="rId1"/>
            </p:custDataLst>
          </p:nvPr>
        </p:nvGraphicFramePr>
        <p:xfrm>
          <a:off x="1068070" y="1693545"/>
          <a:ext cx="9012555" cy="2992120"/>
        </p:xfrm>
        <a:graphic>
          <a:graphicData uri="http://schemas.openxmlformats.org/drawingml/2006/table">
            <a:tbl>
              <a:tblPr firstRow="1" bandRow="1">
                <a:tableStyleId>{5C22544A-7EE6-4342-B048-85BDC9FD1C3A}</a:tableStyleId>
              </a:tblPr>
              <a:tblGrid>
                <a:gridCol w="2256790">
                  <a:extLst>
                    <a:ext uri="{9D8B030D-6E8A-4147-A177-3AD203B41FA5}">
                      <a16:colId xmlns:a16="http://schemas.microsoft.com/office/drawing/2014/main" val="20000"/>
                    </a:ext>
                  </a:extLst>
                </a:gridCol>
                <a:gridCol w="1762760">
                  <a:extLst>
                    <a:ext uri="{9D8B030D-6E8A-4147-A177-3AD203B41FA5}">
                      <a16:colId xmlns:a16="http://schemas.microsoft.com/office/drawing/2014/main" val="20001"/>
                    </a:ext>
                  </a:extLst>
                </a:gridCol>
                <a:gridCol w="1635760">
                  <a:extLst>
                    <a:ext uri="{9D8B030D-6E8A-4147-A177-3AD203B41FA5}">
                      <a16:colId xmlns:a16="http://schemas.microsoft.com/office/drawing/2014/main" val="20002"/>
                    </a:ext>
                  </a:extLst>
                </a:gridCol>
                <a:gridCol w="1621790">
                  <a:extLst>
                    <a:ext uri="{9D8B030D-6E8A-4147-A177-3AD203B41FA5}">
                      <a16:colId xmlns:a16="http://schemas.microsoft.com/office/drawing/2014/main" val="20003"/>
                    </a:ext>
                  </a:extLst>
                </a:gridCol>
                <a:gridCol w="1735455">
                  <a:extLst>
                    <a:ext uri="{9D8B030D-6E8A-4147-A177-3AD203B41FA5}">
                      <a16:colId xmlns:a16="http://schemas.microsoft.com/office/drawing/2014/main" val="20004"/>
                    </a:ext>
                  </a:extLst>
                </a:gridCol>
              </a:tblGrid>
              <a:tr h="748030">
                <a:tc>
                  <a:txBody>
                    <a:bodyPr/>
                    <a:lstStyle/>
                    <a:p>
                      <a:pPr>
                        <a:buNone/>
                      </a:pPr>
                      <a:r>
                        <a:rPr lang="en-US" altLang="zh-CN"/>
                        <a:t>          </a:t>
                      </a:r>
                      <a:r>
                        <a:rPr lang="zh-CN" altLang="en-US"/>
                        <a:t>市场结构</a:t>
                      </a:r>
                      <a:r>
                        <a:rPr lang="zh-CN" altLang="en-US" sz="1800">
                          <a:sym typeface="+mn-ea"/>
                        </a:rPr>
                        <a:t>类型</a:t>
                      </a:r>
                    </a:p>
                    <a:p>
                      <a:pPr>
                        <a:buNone/>
                      </a:pPr>
                      <a:r>
                        <a:rPr lang="zh-CN" altLang="en-US" sz="1800">
                          <a:sym typeface="+mn-ea"/>
                        </a:rPr>
                        <a:t>比较项</a:t>
                      </a:r>
                      <a:r>
                        <a:rPr lang="zh-CN" altLang="en-US"/>
                        <a:t>      </a:t>
                      </a:r>
                    </a:p>
                  </a:txBody>
                  <a:tcPr/>
                </a:tc>
                <a:tc>
                  <a:txBody>
                    <a:bodyPr/>
                    <a:lstStyle/>
                    <a:p>
                      <a:pPr>
                        <a:buNone/>
                      </a:pPr>
                      <a:r>
                        <a:rPr lang="zh-CN" altLang="en-US"/>
                        <a:t>完全竞争市场</a:t>
                      </a:r>
                    </a:p>
                  </a:txBody>
                  <a:tcPr/>
                </a:tc>
                <a:tc>
                  <a:txBody>
                    <a:bodyPr/>
                    <a:lstStyle/>
                    <a:p>
                      <a:pPr>
                        <a:buNone/>
                      </a:pPr>
                      <a:r>
                        <a:rPr lang="zh-CN" altLang="en-US"/>
                        <a:t>垄断竞争市场</a:t>
                      </a:r>
                    </a:p>
                  </a:txBody>
                  <a:tcPr/>
                </a:tc>
                <a:tc>
                  <a:txBody>
                    <a:bodyPr/>
                    <a:lstStyle/>
                    <a:p>
                      <a:pPr>
                        <a:buNone/>
                      </a:pPr>
                      <a:r>
                        <a:rPr lang="zh-CN" altLang="en-US"/>
                        <a:t>寡头垄断市场</a:t>
                      </a:r>
                    </a:p>
                  </a:txBody>
                  <a:tcPr/>
                </a:tc>
                <a:tc>
                  <a:txBody>
                    <a:bodyPr/>
                    <a:lstStyle/>
                    <a:p>
                      <a:pPr>
                        <a:buNone/>
                      </a:pPr>
                      <a:r>
                        <a:rPr lang="zh-CN" altLang="en-US"/>
                        <a:t>完全垄断市场</a:t>
                      </a:r>
                    </a:p>
                  </a:txBody>
                  <a:tcPr/>
                </a:tc>
                <a:extLst>
                  <a:ext uri="{0D108BD9-81ED-4DB2-BD59-A6C34878D82A}">
                    <a16:rowId xmlns:a16="http://schemas.microsoft.com/office/drawing/2014/main" val="10000"/>
                  </a:ext>
                </a:extLst>
              </a:tr>
              <a:tr h="748030">
                <a:tc>
                  <a:txBody>
                    <a:bodyPr/>
                    <a:lstStyle/>
                    <a:p>
                      <a:pPr>
                        <a:buNone/>
                      </a:pPr>
                      <a:r>
                        <a:rPr lang="zh-CN" altLang="en-US"/>
                        <a:t>生产者的数量</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1"/>
                  </a:ext>
                </a:extLst>
              </a:tr>
              <a:tr h="748030">
                <a:tc>
                  <a:txBody>
                    <a:bodyPr/>
                    <a:lstStyle/>
                    <a:p>
                      <a:pPr>
                        <a:buNone/>
                      </a:pPr>
                      <a:r>
                        <a:rPr lang="zh-CN" altLang="en-US"/>
                        <a:t>产品的差异程度</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2"/>
                  </a:ext>
                </a:extLst>
              </a:tr>
              <a:tr h="748030">
                <a:tc>
                  <a:txBody>
                    <a:bodyPr/>
                    <a:lstStyle/>
                    <a:p>
                      <a:pPr>
                        <a:buNone/>
                      </a:pPr>
                      <a:r>
                        <a:rPr lang="zh-CN" altLang="en-US"/>
                        <a:t>市场的进入障碍</a:t>
                      </a:r>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tc>
                  <a:txBody>
                    <a:bodyPr/>
                    <a:lstStyle/>
                    <a:p>
                      <a:pPr>
                        <a:buNone/>
                      </a:pPr>
                      <a:endParaRPr lang="zh-CN" altLang="en-US"/>
                    </a:p>
                  </a:txBody>
                  <a:tcPr/>
                </a:tc>
                <a:extLst>
                  <a:ext uri="{0D108BD9-81ED-4DB2-BD59-A6C34878D82A}">
                    <a16:rowId xmlns:a16="http://schemas.microsoft.com/office/drawing/2014/main" val="10003"/>
                  </a:ext>
                </a:extLst>
              </a:tr>
            </a:tbl>
          </a:graphicData>
        </a:graphic>
      </p:graphicFrame>
      <p:cxnSp>
        <p:nvCxnSpPr>
          <p:cNvPr id="8" name="直接连接符 7"/>
          <p:cNvCxnSpPr/>
          <p:nvPr/>
        </p:nvCxnSpPr>
        <p:spPr>
          <a:xfrm>
            <a:off x="1014095" y="1706880"/>
            <a:ext cx="2286000" cy="72009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1014095" y="931545"/>
            <a:ext cx="697627" cy="400110"/>
          </a:xfrm>
          <a:prstGeom prst="rect">
            <a:avLst/>
          </a:prstGeom>
          <a:noFill/>
        </p:spPr>
        <p:txBody>
          <a:bodyPr wrap="none" rtlCol="0" anchor="t">
            <a:spAutoFit/>
          </a:bodyPr>
          <a:lstStyle/>
          <a:p>
            <a:pPr algn="l">
              <a:buClrTx/>
              <a:buSzTx/>
              <a:buFontTx/>
            </a:pPr>
            <a:r>
              <a:rPr lang="zh-CN" altLang="en-US" sz="2000" dirty="0"/>
              <a:t>小结</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第五次课内容结束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832279"/>
            <a:ext cx="11609466" cy="334553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400" b="1" dirty="0"/>
              <a:t>成本</a:t>
            </a:r>
            <a:r>
              <a:rPr lang="zh-CN" altLang="en-US" sz="2400" b="1" dirty="0"/>
              <a:t>：</a:t>
            </a:r>
            <a:r>
              <a:rPr lang="zh-CN" altLang="zh-CN" sz="2400" dirty="0"/>
              <a:t>也叫生产费用，是企业在生产经营过程中所支付的物质费用和人工费用。</a:t>
            </a:r>
            <a:endParaRPr lang="en-US" altLang="zh-CN" sz="2400" dirty="0"/>
          </a:p>
          <a:p>
            <a:pPr>
              <a:lnSpc>
                <a:spcPct val="150000"/>
              </a:lnSpc>
            </a:pPr>
            <a:endParaRPr lang="en-US" altLang="zh-CN" sz="2400" b="1" dirty="0"/>
          </a:p>
          <a:p>
            <a:pPr>
              <a:lnSpc>
                <a:spcPct val="150000"/>
              </a:lnSpc>
            </a:pPr>
            <a:r>
              <a:rPr lang="zh-CN" altLang="zh-CN" sz="2400" b="1" dirty="0">
                <a:solidFill>
                  <a:srgbClr val="FF0000"/>
                </a:solidFill>
              </a:rPr>
              <a:t>机会成本</a:t>
            </a:r>
            <a:r>
              <a:rPr lang="zh-CN" altLang="en-US" sz="2400" b="1" dirty="0"/>
              <a:t>：</a:t>
            </a:r>
            <a:r>
              <a:rPr lang="zh-CN" altLang="zh-CN" sz="2400" dirty="0"/>
              <a:t>当一种生产要素被用于生产单位某产品时</a:t>
            </a:r>
            <a:r>
              <a:rPr lang="zh-CN" altLang="zh-CN" sz="2400" b="1" dirty="0">
                <a:solidFill>
                  <a:srgbClr val="FF0000"/>
                </a:solidFill>
              </a:rPr>
              <a:t>所放弃的</a:t>
            </a:r>
            <a:r>
              <a:rPr lang="zh-CN" altLang="zh-CN" sz="2400" dirty="0"/>
              <a:t>使用相同要素在其他生产用途中所得到的</a:t>
            </a:r>
            <a:r>
              <a:rPr lang="zh-CN" altLang="zh-CN" sz="2800" b="1" dirty="0">
                <a:solidFill>
                  <a:srgbClr val="FF0000"/>
                </a:solidFill>
              </a:rPr>
              <a:t>最高收入。</a:t>
            </a:r>
            <a:endParaRPr lang="zh-CN" altLang="en-US" sz="28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2922724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graphicFrame>
        <p:nvGraphicFramePr>
          <p:cNvPr id="7" name="表格 6">
            <a:extLst>
              <a:ext uri="{FF2B5EF4-FFF2-40B4-BE49-F238E27FC236}">
                <a16:creationId xmlns:a16="http://schemas.microsoft.com/office/drawing/2014/main" id="{883B3CB1-5797-48EC-8E0B-04A9D46CA42B}"/>
              </a:ext>
            </a:extLst>
          </p:cNvPr>
          <p:cNvGraphicFramePr>
            <a:graphicFrameLocks noGrp="1"/>
          </p:cNvGraphicFramePr>
          <p:nvPr/>
        </p:nvGraphicFramePr>
        <p:xfrm>
          <a:off x="708660" y="2064967"/>
          <a:ext cx="10774680" cy="4466523"/>
        </p:xfrm>
        <a:graphic>
          <a:graphicData uri="http://schemas.openxmlformats.org/drawingml/2006/table">
            <a:tbl>
              <a:tblPr firstRow="1" firstCol="1" lastRow="1" lastCol="1" bandRow="1" bandCol="1">
                <a:tableStyleId>{5C22544A-7EE6-4342-B048-85BDC9FD1C3A}</a:tableStyleId>
              </a:tblPr>
              <a:tblGrid>
                <a:gridCol w="788319">
                  <a:extLst>
                    <a:ext uri="{9D8B030D-6E8A-4147-A177-3AD203B41FA5}">
                      <a16:colId xmlns:a16="http://schemas.microsoft.com/office/drawing/2014/main" val="1677753146"/>
                    </a:ext>
                  </a:extLst>
                </a:gridCol>
                <a:gridCol w="1283746">
                  <a:extLst>
                    <a:ext uri="{9D8B030D-6E8A-4147-A177-3AD203B41FA5}">
                      <a16:colId xmlns:a16="http://schemas.microsoft.com/office/drawing/2014/main" val="1155713210"/>
                    </a:ext>
                  </a:extLst>
                </a:gridCol>
                <a:gridCol w="8702615">
                  <a:extLst>
                    <a:ext uri="{9D8B030D-6E8A-4147-A177-3AD203B41FA5}">
                      <a16:colId xmlns:a16="http://schemas.microsoft.com/office/drawing/2014/main" val="3181799087"/>
                    </a:ext>
                  </a:extLst>
                </a:gridCol>
              </a:tblGrid>
              <a:tr h="482977">
                <a:tc rowSpan="2">
                  <a:txBody>
                    <a:bodyPr/>
                    <a:lstStyle/>
                    <a:p>
                      <a:pPr algn="ctr">
                        <a:lnSpc>
                          <a:spcPct val="150000"/>
                        </a:lnSpc>
                        <a:spcAft>
                          <a:spcPts val="0"/>
                        </a:spcAft>
                      </a:pPr>
                      <a:r>
                        <a:rPr lang="zh-CN" sz="2400" kern="100" dirty="0">
                          <a:solidFill>
                            <a:schemeClr val="tx1"/>
                          </a:solidFill>
                          <a:effectLst/>
                        </a:rPr>
                        <a:t>生产成本</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spcAft>
                          <a:spcPts val="0"/>
                        </a:spcAft>
                      </a:pPr>
                      <a:r>
                        <a:rPr lang="zh-CN" sz="2400" kern="100">
                          <a:solidFill>
                            <a:schemeClr val="tx1"/>
                          </a:solidFill>
                          <a:effectLst/>
                        </a:rPr>
                        <a:t>显成本</a:t>
                      </a:r>
                      <a:endParaRPr lang="zh-CN" sz="2400" kern="10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企业购买或租用生产要素所</a:t>
                      </a:r>
                      <a:r>
                        <a:rPr lang="zh-CN" sz="2000" u="none" kern="100" dirty="0">
                          <a:solidFill>
                            <a:srgbClr val="FF0000"/>
                          </a:solidFill>
                          <a:effectLst/>
                        </a:rPr>
                        <a:t>实际支付的货币支出。</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169067"/>
                  </a:ext>
                </a:extLst>
              </a:tr>
              <a:tr h="1516196">
                <a:tc vMerge="1">
                  <a:txBody>
                    <a:bodyPr/>
                    <a:lstStyle/>
                    <a:p>
                      <a:endParaRPr lang="zh-CN" altLang="en-US"/>
                    </a:p>
                  </a:txBody>
                  <a:tcPr/>
                </a:tc>
                <a:tc>
                  <a:txBody>
                    <a:bodyPr/>
                    <a:lstStyle/>
                    <a:p>
                      <a:pPr algn="ctr">
                        <a:lnSpc>
                          <a:spcPct val="150000"/>
                        </a:lnSpc>
                        <a:spcAft>
                          <a:spcPts val="0"/>
                        </a:spcAft>
                      </a:pPr>
                      <a:r>
                        <a:rPr lang="en-US" sz="2400" kern="100" dirty="0">
                          <a:solidFill>
                            <a:schemeClr val="tx1"/>
                          </a:solidFill>
                          <a:effectLst/>
                        </a:rPr>
                        <a:t> </a:t>
                      </a:r>
                      <a:endParaRPr lang="zh-CN" sz="2400" kern="100" dirty="0">
                        <a:solidFill>
                          <a:schemeClr val="tx1"/>
                        </a:solidFill>
                        <a:effectLst/>
                      </a:endParaRPr>
                    </a:p>
                    <a:p>
                      <a:pPr algn="ctr">
                        <a:lnSpc>
                          <a:spcPct val="150000"/>
                        </a:lnSpc>
                        <a:spcAft>
                          <a:spcPts val="0"/>
                        </a:spcAft>
                      </a:pPr>
                      <a:r>
                        <a:rPr lang="zh-CN" sz="2400" b="1" kern="100" dirty="0">
                          <a:solidFill>
                            <a:schemeClr val="tx1"/>
                          </a:solidFill>
                          <a:effectLst/>
                        </a:rPr>
                        <a:t>隐成本</a:t>
                      </a:r>
                      <a:endParaRPr lang="zh-CN" sz="24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企业本身所拥有的、</a:t>
                      </a:r>
                      <a:r>
                        <a:rPr lang="zh-CN" sz="2000" b="0" i="0" u="none" kern="100" dirty="0">
                          <a:solidFill>
                            <a:schemeClr val="tx1"/>
                          </a:solidFill>
                          <a:effectLst/>
                        </a:rPr>
                        <a:t>并且被用于该企业生产过程的那些生产要素的总价格，</a:t>
                      </a:r>
                      <a:r>
                        <a:rPr lang="zh-CN" sz="2000" u="none" kern="100" dirty="0">
                          <a:solidFill>
                            <a:schemeClr val="tx1"/>
                          </a:solidFill>
                          <a:effectLst/>
                        </a:rPr>
                        <a:t>是自己拥有并使用的资源的成本，它</a:t>
                      </a:r>
                      <a:r>
                        <a:rPr lang="zh-CN" sz="2000" u="none" kern="100" dirty="0">
                          <a:solidFill>
                            <a:srgbClr val="FF0000"/>
                          </a:solidFill>
                          <a:effectLst/>
                        </a:rPr>
                        <a:t>实际上是机会成本</a:t>
                      </a:r>
                      <a:r>
                        <a:rPr lang="zh-CN" sz="2000" u="none" kern="100" dirty="0">
                          <a:solidFill>
                            <a:schemeClr val="tx1"/>
                          </a:solidFill>
                          <a:effectLst/>
                        </a:rPr>
                        <a:t>，</a:t>
                      </a:r>
                      <a:r>
                        <a:rPr lang="zh-CN" sz="2000" b="0" u="none" kern="100" dirty="0">
                          <a:solidFill>
                            <a:schemeClr val="tx1"/>
                          </a:solidFill>
                          <a:effectLst/>
                        </a:rPr>
                        <a:t>应当从机会成本的角度按照企业自有生产要素在其他用途中所得到的最高收入来支付和计算</a:t>
                      </a:r>
                      <a:r>
                        <a:rPr lang="zh-CN" sz="2000" u="none" kern="100" dirty="0">
                          <a:solidFill>
                            <a:schemeClr val="tx1"/>
                          </a:solidFill>
                          <a:effectLst/>
                        </a:rPr>
                        <a:t>。</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2035015"/>
                  </a:ext>
                </a:extLst>
              </a:tr>
              <a:tr h="1251274">
                <a:tc gridSpan="2">
                  <a:txBody>
                    <a:bodyPr/>
                    <a:lstStyle/>
                    <a:p>
                      <a:pPr algn="ctr">
                        <a:lnSpc>
                          <a:spcPct val="150000"/>
                        </a:lnSpc>
                        <a:spcAft>
                          <a:spcPts val="0"/>
                        </a:spcAft>
                      </a:pPr>
                      <a:r>
                        <a:rPr lang="zh-CN" sz="2400" kern="100" dirty="0">
                          <a:solidFill>
                            <a:schemeClr val="tx1"/>
                          </a:solidFill>
                          <a:effectLst/>
                        </a:rPr>
                        <a:t>经济利润</a:t>
                      </a:r>
                    </a:p>
                    <a:p>
                      <a:pPr algn="ctr">
                        <a:lnSpc>
                          <a:spcPct val="150000"/>
                        </a:lnSpc>
                        <a:spcAft>
                          <a:spcPts val="0"/>
                        </a:spcAft>
                      </a:pPr>
                      <a:r>
                        <a:rPr lang="zh-CN" sz="2400" kern="100" dirty="0">
                          <a:solidFill>
                            <a:schemeClr val="tx1"/>
                          </a:solidFill>
                          <a:effectLst/>
                        </a:rPr>
                        <a:t>【超额利润】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u="none" kern="100" dirty="0">
                          <a:solidFill>
                            <a:srgbClr val="FF0000"/>
                          </a:solidFill>
                          <a:effectLst/>
                        </a:rPr>
                        <a:t>经济利润＝总收益－总成本</a:t>
                      </a:r>
                      <a:endParaRPr lang="en-US" altLang="zh-CN" sz="2000" u="none" kern="100" dirty="0">
                        <a:solidFill>
                          <a:srgbClr val="FF0000"/>
                        </a:solidFill>
                        <a:effectLst/>
                      </a:endParaRPr>
                    </a:p>
                    <a:p>
                      <a:pPr algn="just">
                        <a:lnSpc>
                          <a:spcPct val="150000"/>
                        </a:lnSpc>
                        <a:spcAft>
                          <a:spcPts val="0"/>
                        </a:spcAft>
                      </a:pPr>
                      <a:r>
                        <a:rPr lang="zh-CN" altLang="en-US" sz="2000" u="none" kern="100" dirty="0">
                          <a:solidFill>
                            <a:srgbClr val="FF0000"/>
                          </a:solidFill>
                          <a:effectLst/>
                        </a:rPr>
                        <a:t>               </a:t>
                      </a:r>
                      <a:r>
                        <a:rPr lang="zh-CN" sz="2000" u="none" kern="100" dirty="0">
                          <a:solidFill>
                            <a:srgbClr val="FF0000"/>
                          </a:solidFill>
                          <a:effectLst/>
                        </a:rPr>
                        <a:t>＝总收益</a:t>
                      </a:r>
                      <a:r>
                        <a:rPr lang="en-US" sz="2000" u="none" kern="100" dirty="0">
                          <a:solidFill>
                            <a:srgbClr val="FF0000"/>
                          </a:solidFill>
                          <a:effectLst/>
                        </a:rPr>
                        <a:t>-</a:t>
                      </a:r>
                      <a:r>
                        <a:rPr lang="zh-CN" sz="2000" u="none" kern="100" dirty="0">
                          <a:solidFill>
                            <a:srgbClr val="FF0000"/>
                          </a:solidFill>
                          <a:effectLst/>
                        </a:rPr>
                        <a:t>（显成本</a:t>
                      </a:r>
                      <a:r>
                        <a:rPr lang="en-US" sz="2000" u="none" kern="100" dirty="0">
                          <a:solidFill>
                            <a:srgbClr val="FF0000"/>
                          </a:solidFill>
                          <a:effectLst/>
                        </a:rPr>
                        <a:t>+</a:t>
                      </a:r>
                      <a:r>
                        <a:rPr lang="zh-CN" sz="2000" u="none" kern="100" dirty="0">
                          <a:solidFill>
                            <a:srgbClr val="FF0000"/>
                          </a:solidFill>
                          <a:effectLst/>
                        </a:rPr>
                        <a:t>隐成本）</a:t>
                      </a:r>
                    </a:p>
                    <a:p>
                      <a:pPr algn="just">
                        <a:lnSpc>
                          <a:spcPct val="150000"/>
                        </a:lnSpc>
                        <a:spcAft>
                          <a:spcPts val="0"/>
                        </a:spcAft>
                      </a:pPr>
                      <a:r>
                        <a:rPr lang="zh-CN" sz="2000" u="none" kern="100" dirty="0">
                          <a:solidFill>
                            <a:schemeClr val="tx1"/>
                          </a:solidFill>
                          <a:effectLst/>
                        </a:rPr>
                        <a:t>企业所追求的最大利润，指的是最大的经济利润。</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36777"/>
                  </a:ext>
                </a:extLst>
              </a:tr>
              <a:tr h="1137148">
                <a:tc gridSpan="2">
                  <a:txBody>
                    <a:bodyPr/>
                    <a:lstStyle/>
                    <a:p>
                      <a:pPr algn="ctr">
                        <a:lnSpc>
                          <a:spcPct val="150000"/>
                        </a:lnSpc>
                        <a:spcAft>
                          <a:spcPts val="0"/>
                        </a:spcAft>
                      </a:pPr>
                      <a:r>
                        <a:rPr lang="zh-CN" sz="2400" kern="100" dirty="0">
                          <a:solidFill>
                            <a:schemeClr val="tx1"/>
                          </a:solidFill>
                          <a:effectLst/>
                        </a:rPr>
                        <a:t>正常利润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b="0" u="none" kern="100" dirty="0">
                          <a:solidFill>
                            <a:schemeClr val="tx1"/>
                          </a:solidFill>
                          <a:effectLst/>
                        </a:rPr>
                        <a:t>企业对自己所提供的企业家才能的报酬支付，</a:t>
                      </a:r>
                      <a:r>
                        <a:rPr lang="zh-CN" sz="2000" b="1" u="none" kern="100" dirty="0">
                          <a:solidFill>
                            <a:schemeClr val="tx1"/>
                          </a:solidFill>
                          <a:effectLst/>
                        </a:rPr>
                        <a:t>正常利润是生产成本的一部分，是作为隐成本的一部分计入成本的</a:t>
                      </a:r>
                      <a:r>
                        <a:rPr lang="zh-CN" sz="2000" b="0" u="none" kern="100" dirty="0">
                          <a:solidFill>
                            <a:schemeClr val="tx1"/>
                          </a:solidFill>
                          <a:effectLst/>
                        </a:rPr>
                        <a:t>，</a:t>
                      </a:r>
                      <a:r>
                        <a:rPr lang="zh-CN" sz="2000" u="none" kern="100" dirty="0">
                          <a:solidFill>
                            <a:srgbClr val="FF0000"/>
                          </a:solidFill>
                          <a:effectLst/>
                        </a:rPr>
                        <a:t>经济利润不包括正常利润。</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260111"/>
                  </a:ext>
                </a:extLst>
              </a:tr>
            </a:tbl>
          </a:graphicData>
        </a:graphic>
      </p:graphicFrame>
    </p:spTree>
    <p:extLst>
      <p:ext uri="{BB962C8B-B14F-4D97-AF65-F5344CB8AC3E}">
        <p14:creationId xmlns:p14="http://schemas.microsoft.com/office/powerpoint/2010/main" val="105897038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453673"/>
            <a:ext cx="11585024" cy="4406591"/>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b="1" dirty="0">
                <a:solidFill>
                  <a:srgbClr val="FF0000"/>
                </a:solidFill>
              </a:rPr>
              <a:t>【应用举例】</a:t>
            </a:r>
            <a:r>
              <a:rPr lang="zh-CN" altLang="zh-CN" sz="2000" dirty="0"/>
              <a:t>假定某一店主每年花费</a:t>
            </a:r>
            <a:r>
              <a:rPr lang="en-US" altLang="zh-CN" sz="2000" dirty="0"/>
              <a:t>40000</a:t>
            </a:r>
            <a:r>
              <a:rPr lang="zh-CN" altLang="zh-CN" sz="2000" dirty="0"/>
              <a:t>元的资金租赁房屋开花店，年终该店主从销售中所获毛利（扣掉了一些直接费用，不包含房屋租赁费）为</a:t>
            </a:r>
            <a:r>
              <a:rPr lang="en-US" altLang="zh-CN" sz="2000" dirty="0"/>
              <a:t>50000</a:t>
            </a:r>
            <a:r>
              <a:rPr lang="zh-CN" altLang="zh-CN" sz="2000" dirty="0"/>
              <a:t>元。该店主赚了多少钱</a:t>
            </a:r>
            <a:r>
              <a:rPr lang="en-US" altLang="zh-CN" sz="2000" dirty="0"/>
              <a:t>?</a:t>
            </a:r>
            <a:endParaRPr lang="zh-CN" altLang="zh-CN" sz="2000" dirty="0"/>
          </a:p>
          <a:p>
            <a:pPr>
              <a:lnSpc>
                <a:spcPct val="150000"/>
              </a:lnSpc>
            </a:pPr>
            <a:r>
              <a:rPr lang="zh-CN" altLang="zh-CN" sz="2000" dirty="0"/>
              <a:t>【分析】（</a:t>
            </a:r>
            <a:r>
              <a:rPr lang="en-US" altLang="zh-CN" sz="2000" dirty="0"/>
              <a:t>1</a:t>
            </a:r>
            <a:r>
              <a:rPr lang="zh-CN" altLang="zh-CN" sz="2000" dirty="0"/>
              <a:t>）从</a:t>
            </a:r>
            <a:r>
              <a:rPr lang="zh-CN" altLang="zh-CN" sz="2000" b="1" dirty="0"/>
              <a:t>显成本</a:t>
            </a:r>
            <a:r>
              <a:rPr lang="zh-CN" altLang="zh-CN" sz="2000" dirty="0"/>
              <a:t>的角度看，该店主赚了</a:t>
            </a:r>
            <a:r>
              <a:rPr lang="en-US" altLang="zh-CN" sz="2000" dirty="0"/>
              <a:t>10000</a:t>
            </a:r>
            <a:r>
              <a:rPr lang="zh-CN" altLang="zh-CN" sz="2000" dirty="0"/>
              <a:t>元（</a:t>
            </a:r>
            <a:r>
              <a:rPr lang="en-US" altLang="zh-CN" sz="2000" dirty="0"/>
              <a:t>50000-40000</a:t>
            </a:r>
            <a:r>
              <a:rPr lang="zh-CN" altLang="zh-CN" sz="2000" dirty="0"/>
              <a:t>）；</a:t>
            </a:r>
          </a:p>
          <a:p>
            <a:pPr>
              <a:lnSpc>
                <a:spcPct val="150000"/>
              </a:lnSpc>
            </a:pPr>
            <a:r>
              <a:rPr lang="zh-CN" altLang="zh-CN" sz="2000" dirty="0"/>
              <a:t>（</a:t>
            </a:r>
            <a:r>
              <a:rPr lang="en-US" altLang="zh-CN" sz="2000" dirty="0"/>
              <a:t>2</a:t>
            </a:r>
            <a:r>
              <a:rPr lang="zh-CN" altLang="zh-CN" sz="2000" dirty="0"/>
              <a:t>）从</a:t>
            </a:r>
            <a:r>
              <a:rPr lang="zh-CN" altLang="zh-CN" sz="2000" b="1" dirty="0"/>
              <a:t>隐成本</a:t>
            </a:r>
            <a:r>
              <a:rPr lang="zh-CN" altLang="zh-CN" sz="2000" dirty="0"/>
              <a:t>的角度看，该店主可能一点也没赚。假定市场利率为</a:t>
            </a:r>
            <a:r>
              <a:rPr lang="en-US" altLang="zh-CN" sz="2000" dirty="0"/>
              <a:t>10%</a:t>
            </a:r>
            <a:r>
              <a:rPr lang="zh-CN" altLang="zh-CN" sz="2000" dirty="0"/>
              <a:t>，该店主从事其他职业所能获得的最高收入是</a:t>
            </a:r>
            <a:r>
              <a:rPr lang="en-US" altLang="zh-CN" sz="2000" dirty="0"/>
              <a:t>20000</a:t>
            </a:r>
            <a:r>
              <a:rPr lang="zh-CN" altLang="zh-CN" sz="2000" dirty="0"/>
              <a:t>元（正常利润），则该店主的隐成本是</a:t>
            </a:r>
            <a:r>
              <a:rPr lang="en-US" altLang="zh-CN" sz="2000" dirty="0"/>
              <a:t>24000</a:t>
            </a:r>
            <a:r>
              <a:rPr lang="zh-CN" altLang="zh-CN" sz="2000" dirty="0"/>
              <a:t>元（</a:t>
            </a:r>
            <a:r>
              <a:rPr lang="en-US" altLang="zh-CN" sz="2000" dirty="0"/>
              <a:t>20000+40000</a:t>
            </a:r>
            <a:r>
              <a:rPr lang="zh-CN" altLang="zh-CN" sz="2000" dirty="0"/>
              <a:t>×</a:t>
            </a:r>
            <a:r>
              <a:rPr lang="en-US" altLang="zh-CN" sz="2000" dirty="0"/>
              <a:t>10%</a:t>
            </a:r>
            <a:r>
              <a:rPr lang="zh-CN" altLang="zh-CN" sz="2000" dirty="0"/>
              <a:t>）。厂商的隐成本和显成本是</a:t>
            </a:r>
            <a:r>
              <a:rPr lang="en-US" altLang="zh-CN" sz="2000" dirty="0"/>
              <a:t>64000</a:t>
            </a:r>
            <a:r>
              <a:rPr lang="zh-CN" altLang="zh-CN" sz="2000" dirty="0"/>
              <a:t>元（</a:t>
            </a:r>
            <a:r>
              <a:rPr lang="en-US" altLang="zh-CN" sz="2000" dirty="0"/>
              <a:t>24000+40000</a:t>
            </a:r>
            <a:r>
              <a:rPr lang="zh-CN" altLang="zh-CN" sz="2000" dirty="0"/>
              <a:t>）。从机会成本的角度看，该店主不仅没有赚钱，反而赔了钱。</a:t>
            </a:r>
          </a:p>
          <a:p>
            <a:pPr>
              <a:lnSpc>
                <a:spcPct val="150000"/>
              </a:lnSpc>
            </a:pPr>
            <a:r>
              <a:rPr lang="zh-CN" altLang="zh-CN" sz="2000" dirty="0"/>
              <a:t>我们也可以说该店主获得的会计利润</a:t>
            </a:r>
            <a:r>
              <a:rPr lang="en-US" altLang="zh-CN" sz="2000" dirty="0"/>
              <a:t>10000</a:t>
            </a:r>
            <a:r>
              <a:rPr lang="zh-CN" altLang="zh-CN" sz="2000" dirty="0"/>
              <a:t>元，但是获得的经济利润是负的</a:t>
            </a:r>
            <a:r>
              <a:rPr lang="en-US" altLang="zh-CN" sz="2000" dirty="0"/>
              <a:t>14000</a:t>
            </a:r>
            <a:r>
              <a:rPr lang="zh-CN" altLang="zh-CN" sz="2000" dirty="0"/>
              <a:t>元（</a:t>
            </a:r>
            <a:r>
              <a:rPr lang="en-US" altLang="zh-CN" sz="2000" dirty="0"/>
              <a:t>50000</a:t>
            </a:r>
            <a:r>
              <a:rPr lang="zh-CN" altLang="zh-CN" sz="2000" dirty="0"/>
              <a:t>—</a:t>
            </a:r>
            <a:r>
              <a:rPr lang="en-US" altLang="zh-CN" sz="2000" dirty="0"/>
              <a:t>64000</a:t>
            </a:r>
            <a:r>
              <a:rPr lang="zh-CN" altLang="zh-CN" sz="2000" dirty="0"/>
              <a:t>）</a:t>
            </a:r>
            <a:endParaRPr lang="zh-CN" altLang="en-US" sz="20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61916822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23209" y="918848"/>
            <a:ext cx="11545580" cy="5560818"/>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b="1" dirty="0"/>
              <a:t>1.</a:t>
            </a:r>
            <a:r>
              <a:rPr lang="zh-CN" altLang="zh-CN" sz="2400" b="1" dirty="0"/>
              <a:t>成本函数的含义和类型</a:t>
            </a:r>
            <a:endParaRPr lang="zh-CN" altLang="zh-CN" sz="2400" dirty="0"/>
          </a:p>
          <a:p>
            <a:pPr>
              <a:lnSpc>
                <a:spcPct val="150000"/>
              </a:lnSpc>
            </a:pPr>
            <a:r>
              <a:rPr lang="zh-CN" altLang="zh-CN" sz="2400" b="1" dirty="0"/>
              <a:t>成本函数</a:t>
            </a:r>
            <a:r>
              <a:rPr lang="zh-CN" altLang="zh-CN" sz="2400" dirty="0"/>
              <a:t>就是表示企业总成本与产量之间关系的公式。</a:t>
            </a:r>
            <a:endParaRPr lang="en-US" altLang="zh-CN" sz="2400" dirty="0"/>
          </a:p>
          <a:p>
            <a:pPr>
              <a:lnSpc>
                <a:spcPct val="150000"/>
              </a:lnSpc>
            </a:pPr>
            <a:r>
              <a:rPr lang="zh-CN" altLang="zh-CN" sz="2400" dirty="0"/>
              <a:t>分为</a:t>
            </a:r>
            <a:r>
              <a:rPr lang="zh-CN" altLang="zh-CN" sz="2400" b="1" dirty="0"/>
              <a:t>短期成本函数</a:t>
            </a:r>
            <a:r>
              <a:rPr lang="zh-CN" altLang="zh-CN" sz="2400" dirty="0"/>
              <a:t>和</a:t>
            </a:r>
            <a:r>
              <a:rPr lang="zh-CN" altLang="zh-CN" sz="2400" b="1" dirty="0"/>
              <a:t>长期成本函数</a:t>
            </a:r>
            <a:r>
              <a:rPr lang="zh-CN" altLang="zh-CN" sz="2400" dirty="0"/>
              <a:t>。</a:t>
            </a:r>
          </a:p>
          <a:p>
            <a:pPr>
              <a:lnSpc>
                <a:spcPct val="150000"/>
              </a:lnSpc>
            </a:pPr>
            <a:r>
              <a:rPr lang="zh-CN" altLang="zh-CN" sz="2400" b="1" dirty="0"/>
              <a:t>（</a:t>
            </a:r>
            <a:r>
              <a:rPr lang="en-US" altLang="zh-CN" sz="2400" b="1" dirty="0"/>
              <a:t>1</a:t>
            </a:r>
            <a:r>
              <a:rPr lang="zh-CN" altLang="zh-CN" sz="2400" b="1" dirty="0"/>
              <a:t>）短期成本函数可分为</a:t>
            </a:r>
            <a:r>
              <a:rPr lang="zh-CN" altLang="zh-CN" sz="2400" b="1" dirty="0">
                <a:solidFill>
                  <a:srgbClr val="FF0000"/>
                </a:solidFill>
              </a:rPr>
              <a:t>固定成本</a:t>
            </a:r>
            <a:r>
              <a:rPr lang="zh-CN" altLang="zh-CN" sz="2400" dirty="0"/>
              <a:t>与</a:t>
            </a:r>
            <a:r>
              <a:rPr lang="zh-CN" altLang="zh-CN" sz="2400" b="1" dirty="0">
                <a:solidFill>
                  <a:srgbClr val="FF0000"/>
                </a:solidFill>
              </a:rPr>
              <a:t>可变成本</a:t>
            </a:r>
            <a:endParaRPr lang="en-US" altLang="zh-CN" sz="2400" b="1" dirty="0">
              <a:solidFill>
                <a:srgbClr val="FF0000"/>
              </a:solidFill>
            </a:endParaRPr>
          </a:p>
          <a:p>
            <a:pPr>
              <a:lnSpc>
                <a:spcPct val="150000"/>
              </a:lnSpc>
            </a:pPr>
            <a:r>
              <a:rPr lang="zh-CN" altLang="zh-CN" sz="2000" b="1" dirty="0"/>
              <a:t>①固定成本</a:t>
            </a:r>
            <a:r>
              <a:rPr lang="zh-CN" altLang="zh-CN" sz="2000" dirty="0"/>
              <a:t>短期内不随产量增减而变动的成本，</a:t>
            </a:r>
            <a:r>
              <a:rPr lang="zh-CN" altLang="zh-CN" sz="2000" b="1" dirty="0">
                <a:solidFill>
                  <a:srgbClr val="FF0000"/>
                </a:solidFill>
              </a:rPr>
              <a:t>如厂房设备的折旧，以及</a:t>
            </a:r>
            <a:r>
              <a:rPr lang="zh-CN" altLang="zh-CN" sz="2400" b="1" dirty="0">
                <a:solidFill>
                  <a:srgbClr val="FF0000"/>
                </a:solidFill>
              </a:rPr>
              <a:t>管理人员的工资费用。</a:t>
            </a:r>
            <a:endParaRPr lang="zh-CN" altLang="zh-CN" sz="2000" dirty="0">
              <a:solidFill>
                <a:srgbClr val="FF0000"/>
              </a:solidFill>
            </a:endParaRPr>
          </a:p>
          <a:p>
            <a:pPr>
              <a:lnSpc>
                <a:spcPct val="150000"/>
              </a:lnSpc>
            </a:pPr>
            <a:r>
              <a:rPr lang="zh-CN" altLang="zh-CN" sz="2000" b="1" dirty="0"/>
              <a:t>②可变成本</a:t>
            </a:r>
            <a:r>
              <a:rPr lang="zh-CN" altLang="zh-CN" sz="2000" dirty="0"/>
              <a:t>是随产量变动而变动的那部分成本</a:t>
            </a:r>
            <a:r>
              <a:rPr lang="zh-CN" altLang="zh-CN" sz="2000" b="1" dirty="0"/>
              <a:t>，</a:t>
            </a:r>
            <a:r>
              <a:rPr lang="zh-CN" altLang="zh-CN" sz="2000" b="1" dirty="0">
                <a:solidFill>
                  <a:srgbClr val="FF0000"/>
                </a:solidFill>
              </a:rPr>
              <a:t>如原材料、燃料和动力以及</a:t>
            </a:r>
            <a:r>
              <a:rPr lang="zh-CN" altLang="zh-CN" sz="2400" b="1" dirty="0">
                <a:solidFill>
                  <a:srgbClr val="FF0000"/>
                </a:solidFill>
              </a:rPr>
              <a:t>生产工人的工资费用</a:t>
            </a:r>
            <a:r>
              <a:rPr lang="zh-CN" altLang="zh-CN" sz="2000" b="1" dirty="0">
                <a:solidFill>
                  <a:srgbClr val="FF0000"/>
                </a:solidFill>
              </a:rPr>
              <a:t>。</a:t>
            </a:r>
            <a:endParaRPr lang="zh-CN" altLang="zh-CN" sz="2400" dirty="0">
              <a:solidFill>
                <a:srgbClr val="FF0000"/>
              </a:solidFill>
            </a:endParaRPr>
          </a:p>
          <a:p>
            <a:pPr>
              <a:lnSpc>
                <a:spcPct val="150000"/>
              </a:lnSpc>
            </a:pPr>
            <a:r>
              <a:rPr lang="zh-CN" altLang="zh-CN" sz="2400" b="1" dirty="0"/>
              <a:t>（</a:t>
            </a:r>
            <a:r>
              <a:rPr lang="en-US" altLang="zh-CN" sz="2400" b="1" dirty="0"/>
              <a:t>2</a:t>
            </a:r>
            <a:r>
              <a:rPr lang="zh-CN" altLang="zh-CN" sz="2400" b="1" dirty="0"/>
              <a:t>）长期成本函数没有固定成本（从长期看一切生产要素都是可变的）</a:t>
            </a:r>
            <a:endParaRPr lang="en-US" altLang="zh-CN" sz="2400" b="1" dirty="0"/>
          </a:p>
          <a:p>
            <a:pPr>
              <a:lnSpc>
                <a:spcPct val="150000"/>
              </a:lnSpc>
            </a:pPr>
            <a:r>
              <a:rPr lang="zh-CN" altLang="zh-CN" sz="2400" b="1" dirty="0">
                <a:solidFill>
                  <a:srgbClr val="FF0000"/>
                </a:solidFill>
              </a:rPr>
              <a:t>【注】</a:t>
            </a:r>
            <a:r>
              <a:rPr lang="zh-CN" altLang="zh-CN" sz="2400" b="1" dirty="0"/>
              <a:t>短期成本函数和长期成本函数的</a:t>
            </a:r>
            <a:r>
              <a:rPr lang="zh-CN" altLang="zh-CN" sz="2400" b="1" dirty="0">
                <a:solidFill>
                  <a:srgbClr val="FF0000"/>
                </a:solidFill>
              </a:rPr>
              <a:t>区别在于是否含有固定成本。</a:t>
            </a:r>
            <a:endParaRPr lang="zh-CN" altLang="zh-CN" sz="2400" dirty="0">
              <a:solidFill>
                <a:srgbClr val="FF0000"/>
              </a:solidFill>
            </a:endParaRPr>
          </a:p>
        </p:txBody>
      </p:sp>
    </p:spTree>
    <p:extLst>
      <p:ext uri="{BB962C8B-B14F-4D97-AF65-F5344CB8AC3E}">
        <p14:creationId xmlns:p14="http://schemas.microsoft.com/office/powerpoint/2010/main" val="15431094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7" y="1331921"/>
            <a:ext cx="11585024" cy="3523016"/>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200000"/>
              </a:lnSpc>
            </a:pPr>
            <a:endParaRPr lang="en-US" altLang="zh-CN" sz="2000" b="1" dirty="0"/>
          </a:p>
          <a:p>
            <a:pPr>
              <a:lnSpc>
                <a:spcPct val="200000"/>
              </a:lnSpc>
            </a:pPr>
            <a:r>
              <a:rPr lang="en-US" altLang="zh-CN" sz="2000" b="1" dirty="0"/>
              <a:t>2.</a:t>
            </a:r>
            <a:r>
              <a:rPr lang="zh-CN" altLang="zh-CN" sz="2000" b="1" dirty="0"/>
              <a:t>短期成本函数分析</a:t>
            </a:r>
            <a:endParaRPr lang="zh-CN" altLang="zh-CN" sz="2000" dirty="0"/>
          </a:p>
          <a:p>
            <a:pPr>
              <a:lnSpc>
                <a:spcPct val="200000"/>
              </a:lnSpc>
            </a:pPr>
            <a:r>
              <a:rPr lang="zh-CN" altLang="zh-CN" sz="2000" b="1" dirty="0"/>
              <a:t>（</a:t>
            </a:r>
            <a:r>
              <a:rPr lang="en-US" altLang="zh-CN" sz="2000" b="1" dirty="0"/>
              <a:t>1</a:t>
            </a:r>
            <a:r>
              <a:rPr lang="zh-CN" altLang="zh-CN" sz="2000" b="1" dirty="0"/>
              <a:t>）短期总成本</a:t>
            </a:r>
            <a:r>
              <a:rPr lang="en-US" altLang="zh-CN" sz="2000" b="1" dirty="0"/>
              <a:t>TC=</a:t>
            </a:r>
            <a:r>
              <a:rPr lang="zh-CN" altLang="zh-CN" sz="2000" b="1" dirty="0"/>
              <a:t>总固定成本</a:t>
            </a:r>
            <a:r>
              <a:rPr lang="en-US" altLang="zh-CN" sz="2000" b="1" dirty="0"/>
              <a:t>TFC+</a:t>
            </a:r>
            <a:r>
              <a:rPr lang="zh-CN" altLang="zh-CN" sz="2000" b="1" dirty="0"/>
              <a:t>总可变成本</a:t>
            </a:r>
            <a:r>
              <a:rPr lang="en-US" altLang="zh-CN" sz="2000" b="1" dirty="0"/>
              <a:t>TVC</a:t>
            </a:r>
            <a:endParaRPr lang="zh-CN" altLang="zh-CN" sz="2000" b="1" dirty="0"/>
          </a:p>
          <a:p>
            <a:pPr>
              <a:lnSpc>
                <a:spcPct val="200000"/>
              </a:lnSpc>
            </a:pPr>
            <a:r>
              <a:rPr lang="zh-CN" altLang="zh-CN" sz="2000" b="1" dirty="0">
                <a:solidFill>
                  <a:srgbClr val="FF0000"/>
                </a:solidFill>
              </a:rPr>
              <a:t>（</a:t>
            </a:r>
            <a:r>
              <a:rPr lang="en-US" altLang="zh-CN" sz="2000" b="1" dirty="0">
                <a:solidFill>
                  <a:srgbClr val="FF0000"/>
                </a:solidFill>
              </a:rPr>
              <a:t>2</a:t>
            </a:r>
            <a:r>
              <a:rPr lang="zh-CN" altLang="zh-CN" sz="2000" b="1" dirty="0">
                <a:solidFill>
                  <a:srgbClr val="FF0000"/>
                </a:solidFill>
              </a:rPr>
              <a:t>）平均成本</a:t>
            </a:r>
            <a:r>
              <a:rPr lang="en-US" altLang="zh-CN" sz="2000" b="1" dirty="0">
                <a:solidFill>
                  <a:srgbClr val="FF0000"/>
                </a:solidFill>
              </a:rPr>
              <a:t>AC</a:t>
            </a:r>
            <a:r>
              <a:rPr lang="zh-CN" altLang="zh-CN" sz="2000" b="1" dirty="0"/>
              <a:t>：</a:t>
            </a:r>
            <a:r>
              <a:rPr lang="zh-CN" altLang="zh-CN" sz="2000" dirty="0"/>
              <a:t>单位产品成本，生产每一单位产品的成本，是总成本除以总产量所得之商。</a:t>
            </a:r>
          </a:p>
          <a:p>
            <a:pPr>
              <a:lnSpc>
                <a:spcPct val="200000"/>
              </a:lnSpc>
            </a:pPr>
            <a:r>
              <a:rPr lang="zh-CN" altLang="zh-CN" sz="2000" b="1" dirty="0">
                <a:solidFill>
                  <a:srgbClr val="FF0000"/>
                </a:solidFill>
              </a:rPr>
              <a:t>（</a:t>
            </a:r>
            <a:r>
              <a:rPr lang="en-US" altLang="zh-CN" sz="2000" b="1" dirty="0">
                <a:solidFill>
                  <a:srgbClr val="FF0000"/>
                </a:solidFill>
              </a:rPr>
              <a:t>3</a:t>
            </a:r>
            <a:r>
              <a:rPr lang="zh-CN" altLang="zh-CN" sz="2000" b="1" dirty="0">
                <a:solidFill>
                  <a:srgbClr val="FF0000"/>
                </a:solidFill>
              </a:rPr>
              <a:t>）边际成本</a:t>
            </a:r>
            <a:r>
              <a:rPr lang="en-US" altLang="zh-CN" sz="2000" b="1" dirty="0">
                <a:solidFill>
                  <a:srgbClr val="FF0000"/>
                </a:solidFill>
              </a:rPr>
              <a:t>MC</a:t>
            </a:r>
            <a:r>
              <a:rPr lang="zh-CN" altLang="zh-CN" sz="2000" b="1" dirty="0">
                <a:solidFill>
                  <a:srgbClr val="FF0000"/>
                </a:solidFill>
              </a:rPr>
              <a:t>：增加一个单位产量时总成本的增加额</a:t>
            </a:r>
            <a:r>
              <a:rPr lang="zh-CN" altLang="en-US" sz="2000" b="1" dirty="0">
                <a:solidFill>
                  <a:srgbClr val="FF0000"/>
                </a:solidFill>
              </a:rPr>
              <a:t> </a:t>
            </a:r>
            <a:endParaRPr lang="zh-CN" altLang="zh-CN" sz="2000" dirty="0">
              <a:solidFill>
                <a:srgbClr val="FF0000"/>
              </a:solidFill>
            </a:endParaRPr>
          </a:p>
        </p:txBody>
      </p:sp>
    </p:spTree>
    <p:extLst>
      <p:ext uri="{BB962C8B-B14F-4D97-AF65-F5344CB8AC3E}">
        <p14:creationId xmlns:p14="http://schemas.microsoft.com/office/powerpoint/2010/main" val="53985501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8" y="1188720"/>
            <a:ext cx="11585024" cy="90794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3</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、短期成本曲线</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400" b="1" dirty="0">
                <a:latin typeface="微软雅黑" panose="020B0503020204020204" pitchFamily="34" charset="-122"/>
                <a:ea typeface="微软雅黑" panose="020B0503020204020204" pitchFamily="34" charset="-122"/>
                <a:cs typeface="Helvetica Neue"/>
              </a:rPr>
              <a:t>（一）总成本、总固定成本和总可变成本曲线</a:t>
            </a:r>
          </a:p>
        </p:txBody>
      </p:sp>
      <p:sp>
        <p:nvSpPr>
          <p:cNvPr id="10" name="任意形状 9">
            <a:extLst>
              <a:ext uri="{FF2B5EF4-FFF2-40B4-BE49-F238E27FC236}">
                <a16:creationId xmlns:a16="http://schemas.microsoft.com/office/drawing/2014/main" id="{721AFBBC-EABF-ED40-A708-7564B602C2D3}"/>
              </a:ext>
            </a:extLst>
          </p:cNvPr>
          <p:cNvSpPr/>
          <p:nvPr/>
        </p:nvSpPr>
        <p:spPr>
          <a:xfrm rot="21340289">
            <a:off x="465523" y="3004004"/>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4" name="直线箭头连接符 13">
            <a:extLst>
              <a:ext uri="{FF2B5EF4-FFF2-40B4-BE49-F238E27FC236}">
                <a16:creationId xmlns:a16="http://schemas.microsoft.com/office/drawing/2014/main" id="{27E4196F-9B0D-C444-89EB-ACF35D9338DD}"/>
              </a:ext>
            </a:extLst>
          </p:cNvPr>
          <p:cNvCxnSpPr/>
          <p:nvPr/>
        </p:nvCxnSpPr>
        <p:spPr>
          <a:xfrm>
            <a:off x="535176" y="5956447"/>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线箭头连接符 15">
            <a:extLst>
              <a:ext uri="{FF2B5EF4-FFF2-40B4-BE49-F238E27FC236}">
                <a16:creationId xmlns:a16="http://schemas.microsoft.com/office/drawing/2014/main" id="{BBD738FA-5CFD-A541-9F65-4CE825FDC174}"/>
              </a:ext>
            </a:extLst>
          </p:cNvPr>
          <p:cNvCxnSpPr>
            <a:cxnSpLocks/>
          </p:cNvCxnSpPr>
          <p:nvPr/>
        </p:nvCxnSpPr>
        <p:spPr>
          <a:xfrm flipV="1">
            <a:off x="535176" y="2834163"/>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线连接符 17">
            <a:extLst>
              <a:ext uri="{FF2B5EF4-FFF2-40B4-BE49-F238E27FC236}">
                <a16:creationId xmlns:a16="http://schemas.microsoft.com/office/drawing/2014/main" id="{A8034E60-DB48-CB40-9E0E-8401B58ECAA9}"/>
              </a:ext>
            </a:extLst>
          </p:cNvPr>
          <p:cNvCxnSpPr>
            <a:cxnSpLocks/>
          </p:cNvCxnSpPr>
          <p:nvPr/>
        </p:nvCxnSpPr>
        <p:spPr>
          <a:xfrm>
            <a:off x="533277" y="5053584"/>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0FE8AFCE-C800-7D45-8848-66D830D98B44}"/>
              </a:ext>
            </a:extLst>
          </p:cNvPr>
          <p:cNvSpPr/>
          <p:nvPr/>
        </p:nvSpPr>
        <p:spPr>
          <a:xfrm>
            <a:off x="533277" y="4021312"/>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9" name="文本框 18">
            <a:extLst>
              <a:ext uri="{FF2B5EF4-FFF2-40B4-BE49-F238E27FC236}">
                <a16:creationId xmlns:a16="http://schemas.microsoft.com/office/drawing/2014/main" id="{AD73BDBC-1662-A547-8240-AC9481EEE008}"/>
              </a:ext>
            </a:extLst>
          </p:cNvPr>
          <p:cNvSpPr txBox="1"/>
          <p:nvPr/>
        </p:nvSpPr>
        <p:spPr>
          <a:xfrm>
            <a:off x="179010" y="2834163"/>
            <a:ext cx="351378" cy="369332"/>
          </a:xfrm>
          <a:prstGeom prst="rect">
            <a:avLst/>
          </a:prstGeom>
          <a:noFill/>
        </p:spPr>
        <p:txBody>
          <a:bodyPr wrap="non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D5EC0FBC-2462-944C-A57A-B2625575D184}"/>
              </a:ext>
            </a:extLst>
          </p:cNvPr>
          <p:cNvSpPr txBox="1"/>
          <p:nvPr/>
        </p:nvSpPr>
        <p:spPr>
          <a:xfrm>
            <a:off x="4648830" y="5953629"/>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22" name="文本框 21">
            <a:extLst>
              <a:ext uri="{FF2B5EF4-FFF2-40B4-BE49-F238E27FC236}">
                <a16:creationId xmlns:a16="http://schemas.microsoft.com/office/drawing/2014/main" id="{1406D74C-AEB6-1E4B-A316-C084EF22F9C4}"/>
              </a:ext>
            </a:extLst>
          </p:cNvPr>
          <p:cNvSpPr txBox="1"/>
          <p:nvPr/>
        </p:nvSpPr>
        <p:spPr>
          <a:xfrm>
            <a:off x="235562" y="5917923"/>
            <a:ext cx="312906" cy="369332"/>
          </a:xfrm>
          <a:prstGeom prst="rect">
            <a:avLst/>
          </a:prstGeom>
          <a:noFill/>
        </p:spPr>
        <p:txBody>
          <a:bodyPr wrap="none" rtlCol="0">
            <a:spAutoFit/>
          </a:bodyPr>
          <a:lstStyle/>
          <a:p>
            <a:r>
              <a:rPr kumimoji="1" lang="en-US" altLang="zh-CN" dirty="0"/>
              <a:t>0</a:t>
            </a:r>
            <a:endParaRPr kumimoji="1" lang="zh-CN" altLang="en-US" dirty="0"/>
          </a:p>
        </p:txBody>
      </p:sp>
      <p:sp>
        <p:nvSpPr>
          <p:cNvPr id="23" name="文本框 22">
            <a:extLst>
              <a:ext uri="{FF2B5EF4-FFF2-40B4-BE49-F238E27FC236}">
                <a16:creationId xmlns:a16="http://schemas.microsoft.com/office/drawing/2014/main" id="{06BCC6A4-DC0D-FA48-AB4B-E30C5C6232BB}"/>
              </a:ext>
            </a:extLst>
          </p:cNvPr>
          <p:cNvSpPr txBox="1"/>
          <p:nvPr/>
        </p:nvSpPr>
        <p:spPr>
          <a:xfrm>
            <a:off x="3547761" y="2400100"/>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24" name="文本框 23">
            <a:extLst>
              <a:ext uri="{FF2B5EF4-FFF2-40B4-BE49-F238E27FC236}">
                <a16:creationId xmlns:a16="http://schemas.microsoft.com/office/drawing/2014/main" id="{3C242FFB-7080-4342-8985-7A19983D0EC9}"/>
              </a:ext>
            </a:extLst>
          </p:cNvPr>
          <p:cNvSpPr txBox="1"/>
          <p:nvPr/>
        </p:nvSpPr>
        <p:spPr>
          <a:xfrm>
            <a:off x="3521918" y="363405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5" name="文本框 24">
            <a:extLst>
              <a:ext uri="{FF2B5EF4-FFF2-40B4-BE49-F238E27FC236}">
                <a16:creationId xmlns:a16="http://schemas.microsoft.com/office/drawing/2014/main" id="{F929CC86-2D9F-6443-9F46-DEE50C5C649A}"/>
              </a:ext>
            </a:extLst>
          </p:cNvPr>
          <p:cNvSpPr txBox="1"/>
          <p:nvPr/>
        </p:nvSpPr>
        <p:spPr>
          <a:xfrm>
            <a:off x="3547761" y="4664991"/>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
        <p:nvSpPr>
          <p:cNvPr id="26" name="TextBox 38">
            <a:extLst>
              <a:ext uri="{FF2B5EF4-FFF2-40B4-BE49-F238E27FC236}">
                <a16:creationId xmlns:a16="http://schemas.microsoft.com/office/drawing/2014/main" id="{9FCFED24-F116-374B-9D01-47341FA2233E}"/>
              </a:ext>
            </a:extLst>
          </p:cNvPr>
          <p:cNvSpPr txBox="1"/>
          <p:nvPr/>
        </p:nvSpPr>
        <p:spPr>
          <a:xfrm>
            <a:off x="5641677" y="2325864"/>
            <a:ext cx="6371313" cy="3682418"/>
          </a:xfrm>
          <a:prstGeom prst="rect">
            <a:avLst/>
          </a:prstGeom>
          <a:noFill/>
        </p:spPr>
        <p:txBody>
          <a:bodyPr wrap="square" lIns="0" rIns="0" bIns="0" rtlCol="0">
            <a:spAutoFit/>
          </a:bodyPr>
          <a:lstStyle/>
          <a:p>
            <a:pPr>
              <a:lnSpc>
                <a:spcPct val="150000"/>
              </a:lnSpc>
            </a:pPr>
            <a:r>
              <a:rPr lang="en-US" altLang="zh-CN" sz="2000" dirty="0"/>
              <a:t>1</a:t>
            </a:r>
            <a:r>
              <a:rPr lang="zh-CN" altLang="en-US" sz="2000" dirty="0"/>
              <a:t>）</a:t>
            </a:r>
            <a:r>
              <a:rPr lang="zh-CN" altLang="en-US" sz="2000" b="1" dirty="0">
                <a:solidFill>
                  <a:srgbClr val="FF0000"/>
                </a:solidFill>
              </a:rPr>
              <a:t>总成本曲线</a:t>
            </a:r>
            <a:r>
              <a:rPr lang="zh-CN" altLang="en-US" sz="2000" dirty="0"/>
              <a:t>是从纵轴一个截点即产量</a:t>
            </a:r>
            <a:r>
              <a:rPr lang="en-US" altLang="zh-CN" sz="2000" dirty="0"/>
              <a:t>=0</a:t>
            </a:r>
            <a:r>
              <a:rPr lang="zh-CN" altLang="en-US" sz="2000" dirty="0"/>
              <a:t>时总成本</a:t>
            </a:r>
            <a:r>
              <a:rPr lang="en-US" altLang="zh-CN" sz="2000" dirty="0"/>
              <a:t>=</a:t>
            </a:r>
            <a:r>
              <a:rPr lang="zh-CN" altLang="en-US" sz="2000" dirty="0"/>
              <a:t>固定成本那一点开始，随产量增肌而逐步上升，开始以递减的速度上升，产量达到一定水平后以递增的速度上升</a:t>
            </a:r>
            <a:endParaRPr lang="en-US" altLang="zh-CN" sz="2000" b="1" dirty="0"/>
          </a:p>
          <a:p>
            <a:pPr>
              <a:lnSpc>
                <a:spcPct val="150000"/>
              </a:lnSpc>
            </a:pPr>
            <a:r>
              <a:rPr lang="en-US" altLang="zh-CN" sz="2000" dirty="0"/>
              <a:t>2</a:t>
            </a:r>
            <a:r>
              <a:rPr lang="zh-CN" altLang="en-US" sz="2000" dirty="0"/>
              <a:t>）</a:t>
            </a:r>
            <a:r>
              <a:rPr lang="zh-CN" altLang="en-US" sz="2000" b="1" dirty="0">
                <a:solidFill>
                  <a:srgbClr val="FF0000"/>
                </a:solidFill>
              </a:rPr>
              <a:t>总固定成本</a:t>
            </a:r>
            <a:r>
              <a:rPr lang="zh-CN" altLang="en-US" sz="2000" dirty="0"/>
              <a:t>是一条</a:t>
            </a:r>
            <a:r>
              <a:rPr lang="zh-CN" altLang="en-US" sz="2000" b="1" dirty="0"/>
              <a:t>平行横轴的直线</a:t>
            </a:r>
            <a:endParaRPr lang="en-US" altLang="zh-CN" sz="2000" b="1" dirty="0"/>
          </a:p>
          <a:p>
            <a:pPr>
              <a:lnSpc>
                <a:spcPct val="150000"/>
              </a:lnSpc>
            </a:pPr>
            <a:r>
              <a:rPr lang="en-US" altLang="zh-CN" sz="2000" dirty="0"/>
              <a:t>3</a:t>
            </a:r>
            <a:r>
              <a:rPr lang="zh-CN" altLang="en-US" sz="2000" dirty="0"/>
              <a:t>）</a:t>
            </a:r>
            <a:r>
              <a:rPr lang="zh-CN" altLang="en-US" sz="2000" b="1" dirty="0"/>
              <a:t>总可变成本曲线</a:t>
            </a:r>
            <a:r>
              <a:rPr lang="zh-CN" altLang="en-US" sz="2000" dirty="0"/>
              <a:t>从原点出发，之后随产量增加而上升。刚开始以递减的速度上升，产量达到一定水平后以递增的速度上升</a:t>
            </a:r>
            <a:endParaRPr lang="en-US" altLang="zh-CN" sz="2000" dirty="0"/>
          </a:p>
          <a:p>
            <a:pPr>
              <a:lnSpc>
                <a:spcPct val="150000"/>
              </a:lnSpc>
            </a:pPr>
            <a:r>
              <a:rPr lang="zh-CN" altLang="en-US" sz="2000" b="1" dirty="0">
                <a:solidFill>
                  <a:srgbClr val="FF0000"/>
                </a:solidFill>
              </a:rPr>
              <a:t>总变动成本曲线和总成本曲线的变动规律是一致的</a:t>
            </a:r>
            <a:endParaRPr lang="en-US" altLang="zh-CN" sz="2000" b="1" dirty="0">
              <a:solidFill>
                <a:srgbClr val="FF0000"/>
              </a:solidFill>
            </a:endParaRPr>
          </a:p>
        </p:txBody>
      </p:sp>
    </p:spTree>
    <p:extLst>
      <p:ext uri="{BB962C8B-B14F-4D97-AF65-F5344CB8AC3E}">
        <p14:creationId xmlns:p14="http://schemas.microsoft.com/office/powerpoint/2010/main" val="4133008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anim calcmode="lin" valueType="num">
                                      <p:cBhvr>
                                        <p:cTn id="15" dur="500" fill="hold"/>
                                        <p:tgtEl>
                                          <p:spTgt spid="26"/>
                                        </p:tgtEl>
                                        <p:attrNameLst>
                                          <p:attrName>ppt_x</p:attrName>
                                        </p:attrNameLst>
                                      </p:cBhvr>
                                      <p:tavLst>
                                        <p:tav tm="0">
                                          <p:val>
                                            <p:strVal val="#ppt_x"/>
                                          </p:val>
                                        </p:tav>
                                        <p:tav tm="100000">
                                          <p:val>
                                            <p:strVal val="#ppt_x"/>
                                          </p:val>
                                        </p:tav>
                                      </p:tavLst>
                                    </p:anim>
                                    <p:anim calcmode="lin" valueType="num">
                                      <p:cBhvr>
                                        <p:cTn id="16" dur="450" decel="100000" fill="hold"/>
                                        <p:tgtEl>
                                          <p:spTgt spid="26"/>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4" y="1188720"/>
            <a:ext cx="7528226" cy="5582939"/>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zh-CN" dirty="0"/>
              <a:t>平均总成本、平均可变成本、边际成本曲线都是</a:t>
            </a:r>
            <a:r>
              <a:rPr lang="zh-CN" altLang="zh-CN" dirty="0">
                <a:solidFill>
                  <a:srgbClr val="FF0000"/>
                </a:solidFill>
              </a:rPr>
              <a:t>先下降后上升的曲线</a:t>
            </a:r>
            <a:endParaRPr lang="en-US" altLang="zh-CN" dirty="0">
              <a:solidFill>
                <a:srgbClr val="FF0000"/>
              </a:solidFill>
            </a:endParaRPr>
          </a:p>
          <a:p>
            <a:pPr>
              <a:lnSpc>
                <a:spcPct val="150000"/>
              </a:lnSpc>
            </a:pPr>
            <a:r>
              <a:rPr lang="zh-CN" altLang="zh-CN" dirty="0"/>
              <a:t>边际成本曲线最早达到最低点，其次是平均可变成本曲线，总成本曲线的最低点出现的最慢，且高于边际成本曲线及平均可变成本曲线的最低点。</a:t>
            </a:r>
            <a:endParaRPr lang="en-US" altLang="zh-CN" dirty="0"/>
          </a:p>
          <a:p>
            <a:pPr>
              <a:lnSpc>
                <a:spcPct val="150000"/>
              </a:lnSpc>
            </a:pPr>
            <a:r>
              <a:rPr lang="zh-CN" altLang="zh-CN" sz="2000" b="1" dirty="0">
                <a:solidFill>
                  <a:srgbClr val="FF0000"/>
                </a:solidFill>
              </a:rPr>
              <a:t>平均固定成本曲线</a:t>
            </a:r>
            <a:r>
              <a:rPr lang="zh-CN" altLang="zh-CN" b="1" dirty="0">
                <a:solidFill>
                  <a:srgbClr val="FF0000"/>
                </a:solidFill>
              </a:rPr>
              <a:t>随产量的增加而递减，逐渐向横轴接近</a:t>
            </a:r>
            <a:endParaRPr lang="en-US" altLang="zh-CN" dirty="0">
              <a:solidFill>
                <a:srgbClr val="FF0000"/>
              </a:solidFill>
            </a:endParaRPr>
          </a:p>
          <a:p>
            <a:pPr>
              <a:lnSpc>
                <a:spcPct val="150000"/>
              </a:lnSpc>
            </a:pPr>
            <a:r>
              <a:rPr lang="zh-CN" altLang="zh-CN" sz="2000" b="1" dirty="0">
                <a:solidFill>
                  <a:srgbClr val="FF0000"/>
                </a:solidFill>
              </a:rPr>
              <a:t>边际成本曲线</a:t>
            </a:r>
            <a:r>
              <a:rPr lang="zh-CN" altLang="zh-CN" dirty="0"/>
              <a:t>开始时随产量的增加而迅速下降，达到最低点后，便随产量的增加迅速上升，</a:t>
            </a:r>
            <a:r>
              <a:rPr lang="zh-CN" altLang="zh-CN" b="1" dirty="0">
                <a:solidFill>
                  <a:srgbClr val="FF0000"/>
                </a:solidFill>
              </a:rPr>
              <a:t>无论是上升还是下降，边际成本曲线的变动都快于平均变动成本曲线</a:t>
            </a:r>
            <a:r>
              <a:rPr lang="zh-CN" altLang="zh-CN" b="1" dirty="0"/>
              <a:t>。</a:t>
            </a:r>
            <a:endParaRPr lang="en-US" altLang="zh-CN" dirty="0"/>
          </a:p>
          <a:p>
            <a:pPr>
              <a:lnSpc>
                <a:spcPct val="150000"/>
              </a:lnSpc>
            </a:pPr>
            <a:r>
              <a:rPr lang="zh-CN" altLang="zh-CN" sz="2000" b="1" dirty="0">
                <a:solidFill>
                  <a:srgbClr val="FF0000"/>
                </a:solidFill>
              </a:rPr>
              <a:t>平均总成本曲线</a:t>
            </a:r>
            <a:r>
              <a:rPr lang="zh-CN" altLang="zh-CN" dirty="0"/>
              <a:t>开始时随产量增加而迅速下降，</a:t>
            </a:r>
            <a:r>
              <a:rPr lang="zh-CN" altLang="zh-CN" b="1" dirty="0">
                <a:solidFill>
                  <a:srgbClr val="FF0000"/>
                </a:solidFill>
              </a:rPr>
              <a:t>达到</a:t>
            </a:r>
            <a:r>
              <a:rPr lang="en-US" altLang="zh-CN" b="1" dirty="0">
                <a:solidFill>
                  <a:srgbClr val="FF0000"/>
                </a:solidFill>
              </a:rPr>
              <a:t>M</a:t>
            </a:r>
            <a:r>
              <a:rPr lang="zh-CN" altLang="zh-CN" b="1" dirty="0">
                <a:solidFill>
                  <a:srgbClr val="FF0000"/>
                </a:solidFill>
              </a:rPr>
              <a:t>点时平均总成本最低（与边际成本曲线相交）</a:t>
            </a:r>
            <a:r>
              <a:rPr lang="zh-CN" altLang="zh-CN" dirty="0">
                <a:solidFill>
                  <a:srgbClr val="FF0000"/>
                </a:solidFill>
              </a:rPr>
              <a:t>，</a:t>
            </a:r>
            <a:r>
              <a:rPr lang="zh-CN" altLang="zh-CN" dirty="0"/>
              <a:t>在</a:t>
            </a:r>
            <a:r>
              <a:rPr lang="en-US" altLang="zh-CN" dirty="0"/>
              <a:t>M</a:t>
            </a:r>
            <a:r>
              <a:rPr lang="zh-CN" altLang="zh-CN" dirty="0"/>
              <a:t>点后，平均总成本又随产量增加而上升。</a:t>
            </a:r>
          </a:p>
          <a:p>
            <a:pPr>
              <a:lnSpc>
                <a:spcPct val="150000"/>
              </a:lnSpc>
            </a:pPr>
            <a:r>
              <a:rPr lang="zh-CN" altLang="zh-CN" sz="2000" b="1" dirty="0">
                <a:solidFill>
                  <a:srgbClr val="FF0000"/>
                </a:solidFill>
              </a:rPr>
              <a:t>平均可变成本曲线</a:t>
            </a:r>
            <a:r>
              <a:rPr lang="zh-CN" altLang="zh-CN" dirty="0"/>
              <a:t>开始时随产量增加而逐步下降，达到</a:t>
            </a:r>
            <a:r>
              <a:rPr lang="en-US" altLang="zh-CN" dirty="0"/>
              <a:t>M’</a:t>
            </a:r>
            <a:r>
              <a:rPr lang="zh-CN" altLang="zh-CN" dirty="0"/>
              <a:t>点时（</a:t>
            </a:r>
            <a:r>
              <a:rPr lang="zh-CN" altLang="zh-CN" dirty="0">
                <a:solidFill>
                  <a:srgbClr val="FF0000"/>
                </a:solidFill>
              </a:rPr>
              <a:t>与边际成本曲线相交</a:t>
            </a:r>
            <a:r>
              <a:rPr lang="zh-CN" altLang="zh-CN" dirty="0"/>
              <a:t>）平均可变成本最低，在</a:t>
            </a:r>
            <a:r>
              <a:rPr lang="en-US" altLang="zh-CN" dirty="0"/>
              <a:t>M’</a:t>
            </a:r>
            <a:r>
              <a:rPr lang="zh-CN" altLang="zh-CN" dirty="0"/>
              <a:t>点后，平均可变成本又随产量增加而上升。</a:t>
            </a:r>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（二）平均总成本、平均固定成本、平均可变成本、边际成本曲线</a:t>
            </a:r>
          </a:p>
        </p:txBody>
      </p:sp>
      <p:cxnSp>
        <p:nvCxnSpPr>
          <p:cNvPr id="9" name="直线箭头连接符 8">
            <a:extLst>
              <a:ext uri="{FF2B5EF4-FFF2-40B4-BE49-F238E27FC236}">
                <a16:creationId xmlns:a16="http://schemas.microsoft.com/office/drawing/2014/main" id="{7DEA5A0E-61DA-2B46-A4F6-7AA316417923}"/>
              </a:ext>
            </a:extLst>
          </p:cNvPr>
          <p:cNvCxnSpPr/>
          <p:nvPr/>
        </p:nvCxnSpPr>
        <p:spPr>
          <a:xfrm>
            <a:off x="7847651" y="5979308"/>
            <a:ext cx="36058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线箭头连接符 10">
            <a:extLst>
              <a:ext uri="{FF2B5EF4-FFF2-40B4-BE49-F238E27FC236}">
                <a16:creationId xmlns:a16="http://schemas.microsoft.com/office/drawing/2014/main" id="{63F24433-073A-9242-A815-BD8DC1E503EC}"/>
              </a:ext>
            </a:extLst>
          </p:cNvPr>
          <p:cNvCxnSpPr>
            <a:cxnSpLocks/>
          </p:cNvCxnSpPr>
          <p:nvPr/>
        </p:nvCxnSpPr>
        <p:spPr>
          <a:xfrm flipV="1">
            <a:off x="7847651" y="3066456"/>
            <a:ext cx="0" cy="2912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任意形状 11">
            <a:extLst>
              <a:ext uri="{FF2B5EF4-FFF2-40B4-BE49-F238E27FC236}">
                <a16:creationId xmlns:a16="http://schemas.microsoft.com/office/drawing/2014/main" id="{EAFD9EF2-36E5-7541-B331-E520CE6DD982}"/>
              </a:ext>
            </a:extLst>
          </p:cNvPr>
          <p:cNvSpPr/>
          <p:nvPr/>
        </p:nvSpPr>
        <p:spPr>
          <a:xfrm>
            <a:off x="8192707" y="3684682"/>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任意形状 12">
            <a:extLst>
              <a:ext uri="{FF2B5EF4-FFF2-40B4-BE49-F238E27FC236}">
                <a16:creationId xmlns:a16="http://schemas.microsoft.com/office/drawing/2014/main" id="{14975702-3C51-CF43-A6BB-8B7C0662CB09}"/>
              </a:ext>
            </a:extLst>
          </p:cNvPr>
          <p:cNvSpPr/>
          <p:nvPr/>
        </p:nvSpPr>
        <p:spPr>
          <a:xfrm>
            <a:off x="8900073" y="3891716"/>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任意形状 14">
            <a:extLst>
              <a:ext uri="{FF2B5EF4-FFF2-40B4-BE49-F238E27FC236}">
                <a16:creationId xmlns:a16="http://schemas.microsoft.com/office/drawing/2014/main" id="{578CC43D-4725-FD4D-8078-BE1F3AD5A5D8}"/>
              </a:ext>
            </a:extLst>
          </p:cNvPr>
          <p:cNvSpPr/>
          <p:nvPr/>
        </p:nvSpPr>
        <p:spPr>
          <a:xfrm rot="415798">
            <a:off x="8589522" y="4457213"/>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任意形状 13">
            <a:extLst>
              <a:ext uri="{FF2B5EF4-FFF2-40B4-BE49-F238E27FC236}">
                <a16:creationId xmlns:a16="http://schemas.microsoft.com/office/drawing/2014/main" id="{7E76775C-C4F5-8C43-8A73-6C48EBEDDB25}"/>
              </a:ext>
            </a:extLst>
          </p:cNvPr>
          <p:cNvSpPr/>
          <p:nvPr/>
        </p:nvSpPr>
        <p:spPr>
          <a:xfrm>
            <a:off x="8192707" y="4734889"/>
            <a:ext cx="2415396" cy="914400"/>
          </a:xfrm>
          <a:custGeom>
            <a:avLst/>
            <a:gdLst>
              <a:gd name="connsiteX0" fmla="*/ 0 w 2415396"/>
              <a:gd name="connsiteY0" fmla="*/ 0 h 914400"/>
              <a:gd name="connsiteX1" fmla="*/ 1397479 w 2415396"/>
              <a:gd name="connsiteY1" fmla="*/ 759125 h 914400"/>
              <a:gd name="connsiteX2" fmla="*/ 2415396 w 2415396"/>
              <a:gd name="connsiteY2" fmla="*/ 914400 h 914400"/>
            </a:gdLst>
            <a:ahLst/>
            <a:cxnLst>
              <a:cxn ang="0">
                <a:pos x="connsiteX0" y="connsiteY0"/>
              </a:cxn>
              <a:cxn ang="0">
                <a:pos x="connsiteX1" y="connsiteY1"/>
              </a:cxn>
              <a:cxn ang="0">
                <a:pos x="connsiteX2" y="connsiteY2"/>
              </a:cxn>
            </a:cxnLst>
            <a:rect l="l" t="t" r="r" b="b"/>
            <a:pathLst>
              <a:path w="2415396" h="914400">
                <a:moveTo>
                  <a:pt x="0" y="0"/>
                </a:moveTo>
                <a:cubicBezTo>
                  <a:pt x="497456" y="303362"/>
                  <a:pt x="994913" y="606725"/>
                  <a:pt x="1397479" y="759125"/>
                </a:cubicBezTo>
                <a:cubicBezTo>
                  <a:pt x="1800045" y="911525"/>
                  <a:pt x="2107720" y="912962"/>
                  <a:pt x="2415396" y="914400"/>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文本框 15">
            <a:extLst>
              <a:ext uri="{FF2B5EF4-FFF2-40B4-BE49-F238E27FC236}">
                <a16:creationId xmlns:a16="http://schemas.microsoft.com/office/drawing/2014/main" id="{4620382A-5E1C-E847-B550-0A6E06A1998A}"/>
              </a:ext>
            </a:extLst>
          </p:cNvPr>
          <p:cNvSpPr txBox="1"/>
          <p:nvPr/>
        </p:nvSpPr>
        <p:spPr>
          <a:xfrm>
            <a:off x="9635728" y="4391140"/>
            <a:ext cx="322983" cy="369332"/>
          </a:xfrm>
          <a:prstGeom prst="rect">
            <a:avLst/>
          </a:prstGeom>
          <a:noFill/>
        </p:spPr>
        <p:txBody>
          <a:bodyPr wrap="square" rtlCol="0">
            <a:spAutoFit/>
          </a:bodyPr>
          <a:lstStyle/>
          <a:p>
            <a:r>
              <a:rPr kumimoji="1" lang="en-US" altLang="zh-CN" dirty="0"/>
              <a:t>M</a:t>
            </a:r>
            <a:endParaRPr kumimoji="1" lang="zh-CN" altLang="en-US" dirty="0"/>
          </a:p>
        </p:txBody>
      </p:sp>
      <p:sp>
        <p:nvSpPr>
          <p:cNvPr id="18" name="文本框 17">
            <a:extLst>
              <a:ext uri="{FF2B5EF4-FFF2-40B4-BE49-F238E27FC236}">
                <a16:creationId xmlns:a16="http://schemas.microsoft.com/office/drawing/2014/main" id="{0B9624BB-5D4B-F542-9F4E-4BD3B20A5DC1}"/>
              </a:ext>
            </a:extLst>
          </p:cNvPr>
          <p:cNvSpPr txBox="1"/>
          <p:nvPr/>
        </p:nvSpPr>
        <p:spPr>
          <a:xfrm>
            <a:off x="7385523" y="5794642"/>
            <a:ext cx="322983"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79000273-3462-E24E-B8CF-B0E9314FBE3D}"/>
              </a:ext>
            </a:extLst>
          </p:cNvPr>
          <p:cNvSpPr txBox="1"/>
          <p:nvPr/>
        </p:nvSpPr>
        <p:spPr>
          <a:xfrm>
            <a:off x="11431145" y="5794642"/>
            <a:ext cx="322983" cy="369332"/>
          </a:xfrm>
          <a:prstGeom prst="rect">
            <a:avLst/>
          </a:prstGeom>
          <a:noFill/>
        </p:spPr>
        <p:txBody>
          <a:bodyPr wrap="square" rtlCol="0">
            <a:spAutoFit/>
          </a:bodyPr>
          <a:lstStyle/>
          <a:p>
            <a:r>
              <a:rPr kumimoji="1" lang="en-US" altLang="zh-CN" dirty="0"/>
              <a:t>Q</a:t>
            </a:r>
            <a:endParaRPr kumimoji="1" lang="zh-CN" altLang="en-US" dirty="0"/>
          </a:p>
        </p:txBody>
      </p:sp>
      <p:sp>
        <p:nvSpPr>
          <p:cNvPr id="20" name="文本框 19">
            <a:extLst>
              <a:ext uri="{FF2B5EF4-FFF2-40B4-BE49-F238E27FC236}">
                <a16:creationId xmlns:a16="http://schemas.microsoft.com/office/drawing/2014/main" id="{EFDBB8E3-D6CF-6940-B1F2-13825D740DE6}"/>
              </a:ext>
            </a:extLst>
          </p:cNvPr>
          <p:cNvSpPr txBox="1"/>
          <p:nvPr/>
        </p:nvSpPr>
        <p:spPr>
          <a:xfrm>
            <a:off x="7465213" y="3060704"/>
            <a:ext cx="322983" cy="369332"/>
          </a:xfrm>
          <a:prstGeom prst="rect">
            <a:avLst/>
          </a:prstGeom>
          <a:noFill/>
        </p:spPr>
        <p:txBody>
          <a:bodyPr wrap="squar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1D76C905-24CF-254E-BD98-703A0582B5AB}"/>
              </a:ext>
            </a:extLst>
          </p:cNvPr>
          <p:cNvSpPr txBox="1"/>
          <p:nvPr/>
        </p:nvSpPr>
        <p:spPr>
          <a:xfrm>
            <a:off x="9490846" y="4959515"/>
            <a:ext cx="467865" cy="369332"/>
          </a:xfrm>
          <a:prstGeom prst="rect">
            <a:avLst/>
          </a:prstGeom>
          <a:noFill/>
        </p:spPr>
        <p:txBody>
          <a:bodyPr wrap="square" rtlCol="0">
            <a:spAutoFit/>
          </a:bodyPr>
          <a:lstStyle/>
          <a:p>
            <a:r>
              <a:rPr kumimoji="1" lang="en-US" altLang="zh-CN" dirty="0"/>
              <a:t>M’</a:t>
            </a:r>
            <a:endParaRPr kumimoji="1" lang="zh-CN" altLang="en-US" dirty="0"/>
          </a:p>
        </p:txBody>
      </p:sp>
      <p:sp>
        <p:nvSpPr>
          <p:cNvPr id="22" name="文本框 21">
            <a:extLst>
              <a:ext uri="{FF2B5EF4-FFF2-40B4-BE49-F238E27FC236}">
                <a16:creationId xmlns:a16="http://schemas.microsoft.com/office/drawing/2014/main" id="{82D4FA5D-0286-184D-9032-2563BCE9F249}"/>
              </a:ext>
            </a:extLst>
          </p:cNvPr>
          <p:cNvSpPr txBox="1"/>
          <p:nvPr/>
        </p:nvSpPr>
        <p:spPr>
          <a:xfrm>
            <a:off x="9543193" y="3306677"/>
            <a:ext cx="1762363" cy="369332"/>
          </a:xfrm>
          <a:prstGeom prst="rect">
            <a:avLst/>
          </a:prstGeom>
          <a:noFill/>
        </p:spPr>
        <p:txBody>
          <a:bodyPr wrap="square" rtlCol="0">
            <a:spAutoFit/>
          </a:bodyPr>
          <a:lstStyle/>
          <a:p>
            <a:r>
              <a:rPr kumimoji="1" lang="en-US" altLang="zh-CN" dirty="0"/>
              <a:t>MC</a:t>
            </a:r>
            <a:r>
              <a:rPr kumimoji="1" lang="zh-CN" altLang="en-US" dirty="0"/>
              <a:t>边际成本</a:t>
            </a:r>
          </a:p>
        </p:txBody>
      </p:sp>
      <p:sp>
        <p:nvSpPr>
          <p:cNvPr id="23" name="文本框 22">
            <a:extLst>
              <a:ext uri="{FF2B5EF4-FFF2-40B4-BE49-F238E27FC236}">
                <a16:creationId xmlns:a16="http://schemas.microsoft.com/office/drawing/2014/main" id="{18BEC6D4-4D15-B540-94A1-523712D32F10}"/>
              </a:ext>
            </a:extLst>
          </p:cNvPr>
          <p:cNvSpPr txBox="1"/>
          <p:nvPr/>
        </p:nvSpPr>
        <p:spPr>
          <a:xfrm>
            <a:off x="8054371" y="3614717"/>
            <a:ext cx="1904340" cy="369332"/>
          </a:xfrm>
          <a:prstGeom prst="rect">
            <a:avLst/>
          </a:prstGeom>
          <a:noFill/>
        </p:spPr>
        <p:txBody>
          <a:bodyPr wrap="square" rtlCol="0">
            <a:spAutoFit/>
          </a:bodyPr>
          <a:lstStyle/>
          <a:p>
            <a:r>
              <a:rPr kumimoji="1" lang="en-US" altLang="zh-CN" dirty="0"/>
              <a:t>AC</a:t>
            </a:r>
            <a:r>
              <a:rPr kumimoji="1" lang="zh-CN" altLang="en-US" dirty="0"/>
              <a:t>平均总成本</a:t>
            </a:r>
          </a:p>
        </p:txBody>
      </p:sp>
      <p:sp>
        <p:nvSpPr>
          <p:cNvPr id="24" name="文本框 23">
            <a:extLst>
              <a:ext uri="{FF2B5EF4-FFF2-40B4-BE49-F238E27FC236}">
                <a16:creationId xmlns:a16="http://schemas.microsoft.com/office/drawing/2014/main" id="{90922EB7-9315-874D-BD03-80D145E02148}"/>
              </a:ext>
            </a:extLst>
          </p:cNvPr>
          <p:cNvSpPr txBox="1"/>
          <p:nvPr/>
        </p:nvSpPr>
        <p:spPr>
          <a:xfrm>
            <a:off x="9987985" y="4944858"/>
            <a:ext cx="2415397" cy="369332"/>
          </a:xfrm>
          <a:prstGeom prst="rect">
            <a:avLst/>
          </a:prstGeom>
          <a:noFill/>
        </p:spPr>
        <p:txBody>
          <a:bodyPr wrap="square" rtlCol="0">
            <a:spAutoFit/>
          </a:bodyPr>
          <a:lstStyle/>
          <a:p>
            <a:r>
              <a:rPr kumimoji="1" lang="en-US" altLang="zh-CN" dirty="0"/>
              <a:t>AVC</a:t>
            </a:r>
            <a:r>
              <a:rPr kumimoji="1" lang="zh-CN" altLang="en-US" dirty="0"/>
              <a:t>平均可变成本</a:t>
            </a:r>
          </a:p>
        </p:txBody>
      </p:sp>
      <p:sp>
        <p:nvSpPr>
          <p:cNvPr id="25" name="文本框 24">
            <a:extLst>
              <a:ext uri="{FF2B5EF4-FFF2-40B4-BE49-F238E27FC236}">
                <a16:creationId xmlns:a16="http://schemas.microsoft.com/office/drawing/2014/main" id="{6351F529-C460-4E45-B158-8DF71D3DBBBA}"/>
              </a:ext>
            </a:extLst>
          </p:cNvPr>
          <p:cNvSpPr txBox="1"/>
          <p:nvPr/>
        </p:nvSpPr>
        <p:spPr>
          <a:xfrm>
            <a:off x="9987985" y="5629486"/>
            <a:ext cx="2415397" cy="369332"/>
          </a:xfrm>
          <a:prstGeom prst="rect">
            <a:avLst/>
          </a:prstGeom>
          <a:noFill/>
        </p:spPr>
        <p:txBody>
          <a:bodyPr wrap="square" rtlCol="0">
            <a:spAutoFit/>
          </a:bodyPr>
          <a:lstStyle/>
          <a:p>
            <a:r>
              <a:rPr kumimoji="1" lang="en-US" altLang="zh-CN" dirty="0"/>
              <a:t>AFC</a:t>
            </a:r>
            <a:r>
              <a:rPr kumimoji="1" lang="zh-CN" altLang="en-US" dirty="0"/>
              <a:t>平均固定成本</a:t>
            </a:r>
          </a:p>
        </p:txBody>
      </p:sp>
    </p:spTree>
    <p:extLst>
      <p:ext uri="{BB962C8B-B14F-4D97-AF65-F5344CB8AC3E}">
        <p14:creationId xmlns:p14="http://schemas.microsoft.com/office/powerpoint/2010/main" val="13504483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16a0e0af-823d-46af-a010-3b558ceafd05}"/>
</p:tagLst>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2163</Words>
  <Application>Microsoft Office PowerPoint</Application>
  <PresentationFormat>宽屏</PresentationFormat>
  <Paragraphs>212</Paragraphs>
  <Slides>21</Slides>
  <Notes>21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21</vt:i4>
      </vt:variant>
    </vt:vector>
  </HeadingPairs>
  <TitlesOfParts>
    <vt:vector size="25" baseType="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2023-04-19T06:32:45Z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