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handoutMasterIdLst>
    <p:handoutMasterId r:id="rId22"/>
  </p:handoutMasterIdLst>
  <p:sldIdLst>
    <p:sldId id="351" r:id="rId2"/>
    <p:sldId id="363" r:id="rId3"/>
    <p:sldId id="365" r:id="rId4"/>
    <p:sldId id="337" r:id="rId5"/>
    <p:sldId id="338" r:id="rId6"/>
    <p:sldId id="339" r:id="rId7"/>
    <p:sldId id="364" r:id="rId8"/>
    <p:sldId id="366" r:id="rId9"/>
    <p:sldId id="367" r:id="rId10"/>
    <p:sldId id="368" r:id="rId11"/>
    <p:sldId id="369" r:id="rId12"/>
    <p:sldId id="370" r:id="rId13"/>
    <p:sldId id="371" r:id="rId14"/>
    <p:sldId id="372" r:id="rId15"/>
    <p:sldId id="373" r:id="rId16"/>
    <p:sldId id="374" r:id="rId17"/>
    <p:sldId id="375" r:id="rId18"/>
    <p:sldId id="376"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Lst>
        </p14:section>
        <p14:section name="默认节" id="{039E50D7-3190-4FE8-83F0-CA9091149BF5}">
          <p14:sldIdLst>
            <p14:sldId id="363"/>
            <p14:sldId id="365"/>
            <p14:sldId id="337"/>
            <p14:sldId id="338"/>
            <p14:sldId id="339"/>
            <p14:sldId id="364"/>
            <p14:sldId id="366"/>
            <p14:sldId id="367"/>
            <p14:sldId id="368"/>
            <p14:sldId id="369"/>
            <p14:sldId id="370"/>
            <p14:sldId id="371"/>
            <p14:sldId id="372"/>
            <p14:sldId id="373"/>
            <p14:sldId id="374"/>
            <p14:sldId id="375"/>
            <p14:sldId id="376"/>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2023/3/29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2023/3/29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1787962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281040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384656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195527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220800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extLst>
      <p:ext uri="{BB962C8B-B14F-4D97-AF65-F5344CB8AC3E}">
        <p14:creationId xmlns:p14="http://schemas.microsoft.com/office/powerpoint/2010/main" val="1043769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3966720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1956962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752070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781819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4028586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477904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827765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998216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2023/3/29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2023/3/29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noChangeArrowheads="1"/>
          </p:cNvSpPr>
          <p:nvPr>
            <p:ph type="dt" sz="half" idx="10"/>
          </p:nvPr>
        </p:nvSpPr>
        <p:spPr>
          <a:ln/>
        </p:spPr>
        <p:txBody>
          <a:bodyPr/>
          <a:lstStyle>
            <a:lvl1pPr>
              <a:defRPr/>
            </a:lvl1pPr>
          </a:lstStyle>
          <a:p>
            <a:pPr>
              <a:defRPr/>
            </a:pPr>
            <a:fld id="{E277D5A0-71F5-43CE-BE72-8632E67B7551}" type="datetime1">
              <a:rPr lang="zh-CN" altLang="en-US"/>
              <a:pPr>
                <a:defRPr/>
              </a:pPr>
              <a:t>2023/3/29</a:t>
            </a:fld>
            <a:endParaRPr lang="zh-CN" altLang="en-US" sz="1800">
              <a:solidFill>
                <a:schemeClr val="tx1"/>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p:cNvSpPr>
            <a:spLocks noGrp="1" noChangeArrowheads="1"/>
          </p:cNvSpPr>
          <p:nvPr>
            <p:ph type="sldNum" sz="quarter" idx="12"/>
          </p:nvPr>
        </p:nvSpPr>
        <p:spPr>
          <a:ln/>
        </p:spPr>
        <p:txBody>
          <a:bodyPr/>
          <a:lstStyle>
            <a:lvl1pPr>
              <a:defRPr/>
            </a:lvl1pPr>
          </a:lstStyle>
          <a:p>
            <a:pPr>
              <a:defRPr/>
            </a:pPr>
            <a:fld id="{0FE9D470-697F-47A5-B7B3-936A1ECB4942}"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42345413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9.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 Id="rId5" Type="http://schemas.openxmlformats.org/officeDocument/2006/relationships/image" Target="../media/image4.jpeg"/><Relationship Id="rId4" Type="http://schemas.openxmlformats.org/officeDocument/2006/relationships/image" Target="../media/image13.jp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2023</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6933821"/>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二</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需求交叉弹性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400" dirty="0"/>
              <a:t>区分“替代品”与“互补品”</a:t>
            </a:r>
          </a:p>
          <a:p>
            <a:pPr>
              <a:lnSpc>
                <a:spcPct val="150000"/>
              </a:lnSpc>
            </a:pPr>
            <a:r>
              <a:rPr lang="zh-CN" altLang="en-US" sz="2400" dirty="0"/>
              <a:t>　　</a:t>
            </a:r>
            <a:r>
              <a:rPr lang="en-US" altLang="zh-CN" sz="2400" dirty="0"/>
              <a:t>1.</a:t>
            </a:r>
            <a:r>
              <a:rPr lang="zh-CN" altLang="en-US" sz="2400" dirty="0"/>
              <a:t>含义：一种商品价格相对变化与由此引起的另一种商品需求量相对变化之间的比率。</a:t>
            </a:r>
          </a:p>
          <a:p>
            <a:pPr>
              <a:lnSpc>
                <a:spcPct val="150000"/>
              </a:lnSpc>
            </a:pPr>
            <a:r>
              <a:rPr lang="zh-CN" altLang="en-US" sz="2400" dirty="0"/>
              <a:t>　　</a:t>
            </a:r>
            <a:r>
              <a:rPr lang="en-US" altLang="zh-CN" sz="2400" dirty="0"/>
              <a:t>2.</a:t>
            </a:r>
            <a:r>
              <a:rPr lang="zh-CN" altLang="en-US" sz="2400" dirty="0"/>
              <a:t>计算公式：</a:t>
            </a:r>
          </a:p>
          <a:p>
            <a:pPr>
              <a:lnSpc>
                <a:spcPct val="150000"/>
              </a:lnSpc>
            </a:pPr>
            <a:r>
              <a:rPr lang="zh-CN" altLang="en-US" sz="2400" dirty="0"/>
              <a:t>　　</a:t>
            </a:r>
            <a:r>
              <a:rPr lang="en-US" altLang="zh-CN" sz="2400" dirty="0" err="1"/>
              <a:t>Eij</a:t>
            </a:r>
            <a:r>
              <a:rPr lang="en-US" altLang="zh-CN" sz="2400" dirty="0"/>
              <a:t>=(△Qi/Qi)/(△</a:t>
            </a:r>
            <a:r>
              <a:rPr lang="en-US" altLang="zh-CN" sz="2400" dirty="0" err="1"/>
              <a:t>Pj</a:t>
            </a:r>
            <a:r>
              <a:rPr lang="en-US" altLang="zh-CN" sz="2400" dirty="0"/>
              <a:t>/</a:t>
            </a:r>
            <a:r>
              <a:rPr lang="en-US" altLang="zh-CN" sz="2400" dirty="0" err="1"/>
              <a:t>Pj</a:t>
            </a:r>
            <a:r>
              <a:rPr lang="en-US" altLang="zh-CN" sz="2400" dirty="0"/>
              <a:t>)</a:t>
            </a:r>
          </a:p>
          <a:p>
            <a:pPr>
              <a:lnSpc>
                <a:spcPct val="150000"/>
              </a:lnSpc>
            </a:pPr>
            <a:r>
              <a:rPr lang="zh-CN" altLang="en-US" sz="2400" dirty="0"/>
              <a:t>　　</a:t>
            </a: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：替代品，越接近</a:t>
            </a:r>
            <a:r>
              <a:rPr lang="en-US" altLang="zh-CN" sz="2400" dirty="0"/>
              <a:t>1</a:t>
            </a:r>
            <a:r>
              <a:rPr lang="zh-CN" altLang="en-US" sz="2400" dirty="0"/>
              <a:t>替代性越强；</a:t>
            </a:r>
          </a:p>
          <a:p>
            <a:pPr>
              <a:lnSpc>
                <a:spcPct val="150000"/>
              </a:lnSpc>
            </a:pPr>
            <a:r>
              <a:rPr lang="zh-CN" altLang="en-US" sz="2400" dirty="0"/>
              <a:t>　　（</a:t>
            </a:r>
            <a:r>
              <a:rPr lang="en-US" altLang="zh-CN" sz="2400" dirty="0"/>
              <a:t>2</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：互补品；</a:t>
            </a:r>
          </a:p>
          <a:p>
            <a:pPr>
              <a:lnSpc>
                <a:spcPct val="150000"/>
              </a:lnSpc>
            </a:pPr>
            <a:r>
              <a:rPr lang="zh-CN" altLang="en-US" sz="2400" dirty="0"/>
              <a:t>　　（</a:t>
            </a:r>
            <a:r>
              <a:rPr lang="en-US" altLang="zh-CN" sz="2400" dirty="0"/>
              <a:t>3</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：无关品。</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45015338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8041817"/>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三</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需求收入弹性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400" dirty="0"/>
              <a:t>区分“低档品”与“高档品”</a:t>
            </a:r>
          </a:p>
          <a:p>
            <a:pPr>
              <a:lnSpc>
                <a:spcPct val="150000"/>
              </a:lnSpc>
            </a:pPr>
            <a:r>
              <a:rPr lang="zh-CN" altLang="en-US" sz="2400" dirty="0"/>
              <a:t>　　</a:t>
            </a:r>
            <a:r>
              <a:rPr lang="en-US" altLang="zh-CN" sz="2400" dirty="0"/>
              <a:t>1.</a:t>
            </a:r>
            <a:r>
              <a:rPr lang="zh-CN" altLang="en-US" sz="2400" dirty="0"/>
              <a:t>含义：需求变动对消费者收入变动的反应程度。</a:t>
            </a:r>
          </a:p>
          <a:p>
            <a:pPr>
              <a:lnSpc>
                <a:spcPct val="150000"/>
              </a:lnSpc>
            </a:pPr>
            <a:r>
              <a:rPr lang="zh-CN" altLang="en-US" sz="2400" dirty="0"/>
              <a:t>　　</a:t>
            </a:r>
            <a:r>
              <a:rPr lang="en-US" altLang="zh-CN" sz="2400" dirty="0"/>
              <a:t>2.</a:t>
            </a:r>
            <a:r>
              <a:rPr lang="zh-CN" altLang="en-US" sz="2400" dirty="0"/>
              <a:t>计算公式：</a:t>
            </a:r>
          </a:p>
          <a:p>
            <a:pPr>
              <a:lnSpc>
                <a:spcPct val="150000"/>
              </a:lnSpc>
            </a:pPr>
            <a:r>
              <a:rPr lang="zh-CN" altLang="en-US" sz="2400" dirty="0"/>
              <a:t>　　</a:t>
            </a:r>
            <a:r>
              <a:rPr lang="en-US" altLang="zh-CN" sz="2400" dirty="0" err="1"/>
              <a:t>Ey</a:t>
            </a:r>
            <a:r>
              <a:rPr lang="en-US" altLang="zh-CN" sz="2400" dirty="0"/>
              <a:t> =(△Q/Q)÷(△y/y)=(△Q/△y)×(y/Q)</a:t>
            </a:r>
          </a:p>
          <a:p>
            <a:pPr>
              <a:lnSpc>
                <a:spcPct val="150000"/>
              </a:lnSpc>
            </a:pPr>
            <a:r>
              <a:rPr lang="zh-CN" altLang="en-US" sz="2400" dirty="0"/>
              <a:t>　　</a:t>
            </a: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  y </a:t>
            </a:r>
            <a:r>
              <a:rPr lang="zh-CN" altLang="en-US" sz="2400" dirty="0"/>
              <a:t>＝</a:t>
            </a:r>
            <a:r>
              <a:rPr lang="en-US" altLang="zh-CN" sz="2400" dirty="0"/>
              <a:t>1</a:t>
            </a:r>
            <a:r>
              <a:rPr lang="zh-CN" altLang="en-US" sz="2400" dirty="0"/>
              <a:t>：收入变动和需求数量变动同比例；</a:t>
            </a:r>
          </a:p>
          <a:p>
            <a:pPr>
              <a:lnSpc>
                <a:spcPct val="150000"/>
              </a:lnSpc>
            </a:pPr>
            <a:r>
              <a:rPr lang="zh-CN" altLang="en-US" sz="2400" dirty="0"/>
              <a:t>　　（</a:t>
            </a:r>
            <a:r>
              <a:rPr lang="en-US" altLang="zh-CN" sz="2400" dirty="0"/>
              <a:t>2</a:t>
            </a:r>
            <a:r>
              <a:rPr lang="zh-CN" altLang="en-US" sz="2400" dirty="0"/>
              <a:t>）</a:t>
            </a:r>
            <a:r>
              <a:rPr lang="en-US" altLang="zh-CN" sz="2400" dirty="0"/>
              <a:t>E y </a:t>
            </a:r>
            <a:r>
              <a:rPr lang="zh-CN" altLang="en-US" sz="2400" dirty="0"/>
              <a:t>＞</a:t>
            </a:r>
            <a:r>
              <a:rPr lang="en-US" altLang="zh-CN" sz="2400" dirty="0"/>
              <a:t>1</a:t>
            </a:r>
            <a:r>
              <a:rPr lang="zh-CN" altLang="en-US" sz="2400" dirty="0"/>
              <a:t>：高档品；　　（</a:t>
            </a:r>
            <a:r>
              <a:rPr lang="en-US" altLang="zh-CN" sz="2400" dirty="0"/>
              <a:t>3</a:t>
            </a:r>
            <a:r>
              <a:rPr lang="zh-CN" altLang="en-US" sz="2400" dirty="0"/>
              <a:t>）</a:t>
            </a:r>
            <a:r>
              <a:rPr lang="en-US" altLang="zh-CN" sz="2400" dirty="0"/>
              <a:t>0</a:t>
            </a:r>
            <a:r>
              <a:rPr lang="zh-CN" altLang="en-US" sz="2400" dirty="0"/>
              <a:t>＜</a:t>
            </a:r>
            <a:r>
              <a:rPr lang="en-US" altLang="zh-CN" sz="2400" dirty="0"/>
              <a:t>E y </a:t>
            </a:r>
            <a:r>
              <a:rPr lang="zh-CN" altLang="en-US" sz="2400" dirty="0"/>
              <a:t>＜</a:t>
            </a:r>
            <a:r>
              <a:rPr lang="en-US" altLang="zh-CN" sz="2400" dirty="0"/>
              <a:t>1</a:t>
            </a:r>
            <a:r>
              <a:rPr lang="zh-CN" altLang="en-US" sz="2400" dirty="0"/>
              <a:t>：必需品；</a:t>
            </a:r>
          </a:p>
          <a:p>
            <a:pPr>
              <a:lnSpc>
                <a:spcPct val="150000"/>
              </a:lnSpc>
            </a:pPr>
            <a:r>
              <a:rPr lang="zh-CN" altLang="en-US" sz="2400" dirty="0"/>
              <a:t>　　（</a:t>
            </a:r>
            <a:r>
              <a:rPr lang="en-US" altLang="zh-CN" sz="2400" dirty="0"/>
              <a:t>4</a:t>
            </a:r>
            <a:r>
              <a:rPr lang="zh-CN" altLang="en-US" sz="2400" dirty="0"/>
              <a:t>）</a:t>
            </a:r>
            <a:r>
              <a:rPr lang="en-US" altLang="zh-CN" sz="2400" dirty="0"/>
              <a:t>E  y </a:t>
            </a:r>
            <a:r>
              <a:rPr lang="zh-CN" altLang="en-US" sz="2400" dirty="0"/>
              <a:t>＝</a:t>
            </a:r>
            <a:r>
              <a:rPr lang="en-US" altLang="zh-CN" sz="2400" dirty="0"/>
              <a:t>0</a:t>
            </a:r>
            <a:r>
              <a:rPr lang="zh-CN" altLang="en-US" sz="2400" dirty="0"/>
              <a:t>：收入变动，需求量不变；</a:t>
            </a:r>
          </a:p>
          <a:p>
            <a:pPr>
              <a:lnSpc>
                <a:spcPct val="150000"/>
              </a:lnSpc>
            </a:pPr>
            <a:r>
              <a:rPr lang="zh-CN" altLang="en-US" sz="2400" dirty="0"/>
              <a:t>　　（</a:t>
            </a:r>
            <a:r>
              <a:rPr lang="en-US" altLang="zh-CN" sz="2400" dirty="0"/>
              <a:t>5</a:t>
            </a:r>
            <a:r>
              <a:rPr lang="zh-CN" altLang="en-US" sz="2400" dirty="0"/>
              <a:t>）</a:t>
            </a:r>
            <a:r>
              <a:rPr lang="en-US" altLang="zh-CN" sz="2400" dirty="0"/>
              <a:t>E y </a:t>
            </a:r>
            <a:r>
              <a:rPr lang="zh-CN" altLang="en-US" sz="2400" dirty="0"/>
              <a:t>＜</a:t>
            </a:r>
            <a:r>
              <a:rPr lang="en-US" altLang="zh-CN" sz="2400" dirty="0"/>
              <a:t>0</a:t>
            </a:r>
            <a:r>
              <a:rPr lang="zh-CN" altLang="en-US" sz="2400" dirty="0"/>
              <a:t>：收入增加买得少，收入降低买得多的低档品。</a:t>
            </a:r>
          </a:p>
          <a:p>
            <a:pPr>
              <a:lnSpc>
                <a:spcPct val="150000"/>
              </a:lnSpc>
            </a:pPr>
            <a:endParaRPr lang="zh-CN" altLang="en-US" sz="2400" dirty="0"/>
          </a:p>
          <a:p>
            <a:pPr>
              <a:lnSpc>
                <a:spcPct val="150000"/>
              </a:lnSpc>
            </a:pPr>
            <a:r>
              <a:rPr lang="zh-CN" altLang="en-US" sz="2400" dirty="0"/>
              <a:t>　</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6546366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5274393"/>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四</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供给价格弹性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dirty="0"/>
              <a:t>1.</a:t>
            </a:r>
            <a:r>
              <a:rPr lang="zh-CN" altLang="en-US" sz="2400" dirty="0"/>
              <a:t>含义：价格的相对变动引起供给量相对变动之间的比率。</a:t>
            </a:r>
          </a:p>
          <a:p>
            <a:pPr>
              <a:lnSpc>
                <a:spcPct val="150000"/>
              </a:lnSpc>
            </a:pPr>
            <a:r>
              <a:rPr lang="en-US" altLang="zh-CN" sz="2400" dirty="0"/>
              <a:t>2.</a:t>
            </a:r>
            <a:r>
              <a:rPr lang="zh-CN" altLang="en-US" sz="2400" dirty="0"/>
              <a:t>计算公式：</a:t>
            </a:r>
          </a:p>
          <a:p>
            <a:pPr>
              <a:lnSpc>
                <a:spcPct val="150000"/>
              </a:lnSpc>
            </a:pPr>
            <a:r>
              <a:rPr lang="zh-CN" altLang="en-US" sz="2400" dirty="0"/>
              <a:t>　　</a:t>
            </a:r>
            <a:r>
              <a:rPr lang="en-US" altLang="zh-CN" sz="2400" dirty="0"/>
              <a:t>Es =(△Q/Q)÷(△P/P)=(△Q/△P)×(P/Q)</a:t>
            </a:r>
          </a:p>
          <a:p>
            <a:pPr>
              <a:lnSpc>
                <a:spcPct val="150000"/>
              </a:lnSpc>
            </a:pP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：价格变动和供给数量变动同比例；</a:t>
            </a:r>
          </a:p>
          <a:p>
            <a:pPr>
              <a:lnSpc>
                <a:spcPct val="150000"/>
              </a:lnSpc>
            </a:pPr>
            <a:r>
              <a:rPr lang="zh-CN" altLang="en-US" sz="2400" dirty="0"/>
              <a:t>　　（</a:t>
            </a:r>
            <a:r>
              <a:rPr lang="en-US" altLang="zh-CN" sz="2400" dirty="0"/>
              <a:t>2</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：弹性充足；</a:t>
            </a:r>
          </a:p>
          <a:p>
            <a:pPr>
              <a:lnSpc>
                <a:spcPct val="150000"/>
              </a:lnSpc>
            </a:pPr>
            <a:r>
              <a:rPr lang="zh-CN" altLang="en-US" sz="2400" dirty="0"/>
              <a:t>　　（</a:t>
            </a:r>
            <a:r>
              <a:rPr lang="en-US" altLang="zh-CN" sz="2400" dirty="0"/>
              <a:t>3</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：弹性不充足；</a:t>
            </a:r>
          </a:p>
          <a:p>
            <a:pPr>
              <a:lnSpc>
                <a:spcPct val="150000"/>
              </a:lnSpc>
            </a:pPr>
            <a:r>
              <a:rPr lang="zh-CN" altLang="en-US" sz="2400" dirty="0"/>
              <a:t>　　（</a:t>
            </a:r>
            <a:r>
              <a:rPr lang="en-US" altLang="zh-CN" sz="2400" dirty="0"/>
              <a:t>4</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0</a:t>
            </a:r>
            <a:r>
              <a:rPr lang="zh-CN" altLang="en-US" sz="2400" dirty="0"/>
              <a:t>：完全无弹性；</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93200974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2750240"/>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5</a:t>
            </a:r>
            <a:r>
              <a:rPr lang="zh-CN" altLang="en-US" sz="2400" dirty="0"/>
              <a:t>）</a:t>
            </a:r>
            <a:r>
              <a:rPr lang="en-US" altLang="zh-CN" sz="2400" dirty="0"/>
              <a:t>E</a:t>
            </a:r>
            <a:r>
              <a:rPr lang="zh-CN" altLang="en-US" sz="2400" dirty="0"/>
              <a:t> </a:t>
            </a:r>
            <a:r>
              <a:rPr lang="en-US" altLang="zh-CN" sz="2400" dirty="0"/>
              <a:t>s</a:t>
            </a:r>
            <a:r>
              <a:rPr lang="zh-CN" altLang="en-US" sz="2400" dirty="0"/>
              <a:t> ＝∞：完全有弹性。</a:t>
            </a:r>
          </a:p>
          <a:p>
            <a:pPr>
              <a:lnSpc>
                <a:spcPct val="150000"/>
              </a:lnSpc>
            </a:pPr>
            <a:r>
              <a:rPr lang="en-US" altLang="zh-CN" sz="2400" dirty="0"/>
              <a:t>4.</a:t>
            </a:r>
            <a:r>
              <a:rPr lang="zh-CN" altLang="en-US" sz="2400" dirty="0"/>
              <a:t>影响供给价格弹性的因素：</a:t>
            </a:r>
          </a:p>
          <a:p>
            <a:pPr>
              <a:lnSpc>
                <a:spcPct val="150000"/>
              </a:lnSpc>
            </a:pPr>
            <a:r>
              <a:rPr lang="zh-CN" altLang="en-US" sz="2400" dirty="0"/>
              <a:t>　　（</a:t>
            </a:r>
            <a:r>
              <a:rPr lang="en-US" altLang="zh-CN" sz="2400" dirty="0"/>
              <a:t>1</a:t>
            </a:r>
            <a:r>
              <a:rPr lang="zh-CN" altLang="en-US" sz="2400" dirty="0"/>
              <a:t>）时间（决定供给弹性的首要因素） 时间越长，弹性越大</a:t>
            </a:r>
          </a:p>
          <a:p>
            <a:pPr>
              <a:lnSpc>
                <a:spcPct val="150000"/>
              </a:lnSpc>
            </a:pPr>
            <a:r>
              <a:rPr lang="zh-CN" altLang="en-US" sz="2400" dirty="0"/>
              <a:t>　　（</a:t>
            </a:r>
            <a:r>
              <a:rPr lang="en-US" altLang="zh-CN" sz="2400" dirty="0"/>
              <a:t>2</a:t>
            </a:r>
            <a:r>
              <a:rPr lang="zh-CN" altLang="en-US" sz="2400" dirty="0"/>
              <a:t>）生产周期和自然条件 </a:t>
            </a:r>
            <a:endParaRPr lang="en-US" altLang="zh-CN" sz="2400" dirty="0"/>
          </a:p>
          <a:p>
            <a:pPr>
              <a:lnSpc>
                <a:spcPct val="150000"/>
              </a:lnSpc>
            </a:pPr>
            <a:r>
              <a:rPr lang="zh-CN" altLang="en-US" sz="2400" dirty="0"/>
              <a:t>　　（</a:t>
            </a:r>
            <a:r>
              <a:rPr lang="en-US" altLang="zh-CN" sz="2400" dirty="0"/>
              <a:t>3</a:t>
            </a:r>
            <a:r>
              <a:rPr lang="zh-CN" altLang="en-US" sz="2400" dirty="0"/>
              <a:t>）投入品替代性大小和相似程度 投入品替代性大，弹性大</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248868637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6071662"/>
          </a:xfrm>
          <a:prstGeom prst="rect">
            <a:avLst/>
          </a:prstGeom>
          <a:noFill/>
        </p:spPr>
        <p:txBody>
          <a:bodyPr wrap="square" lIns="0" rIns="0" bIns="0" rtlCol="0">
            <a:spAutoFit/>
          </a:bodyPr>
          <a:lstStyle/>
          <a:p>
            <a:pPr>
              <a:lnSpc>
                <a:spcPct val="150000"/>
              </a:lnSpc>
            </a:pPr>
            <a:r>
              <a:rPr lang="zh-CN" altLang="en-US" sz="2400" dirty="0"/>
              <a:t>一、单选题</a:t>
            </a:r>
          </a:p>
          <a:p>
            <a:pPr>
              <a:lnSpc>
                <a:spcPct val="150000"/>
              </a:lnSpc>
            </a:pPr>
            <a:r>
              <a:rPr lang="en-US" altLang="zh-CN" sz="2400" dirty="0"/>
              <a:t>1</a:t>
            </a:r>
            <a:r>
              <a:rPr lang="zh-CN" altLang="zh-CN" sz="2400" dirty="0"/>
              <a:t>、当需求量变动百分数大于价格变动百分数，需求弹性系数大于</a:t>
            </a:r>
            <a:r>
              <a:rPr lang="en-US" altLang="zh-CN" sz="2400" dirty="0"/>
              <a:t>1</a:t>
            </a:r>
            <a:r>
              <a:rPr lang="zh-CN" altLang="zh-CN" sz="2400" dirty="0"/>
              <a:t>时，需求价格弹性的类型为</a:t>
            </a:r>
            <a:r>
              <a:rPr lang="en-US" altLang="zh-CN" sz="2400" dirty="0"/>
              <a:t>(   )</a:t>
            </a:r>
            <a:r>
              <a:rPr lang="zh-CN" altLang="zh-CN" sz="2400" dirty="0"/>
              <a:t>。</a:t>
            </a:r>
          </a:p>
          <a:p>
            <a:pPr>
              <a:lnSpc>
                <a:spcPct val="150000"/>
              </a:lnSpc>
            </a:pPr>
            <a:r>
              <a:rPr lang="zh-CN" altLang="zh-CN" sz="2400" dirty="0"/>
              <a:t>　　</a:t>
            </a:r>
            <a:r>
              <a:rPr lang="en-US" altLang="zh-CN" sz="2400" dirty="0"/>
              <a:t>A.</a:t>
            </a:r>
            <a:r>
              <a:rPr lang="zh-CN" altLang="zh-CN" sz="2400" dirty="0"/>
              <a:t>需求富有弹性</a:t>
            </a:r>
          </a:p>
          <a:p>
            <a:pPr>
              <a:lnSpc>
                <a:spcPct val="150000"/>
              </a:lnSpc>
            </a:pPr>
            <a:r>
              <a:rPr lang="zh-CN" altLang="zh-CN" sz="2400" dirty="0"/>
              <a:t>　　</a:t>
            </a:r>
            <a:r>
              <a:rPr lang="en-US" altLang="zh-CN" sz="2400" dirty="0"/>
              <a:t>B.</a:t>
            </a:r>
            <a:r>
              <a:rPr lang="zh-CN" altLang="zh-CN" sz="2400" dirty="0"/>
              <a:t>需求缺乏弹性</a:t>
            </a:r>
          </a:p>
          <a:p>
            <a:pPr>
              <a:lnSpc>
                <a:spcPct val="150000"/>
              </a:lnSpc>
            </a:pPr>
            <a:r>
              <a:rPr lang="zh-CN" altLang="zh-CN" sz="2400" dirty="0"/>
              <a:t>　　</a:t>
            </a:r>
            <a:r>
              <a:rPr lang="en-US" altLang="zh-CN" sz="2400" dirty="0"/>
              <a:t>C.</a:t>
            </a:r>
            <a:r>
              <a:rPr lang="zh-CN" altLang="zh-CN" sz="2400" dirty="0"/>
              <a:t>需求单一弹性</a:t>
            </a:r>
          </a:p>
          <a:p>
            <a:pPr>
              <a:lnSpc>
                <a:spcPct val="150000"/>
              </a:lnSpc>
            </a:pPr>
            <a:r>
              <a:rPr lang="zh-CN" altLang="zh-CN" sz="2400" dirty="0"/>
              <a:t>　　</a:t>
            </a:r>
            <a:r>
              <a:rPr lang="en-US" altLang="zh-CN" sz="2400" dirty="0"/>
              <a:t>D.</a:t>
            </a:r>
            <a:r>
              <a:rPr lang="zh-CN" altLang="zh-CN" sz="2400" dirty="0"/>
              <a:t>需求完全有弹性</a:t>
            </a:r>
          </a:p>
          <a:p>
            <a:pPr>
              <a:lnSpc>
                <a:spcPct val="150000"/>
              </a:lnSpc>
            </a:pPr>
            <a:r>
              <a:rPr lang="en-US" altLang="zh-CN" sz="2400" dirty="0"/>
              <a:t>2</a:t>
            </a:r>
            <a:r>
              <a:rPr lang="zh-CN" altLang="zh-CN" sz="2400" dirty="0"/>
              <a:t>、某商品的价格为</a:t>
            </a:r>
            <a:r>
              <a:rPr lang="en-US" altLang="zh-CN" sz="2400" dirty="0"/>
              <a:t>2</a:t>
            </a:r>
            <a:r>
              <a:rPr lang="zh-CN" altLang="zh-CN" sz="2400" dirty="0"/>
              <a:t>元</a:t>
            </a:r>
            <a:r>
              <a:rPr lang="en-US" altLang="zh-CN" sz="2400" dirty="0"/>
              <a:t>/</a:t>
            </a:r>
            <a:r>
              <a:rPr lang="zh-CN" altLang="zh-CN" sz="2400" dirty="0"/>
              <a:t>件时，销售量为</a:t>
            </a:r>
            <a:r>
              <a:rPr lang="en-US" altLang="zh-CN" sz="2400" dirty="0"/>
              <a:t>300</a:t>
            </a:r>
            <a:r>
              <a:rPr lang="zh-CN" altLang="zh-CN" sz="2400" dirty="0"/>
              <a:t>件</a:t>
            </a:r>
            <a:r>
              <a:rPr lang="en-US" altLang="zh-CN" sz="2400" dirty="0"/>
              <a:t>;</a:t>
            </a:r>
            <a:r>
              <a:rPr lang="zh-CN" altLang="zh-CN" sz="2400" dirty="0"/>
              <a:t>当价格提高到</a:t>
            </a:r>
            <a:r>
              <a:rPr lang="en-US" altLang="zh-CN" sz="2400" dirty="0"/>
              <a:t>4</a:t>
            </a:r>
            <a:r>
              <a:rPr lang="zh-CN" altLang="zh-CN" sz="2400" dirty="0"/>
              <a:t>元</a:t>
            </a:r>
            <a:r>
              <a:rPr lang="en-US" altLang="zh-CN" sz="2400" dirty="0"/>
              <a:t>/</a:t>
            </a:r>
            <a:r>
              <a:rPr lang="zh-CN" altLang="zh-CN" sz="2400" dirty="0"/>
              <a:t>件时，销售量为</a:t>
            </a:r>
            <a:r>
              <a:rPr lang="en-US" altLang="zh-CN" sz="2400" dirty="0"/>
              <a:t>100</a:t>
            </a:r>
            <a:r>
              <a:rPr lang="zh-CN" altLang="zh-CN" sz="2400" dirty="0"/>
              <a:t>件。按照弧弹性公式计算，该商品的需求价格弹性是</a:t>
            </a:r>
            <a:r>
              <a:rPr lang="en-US" altLang="zh-CN" sz="2400" dirty="0"/>
              <a:t>(      )</a:t>
            </a:r>
            <a:r>
              <a:rPr lang="zh-CN" altLang="zh-CN" sz="2400" dirty="0"/>
              <a:t>。</a:t>
            </a:r>
          </a:p>
          <a:p>
            <a:pPr>
              <a:lnSpc>
                <a:spcPct val="150000"/>
              </a:lnSpc>
            </a:pPr>
            <a:r>
              <a:rPr lang="en-US" altLang="zh-CN" sz="2400" dirty="0"/>
              <a:t>A</a:t>
            </a:r>
            <a:r>
              <a:rPr lang="zh-CN" altLang="zh-CN" sz="2400" dirty="0"/>
              <a:t>、</a:t>
            </a:r>
            <a:r>
              <a:rPr lang="en-US" altLang="zh-CN" sz="2400" dirty="0"/>
              <a:t>0.40      B</a:t>
            </a:r>
            <a:r>
              <a:rPr lang="zh-CN" altLang="zh-CN" sz="2400" dirty="0"/>
              <a:t>、</a:t>
            </a:r>
            <a:r>
              <a:rPr lang="en-US" altLang="zh-CN" sz="2400" dirty="0"/>
              <a:t>0.67     C</a:t>
            </a:r>
            <a:r>
              <a:rPr lang="zh-CN" altLang="zh-CN" sz="2400" dirty="0"/>
              <a:t>、</a:t>
            </a:r>
            <a:r>
              <a:rPr lang="en-US" altLang="zh-CN" sz="2400" dirty="0"/>
              <a:t>1.50       D</a:t>
            </a:r>
            <a:r>
              <a:rPr lang="zh-CN" altLang="zh-CN" sz="2400" dirty="0"/>
              <a:t>、</a:t>
            </a:r>
            <a:r>
              <a:rPr lang="en-US" altLang="zh-CN" sz="2400" dirty="0"/>
              <a:t>2.00</a:t>
            </a:r>
            <a:endParaRPr lang="zh-CN" altLang="zh-CN" sz="2400" dirty="0"/>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111120888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34290" y="821415"/>
            <a:ext cx="11367310" cy="6071662"/>
          </a:xfrm>
          <a:prstGeom prst="rect">
            <a:avLst/>
          </a:prstGeom>
          <a:noFill/>
        </p:spPr>
        <p:txBody>
          <a:bodyPr wrap="square" lIns="0" rIns="0" bIns="0" rtlCol="0">
            <a:spAutoFit/>
          </a:bodyPr>
          <a:lstStyle/>
          <a:p>
            <a:pPr>
              <a:lnSpc>
                <a:spcPct val="150000"/>
              </a:lnSpc>
            </a:pPr>
            <a:r>
              <a:rPr lang="en-US" altLang="zh-CN" sz="2400" dirty="0"/>
              <a:t>3</a:t>
            </a:r>
            <a:r>
              <a:rPr lang="zh-CN" altLang="zh-CN" sz="2400" dirty="0"/>
              <a:t>、如果两种商品</a:t>
            </a:r>
            <a:r>
              <a:rPr lang="en-US" altLang="zh-CN" sz="2400" dirty="0"/>
              <a:t>x</a:t>
            </a:r>
            <a:r>
              <a:rPr lang="zh-CN" altLang="zh-CN" sz="2400" dirty="0"/>
              <a:t>和</a:t>
            </a:r>
            <a:r>
              <a:rPr lang="en-US" altLang="zh-CN" sz="2400" dirty="0"/>
              <a:t>y</a:t>
            </a:r>
            <a:r>
              <a:rPr lang="zh-CN" altLang="zh-CN" sz="2400" dirty="0"/>
              <a:t>的需求交叉弹性系数是</a:t>
            </a:r>
            <a:r>
              <a:rPr lang="en-US" altLang="zh-CN" sz="2400" dirty="0"/>
              <a:t>-2.3</a:t>
            </a:r>
            <a:r>
              <a:rPr lang="zh-CN" altLang="zh-CN" sz="2400" dirty="0"/>
              <a:t>，那么可以判断出</a:t>
            </a:r>
            <a:r>
              <a:rPr lang="en-US" altLang="zh-CN" sz="2400" dirty="0"/>
              <a:t>(    )</a:t>
            </a:r>
            <a:r>
              <a:rPr lang="zh-CN" altLang="zh-CN" sz="2400" dirty="0"/>
              <a:t>。</a:t>
            </a:r>
          </a:p>
          <a:p>
            <a:pPr>
              <a:lnSpc>
                <a:spcPct val="150000"/>
              </a:lnSpc>
            </a:pPr>
            <a:r>
              <a:rPr lang="en-US" altLang="zh-CN" sz="2400" dirty="0" err="1"/>
              <a:t>A.x</a:t>
            </a:r>
            <a:r>
              <a:rPr lang="zh-CN" altLang="zh-CN" sz="2400" dirty="0"/>
              <a:t>和</a:t>
            </a:r>
            <a:r>
              <a:rPr lang="en-US" altLang="zh-CN" sz="2400" dirty="0"/>
              <a:t>y</a:t>
            </a:r>
            <a:r>
              <a:rPr lang="zh-CN" altLang="zh-CN" sz="2400" dirty="0"/>
              <a:t>是替代品</a:t>
            </a:r>
          </a:p>
          <a:p>
            <a:pPr>
              <a:lnSpc>
                <a:spcPct val="150000"/>
              </a:lnSpc>
            </a:pPr>
            <a:r>
              <a:rPr lang="en-US" altLang="zh-CN" sz="2400" dirty="0" err="1"/>
              <a:t>B.x</a:t>
            </a:r>
            <a:r>
              <a:rPr lang="zh-CN" altLang="zh-CN" sz="2400" dirty="0"/>
              <a:t>和</a:t>
            </a:r>
            <a:r>
              <a:rPr lang="en-US" altLang="zh-CN" sz="2400" dirty="0"/>
              <a:t>y</a:t>
            </a:r>
            <a:r>
              <a:rPr lang="zh-CN" altLang="zh-CN" sz="2400" dirty="0"/>
              <a:t>是互补品</a:t>
            </a:r>
          </a:p>
          <a:p>
            <a:pPr>
              <a:lnSpc>
                <a:spcPct val="150000"/>
              </a:lnSpc>
            </a:pPr>
            <a:r>
              <a:rPr lang="en-US" altLang="zh-CN" sz="2400" dirty="0" err="1"/>
              <a:t>C.x</a:t>
            </a:r>
            <a:r>
              <a:rPr lang="zh-CN" altLang="zh-CN" sz="2400" dirty="0"/>
              <a:t>和</a:t>
            </a:r>
            <a:r>
              <a:rPr lang="en-US" altLang="zh-CN" sz="2400" dirty="0"/>
              <a:t>y</a:t>
            </a:r>
            <a:r>
              <a:rPr lang="zh-CN" altLang="zh-CN" sz="2400" dirty="0"/>
              <a:t>是高档品</a:t>
            </a:r>
          </a:p>
          <a:p>
            <a:pPr>
              <a:lnSpc>
                <a:spcPct val="150000"/>
              </a:lnSpc>
            </a:pPr>
            <a:r>
              <a:rPr lang="en-US" altLang="zh-CN" sz="2400" dirty="0" err="1"/>
              <a:t>D.x</a:t>
            </a:r>
            <a:r>
              <a:rPr lang="zh-CN" altLang="zh-CN" sz="2400" dirty="0"/>
              <a:t>和</a:t>
            </a:r>
            <a:r>
              <a:rPr lang="en-US" altLang="zh-CN" sz="2400" dirty="0"/>
              <a:t>y</a:t>
            </a:r>
            <a:r>
              <a:rPr lang="zh-CN" altLang="zh-CN" sz="2400" dirty="0"/>
              <a:t>是低价品</a:t>
            </a:r>
          </a:p>
          <a:p>
            <a:pPr>
              <a:lnSpc>
                <a:spcPct val="150000"/>
              </a:lnSpc>
            </a:pPr>
            <a:r>
              <a:rPr lang="en-US" altLang="zh-CN" sz="2400" dirty="0"/>
              <a:t>4</a:t>
            </a:r>
            <a:r>
              <a:rPr lang="zh-CN" altLang="zh-CN" sz="2400" dirty="0"/>
              <a:t>、下列关于需求价格弹性影响因素的说法中，错误的是</a:t>
            </a:r>
            <a:r>
              <a:rPr lang="en-US" altLang="zh-CN" sz="2400" dirty="0"/>
              <a:t>(    )</a:t>
            </a:r>
            <a:r>
              <a:rPr lang="zh-CN" altLang="zh-CN" sz="2400" dirty="0"/>
              <a:t>。</a:t>
            </a:r>
          </a:p>
          <a:p>
            <a:pPr>
              <a:lnSpc>
                <a:spcPct val="150000"/>
              </a:lnSpc>
            </a:pPr>
            <a:r>
              <a:rPr lang="en-US" altLang="zh-CN" sz="2400" dirty="0"/>
              <a:t>A.</a:t>
            </a:r>
            <a:r>
              <a:rPr lang="zh-CN" altLang="zh-CN" sz="2400" dirty="0"/>
              <a:t>时间越短，商品的需求弹性越缺乏</a:t>
            </a:r>
          </a:p>
          <a:p>
            <a:pPr>
              <a:lnSpc>
                <a:spcPct val="150000"/>
              </a:lnSpc>
            </a:pPr>
            <a:r>
              <a:rPr lang="en-US" altLang="zh-CN" sz="2400" dirty="0"/>
              <a:t>B.</a:t>
            </a:r>
            <a:r>
              <a:rPr lang="zh-CN" altLang="zh-CN" sz="2400" dirty="0"/>
              <a:t>生活基本必需品的需求缺乏弹性</a:t>
            </a:r>
          </a:p>
          <a:p>
            <a:pPr>
              <a:lnSpc>
                <a:spcPct val="150000"/>
              </a:lnSpc>
            </a:pPr>
            <a:r>
              <a:rPr lang="en-US" altLang="zh-CN" sz="2400" dirty="0"/>
              <a:t>C.</a:t>
            </a:r>
            <a:r>
              <a:rPr lang="zh-CN" altLang="zh-CN" sz="2400" dirty="0"/>
              <a:t>一种商品的用途越多，它的需求弹性越大</a:t>
            </a:r>
          </a:p>
          <a:p>
            <a:pPr>
              <a:lnSpc>
                <a:spcPct val="150000"/>
              </a:lnSpc>
            </a:pPr>
            <a:r>
              <a:rPr lang="en-US" altLang="zh-CN" sz="2400" dirty="0"/>
              <a:t>D.</a:t>
            </a:r>
            <a:r>
              <a:rPr lang="zh-CN" altLang="zh-CN" sz="2400" dirty="0"/>
              <a:t>一种商品若有极少的替代品，则该商品的需求价格弹性大</a:t>
            </a:r>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101177934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34290" y="821415"/>
            <a:ext cx="11367310" cy="5517664"/>
          </a:xfrm>
          <a:prstGeom prst="rect">
            <a:avLst/>
          </a:prstGeom>
          <a:noFill/>
        </p:spPr>
        <p:txBody>
          <a:bodyPr wrap="square" lIns="0" rIns="0" bIns="0" rtlCol="0">
            <a:spAutoFit/>
          </a:bodyPr>
          <a:lstStyle/>
          <a:p>
            <a:pPr>
              <a:lnSpc>
                <a:spcPct val="150000"/>
              </a:lnSpc>
            </a:pPr>
            <a:r>
              <a:rPr lang="en-US" altLang="zh-CN" sz="2400" dirty="0"/>
              <a:t>5</a:t>
            </a:r>
            <a:r>
              <a:rPr lang="zh-CN" altLang="zh-CN" sz="2400" dirty="0"/>
              <a:t>、假设一定时期内消费者的个人收入增加了</a:t>
            </a:r>
            <a:r>
              <a:rPr lang="en-US" altLang="zh-CN" sz="2400" dirty="0"/>
              <a:t>20</a:t>
            </a:r>
            <a:r>
              <a:rPr lang="zh-CN" altLang="zh-CN" sz="2400" dirty="0"/>
              <a:t>％，由此导致消费者对某商品的</a:t>
            </a:r>
            <a:endParaRPr lang="en-US" altLang="zh-CN" sz="2400" dirty="0"/>
          </a:p>
          <a:p>
            <a:pPr>
              <a:lnSpc>
                <a:spcPct val="150000"/>
              </a:lnSpc>
            </a:pPr>
            <a:r>
              <a:rPr lang="zh-CN" altLang="zh-CN" sz="2400" dirty="0"/>
              <a:t>需求下降了</a:t>
            </a:r>
            <a:r>
              <a:rPr lang="en-US" altLang="zh-CN" sz="2400" dirty="0"/>
              <a:t>12</a:t>
            </a:r>
            <a:r>
              <a:rPr lang="zh-CN" altLang="zh-CN" sz="2400" dirty="0"/>
              <a:t>％，这在一定程度上可以说明该商品属于</a:t>
            </a:r>
            <a:r>
              <a:rPr lang="en-US" altLang="zh-CN" sz="2400" dirty="0"/>
              <a:t>(    )</a:t>
            </a:r>
            <a:r>
              <a:rPr lang="zh-CN" altLang="zh-CN" sz="2400" dirty="0"/>
              <a:t>。</a:t>
            </a:r>
            <a:br>
              <a:rPr lang="en-US" altLang="zh-CN" sz="2400" dirty="0"/>
            </a:br>
            <a:r>
              <a:rPr lang="en-US" altLang="zh-CN" sz="2400" dirty="0"/>
              <a:t>A.</a:t>
            </a:r>
            <a:r>
              <a:rPr lang="zh-CN" altLang="zh-CN" sz="2400" dirty="0"/>
              <a:t>低档品</a:t>
            </a:r>
            <a:r>
              <a:rPr lang="en-US" altLang="zh-CN" sz="2400" dirty="0"/>
              <a:t>               B.</a:t>
            </a:r>
            <a:r>
              <a:rPr lang="zh-CN" altLang="zh-CN" sz="2400" dirty="0"/>
              <a:t>高档品</a:t>
            </a:r>
            <a:br>
              <a:rPr lang="en-US" altLang="zh-CN" sz="2400" dirty="0"/>
            </a:br>
            <a:r>
              <a:rPr lang="en-US" altLang="zh-CN" sz="2400" dirty="0"/>
              <a:t>C.</a:t>
            </a:r>
            <a:r>
              <a:rPr lang="zh-CN" altLang="zh-CN" sz="2400" dirty="0"/>
              <a:t>边际商品</a:t>
            </a:r>
            <a:r>
              <a:rPr lang="en-US" altLang="zh-CN" sz="2400" dirty="0"/>
              <a:t>             D.</a:t>
            </a:r>
            <a:r>
              <a:rPr lang="zh-CN" altLang="zh-CN" sz="2400" dirty="0"/>
              <a:t>必需品</a:t>
            </a:r>
            <a:endParaRPr lang="en-US" altLang="zh-CN" sz="2400" dirty="0"/>
          </a:p>
          <a:p>
            <a:pPr>
              <a:lnSpc>
                <a:spcPct val="150000"/>
              </a:lnSpc>
            </a:pPr>
            <a:r>
              <a:rPr lang="en-US" altLang="zh-CN" sz="2400" dirty="0"/>
              <a:t>6</a:t>
            </a:r>
            <a:r>
              <a:rPr lang="zh-CN" altLang="en-US" sz="2400" dirty="0"/>
              <a:t>、某商品的需求价格弹性系数为</a:t>
            </a:r>
            <a:r>
              <a:rPr lang="en-US" altLang="zh-CN" sz="2400" dirty="0"/>
              <a:t>0.15</a:t>
            </a:r>
            <a:r>
              <a:rPr lang="zh-CN" altLang="en-US" sz="2400" dirty="0"/>
              <a:t>，现价格为</a:t>
            </a:r>
            <a:r>
              <a:rPr lang="en-US" altLang="zh-CN" sz="2400" dirty="0"/>
              <a:t>1.2</a:t>
            </a:r>
            <a:r>
              <a:rPr lang="zh-CN" altLang="en-US" sz="2400" dirty="0"/>
              <a:t>元，试问该商品的价格上涨</a:t>
            </a:r>
            <a:endParaRPr lang="en-US" altLang="zh-CN" sz="2400" dirty="0"/>
          </a:p>
          <a:p>
            <a:pPr>
              <a:lnSpc>
                <a:spcPct val="150000"/>
              </a:lnSpc>
            </a:pPr>
            <a:r>
              <a:rPr lang="zh-CN" altLang="en-US" sz="2400" dirty="0"/>
              <a:t>多少元才能使其消费量减少</a:t>
            </a:r>
            <a:r>
              <a:rPr lang="en-US" altLang="zh-CN" sz="2400" dirty="0"/>
              <a:t>10</a:t>
            </a:r>
            <a:r>
              <a:rPr lang="zh-CN" altLang="en-US" sz="2400" dirty="0"/>
              <a:t>％？（）</a:t>
            </a:r>
            <a:endParaRPr lang="en-US" altLang="zh-CN" sz="2400" dirty="0"/>
          </a:p>
          <a:p>
            <a:pPr>
              <a:lnSpc>
                <a:spcPct val="150000"/>
              </a:lnSpc>
            </a:pPr>
            <a:r>
              <a:rPr lang="en-US" altLang="zh-CN" sz="2400" dirty="0"/>
              <a:t>A.0.8              B.1.8</a:t>
            </a:r>
            <a:br>
              <a:rPr lang="en-US" altLang="zh-CN" sz="2400" dirty="0"/>
            </a:br>
            <a:r>
              <a:rPr lang="en-US" altLang="zh-CN" sz="2400" dirty="0"/>
              <a:t>C.0.5              D.1.5</a:t>
            </a:r>
          </a:p>
          <a:p>
            <a:pPr>
              <a:lnSpc>
                <a:spcPct val="150000"/>
              </a:lnSpc>
            </a:pPr>
            <a:endParaRPr lang="zh-CN" altLang="zh-CN" sz="2400" dirty="0"/>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293238221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34290" y="821415"/>
            <a:ext cx="11367310" cy="4409669"/>
          </a:xfrm>
          <a:prstGeom prst="rect">
            <a:avLst/>
          </a:prstGeom>
          <a:noFill/>
        </p:spPr>
        <p:txBody>
          <a:bodyPr wrap="square" lIns="0" rIns="0" bIns="0" rtlCol="0">
            <a:spAutoFit/>
          </a:bodyPr>
          <a:lstStyle/>
          <a:p>
            <a:pPr>
              <a:lnSpc>
                <a:spcPct val="150000"/>
              </a:lnSpc>
            </a:pPr>
            <a:r>
              <a:rPr lang="zh-CN" altLang="en-US" sz="2400" dirty="0"/>
              <a:t>二、多选题</a:t>
            </a:r>
          </a:p>
          <a:p>
            <a:pPr>
              <a:lnSpc>
                <a:spcPct val="150000"/>
              </a:lnSpc>
            </a:pPr>
            <a:r>
              <a:rPr lang="en-US" altLang="zh-CN" sz="2400" dirty="0"/>
              <a:t>1</a:t>
            </a:r>
            <a:r>
              <a:rPr lang="zh-CN" altLang="zh-CN" sz="2400" dirty="0"/>
              <a:t>、关于需求收入弹性类型的说法，错误的有</a:t>
            </a:r>
            <a:r>
              <a:rPr lang="en-US" altLang="zh-CN" sz="2400" dirty="0"/>
              <a:t>(       )</a:t>
            </a:r>
            <a:r>
              <a:rPr lang="zh-CN" altLang="zh-CN" sz="2400" dirty="0"/>
              <a:t>。</a:t>
            </a:r>
            <a:br>
              <a:rPr lang="en-US" altLang="zh-CN" sz="2400" dirty="0"/>
            </a:br>
            <a:r>
              <a:rPr lang="en-US" altLang="zh-CN" sz="2400" dirty="0" err="1"/>
              <a:t>A.Ey</a:t>
            </a:r>
            <a:r>
              <a:rPr lang="en-US" altLang="zh-CN" sz="2400" dirty="0"/>
              <a:t>=0</a:t>
            </a:r>
            <a:r>
              <a:rPr lang="zh-CN" altLang="zh-CN" sz="2400" dirty="0"/>
              <a:t>，表明不管收入如何变动，需求数量不变</a:t>
            </a:r>
            <a:br>
              <a:rPr lang="en-US" altLang="zh-CN" sz="2400" dirty="0"/>
            </a:br>
            <a:r>
              <a:rPr lang="en-US" altLang="zh-CN" sz="2400" dirty="0" err="1"/>
              <a:t>B.Ey</a:t>
            </a:r>
            <a:r>
              <a:rPr lang="en-US" altLang="zh-CN" sz="2400" dirty="0"/>
              <a:t>&lt;0</a:t>
            </a:r>
            <a:r>
              <a:rPr lang="zh-CN" altLang="zh-CN" sz="2400" dirty="0"/>
              <a:t>，表明收入增加时买得少，收入降低时买得多</a:t>
            </a:r>
            <a:br>
              <a:rPr lang="en-US" altLang="zh-CN" sz="2400" dirty="0"/>
            </a:br>
            <a:r>
              <a:rPr lang="en-US" altLang="zh-CN" sz="2400" dirty="0"/>
              <a:t>C.0&lt;</a:t>
            </a:r>
            <a:r>
              <a:rPr lang="en-US" altLang="zh-CN" sz="2400" dirty="0" err="1"/>
              <a:t>Ey</a:t>
            </a:r>
            <a:r>
              <a:rPr lang="en-US" altLang="zh-CN" sz="2400" dirty="0"/>
              <a:t>&lt;1</a:t>
            </a:r>
            <a:r>
              <a:rPr lang="zh-CN" altLang="zh-CN" sz="2400" dirty="0"/>
              <a:t>，表明收入弹性高，需求数量的相应增加大于收入的增加</a:t>
            </a:r>
            <a:br>
              <a:rPr lang="en-US" altLang="zh-CN" sz="2400" dirty="0"/>
            </a:br>
            <a:r>
              <a:rPr lang="en-US" altLang="zh-CN" sz="2400" dirty="0" err="1"/>
              <a:t>D.Ey</a:t>
            </a:r>
            <a:r>
              <a:rPr lang="en-US" altLang="zh-CN" sz="2400" dirty="0"/>
              <a:t>&gt;1</a:t>
            </a:r>
            <a:r>
              <a:rPr lang="zh-CN" altLang="zh-CN" sz="2400" dirty="0"/>
              <a:t>，表明收入弹性低，需求数量的相应增加小于收入的增加</a:t>
            </a:r>
            <a:br>
              <a:rPr lang="en-US" altLang="zh-CN" sz="2400" dirty="0"/>
            </a:br>
            <a:r>
              <a:rPr lang="en-US" altLang="zh-CN" sz="2400" dirty="0" err="1"/>
              <a:t>E.Ey</a:t>
            </a:r>
            <a:r>
              <a:rPr lang="en-US" altLang="zh-CN" sz="2400" dirty="0"/>
              <a:t>=1</a:t>
            </a:r>
            <a:r>
              <a:rPr lang="zh-CN" altLang="zh-CN" sz="2400" dirty="0"/>
              <a:t>，表明收入变动和需求数量变动是成相同比例的</a:t>
            </a:r>
            <a:br>
              <a:rPr lang="en-US" altLang="zh-CN" sz="2400" dirty="0"/>
            </a:b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317110875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313015" y="1331921"/>
            <a:ext cx="11367310" cy="3855671"/>
          </a:xfrm>
          <a:prstGeom prst="rect">
            <a:avLst/>
          </a:prstGeom>
          <a:noFill/>
        </p:spPr>
        <p:txBody>
          <a:bodyPr wrap="square" lIns="0" rIns="0" bIns="0" rtlCol="0">
            <a:spAutoFit/>
          </a:bodyPr>
          <a:lstStyle/>
          <a:p>
            <a:pPr>
              <a:lnSpc>
                <a:spcPct val="150000"/>
              </a:lnSpc>
            </a:pPr>
            <a:r>
              <a:rPr lang="en-US" altLang="zh-CN" sz="2400" dirty="0"/>
              <a:t>2</a:t>
            </a:r>
            <a:r>
              <a:rPr lang="zh-CN" altLang="zh-CN" sz="2400" dirty="0"/>
              <a:t>、影响供给价格弹性的因素有</a:t>
            </a:r>
            <a:r>
              <a:rPr lang="en-US" altLang="zh-CN" sz="2400" dirty="0"/>
              <a:t>(    )</a:t>
            </a:r>
            <a:r>
              <a:rPr lang="zh-CN" altLang="zh-CN" sz="2400" dirty="0"/>
              <a:t>。</a:t>
            </a:r>
          </a:p>
          <a:p>
            <a:pPr>
              <a:lnSpc>
                <a:spcPct val="150000"/>
              </a:lnSpc>
            </a:pPr>
            <a:r>
              <a:rPr lang="en-US" altLang="zh-CN" sz="2400" dirty="0"/>
              <a:t>A.</a:t>
            </a:r>
            <a:r>
              <a:rPr lang="zh-CN" altLang="zh-CN" sz="2400" dirty="0"/>
              <a:t>时间</a:t>
            </a:r>
          </a:p>
          <a:p>
            <a:pPr>
              <a:lnSpc>
                <a:spcPct val="150000"/>
              </a:lnSpc>
            </a:pPr>
            <a:r>
              <a:rPr lang="en-US" altLang="zh-CN" sz="2400" dirty="0"/>
              <a:t>B.</a:t>
            </a:r>
            <a:r>
              <a:rPr lang="zh-CN" altLang="zh-CN" sz="2400" dirty="0"/>
              <a:t>成本</a:t>
            </a:r>
          </a:p>
          <a:p>
            <a:pPr>
              <a:lnSpc>
                <a:spcPct val="150000"/>
              </a:lnSpc>
            </a:pPr>
            <a:r>
              <a:rPr lang="en-US" altLang="zh-CN" sz="2400" dirty="0"/>
              <a:t>C.</a:t>
            </a:r>
            <a:r>
              <a:rPr lang="zh-CN" altLang="zh-CN" sz="2400" dirty="0"/>
              <a:t>预期</a:t>
            </a:r>
          </a:p>
          <a:p>
            <a:pPr>
              <a:lnSpc>
                <a:spcPct val="150000"/>
              </a:lnSpc>
            </a:pPr>
            <a:r>
              <a:rPr lang="en-US" altLang="zh-CN" sz="2400" dirty="0"/>
              <a:t>D.</a:t>
            </a:r>
            <a:r>
              <a:rPr lang="zh-CN" altLang="zh-CN" sz="2400" dirty="0"/>
              <a:t>投入品替代性大小和相似程度</a:t>
            </a:r>
          </a:p>
          <a:p>
            <a:pPr>
              <a:lnSpc>
                <a:spcPct val="150000"/>
              </a:lnSpc>
            </a:pPr>
            <a:r>
              <a:rPr lang="en-US" altLang="zh-CN" sz="2400" dirty="0"/>
              <a:t>E.</a:t>
            </a:r>
            <a:r>
              <a:rPr lang="zh-CN" altLang="zh-CN" sz="2400" dirty="0"/>
              <a:t>生产周期和自然条件的影响</a:t>
            </a:r>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112458328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第三次课内容结束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5825826"/>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一</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需求价格弹性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dirty="0"/>
              <a:t>1</a:t>
            </a:r>
            <a:r>
              <a:rPr lang="zh-CN" altLang="en-US" sz="2400" dirty="0"/>
              <a:t>、定义：需求量对价格变动的反应程度。</a:t>
            </a:r>
          </a:p>
          <a:p>
            <a:pPr>
              <a:lnSpc>
                <a:spcPct val="150000"/>
              </a:lnSpc>
            </a:pPr>
            <a:r>
              <a:rPr lang="en-US" altLang="zh-CN" sz="2400" dirty="0"/>
              <a:t>2</a:t>
            </a:r>
            <a:r>
              <a:rPr lang="zh-CN" altLang="en-US" sz="2400" dirty="0"/>
              <a:t>、需求价格弹性系数：需求量变动百分比与价格变动百分比的比率。</a:t>
            </a:r>
          </a:p>
          <a:p>
            <a:pPr>
              <a:lnSpc>
                <a:spcPct val="150000"/>
              </a:lnSpc>
            </a:pPr>
            <a:r>
              <a:rPr lang="zh-CN" altLang="en-US" sz="2400" dirty="0"/>
              <a:t>　　</a:t>
            </a:r>
            <a:r>
              <a:rPr lang="en-US" altLang="zh-CN" sz="2400" dirty="0"/>
              <a:t>(1)E</a:t>
            </a:r>
            <a:r>
              <a:rPr lang="zh-CN" altLang="en-US" sz="2400" dirty="0"/>
              <a:t> </a:t>
            </a:r>
            <a:r>
              <a:rPr lang="en-US" altLang="zh-CN" sz="2400" dirty="0"/>
              <a:t>d</a:t>
            </a:r>
            <a:r>
              <a:rPr lang="zh-CN" altLang="en-US" sz="2400" dirty="0"/>
              <a:t> ＝（△</a:t>
            </a:r>
            <a:r>
              <a:rPr lang="en-US" altLang="zh-CN" sz="2400" dirty="0"/>
              <a:t>Q/Q</a:t>
            </a:r>
            <a:r>
              <a:rPr lang="zh-CN" altLang="en-US" sz="2400" dirty="0"/>
              <a:t>）</a:t>
            </a:r>
            <a:r>
              <a:rPr lang="en-US" altLang="zh-CN" sz="2400" dirty="0"/>
              <a:t>/</a:t>
            </a:r>
            <a:r>
              <a:rPr lang="zh-CN" altLang="en-US" sz="2400" dirty="0"/>
              <a:t>（△</a:t>
            </a:r>
            <a:r>
              <a:rPr lang="en-US" altLang="zh-CN" sz="2400" dirty="0"/>
              <a:t>P/P</a:t>
            </a:r>
            <a:r>
              <a:rPr lang="zh-CN" altLang="en-US" sz="2400" dirty="0"/>
              <a:t>）</a:t>
            </a:r>
          </a:p>
          <a:p>
            <a:pPr>
              <a:lnSpc>
                <a:spcPct val="150000"/>
              </a:lnSpc>
            </a:pPr>
            <a:r>
              <a:rPr lang="zh-CN" altLang="en-US" sz="2400" dirty="0"/>
              <a:t>　　</a:t>
            </a:r>
            <a:r>
              <a:rPr lang="en-US" altLang="zh-CN" sz="2400" dirty="0"/>
              <a:t>(2)</a:t>
            </a:r>
            <a:r>
              <a:rPr lang="zh-CN" altLang="en-US" sz="2400" dirty="0"/>
              <a:t>需求弹性系数总是负数，我们通常把负号略去，采用其绝对值。</a:t>
            </a:r>
          </a:p>
          <a:p>
            <a:pPr>
              <a:lnSpc>
                <a:spcPct val="150000"/>
              </a:lnSpc>
            </a:pPr>
            <a:r>
              <a:rPr lang="en-US" altLang="zh-CN" sz="2400" dirty="0"/>
              <a:t>       (3)</a:t>
            </a:r>
            <a:r>
              <a:rPr lang="zh-CN" altLang="en-US" sz="2400" dirty="0"/>
              <a:t>计算公式：</a:t>
            </a:r>
            <a:endParaRPr lang="en-US" altLang="zh-CN" sz="2400" dirty="0"/>
          </a:p>
          <a:p>
            <a:pPr>
              <a:lnSpc>
                <a:spcPct val="150000"/>
              </a:lnSpc>
            </a:pPr>
            <a:r>
              <a:rPr lang="zh-CN" altLang="en-US" sz="2400" dirty="0"/>
              <a:t>       点弹性 </a:t>
            </a:r>
            <a:r>
              <a:rPr lang="en-US" altLang="zh-CN" sz="2400" dirty="0"/>
              <a:t>Ed=(△Q/Q)/(△P/P)</a:t>
            </a:r>
          </a:p>
          <a:p>
            <a:pPr>
              <a:lnSpc>
                <a:spcPct val="150000"/>
              </a:lnSpc>
            </a:pPr>
            <a:r>
              <a:rPr lang="zh-CN" altLang="en-US" sz="2400" dirty="0"/>
              <a:t>　　                </a:t>
            </a:r>
            <a:r>
              <a:rPr lang="en-US" altLang="zh-CN" sz="2400" dirty="0"/>
              <a:t>=(△Q/△P)×(P/Q)        </a:t>
            </a:r>
            <a:r>
              <a:rPr lang="zh-CN" altLang="en-US" sz="2400" dirty="0"/>
              <a:t>价格和需求量变动较小</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210626145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1085682"/>
          </a:xfrm>
          <a:prstGeom prst="rect">
            <a:avLst/>
          </a:prstGeom>
          <a:noFill/>
        </p:spPr>
        <p:txBody>
          <a:bodyPr wrap="square" lIns="0" rIns="0" bIns="0" rtlCol="0">
            <a:spAutoFit/>
          </a:bodyPr>
          <a:lstStyle/>
          <a:p>
            <a:pPr>
              <a:lnSpc>
                <a:spcPct val="150000"/>
              </a:lnSpc>
            </a:pPr>
            <a:r>
              <a:rPr lang="zh-CN" altLang="en-US" sz="2400" dirty="0"/>
              <a:t>　　弧弹性 </a:t>
            </a:r>
            <a:r>
              <a:rPr lang="en-US" altLang="zh-CN" sz="2400" dirty="0"/>
              <a:t>Ed   </a:t>
            </a:r>
            <a:r>
              <a:rPr lang="zh-CN" altLang="en-US" sz="2400" dirty="0"/>
              <a:t>价格和需求量变动较大</a:t>
            </a:r>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pic>
        <p:nvPicPr>
          <p:cNvPr id="11" name="图片 10">
            <a:extLst>
              <a:ext uri="{FF2B5EF4-FFF2-40B4-BE49-F238E27FC236}">
                <a16:creationId xmlns:a16="http://schemas.microsoft.com/office/drawing/2014/main" id="{FB571D8A-429A-49D1-A8E5-E5D0B1887D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52413" y="2828400"/>
            <a:ext cx="4603750" cy="3996892"/>
          </a:xfrm>
          <a:prstGeom prst="rect">
            <a:avLst/>
          </a:prstGeom>
        </p:spPr>
      </p:pic>
      <p:grpSp>
        <p:nvGrpSpPr>
          <p:cNvPr id="12" name="Group 4">
            <a:extLst>
              <a:ext uri="{FF2B5EF4-FFF2-40B4-BE49-F238E27FC236}">
                <a16:creationId xmlns:a16="http://schemas.microsoft.com/office/drawing/2014/main" id="{DA4CC50F-5C2C-4089-A2AC-4D5C046B097C}"/>
              </a:ext>
            </a:extLst>
          </p:cNvPr>
          <p:cNvGrpSpPr>
            <a:grpSpLocks/>
          </p:cNvGrpSpPr>
          <p:nvPr/>
        </p:nvGrpSpPr>
        <p:grpSpPr bwMode="auto">
          <a:xfrm>
            <a:off x="691376" y="2828400"/>
            <a:ext cx="5761037" cy="1819275"/>
            <a:chOff x="1746" y="2196"/>
            <a:chExt cx="2806" cy="1146"/>
          </a:xfrm>
          <a:solidFill>
            <a:schemeClr val="bg1"/>
          </a:solidFill>
        </p:grpSpPr>
        <p:sp>
          <p:nvSpPr>
            <p:cNvPr id="13" name="AutoShape 5">
              <a:extLst>
                <a:ext uri="{FF2B5EF4-FFF2-40B4-BE49-F238E27FC236}">
                  <a16:creationId xmlns:a16="http://schemas.microsoft.com/office/drawing/2014/main" id="{E4CCB72A-1E24-4C69-BA83-89BC2DC2B775}"/>
                </a:ext>
              </a:extLst>
            </p:cNvPr>
            <p:cNvSpPr>
              <a:spLocks noChangeAspect="1" noChangeArrowheads="1" noTextEdit="1"/>
            </p:cNvSpPr>
            <p:nvPr/>
          </p:nvSpPr>
          <p:spPr bwMode="auto">
            <a:xfrm>
              <a:off x="2336" y="2205"/>
              <a:ext cx="2216" cy="110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4" name="Line 6">
              <a:extLst>
                <a:ext uri="{FF2B5EF4-FFF2-40B4-BE49-F238E27FC236}">
                  <a16:creationId xmlns:a16="http://schemas.microsoft.com/office/drawing/2014/main" id="{43C3B0BF-3D56-4742-AC9E-C3776C8EA310}"/>
                </a:ext>
              </a:extLst>
            </p:cNvPr>
            <p:cNvSpPr>
              <a:spLocks noChangeShapeType="1"/>
            </p:cNvSpPr>
            <p:nvPr/>
          </p:nvSpPr>
          <p:spPr bwMode="auto">
            <a:xfrm>
              <a:off x="2631" y="2489"/>
              <a:ext cx="433" cy="1"/>
            </a:xfrm>
            <a:prstGeom prst="line">
              <a:avLst/>
            </a:prstGeom>
            <a:grpFill/>
            <a:ln w="9525">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5" name="Line 7">
              <a:extLst>
                <a:ext uri="{FF2B5EF4-FFF2-40B4-BE49-F238E27FC236}">
                  <a16:creationId xmlns:a16="http://schemas.microsoft.com/office/drawing/2014/main" id="{86FEA85F-7D5B-4304-8B07-EB7436542175}"/>
                </a:ext>
              </a:extLst>
            </p:cNvPr>
            <p:cNvSpPr>
              <a:spLocks noChangeShapeType="1"/>
            </p:cNvSpPr>
            <p:nvPr/>
          </p:nvSpPr>
          <p:spPr bwMode="auto">
            <a:xfrm>
              <a:off x="2647" y="3060"/>
              <a:ext cx="401" cy="1"/>
            </a:xfrm>
            <a:prstGeom prst="line">
              <a:avLst/>
            </a:prstGeom>
            <a:grpFill/>
            <a:ln w="9525">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6" name="Line 8">
              <a:extLst>
                <a:ext uri="{FF2B5EF4-FFF2-40B4-BE49-F238E27FC236}">
                  <a16:creationId xmlns:a16="http://schemas.microsoft.com/office/drawing/2014/main" id="{2725D7DA-F810-4CCA-B8F8-07DA2003E6B4}"/>
                </a:ext>
              </a:extLst>
            </p:cNvPr>
            <p:cNvSpPr>
              <a:spLocks noChangeShapeType="1"/>
            </p:cNvSpPr>
            <p:nvPr/>
          </p:nvSpPr>
          <p:spPr bwMode="auto">
            <a:xfrm>
              <a:off x="2607" y="2785"/>
              <a:ext cx="482" cy="1"/>
            </a:xfrm>
            <a:prstGeom prst="line">
              <a:avLst/>
            </a:prstGeom>
            <a:grpFill/>
            <a:ln w="19050">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7" name="Line 9">
              <a:extLst>
                <a:ext uri="{FF2B5EF4-FFF2-40B4-BE49-F238E27FC236}">
                  <a16:creationId xmlns:a16="http://schemas.microsoft.com/office/drawing/2014/main" id="{E81DEA39-EC61-4E6A-B7CE-6ED10EFEF17E}"/>
                </a:ext>
              </a:extLst>
            </p:cNvPr>
            <p:cNvSpPr>
              <a:spLocks noChangeShapeType="1"/>
            </p:cNvSpPr>
            <p:nvPr/>
          </p:nvSpPr>
          <p:spPr bwMode="auto">
            <a:xfrm>
              <a:off x="3625" y="2785"/>
              <a:ext cx="431" cy="1"/>
            </a:xfrm>
            <a:prstGeom prst="line">
              <a:avLst/>
            </a:prstGeom>
            <a:grpFill/>
            <a:ln w="19050">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8" name="Line 10">
              <a:extLst>
                <a:ext uri="{FF2B5EF4-FFF2-40B4-BE49-F238E27FC236}">
                  <a16:creationId xmlns:a16="http://schemas.microsoft.com/office/drawing/2014/main" id="{8D19A5DE-77DA-46DE-861D-777984D7BDC6}"/>
                </a:ext>
              </a:extLst>
            </p:cNvPr>
            <p:cNvSpPr>
              <a:spLocks noChangeShapeType="1"/>
            </p:cNvSpPr>
            <p:nvPr/>
          </p:nvSpPr>
          <p:spPr bwMode="auto">
            <a:xfrm>
              <a:off x="4237" y="2785"/>
              <a:ext cx="242" cy="1"/>
            </a:xfrm>
            <a:prstGeom prst="line">
              <a:avLst/>
            </a:prstGeom>
            <a:grpFill/>
            <a:ln w="19050">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9" name="Rectangle 11">
              <a:extLst>
                <a:ext uri="{FF2B5EF4-FFF2-40B4-BE49-F238E27FC236}">
                  <a16:creationId xmlns:a16="http://schemas.microsoft.com/office/drawing/2014/main" id="{47F7B0BC-6F82-46FE-BB4E-71BE71FC0EFB}"/>
                </a:ext>
              </a:extLst>
            </p:cNvPr>
            <p:cNvSpPr>
              <a:spLocks noChangeArrowheads="1"/>
            </p:cNvSpPr>
            <p:nvPr/>
          </p:nvSpPr>
          <p:spPr bwMode="auto">
            <a:xfrm>
              <a:off x="4247" y="2815"/>
              <a:ext cx="116"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0" name="Rectangle 12">
              <a:extLst>
                <a:ext uri="{FF2B5EF4-FFF2-40B4-BE49-F238E27FC236}">
                  <a16:creationId xmlns:a16="http://schemas.microsoft.com/office/drawing/2014/main" id="{1119004B-466D-4858-BFC8-2CAD994826EA}"/>
                </a:ext>
              </a:extLst>
            </p:cNvPr>
            <p:cNvSpPr>
              <a:spLocks noChangeArrowheads="1"/>
            </p:cNvSpPr>
            <p:nvPr/>
          </p:nvSpPr>
          <p:spPr bwMode="auto">
            <a:xfrm>
              <a:off x="4273" y="2517"/>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1" name="Rectangle 13">
              <a:extLst>
                <a:ext uri="{FF2B5EF4-FFF2-40B4-BE49-F238E27FC236}">
                  <a16:creationId xmlns:a16="http://schemas.microsoft.com/office/drawing/2014/main" id="{4A9949D3-CEF8-42D6-9870-1A84F399D101}"/>
                </a:ext>
              </a:extLst>
            </p:cNvPr>
            <p:cNvSpPr>
              <a:spLocks noChangeArrowheads="1"/>
            </p:cNvSpPr>
            <p:nvPr/>
          </p:nvSpPr>
          <p:spPr bwMode="auto">
            <a:xfrm>
              <a:off x="3840" y="2815"/>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2" name="Rectangle 14">
              <a:extLst>
                <a:ext uri="{FF2B5EF4-FFF2-40B4-BE49-F238E27FC236}">
                  <a16:creationId xmlns:a16="http://schemas.microsoft.com/office/drawing/2014/main" id="{4576CBCC-1BE5-48DB-925D-721252331159}"/>
                </a:ext>
              </a:extLst>
            </p:cNvPr>
            <p:cNvSpPr>
              <a:spLocks noChangeArrowheads="1"/>
            </p:cNvSpPr>
            <p:nvPr/>
          </p:nvSpPr>
          <p:spPr bwMode="auto">
            <a:xfrm>
              <a:off x="3824" y="2517"/>
              <a:ext cx="118"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3" name="Rectangle 15">
              <a:extLst>
                <a:ext uri="{FF2B5EF4-FFF2-40B4-BE49-F238E27FC236}">
                  <a16:creationId xmlns:a16="http://schemas.microsoft.com/office/drawing/2014/main" id="{6321CBB6-F34C-4B8E-8BA6-BE8F34644F05}"/>
                </a:ext>
              </a:extLst>
            </p:cNvPr>
            <p:cNvSpPr>
              <a:spLocks noChangeArrowheads="1"/>
            </p:cNvSpPr>
            <p:nvPr/>
          </p:nvSpPr>
          <p:spPr bwMode="auto">
            <a:xfrm>
              <a:off x="2762" y="3090"/>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4" name="Rectangle 16">
              <a:extLst>
                <a:ext uri="{FF2B5EF4-FFF2-40B4-BE49-F238E27FC236}">
                  <a16:creationId xmlns:a16="http://schemas.microsoft.com/office/drawing/2014/main" id="{A7719E39-BE15-4C44-B625-9D8089C9E728}"/>
                </a:ext>
              </a:extLst>
            </p:cNvPr>
            <p:cNvSpPr>
              <a:spLocks noChangeArrowheads="1"/>
            </p:cNvSpPr>
            <p:nvPr/>
          </p:nvSpPr>
          <p:spPr bwMode="auto">
            <a:xfrm>
              <a:off x="2848" y="2792"/>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5" name="Rectangle 17">
              <a:extLst>
                <a:ext uri="{FF2B5EF4-FFF2-40B4-BE49-F238E27FC236}">
                  <a16:creationId xmlns:a16="http://schemas.microsoft.com/office/drawing/2014/main" id="{AC4F01C4-DF30-4ECA-B5DE-67FAF9436140}"/>
                </a:ext>
              </a:extLst>
            </p:cNvPr>
            <p:cNvSpPr>
              <a:spLocks noChangeArrowheads="1"/>
            </p:cNvSpPr>
            <p:nvPr/>
          </p:nvSpPr>
          <p:spPr bwMode="auto">
            <a:xfrm>
              <a:off x="2737" y="2518"/>
              <a:ext cx="339"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6" name="Rectangle 18">
              <a:extLst>
                <a:ext uri="{FF2B5EF4-FFF2-40B4-BE49-F238E27FC236}">
                  <a16:creationId xmlns:a16="http://schemas.microsoft.com/office/drawing/2014/main" id="{A1A3502E-D0FE-47CE-833B-47F5EA163396}"/>
                </a:ext>
              </a:extLst>
            </p:cNvPr>
            <p:cNvSpPr>
              <a:spLocks noChangeArrowheads="1"/>
            </p:cNvSpPr>
            <p:nvPr/>
          </p:nvSpPr>
          <p:spPr bwMode="auto">
            <a:xfrm>
              <a:off x="2832" y="2220"/>
              <a:ext cx="116"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7" name="Rectangle 19">
              <a:extLst>
                <a:ext uri="{FF2B5EF4-FFF2-40B4-BE49-F238E27FC236}">
                  <a16:creationId xmlns:a16="http://schemas.microsoft.com/office/drawing/2014/main" id="{FC538AFD-507B-483A-B092-6B37E529059B}"/>
                </a:ext>
              </a:extLst>
            </p:cNvPr>
            <p:cNvSpPr>
              <a:spLocks noChangeArrowheads="1"/>
            </p:cNvSpPr>
            <p:nvPr/>
          </p:nvSpPr>
          <p:spPr bwMode="auto">
            <a:xfrm>
              <a:off x="4112" y="2626"/>
              <a:ext cx="161"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28" name="Rectangle 20">
              <a:extLst>
                <a:ext uri="{FF2B5EF4-FFF2-40B4-BE49-F238E27FC236}">
                  <a16:creationId xmlns:a16="http://schemas.microsoft.com/office/drawing/2014/main" id="{7690CE20-A241-4C6E-B109-D5CB9678984F}"/>
                </a:ext>
              </a:extLst>
            </p:cNvPr>
            <p:cNvSpPr>
              <a:spLocks noChangeArrowheads="1"/>
            </p:cNvSpPr>
            <p:nvPr/>
          </p:nvSpPr>
          <p:spPr bwMode="auto">
            <a:xfrm>
              <a:off x="3660" y="2791"/>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29" name="Rectangle 21">
              <a:extLst>
                <a:ext uri="{FF2B5EF4-FFF2-40B4-BE49-F238E27FC236}">
                  <a16:creationId xmlns:a16="http://schemas.microsoft.com/office/drawing/2014/main" id="{4B4270B0-A8F7-4A47-8545-B19DB4DA56E9}"/>
                </a:ext>
              </a:extLst>
            </p:cNvPr>
            <p:cNvSpPr>
              <a:spLocks noChangeArrowheads="1"/>
            </p:cNvSpPr>
            <p:nvPr/>
          </p:nvSpPr>
          <p:spPr bwMode="auto">
            <a:xfrm>
              <a:off x="3644" y="2493"/>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30" name="Rectangle 22">
              <a:extLst>
                <a:ext uri="{FF2B5EF4-FFF2-40B4-BE49-F238E27FC236}">
                  <a16:creationId xmlns:a16="http://schemas.microsoft.com/office/drawing/2014/main" id="{29668EE3-64C6-4E1E-AB14-C63693553864}"/>
                </a:ext>
              </a:extLst>
            </p:cNvPr>
            <p:cNvSpPr>
              <a:spLocks noChangeArrowheads="1"/>
            </p:cNvSpPr>
            <p:nvPr/>
          </p:nvSpPr>
          <p:spPr bwMode="auto">
            <a:xfrm>
              <a:off x="3416" y="2626"/>
              <a:ext cx="8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31" name="Rectangle 23">
              <a:extLst>
                <a:ext uri="{FF2B5EF4-FFF2-40B4-BE49-F238E27FC236}">
                  <a16:creationId xmlns:a16="http://schemas.microsoft.com/office/drawing/2014/main" id="{B885ECAC-A514-478E-A305-416A6C19B267}"/>
                </a:ext>
              </a:extLst>
            </p:cNvPr>
            <p:cNvSpPr>
              <a:spLocks noChangeArrowheads="1"/>
            </p:cNvSpPr>
            <p:nvPr/>
          </p:nvSpPr>
          <p:spPr bwMode="auto">
            <a:xfrm>
              <a:off x="3177" y="2626"/>
              <a:ext cx="8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32" name="Rectangle 24">
              <a:extLst>
                <a:ext uri="{FF2B5EF4-FFF2-40B4-BE49-F238E27FC236}">
                  <a16:creationId xmlns:a16="http://schemas.microsoft.com/office/drawing/2014/main" id="{39B58623-333E-40AD-8659-796797E8CB75}"/>
                </a:ext>
              </a:extLst>
            </p:cNvPr>
            <p:cNvSpPr>
              <a:spLocks noChangeArrowheads="1"/>
            </p:cNvSpPr>
            <p:nvPr/>
          </p:nvSpPr>
          <p:spPr bwMode="auto">
            <a:xfrm>
              <a:off x="2668" y="2768"/>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33" name="Rectangle 25">
              <a:extLst>
                <a:ext uri="{FF2B5EF4-FFF2-40B4-BE49-F238E27FC236}">
                  <a16:creationId xmlns:a16="http://schemas.microsoft.com/office/drawing/2014/main" id="{4ACC7EAD-01CF-4A19-830C-49D7427D0E4A}"/>
                </a:ext>
              </a:extLst>
            </p:cNvPr>
            <p:cNvSpPr>
              <a:spLocks noChangeArrowheads="1"/>
            </p:cNvSpPr>
            <p:nvPr/>
          </p:nvSpPr>
          <p:spPr bwMode="auto">
            <a:xfrm>
              <a:off x="2651" y="2196"/>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34" name="Rectangle 26">
              <a:extLst>
                <a:ext uri="{FF2B5EF4-FFF2-40B4-BE49-F238E27FC236}">
                  <a16:creationId xmlns:a16="http://schemas.microsoft.com/office/drawing/2014/main" id="{E9A527AA-2D4C-4ED2-821A-E681E67BE078}"/>
                </a:ext>
              </a:extLst>
            </p:cNvPr>
            <p:cNvSpPr>
              <a:spLocks noChangeArrowheads="1"/>
            </p:cNvSpPr>
            <p:nvPr/>
          </p:nvSpPr>
          <p:spPr bwMode="auto">
            <a:xfrm>
              <a:off x="2381" y="2626"/>
              <a:ext cx="8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35" name="Text Box 27">
              <a:extLst>
                <a:ext uri="{FF2B5EF4-FFF2-40B4-BE49-F238E27FC236}">
                  <a16:creationId xmlns:a16="http://schemas.microsoft.com/office/drawing/2014/main" id="{E1303AAA-38B3-40B8-B54E-0827CEF7B0F8}"/>
                </a:ext>
              </a:extLst>
            </p:cNvPr>
            <p:cNvSpPr txBox="1">
              <a:spLocks noChangeArrowheads="1"/>
            </p:cNvSpPr>
            <p:nvPr/>
          </p:nvSpPr>
          <p:spPr bwMode="auto">
            <a:xfrm>
              <a:off x="1746" y="2659"/>
              <a:ext cx="635" cy="327"/>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Font typeface="Arial" panose="020B0604020202020204" pitchFamily="34" charset="0"/>
                <a:buNone/>
                <a:defRPr/>
              </a:pPr>
              <a:r>
                <a:rPr lang="en-US" altLang="zh-CN">
                  <a:effectLst>
                    <a:outerShdw blurRad="38100" dist="38100" dir="2700000" algn="tl">
                      <a:srgbClr val="C0C0C0"/>
                    </a:outerShdw>
                  </a:effectLst>
                </a:rPr>
                <a:t>Ed</a:t>
              </a:r>
              <a:r>
                <a:rPr lang="zh-CN" altLang="en-US">
                  <a:effectLst>
                    <a:outerShdw blurRad="38100" dist="38100" dir="2700000" algn="tl">
                      <a:srgbClr val="C0C0C0"/>
                    </a:outerShdw>
                  </a:effectLst>
                </a:rPr>
                <a:t>＝</a:t>
              </a:r>
            </a:p>
          </p:txBody>
        </p:sp>
      </p:grpSp>
    </p:spTree>
    <p:extLst>
      <p:ext uri="{BB962C8B-B14F-4D97-AF65-F5344CB8AC3E}">
        <p14:creationId xmlns:p14="http://schemas.microsoft.com/office/powerpoint/2010/main" val="214040310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rrowheads="1"/>
          </p:cNvSpPr>
          <p:nvPr>
            <p:ph type="title"/>
          </p:nvPr>
        </p:nvSpPr>
        <p:spPr>
          <a:xfrm>
            <a:off x="266700" y="365125"/>
            <a:ext cx="8316913" cy="879475"/>
          </a:xfrm>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eaLnBrk="1" hangingPunct="1"/>
            <a:r>
              <a:rPr lang="zh-CN" altLang="en-US">
                <a:latin typeface="宋体" panose="02010600030101010101" pitchFamily="2" charset="-122"/>
                <a:ea typeface="宋体" panose="02010600030101010101" pitchFamily="2" charset="-122"/>
              </a:rPr>
              <a:t>例</a:t>
            </a:r>
          </a:p>
        </p:txBody>
      </p:sp>
      <p:sp>
        <p:nvSpPr>
          <p:cNvPr id="288771" name="Rectangle 3" descr="信纸"/>
          <p:cNvSpPr>
            <a:spLocks noGrp="1" noRot="1" noChangeArrowheads="1"/>
          </p:cNvSpPr>
          <p:nvPr>
            <p:ph idx="1"/>
          </p:nvPr>
        </p:nvSpPr>
        <p:spPr>
          <a:xfrm>
            <a:off x="373063" y="1460500"/>
            <a:ext cx="2952750" cy="4537075"/>
          </a:xfrm>
          <a:blipFill dpi="0" rotWithShape="0">
            <a:blip r:embed="rId2"/>
            <a:srcRect/>
            <a:tile tx="0" ty="0" sx="100000" sy="100000" flip="none" algn="tl"/>
          </a:blipFill>
          <a:ln w="38100">
            <a:solidFill>
              <a:srgbClr val="CC6600"/>
            </a:solidFill>
            <a:miter lim="800000"/>
            <a:headEnd/>
            <a:tailEnd/>
          </a:ln>
        </p:spPr>
        <p:txBody>
          <a:bodyPr/>
          <a:lstStyle/>
          <a:p>
            <a:pPr marL="0" indent="0" eaLnBrk="1" hangingPunct="1">
              <a:buClr>
                <a:srgbClr val="3366FF"/>
              </a:buClr>
              <a:buSzPct val="95000"/>
              <a:buFont typeface="Wingdings" panose="05000000000000000000" pitchFamily="2" charset="2"/>
              <a:buChar char="n"/>
            </a:pPr>
            <a:r>
              <a:rPr lang="zh-CN" altLang="en-US" sz="2400">
                <a:latin typeface="宋体" panose="02010600030101010101" pitchFamily="2" charset="-122"/>
                <a:ea typeface="宋体" panose="02010600030101010101" pitchFamily="2" charset="-122"/>
              </a:rPr>
              <a:t>图中需求曲线上</a:t>
            </a:r>
            <a:r>
              <a:rPr lang="en-US" altLang="zh-CN" sz="2400">
                <a:latin typeface="宋体" panose="02010600030101010101" pitchFamily="2" charset="-122"/>
                <a:ea typeface="宋体" panose="02010600030101010101" pitchFamily="2" charset="-122"/>
              </a:rPr>
              <a:t>a</a:t>
            </a:r>
            <a:r>
              <a:rPr lang="zh-CN" altLang="en-US" sz="2400">
                <a:latin typeface="宋体" panose="02010600030101010101" pitchFamily="2" charset="-122"/>
                <a:ea typeface="宋体" panose="02010600030101010101" pitchFamily="2" charset="-122"/>
              </a:rPr>
              <a:t>、</a:t>
            </a:r>
            <a:r>
              <a:rPr lang="en-US" altLang="zh-CN" sz="2400">
                <a:latin typeface="宋体" panose="02010600030101010101" pitchFamily="2" charset="-122"/>
                <a:ea typeface="宋体" panose="02010600030101010101" pitchFamily="2" charset="-122"/>
              </a:rPr>
              <a:t>b</a:t>
            </a:r>
            <a:r>
              <a:rPr lang="zh-CN" altLang="en-US" sz="2400">
                <a:latin typeface="宋体" panose="02010600030101010101" pitchFamily="2" charset="-122"/>
                <a:ea typeface="宋体" panose="02010600030101010101" pitchFamily="2" charset="-122"/>
              </a:rPr>
              <a:t>两点价格分别为</a:t>
            </a:r>
            <a:r>
              <a:rPr lang="en-US" altLang="zh-CN" sz="2400">
                <a:latin typeface="宋体" panose="02010600030101010101" pitchFamily="2" charset="-122"/>
                <a:ea typeface="宋体" panose="02010600030101010101" pitchFamily="2" charset="-122"/>
              </a:rPr>
              <a:t>5</a:t>
            </a:r>
            <a:r>
              <a:rPr lang="zh-CN" altLang="en-US" sz="2400">
                <a:latin typeface="宋体" panose="02010600030101010101" pitchFamily="2" charset="-122"/>
                <a:ea typeface="宋体" panose="02010600030101010101" pitchFamily="2" charset="-122"/>
              </a:rPr>
              <a:t>和</a:t>
            </a:r>
            <a:r>
              <a:rPr lang="en-US" altLang="zh-CN" sz="2400">
                <a:latin typeface="宋体" panose="02010600030101010101" pitchFamily="2" charset="-122"/>
                <a:ea typeface="宋体" panose="02010600030101010101" pitchFamily="2" charset="-122"/>
              </a:rPr>
              <a:t>4</a:t>
            </a:r>
            <a:r>
              <a:rPr lang="zh-CN" altLang="en-US" sz="2400">
                <a:latin typeface="宋体" panose="02010600030101010101" pitchFamily="2" charset="-122"/>
                <a:ea typeface="宋体" panose="02010600030101010101" pitchFamily="2" charset="-122"/>
              </a:rPr>
              <a:t>，相应需求量分别为</a:t>
            </a:r>
            <a:r>
              <a:rPr lang="en-US" altLang="zh-CN" sz="2400">
                <a:latin typeface="宋体" panose="02010600030101010101" pitchFamily="2" charset="-122"/>
                <a:ea typeface="宋体" panose="02010600030101010101" pitchFamily="2" charset="-122"/>
              </a:rPr>
              <a:t>400</a:t>
            </a:r>
            <a:r>
              <a:rPr lang="zh-CN" altLang="en-US" sz="2400">
                <a:latin typeface="宋体" panose="02010600030101010101" pitchFamily="2" charset="-122"/>
                <a:ea typeface="宋体" panose="02010600030101010101" pitchFamily="2" charset="-122"/>
              </a:rPr>
              <a:t>和</a:t>
            </a:r>
            <a:r>
              <a:rPr lang="en-US" altLang="zh-CN" sz="2400">
                <a:latin typeface="宋体" panose="02010600030101010101" pitchFamily="2" charset="-122"/>
                <a:ea typeface="宋体" panose="02010600030101010101" pitchFamily="2" charset="-122"/>
              </a:rPr>
              <a:t>800</a:t>
            </a:r>
            <a:r>
              <a:rPr lang="zh-CN" altLang="en-US" sz="2400">
                <a:latin typeface="宋体" panose="02010600030101010101" pitchFamily="2" charset="-122"/>
                <a:ea typeface="宋体" panose="02010600030101010101" pitchFamily="2" charset="-122"/>
              </a:rPr>
              <a:t>。</a:t>
            </a:r>
          </a:p>
          <a:p>
            <a:pPr marL="0" indent="0" eaLnBrk="1" hangingPunct="1">
              <a:buClr>
                <a:srgbClr val="3366FF"/>
              </a:buClr>
              <a:buSzPct val="95000"/>
              <a:buFont typeface="Wingdings" panose="05000000000000000000" pitchFamily="2" charset="2"/>
              <a:buChar char="n"/>
            </a:pPr>
            <a:r>
              <a:rPr lang="zh-CN" altLang="en-US" sz="2400">
                <a:latin typeface="宋体" panose="02010600030101010101" pitchFamily="2" charset="-122"/>
                <a:ea typeface="宋体" panose="02010600030101010101" pitchFamily="2" charset="-122"/>
              </a:rPr>
              <a:t>当商品的价格由</a:t>
            </a:r>
            <a:r>
              <a:rPr lang="en-US" altLang="zh-CN" sz="2400">
                <a:latin typeface="宋体" panose="02010600030101010101" pitchFamily="2" charset="-122"/>
                <a:ea typeface="宋体" panose="02010600030101010101" pitchFamily="2" charset="-122"/>
              </a:rPr>
              <a:t>5</a:t>
            </a:r>
            <a:r>
              <a:rPr lang="zh-CN" altLang="en-US" sz="2400">
                <a:latin typeface="宋体" panose="02010600030101010101" pitchFamily="2" charset="-122"/>
                <a:ea typeface="宋体" panose="02010600030101010101" pitchFamily="2" charset="-122"/>
              </a:rPr>
              <a:t>下降为</a:t>
            </a:r>
            <a:r>
              <a:rPr lang="en-US" altLang="zh-CN" sz="2400">
                <a:latin typeface="宋体" panose="02010600030101010101" pitchFamily="2" charset="-122"/>
                <a:ea typeface="宋体" panose="02010600030101010101" pitchFamily="2" charset="-122"/>
              </a:rPr>
              <a:t>4</a:t>
            </a:r>
            <a:r>
              <a:rPr lang="zh-CN" altLang="en-US" sz="2400">
                <a:latin typeface="宋体" panose="02010600030101010101" pitchFamily="2" charset="-122"/>
                <a:ea typeface="宋体" panose="02010600030101010101" pitchFamily="2" charset="-122"/>
              </a:rPr>
              <a:t>时，或者当商品的价格由</a:t>
            </a:r>
            <a:r>
              <a:rPr lang="en-US" altLang="zh-CN" sz="2400">
                <a:latin typeface="宋体" panose="02010600030101010101" pitchFamily="2" charset="-122"/>
                <a:ea typeface="宋体" panose="02010600030101010101" pitchFamily="2" charset="-122"/>
              </a:rPr>
              <a:t>4</a:t>
            </a:r>
            <a:r>
              <a:rPr lang="zh-CN" altLang="en-US" sz="2400">
                <a:latin typeface="宋体" panose="02010600030101010101" pitchFamily="2" charset="-122"/>
                <a:ea typeface="宋体" panose="02010600030101010101" pitchFamily="2" charset="-122"/>
              </a:rPr>
              <a:t>上升为</a:t>
            </a:r>
            <a:r>
              <a:rPr lang="en-US" altLang="zh-CN" sz="2400">
                <a:latin typeface="宋体" panose="02010600030101010101" pitchFamily="2" charset="-122"/>
                <a:ea typeface="宋体" panose="02010600030101010101" pitchFamily="2" charset="-122"/>
              </a:rPr>
              <a:t>5</a:t>
            </a:r>
            <a:r>
              <a:rPr lang="zh-CN" altLang="en-US" sz="2400">
                <a:latin typeface="宋体" panose="02010600030101010101" pitchFamily="2" charset="-122"/>
                <a:ea typeface="宋体" panose="02010600030101010101" pitchFamily="2" charset="-122"/>
              </a:rPr>
              <a:t>时，</a:t>
            </a:r>
          </a:p>
          <a:p>
            <a:pPr marL="0" indent="0" eaLnBrk="1" hangingPunct="1">
              <a:buClr>
                <a:srgbClr val="3366FF"/>
              </a:buClr>
              <a:buSzPct val="95000"/>
              <a:buFont typeface="Wingdings" panose="05000000000000000000" pitchFamily="2" charset="2"/>
              <a:buChar char="n"/>
            </a:pPr>
            <a:r>
              <a:rPr lang="zh-CN" altLang="en-US" sz="2400">
                <a:latin typeface="宋体" panose="02010600030101010101" pitchFamily="2" charset="-122"/>
                <a:ea typeface="宋体" panose="02010600030101010101" pitchFamily="2" charset="-122"/>
              </a:rPr>
              <a:t>应该如何计算相应的弧弹性值呢？ </a:t>
            </a:r>
          </a:p>
        </p:txBody>
      </p:sp>
      <p:pic>
        <p:nvPicPr>
          <p:cNvPr id="2887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8688" y="1614488"/>
            <a:ext cx="5329237"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8772"/>
                                        </p:tgtEl>
                                        <p:attrNameLst>
                                          <p:attrName>style.visibility</p:attrName>
                                        </p:attrNameLst>
                                      </p:cBhvr>
                                      <p:to>
                                        <p:strVal val="visible"/>
                                      </p:to>
                                    </p:set>
                                    <p:animEffect transition="in" filter="blinds(horizontal)">
                                      <p:cBhvr>
                                        <p:cTn id="7" dur="500"/>
                                        <p:tgtEl>
                                          <p:spTgt spid="2887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8771">
                                            <p:bg/>
                                          </p:spTgt>
                                        </p:tgtEl>
                                        <p:attrNameLst>
                                          <p:attrName>style.visibility</p:attrName>
                                        </p:attrNameLst>
                                      </p:cBhvr>
                                      <p:to>
                                        <p:strVal val="visible"/>
                                      </p:to>
                                    </p:set>
                                    <p:animEffect transition="in" filter="blinds(horizontal)">
                                      <p:cBhvr>
                                        <p:cTn id="12" dur="500"/>
                                        <p:tgtEl>
                                          <p:spTgt spid="288771">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88771">
                                            <p:txEl>
                                              <p:pRg st="0" end="0"/>
                                            </p:txEl>
                                          </p:spTgt>
                                        </p:tgtEl>
                                        <p:attrNameLst>
                                          <p:attrName>style.visibility</p:attrName>
                                        </p:attrNameLst>
                                      </p:cBhvr>
                                      <p:to>
                                        <p:strVal val="visible"/>
                                      </p:to>
                                    </p:set>
                                    <p:animEffect transition="in" filter="blinds(horizontal)">
                                      <p:cBhvr>
                                        <p:cTn id="17" dur="500"/>
                                        <p:tgtEl>
                                          <p:spTgt spid="288771">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88771">
                                            <p:txEl>
                                              <p:pRg st="1" end="1"/>
                                            </p:txEl>
                                          </p:spTgt>
                                        </p:tgtEl>
                                        <p:attrNameLst>
                                          <p:attrName>style.visibility</p:attrName>
                                        </p:attrNameLst>
                                      </p:cBhvr>
                                      <p:to>
                                        <p:strVal val="visible"/>
                                      </p:to>
                                    </p:set>
                                    <p:animEffect transition="in" filter="blinds(horizontal)">
                                      <p:cBhvr>
                                        <p:cTn id="22" dur="500"/>
                                        <p:tgtEl>
                                          <p:spTgt spid="288771">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88771">
                                            <p:txEl>
                                              <p:pRg st="2" end="2"/>
                                            </p:txEl>
                                          </p:spTgt>
                                        </p:tgtEl>
                                        <p:attrNameLst>
                                          <p:attrName>style.visibility</p:attrName>
                                        </p:attrNameLst>
                                      </p:cBhvr>
                                      <p:to>
                                        <p:strVal val="visible"/>
                                      </p:to>
                                    </p:set>
                                    <p:animEffect transition="in" filter="blinds(horizontal)">
                                      <p:cBhvr>
                                        <p:cTn id="27" dur="500"/>
                                        <p:tgtEl>
                                          <p:spTgt spid="2887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1"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97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325" y="1385888"/>
            <a:ext cx="7993063" cy="1681162"/>
          </a:xfrm>
          <a:prstGeom prst="rect">
            <a:avLst/>
          </a:prstGeom>
          <a:noFill/>
          <a:ln w="9525">
            <a:solidFill>
              <a:srgbClr val="CC0000"/>
            </a:solidFill>
            <a:miter lim="800000"/>
            <a:headEnd/>
            <a:tailEnd/>
          </a:ln>
          <a:extLst>
            <a:ext uri="{909E8E84-426E-40DD-AFC4-6F175D3DCCD1}">
              <a14:hiddenFill xmlns:a14="http://schemas.microsoft.com/office/drawing/2010/main">
                <a:solidFill>
                  <a:srgbClr val="FFFFFF"/>
                </a:solidFill>
              </a14:hiddenFill>
            </a:ext>
          </a:extLst>
        </p:spPr>
      </p:pic>
      <p:pic>
        <p:nvPicPr>
          <p:cNvPr id="2897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325" y="3041650"/>
            <a:ext cx="7993063" cy="1833563"/>
          </a:xfrm>
          <a:prstGeom prst="rect">
            <a:avLst/>
          </a:prstGeom>
          <a:noFill/>
          <a:ln w="9525">
            <a:solidFill>
              <a:srgbClr val="CC0000"/>
            </a:solidFill>
            <a:miter lim="800000"/>
            <a:headEnd/>
            <a:tailEnd/>
          </a:ln>
          <a:extLst>
            <a:ext uri="{909E8E84-426E-40DD-AFC4-6F175D3DCCD1}">
              <a14:hiddenFill xmlns:a14="http://schemas.microsoft.com/office/drawing/2010/main">
                <a:solidFill>
                  <a:srgbClr val="FFFFFF"/>
                </a:solidFill>
              </a14:hiddenFill>
            </a:ext>
          </a:extLst>
        </p:spPr>
      </p:pic>
      <p:sp>
        <p:nvSpPr>
          <p:cNvPr id="289796" name="Rectangle 4" descr="信纸"/>
          <p:cNvSpPr>
            <a:spLocks noGrp="1" noChangeArrowheads="1"/>
          </p:cNvSpPr>
          <p:nvPr>
            <p:ph type="title"/>
          </p:nvPr>
        </p:nvSpPr>
        <p:spPr>
          <a:xfrm>
            <a:off x="371475" y="522288"/>
            <a:ext cx="8062913" cy="727075"/>
          </a:xfrm>
          <a:blipFill dpi="0" rotWithShape="0">
            <a:blip r:embed="rId4"/>
            <a:srcRect/>
            <a:tile tx="0" ty="0" sx="100000" sy="100000" flip="none" algn="tl"/>
          </a:blipFill>
          <a:ln w="38100" cap="flat" algn="ctr">
            <a:solidFill>
              <a:srgbClr val="CC6600"/>
            </a:solidFill>
            <a:miter lim="800000"/>
            <a:headEnd/>
            <a:tailEnd/>
          </a:ln>
        </p:spPr>
        <p:txBody>
          <a:bodyPr rtlCol="0">
            <a:noAutofit/>
          </a:bodyPr>
          <a:lstStyle/>
          <a:p>
            <a:pPr eaLnBrk="1" fontAlgn="auto" hangingPunct="1">
              <a:spcAft>
                <a:spcPts val="0"/>
              </a:spcAft>
              <a:buClr>
                <a:srgbClr val="3366FF"/>
              </a:buClr>
              <a:buSzPct val="95000"/>
              <a:buFont typeface="Wingdings" panose="05000000000000000000" pitchFamily="2" charset="2"/>
              <a:buNone/>
              <a:defRPr/>
            </a:pPr>
            <a:r>
              <a:rPr kumimoji="1" lang="zh-CN" altLang="en-US" sz="2800" dirty="0">
                <a:latin typeface="宋体" panose="02010600030101010101" pitchFamily="2" charset="-122"/>
                <a:ea typeface="宋体" panose="02010600030101010101" pitchFamily="2" charset="-122"/>
              </a:rPr>
              <a:t>由</a:t>
            </a:r>
            <a:r>
              <a:rPr kumimoji="1" lang="en-US" altLang="zh-CN" sz="2800" dirty="0">
                <a:latin typeface="宋体" panose="02010600030101010101" pitchFamily="2" charset="-122"/>
                <a:ea typeface="宋体" panose="02010600030101010101" pitchFamily="2" charset="-122"/>
              </a:rPr>
              <a:t>a</a:t>
            </a:r>
            <a:r>
              <a:rPr kumimoji="1" lang="zh-CN" altLang="en-US" sz="2800" dirty="0">
                <a:latin typeface="宋体" panose="02010600030101010101" pitchFamily="2" charset="-122"/>
                <a:ea typeface="宋体" panose="02010600030101010101" pitchFamily="2" charset="-122"/>
              </a:rPr>
              <a:t>点到</a:t>
            </a:r>
            <a:r>
              <a:rPr kumimoji="1" lang="en-US" altLang="zh-CN" sz="2800" dirty="0">
                <a:latin typeface="宋体" panose="02010600030101010101" pitchFamily="2" charset="-122"/>
                <a:ea typeface="宋体" panose="02010600030101010101" pitchFamily="2" charset="-122"/>
              </a:rPr>
              <a:t>b</a:t>
            </a:r>
            <a:r>
              <a:rPr kumimoji="1" lang="zh-CN" altLang="en-US" sz="2800" dirty="0">
                <a:latin typeface="宋体" panose="02010600030101010101" pitchFamily="2" charset="-122"/>
                <a:ea typeface="宋体" panose="02010600030101010101" pitchFamily="2" charset="-122"/>
              </a:rPr>
              <a:t>点和由</a:t>
            </a:r>
            <a:r>
              <a:rPr kumimoji="1" lang="en-US" altLang="zh-CN" sz="2800" dirty="0">
                <a:latin typeface="宋体" panose="02010600030101010101" pitchFamily="2" charset="-122"/>
                <a:ea typeface="宋体" panose="02010600030101010101" pitchFamily="2" charset="-122"/>
              </a:rPr>
              <a:t>b</a:t>
            </a:r>
            <a:r>
              <a:rPr kumimoji="1" lang="zh-CN" altLang="en-US" sz="2800" dirty="0">
                <a:latin typeface="宋体" panose="02010600030101010101" pitchFamily="2" charset="-122"/>
                <a:ea typeface="宋体" panose="02010600030101010101" pitchFamily="2" charset="-122"/>
              </a:rPr>
              <a:t>点到</a:t>
            </a:r>
            <a:r>
              <a:rPr kumimoji="1" lang="en-US" altLang="zh-CN" sz="2800" dirty="0">
                <a:latin typeface="宋体" panose="02010600030101010101" pitchFamily="2" charset="-122"/>
                <a:ea typeface="宋体" panose="02010600030101010101" pitchFamily="2" charset="-122"/>
              </a:rPr>
              <a:t>a</a:t>
            </a:r>
            <a:r>
              <a:rPr kumimoji="1" lang="zh-CN" altLang="en-US" sz="2800" dirty="0">
                <a:latin typeface="宋体" panose="02010600030101010101" pitchFamily="2" charset="-122"/>
                <a:ea typeface="宋体" panose="02010600030101010101" pitchFamily="2" charset="-122"/>
              </a:rPr>
              <a:t>点的弧弹性数值不同</a:t>
            </a:r>
            <a:r>
              <a:rPr kumimoji="1" lang="zh-CN" altLang="en-US" sz="2800" dirty="0">
                <a:effectLst>
                  <a:outerShdw blurRad="38100" dist="38100" dir="2700000" algn="tl">
                    <a:srgbClr val="000000"/>
                  </a:outerShdw>
                </a:effectLst>
                <a:latin typeface="宋体" panose="02010600030101010101" pitchFamily="2" charset="-122"/>
                <a:ea typeface="宋体" panose="02010600030101010101" pitchFamily="2" charset="-122"/>
              </a:rPr>
              <a:t> </a:t>
            </a:r>
          </a:p>
        </p:txBody>
      </p:sp>
      <p:sp>
        <p:nvSpPr>
          <p:cNvPr id="289797" name="Rectangle 5" descr="信纸"/>
          <p:cNvSpPr>
            <a:spLocks noChangeArrowheads="1"/>
          </p:cNvSpPr>
          <p:nvPr/>
        </p:nvSpPr>
        <p:spPr bwMode="auto">
          <a:xfrm>
            <a:off x="512763" y="4914900"/>
            <a:ext cx="7921625" cy="1590675"/>
          </a:xfrm>
          <a:prstGeom prst="rect">
            <a:avLst/>
          </a:prstGeom>
          <a:blipFill dpi="0" rotWithShape="0">
            <a:blip r:embed="rId4"/>
            <a:srcRect/>
            <a:tile tx="0" ty="0" sx="100000" sy="100000" flip="none" algn="tl"/>
          </a:blipFill>
          <a:ln w="38100" algn="ctr">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1" hangingPunct="1">
              <a:buClr>
                <a:srgbClr val="3366FF"/>
              </a:buClr>
              <a:buSzPct val="95000"/>
              <a:buFont typeface="Wingdings" panose="05000000000000000000" pitchFamily="2" charset="2"/>
              <a:buChar char="n"/>
              <a:defRPr/>
            </a:pPr>
            <a:r>
              <a:rPr kumimoji="1" lang="zh-CN" altLang="en-US" sz="2400" dirty="0"/>
              <a:t>原因：</a:t>
            </a:r>
          </a:p>
          <a:p>
            <a:pPr eaLnBrk="1" hangingPunct="1">
              <a:buClr>
                <a:srgbClr val="3366FF"/>
              </a:buClr>
              <a:buSzPct val="95000"/>
              <a:buFont typeface="Wingdings" panose="05000000000000000000" pitchFamily="2" charset="2"/>
              <a:buChar char="n"/>
              <a:defRPr/>
            </a:pPr>
            <a:r>
              <a:rPr kumimoji="1" lang="zh-CN" altLang="en-US" sz="2400" dirty="0"/>
              <a:t>尽管△</a:t>
            </a:r>
            <a:r>
              <a:rPr kumimoji="1" lang="en-US" altLang="zh-CN" sz="2400" dirty="0"/>
              <a:t>Q</a:t>
            </a:r>
            <a:r>
              <a:rPr kumimoji="1" lang="zh-CN" altLang="en-US" sz="2400" dirty="0"/>
              <a:t>和△</a:t>
            </a:r>
            <a:r>
              <a:rPr kumimoji="1" lang="en-US" altLang="zh-CN" sz="2400" dirty="0"/>
              <a:t>P</a:t>
            </a:r>
            <a:r>
              <a:rPr kumimoji="1" lang="zh-CN" altLang="en-US" sz="2400" dirty="0"/>
              <a:t>的绝对值都相等，但由于</a:t>
            </a:r>
            <a:r>
              <a:rPr kumimoji="1" lang="en-US" altLang="zh-CN" sz="2400" dirty="0"/>
              <a:t>P</a:t>
            </a:r>
            <a:r>
              <a:rPr kumimoji="1" lang="zh-CN" altLang="en-US" sz="2400" dirty="0"/>
              <a:t>和</a:t>
            </a:r>
            <a:r>
              <a:rPr kumimoji="1" lang="en-US" altLang="zh-CN" sz="2400" dirty="0"/>
              <a:t>Q</a:t>
            </a:r>
            <a:r>
              <a:rPr kumimoji="1" lang="zh-CN" altLang="en-US" sz="2400" dirty="0"/>
              <a:t>所取的基数值不同，两种计算结果便不同。</a:t>
            </a:r>
          </a:p>
          <a:p>
            <a:pPr eaLnBrk="1" hangingPunct="1">
              <a:buClr>
                <a:srgbClr val="3366FF"/>
              </a:buClr>
              <a:buSzPct val="95000"/>
              <a:buFont typeface="Wingdings" panose="05000000000000000000" pitchFamily="2" charset="2"/>
              <a:buChar char="n"/>
              <a:defRPr/>
            </a:pPr>
            <a:r>
              <a:rPr kumimoji="1" lang="zh-CN" altLang="en-US" sz="2400" dirty="0"/>
              <a:t>涨价和降价产生的需求的价格弹性便不等。</a:t>
            </a:r>
            <a:r>
              <a:rPr kumimoji="1" lang="zh-CN" altLang="en-US" sz="2400" dirty="0">
                <a:effectLst>
                  <a:outerShdw blurRad="38100" dist="38100" dir="2700000" algn="tl">
                    <a:srgbClr val="000000"/>
                  </a:outerShdw>
                </a:effectLst>
              </a:rPr>
              <a:t> </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9794"/>
                                        </p:tgtEl>
                                        <p:attrNameLst>
                                          <p:attrName>style.visibility</p:attrName>
                                        </p:attrNameLst>
                                      </p:cBhvr>
                                      <p:to>
                                        <p:strVal val="visible"/>
                                      </p:to>
                                    </p:set>
                                    <p:animEffect transition="in" filter="blinds(horizontal)">
                                      <p:cBhvr>
                                        <p:cTn id="7" dur="500"/>
                                        <p:tgtEl>
                                          <p:spTgt spid="289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9795"/>
                                        </p:tgtEl>
                                        <p:attrNameLst>
                                          <p:attrName>style.visibility</p:attrName>
                                        </p:attrNameLst>
                                      </p:cBhvr>
                                      <p:to>
                                        <p:strVal val="visible"/>
                                      </p:to>
                                    </p:set>
                                    <p:animEffect transition="in" filter="blinds(horizontal)">
                                      <p:cBhvr>
                                        <p:cTn id="12" dur="500"/>
                                        <p:tgtEl>
                                          <p:spTgt spid="2897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89797"/>
                                        </p:tgtEl>
                                        <p:attrNameLst>
                                          <p:attrName>style.visibility</p:attrName>
                                        </p:attrNameLst>
                                      </p:cBhvr>
                                      <p:to>
                                        <p:strVal val="visible"/>
                                      </p:to>
                                    </p:set>
                                    <p:animEffect transition="in" filter="blinds(horizontal)">
                                      <p:cBhvr>
                                        <p:cTn id="17" dur="500"/>
                                        <p:tgtEl>
                                          <p:spTgt spid="289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0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163" y="4019550"/>
            <a:ext cx="5832475" cy="235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0819" name="Picture 3" descr="蓝色面巾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3" y="563563"/>
            <a:ext cx="7993062" cy="1169987"/>
          </a:xfrm>
          <a:prstGeom prst="rect">
            <a:avLst/>
          </a:prstGeom>
          <a:blipFill dpi="0" rotWithShape="0">
            <a:blip r:embed="rId4"/>
            <a:srcRect/>
            <a:tile tx="0" ty="0" sx="100000" sy="100000" flip="none" algn="tl"/>
          </a:blipFill>
          <a:ln w="76200">
            <a:solidFill>
              <a:srgbClr val="006600"/>
            </a:solidFill>
            <a:miter lim="800000"/>
            <a:headEnd/>
            <a:tailEnd/>
          </a:ln>
        </p:spPr>
      </p:pic>
      <p:pic>
        <p:nvPicPr>
          <p:cNvPr id="290820" name="Picture 4" descr="蓝色面巾纸"/>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1750" y="1930400"/>
            <a:ext cx="2303463" cy="1300163"/>
          </a:xfrm>
          <a:prstGeom prst="rect">
            <a:avLst/>
          </a:prstGeom>
          <a:blipFill dpi="0" rotWithShape="0">
            <a:blip r:embed="rId4"/>
            <a:srcRect/>
            <a:tile tx="0" ty="0" sx="100000" sy="100000" flip="none" algn="tl"/>
          </a:blipFill>
          <a:ln w="76200">
            <a:solidFill>
              <a:srgbClr val="006600"/>
            </a:solidFill>
            <a:miter lim="800000"/>
            <a:headEnd/>
            <a:tailEnd/>
          </a:ln>
        </p:spPr>
      </p:pic>
      <p:pic>
        <p:nvPicPr>
          <p:cNvPr id="290821" name="Picture 5" descr="蓝色面巾纸"/>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5488" y="3443288"/>
            <a:ext cx="5640387" cy="452437"/>
          </a:xfrm>
          <a:prstGeom prst="rect">
            <a:avLst/>
          </a:prstGeom>
          <a:blipFill dpi="0" rotWithShape="0">
            <a:blip r:embed="rId4"/>
            <a:srcRect/>
            <a:tile tx="0" ty="0" sx="100000" sy="100000" flip="none" algn="tl"/>
          </a:blipFill>
          <a:ln w="76200">
            <a:solidFill>
              <a:srgbClr val="006600"/>
            </a:solidFill>
            <a:miter lim="800000"/>
            <a:headEnd/>
            <a:tailEnd/>
          </a:ln>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90819"/>
                                        </p:tgtEl>
                                        <p:attrNameLst>
                                          <p:attrName>style.visibility</p:attrName>
                                        </p:attrNameLst>
                                      </p:cBhvr>
                                      <p:to>
                                        <p:strVal val="visible"/>
                                      </p:to>
                                    </p:set>
                                    <p:animEffect transition="in" filter="blinds(horizontal)">
                                      <p:cBhvr>
                                        <p:cTn id="7" dur="500"/>
                                        <p:tgtEl>
                                          <p:spTgt spid="2908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90820"/>
                                        </p:tgtEl>
                                        <p:attrNameLst>
                                          <p:attrName>style.visibility</p:attrName>
                                        </p:attrNameLst>
                                      </p:cBhvr>
                                      <p:to>
                                        <p:strVal val="visible"/>
                                      </p:to>
                                    </p:set>
                                    <p:animEffect transition="in" filter="blinds(horizontal)">
                                      <p:cBhvr>
                                        <p:cTn id="12" dur="500"/>
                                        <p:tgtEl>
                                          <p:spTgt spid="2908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90821"/>
                                        </p:tgtEl>
                                        <p:attrNameLst>
                                          <p:attrName>style.visibility</p:attrName>
                                        </p:attrNameLst>
                                      </p:cBhvr>
                                      <p:to>
                                        <p:strVal val="visible"/>
                                      </p:to>
                                    </p:set>
                                    <p:animEffect transition="in" filter="blinds(horizontal)">
                                      <p:cBhvr>
                                        <p:cTn id="17" dur="500"/>
                                        <p:tgtEl>
                                          <p:spTgt spid="29082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90818"/>
                                        </p:tgtEl>
                                        <p:attrNameLst>
                                          <p:attrName>style.visibility</p:attrName>
                                        </p:attrNameLst>
                                      </p:cBhvr>
                                      <p:to>
                                        <p:strVal val="visible"/>
                                      </p:to>
                                    </p:set>
                                    <p:animEffect transition="in" filter="blinds(horizontal)">
                                      <p:cBhvr>
                                        <p:cTn id="22" dur="500"/>
                                        <p:tgtEl>
                                          <p:spTgt spid="290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2750240"/>
          </a:xfrm>
          <a:prstGeom prst="rect">
            <a:avLst/>
          </a:prstGeom>
          <a:noFill/>
        </p:spPr>
        <p:txBody>
          <a:bodyPr wrap="square" lIns="0" rIns="0" bIns="0" rtlCol="0">
            <a:spAutoFit/>
          </a:bodyPr>
          <a:lstStyle/>
          <a:p>
            <a:pPr>
              <a:lnSpc>
                <a:spcPct val="150000"/>
              </a:lnSpc>
            </a:pPr>
            <a:r>
              <a:rPr lang="en-US" altLang="zh-CN" sz="2400" dirty="0"/>
              <a:t>3</a:t>
            </a:r>
            <a:r>
              <a:rPr lang="zh-CN" altLang="en-US" sz="2400" dirty="0"/>
              <a:t>、类型：                                            思考：不同类型与需求曲线的陡峭程度</a:t>
            </a:r>
            <a:endParaRPr lang="en-US" altLang="zh-CN" sz="2400" dirty="0"/>
          </a:p>
          <a:p>
            <a:pPr>
              <a:lnSpc>
                <a:spcPct val="150000"/>
              </a:lnSpc>
            </a:pPr>
            <a:r>
              <a:rPr lang="en-US" altLang="zh-CN" sz="2400" dirty="0"/>
              <a:t>                                                                     </a:t>
            </a:r>
            <a:r>
              <a:rPr lang="zh-CN" altLang="en-US" sz="2400" dirty="0"/>
              <a:t>（拇指规则）</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pic>
        <p:nvPicPr>
          <p:cNvPr id="4" name="图片 3">
            <a:extLst>
              <a:ext uri="{FF2B5EF4-FFF2-40B4-BE49-F238E27FC236}">
                <a16:creationId xmlns:a16="http://schemas.microsoft.com/office/drawing/2014/main" id="{CE5AF609-20BB-4DB4-9945-644561B81E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60813" y="1331921"/>
            <a:ext cx="2410632" cy="3759275"/>
          </a:xfrm>
          <a:prstGeom prst="rect">
            <a:avLst/>
          </a:prstGeom>
        </p:spPr>
      </p:pic>
      <p:sp>
        <p:nvSpPr>
          <p:cNvPr id="11" name="Rectangle 3" descr="信纸">
            <a:extLst>
              <a:ext uri="{FF2B5EF4-FFF2-40B4-BE49-F238E27FC236}">
                <a16:creationId xmlns:a16="http://schemas.microsoft.com/office/drawing/2014/main" id="{38BAFCF0-8C12-4FDF-9927-9FE9EF67E5F6}"/>
              </a:ext>
            </a:extLst>
          </p:cNvPr>
          <p:cNvSpPr txBox="1">
            <a:spLocks noRot="1" noChangeArrowheads="1"/>
          </p:cNvSpPr>
          <p:nvPr/>
        </p:nvSpPr>
        <p:spPr>
          <a:xfrm>
            <a:off x="1461593" y="5091196"/>
            <a:ext cx="7406635" cy="1284750"/>
          </a:xfrm>
          <a:prstGeom prst="rect">
            <a:avLst/>
          </a:prstGeom>
          <a:blipFill dpi="0" rotWithShape="0">
            <a:blip r:embed="rId5"/>
            <a:srcRect/>
            <a:tile tx="0" ty="0" sx="100000" sy="100000" flip="none" algn="tl"/>
          </a:blipFill>
          <a:ln w="38100">
            <a:solidFill>
              <a:srgbClr val="CC6600"/>
            </a:solidFill>
            <a:miter lim="800000"/>
            <a:headEnd/>
            <a:tailEnd/>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3366FF"/>
              </a:buClr>
              <a:buSzPct val="95000"/>
              <a:buNone/>
            </a:pPr>
            <a:r>
              <a:rPr lang="zh-CN" altLang="en-US" sz="2400" dirty="0">
                <a:latin typeface="宋体" panose="02010600030101010101" pitchFamily="2" charset="-122"/>
                <a:ea typeface="宋体" panose="02010600030101010101" pitchFamily="2" charset="-122"/>
              </a:rPr>
              <a:t>课堂练习题：某种商品价格由</a:t>
            </a:r>
            <a:r>
              <a:rPr lang="en-US" altLang="zh-CN" sz="2400" dirty="0">
                <a:latin typeface="宋体" panose="02010600030101010101" pitchFamily="2" charset="-122"/>
                <a:ea typeface="宋体" panose="02010600030101010101" pitchFamily="2" charset="-122"/>
              </a:rPr>
              <a:t>8</a:t>
            </a:r>
            <a:r>
              <a:rPr lang="zh-CN" altLang="en-US" sz="2400" dirty="0">
                <a:latin typeface="宋体" panose="02010600030101010101" pitchFamily="2" charset="-122"/>
                <a:ea typeface="宋体" panose="02010600030101010101" pitchFamily="2" charset="-122"/>
              </a:rPr>
              <a:t>元下降为</a:t>
            </a:r>
            <a:r>
              <a:rPr lang="en-US" altLang="zh-CN" sz="2400" dirty="0">
                <a:latin typeface="宋体" panose="02010600030101010101" pitchFamily="2" charset="-122"/>
                <a:ea typeface="宋体" panose="02010600030101010101" pitchFamily="2" charset="-122"/>
              </a:rPr>
              <a:t>6</a:t>
            </a:r>
            <a:r>
              <a:rPr lang="zh-CN" altLang="en-US" sz="2400" dirty="0">
                <a:latin typeface="宋体" panose="02010600030101010101" pitchFamily="2" charset="-122"/>
                <a:ea typeface="宋体" panose="02010600030101010101" pitchFamily="2" charset="-122"/>
              </a:rPr>
              <a:t>元时，需求量由</a:t>
            </a:r>
            <a:r>
              <a:rPr lang="en-US" altLang="zh-CN" sz="2400" dirty="0">
                <a:latin typeface="宋体" panose="02010600030101010101" pitchFamily="2" charset="-122"/>
                <a:ea typeface="宋体" panose="02010600030101010101" pitchFamily="2" charset="-122"/>
              </a:rPr>
              <a:t>20</a:t>
            </a:r>
            <a:r>
              <a:rPr lang="zh-CN" altLang="en-US" sz="2400" dirty="0">
                <a:latin typeface="宋体" panose="02010600030101010101" pitchFamily="2" charset="-122"/>
                <a:ea typeface="宋体" panose="02010600030101010101" pitchFamily="2" charset="-122"/>
              </a:rPr>
              <a:t>单位增加为</a:t>
            </a:r>
            <a:r>
              <a:rPr lang="en-US" altLang="zh-CN" sz="2400" dirty="0">
                <a:latin typeface="宋体" panose="02010600030101010101" pitchFamily="2" charset="-122"/>
                <a:ea typeface="宋体" panose="02010600030101010101" pitchFamily="2" charset="-122"/>
              </a:rPr>
              <a:t>30</a:t>
            </a:r>
            <a:r>
              <a:rPr lang="zh-CN" altLang="en-US" sz="2400" dirty="0">
                <a:latin typeface="宋体" panose="02010600030101010101" pitchFamily="2" charset="-122"/>
                <a:ea typeface="宋体" panose="02010600030101010101" pitchFamily="2" charset="-122"/>
              </a:rPr>
              <a:t>单位。用中点法计算这种商品的需求弹性，并说明属于哪一种需求弹性。</a:t>
            </a:r>
          </a:p>
        </p:txBody>
      </p:sp>
    </p:spTree>
    <p:extLst>
      <p:ext uri="{BB962C8B-B14F-4D97-AF65-F5344CB8AC3E}">
        <p14:creationId xmlns:p14="http://schemas.microsoft.com/office/powerpoint/2010/main" val="185254371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1">
                                            <p:bg/>
                                          </p:spTgt>
                                        </p:tgtEl>
                                        <p:attrNameLst>
                                          <p:attrName>style.visibility</p:attrName>
                                        </p:attrNameLst>
                                      </p:cBhvr>
                                      <p:to>
                                        <p:strVal val="visible"/>
                                      </p:to>
                                    </p:set>
                                    <p:animEffect transition="in" filter="blinds(horizontal)">
                                      <p:cBhvr>
                                        <p:cTn id="15" dur="500"/>
                                        <p:tgtEl>
                                          <p:spTgt spid="11">
                                            <p:bg/>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blinds(horizontal)">
                                      <p:cBhvr>
                                        <p:cTn id="20"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11"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100462" y="1331921"/>
            <a:ext cx="11367310" cy="6628225"/>
          </a:xfrm>
          <a:prstGeom prst="rect">
            <a:avLst/>
          </a:prstGeom>
          <a:noFill/>
        </p:spPr>
        <p:txBody>
          <a:bodyPr wrap="square" lIns="0" rIns="0" bIns="0" rtlCol="0">
            <a:spAutoFit/>
          </a:bodyPr>
          <a:lstStyle/>
          <a:p>
            <a:pPr>
              <a:lnSpc>
                <a:spcPct val="150000"/>
              </a:lnSpc>
            </a:pPr>
            <a:r>
              <a:rPr lang="en-US" altLang="zh-CN" sz="2400" dirty="0"/>
              <a:t>4</a:t>
            </a:r>
            <a:r>
              <a:rPr lang="zh-CN" altLang="en-US" sz="2400" dirty="0"/>
              <a:t>、影响需求价格弹性的因素：</a:t>
            </a:r>
            <a:endParaRPr lang="en-US" altLang="zh-CN" sz="2400" dirty="0"/>
          </a:p>
          <a:p>
            <a:pPr>
              <a:lnSpc>
                <a:spcPct val="150000"/>
              </a:lnSpc>
            </a:pPr>
            <a:r>
              <a:rPr lang="zh-CN" altLang="en-US" sz="2400" dirty="0"/>
              <a:t>（</a:t>
            </a:r>
            <a:r>
              <a:rPr lang="en-US" altLang="zh-CN" sz="2400" dirty="0"/>
              <a:t>1</a:t>
            </a:r>
            <a:r>
              <a:rPr lang="zh-CN" altLang="en-US" sz="2400" dirty="0"/>
              <a:t>）替代品的数量和相近程度              替代品数量越多，弹性越大</a:t>
            </a:r>
          </a:p>
          <a:p>
            <a:pPr>
              <a:lnSpc>
                <a:spcPct val="150000"/>
              </a:lnSpc>
            </a:pPr>
            <a:r>
              <a:rPr lang="zh-CN" altLang="en-US" sz="2400" dirty="0"/>
              <a:t>　　“你贵，我买别人的”</a:t>
            </a:r>
          </a:p>
          <a:p>
            <a:pPr>
              <a:lnSpc>
                <a:spcPct val="150000"/>
              </a:lnSpc>
            </a:pPr>
            <a:r>
              <a:rPr lang="zh-CN" altLang="en-US" sz="2400" dirty="0"/>
              <a:t>（</a:t>
            </a:r>
            <a:r>
              <a:rPr lang="en-US" altLang="zh-CN" sz="2400" dirty="0"/>
              <a:t>2</a:t>
            </a:r>
            <a:r>
              <a:rPr lang="zh-CN" altLang="en-US" sz="2400" dirty="0"/>
              <a:t>）商品重要性      必需品弹性小，高档品弹性大</a:t>
            </a:r>
          </a:p>
          <a:p>
            <a:pPr>
              <a:lnSpc>
                <a:spcPct val="150000"/>
              </a:lnSpc>
            </a:pPr>
            <a:r>
              <a:rPr lang="zh-CN" altLang="en-US" sz="2400" dirty="0"/>
              <a:t>　　“贵也得买”</a:t>
            </a:r>
          </a:p>
          <a:p>
            <a:pPr>
              <a:lnSpc>
                <a:spcPct val="150000"/>
              </a:lnSpc>
            </a:pPr>
            <a:r>
              <a:rPr lang="zh-CN" altLang="en-US" sz="2400" dirty="0"/>
              <a:t>（</a:t>
            </a:r>
            <a:r>
              <a:rPr lang="en-US" altLang="zh-CN" sz="2400" dirty="0"/>
              <a:t>3</a:t>
            </a:r>
            <a:r>
              <a:rPr lang="zh-CN" altLang="en-US" sz="2400" dirty="0"/>
              <a:t>）商品用途         用途越多，弹性越大</a:t>
            </a:r>
          </a:p>
          <a:p>
            <a:pPr>
              <a:lnSpc>
                <a:spcPct val="150000"/>
              </a:lnSpc>
            </a:pPr>
            <a:r>
              <a:rPr lang="zh-CN" altLang="en-US" sz="2400" dirty="0"/>
              <a:t>　　“贵了，先买一个用”</a:t>
            </a:r>
          </a:p>
          <a:p>
            <a:pPr>
              <a:lnSpc>
                <a:spcPct val="150000"/>
              </a:lnSpc>
            </a:pPr>
            <a:r>
              <a:rPr lang="zh-CN" altLang="en-US" sz="2400" dirty="0"/>
              <a:t>（</a:t>
            </a:r>
            <a:r>
              <a:rPr lang="en-US" altLang="zh-CN" sz="2400" dirty="0"/>
              <a:t>4</a:t>
            </a:r>
            <a:r>
              <a:rPr lang="zh-CN" altLang="en-US" sz="2400" dirty="0"/>
              <a:t>）时间                 时间越长，弹性越大</a:t>
            </a:r>
          </a:p>
          <a:p>
            <a:pPr>
              <a:lnSpc>
                <a:spcPct val="150000"/>
              </a:lnSpc>
            </a:pPr>
            <a:r>
              <a:rPr lang="zh-CN" altLang="en-US" sz="2400" dirty="0"/>
              <a:t>　　“等找到替代品</a:t>
            </a:r>
            <a:r>
              <a:rPr lang="en-US" altLang="zh-CN" sz="2400" dirty="0"/>
              <a:t>……”</a:t>
            </a:r>
            <a:endParaRPr lang="zh-CN" altLang="en-US"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09780813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100462" y="1331921"/>
            <a:ext cx="11367310" cy="5520229"/>
          </a:xfrm>
          <a:prstGeom prst="rect">
            <a:avLst/>
          </a:prstGeom>
          <a:noFill/>
        </p:spPr>
        <p:txBody>
          <a:bodyPr wrap="square" lIns="0" rIns="0" bIns="0" rtlCol="0">
            <a:spAutoFit/>
          </a:bodyPr>
          <a:lstStyle/>
          <a:p>
            <a:pPr>
              <a:lnSpc>
                <a:spcPct val="150000"/>
              </a:lnSpc>
            </a:pPr>
            <a:r>
              <a:rPr lang="en-US" altLang="zh-CN" sz="2400" dirty="0"/>
              <a:t>5</a:t>
            </a:r>
            <a:r>
              <a:rPr lang="zh-CN" altLang="en-US" sz="2400" dirty="0"/>
              <a:t>、需求价格弹性与总销售收入的关系：销售收入</a:t>
            </a:r>
            <a:r>
              <a:rPr lang="en-US" altLang="zh-CN" sz="2400" dirty="0"/>
              <a:t>=</a:t>
            </a:r>
            <a:r>
              <a:rPr lang="zh-CN" altLang="en-US" sz="2400" dirty="0"/>
              <a:t>价格</a:t>
            </a:r>
            <a:r>
              <a:rPr lang="en-US" altLang="zh-CN" sz="2400" dirty="0"/>
              <a:t>×</a:t>
            </a:r>
            <a:r>
              <a:rPr lang="zh-CN" altLang="en-US" sz="2400" dirty="0"/>
              <a:t>数量</a:t>
            </a:r>
          </a:p>
          <a:p>
            <a:pPr>
              <a:lnSpc>
                <a:spcPct val="150000"/>
              </a:lnSpc>
            </a:pPr>
            <a:r>
              <a:rPr lang="zh-CN" altLang="en-US" sz="2400" dirty="0"/>
              <a:t>　　</a:t>
            </a:r>
            <a:r>
              <a:rPr lang="en-US" altLang="zh-CN" sz="2400" dirty="0"/>
              <a:t>Ed&gt;1      </a:t>
            </a:r>
            <a:r>
              <a:rPr lang="zh-CN" altLang="en-US" sz="2400" dirty="0"/>
              <a:t>价格下降，销售收入增加</a:t>
            </a:r>
          </a:p>
          <a:p>
            <a:pPr>
              <a:lnSpc>
                <a:spcPct val="150000"/>
              </a:lnSpc>
            </a:pPr>
            <a:r>
              <a:rPr lang="zh-CN" altLang="en-US" sz="2400" dirty="0"/>
              <a:t>　　               价格上升，销售收入减少</a:t>
            </a:r>
          </a:p>
          <a:p>
            <a:pPr>
              <a:lnSpc>
                <a:spcPct val="150000"/>
              </a:lnSpc>
            </a:pPr>
            <a:r>
              <a:rPr lang="zh-CN" altLang="en-US" sz="2400" dirty="0"/>
              <a:t>　　</a:t>
            </a:r>
            <a:r>
              <a:rPr lang="en-US" altLang="zh-CN" sz="2400" dirty="0"/>
              <a:t>Ed&lt;1      </a:t>
            </a:r>
            <a:r>
              <a:rPr lang="zh-CN" altLang="en-US" sz="2400" dirty="0"/>
              <a:t>价格下降，销售收入减少</a:t>
            </a:r>
          </a:p>
          <a:p>
            <a:pPr>
              <a:lnSpc>
                <a:spcPct val="150000"/>
              </a:lnSpc>
            </a:pPr>
            <a:r>
              <a:rPr lang="zh-CN" altLang="en-US" sz="2400" dirty="0"/>
              <a:t>　　               价格上升，销售收入增加</a:t>
            </a:r>
          </a:p>
          <a:p>
            <a:pPr>
              <a:lnSpc>
                <a:spcPct val="150000"/>
              </a:lnSpc>
            </a:pPr>
            <a:r>
              <a:rPr lang="zh-CN" altLang="en-US" sz="2400" dirty="0"/>
              <a:t>　　</a:t>
            </a:r>
            <a:r>
              <a:rPr lang="en-US" altLang="zh-CN" sz="2400" dirty="0"/>
              <a:t>Ed=1       </a:t>
            </a:r>
            <a:r>
              <a:rPr lang="zh-CN" altLang="en-US" sz="2400" dirty="0"/>
              <a:t>价格升或降，销售收入不变</a:t>
            </a:r>
            <a:endParaRPr lang="en-US" altLang="zh-CN" sz="2400" dirty="0"/>
          </a:p>
          <a:p>
            <a:pPr>
              <a:lnSpc>
                <a:spcPct val="150000"/>
              </a:lnSpc>
            </a:pPr>
            <a:endParaRPr lang="zh-CN" altLang="en-US"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5533228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1586</Words>
  <Application>Microsoft Office PowerPoint</Application>
  <PresentationFormat>宽屏</PresentationFormat>
  <Paragraphs>197</Paragraphs>
  <Slides>19</Slides>
  <Notes>16</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宋体</vt:lpstr>
      <vt:lpstr>微软雅黑</vt:lpstr>
      <vt:lpstr>Arial</vt:lpstr>
      <vt:lpstr>Calibri</vt:lpstr>
      <vt:lpstr>Symbol</vt:lpstr>
      <vt:lpstr>Times New Roman</vt:lpstr>
      <vt:lpstr>Wingdings</vt:lpstr>
      <vt:lpstr>Office Theme</vt:lpstr>
      <vt:lpstr>PowerPoint 演示文稿</vt:lpstr>
      <vt:lpstr>PowerPoint 演示文稿</vt:lpstr>
      <vt:lpstr>PowerPoint 演示文稿</vt:lpstr>
      <vt:lpstr>例</vt:lpstr>
      <vt:lpstr>由a点到b点和由b点到a点的弧弹性数值不同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2023-03-29T03:01:53Z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