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7"/>
  </p:notesMasterIdLst>
  <p:handoutMasterIdLst>
    <p:handoutMasterId r:id="rId28"/>
  </p:handoutMasterIdLst>
  <p:sldIdLst>
    <p:sldId id="351" r:id="rId2"/>
    <p:sldId id="357" r:id="rId3"/>
    <p:sldId id="354" r:id="rId4"/>
    <p:sldId id="353" r:id="rId5"/>
    <p:sldId id="355" r:id="rId6"/>
    <p:sldId id="356" r:id="rId7"/>
    <p:sldId id="268" r:id="rId8"/>
    <p:sldId id="352" r:id="rId9"/>
    <p:sldId id="699" r:id="rId10"/>
    <p:sldId id="700" r:id="rId11"/>
    <p:sldId id="702" r:id="rId12"/>
    <p:sldId id="701" r:id="rId13"/>
    <p:sldId id="703" r:id="rId14"/>
    <p:sldId id="704" r:id="rId15"/>
    <p:sldId id="705" r:id="rId16"/>
    <p:sldId id="706" r:id="rId17"/>
    <p:sldId id="707" r:id="rId18"/>
    <p:sldId id="708" r:id="rId19"/>
    <p:sldId id="709" r:id="rId20"/>
    <p:sldId id="710" r:id="rId21"/>
    <p:sldId id="711" r:id="rId22"/>
    <p:sldId id="712" r:id="rId23"/>
    <p:sldId id="713" r:id="rId24"/>
    <p:sldId id="714"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57"/>
            <p14:sldId id="354"/>
            <p14:sldId id="353"/>
            <p14:sldId id="355"/>
            <p14:sldId id="356"/>
            <p14:sldId id="268"/>
            <p14:sldId id="352"/>
            <p14:sldId id="699"/>
            <p14:sldId id="700"/>
            <p14:sldId id="702"/>
            <p14:sldId id="701"/>
            <p14:sldId id="703"/>
            <p14:sldId id="704"/>
            <p14:sldId id="705"/>
            <p14:sldId id="706"/>
            <p14:sldId id="707"/>
            <p14:sldId id="708"/>
            <p14:sldId id="709"/>
            <p14:sldId id="710"/>
            <p14:sldId id="711"/>
            <p14:sldId id="712"/>
            <p14:sldId id="713"/>
            <p14:sldId id="714"/>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2023/3/1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2023/3/1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989686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634590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018637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19680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973299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685622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813952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4246253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6946832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1815660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716615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3045875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061748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831210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3489191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26899780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2656560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4109040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2108121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3013242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899852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dirty="0"/>
          </a:p>
        </p:txBody>
      </p:sp>
    </p:spTree>
    <p:extLst>
      <p:ext uri="{BB962C8B-B14F-4D97-AF65-F5344CB8AC3E}">
        <p14:creationId xmlns:p14="http://schemas.microsoft.com/office/powerpoint/2010/main" val="2657870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193555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2023/3/1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2023/3/1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 中级经济师 </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2023</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21996" y="922801"/>
            <a:ext cx="8972501" cy="5566396"/>
          </a:xfrm>
          <a:prstGeom prst="rect">
            <a:avLst/>
          </a:prstGeom>
          <a:noFill/>
        </p:spPr>
        <p:txBody>
          <a:bodyPr wrap="square" rtlCol="0" anchor="t">
            <a:spAutoFit/>
          </a:bodyPr>
          <a:lstStyle/>
          <a:p>
            <a:pPr algn="ctr" fontAlgn="base" latinLnBrk="1">
              <a:lnSpc>
                <a:spcPct val="150000"/>
              </a:lnSpc>
            </a:pPr>
            <a:r>
              <a:rPr lang="zh-CN" altLang="en-US" sz="2400" dirty="0"/>
              <a:t>第一节  社会主义基本经济制度的内涵</a:t>
            </a:r>
            <a:endParaRPr lang="en-US" altLang="zh-CN" sz="2400" dirty="0"/>
          </a:p>
          <a:p>
            <a:pPr fontAlgn="base" latinLnBrk="1">
              <a:lnSpc>
                <a:spcPct val="150000"/>
              </a:lnSpc>
            </a:pPr>
            <a:r>
              <a:rPr lang="zh-CN" altLang="en-US" sz="2400" dirty="0"/>
              <a:t>一、社会主义基本经济制度的内涵</a:t>
            </a:r>
            <a:endParaRPr lang="en-US" altLang="zh-CN" sz="2400" dirty="0"/>
          </a:p>
          <a:p>
            <a:pPr fontAlgn="base" latinLnBrk="1">
              <a:lnSpc>
                <a:spcPct val="150000"/>
              </a:lnSpc>
            </a:pPr>
            <a:r>
              <a:rPr lang="en-US" altLang="zh-CN" sz="2400" dirty="0"/>
              <a:t>                                                                    </a:t>
            </a:r>
            <a:r>
              <a:rPr lang="zh-CN" altLang="en-US" sz="2400" dirty="0"/>
              <a:t>所有制或产权制度</a:t>
            </a:r>
            <a:endParaRPr lang="en-US" altLang="zh-CN" sz="2400" dirty="0"/>
          </a:p>
          <a:p>
            <a:pPr fontAlgn="base" latinLnBrk="1">
              <a:lnSpc>
                <a:spcPct val="150000"/>
              </a:lnSpc>
            </a:pPr>
            <a:endParaRPr lang="en-US" altLang="zh-CN" sz="2400" dirty="0"/>
          </a:p>
          <a:p>
            <a:pPr fontAlgn="base" latinLnBrk="1">
              <a:lnSpc>
                <a:spcPct val="150000"/>
              </a:lnSpc>
            </a:pPr>
            <a:r>
              <a:rPr lang="en-US" altLang="zh-CN" sz="2400" dirty="0"/>
              <a:t>                                                                        </a:t>
            </a:r>
            <a:r>
              <a:rPr lang="zh-CN" altLang="en-US" sz="2400" dirty="0"/>
              <a:t>收入分配制度</a:t>
            </a:r>
            <a:endParaRPr lang="en-US" altLang="zh-CN" sz="2400" dirty="0"/>
          </a:p>
          <a:p>
            <a:pPr fontAlgn="base" latinLnBrk="1">
              <a:lnSpc>
                <a:spcPct val="150000"/>
              </a:lnSpc>
            </a:pPr>
            <a:r>
              <a:rPr lang="en-US" altLang="zh-CN" sz="2400" dirty="0"/>
              <a:t> </a:t>
            </a:r>
          </a:p>
          <a:p>
            <a:pPr fontAlgn="base" latinLnBrk="1">
              <a:lnSpc>
                <a:spcPct val="150000"/>
              </a:lnSpc>
            </a:pPr>
            <a:r>
              <a:rPr lang="en-US" altLang="zh-CN" sz="2400" dirty="0"/>
              <a:t>                                                                     </a:t>
            </a:r>
            <a:r>
              <a:rPr lang="zh-CN" altLang="en-US" sz="2400" dirty="0"/>
              <a:t>资源配置方式</a:t>
            </a:r>
            <a:endParaRPr lang="en-US" altLang="zh-CN" sz="2400" dirty="0"/>
          </a:p>
          <a:p>
            <a:pPr fontAlgn="base" latinLnBrk="1">
              <a:lnSpc>
                <a:spcPct val="150000"/>
              </a:lnSpc>
            </a:pPr>
            <a:r>
              <a:rPr lang="zh-CN" altLang="en-US" sz="2400" dirty="0"/>
              <a:t>二、社会主义基本经济制度三个方面之间的关系</a:t>
            </a:r>
            <a:endParaRPr lang="en-US" altLang="zh-CN" sz="2400" dirty="0"/>
          </a:p>
          <a:p>
            <a:pPr fontAlgn="base" latinLnBrk="1">
              <a:lnSpc>
                <a:spcPct val="150000"/>
              </a:lnSpc>
            </a:pPr>
            <a:r>
              <a:rPr lang="zh-CN" altLang="en-US" sz="2400" dirty="0"/>
              <a:t>生产资料所有制居于核心地位，决定了收入分配制度和资源配置方式。</a:t>
            </a:r>
            <a:endParaRPr lang="en-US" altLang="zh-CN" sz="2400" dirty="0"/>
          </a:p>
        </p:txBody>
      </p:sp>
      <p:sp>
        <p:nvSpPr>
          <p:cNvPr id="8" name="矩形 7">
            <a:extLst>
              <a:ext uri="{FF2B5EF4-FFF2-40B4-BE49-F238E27FC236}">
                <a16:creationId xmlns:a16="http://schemas.microsoft.com/office/drawing/2014/main" id="{7B756246-215C-4D5B-BA72-035877F9E6BE}"/>
              </a:ext>
            </a:extLst>
          </p:cNvPr>
          <p:cNvSpPr/>
          <p:nvPr/>
        </p:nvSpPr>
        <p:spPr>
          <a:xfrm>
            <a:off x="1524000" y="2197508"/>
            <a:ext cx="4937760" cy="4061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bg1"/>
                </a:solidFill>
              </a:rPr>
              <a:t>公有制为主体、多种所有制经济共同发展</a:t>
            </a:r>
            <a:endParaRPr lang="zh-CN" altLang="en-US" dirty="0"/>
          </a:p>
        </p:txBody>
      </p:sp>
      <p:sp>
        <p:nvSpPr>
          <p:cNvPr id="14" name="矩形 13">
            <a:extLst>
              <a:ext uri="{FF2B5EF4-FFF2-40B4-BE49-F238E27FC236}">
                <a16:creationId xmlns:a16="http://schemas.microsoft.com/office/drawing/2014/main" id="{067C4817-5A57-4763-907E-A79B3463CE6A}"/>
              </a:ext>
            </a:extLst>
          </p:cNvPr>
          <p:cNvSpPr/>
          <p:nvPr/>
        </p:nvSpPr>
        <p:spPr>
          <a:xfrm>
            <a:off x="1593774" y="3229219"/>
            <a:ext cx="4937760" cy="4061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bg1"/>
                </a:solidFill>
              </a:rPr>
              <a:t>按照分配为主体、多种分配方式并存</a:t>
            </a:r>
            <a:endParaRPr lang="zh-CN" altLang="en-US" dirty="0"/>
          </a:p>
        </p:txBody>
      </p:sp>
      <p:sp>
        <p:nvSpPr>
          <p:cNvPr id="15" name="矩形 14">
            <a:extLst>
              <a:ext uri="{FF2B5EF4-FFF2-40B4-BE49-F238E27FC236}">
                <a16:creationId xmlns:a16="http://schemas.microsoft.com/office/drawing/2014/main" id="{2951FFFA-D479-4D94-AB4B-D2381727F428}"/>
              </a:ext>
            </a:extLst>
          </p:cNvPr>
          <p:cNvSpPr/>
          <p:nvPr/>
        </p:nvSpPr>
        <p:spPr>
          <a:xfrm>
            <a:off x="1626599" y="4374314"/>
            <a:ext cx="4937760" cy="4061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bg1"/>
                </a:solidFill>
              </a:rPr>
              <a:t>社会主义市场经济体制</a:t>
            </a:r>
            <a:endParaRPr lang="zh-CN" altLang="en-US" dirty="0"/>
          </a:p>
        </p:txBody>
      </p:sp>
      <p:sp>
        <p:nvSpPr>
          <p:cNvPr id="9" name="箭头: 右 8">
            <a:extLst>
              <a:ext uri="{FF2B5EF4-FFF2-40B4-BE49-F238E27FC236}">
                <a16:creationId xmlns:a16="http://schemas.microsoft.com/office/drawing/2014/main" id="{B887EB59-35AC-459F-AFC4-6B10CEB8729E}"/>
              </a:ext>
            </a:extLst>
          </p:cNvPr>
          <p:cNvSpPr/>
          <p:nvPr/>
        </p:nvSpPr>
        <p:spPr>
          <a:xfrm>
            <a:off x="6541474" y="2278288"/>
            <a:ext cx="604911" cy="203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箭头: 右 15">
            <a:extLst>
              <a:ext uri="{FF2B5EF4-FFF2-40B4-BE49-F238E27FC236}">
                <a16:creationId xmlns:a16="http://schemas.microsoft.com/office/drawing/2014/main" id="{574D1223-E433-4120-BCE4-9CA94E9EDFC1}"/>
              </a:ext>
            </a:extLst>
          </p:cNvPr>
          <p:cNvSpPr/>
          <p:nvPr/>
        </p:nvSpPr>
        <p:spPr>
          <a:xfrm>
            <a:off x="6675116" y="3338955"/>
            <a:ext cx="604911" cy="2030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箭头: 右 16">
            <a:extLst>
              <a:ext uri="{FF2B5EF4-FFF2-40B4-BE49-F238E27FC236}">
                <a16:creationId xmlns:a16="http://schemas.microsoft.com/office/drawing/2014/main" id="{AAA07659-8076-4DEC-BE46-6EDE3E769151}"/>
              </a:ext>
            </a:extLst>
          </p:cNvPr>
          <p:cNvSpPr/>
          <p:nvPr/>
        </p:nvSpPr>
        <p:spPr>
          <a:xfrm>
            <a:off x="6746095" y="4495910"/>
            <a:ext cx="604911" cy="2030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8004217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813504" y="942453"/>
            <a:ext cx="8972501" cy="5012398"/>
          </a:xfrm>
          <a:prstGeom prst="rect">
            <a:avLst/>
          </a:prstGeom>
          <a:noFill/>
        </p:spPr>
        <p:txBody>
          <a:bodyPr wrap="square" rtlCol="0" anchor="t">
            <a:spAutoFit/>
          </a:bodyPr>
          <a:lstStyle/>
          <a:p>
            <a:pPr fontAlgn="base" latinLnBrk="1">
              <a:lnSpc>
                <a:spcPct val="150000"/>
              </a:lnSpc>
            </a:pPr>
            <a:r>
              <a:rPr lang="zh-CN" altLang="en-US" sz="2400" dirty="0"/>
              <a:t>三、社会主义基本经济制度的地位和作用</a:t>
            </a:r>
            <a:endParaRPr lang="en-US" altLang="zh-CN" sz="2400" dirty="0"/>
          </a:p>
          <a:p>
            <a:pPr fontAlgn="base" latinLnBrk="1">
              <a:lnSpc>
                <a:spcPct val="150000"/>
              </a:lnSpc>
            </a:pPr>
            <a:r>
              <a:rPr lang="en-US" altLang="zh-CN" sz="2400" dirty="0"/>
              <a:t>1</a:t>
            </a:r>
            <a:r>
              <a:rPr lang="zh-CN" altLang="en-US" sz="2400" dirty="0"/>
              <a:t>、社会主义基本经济制度既有利于发挥公有制经济在保障广大人民群众共同利益、实现共同富裕，巩固和完善社会主义制度，在关系到国家安全、国民经济命脉和国计民生的重要行业和关键领域等方面的主体作用，又有利于发挥非公有制经济在促进经济增长、优化经济结构、增加就业、改善民生等方面的重要作用，从而推动各种所有制经济取长补短、相互促进、共同发展，推动经济高质量发展。</a:t>
            </a:r>
            <a:r>
              <a:rPr lang="zh-CN" altLang="en-US" sz="2400" dirty="0">
                <a:solidFill>
                  <a:srgbClr val="FF0000"/>
                </a:solidFill>
              </a:rPr>
              <a:t>（简而言之，既有助于巩固和完善社会主义制度，又有助于非公有制经济作用的发挥。）</a:t>
            </a:r>
            <a:endParaRPr lang="en-US" altLang="zh-CN" sz="2400" dirty="0">
              <a:solidFill>
                <a:srgbClr val="FF0000"/>
              </a:solidFill>
            </a:endParaRPr>
          </a:p>
        </p:txBody>
      </p:sp>
    </p:spTree>
    <p:extLst>
      <p:ext uri="{BB962C8B-B14F-4D97-AF65-F5344CB8AC3E}">
        <p14:creationId xmlns:p14="http://schemas.microsoft.com/office/powerpoint/2010/main" val="3686010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37451" y="1019887"/>
            <a:ext cx="8972501" cy="3350404"/>
          </a:xfrm>
          <a:prstGeom prst="rect">
            <a:avLst/>
          </a:prstGeom>
          <a:noFill/>
        </p:spPr>
        <p:txBody>
          <a:bodyPr wrap="square" rtlCol="0" anchor="t">
            <a:spAutoFit/>
          </a:bodyPr>
          <a:lstStyle/>
          <a:p>
            <a:pPr fontAlgn="base" latinLnBrk="1">
              <a:lnSpc>
                <a:spcPct val="150000"/>
              </a:lnSpc>
            </a:pPr>
            <a:r>
              <a:rPr lang="en-US" altLang="zh-CN" sz="2400" dirty="0"/>
              <a:t>2</a:t>
            </a:r>
            <a:r>
              <a:rPr lang="zh-CN" altLang="en-US" sz="2400" dirty="0"/>
              <a:t>、社会主义基本经济制度既有利于调动广大劳动者参与生产的积极性，又有利于调动各类市场主体参与经济活动的积极性，促进各种经济资源或生产要素合理流动，人尽其才，物尽其用，使各种生产要素得到合理利用。</a:t>
            </a:r>
            <a:r>
              <a:rPr lang="zh-CN" altLang="en-US" sz="2400" dirty="0">
                <a:solidFill>
                  <a:srgbClr val="FF0000"/>
                </a:solidFill>
              </a:rPr>
              <a:t> （简而言之，既有助于调动广大劳动者参与生产的积极性，又有利于调动其他各类市场主体参与经济活动的积极性。 ）</a:t>
            </a:r>
            <a:endParaRPr lang="en-US" altLang="zh-CN" sz="2400" dirty="0">
              <a:solidFill>
                <a:srgbClr val="FF0000"/>
              </a:solidFill>
            </a:endParaRPr>
          </a:p>
        </p:txBody>
      </p:sp>
    </p:spTree>
    <p:extLst>
      <p:ext uri="{BB962C8B-B14F-4D97-AF65-F5344CB8AC3E}">
        <p14:creationId xmlns:p14="http://schemas.microsoft.com/office/powerpoint/2010/main" val="10491864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21996" y="922801"/>
            <a:ext cx="8972501" cy="3350404"/>
          </a:xfrm>
          <a:prstGeom prst="rect">
            <a:avLst/>
          </a:prstGeom>
          <a:noFill/>
        </p:spPr>
        <p:txBody>
          <a:bodyPr wrap="square" rtlCol="0" anchor="t">
            <a:spAutoFit/>
          </a:bodyPr>
          <a:lstStyle/>
          <a:p>
            <a:pPr fontAlgn="base" latinLnBrk="1">
              <a:lnSpc>
                <a:spcPct val="150000"/>
              </a:lnSpc>
            </a:pPr>
            <a:r>
              <a:rPr lang="en-US" altLang="zh-CN" sz="2400" dirty="0"/>
              <a:t>3</a:t>
            </a:r>
            <a:r>
              <a:rPr lang="zh-CN" altLang="en-US" sz="2400" dirty="0"/>
              <a:t>、社会主义基本经济制度既有利于市场在资源配置中发挥决定性作用，发挥市场机制灵敏、有效的优势，增强市场主体活力，保持市场平衡，又有利于发挥党对经济工作的统一集中领导，发挥政府在宏观调控、市场监管、公共服务、生态环境保护和实现共同富裕中的主导作用。</a:t>
            </a:r>
            <a:r>
              <a:rPr lang="zh-CN" altLang="en-US" sz="2400" dirty="0">
                <a:solidFill>
                  <a:srgbClr val="FF0000"/>
                </a:solidFill>
              </a:rPr>
              <a:t>（简而言之，既有助于市场机制发挥作用，又有助于宏观调控发挥作用。）</a:t>
            </a:r>
            <a:endParaRPr lang="en-US" altLang="zh-CN" sz="2400" dirty="0">
              <a:solidFill>
                <a:srgbClr val="FF0000"/>
              </a:solidFill>
            </a:endParaRPr>
          </a:p>
        </p:txBody>
      </p:sp>
    </p:spTree>
    <p:extLst>
      <p:ext uri="{BB962C8B-B14F-4D97-AF65-F5344CB8AC3E}">
        <p14:creationId xmlns:p14="http://schemas.microsoft.com/office/powerpoint/2010/main" val="25492713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47840"/>
          </a:xfrm>
          <a:prstGeom prst="rect">
            <a:avLst/>
          </a:prstGeom>
          <a:noFill/>
        </p:spPr>
        <p:txBody>
          <a:bodyPr wrap="square" rtlCol="0" anchor="t">
            <a:spAutoFit/>
          </a:bodyPr>
          <a:lstStyle/>
          <a:p>
            <a:pPr algn="ctr" fontAlgn="base" latinLnBrk="1">
              <a:lnSpc>
                <a:spcPct val="150000"/>
              </a:lnSpc>
            </a:pPr>
            <a:r>
              <a:rPr lang="zh-CN" altLang="en-US" sz="2400" dirty="0"/>
              <a:t>第二节 社会主义所有制结构</a:t>
            </a:r>
            <a:endParaRPr lang="en-US" altLang="zh-CN" sz="2400" dirty="0"/>
          </a:p>
          <a:p>
            <a:pPr fontAlgn="base" latinLnBrk="1">
              <a:lnSpc>
                <a:spcPct val="150000"/>
              </a:lnSpc>
            </a:pPr>
            <a:r>
              <a:rPr lang="zh-CN" altLang="en-US" sz="2400" dirty="0"/>
              <a:t>一、社会主义公有制的内涵、基本形式及重要作用</a:t>
            </a:r>
          </a:p>
          <a:p>
            <a:pPr>
              <a:lnSpc>
                <a:spcPct val="150000"/>
              </a:lnSpc>
            </a:pPr>
            <a:r>
              <a:rPr lang="en-US" altLang="zh-CN" sz="2400" dirty="0"/>
              <a:t>1</a:t>
            </a:r>
            <a:r>
              <a:rPr lang="zh-CN" altLang="en-US" sz="2400" dirty="0"/>
              <a:t>、生产资料公有制是指全体社会成员和部分社会成员共同占有生产资料的一种所有制形式。包括全民所有制和集体所有制两种基本形式。</a:t>
            </a:r>
          </a:p>
          <a:p>
            <a:pPr fontAlgn="base" latinLnBrk="1">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C97808A2-C50D-4512-9822-BC0D60036037}"/>
              </a:ext>
            </a:extLst>
          </p:cNvPr>
          <p:cNvPicPr>
            <a:picLocks noChangeAspect="1"/>
          </p:cNvPicPr>
          <p:nvPr/>
        </p:nvPicPr>
        <p:blipFill>
          <a:blip r:embed="rId4"/>
          <a:stretch>
            <a:fillRect/>
          </a:stretch>
        </p:blipFill>
        <p:spPr>
          <a:xfrm>
            <a:off x="1730643" y="3836199"/>
            <a:ext cx="6802957" cy="2079349"/>
          </a:xfrm>
          <a:prstGeom prst="rect">
            <a:avLst/>
          </a:prstGeom>
        </p:spPr>
      </p:pic>
    </p:spTree>
    <p:extLst>
      <p:ext uri="{BB962C8B-B14F-4D97-AF65-F5344CB8AC3E}">
        <p14:creationId xmlns:p14="http://schemas.microsoft.com/office/powerpoint/2010/main" val="3896680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1136274"/>
            <a:ext cx="8972501" cy="2242409"/>
          </a:xfrm>
          <a:prstGeom prst="rect">
            <a:avLst/>
          </a:prstGeom>
          <a:noFill/>
        </p:spPr>
        <p:txBody>
          <a:bodyPr wrap="square" rtlCol="0" anchor="t">
            <a:spAutoFit/>
          </a:bodyPr>
          <a:lstStyle/>
          <a:p>
            <a:pPr fontAlgn="base" latinLnBrk="1">
              <a:lnSpc>
                <a:spcPct val="150000"/>
              </a:lnSpc>
            </a:pPr>
            <a:r>
              <a:rPr lang="en-US" altLang="zh-CN" sz="2400" dirty="0"/>
              <a:t>2</a:t>
            </a:r>
            <a:r>
              <a:rPr lang="zh-CN" altLang="en-US" sz="2400" dirty="0"/>
              <a:t>、社会主义所有制结构中，公有制经济的主体地位，主要表现在三个方面：一是公有资产在社会总资产当中占优势，二是国有经济控制国民经济命脉，对经济发展起主导作用，三是满足全体人民的共同需要，保障全体人民的共同利益，实现共同富裕。</a:t>
            </a:r>
            <a:endParaRPr lang="en-US" altLang="zh-CN" sz="2400" dirty="0"/>
          </a:p>
        </p:txBody>
      </p:sp>
    </p:spTree>
    <p:extLst>
      <p:ext uri="{BB962C8B-B14F-4D97-AF65-F5344CB8AC3E}">
        <p14:creationId xmlns:p14="http://schemas.microsoft.com/office/powerpoint/2010/main" val="22251492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r>
              <a:rPr lang="zh-CN" altLang="en-US" sz="2400" dirty="0"/>
              <a:t>二、非公有制经济的内涵、形式及作用</a:t>
            </a: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FBB4B4A3-0156-486F-9D6F-D72124033B18}"/>
              </a:ext>
            </a:extLst>
          </p:cNvPr>
          <p:cNvPicPr>
            <a:picLocks noChangeAspect="1"/>
          </p:cNvPicPr>
          <p:nvPr/>
        </p:nvPicPr>
        <p:blipFill>
          <a:blip r:embed="rId4"/>
          <a:stretch>
            <a:fillRect/>
          </a:stretch>
        </p:blipFill>
        <p:spPr>
          <a:xfrm>
            <a:off x="1814853" y="1636306"/>
            <a:ext cx="6949319" cy="4663764"/>
          </a:xfrm>
          <a:prstGeom prst="rect">
            <a:avLst/>
          </a:prstGeom>
        </p:spPr>
      </p:pic>
    </p:spTree>
    <p:extLst>
      <p:ext uri="{BB962C8B-B14F-4D97-AF65-F5344CB8AC3E}">
        <p14:creationId xmlns:p14="http://schemas.microsoft.com/office/powerpoint/2010/main" val="23288247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12398"/>
          </a:xfrm>
          <a:prstGeom prst="rect">
            <a:avLst/>
          </a:prstGeom>
          <a:noFill/>
        </p:spPr>
        <p:txBody>
          <a:bodyPr wrap="square" rtlCol="0" anchor="t">
            <a:spAutoFit/>
          </a:bodyPr>
          <a:lstStyle/>
          <a:p>
            <a:pPr algn="ctr" fontAlgn="base" latinLnBrk="1">
              <a:lnSpc>
                <a:spcPct val="150000"/>
              </a:lnSpc>
            </a:pPr>
            <a:r>
              <a:rPr lang="zh-CN" altLang="en-US" sz="2400" dirty="0"/>
              <a:t>第三节 社会主义收入分配制度</a:t>
            </a:r>
            <a:endParaRPr lang="en-US" altLang="zh-CN" sz="2400" dirty="0"/>
          </a:p>
          <a:p>
            <a:pPr fontAlgn="base" latinLnBrk="1">
              <a:lnSpc>
                <a:spcPct val="150000"/>
              </a:lnSpc>
            </a:pPr>
            <a:r>
              <a:rPr lang="zh-CN" altLang="en-US" sz="2400" dirty="0"/>
              <a:t>一、社会主义收入分配制度的内涵</a:t>
            </a:r>
          </a:p>
          <a:p>
            <a:pPr>
              <a:lnSpc>
                <a:spcPct val="150000"/>
              </a:lnSpc>
            </a:pPr>
            <a:r>
              <a:rPr lang="en-US" altLang="zh-CN" sz="2400" dirty="0"/>
              <a:t>1</a:t>
            </a:r>
            <a:r>
              <a:rPr lang="zh-CN" altLang="en-US" sz="2400" dirty="0"/>
              <a:t>、按劳分配的内涵包括两个方面，一是各尽所能，就是有劳动能力的社会成员都必须参加社会劳动，二是等量劳动领取等量报酬。</a:t>
            </a:r>
            <a:endParaRPr lang="en-US" altLang="zh-CN" sz="2400" dirty="0"/>
          </a:p>
          <a:p>
            <a:pPr>
              <a:lnSpc>
                <a:spcPct val="150000"/>
              </a:lnSpc>
            </a:pPr>
            <a:r>
              <a:rPr lang="en-US" altLang="zh-CN" sz="2400" dirty="0"/>
              <a:t>2</a:t>
            </a:r>
            <a:r>
              <a:rPr lang="zh-CN" altLang="en-US" sz="2400" dirty="0"/>
              <a:t>、按生产要素分配</a:t>
            </a:r>
            <a:endParaRPr lang="en-US" altLang="zh-CN" sz="2400" dirty="0"/>
          </a:p>
          <a:p>
            <a:pPr>
              <a:lnSpc>
                <a:spcPct val="150000"/>
              </a:lnSpc>
            </a:pPr>
            <a:r>
              <a:rPr lang="zh-CN" altLang="en-US" sz="2400" dirty="0"/>
              <a:t>劳动要素</a:t>
            </a:r>
            <a:endParaRPr lang="en-US" altLang="zh-CN" sz="2400" dirty="0"/>
          </a:p>
          <a:p>
            <a:pPr>
              <a:lnSpc>
                <a:spcPct val="150000"/>
              </a:lnSpc>
            </a:pPr>
            <a:r>
              <a:rPr lang="zh-CN" altLang="en-US" sz="2400" dirty="0"/>
              <a:t>资本要素</a:t>
            </a:r>
            <a:endParaRPr lang="en-US" altLang="zh-CN" sz="2400" dirty="0"/>
          </a:p>
          <a:p>
            <a:pPr>
              <a:lnSpc>
                <a:spcPct val="150000"/>
              </a:lnSpc>
            </a:pPr>
            <a:r>
              <a:rPr lang="zh-CN" altLang="en-US" sz="2400" dirty="0"/>
              <a:t>管理要素</a:t>
            </a:r>
            <a:endParaRPr lang="en-US" altLang="zh-CN" sz="2400" dirty="0"/>
          </a:p>
        </p:txBody>
      </p:sp>
    </p:spTree>
    <p:extLst>
      <p:ext uri="{BB962C8B-B14F-4D97-AF65-F5344CB8AC3E}">
        <p14:creationId xmlns:p14="http://schemas.microsoft.com/office/powerpoint/2010/main" val="31505937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42779" y="942453"/>
            <a:ext cx="9042840" cy="4458400"/>
          </a:xfrm>
          <a:prstGeom prst="rect">
            <a:avLst/>
          </a:prstGeom>
          <a:noFill/>
        </p:spPr>
        <p:txBody>
          <a:bodyPr wrap="square" rtlCol="0" anchor="t">
            <a:spAutoFit/>
          </a:bodyPr>
          <a:lstStyle/>
          <a:p>
            <a:pPr fontAlgn="base" latinLnBrk="1">
              <a:lnSpc>
                <a:spcPct val="150000"/>
              </a:lnSpc>
            </a:pPr>
            <a:r>
              <a:rPr lang="zh-CN" altLang="en-US" sz="2400" dirty="0"/>
              <a:t>二、如何坚持以按劳分配为主体、多种分配方式并存的分配制度</a:t>
            </a:r>
            <a:endParaRPr lang="en-US" altLang="zh-CN" sz="2400" dirty="0"/>
          </a:p>
          <a:p>
            <a:pPr fontAlgn="base" latinLnBrk="1">
              <a:lnSpc>
                <a:spcPct val="150000"/>
              </a:lnSpc>
            </a:pPr>
            <a:r>
              <a:rPr lang="zh-CN" altLang="en-US" sz="2400" dirty="0"/>
              <a:t>一是要巩固公有制经济的主地位，深化国有企业分配制度改革，贯彻落实好按劳分配制度，既要建立健全激励机制，避免平均主义的分配方式，也要重视保持合理的分配差距，避免差距过大的分配格局。</a:t>
            </a:r>
            <a:endParaRPr lang="en-US" altLang="zh-CN" sz="2400" dirty="0"/>
          </a:p>
          <a:p>
            <a:pPr fontAlgn="base" latinLnBrk="1">
              <a:lnSpc>
                <a:spcPct val="150000"/>
              </a:lnSpc>
            </a:pPr>
            <a:r>
              <a:rPr lang="zh-CN" altLang="en-US" sz="2400" dirty="0"/>
              <a:t>二是要增加劳动者特别是生产一线劳动者的劳动报酬，提高劳动报酬在国民收入初次分配中的比重，实现“两个同步” ，即居民收入增长和经济增长同步、劳动报酬增长和劳动生产率提高同步</a:t>
            </a:r>
            <a:endParaRPr lang="en-US" altLang="zh-CN" sz="2400" dirty="0"/>
          </a:p>
        </p:txBody>
      </p:sp>
    </p:spTree>
    <p:extLst>
      <p:ext uri="{BB962C8B-B14F-4D97-AF65-F5344CB8AC3E}">
        <p14:creationId xmlns:p14="http://schemas.microsoft.com/office/powerpoint/2010/main" val="9741091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9042840" cy="2242409"/>
          </a:xfrm>
          <a:prstGeom prst="rect">
            <a:avLst/>
          </a:prstGeom>
          <a:noFill/>
        </p:spPr>
        <p:txBody>
          <a:bodyPr wrap="square" rtlCol="0" anchor="t">
            <a:spAutoFit/>
          </a:bodyPr>
          <a:lstStyle/>
          <a:p>
            <a:pPr fontAlgn="base" latinLnBrk="1">
              <a:lnSpc>
                <a:spcPct val="150000"/>
              </a:lnSpc>
            </a:pPr>
            <a:r>
              <a:rPr lang="zh-CN" altLang="en-US" sz="2400" dirty="0"/>
              <a:t>三是要逐步完善技术、知识、数据、资本、土地等要素参与国民收入初次分配的保障及监管制度。</a:t>
            </a:r>
            <a:endParaRPr lang="en-US" altLang="zh-CN" sz="2400" dirty="0"/>
          </a:p>
          <a:p>
            <a:pPr fontAlgn="base" latinLnBrk="1">
              <a:lnSpc>
                <a:spcPct val="150000"/>
              </a:lnSpc>
            </a:pPr>
            <a:r>
              <a:rPr lang="zh-CN" altLang="en-US" sz="2400" dirty="0"/>
              <a:t>四是要完善市场秩序，促进公平竞争，多渠道增加居民的财产性收入。</a:t>
            </a:r>
            <a:endParaRPr lang="en-US" altLang="zh-CN" sz="2400" dirty="0"/>
          </a:p>
        </p:txBody>
      </p:sp>
    </p:spTree>
    <p:extLst>
      <p:ext uri="{BB962C8B-B14F-4D97-AF65-F5344CB8AC3E}">
        <p14:creationId xmlns:p14="http://schemas.microsoft.com/office/powerpoint/2010/main" val="38022566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6186309"/>
          </a:xfrm>
          <a:prstGeom prst="rect">
            <a:avLst/>
          </a:prstGeom>
        </p:spPr>
        <p:txBody>
          <a:bodyPr wrap="square">
            <a:spAutoFit/>
          </a:bodyPr>
          <a:lstStyle/>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一、内容构成</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第一部分：经济学基础（</a:t>
            </a:r>
            <a:r>
              <a:rPr lang="en-US" altLang="zh-CN" sz="3200" b="1" kern="0" dirty="0">
                <a:solidFill>
                  <a:srgbClr val="4D78BF"/>
                </a:solidFill>
                <a:effectLst>
                  <a:glow rad="63500">
                    <a:prstClr val="white">
                      <a:lumMod val="65000"/>
                      <a:alpha val="40000"/>
                    </a:prstClr>
                  </a:glow>
                </a:effectLst>
                <a:cs typeface="+mn-ea"/>
                <a:sym typeface="+mn-lt"/>
              </a:rPr>
              <a:t>1—10</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第二部分：财政（</a:t>
            </a:r>
            <a:r>
              <a:rPr lang="en-US" altLang="zh-CN" sz="3200" b="1" kern="0" dirty="0">
                <a:solidFill>
                  <a:srgbClr val="4D78BF"/>
                </a:solidFill>
                <a:effectLst>
                  <a:glow rad="63500">
                    <a:prstClr val="white">
                      <a:lumMod val="65000"/>
                      <a:alpha val="40000"/>
                    </a:prstClr>
                  </a:glow>
                </a:effectLst>
                <a:cs typeface="+mn-ea"/>
                <a:sym typeface="+mn-lt"/>
              </a:rPr>
              <a:t>11—17</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第三部分：货币与金融（</a:t>
            </a:r>
            <a:r>
              <a:rPr lang="en-US" altLang="zh-CN" sz="3200" b="1" kern="0" dirty="0">
                <a:solidFill>
                  <a:srgbClr val="4D78BF"/>
                </a:solidFill>
                <a:effectLst>
                  <a:glow rad="63500">
                    <a:prstClr val="white">
                      <a:lumMod val="65000"/>
                      <a:alpha val="40000"/>
                    </a:prstClr>
                  </a:glow>
                </a:effectLst>
                <a:cs typeface="+mn-ea"/>
                <a:sym typeface="+mn-lt"/>
              </a:rPr>
              <a:t>18—22</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第四部分：统计（</a:t>
            </a:r>
            <a:r>
              <a:rPr lang="en-US" altLang="zh-CN" sz="3200" b="1" kern="0" dirty="0">
                <a:solidFill>
                  <a:srgbClr val="4D78BF"/>
                </a:solidFill>
                <a:effectLst>
                  <a:glow rad="63500">
                    <a:prstClr val="white">
                      <a:lumMod val="65000"/>
                      <a:alpha val="40000"/>
                    </a:prstClr>
                  </a:glow>
                </a:effectLst>
                <a:cs typeface="+mn-ea"/>
                <a:sym typeface="+mn-lt"/>
              </a:rPr>
              <a:t>23—27</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第五部分：会计（</a:t>
            </a:r>
            <a:r>
              <a:rPr lang="en-US" altLang="zh-CN" sz="3200" b="1" kern="0" dirty="0">
                <a:solidFill>
                  <a:srgbClr val="4D78BF"/>
                </a:solidFill>
                <a:effectLst>
                  <a:glow rad="63500">
                    <a:prstClr val="white">
                      <a:lumMod val="65000"/>
                      <a:alpha val="40000"/>
                    </a:prstClr>
                  </a:glow>
                </a:effectLst>
                <a:cs typeface="+mn-ea"/>
                <a:sym typeface="+mn-lt"/>
              </a:rPr>
              <a:t>28—32</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第六部分：法律（</a:t>
            </a:r>
            <a:r>
              <a:rPr lang="en-US" altLang="zh-CN" sz="3200" b="1" kern="0" dirty="0">
                <a:solidFill>
                  <a:srgbClr val="4D78BF"/>
                </a:solidFill>
                <a:effectLst>
                  <a:glow rad="63500">
                    <a:prstClr val="white">
                      <a:lumMod val="65000"/>
                      <a:alpha val="40000"/>
                    </a:prstClr>
                  </a:glow>
                </a:effectLst>
                <a:cs typeface="+mn-ea"/>
                <a:sym typeface="+mn-lt"/>
              </a:rPr>
              <a:t>33—37</a:t>
            </a:r>
            <a:r>
              <a:rPr lang="zh-CN" altLang="en-US" sz="3200" b="1" kern="0" dirty="0">
                <a:solidFill>
                  <a:srgbClr val="4D78BF"/>
                </a:solidFill>
                <a:effectLst>
                  <a:glow rad="63500">
                    <a:prstClr val="white">
                      <a:lumMod val="65000"/>
                      <a:alpha val="40000"/>
                    </a:prstClr>
                  </a:glow>
                </a:effectLst>
                <a:cs typeface="+mn-ea"/>
                <a:sym typeface="+mn-lt"/>
              </a:rPr>
              <a:t>章）</a:t>
            </a:r>
            <a:endParaRPr lang="en-US" altLang="zh-CN" sz="3200" b="1" kern="0" dirty="0">
              <a:solidFill>
                <a:srgbClr val="4D78BF"/>
              </a:solidFill>
              <a:effectLst>
                <a:glow rad="63500">
                  <a:prstClr val="white">
                    <a:lumMod val="65000"/>
                    <a:alpha val="40000"/>
                  </a:prstClr>
                </a:glow>
              </a:effectLst>
              <a:cs typeface="+mn-ea"/>
              <a:sym typeface="+mn-lt"/>
            </a:endParaRP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412076199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9363592" cy="5012398"/>
          </a:xfrm>
          <a:prstGeom prst="rect">
            <a:avLst/>
          </a:prstGeom>
          <a:noFill/>
        </p:spPr>
        <p:txBody>
          <a:bodyPr wrap="square" rtlCol="0" anchor="t">
            <a:spAutoFit/>
          </a:bodyPr>
          <a:lstStyle/>
          <a:p>
            <a:pPr algn="ctr" fontAlgn="base" latinLnBrk="1">
              <a:lnSpc>
                <a:spcPct val="150000"/>
              </a:lnSpc>
            </a:pPr>
            <a:r>
              <a:rPr lang="zh-CN" altLang="en-US" sz="2400" dirty="0"/>
              <a:t>第四节  社会主义市场经济体制</a:t>
            </a:r>
            <a:endParaRPr lang="en-US" altLang="zh-CN" sz="2400" dirty="0"/>
          </a:p>
          <a:p>
            <a:pPr fontAlgn="base" latinLnBrk="1">
              <a:lnSpc>
                <a:spcPct val="150000"/>
              </a:lnSpc>
            </a:pPr>
            <a:r>
              <a:rPr lang="zh-CN" altLang="en-US" sz="2400" dirty="0"/>
              <a:t>一、资源配置的含义及方式</a:t>
            </a:r>
            <a:endParaRPr lang="en-US" altLang="zh-CN" sz="2400" dirty="0"/>
          </a:p>
          <a:p>
            <a:pPr fontAlgn="base" latinLnBrk="1">
              <a:lnSpc>
                <a:spcPct val="150000"/>
              </a:lnSpc>
            </a:pPr>
            <a:r>
              <a:rPr lang="en-US" altLang="zh-CN" sz="2400" dirty="0"/>
              <a:t>1</a:t>
            </a:r>
            <a:r>
              <a:rPr lang="zh-CN" altLang="en-US" sz="2400" dirty="0"/>
              <a:t>、资源配制就是指一个地区、一个国家甚至全球范围内，社会对其所拥有的各种资源，在其不同用途之间的分配。</a:t>
            </a:r>
            <a:endParaRPr lang="en-US" altLang="zh-CN" sz="2400" dirty="0"/>
          </a:p>
          <a:p>
            <a:pPr fontAlgn="base" latinLnBrk="1">
              <a:lnSpc>
                <a:spcPct val="150000"/>
              </a:lnSpc>
            </a:pPr>
            <a:r>
              <a:rPr lang="zh-CN" altLang="en-US" sz="2400" dirty="0"/>
              <a:t>资源配置的实质就是社会总劳动时间在各种产品生产上如何分配的问题，或按一定比例分配社会劳动的问题。</a:t>
            </a:r>
            <a:endParaRPr lang="en-US" altLang="zh-CN" sz="2400" dirty="0"/>
          </a:p>
          <a:p>
            <a:pPr fontAlgn="base" latinLnBrk="1">
              <a:lnSpc>
                <a:spcPct val="150000"/>
              </a:lnSpc>
            </a:pPr>
            <a:r>
              <a:rPr lang="en-US" altLang="zh-CN" sz="2400" dirty="0"/>
              <a:t>2</a:t>
            </a:r>
            <a:r>
              <a:rPr lang="zh-CN" altLang="en-US" sz="2400" dirty="0"/>
              <a:t>、资源配置的方式</a:t>
            </a:r>
            <a:endParaRPr lang="en-US" altLang="zh-CN" sz="2400" dirty="0"/>
          </a:p>
          <a:p>
            <a:pPr fontAlgn="base" latinLnBrk="1">
              <a:lnSpc>
                <a:spcPct val="150000"/>
              </a:lnSpc>
            </a:pPr>
            <a:r>
              <a:rPr lang="zh-CN" altLang="en-US" sz="2400" dirty="0"/>
              <a:t>（</a:t>
            </a:r>
            <a:r>
              <a:rPr lang="en-US" altLang="zh-CN" sz="2400" dirty="0"/>
              <a:t>1</a:t>
            </a:r>
            <a:r>
              <a:rPr lang="zh-CN" altLang="en-US" sz="2400" dirty="0"/>
              <a:t>）市场调节方式（以市场调节作为资源配置的主要方式的一种经济体制，就是市场经济。 ）</a:t>
            </a:r>
            <a:endParaRPr lang="en-US" altLang="zh-CN" sz="2400" dirty="0"/>
          </a:p>
        </p:txBody>
      </p:sp>
    </p:spTree>
    <p:extLst>
      <p:ext uri="{BB962C8B-B14F-4D97-AF65-F5344CB8AC3E}">
        <p14:creationId xmlns:p14="http://schemas.microsoft.com/office/powerpoint/2010/main" val="3242714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347" y="1019887"/>
            <a:ext cx="9363592" cy="3904402"/>
          </a:xfrm>
          <a:prstGeom prst="rect">
            <a:avLst/>
          </a:prstGeom>
          <a:noFill/>
        </p:spPr>
        <p:txBody>
          <a:bodyPr wrap="square" rtlCol="0" anchor="t">
            <a:spAutoFit/>
          </a:bodyPr>
          <a:lstStyle/>
          <a:p>
            <a:pPr fontAlgn="base" latinLnBrk="1">
              <a:lnSpc>
                <a:spcPct val="150000"/>
              </a:lnSpc>
            </a:pPr>
            <a:r>
              <a:rPr lang="zh-CN" altLang="en-US" sz="2400" dirty="0"/>
              <a:t>（</a:t>
            </a:r>
            <a:r>
              <a:rPr lang="en-US" altLang="zh-CN" sz="2400" dirty="0"/>
              <a:t>2</a:t>
            </a:r>
            <a:r>
              <a:rPr lang="zh-CN" altLang="en-US" sz="2400" dirty="0"/>
              <a:t>）政府调节方式（以政府调节作为资源配置的主要方式的一种经济体制，就是计划经济。）</a:t>
            </a:r>
            <a:endParaRPr lang="en-US" altLang="zh-CN" sz="2400" dirty="0"/>
          </a:p>
          <a:p>
            <a:pPr fontAlgn="base" latinLnBrk="1">
              <a:lnSpc>
                <a:spcPct val="150000"/>
              </a:lnSpc>
            </a:pPr>
            <a:r>
              <a:rPr lang="zh-CN" altLang="en-US" sz="2400" dirty="0"/>
              <a:t>社会主义市场经济就是以市场在资源配置中起决定性作用和更好发挥政府作用的一种市场经济体制。</a:t>
            </a:r>
            <a:endParaRPr lang="en-US" altLang="zh-CN" sz="2400" dirty="0"/>
          </a:p>
          <a:p>
            <a:pPr fontAlgn="base" latinLnBrk="1">
              <a:lnSpc>
                <a:spcPct val="150000"/>
              </a:lnSpc>
            </a:pPr>
            <a:r>
              <a:rPr lang="zh-CN" altLang="en-US" sz="2400" dirty="0"/>
              <a:t>对于市场在资源配置中起决定性作用，可以从以下两个方面加以理解，一是社会经济资源主要是由市场配置，而不是由政府配置或政府的计划配置，二是价格主要由市场决定，而不是由政府制定。</a:t>
            </a:r>
            <a:endParaRPr lang="en-US" altLang="zh-CN" sz="2400" dirty="0"/>
          </a:p>
        </p:txBody>
      </p:sp>
    </p:spTree>
    <p:extLst>
      <p:ext uri="{BB962C8B-B14F-4D97-AF65-F5344CB8AC3E}">
        <p14:creationId xmlns:p14="http://schemas.microsoft.com/office/powerpoint/2010/main" val="16606839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2793842"/>
          </a:xfrm>
          <a:prstGeom prst="rect">
            <a:avLst/>
          </a:prstGeom>
          <a:noFill/>
        </p:spPr>
        <p:txBody>
          <a:bodyPr wrap="square" rtlCol="0" anchor="t">
            <a:spAutoFit/>
          </a:bodyPr>
          <a:lstStyle/>
          <a:p>
            <a:pPr fontAlgn="base" latinLnBrk="1">
              <a:lnSpc>
                <a:spcPct val="150000"/>
              </a:lnSpc>
            </a:pPr>
            <a:r>
              <a:rPr lang="zh-CN" altLang="en-US" sz="2400" dirty="0"/>
              <a:t>二、社会主义市场经济体制的特征</a:t>
            </a:r>
            <a:endParaRPr lang="en-US" altLang="zh-CN" sz="2400" dirty="0"/>
          </a:p>
          <a:p>
            <a:pPr fontAlgn="base" latinLnBrk="1">
              <a:lnSpc>
                <a:spcPct val="150000"/>
              </a:lnSpc>
            </a:pPr>
            <a:r>
              <a:rPr lang="zh-CN" altLang="en-US" sz="2400" dirty="0"/>
              <a:t>社会主义市场经济是建立在社会主义经济制度基础之上的，其存在的制度基础是社会主义初级阶段的经济制度。市场经济与社会主义制度的结合是社会主义市场经济体制产生和存在的基础。</a:t>
            </a:r>
            <a:endParaRPr lang="en-US" altLang="zh-CN" sz="2400" dirty="0"/>
          </a:p>
          <a:p>
            <a:pPr fontAlgn="base" latinLnBrk="1">
              <a:lnSpc>
                <a:spcPct val="150000"/>
              </a:lnSpc>
            </a:pPr>
            <a:r>
              <a:rPr lang="zh-CN" altLang="en-US" sz="2400" dirty="0">
                <a:solidFill>
                  <a:srgbClr val="FF0000"/>
                </a:solidFill>
              </a:rPr>
              <a:t>有效市场</a:t>
            </a:r>
            <a:r>
              <a:rPr lang="en-US" altLang="zh-CN" sz="2400" dirty="0">
                <a:solidFill>
                  <a:srgbClr val="FF0000"/>
                </a:solidFill>
              </a:rPr>
              <a:t>+</a:t>
            </a:r>
            <a:r>
              <a:rPr lang="zh-CN" altLang="en-US" sz="2400" dirty="0">
                <a:solidFill>
                  <a:srgbClr val="FF0000"/>
                </a:solidFill>
              </a:rPr>
              <a:t>有为政府</a:t>
            </a:r>
            <a:endParaRPr lang="en-US" altLang="zh-CN" sz="2400" dirty="0">
              <a:solidFill>
                <a:srgbClr val="FF0000"/>
              </a:solidFill>
            </a:endParaRPr>
          </a:p>
        </p:txBody>
      </p:sp>
    </p:spTree>
    <p:extLst>
      <p:ext uri="{BB962C8B-B14F-4D97-AF65-F5344CB8AC3E}">
        <p14:creationId xmlns:p14="http://schemas.microsoft.com/office/powerpoint/2010/main" val="3267503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6117829"/>
          </a:xfrm>
          <a:prstGeom prst="rect">
            <a:avLst/>
          </a:prstGeom>
          <a:noFill/>
        </p:spPr>
        <p:txBody>
          <a:bodyPr wrap="square" rtlCol="0" anchor="t">
            <a:spAutoFit/>
          </a:bodyPr>
          <a:lstStyle/>
          <a:p>
            <a:pPr algn="ctr" fontAlgn="base" latinLnBrk="1">
              <a:lnSpc>
                <a:spcPct val="150000"/>
              </a:lnSpc>
            </a:pPr>
            <a:r>
              <a:rPr lang="zh-CN" altLang="en-US" sz="2400" b="1" dirty="0"/>
              <a:t>本章课堂练习题：</a:t>
            </a:r>
            <a:endParaRPr lang="en-US" altLang="zh-CN" sz="2400" b="1" dirty="0"/>
          </a:p>
          <a:p>
            <a:pPr fontAlgn="base" latinLnBrk="1">
              <a:lnSpc>
                <a:spcPct val="150000"/>
              </a:lnSpc>
            </a:pPr>
            <a:r>
              <a:rPr lang="zh-CN" altLang="en-US" sz="2400" dirty="0"/>
              <a:t>单选：</a:t>
            </a:r>
            <a:endParaRPr lang="en-US" altLang="zh-CN" sz="2400" dirty="0"/>
          </a:p>
          <a:p>
            <a:pPr fontAlgn="base" latinLnBrk="1">
              <a:lnSpc>
                <a:spcPct val="150000"/>
              </a:lnSpc>
            </a:pPr>
            <a:r>
              <a:rPr lang="en-US" altLang="zh-CN" sz="2400" dirty="0"/>
              <a:t>1</a:t>
            </a:r>
            <a:r>
              <a:rPr lang="zh-CN" altLang="en-US" sz="2400" dirty="0"/>
              <a:t>、在我国现阶段，社会主义全民所有制经济就是</a:t>
            </a:r>
            <a:r>
              <a:rPr lang="en-US" altLang="zh-CN" sz="2400" dirty="0"/>
              <a:t>(   )</a:t>
            </a:r>
            <a:br>
              <a:rPr lang="en-US" altLang="zh-CN" sz="2400" dirty="0"/>
            </a:br>
            <a:r>
              <a:rPr lang="en-US" altLang="zh-CN" sz="2400" dirty="0"/>
              <a:t>A.</a:t>
            </a:r>
            <a:r>
              <a:rPr lang="zh-CN" altLang="en-US" sz="2400" dirty="0"/>
              <a:t>国有经济                  </a:t>
            </a:r>
            <a:r>
              <a:rPr lang="en-US" altLang="zh-CN" sz="2400" dirty="0"/>
              <a:t>B.</a:t>
            </a:r>
            <a:r>
              <a:rPr lang="zh-CN" altLang="en-US" sz="2400" dirty="0"/>
              <a:t>集体经济</a:t>
            </a:r>
            <a:br>
              <a:rPr lang="zh-CN" altLang="en-US" sz="2400" dirty="0"/>
            </a:br>
            <a:r>
              <a:rPr lang="en-US" altLang="zh-CN" sz="2400" dirty="0"/>
              <a:t>C.</a:t>
            </a:r>
            <a:r>
              <a:rPr lang="zh-CN" altLang="en-US" sz="2400" dirty="0"/>
              <a:t>混合所有制经济       </a:t>
            </a:r>
            <a:r>
              <a:rPr lang="en-US" altLang="zh-CN" sz="2400" dirty="0"/>
              <a:t>D.</a:t>
            </a:r>
            <a:r>
              <a:rPr lang="zh-CN" altLang="en-US" sz="2400" dirty="0"/>
              <a:t>股份制经济</a:t>
            </a:r>
            <a:br>
              <a:rPr lang="zh-CN" altLang="en-US" sz="2400" dirty="0"/>
            </a:br>
            <a:r>
              <a:rPr lang="en-US" altLang="zh-CN" sz="2400" dirty="0"/>
              <a:t>2</a:t>
            </a:r>
            <a:r>
              <a:rPr lang="zh-CN" altLang="en-US" sz="2400" dirty="0"/>
              <a:t>、区分个体经济和私营经济的关键因素是</a:t>
            </a:r>
            <a:r>
              <a:rPr lang="en-US" altLang="zh-CN" sz="2400" dirty="0"/>
              <a:t>(    )</a:t>
            </a:r>
            <a:br>
              <a:rPr lang="zh-CN" altLang="en-US" sz="2400" dirty="0"/>
            </a:br>
            <a:r>
              <a:rPr lang="en-US" altLang="zh-CN" sz="2400" dirty="0"/>
              <a:t>A.</a:t>
            </a:r>
            <a:r>
              <a:rPr lang="zh-CN" altLang="en-US" sz="2400" dirty="0"/>
              <a:t>生产方式是否是手工操作</a:t>
            </a:r>
            <a:br>
              <a:rPr lang="zh-CN" altLang="en-US" sz="2400" dirty="0"/>
            </a:br>
            <a:r>
              <a:rPr lang="en-US" altLang="zh-CN" sz="2400" dirty="0"/>
              <a:t>B.</a:t>
            </a:r>
            <a:r>
              <a:rPr lang="zh-CN" altLang="en-US" sz="2400" dirty="0"/>
              <a:t>是否存在雇佣劳动关系</a:t>
            </a:r>
            <a:br>
              <a:rPr lang="zh-CN" altLang="en-US" sz="2400" dirty="0"/>
            </a:br>
            <a:r>
              <a:rPr lang="en-US" altLang="zh-CN" sz="2400" dirty="0"/>
              <a:t>C.</a:t>
            </a:r>
            <a:r>
              <a:rPr lang="zh-CN" altLang="en-US" sz="2400" dirty="0"/>
              <a:t>企业资产是否归私人所有</a:t>
            </a:r>
            <a:br>
              <a:rPr lang="zh-CN" altLang="en-US" sz="2400" dirty="0"/>
            </a:br>
            <a:r>
              <a:rPr lang="en-US" altLang="zh-CN" sz="2400" dirty="0"/>
              <a:t>D.</a:t>
            </a:r>
            <a:r>
              <a:rPr lang="zh-CN" altLang="en-US" sz="2400" dirty="0"/>
              <a:t>生产资料是否归个人所有</a:t>
            </a:r>
            <a:br>
              <a:rPr lang="zh-CN" altLang="en-US" sz="2400" dirty="0"/>
            </a:br>
            <a:endParaRPr lang="en-US" altLang="zh-CN" sz="2400" dirty="0">
              <a:solidFill>
                <a:srgbClr val="FF0000"/>
              </a:solidFill>
            </a:endParaRPr>
          </a:p>
        </p:txBody>
      </p:sp>
    </p:spTree>
    <p:extLst>
      <p:ext uri="{BB962C8B-B14F-4D97-AF65-F5344CB8AC3E}">
        <p14:creationId xmlns:p14="http://schemas.microsoft.com/office/powerpoint/2010/main" val="3674704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4" y="922801"/>
            <a:ext cx="9363592" cy="6671826"/>
          </a:xfrm>
          <a:prstGeom prst="rect">
            <a:avLst/>
          </a:prstGeom>
          <a:noFill/>
        </p:spPr>
        <p:txBody>
          <a:bodyPr wrap="square" rtlCol="0" anchor="t">
            <a:spAutoFit/>
          </a:bodyPr>
          <a:lstStyle/>
          <a:p>
            <a:pPr fontAlgn="base" latinLnBrk="1">
              <a:lnSpc>
                <a:spcPct val="150000"/>
              </a:lnSpc>
            </a:pPr>
            <a:r>
              <a:rPr lang="en-US" altLang="zh-CN" sz="2400" dirty="0"/>
              <a:t>3</a:t>
            </a:r>
            <a:r>
              <a:rPr lang="zh-CN" altLang="en-US" sz="2400" dirty="0"/>
              <a:t>、我国实行按劳分配为主体的收入分配制度是基于</a:t>
            </a:r>
            <a:r>
              <a:rPr lang="en-US" altLang="zh-CN" sz="2400" dirty="0"/>
              <a:t>(    )</a:t>
            </a:r>
            <a:br>
              <a:rPr lang="en-US" altLang="zh-CN" sz="2400" dirty="0"/>
            </a:br>
            <a:r>
              <a:rPr lang="en-US" altLang="zh-CN" sz="2400" dirty="0"/>
              <a:t>A.</a:t>
            </a:r>
            <a:r>
              <a:rPr lang="zh-CN" altLang="en-US" sz="2400" dirty="0"/>
              <a:t>劳动在一定程度上可以替代其他生产要素</a:t>
            </a:r>
            <a:br>
              <a:rPr lang="zh-CN" altLang="en-US" sz="2400" dirty="0"/>
            </a:br>
            <a:r>
              <a:rPr lang="en-US" altLang="zh-CN" sz="2400" dirty="0"/>
              <a:t>B.</a:t>
            </a:r>
            <a:r>
              <a:rPr lang="zh-CN" altLang="en-US" sz="2400" dirty="0"/>
              <a:t>我国生产力发展水平较高</a:t>
            </a:r>
            <a:br>
              <a:rPr lang="zh-CN" altLang="en-US" sz="2400" dirty="0"/>
            </a:br>
            <a:r>
              <a:rPr lang="en-US" altLang="zh-CN" sz="2400" dirty="0"/>
              <a:t>C.</a:t>
            </a:r>
            <a:r>
              <a:rPr lang="zh-CN" altLang="en-US" sz="2400" dirty="0"/>
              <a:t>我国实行公有制为主体、多种所有制经济共同发展的所有制结构</a:t>
            </a:r>
            <a:br>
              <a:rPr lang="zh-CN" altLang="en-US" sz="2400" dirty="0"/>
            </a:br>
            <a:r>
              <a:rPr lang="en-US" altLang="zh-CN" sz="2400" dirty="0"/>
              <a:t>D.</a:t>
            </a:r>
            <a:r>
              <a:rPr lang="zh-CN" altLang="en-US" sz="2400" dirty="0"/>
              <a:t>我国社会主义市场经济体制</a:t>
            </a:r>
            <a:endParaRPr lang="en-US" altLang="zh-CN" sz="2400" dirty="0"/>
          </a:p>
          <a:p>
            <a:pPr fontAlgn="base" latinLnBrk="1">
              <a:lnSpc>
                <a:spcPct val="150000"/>
              </a:lnSpc>
            </a:pPr>
            <a:r>
              <a:rPr lang="en-US" altLang="zh-CN" sz="2400" dirty="0"/>
              <a:t>4</a:t>
            </a:r>
            <a:r>
              <a:rPr lang="zh-CN" altLang="en-US" sz="2400" dirty="0"/>
              <a:t>、在社会主义基本经济制度中，处于核心地位的是</a:t>
            </a:r>
            <a:r>
              <a:rPr lang="en-US" altLang="zh-CN" sz="2400" dirty="0"/>
              <a:t>(    )</a:t>
            </a:r>
            <a:br>
              <a:rPr lang="zh-CN" altLang="en-US" sz="2400" dirty="0"/>
            </a:br>
            <a:r>
              <a:rPr lang="en-US" altLang="zh-CN" sz="2400" dirty="0"/>
              <a:t>A.</a:t>
            </a:r>
            <a:r>
              <a:rPr lang="zh-CN" altLang="en-US" sz="2400" dirty="0"/>
              <a:t>社会主义市场经济体制</a:t>
            </a:r>
            <a:br>
              <a:rPr lang="zh-CN" altLang="en-US" sz="2400" dirty="0"/>
            </a:br>
            <a:r>
              <a:rPr lang="en-US" altLang="zh-CN" sz="2400" dirty="0"/>
              <a:t>B.</a:t>
            </a:r>
            <a:r>
              <a:rPr lang="zh-CN" altLang="en-US" sz="2400" dirty="0"/>
              <a:t>以公有制为主体、多种所有制经济共同发展</a:t>
            </a:r>
            <a:br>
              <a:rPr lang="zh-CN" altLang="en-US" sz="2400" dirty="0"/>
            </a:br>
            <a:r>
              <a:rPr lang="en-US" altLang="zh-CN" sz="2400" dirty="0"/>
              <a:t>C.</a:t>
            </a:r>
            <a:r>
              <a:rPr lang="zh-CN" altLang="en-US" sz="2400" dirty="0"/>
              <a:t>国家宏观经济治理</a:t>
            </a:r>
            <a:br>
              <a:rPr lang="zh-CN" altLang="en-US" sz="2400" dirty="0"/>
            </a:br>
            <a:r>
              <a:rPr lang="en-US" altLang="zh-CN" sz="2400" dirty="0"/>
              <a:t>D.</a:t>
            </a:r>
            <a:r>
              <a:rPr lang="zh-CN" altLang="en-US" sz="2400" dirty="0"/>
              <a:t>按劳分配为主体、多种分配方式并存</a:t>
            </a:r>
            <a:br>
              <a:rPr lang="zh-CN" altLang="en-US" sz="2400" dirty="0"/>
            </a:br>
            <a:br>
              <a:rPr lang="zh-CN" altLang="en-US" sz="2400" dirty="0"/>
            </a:br>
            <a:endParaRPr lang="en-US" altLang="zh-CN" sz="2400" dirty="0">
              <a:solidFill>
                <a:srgbClr val="FF0000"/>
              </a:solidFill>
            </a:endParaRPr>
          </a:p>
        </p:txBody>
      </p:sp>
    </p:spTree>
    <p:extLst>
      <p:ext uri="{BB962C8B-B14F-4D97-AF65-F5344CB8AC3E}">
        <p14:creationId xmlns:p14="http://schemas.microsoft.com/office/powerpoint/2010/main" val="1559735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第一次课内容结束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3970318"/>
          </a:xfrm>
          <a:prstGeom prst="rect">
            <a:avLst/>
          </a:prstGeom>
        </p:spPr>
        <p:txBody>
          <a:bodyPr wrap="square">
            <a:spAutoFit/>
          </a:bodyPr>
          <a:lstStyle/>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二、题型、题量和分值分布情况</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3200" b="1" kern="0" dirty="0">
                <a:solidFill>
                  <a:srgbClr val="4D78BF"/>
                </a:solidFill>
                <a:effectLst>
                  <a:glow rad="63500">
                    <a:prstClr val="white">
                      <a:lumMod val="65000"/>
                      <a:alpha val="40000"/>
                    </a:prstClr>
                  </a:glow>
                </a:effectLst>
                <a:cs typeface="+mn-ea"/>
                <a:sym typeface="+mn-lt"/>
              </a:rPr>
              <a:t>1</a:t>
            </a:r>
            <a:r>
              <a:rPr lang="zh-CN" altLang="en-US" sz="3200" b="1" kern="0" dirty="0">
                <a:solidFill>
                  <a:srgbClr val="4D78BF"/>
                </a:solidFill>
                <a:effectLst>
                  <a:glow rad="63500">
                    <a:prstClr val="white">
                      <a:lumMod val="65000"/>
                      <a:alpha val="40000"/>
                    </a:prstClr>
                  </a:glow>
                </a:effectLst>
                <a:cs typeface="+mn-ea"/>
                <a:sym typeface="+mn-lt"/>
              </a:rPr>
              <a:t>、单选</a:t>
            </a:r>
            <a:r>
              <a:rPr lang="en-US" altLang="zh-CN" sz="3200" b="1" kern="0" dirty="0">
                <a:solidFill>
                  <a:srgbClr val="4D78BF"/>
                </a:solidFill>
                <a:effectLst>
                  <a:glow rad="63500">
                    <a:prstClr val="white">
                      <a:lumMod val="65000"/>
                      <a:alpha val="40000"/>
                    </a:prstClr>
                  </a:glow>
                </a:effectLst>
                <a:cs typeface="+mn-ea"/>
                <a:sym typeface="+mn-lt"/>
              </a:rPr>
              <a:t>70</a:t>
            </a:r>
            <a:r>
              <a:rPr lang="zh-CN" altLang="en-US" sz="3200" b="1" kern="0" dirty="0">
                <a:solidFill>
                  <a:srgbClr val="4D78BF"/>
                </a:solidFill>
                <a:effectLst>
                  <a:glow rad="63500">
                    <a:prstClr val="white">
                      <a:lumMod val="65000"/>
                      <a:alpha val="40000"/>
                    </a:prstClr>
                  </a:glow>
                </a:effectLst>
                <a:cs typeface="+mn-ea"/>
                <a:sym typeface="+mn-lt"/>
              </a:rPr>
              <a:t>个每题</a:t>
            </a:r>
            <a:r>
              <a:rPr lang="en-US" altLang="zh-CN" sz="3200" b="1" kern="0" dirty="0">
                <a:solidFill>
                  <a:srgbClr val="4D78BF"/>
                </a:solidFill>
                <a:effectLst>
                  <a:glow rad="63500">
                    <a:prstClr val="white">
                      <a:lumMod val="65000"/>
                      <a:alpha val="40000"/>
                    </a:prstClr>
                  </a:glow>
                </a:effectLst>
                <a:cs typeface="+mn-ea"/>
                <a:sym typeface="+mn-lt"/>
              </a:rPr>
              <a:t>1</a:t>
            </a:r>
            <a:r>
              <a:rPr lang="zh-CN" altLang="en-US" sz="3200" b="1" kern="0" dirty="0">
                <a:solidFill>
                  <a:srgbClr val="4D78BF"/>
                </a:solidFill>
                <a:effectLst>
                  <a:glow rad="63500">
                    <a:prstClr val="white">
                      <a:lumMod val="65000"/>
                      <a:alpha val="40000"/>
                    </a:prstClr>
                  </a:glow>
                </a:effectLst>
                <a:cs typeface="+mn-ea"/>
                <a:sym typeface="+mn-lt"/>
              </a:rPr>
              <a:t>分，共</a:t>
            </a:r>
            <a:r>
              <a:rPr lang="en-US" altLang="zh-CN" sz="3200" b="1" kern="0" dirty="0">
                <a:solidFill>
                  <a:srgbClr val="4D78BF"/>
                </a:solidFill>
                <a:effectLst>
                  <a:glow rad="63500">
                    <a:prstClr val="white">
                      <a:lumMod val="65000"/>
                      <a:alpha val="40000"/>
                    </a:prstClr>
                  </a:glow>
                </a:effectLst>
                <a:cs typeface="+mn-ea"/>
                <a:sym typeface="+mn-lt"/>
              </a:rPr>
              <a:t>70</a:t>
            </a:r>
            <a:r>
              <a:rPr lang="zh-CN" altLang="en-US" sz="3200" b="1" kern="0" dirty="0">
                <a:solidFill>
                  <a:srgbClr val="4D78BF"/>
                </a:solidFill>
                <a:effectLst>
                  <a:glow rad="63500">
                    <a:prstClr val="white">
                      <a:lumMod val="65000"/>
                      <a:alpha val="40000"/>
                    </a:prstClr>
                  </a:glow>
                </a:effectLst>
                <a:cs typeface="+mn-ea"/>
                <a:sym typeface="+mn-lt"/>
              </a:rPr>
              <a:t>分</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3200" b="1" kern="0" dirty="0">
                <a:solidFill>
                  <a:srgbClr val="4D78BF"/>
                </a:solidFill>
                <a:effectLst>
                  <a:glow rad="63500">
                    <a:prstClr val="white">
                      <a:lumMod val="65000"/>
                      <a:alpha val="40000"/>
                    </a:prstClr>
                  </a:glow>
                </a:effectLst>
                <a:cs typeface="+mn-ea"/>
                <a:sym typeface="+mn-lt"/>
              </a:rPr>
              <a:t>2</a:t>
            </a:r>
            <a:r>
              <a:rPr lang="zh-CN" altLang="en-US" sz="3200" b="1" kern="0" dirty="0">
                <a:solidFill>
                  <a:srgbClr val="4D78BF"/>
                </a:solidFill>
                <a:effectLst>
                  <a:glow rad="63500">
                    <a:prstClr val="white">
                      <a:lumMod val="65000"/>
                      <a:alpha val="40000"/>
                    </a:prstClr>
                  </a:glow>
                </a:effectLst>
                <a:cs typeface="+mn-ea"/>
                <a:sym typeface="+mn-lt"/>
              </a:rPr>
              <a:t>、多选</a:t>
            </a:r>
            <a:r>
              <a:rPr lang="en-US" altLang="zh-CN" sz="3200" b="1" kern="0" dirty="0">
                <a:solidFill>
                  <a:srgbClr val="4D78BF"/>
                </a:solidFill>
                <a:effectLst>
                  <a:glow rad="63500">
                    <a:prstClr val="white">
                      <a:lumMod val="65000"/>
                      <a:alpha val="40000"/>
                    </a:prstClr>
                  </a:glow>
                </a:effectLst>
                <a:cs typeface="+mn-ea"/>
                <a:sym typeface="+mn-lt"/>
              </a:rPr>
              <a:t>35</a:t>
            </a:r>
            <a:r>
              <a:rPr lang="zh-CN" altLang="en-US" sz="3200" b="1" kern="0" dirty="0">
                <a:solidFill>
                  <a:srgbClr val="4D78BF"/>
                </a:solidFill>
                <a:effectLst>
                  <a:glow rad="63500">
                    <a:prstClr val="white">
                      <a:lumMod val="65000"/>
                      <a:alpha val="40000"/>
                    </a:prstClr>
                  </a:glow>
                </a:effectLst>
                <a:cs typeface="+mn-ea"/>
                <a:sym typeface="+mn-lt"/>
              </a:rPr>
              <a:t>个每题</a:t>
            </a:r>
            <a:r>
              <a:rPr lang="en-US" altLang="zh-CN" sz="3200" b="1" kern="0" dirty="0">
                <a:solidFill>
                  <a:srgbClr val="4D78BF"/>
                </a:solidFill>
                <a:effectLst>
                  <a:glow rad="63500">
                    <a:prstClr val="white">
                      <a:lumMod val="65000"/>
                      <a:alpha val="40000"/>
                    </a:prstClr>
                  </a:glow>
                </a:effectLst>
                <a:cs typeface="+mn-ea"/>
                <a:sym typeface="+mn-lt"/>
              </a:rPr>
              <a:t>2</a:t>
            </a:r>
            <a:r>
              <a:rPr lang="zh-CN" altLang="en-US" sz="3200" b="1" kern="0" dirty="0">
                <a:solidFill>
                  <a:srgbClr val="4D78BF"/>
                </a:solidFill>
                <a:effectLst>
                  <a:glow rad="63500">
                    <a:prstClr val="white">
                      <a:lumMod val="65000"/>
                      <a:alpha val="40000"/>
                    </a:prstClr>
                  </a:glow>
                </a:effectLst>
                <a:cs typeface="+mn-ea"/>
                <a:sym typeface="+mn-lt"/>
              </a:rPr>
              <a:t>分，共</a:t>
            </a:r>
            <a:r>
              <a:rPr lang="en-US" altLang="zh-CN" sz="3200" b="1" kern="0" dirty="0">
                <a:solidFill>
                  <a:srgbClr val="4D78BF"/>
                </a:solidFill>
                <a:effectLst>
                  <a:glow rad="63500">
                    <a:prstClr val="white">
                      <a:lumMod val="65000"/>
                      <a:alpha val="40000"/>
                    </a:prstClr>
                  </a:glow>
                </a:effectLst>
                <a:cs typeface="+mn-ea"/>
                <a:sym typeface="+mn-lt"/>
              </a:rPr>
              <a:t>70</a:t>
            </a:r>
            <a:r>
              <a:rPr lang="zh-CN" altLang="en-US" sz="3200" b="1" kern="0" dirty="0">
                <a:solidFill>
                  <a:srgbClr val="4D78BF"/>
                </a:solidFill>
                <a:effectLst>
                  <a:glow rad="63500">
                    <a:prstClr val="white">
                      <a:lumMod val="65000"/>
                      <a:alpha val="40000"/>
                    </a:prstClr>
                  </a:glow>
                </a:effectLst>
                <a:cs typeface="+mn-ea"/>
                <a:sym typeface="+mn-lt"/>
              </a:rPr>
              <a:t>分</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时长一个半小时</a:t>
            </a:r>
            <a:endParaRPr lang="en-US" altLang="zh-CN" sz="3200" b="1" kern="0" dirty="0">
              <a:solidFill>
                <a:srgbClr val="4D78BF"/>
              </a:solidFill>
              <a:effectLst>
                <a:glow rad="63500">
                  <a:prstClr val="white">
                    <a:lumMod val="65000"/>
                    <a:alpha val="40000"/>
                  </a:prstClr>
                </a:glow>
              </a:effectLst>
              <a:cs typeface="+mn-ea"/>
              <a:sym typeface="+mn-lt"/>
            </a:endParaRP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1942767651"/>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90171" y="841830"/>
            <a:ext cx="9093732" cy="5175135"/>
          </a:xfrm>
          <a:prstGeom prst="rect">
            <a:avLst/>
          </a:prstGeom>
        </p:spPr>
        <p:txBody>
          <a:bodyPr wrap="square">
            <a:spAutoFit/>
          </a:bodyPr>
          <a:lstStyle/>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三、关于教材</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有统一教材（以</a:t>
            </a:r>
            <a:r>
              <a:rPr lang="en-US" altLang="zh-CN" sz="3200" b="1" kern="0" dirty="0">
                <a:solidFill>
                  <a:srgbClr val="4D78BF"/>
                </a:solidFill>
                <a:effectLst>
                  <a:glow rad="63500">
                    <a:prstClr val="white">
                      <a:lumMod val="65000"/>
                      <a:alpha val="40000"/>
                    </a:prstClr>
                  </a:glow>
                </a:effectLst>
                <a:cs typeface="+mn-ea"/>
                <a:sym typeface="+mn-lt"/>
              </a:rPr>
              <a:t>2022</a:t>
            </a:r>
            <a:r>
              <a:rPr lang="zh-CN" altLang="en-US" sz="3200" b="1" kern="0" dirty="0">
                <a:solidFill>
                  <a:srgbClr val="4D78BF"/>
                </a:solidFill>
                <a:effectLst>
                  <a:glow rad="63500">
                    <a:prstClr val="white">
                      <a:lumMod val="65000"/>
                      <a:alpha val="40000"/>
                    </a:prstClr>
                  </a:glow>
                </a:effectLst>
                <a:cs typeface="+mn-ea"/>
                <a:sym typeface="+mn-lt"/>
              </a:rPr>
              <a:t>版为例）</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四、几点要求：</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第一，课前预习、上课认真听讲、</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积极回答问题，课后及时消化。</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第二，努力建立知识体系</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第三，及时完成每次课后老师布置的练习题。</a:t>
            </a:r>
            <a:endParaRPr lang="en-US" altLang="zh-CN" sz="3200" b="1" kern="0" dirty="0">
              <a:solidFill>
                <a:srgbClr val="4D78BF"/>
              </a:solidFill>
              <a:effectLst>
                <a:glow rad="63500">
                  <a:prstClr val="white">
                    <a:lumMod val="65000"/>
                    <a:alpha val="40000"/>
                  </a:prstClr>
                </a:glow>
              </a:effectLst>
              <a:cs typeface="+mn-ea"/>
              <a:sym typeface="+mn-lt"/>
            </a:endParaRPr>
          </a:p>
        </p:txBody>
      </p:sp>
      <p:pic>
        <p:nvPicPr>
          <p:cNvPr id="3" name="图片 2">
            <a:extLst>
              <a:ext uri="{FF2B5EF4-FFF2-40B4-BE49-F238E27FC236}">
                <a16:creationId xmlns:a16="http://schemas.microsoft.com/office/drawing/2014/main" id="{E94B03FB-FEBC-4AD9-88F7-C75340B9B4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6457" y="674914"/>
            <a:ext cx="4470400" cy="4470400"/>
          </a:xfrm>
          <a:prstGeom prst="rect">
            <a:avLst/>
          </a:prstGeom>
        </p:spPr>
      </p:pic>
    </p:spTree>
    <p:extLst>
      <p:ext uri="{BB962C8B-B14F-4D97-AF65-F5344CB8AC3E}">
        <p14:creationId xmlns:p14="http://schemas.microsoft.com/office/powerpoint/2010/main" val="3951243563"/>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90171" y="841830"/>
            <a:ext cx="9093732" cy="5171737"/>
          </a:xfrm>
          <a:prstGeom prst="rect">
            <a:avLst/>
          </a:prstGeom>
        </p:spPr>
        <p:txBody>
          <a:bodyPr wrap="square">
            <a:spAutoFit/>
          </a:bodyPr>
          <a:lstStyle/>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第一部分：经济学基础</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第一章 社会主义基本经济制度       </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第二章 市场需求、供给与均衡价格</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第三章 生产和成本理论</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第四章 市场结构理论   </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第五章 生产要素市场理论</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第六章 市场失灵和政府的干预</a:t>
            </a:r>
            <a:endParaRPr lang="en-US" altLang="zh-CN" sz="3200" b="1" kern="0" dirty="0">
              <a:solidFill>
                <a:srgbClr val="4D78BF"/>
              </a:solidFill>
              <a:effectLst>
                <a:glow rad="63500">
                  <a:prstClr val="white">
                    <a:lumMod val="65000"/>
                    <a:alpha val="40000"/>
                  </a:prstClr>
                </a:glow>
              </a:effectLst>
              <a:cs typeface="+mn-ea"/>
              <a:sym typeface="+mn-lt"/>
            </a:endParaRPr>
          </a:p>
        </p:txBody>
      </p:sp>
      <p:sp>
        <p:nvSpPr>
          <p:cNvPr id="2" name="右大括号 1">
            <a:extLst>
              <a:ext uri="{FF2B5EF4-FFF2-40B4-BE49-F238E27FC236}">
                <a16:creationId xmlns:a16="http://schemas.microsoft.com/office/drawing/2014/main" id="{8A1342CC-0E35-4410-90A7-A50ADD266FA2}"/>
              </a:ext>
            </a:extLst>
          </p:cNvPr>
          <p:cNvSpPr/>
          <p:nvPr/>
        </p:nvSpPr>
        <p:spPr>
          <a:xfrm>
            <a:off x="7539640" y="2772229"/>
            <a:ext cx="109389" cy="324133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3" name="矩形 2">
            <a:extLst>
              <a:ext uri="{FF2B5EF4-FFF2-40B4-BE49-F238E27FC236}">
                <a16:creationId xmlns:a16="http://schemas.microsoft.com/office/drawing/2014/main" id="{F54F293F-96DA-46C5-9440-61FC644FECC1}"/>
              </a:ext>
            </a:extLst>
          </p:cNvPr>
          <p:cNvSpPr/>
          <p:nvPr/>
        </p:nvSpPr>
        <p:spPr>
          <a:xfrm>
            <a:off x="7866743" y="3429000"/>
            <a:ext cx="2090057" cy="1099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t>微观部分</a:t>
            </a:r>
          </a:p>
        </p:txBody>
      </p:sp>
      <p:cxnSp>
        <p:nvCxnSpPr>
          <p:cNvPr id="5" name="直接箭头连接符 4">
            <a:extLst>
              <a:ext uri="{FF2B5EF4-FFF2-40B4-BE49-F238E27FC236}">
                <a16:creationId xmlns:a16="http://schemas.microsoft.com/office/drawing/2014/main" id="{ABBC8F1F-984E-488E-A5E6-4BE2AB13621B}"/>
              </a:ext>
            </a:extLst>
          </p:cNvPr>
          <p:cNvCxnSpPr/>
          <p:nvPr/>
        </p:nvCxnSpPr>
        <p:spPr>
          <a:xfrm>
            <a:off x="6850743" y="2046514"/>
            <a:ext cx="6888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矩形 6">
            <a:extLst>
              <a:ext uri="{FF2B5EF4-FFF2-40B4-BE49-F238E27FC236}">
                <a16:creationId xmlns:a16="http://schemas.microsoft.com/office/drawing/2014/main" id="{63B1421C-DF53-4EF1-8507-631F85D1992D}"/>
              </a:ext>
            </a:extLst>
          </p:cNvPr>
          <p:cNvSpPr/>
          <p:nvPr/>
        </p:nvSpPr>
        <p:spPr>
          <a:xfrm>
            <a:off x="7866742" y="1496785"/>
            <a:ext cx="2090057" cy="1099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t>总论部分</a:t>
            </a:r>
          </a:p>
        </p:txBody>
      </p:sp>
    </p:spTree>
    <p:extLst>
      <p:ext uri="{BB962C8B-B14F-4D97-AF65-F5344CB8AC3E}">
        <p14:creationId xmlns:p14="http://schemas.microsoft.com/office/powerpoint/2010/main" val="1741777911"/>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90171" y="841830"/>
            <a:ext cx="9093732" cy="3697807"/>
          </a:xfrm>
          <a:prstGeom prst="rect">
            <a:avLst/>
          </a:prstGeom>
        </p:spPr>
        <p:txBody>
          <a:bodyPr wrap="square">
            <a:spAutoFit/>
          </a:bodyPr>
          <a:lstStyle/>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第一部分：经济学基础</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第七章 国民收入核算和简单的宏观经济模型</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第八章 经济增长和经济发展理论</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第九章 价格总水平和就业、失业</a:t>
            </a:r>
            <a:endParaRPr lang="en-US" altLang="zh-CN" sz="3200" b="1" kern="0" dirty="0">
              <a:solidFill>
                <a:srgbClr val="4D78BF"/>
              </a:solidFill>
              <a:effectLst>
                <a:glow rad="63500">
                  <a:prstClr val="white">
                    <a:lumMod val="65000"/>
                    <a:alpha val="40000"/>
                  </a:prstClr>
                </a:glow>
              </a:effectLst>
              <a:cs typeface="+mn-ea"/>
              <a:sym typeface="+mn-lt"/>
            </a:endParaRPr>
          </a:p>
          <a:p>
            <a:pPr>
              <a:lnSpc>
                <a:spcPct val="150000"/>
              </a:lnSpc>
              <a:defRPr/>
            </a:pPr>
            <a:r>
              <a:rPr lang="zh-CN" altLang="en-US" sz="3200" b="1" kern="0" dirty="0">
                <a:solidFill>
                  <a:srgbClr val="4D78BF"/>
                </a:solidFill>
                <a:effectLst>
                  <a:glow rad="63500">
                    <a:prstClr val="white">
                      <a:lumMod val="65000"/>
                      <a:alpha val="40000"/>
                    </a:prstClr>
                  </a:glow>
                </a:effectLst>
                <a:cs typeface="+mn-ea"/>
                <a:sym typeface="+mn-lt"/>
              </a:rPr>
              <a:t>第十章 国际贸易理论和政策</a:t>
            </a:r>
            <a:endParaRPr lang="en-US" altLang="zh-CN" sz="3200" b="1" kern="0" dirty="0">
              <a:solidFill>
                <a:srgbClr val="4D78BF"/>
              </a:solidFill>
              <a:effectLst>
                <a:glow rad="63500">
                  <a:prstClr val="white">
                    <a:lumMod val="65000"/>
                    <a:alpha val="40000"/>
                  </a:prstClr>
                </a:glow>
              </a:effectLst>
              <a:cs typeface="+mn-ea"/>
              <a:sym typeface="+mn-lt"/>
            </a:endParaRPr>
          </a:p>
        </p:txBody>
      </p:sp>
      <p:sp>
        <p:nvSpPr>
          <p:cNvPr id="3" name="矩形 2">
            <a:extLst>
              <a:ext uri="{FF2B5EF4-FFF2-40B4-BE49-F238E27FC236}">
                <a16:creationId xmlns:a16="http://schemas.microsoft.com/office/drawing/2014/main" id="{F54F293F-96DA-46C5-9440-61FC644FECC1}"/>
              </a:ext>
            </a:extLst>
          </p:cNvPr>
          <p:cNvSpPr/>
          <p:nvPr/>
        </p:nvSpPr>
        <p:spPr>
          <a:xfrm>
            <a:off x="9608458" y="2543629"/>
            <a:ext cx="2090057" cy="1099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t>宏观部分</a:t>
            </a:r>
          </a:p>
        </p:txBody>
      </p:sp>
      <p:sp>
        <p:nvSpPr>
          <p:cNvPr id="5" name="右大括号 4">
            <a:extLst>
              <a:ext uri="{FF2B5EF4-FFF2-40B4-BE49-F238E27FC236}">
                <a16:creationId xmlns:a16="http://schemas.microsoft.com/office/drawing/2014/main" id="{2880A406-BB16-4B7C-A746-AA8CDB1BCA23}"/>
              </a:ext>
            </a:extLst>
          </p:cNvPr>
          <p:cNvSpPr/>
          <p:nvPr/>
        </p:nvSpPr>
        <p:spPr>
          <a:xfrm>
            <a:off x="9216571" y="2104571"/>
            <a:ext cx="45719" cy="201748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178291880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Box 40"/>
          <p:cNvSpPr txBox="1"/>
          <p:nvPr/>
        </p:nvSpPr>
        <p:spPr>
          <a:xfrm>
            <a:off x="3923727" y="1516765"/>
            <a:ext cx="8030489" cy="4154984"/>
          </a:xfrm>
          <a:prstGeom prst="rect">
            <a:avLst/>
          </a:prstGeom>
          <a:noFill/>
        </p:spPr>
        <p:txBody>
          <a:bodyPr wrap="square" rtlCol="0">
            <a:spAutoFit/>
          </a:bodyPr>
          <a:lstStyle/>
          <a:p>
            <a:pPr algn="ctr" defTabSz="1218565">
              <a:lnSpc>
                <a:spcPct val="150000"/>
              </a:lnSpc>
            </a:pPr>
            <a:r>
              <a:rPr lang="zh-CN" altLang="en-US" sz="4400" b="1" spc="213" dirty="0">
                <a:latin typeface="方正大标宋简体" panose="02010601030101010101" pitchFamily="2" charset="-122"/>
                <a:ea typeface="方正大标宋简体" panose="02010601030101010101" pitchFamily="2" charset="-122"/>
                <a:cs typeface="+mn-ea"/>
                <a:sym typeface="+mn-lt"/>
              </a:rPr>
              <a:t>经济学基础分值分布</a:t>
            </a:r>
          </a:p>
          <a:p>
            <a:pPr algn="ctr" defTabSz="1218565">
              <a:lnSpc>
                <a:spcPct val="150000"/>
              </a:lnSpc>
            </a:pPr>
            <a:r>
              <a:rPr lang="zh-CN" altLang="en-US" sz="4400" spc="213" dirty="0">
                <a:latin typeface="方正大标宋简体" panose="02010601030101010101" pitchFamily="2" charset="-122"/>
                <a:ea typeface="方正大标宋简体" panose="02010601030101010101" pitchFamily="2" charset="-122"/>
                <a:cs typeface="+mn-ea"/>
                <a:sym typeface="+mn-lt"/>
              </a:rPr>
              <a:t>单选题：</a:t>
            </a:r>
            <a:r>
              <a:rPr lang="en-US" altLang="zh-CN" sz="4400" spc="213" dirty="0">
                <a:latin typeface="方正大标宋简体" panose="02010601030101010101" pitchFamily="2" charset="-122"/>
                <a:ea typeface="方正大标宋简体" panose="02010601030101010101" pitchFamily="2" charset="-122"/>
                <a:cs typeface="+mn-ea"/>
                <a:sym typeface="+mn-lt"/>
              </a:rPr>
              <a:t>15</a:t>
            </a:r>
            <a:r>
              <a:rPr lang="zh-CN" altLang="en-US" sz="4400" spc="213" dirty="0">
                <a:latin typeface="方正大标宋简体" panose="02010601030101010101" pitchFamily="2" charset="-122"/>
                <a:ea typeface="方正大标宋简体" panose="02010601030101010101" pitchFamily="2" charset="-122"/>
                <a:cs typeface="+mn-ea"/>
                <a:sym typeface="+mn-lt"/>
              </a:rPr>
              <a:t>题 </a:t>
            </a:r>
          </a:p>
          <a:p>
            <a:pPr algn="ctr" defTabSz="1218565">
              <a:lnSpc>
                <a:spcPct val="150000"/>
              </a:lnSpc>
            </a:pPr>
            <a:r>
              <a:rPr lang="zh-CN" altLang="en-US" sz="4400" spc="213" dirty="0">
                <a:latin typeface="方正大标宋简体" panose="02010601030101010101" pitchFamily="2" charset="-122"/>
                <a:ea typeface="方正大标宋简体" panose="02010601030101010101" pitchFamily="2" charset="-122"/>
                <a:cs typeface="+mn-ea"/>
                <a:sym typeface="+mn-lt"/>
              </a:rPr>
              <a:t>多选题：</a:t>
            </a:r>
            <a:r>
              <a:rPr lang="en-US" altLang="zh-CN" sz="4400" spc="213" dirty="0">
                <a:latin typeface="方正大标宋简体" panose="02010601030101010101" pitchFamily="2" charset="-122"/>
                <a:ea typeface="方正大标宋简体" panose="02010601030101010101" pitchFamily="2" charset="-122"/>
                <a:cs typeface="+mn-ea"/>
                <a:sym typeface="+mn-lt"/>
              </a:rPr>
              <a:t>7</a:t>
            </a:r>
            <a:r>
              <a:rPr lang="zh-CN" altLang="en-US" sz="4400" spc="213" dirty="0">
                <a:latin typeface="方正大标宋简体" panose="02010601030101010101" pitchFamily="2" charset="-122"/>
                <a:ea typeface="方正大标宋简体" panose="02010601030101010101" pitchFamily="2" charset="-122"/>
                <a:cs typeface="+mn-ea"/>
                <a:sym typeface="+mn-lt"/>
              </a:rPr>
              <a:t>题</a:t>
            </a:r>
          </a:p>
          <a:p>
            <a:pPr algn="ctr" defTabSz="1218565">
              <a:lnSpc>
                <a:spcPct val="150000"/>
              </a:lnSpc>
            </a:pPr>
            <a:r>
              <a:rPr lang="zh-CN" altLang="en-US" sz="4400" spc="213" dirty="0">
                <a:latin typeface="方正大标宋简体" panose="02010601030101010101" pitchFamily="2" charset="-122"/>
                <a:ea typeface="方正大标宋简体" panose="02010601030101010101" pitchFamily="2" charset="-122"/>
                <a:cs typeface="+mn-ea"/>
                <a:sym typeface="+mn-lt"/>
              </a:rPr>
              <a:t>平均分：</a:t>
            </a:r>
            <a:r>
              <a:rPr lang="en-US" altLang="zh-CN" sz="4400" spc="213" dirty="0">
                <a:latin typeface="方正大标宋简体" panose="02010601030101010101" pitchFamily="2" charset="-122"/>
                <a:ea typeface="方正大标宋简体" panose="02010601030101010101" pitchFamily="2" charset="-122"/>
                <a:cs typeface="+mn-ea"/>
                <a:sym typeface="+mn-lt"/>
              </a:rPr>
              <a:t>29</a:t>
            </a:r>
            <a:r>
              <a:rPr lang="zh-CN" altLang="en-US" sz="4400" spc="213" dirty="0">
                <a:latin typeface="方正大标宋简体" panose="02010601030101010101" pitchFamily="2" charset="-122"/>
                <a:ea typeface="方正大标宋简体" panose="02010601030101010101" pitchFamily="2" charset="-122"/>
                <a:cs typeface="+mn-ea"/>
                <a:sym typeface="+mn-lt"/>
              </a:rPr>
              <a:t>分</a:t>
            </a: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iterate type="lt">
                                    <p:tmPct val="15000"/>
                                  </p:iterate>
                                  <p:childTnLst>
                                    <p:set>
                                      <p:cBhvr>
                                        <p:cTn id="6" dur="1" fill="hold">
                                          <p:stCondLst>
                                            <p:cond delay="0"/>
                                          </p:stCondLst>
                                        </p:cTn>
                                        <p:tgtEl>
                                          <p:spTgt spid="115"/>
                                        </p:tgtEl>
                                        <p:attrNameLst>
                                          <p:attrName>style.visibility</p:attrName>
                                        </p:attrNameLst>
                                      </p:cBhvr>
                                      <p:to>
                                        <p:strVal val="visible"/>
                                      </p:to>
                                    </p:set>
                                    <p:anim calcmode="lin" valueType="num">
                                      <p:cBhvr>
                                        <p:cTn id="7" dur="500" fill="hold"/>
                                        <p:tgtEl>
                                          <p:spTgt spid="115"/>
                                        </p:tgtEl>
                                        <p:attrNameLst>
                                          <p:attrName>ppt_w</p:attrName>
                                        </p:attrNameLst>
                                      </p:cBhvr>
                                      <p:tavLst>
                                        <p:tav tm="0">
                                          <p:val>
                                            <p:fltVal val="0"/>
                                          </p:val>
                                        </p:tav>
                                        <p:tav tm="100000">
                                          <p:val>
                                            <p:strVal val="#ppt_w"/>
                                          </p:val>
                                        </p:tav>
                                      </p:tavLst>
                                    </p:anim>
                                    <p:anim calcmode="lin" valueType="num">
                                      <p:cBhvr>
                                        <p:cTn id="8" dur="500" fill="hold"/>
                                        <p:tgtEl>
                                          <p:spTgt spid="115"/>
                                        </p:tgtEl>
                                        <p:attrNameLst>
                                          <p:attrName>ppt_h</p:attrName>
                                        </p:attrNameLst>
                                      </p:cBhvr>
                                      <p:tavLst>
                                        <p:tav tm="0">
                                          <p:val>
                                            <p:fltVal val="0"/>
                                          </p:val>
                                        </p:tav>
                                        <p:tav tm="100000">
                                          <p:val>
                                            <p:strVal val="#ppt_h"/>
                                          </p:val>
                                        </p:tav>
                                      </p:tavLst>
                                    </p:anim>
                                    <p:anim calcmode="lin" valueType="num">
                                      <p:cBhvr>
                                        <p:cTn id="9" dur="500" fill="hold"/>
                                        <p:tgtEl>
                                          <p:spTgt spid="115"/>
                                        </p:tgtEl>
                                        <p:attrNameLst>
                                          <p:attrName>ppt_x</p:attrName>
                                        </p:attrNameLst>
                                      </p:cBhvr>
                                      <p:tavLst>
                                        <p:tav tm="0">
                                          <p:val>
                                            <p:fltVal val="0.5"/>
                                          </p:val>
                                        </p:tav>
                                        <p:tav tm="100000">
                                          <p:val>
                                            <p:strVal val="#ppt_x"/>
                                          </p:val>
                                        </p:tav>
                                      </p:tavLst>
                                    </p:anim>
                                    <p:anim calcmode="lin" valueType="num">
                                      <p:cBhvr>
                                        <p:cTn id="10" dur="500" fill="hold"/>
                                        <p:tgtEl>
                                          <p:spTgt spid="11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8"/>
          <p:cNvSpPr/>
          <p:nvPr/>
        </p:nvSpPr>
        <p:spPr bwMode="auto">
          <a:xfrm>
            <a:off x="2586659" y="-13126"/>
            <a:ext cx="482637" cy="462693"/>
          </a:xfrm>
          <a:custGeom>
            <a:avLst/>
            <a:gdLst>
              <a:gd name="T0" fmla="*/ 19 w 205"/>
              <a:gd name="T1" fmla="*/ 99 h 196"/>
              <a:gd name="T2" fmla="*/ 20 w 205"/>
              <a:gd name="T3" fmla="*/ 97 h 196"/>
              <a:gd name="T4" fmla="*/ 33 w 205"/>
              <a:gd name="T5" fmla="*/ 97 h 196"/>
              <a:gd name="T6" fmla="*/ 51 w 205"/>
              <a:gd name="T7" fmla="*/ 114 h 196"/>
              <a:gd name="T8" fmla="*/ 52 w 205"/>
              <a:gd name="T9" fmla="*/ 106 h 196"/>
              <a:gd name="T10" fmla="*/ 62 w 205"/>
              <a:gd name="T11" fmla="*/ 109 h 196"/>
              <a:gd name="T12" fmla="*/ 66 w 205"/>
              <a:gd name="T13" fmla="*/ 113 h 196"/>
              <a:gd name="T14" fmla="*/ 76 w 205"/>
              <a:gd name="T15" fmla="*/ 125 h 196"/>
              <a:gd name="T16" fmla="*/ 82 w 205"/>
              <a:gd name="T17" fmla="*/ 137 h 196"/>
              <a:gd name="T18" fmla="*/ 80 w 205"/>
              <a:gd name="T19" fmla="*/ 128 h 196"/>
              <a:gd name="T20" fmla="*/ 90 w 205"/>
              <a:gd name="T21" fmla="*/ 145 h 196"/>
              <a:gd name="T22" fmla="*/ 95 w 205"/>
              <a:gd name="T23" fmla="*/ 161 h 196"/>
              <a:gd name="T24" fmla="*/ 104 w 205"/>
              <a:gd name="T25" fmla="*/ 193 h 196"/>
              <a:gd name="T26" fmla="*/ 112 w 205"/>
              <a:gd name="T27" fmla="*/ 194 h 196"/>
              <a:gd name="T28" fmla="*/ 124 w 205"/>
              <a:gd name="T29" fmla="*/ 181 h 196"/>
              <a:gd name="T30" fmla="*/ 128 w 205"/>
              <a:gd name="T31" fmla="*/ 185 h 196"/>
              <a:gd name="T32" fmla="*/ 195 w 205"/>
              <a:gd name="T33" fmla="*/ 100 h 196"/>
              <a:gd name="T34" fmla="*/ 192 w 205"/>
              <a:gd name="T35" fmla="*/ 58 h 196"/>
              <a:gd name="T36" fmla="*/ 177 w 205"/>
              <a:gd name="T37" fmla="*/ 110 h 196"/>
              <a:gd name="T38" fmla="*/ 173 w 205"/>
              <a:gd name="T39" fmla="*/ 22 h 196"/>
              <a:gd name="T40" fmla="*/ 174 w 205"/>
              <a:gd name="T41" fmla="*/ 113 h 196"/>
              <a:gd name="T42" fmla="*/ 164 w 205"/>
              <a:gd name="T43" fmla="*/ 73 h 196"/>
              <a:gd name="T44" fmla="*/ 158 w 205"/>
              <a:gd name="T45" fmla="*/ 24 h 196"/>
              <a:gd name="T46" fmla="*/ 157 w 205"/>
              <a:gd name="T47" fmla="*/ 111 h 196"/>
              <a:gd name="T48" fmla="*/ 155 w 205"/>
              <a:gd name="T49" fmla="*/ 132 h 196"/>
              <a:gd name="T50" fmla="*/ 140 w 205"/>
              <a:gd name="T51" fmla="*/ 155 h 196"/>
              <a:gd name="T52" fmla="*/ 141 w 205"/>
              <a:gd name="T53" fmla="*/ 87 h 196"/>
              <a:gd name="T54" fmla="*/ 132 w 205"/>
              <a:gd name="T55" fmla="*/ 31 h 196"/>
              <a:gd name="T56" fmla="*/ 137 w 205"/>
              <a:gd name="T57" fmla="*/ 134 h 196"/>
              <a:gd name="T58" fmla="*/ 135 w 205"/>
              <a:gd name="T59" fmla="*/ 161 h 196"/>
              <a:gd name="T60" fmla="*/ 125 w 205"/>
              <a:gd name="T61" fmla="*/ 37 h 196"/>
              <a:gd name="T62" fmla="*/ 123 w 205"/>
              <a:gd name="T63" fmla="*/ 44 h 196"/>
              <a:gd name="T64" fmla="*/ 116 w 205"/>
              <a:gd name="T65" fmla="*/ 178 h 196"/>
              <a:gd name="T66" fmla="*/ 99 w 205"/>
              <a:gd name="T67" fmla="*/ 12 h 196"/>
              <a:gd name="T68" fmla="*/ 110 w 205"/>
              <a:gd name="T69" fmla="*/ 102 h 196"/>
              <a:gd name="T70" fmla="*/ 106 w 205"/>
              <a:gd name="T71" fmla="*/ 150 h 196"/>
              <a:gd name="T72" fmla="*/ 98 w 205"/>
              <a:gd name="T73" fmla="*/ 24 h 196"/>
              <a:gd name="T74" fmla="*/ 98 w 205"/>
              <a:gd name="T75" fmla="*/ 44 h 196"/>
              <a:gd name="T76" fmla="*/ 98 w 205"/>
              <a:gd name="T77" fmla="*/ 129 h 196"/>
              <a:gd name="T78" fmla="*/ 83 w 205"/>
              <a:gd name="T79" fmla="*/ 2 h 196"/>
              <a:gd name="T80" fmla="*/ 91 w 205"/>
              <a:gd name="T81" fmla="*/ 109 h 196"/>
              <a:gd name="T82" fmla="*/ 76 w 205"/>
              <a:gd name="T83" fmla="*/ 71 h 196"/>
              <a:gd name="T84" fmla="*/ 63 w 205"/>
              <a:gd name="T85" fmla="*/ 21 h 196"/>
              <a:gd name="T86" fmla="*/ 75 w 205"/>
              <a:gd name="T87" fmla="*/ 101 h 196"/>
              <a:gd name="T88" fmla="*/ 61 w 205"/>
              <a:gd name="T89" fmla="*/ 70 h 196"/>
              <a:gd name="T90" fmla="*/ 53 w 205"/>
              <a:gd name="T91" fmla="*/ 26 h 196"/>
              <a:gd name="T92" fmla="*/ 51 w 205"/>
              <a:gd name="T93" fmla="*/ 92 h 196"/>
              <a:gd name="T94" fmla="*/ 39 w 205"/>
              <a:gd name="T95" fmla="*/ 36 h 196"/>
              <a:gd name="T96" fmla="*/ 35 w 205"/>
              <a:gd name="T97" fmla="*/ 84 h 196"/>
              <a:gd name="T98" fmla="*/ 23 w 205"/>
              <a:gd name="T99" fmla="*/ 16 h 196"/>
              <a:gd name="T100" fmla="*/ 20 w 205"/>
              <a:gd name="T101" fmla="*/ 71 h 196"/>
              <a:gd name="T102" fmla="*/ 2 w 205"/>
              <a:gd name="T103" fmla="*/ 27 h 196"/>
              <a:gd name="T104" fmla="*/ 14 w 205"/>
              <a:gd name="T105" fmla="*/ 59 h 196"/>
              <a:gd name="T106" fmla="*/ 0 w 205"/>
              <a:gd name="T107" fmla="*/ 58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5" h="196">
                <a:moveTo>
                  <a:pt x="0" y="58"/>
                </a:moveTo>
                <a:cubicBezTo>
                  <a:pt x="4" y="70"/>
                  <a:pt x="10" y="77"/>
                  <a:pt x="18" y="85"/>
                </a:cubicBezTo>
                <a:cubicBezTo>
                  <a:pt x="18" y="90"/>
                  <a:pt x="18" y="94"/>
                  <a:pt x="19" y="99"/>
                </a:cubicBezTo>
                <a:cubicBezTo>
                  <a:pt x="19" y="101"/>
                  <a:pt x="21" y="101"/>
                  <a:pt x="21" y="99"/>
                </a:cubicBezTo>
                <a:cubicBezTo>
                  <a:pt x="21" y="99"/>
                  <a:pt x="21" y="98"/>
                  <a:pt x="21" y="98"/>
                </a:cubicBezTo>
                <a:cubicBezTo>
                  <a:pt x="21" y="97"/>
                  <a:pt x="20" y="97"/>
                  <a:pt x="20" y="97"/>
                </a:cubicBezTo>
                <a:cubicBezTo>
                  <a:pt x="22" y="96"/>
                  <a:pt x="22" y="94"/>
                  <a:pt x="22" y="92"/>
                </a:cubicBezTo>
                <a:cubicBezTo>
                  <a:pt x="22" y="91"/>
                  <a:pt x="21" y="89"/>
                  <a:pt x="21" y="88"/>
                </a:cubicBezTo>
                <a:cubicBezTo>
                  <a:pt x="25" y="91"/>
                  <a:pt x="29" y="94"/>
                  <a:pt x="33" y="97"/>
                </a:cubicBezTo>
                <a:cubicBezTo>
                  <a:pt x="33" y="97"/>
                  <a:pt x="34" y="97"/>
                  <a:pt x="34" y="97"/>
                </a:cubicBezTo>
                <a:cubicBezTo>
                  <a:pt x="39" y="100"/>
                  <a:pt x="44" y="102"/>
                  <a:pt x="49" y="104"/>
                </a:cubicBezTo>
                <a:cubicBezTo>
                  <a:pt x="49" y="108"/>
                  <a:pt x="49" y="111"/>
                  <a:pt x="51" y="114"/>
                </a:cubicBezTo>
                <a:cubicBezTo>
                  <a:pt x="52" y="115"/>
                  <a:pt x="53" y="115"/>
                  <a:pt x="53" y="113"/>
                </a:cubicBezTo>
                <a:cubicBezTo>
                  <a:pt x="53" y="111"/>
                  <a:pt x="53" y="110"/>
                  <a:pt x="52" y="109"/>
                </a:cubicBezTo>
                <a:cubicBezTo>
                  <a:pt x="52" y="108"/>
                  <a:pt x="52" y="107"/>
                  <a:pt x="52" y="106"/>
                </a:cubicBezTo>
                <a:cubicBezTo>
                  <a:pt x="54" y="107"/>
                  <a:pt x="56" y="107"/>
                  <a:pt x="59" y="108"/>
                </a:cubicBezTo>
                <a:cubicBezTo>
                  <a:pt x="60" y="108"/>
                  <a:pt x="61" y="109"/>
                  <a:pt x="62" y="109"/>
                </a:cubicBezTo>
                <a:cubicBezTo>
                  <a:pt x="62" y="109"/>
                  <a:pt x="62" y="109"/>
                  <a:pt x="62" y="109"/>
                </a:cubicBezTo>
                <a:cubicBezTo>
                  <a:pt x="61" y="109"/>
                  <a:pt x="61" y="110"/>
                  <a:pt x="61" y="110"/>
                </a:cubicBezTo>
                <a:cubicBezTo>
                  <a:pt x="62" y="113"/>
                  <a:pt x="62" y="112"/>
                  <a:pt x="63" y="114"/>
                </a:cubicBezTo>
                <a:cubicBezTo>
                  <a:pt x="63" y="116"/>
                  <a:pt x="66" y="115"/>
                  <a:pt x="66" y="113"/>
                </a:cubicBezTo>
                <a:cubicBezTo>
                  <a:pt x="66" y="112"/>
                  <a:pt x="66" y="112"/>
                  <a:pt x="66" y="111"/>
                </a:cubicBezTo>
                <a:cubicBezTo>
                  <a:pt x="70" y="113"/>
                  <a:pt x="73" y="115"/>
                  <a:pt x="76" y="118"/>
                </a:cubicBezTo>
                <a:cubicBezTo>
                  <a:pt x="76" y="120"/>
                  <a:pt x="76" y="122"/>
                  <a:pt x="76" y="125"/>
                </a:cubicBezTo>
                <a:cubicBezTo>
                  <a:pt x="76" y="129"/>
                  <a:pt x="78" y="133"/>
                  <a:pt x="78" y="137"/>
                </a:cubicBezTo>
                <a:cubicBezTo>
                  <a:pt x="78" y="140"/>
                  <a:pt x="82" y="139"/>
                  <a:pt x="82" y="137"/>
                </a:cubicBezTo>
                <a:cubicBezTo>
                  <a:pt x="82" y="137"/>
                  <a:pt x="82" y="137"/>
                  <a:pt x="82" y="137"/>
                </a:cubicBezTo>
                <a:cubicBezTo>
                  <a:pt x="82" y="134"/>
                  <a:pt x="81" y="132"/>
                  <a:pt x="81" y="129"/>
                </a:cubicBezTo>
                <a:cubicBezTo>
                  <a:pt x="81" y="129"/>
                  <a:pt x="81" y="128"/>
                  <a:pt x="81" y="128"/>
                </a:cubicBezTo>
                <a:cubicBezTo>
                  <a:pt x="81" y="128"/>
                  <a:pt x="80" y="128"/>
                  <a:pt x="80" y="128"/>
                </a:cubicBezTo>
                <a:cubicBezTo>
                  <a:pt x="80" y="126"/>
                  <a:pt x="80" y="125"/>
                  <a:pt x="80" y="123"/>
                </a:cubicBezTo>
                <a:cubicBezTo>
                  <a:pt x="80" y="124"/>
                  <a:pt x="81" y="125"/>
                  <a:pt x="81" y="126"/>
                </a:cubicBezTo>
                <a:cubicBezTo>
                  <a:pt x="84" y="132"/>
                  <a:pt x="87" y="139"/>
                  <a:pt x="90" y="145"/>
                </a:cubicBezTo>
                <a:cubicBezTo>
                  <a:pt x="90" y="146"/>
                  <a:pt x="90" y="146"/>
                  <a:pt x="90" y="147"/>
                </a:cubicBezTo>
                <a:cubicBezTo>
                  <a:pt x="90" y="151"/>
                  <a:pt x="88" y="161"/>
                  <a:pt x="93" y="163"/>
                </a:cubicBezTo>
                <a:cubicBezTo>
                  <a:pt x="94" y="164"/>
                  <a:pt x="96" y="163"/>
                  <a:pt x="95" y="161"/>
                </a:cubicBezTo>
                <a:cubicBezTo>
                  <a:pt x="94" y="158"/>
                  <a:pt x="93" y="155"/>
                  <a:pt x="93" y="152"/>
                </a:cubicBezTo>
                <a:cubicBezTo>
                  <a:pt x="97" y="163"/>
                  <a:pt x="100" y="174"/>
                  <a:pt x="101" y="186"/>
                </a:cubicBezTo>
                <a:cubicBezTo>
                  <a:pt x="101" y="188"/>
                  <a:pt x="102" y="192"/>
                  <a:pt x="104" y="193"/>
                </a:cubicBezTo>
                <a:cubicBezTo>
                  <a:pt x="105" y="194"/>
                  <a:pt x="109" y="193"/>
                  <a:pt x="111" y="191"/>
                </a:cubicBezTo>
                <a:cubicBezTo>
                  <a:pt x="111" y="191"/>
                  <a:pt x="111" y="191"/>
                  <a:pt x="111" y="191"/>
                </a:cubicBezTo>
                <a:cubicBezTo>
                  <a:pt x="112" y="192"/>
                  <a:pt x="112" y="193"/>
                  <a:pt x="112" y="194"/>
                </a:cubicBezTo>
                <a:cubicBezTo>
                  <a:pt x="113" y="196"/>
                  <a:pt x="116" y="196"/>
                  <a:pt x="116" y="193"/>
                </a:cubicBezTo>
                <a:cubicBezTo>
                  <a:pt x="116" y="191"/>
                  <a:pt x="116" y="189"/>
                  <a:pt x="116" y="187"/>
                </a:cubicBezTo>
                <a:cubicBezTo>
                  <a:pt x="119" y="185"/>
                  <a:pt x="121" y="183"/>
                  <a:pt x="124" y="181"/>
                </a:cubicBezTo>
                <a:cubicBezTo>
                  <a:pt x="124" y="182"/>
                  <a:pt x="124" y="184"/>
                  <a:pt x="124" y="185"/>
                </a:cubicBezTo>
                <a:cubicBezTo>
                  <a:pt x="124" y="187"/>
                  <a:pt x="125" y="187"/>
                  <a:pt x="126" y="187"/>
                </a:cubicBezTo>
                <a:cubicBezTo>
                  <a:pt x="127" y="187"/>
                  <a:pt x="128" y="187"/>
                  <a:pt x="128" y="185"/>
                </a:cubicBezTo>
                <a:cubicBezTo>
                  <a:pt x="128" y="183"/>
                  <a:pt x="128" y="180"/>
                  <a:pt x="128" y="177"/>
                </a:cubicBezTo>
                <a:cubicBezTo>
                  <a:pt x="130" y="175"/>
                  <a:pt x="133" y="173"/>
                  <a:pt x="135" y="171"/>
                </a:cubicBezTo>
                <a:cubicBezTo>
                  <a:pt x="155" y="147"/>
                  <a:pt x="175" y="124"/>
                  <a:pt x="195" y="100"/>
                </a:cubicBezTo>
                <a:cubicBezTo>
                  <a:pt x="197" y="98"/>
                  <a:pt x="199" y="95"/>
                  <a:pt x="199" y="92"/>
                </a:cubicBezTo>
                <a:cubicBezTo>
                  <a:pt x="201" y="81"/>
                  <a:pt x="203" y="70"/>
                  <a:pt x="205" y="58"/>
                </a:cubicBezTo>
                <a:cubicBezTo>
                  <a:pt x="192" y="58"/>
                  <a:pt x="192" y="58"/>
                  <a:pt x="192" y="58"/>
                </a:cubicBezTo>
                <a:cubicBezTo>
                  <a:pt x="191" y="66"/>
                  <a:pt x="190" y="71"/>
                  <a:pt x="189" y="78"/>
                </a:cubicBezTo>
                <a:cubicBezTo>
                  <a:pt x="189" y="90"/>
                  <a:pt x="185" y="99"/>
                  <a:pt x="178" y="108"/>
                </a:cubicBezTo>
                <a:cubicBezTo>
                  <a:pt x="177" y="108"/>
                  <a:pt x="177" y="109"/>
                  <a:pt x="177" y="110"/>
                </a:cubicBezTo>
                <a:cubicBezTo>
                  <a:pt x="176" y="108"/>
                  <a:pt x="176" y="106"/>
                  <a:pt x="175" y="104"/>
                </a:cubicBezTo>
                <a:cubicBezTo>
                  <a:pt x="174" y="95"/>
                  <a:pt x="174" y="85"/>
                  <a:pt x="174" y="76"/>
                </a:cubicBezTo>
                <a:cubicBezTo>
                  <a:pt x="173" y="58"/>
                  <a:pt x="173" y="40"/>
                  <a:pt x="173" y="22"/>
                </a:cubicBezTo>
                <a:cubicBezTo>
                  <a:pt x="173" y="21"/>
                  <a:pt x="171" y="21"/>
                  <a:pt x="171" y="22"/>
                </a:cubicBezTo>
                <a:cubicBezTo>
                  <a:pt x="171" y="40"/>
                  <a:pt x="171" y="58"/>
                  <a:pt x="170" y="76"/>
                </a:cubicBezTo>
                <a:cubicBezTo>
                  <a:pt x="170" y="89"/>
                  <a:pt x="172" y="101"/>
                  <a:pt x="174" y="113"/>
                </a:cubicBezTo>
                <a:cubicBezTo>
                  <a:pt x="170" y="119"/>
                  <a:pt x="165" y="124"/>
                  <a:pt x="161" y="130"/>
                </a:cubicBezTo>
                <a:cubicBezTo>
                  <a:pt x="161" y="124"/>
                  <a:pt x="161" y="117"/>
                  <a:pt x="161" y="111"/>
                </a:cubicBezTo>
                <a:cubicBezTo>
                  <a:pt x="163" y="98"/>
                  <a:pt x="164" y="86"/>
                  <a:pt x="164" y="73"/>
                </a:cubicBezTo>
                <a:cubicBezTo>
                  <a:pt x="164" y="62"/>
                  <a:pt x="164" y="51"/>
                  <a:pt x="163" y="40"/>
                </a:cubicBezTo>
                <a:cubicBezTo>
                  <a:pt x="163" y="35"/>
                  <a:pt x="163" y="28"/>
                  <a:pt x="158" y="24"/>
                </a:cubicBezTo>
                <a:cubicBezTo>
                  <a:pt x="158" y="23"/>
                  <a:pt x="157" y="24"/>
                  <a:pt x="158" y="24"/>
                </a:cubicBezTo>
                <a:cubicBezTo>
                  <a:pt x="162" y="30"/>
                  <a:pt x="161" y="42"/>
                  <a:pt x="161" y="48"/>
                </a:cubicBezTo>
                <a:cubicBezTo>
                  <a:pt x="161" y="59"/>
                  <a:pt x="161" y="69"/>
                  <a:pt x="160" y="80"/>
                </a:cubicBezTo>
                <a:cubicBezTo>
                  <a:pt x="159" y="90"/>
                  <a:pt x="159" y="101"/>
                  <a:pt x="157" y="111"/>
                </a:cubicBezTo>
                <a:cubicBezTo>
                  <a:pt x="157" y="118"/>
                  <a:pt x="157" y="125"/>
                  <a:pt x="157" y="132"/>
                </a:cubicBezTo>
                <a:cubicBezTo>
                  <a:pt x="157" y="132"/>
                  <a:pt x="157" y="132"/>
                  <a:pt x="157" y="132"/>
                </a:cubicBezTo>
                <a:cubicBezTo>
                  <a:pt x="157" y="131"/>
                  <a:pt x="156" y="131"/>
                  <a:pt x="155" y="132"/>
                </a:cubicBezTo>
                <a:cubicBezTo>
                  <a:pt x="155" y="134"/>
                  <a:pt x="155" y="135"/>
                  <a:pt x="155" y="137"/>
                </a:cubicBezTo>
                <a:cubicBezTo>
                  <a:pt x="151" y="142"/>
                  <a:pt x="147" y="148"/>
                  <a:pt x="142" y="154"/>
                </a:cubicBezTo>
                <a:cubicBezTo>
                  <a:pt x="142" y="154"/>
                  <a:pt x="141" y="155"/>
                  <a:pt x="140" y="155"/>
                </a:cubicBezTo>
                <a:cubicBezTo>
                  <a:pt x="140" y="153"/>
                  <a:pt x="140" y="151"/>
                  <a:pt x="140" y="149"/>
                </a:cubicBezTo>
                <a:cubicBezTo>
                  <a:pt x="140" y="141"/>
                  <a:pt x="141" y="134"/>
                  <a:pt x="142" y="126"/>
                </a:cubicBezTo>
                <a:cubicBezTo>
                  <a:pt x="143" y="113"/>
                  <a:pt x="142" y="100"/>
                  <a:pt x="141" y="87"/>
                </a:cubicBezTo>
                <a:cubicBezTo>
                  <a:pt x="140" y="72"/>
                  <a:pt x="140" y="58"/>
                  <a:pt x="138" y="44"/>
                </a:cubicBezTo>
                <a:cubicBezTo>
                  <a:pt x="138" y="38"/>
                  <a:pt x="138" y="31"/>
                  <a:pt x="132" y="29"/>
                </a:cubicBezTo>
                <a:cubicBezTo>
                  <a:pt x="131" y="28"/>
                  <a:pt x="130" y="31"/>
                  <a:pt x="132" y="31"/>
                </a:cubicBezTo>
                <a:cubicBezTo>
                  <a:pt x="138" y="34"/>
                  <a:pt x="136" y="57"/>
                  <a:pt x="136" y="62"/>
                </a:cubicBezTo>
                <a:cubicBezTo>
                  <a:pt x="137" y="74"/>
                  <a:pt x="138" y="86"/>
                  <a:pt x="138" y="98"/>
                </a:cubicBezTo>
                <a:cubicBezTo>
                  <a:pt x="138" y="110"/>
                  <a:pt x="138" y="122"/>
                  <a:pt x="137" y="134"/>
                </a:cubicBezTo>
                <a:cubicBezTo>
                  <a:pt x="135" y="142"/>
                  <a:pt x="137" y="151"/>
                  <a:pt x="136" y="159"/>
                </a:cubicBezTo>
                <a:cubicBezTo>
                  <a:pt x="136" y="159"/>
                  <a:pt x="135" y="159"/>
                  <a:pt x="135" y="160"/>
                </a:cubicBezTo>
                <a:cubicBezTo>
                  <a:pt x="135" y="161"/>
                  <a:pt x="135" y="161"/>
                  <a:pt x="135" y="161"/>
                </a:cubicBezTo>
                <a:cubicBezTo>
                  <a:pt x="133" y="164"/>
                  <a:pt x="131" y="166"/>
                  <a:pt x="128" y="168"/>
                </a:cubicBezTo>
                <a:cubicBezTo>
                  <a:pt x="128" y="138"/>
                  <a:pt x="128" y="108"/>
                  <a:pt x="128" y="78"/>
                </a:cubicBezTo>
                <a:cubicBezTo>
                  <a:pt x="128" y="64"/>
                  <a:pt x="127" y="51"/>
                  <a:pt x="125" y="37"/>
                </a:cubicBezTo>
                <a:cubicBezTo>
                  <a:pt x="123" y="24"/>
                  <a:pt x="122" y="13"/>
                  <a:pt x="113" y="3"/>
                </a:cubicBezTo>
                <a:cubicBezTo>
                  <a:pt x="112" y="2"/>
                  <a:pt x="110" y="4"/>
                  <a:pt x="111" y="5"/>
                </a:cubicBezTo>
                <a:cubicBezTo>
                  <a:pt x="121" y="15"/>
                  <a:pt x="121" y="31"/>
                  <a:pt x="123" y="44"/>
                </a:cubicBezTo>
                <a:cubicBezTo>
                  <a:pt x="126" y="59"/>
                  <a:pt x="124" y="75"/>
                  <a:pt x="124" y="89"/>
                </a:cubicBezTo>
                <a:cubicBezTo>
                  <a:pt x="124" y="117"/>
                  <a:pt x="124" y="144"/>
                  <a:pt x="124" y="172"/>
                </a:cubicBezTo>
                <a:cubicBezTo>
                  <a:pt x="121" y="174"/>
                  <a:pt x="119" y="176"/>
                  <a:pt x="116" y="178"/>
                </a:cubicBezTo>
                <a:cubicBezTo>
                  <a:pt x="116" y="150"/>
                  <a:pt x="116" y="122"/>
                  <a:pt x="113" y="94"/>
                </a:cubicBezTo>
                <a:cubicBezTo>
                  <a:pt x="112" y="79"/>
                  <a:pt x="109" y="64"/>
                  <a:pt x="107" y="49"/>
                </a:cubicBezTo>
                <a:cubicBezTo>
                  <a:pt x="105" y="37"/>
                  <a:pt x="105" y="22"/>
                  <a:pt x="99" y="12"/>
                </a:cubicBezTo>
                <a:cubicBezTo>
                  <a:pt x="98" y="11"/>
                  <a:pt x="97" y="11"/>
                  <a:pt x="97" y="12"/>
                </a:cubicBezTo>
                <a:cubicBezTo>
                  <a:pt x="103" y="24"/>
                  <a:pt x="103" y="40"/>
                  <a:pt x="105" y="53"/>
                </a:cubicBezTo>
                <a:cubicBezTo>
                  <a:pt x="107" y="69"/>
                  <a:pt x="109" y="85"/>
                  <a:pt x="110" y="102"/>
                </a:cubicBezTo>
                <a:cubicBezTo>
                  <a:pt x="111" y="117"/>
                  <a:pt x="112" y="132"/>
                  <a:pt x="112" y="147"/>
                </a:cubicBezTo>
                <a:cubicBezTo>
                  <a:pt x="112" y="154"/>
                  <a:pt x="112" y="160"/>
                  <a:pt x="112" y="167"/>
                </a:cubicBezTo>
                <a:cubicBezTo>
                  <a:pt x="110" y="161"/>
                  <a:pt x="108" y="156"/>
                  <a:pt x="106" y="150"/>
                </a:cubicBezTo>
                <a:cubicBezTo>
                  <a:pt x="106" y="143"/>
                  <a:pt x="106" y="137"/>
                  <a:pt x="106" y="130"/>
                </a:cubicBezTo>
                <a:cubicBezTo>
                  <a:pt x="106" y="111"/>
                  <a:pt x="107" y="92"/>
                  <a:pt x="104" y="74"/>
                </a:cubicBezTo>
                <a:cubicBezTo>
                  <a:pt x="102" y="57"/>
                  <a:pt x="101" y="41"/>
                  <a:pt x="98" y="24"/>
                </a:cubicBezTo>
                <a:cubicBezTo>
                  <a:pt x="97" y="18"/>
                  <a:pt x="96" y="6"/>
                  <a:pt x="88" y="5"/>
                </a:cubicBezTo>
                <a:cubicBezTo>
                  <a:pt x="87" y="5"/>
                  <a:pt x="86" y="7"/>
                  <a:pt x="88" y="7"/>
                </a:cubicBezTo>
                <a:cubicBezTo>
                  <a:pt x="96" y="8"/>
                  <a:pt x="98" y="37"/>
                  <a:pt x="98" y="44"/>
                </a:cubicBezTo>
                <a:cubicBezTo>
                  <a:pt x="100" y="61"/>
                  <a:pt x="102" y="78"/>
                  <a:pt x="103" y="95"/>
                </a:cubicBezTo>
                <a:cubicBezTo>
                  <a:pt x="103" y="110"/>
                  <a:pt x="103" y="125"/>
                  <a:pt x="102" y="140"/>
                </a:cubicBezTo>
                <a:cubicBezTo>
                  <a:pt x="101" y="136"/>
                  <a:pt x="100" y="133"/>
                  <a:pt x="98" y="129"/>
                </a:cubicBezTo>
                <a:cubicBezTo>
                  <a:pt x="97" y="126"/>
                  <a:pt x="96" y="123"/>
                  <a:pt x="94" y="120"/>
                </a:cubicBezTo>
                <a:cubicBezTo>
                  <a:pt x="94" y="111"/>
                  <a:pt x="94" y="102"/>
                  <a:pt x="93" y="92"/>
                </a:cubicBezTo>
                <a:cubicBezTo>
                  <a:pt x="90" y="62"/>
                  <a:pt x="88" y="32"/>
                  <a:pt x="83" y="2"/>
                </a:cubicBezTo>
                <a:cubicBezTo>
                  <a:pt x="83" y="0"/>
                  <a:pt x="81" y="1"/>
                  <a:pt x="81" y="2"/>
                </a:cubicBezTo>
                <a:cubicBezTo>
                  <a:pt x="83" y="20"/>
                  <a:pt x="86" y="38"/>
                  <a:pt x="87" y="57"/>
                </a:cubicBezTo>
                <a:cubicBezTo>
                  <a:pt x="88" y="74"/>
                  <a:pt x="91" y="91"/>
                  <a:pt x="91" y="109"/>
                </a:cubicBezTo>
                <a:cubicBezTo>
                  <a:pt x="91" y="111"/>
                  <a:pt x="91" y="113"/>
                  <a:pt x="91" y="115"/>
                </a:cubicBezTo>
                <a:cubicBezTo>
                  <a:pt x="87" y="110"/>
                  <a:pt x="84" y="106"/>
                  <a:pt x="79" y="103"/>
                </a:cubicBezTo>
                <a:cubicBezTo>
                  <a:pt x="78" y="93"/>
                  <a:pt x="78" y="82"/>
                  <a:pt x="76" y="71"/>
                </a:cubicBezTo>
                <a:cubicBezTo>
                  <a:pt x="75" y="60"/>
                  <a:pt x="73" y="49"/>
                  <a:pt x="71" y="38"/>
                </a:cubicBezTo>
                <a:cubicBezTo>
                  <a:pt x="70" y="32"/>
                  <a:pt x="69" y="24"/>
                  <a:pt x="65" y="19"/>
                </a:cubicBezTo>
                <a:cubicBezTo>
                  <a:pt x="64" y="19"/>
                  <a:pt x="63" y="20"/>
                  <a:pt x="63" y="21"/>
                </a:cubicBezTo>
                <a:cubicBezTo>
                  <a:pt x="68" y="26"/>
                  <a:pt x="68" y="40"/>
                  <a:pt x="69" y="47"/>
                </a:cubicBezTo>
                <a:cubicBezTo>
                  <a:pt x="70" y="57"/>
                  <a:pt x="73" y="67"/>
                  <a:pt x="74" y="77"/>
                </a:cubicBezTo>
                <a:cubicBezTo>
                  <a:pt x="75" y="85"/>
                  <a:pt x="75" y="93"/>
                  <a:pt x="75" y="101"/>
                </a:cubicBezTo>
                <a:cubicBezTo>
                  <a:pt x="72" y="99"/>
                  <a:pt x="68" y="98"/>
                  <a:pt x="64" y="96"/>
                </a:cubicBezTo>
                <a:cubicBezTo>
                  <a:pt x="64" y="96"/>
                  <a:pt x="63" y="96"/>
                  <a:pt x="62" y="96"/>
                </a:cubicBezTo>
                <a:cubicBezTo>
                  <a:pt x="61" y="87"/>
                  <a:pt x="63" y="79"/>
                  <a:pt x="61" y="70"/>
                </a:cubicBezTo>
                <a:cubicBezTo>
                  <a:pt x="60" y="63"/>
                  <a:pt x="60" y="56"/>
                  <a:pt x="60" y="48"/>
                </a:cubicBezTo>
                <a:cubicBezTo>
                  <a:pt x="59" y="40"/>
                  <a:pt x="57" y="33"/>
                  <a:pt x="55" y="26"/>
                </a:cubicBezTo>
                <a:cubicBezTo>
                  <a:pt x="55" y="24"/>
                  <a:pt x="53" y="25"/>
                  <a:pt x="53" y="26"/>
                </a:cubicBezTo>
                <a:cubicBezTo>
                  <a:pt x="56" y="42"/>
                  <a:pt x="57" y="58"/>
                  <a:pt x="58" y="73"/>
                </a:cubicBezTo>
                <a:cubicBezTo>
                  <a:pt x="59" y="81"/>
                  <a:pt x="58" y="88"/>
                  <a:pt x="59" y="95"/>
                </a:cubicBezTo>
                <a:cubicBezTo>
                  <a:pt x="56" y="94"/>
                  <a:pt x="53" y="93"/>
                  <a:pt x="51" y="92"/>
                </a:cubicBezTo>
                <a:cubicBezTo>
                  <a:pt x="50" y="86"/>
                  <a:pt x="49" y="80"/>
                  <a:pt x="48" y="74"/>
                </a:cubicBezTo>
                <a:cubicBezTo>
                  <a:pt x="47" y="61"/>
                  <a:pt x="44" y="48"/>
                  <a:pt x="41" y="36"/>
                </a:cubicBezTo>
                <a:cubicBezTo>
                  <a:pt x="41" y="34"/>
                  <a:pt x="39" y="35"/>
                  <a:pt x="39" y="36"/>
                </a:cubicBezTo>
                <a:cubicBezTo>
                  <a:pt x="43" y="52"/>
                  <a:pt x="45" y="68"/>
                  <a:pt x="47" y="84"/>
                </a:cubicBezTo>
                <a:cubicBezTo>
                  <a:pt x="47" y="86"/>
                  <a:pt x="47" y="88"/>
                  <a:pt x="47" y="90"/>
                </a:cubicBezTo>
                <a:cubicBezTo>
                  <a:pt x="43" y="88"/>
                  <a:pt x="39" y="86"/>
                  <a:pt x="35" y="84"/>
                </a:cubicBezTo>
                <a:cubicBezTo>
                  <a:pt x="34" y="76"/>
                  <a:pt x="32" y="67"/>
                  <a:pt x="31" y="59"/>
                </a:cubicBezTo>
                <a:cubicBezTo>
                  <a:pt x="29" y="45"/>
                  <a:pt x="25" y="30"/>
                  <a:pt x="25" y="16"/>
                </a:cubicBezTo>
                <a:cubicBezTo>
                  <a:pt x="25" y="15"/>
                  <a:pt x="23" y="15"/>
                  <a:pt x="23" y="16"/>
                </a:cubicBezTo>
                <a:cubicBezTo>
                  <a:pt x="23" y="29"/>
                  <a:pt x="26" y="42"/>
                  <a:pt x="28" y="54"/>
                </a:cubicBezTo>
                <a:cubicBezTo>
                  <a:pt x="29" y="63"/>
                  <a:pt x="30" y="72"/>
                  <a:pt x="31" y="81"/>
                </a:cubicBezTo>
                <a:cubicBezTo>
                  <a:pt x="27" y="78"/>
                  <a:pt x="23" y="75"/>
                  <a:pt x="20" y="71"/>
                </a:cubicBezTo>
                <a:cubicBezTo>
                  <a:pt x="19" y="64"/>
                  <a:pt x="17" y="58"/>
                  <a:pt x="14" y="51"/>
                </a:cubicBezTo>
                <a:cubicBezTo>
                  <a:pt x="12" y="45"/>
                  <a:pt x="10" y="39"/>
                  <a:pt x="7" y="33"/>
                </a:cubicBezTo>
                <a:cubicBezTo>
                  <a:pt x="6" y="30"/>
                  <a:pt x="5" y="28"/>
                  <a:pt x="2" y="27"/>
                </a:cubicBezTo>
                <a:cubicBezTo>
                  <a:pt x="1" y="27"/>
                  <a:pt x="1" y="28"/>
                  <a:pt x="2" y="29"/>
                </a:cubicBezTo>
                <a:cubicBezTo>
                  <a:pt x="5" y="30"/>
                  <a:pt x="6" y="37"/>
                  <a:pt x="7" y="40"/>
                </a:cubicBezTo>
                <a:cubicBezTo>
                  <a:pt x="9" y="47"/>
                  <a:pt x="12" y="53"/>
                  <a:pt x="14" y="59"/>
                </a:cubicBezTo>
                <a:cubicBezTo>
                  <a:pt x="14" y="62"/>
                  <a:pt x="15" y="64"/>
                  <a:pt x="15" y="66"/>
                </a:cubicBezTo>
                <a:cubicBezTo>
                  <a:pt x="13" y="63"/>
                  <a:pt x="12" y="62"/>
                  <a:pt x="10" y="58"/>
                </a:cubicBezTo>
                <a:lnTo>
                  <a:pt x="0" y="58"/>
                </a:lnTo>
                <a:close/>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7" name="Freeform 17"/>
          <p:cNvSpPr>
            <a:spLocks noEditPoints="1"/>
          </p:cNvSpPr>
          <p:nvPr/>
        </p:nvSpPr>
        <p:spPr bwMode="auto">
          <a:xfrm>
            <a:off x="1516182" y="4625773"/>
            <a:ext cx="254282" cy="229352"/>
          </a:xfrm>
          <a:custGeom>
            <a:avLst/>
            <a:gdLst>
              <a:gd name="T0" fmla="*/ 12 w 108"/>
              <a:gd name="T1" fmla="*/ 31 h 97"/>
              <a:gd name="T2" fmla="*/ 5 w 108"/>
              <a:gd name="T3" fmla="*/ 53 h 97"/>
              <a:gd name="T4" fmla="*/ 27 w 108"/>
              <a:gd name="T5" fmla="*/ 90 h 97"/>
              <a:gd name="T6" fmla="*/ 84 w 108"/>
              <a:gd name="T7" fmla="*/ 86 h 97"/>
              <a:gd name="T8" fmla="*/ 107 w 108"/>
              <a:gd name="T9" fmla="*/ 50 h 97"/>
              <a:gd name="T10" fmla="*/ 94 w 108"/>
              <a:gd name="T11" fmla="*/ 17 h 97"/>
              <a:gd name="T12" fmla="*/ 12 w 108"/>
              <a:gd name="T13" fmla="*/ 31 h 97"/>
              <a:gd name="T14" fmla="*/ 75 w 108"/>
              <a:gd name="T15" fmla="*/ 25 h 97"/>
              <a:gd name="T16" fmla="*/ 91 w 108"/>
              <a:gd name="T17" fmla="*/ 47 h 97"/>
              <a:gd name="T18" fmla="*/ 76 w 108"/>
              <a:gd name="T19" fmla="*/ 70 h 97"/>
              <a:gd name="T20" fmla="*/ 48 w 108"/>
              <a:gd name="T21" fmla="*/ 78 h 97"/>
              <a:gd name="T22" fmla="*/ 39 w 108"/>
              <a:gd name="T23" fmla="*/ 77 h 97"/>
              <a:gd name="T24" fmla="*/ 19 w 108"/>
              <a:gd name="T25" fmla="*/ 49 h 97"/>
              <a:gd name="T26" fmla="*/ 40 w 108"/>
              <a:gd name="T27" fmla="*/ 24 h 97"/>
              <a:gd name="T28" fmla="*/ 75 w 108"/>
              <a:gd name="T29" fmla="*/ 25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8" h="97">
                <a:moveTo>
                  <a:pt x="12" y="31"/>
                </a:moveTo>
                <a:cubicBezTo>
                  <a:pt x="9" y="38"/>
                  <a:pt x="8" y="46"/>
                  <a:pt x="5" y="53"/>
                </a:cubicBezTo>
                <a:cubicBezTo>
                  <a:pt x="0" y="68"/>
                  <a:pt x="8" y="84"/>
                  <a:pt x="27" y="90"/>
                </a:cubicBezTo>
                <a:cubicBezTo>
                  <a:pt x="47" y="97"/>
                  <a:pt x="65" y="94"/>
                  <a:pt x="84" y="86"/>
                </a:cubicBezTo>
                <a:cubicBezTo>
                  <a:pt x="100" y="79"/>
                  <a:pt x="108" y="67"/>
                  <a:pt x="107" y="50"/>
                </a:cubicBezTo>
                <a:cubicBezTo>
                  <a:pt x="107" y="37"/>
                  <a:pt x="104" y="26"/>
                  <a:pt x="94" y="17"/>
                </a:cubicBezTo>
                <a:cubicBezTo>
                  <a:pt x="73" y="0"/>
                  <a:pt x="28" y="0"/>
                  <a:pt x="12" y="31"/>
                </a:cubicBezTo>
                <a:moveTo>
                  <a:pt x="75" y="25"/>
                </a:moveTo>
                <a:cubicBezTo>
                  <a:pt x="85" y="29"/>
                  <a:pt x="90" y="36"/>
                  <a:pt x="91" y="47"/>
                </a:cubicBezTo>
                <a:cubicBezTo>
                  <a:pt x="91" y="59"/>
                  <a:pt x="87" y="65"/>
                  <a:pt x="76" y="70"/>
                </a:cubicBezTo>
                <a:cubicBezTo>
                  <a:pt x="67" y="74"/>
                  <a:pt x="58" y="79"/>
                  <a:pt x="48" y="78"/>
                </a:cubicBezTo>
                <a:cubicBezTo>
                  <a:pt x="45" y="77"/>
                  <a:pt x="42" y="77"/>
                  <a:pt x="39" y="77"/>
                </a:cubicBezTo>
                <a:cubicBezTo>
                  <a:pt x="22" y="75"/>
                  <a:pt x="15" y="66"/>
                  <a:pt x="19" y="49"/>
                </a:cubicBezTo>
                <a:cubicBezTo>
                  <a:pt x="22" y="37"/>
                  <a:pt x="29" y="29"/>
                  <a:pt x="40" y="24"/>
                </a:cubicBezTo>
                <a:cubicBezTo>
                  <a:pt x="51" y="20"/>
                  <a:pt x="63" y="19"/>
                  <a:pt x="75" y="25"/>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4" name="Freeform 34"/>
          <p:cNvSpPr/>
          <p:nvPr/>
        </p:nvSpPr>
        <p:spPr bwMode="auto">
          <a:xfrm>
            <a:off x="1683210" y="86593"/>
            <a:ext cx="139606" cy="541471"/>
          </a:xfrm>
          <a:custGeom>
            <a:avLst/>
            <a:gdLst>
              <a:gd name="T0" fmla="*/ 1 w 59"/>
              <a:gd name="T1" fmla="*/ 3 h 230"/>
              <a:gd name="T2" fmla="*/ 12 w 59"/>
              <a:gd name="T3" fmla="*/ 32 h 230"/>
              <a:gd name="T4" fmla="*/ 20 w 59"/>
              <a:gd name="T5" fmla="*/ 72 h 230"/>
              <a:gd name="T6" fmla="*/ 26 w 59"/>
              <a:gd name="T7" fmla="*/ 96 h 230"/>
              <a:gd name="T8" fmla="*/ 21 w 59"/>
              <a:gd name="T9" fmla="*/ 80 h 230"/>
              <a:gd name="T10" fmla="*/ 12 w 59"/>
              <a:gd name="T11" fmla="*/ 62 h 230"/>
              <a:gd name="T12" fmla="*/ 10 w 59"/>
              <a:gd name="T13" fmla="*/ 62 h 230"/>
              <a:gd name="T14" fmla="*/ 18 w 59"/>
              <a:gd name="T15" fmla="*/ 79 h 230"/>
              <a:gd name="T16" fmla="*/ 24 w 59"/>
              <a:gd name="T17" fmla="*/ 99 h 230"/>
              <a:gd name="T18" fmla="*/ 34 w 59"/>
              <a:gd name="T19" fmla="*/ 139 h 230"/>
              <a:gd name="T20" fmla="*/ 32 w 59"/>
              <a:gd name="T21" fmla="*/ 142 h 230"/>
              <a:gd name="T22" fmla="*/ 33 w 59"/>
              <a:gd name="T23" fmla="*/ 142 h 230"/>
              <a:gd name="T24" fmla="*/ 34 w 59"/>
              <a:gd name="T25" fmla="*/ 142 h 230"/>
              <a:gd name="T26" fmla="*/ 35 w 59"/>
              <a:gd name="T27" fmla="*/ 144 h 230"/>
              <a:gd name="T28" fmla="*/ 45 w 59"/>
              <a:gd name="T29" fmla="*/ 188 h 230"/>
              <a:gd name="T30" fmla="*/ 56 w 59"/>
              <a:gd name="T31" fmla="*/ 228 h 230"/>
              <a:gd name="T32" fmla="*/ 56 w 59"/>
              <a:gd name="T33" fmla="*/ 228 h 230"/>
              <a:gd name="T34" fmla="*/ 59 w 59"/>
              <a:gd name="T35" fmla="*/ 227 h 230"/>
              <a:gd name="T36" fmla="*/ 48 w 59"/>
              <a:gd name="T37" fmla="*/ 183 h 230"/>
              <a:gd name="T38" fmla="*/ 37 w 59"/>
              <a:gd name="T39" fmla="*/ 140 h 230"/>
              <a:gd name="T40" fmla="*/ 37 w 59"/>
              <a:gd name="T41" fmla="*/ 138 h 230"/>
              <a:gd name="T42" fmla="*/ 36 w 59"/>
              <a:gd name="T43" fmla="*/ 122 h 230"/>
              <a:gd name="T44" fmla="*/ 26 w 59"/>
              <a:gd name="T45" fmla="*/ 81 h 230"/>
              <a:gd name="T46" fmla="*/ 16 w 59"/>
              <a:gd name="T47" fmla="*/ 35 h 230"/>
              <a:gd name="T48" fmla="*/ 11 w 59"/>
              <a:gd name="T49" fmla="*/ 16 h 230"/>
              <a:gd name="T50" fmla="*/ 3 w 59"/>
              <a:gd name="T51" fmla="*/ 0 h 230"/>
              <a:gd name="T52" fmla="*/ 2 w 59"/>
              <a:gd name="T53" fmla="*/ 0 h 230"/>
              <a:gd name="T54" fmla="*/ 1 w 59"/>
              <a:gd name="T55" fmla="*/ 2 h 230"/>
              <a:gd name="T56" fmla="*/ 1 w 59"/>
              <a:gd name="T57" fmla="*/ 3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9" h="230">
                <a:moveTo>
                  <a:pt x="1" y="3"/>
                </a:moveTo>
                <a:cubicBezTo>
                  <a:pt x="6" y="0"/>
                  <a:pt x="11" y="29"/>
                  <a:pt x="12" y="32"/>
                </a:cubicBezTo>
                <a:cubicBezTo>
                  <a:pt x="15" y="45"/>
                  <a:pt x="17" y="58"/>
                  <a:pt x="20" y="72"/>
                </a:cubicBezTo>
                <a:cubicBezTo>
                  <a:pt x="22" y="80"/>
                  <a:pt x="24" y="88"/>
                  <a:pt x="26" y="96"/>
                </a:cubicBezTo>
                <a:cubicBezTo>
                  <a:pt x="24" y="91"/>
                  <a:pt x="23" y="85"/>
                  <a:pt x="21" y="80"/>
                </a:cubicBezTo>
                <a:cubicBezTo>
                  <a:pt x="18" y="73"/>
                  <a:pt x="15" y="68"/>
                  <a:pt x="12" y="62"/>
                </a:cubicBezTo>
                <a:cubicBezTo>
                  <a:pt x="12" y="60"/>
                  <a:pt x="9" y="61"/>
                  <a:pt x="10" y="62"/>
                </a:cubicBezTo>
                <a:cubicBezTo>
                  <a:pt x="12" y="68"/>
                  <a:pt x="15" y="73"/>
                  <a:pt x="18" y="79"/>
                </a:cubicBezTo>
                <a:cubicBezTo>
                  <a:pt x="20" y="86"/>
                  <a:pt x="22" y="93"/>
                  <a:pt x="24" y="99"/>
                </a:cubicBezTo>
                <a:cubicBezTo>
                  <a:pt x="28" y="113"/>
                  <a:pt x="31" y="126"/>
                  <a:pt x="34" y="139"/>
                </a:cubicBezTo>
                <a:cubicBezTo>
                  <a:pt x="33" y="140"/>
                  <a:pt x="33" y="141"/>
                  <a:pt x="32" y="142"/>
                </a:cubicBezTo>
                <a:cubicBezTo>
                  <a:pt x="32" y="142"/>
                  <a:pt x="33" y="143"/>
                  <a:pt x="33" y="142"/>
                </a:cubicBezTo>
                <a:cubicBezTo>
                  <a:pt x="34" y="142"/>
                  <a:pt x="34" y="142"/>
                  <a:pt x="34" y="142"/>
                </a:cubicBezTo>
                <a:cubicBezTo>
                  <a:pt x="34" y="143"/>
                  <a:pt x="35" y="143"/>
                  <a:pt x="35" y="144"/>
                </a:cubicBezTo>
                <a:cubicBezTo>
                  <a:pt x="38" y="159"/>
                  <a:pt x="42" y="173"/>
                  <a:pt x="45" y="188"/>
                </a:cubicBezTo>
                <a:cubicBezTo>
                  <a:pt x="48" y="201"/>
                  <a:pt x="49" y="216"/>
                  <a:pt x="56" y="228"/>
                </a:cubicBezTo>
                <a:cubicBezTo>
                  <a:pt x="56" y="228"/>
                  <a:pt x="56" y="228"/>
                  <a:pt x="56" y="228"/>
                </a:cubicBezTo>
                <a:cubicBezTo>
                  <a:pt x="57" y="230"/>
                  <a:pt x="59" y="229"/>
                  <a:pt x="59" y="227"/>
                </a:cubicBezTo>
                <a:cubicBezTo>
                  <a:pt x="52" y="213"/>
                  <a:pt x="51" y="198"/>
                  <a:pt x="48" y="183"/>
                </a:cubicBezTo>
                <a:cubicBezTo>
                  <a:pt x="44" y="169"/>
                  <a:pt x="40" y="154"/>
                  <a:pt x="37" y="140"/>
                </a:cubicBezTo>
                <a:cubicBezTo>
                  <a:pt x="37" y="139"/>
                  <a:pt x="37" y="138"/>
                  <a:pt x="37" y="138"/>
                </a:cubicBezTo>
                <a:cubicBezTo>
                  <a:pt x="38" y="133"/>
                  <a:pt x="37" y="127"/>
                  <a:pt x="36" y="122"/>
                </a:cubicBezTo>
                <a:cubicBezTo>
                  <a:pt x="33" y="109"/>
                  <a:pt x="30" y="95"/>
                  <a:pt x="26" y="81"/>
                </a:cubicBezTo>
                <a:cubicBezTo>
                  <a:pt x="22" y="66"/>
                  <a:pt x="20" y="50"/>
                  <a:pt x="16" y="35"/>
                </a:cubicBezTo>
                <a:cubicBezTo>
                  <a:pt x="14" y="29"/>
                  <a:pt x="13" y="22"/>
                  <a:pt x="11" y="16"/>
                </a:cubicBezTo>
                <a:cubicBezTo>
                  <a:pt x="10" y="9"/>
                  <a:pt x="6" y="6"/>
                  <a:pt x="3" y="0"/>
                </a:cubicBezTo>
                <a:cubicBezTo>
                  <a:pt x="3" y="0"/>
                  <a:pt x="2" y="0"/>
                  <a:pt x="2" y="0"/>
                </a:cubicBezTo>
                <a:cubicBezTo>
                  <a:pt x="2" y="1"/>
                  <a:pt x="1" y="1"/>
                  <a:pt x="1" y="2"/>
                </a:cubicBezTo>
                <a:cubicBezTo>
                  <a:pt x="0" y="2"/>
                  <a:pt x="1" y="3"/>
                  <a:pt x="1" y="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5" name="Freeform 35"/>
          <p:cNvSpPr/>
          <p:nvPr/>
        </p:nvSpPr>
        <p:spPr bwMode="auto">
          <a:xfrm>
            <a:off x="1740049" y="100553"/>
            <a:ext cx="148581" cy="539477"/>
          </a:xfrm>
          <a:custGeom>
            <a:avLst/>
            <a:gdLst>
              <a:gd name="T0" fmla="*/ 20 w 63"/>
              <a:gd name="T1" fmla="*/ 64 h 229"/>
              <a:gd name="T2" fmla="*/ 37 w 63"/>
              <a:gd name="T3" fmla="*/ 130 h 229"/>
              <a:gd name="T4" fmla="*/ 48 w 63"/>
              <a:gd name="T5" fmla="*/ 192 h 229"/>
              <a:gd name="T6" fmla="*/ 60 w 63"/>
              <a:gd name="T7" fmla="*/ 228 h 229"/>
              <a:gd name="T8" fmla="*/ 63 w 63"/>
              <a:gd name="T9" fmla="*/ 227 h 229"/>
              <a:gd name="T10" fmla="*/ 60 w 63"/>
              <a:gd name="T11" fmla="*/ 221 h 229"/>
              <a:gd name="T12" fmla="*/ 59 w 63"/>
              <a:gd name="T13" fmla="*/ 221 h 229"/>
              <a:gd name="T14" fmla="*/ 55 w 63"/>
              <a:gd name="T15" fmla="*/ 204 h 229"/>
              <a:gd name="T16" fmla="*/ 50 w 63"/>
              <a:gd name="T17" fmla="*/ 181 h 229"/>
              <a:gd name="T18" fmla="*/ 38 w 63"/>
              <a:gd name="T19" fmla="*/ 117 h 229"/>
              <a:gd name="T20" fmla="*/ 2 w 63"/>
              <a:gd name="T21" fmla="*/ 1 h 229"/>
              <a:gd name="T22" fmla="*/ 0 w 63"/>
              <a:gd name="T23" fmla="*/ 3 h 229"/>
              <a:gd name="T24" fmla="*/ 20 w 63"/>
              <a:gd name="T25" fmla="*/ 64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229">
                <a:moveTo>
                  <a:pt x="20" y="64"/>
                </a:moveTo>
                <a:cubicBezTo>
                  <a:pt x="26" y="86"/>
                  <a:pt x="32" y="107"/>
                  <a:pt x="37" y="130"/>
                </a:cubicBezTo>
                <a:cubicBezTo>
                  <a:pt x="41" y="150"/>
                  <a:pt x="44" y="172"/>
                  <a:pt x="48" y="192"/>
                </a:cubicBezTo>
                <a:cubicBezTo>
                  <a:pt x="51" y="204"/>
                  <a:pt x="50" y="221"/>
                  <a:pt x="60" y="228"/>
                </a:cubicBezTo>
                <a:cubicBezTo>
                  <a:pt x="61" y="229"/>
                  <a:pt x="63" y="229"/>
                  <a:pt x="63" y="227"/>
                </a:cubicBezTo>
                <a:cubicBezTo>
                  <a:pt x="62" y="223"/>
                  <a:pt x="62" y="224"/>
                  <a:pt x="60" y="221"/>
                </a:cubicBezTo>
                <a:cubicBezTo>
                  <a:pt x="59" y="221"/>
                  <a:pt x="59" y="221"/>
                  <a:pt x="59" y="221"/>
                </a:cubicBezTo>
                <a:cubicBezTo>
                  <a:pt x="57" y="216"/>
                  <a:pt x="56" y="209"/>
                  <a:pt x="55" y="204"/>
                </a:cubicBezTo>
                <a:cubicBezTo>
                  <a:pt x="54" y="196"/>
                  <a:pt x="52" y="188"/>
                  <a:pt x="50" y="181"/>
                </a:cubicBezTo>
                <a:cubicBezTo>
                  <a:pt x="45" y="160"/>
                  <a:pt x="43" y="138"/>
                  <a:pt x="38" y="117"/>
                </a:cubicBezTo>
                <a:cubicBezTo>
                  <a:pt x="29" y="78"/>
                  <a:pt x="20" y="37"/>
                  <a:pt x="2" y="1"/>
                </a:cubicBezTo>
                <a:cubicBezTo>
                  <a:pt x="1" y="0"/>
                  <a:pt x="0" y="1"/>
                  <a:pt x="0" y="3"/>
                </a:cubicBezTo>
                <a:cubicBezTo>
                  <a:pt x="9" y="22"/>
                  <a:pt x="15" y="43"/>
                  <a:pt x="20" y="64"/>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6" name="Freeform 36"/>
          <p:cNvSpPr/>
          <p:nvPr/>
        </p:nvSpPr>
        <p:spPr bwMode="auto">
          <a:xfrm>
            <a:off x="1817830" y="24767"/>
            <a:ext cx="160547" cy="644181"/>
          </a:xfrm>
          <a:custGeom>
            <a:avLst/>
            <a:gdLst>
              <a:gd name="T0" fmla="*/ 10 w 68"/>
              <a:gd name="T1" fmla="*/ 37 h 273"/>
              <a:gd name="T2" fmla="*/ 14 w 68"/>
              <a:gd name="T3" fmla="*/ 66 h 273"/>
              <a:gd name="T4" fmla="*/ 26 w 68"/>
              <a:gd name="T5" fmla="*/ 136 h 273"/>
              <a:gd name="T6" fmla="*/ 38 w 68"/>
              <a:gd name="T7" fmla="*/ 204 h 273"/>
              <a:gd name="T8" fmla="*/ 44 w 68"/>
              <a:gd name="T9" fmla="*/ 238 h 273"/>
              <a:gd name="T10" fmla="*/ 47 w 68"/>
              <a:gd name="T11" fmla="*/ 272 h 273"/>
              <a:gd name="T12" fmla="*/ 49 w 68"/>
              <a:gd name="T13" fmla="*/ 273 h 273"/>
              <a:gd name="T14" fmla="*/ 51 w 68"/>
              <a:gd name="T15" fmla="*/ 258 h 273"/>
              <a:gd name="T16" fmla="*/ 45 w 68"/>
              <a:gd name="T17" fmla="*/ 224 h 273"/>
              <a:gd name="T18" fmla="*/ 31 w 68"/>
              <a:gd name="T19" fmla="*/ 148 h 273"/>
              <a:gd name="T20" fmla="*/ 18 w 68"/>
              <a:gd name="T21" fmla="*/ 74 h 273"/>
              <a:gd name="T22" fmla="*/ 9 w 68"/>
              <a:gd name="T23" fmla="*/ 18 h 273"/>
              <a:gd name="T24" fmla="*/ 22 w 68"/>
              <a:gd name="T25" fmla="*/ 49 h 273"/>
              <a:gd name="T26" fmla="*/ 30 w 68"/>
              <a:gd name="T27" fmla="*/ 80 h 273"/>
              <a:gd name="T28" fmla="*/ 47 w 68"/>
              <a:gd name="T29" fmla="*/ 144 h 273"/>
              <a:gd name="T30" fmla="*/ 54 w 68"/>
              <a:gd name="T31" fmla="*/ 211 h 273"/>
              <a:gd name="T32" fmla="*/ 58 w 68"/>
              <a:gd name="T33" fmla="*/ 241 h 273"/>
              <a:gd name="T34" fmla="*/ 65 w 68"/>
              <a:gd name="T35" fmla="*/ 272 h 273"/>
              <a:gd name="T36" fmla="*/ 67 w 68"/>
              <a:gd name="T37" fmla="*/ 272 h 273"/>
              <a:gd name="T38" fmla="*/ 62 w 68"/>
              <a:gd name="T39" fmla="*/ 245 h 273"/>
              <a:gd name="T40" fmla="*/ 58 w 68"/>
              <a:gd name="T41" fmla="*/ 207 h 273"/>
              <a:gd name="T42" fmla="*/ 49 w 68"/>
              <a:gd name="T43" fmla="*/ 139 h 273"/>
              <a:gd name="T44" fmla="*/ 31 w 68"/>
              <a:gd name="T45" fmla="*/ 72 h 273"/>
              <a:gd name="T46" fmla="*/ 9 w 68"/>
              <a:gd name="T47" fmla="*/ 15 h 273"/>
              <a:gd name="T48" fmla="*/ 8 w 68"/>
              <a:gd name="T49" fmla="*/ 15 h 273"/>
              <a:gd name="T50" fmla="*/ 3 w 68"/>
              <a:gd name="T51" fmla="*/ 2 h 273"/>
              <a:gd name="T52" fmla="*/ 1 w 68"/>
              <a:gd name="T53" fmla="*/ 2 h 273"/>
              <a:gd name="T54" fmla="*/ 10 w 68"/>
              <a:gd name="T55" fmla="*/ 37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 h="273">
                <a:moveTo>
                  <a:pt x="10" y="37"/>
                </a:moveTo>
                <a:cubicBezTo>
                  <a:pt x="11" y="46"/>
                  <a:pt x="12" y="56"/>
                  <a:pt x="14" y="66"/>
                </a:cubicBezTo>
                <a:cubicBezTo>
                  <a:pt x="18" y="89"/>
                  <a:pt x="22" y="112"/>
                  <a:pt x="26" y="136"/>
                </a:cubicBezTo>
                <a:cubicBezTo>
                  <a:pt x="30" y="159"/>
                  <a:pt x="34" y="181"/>
                  <a:pt x="38" y="204"/>
                </a:cubicBezTo>
                <a:cubicBezTo>
                  <a:pt x="40" y="215"/>
                  <a:pt x="42" y="227"/>
                  <a:pt x="44" y="238"/>
                </a:cubicBezTo>
                <a:cubicBezTo>
                  <a:pt x="46" y="247"/>
                  <a:pt x="53" y="263"/>
                  <a:pt x="47" y="272"/>
                </a:cubicBezTo>
                <a:cubicBezTo>
                  <a:pt x="47" y="272"/>
                  <a:pt x="48" y="273"/>
                  <a:pt x="49" y="273"/>
                </a:cubicBezTo>
                <a:cubicBezTo>
                  <a:pt x="52" y="269"/>
                  <a:pt x="52" y="263"/>
                  <a:pt x="51" y="258"/>
                </a:cubicBezTo>
                <a:cubicBezTo>
                  <a:pt x="50" y="247"/>
                  <a:pt x="47" y="235"/>
                  <a:pt x="45" y="224"/>
                </a:cubicBezTo>
                <a:cubicBezTo>
                  <a:pt x="40" y="199"/>
                  <a:pt x="36" y="174"/>
                  <a:pt x="31" y="148"/>
                </a:cubicBezTo>
                <a:cubicBezTo>
                  <a:pt x="27" y="124"/>
                  <a:pt x="23" y="99"/>
                  <a:pt x="18" y="74"/>
                </a:cubicBezTo>
                <a:cubicBezTo>
                  <a:pt x="15" y="55"/>
                  <a:pt x="13" y="36"/>
                  <a:pt x="9" y="18"/>
                </a:cubicBezTo>
                <a:cubicBezTo>
                  <a:pt x="16" y="26"/>
                  <a:pt x="19" y="39"/>
                  <a:pt x="22" y="49"/>
                </a:cubicBezTo>
                <a:cubicBezTo>
                  <a:pt x="24" y="59"/>
                  <a:pt x="27" y="69"/>
                  <a:pt x="30" y="80"/>
                </a:cubicBezTo>
                <a:cubicBezTo>
                  <a:pt x="37" y="101"/>
                  <a:pt x="43" y="122"/>
                  <a:pt x="47" y="144"/>
                </a:cubicBezTo>
                <a:cubicBezTo>
                  <a:pt x="50" y="166"/>
                  <a:pt x="53" y="189"/>
                  <a:pt x="54" y="211"/>
                </a:cubicBezTo>
                <a:cubicBezTo>
                  <a:pt x="55" y="221"/>
                  <a:pt x="56" y="231"/>
                  <a:pt x="58" y="241"/>
                </a:cubicBezTo>
                <a:cubicBezTo>
                  <a:pt x="59" y="251"/>
                  <a:pt x="64" y="262"/>
                  <a:pt x="65" y="272"/>
                </a:cubicBezTo>
                <a:cubicBezTo>
                  <a:pt x="65" y="273"/>
                  <a:pt x="67" y="273"/>
                  <a:pt x="67" y="272"/>
                </a:cubicBezTo>
                <a:cubicBezTo>
                  <a:pt x="68" y="263"/>
                  <a:pt x="63" y="254"/>
                  <a:pt x="62" y="245"/>
                </a:cubicBezTo>
                <a:cubicBezTo>
                  <a:pt x="59" y="233"/>
                  <a:pt x="59" y="220"/>
                  <a:pt x="58" y="207"/>
                </a:cubicBezTo>
                <a:cubicBezTo>
                  <a:pt x="56" y="185"/>
                  <a:pt x="53" y="162"/>
                  <a:pt x="49" y="139"/>
                </a:cubicBezTo>
                <a:cubicBezTo>
                  <a:pt x="45" y="116"/>
                  <a:pt x="38" y="94"/>
                  <a:pt x="31" y="72"/>
                </a:cubicBezTo>
                <a:cubicBezTo>
                  <a:pt x="25" y="54"/>
                  <a:pt x="23" y="29"/>
                  <a:pt x="9" y="15"/>
                </a:cubicBezTo>
                <a:cubicBezTo>
                  <a:pt x="8" y="15"/>
                  <a:pt x="8" y="15"/>
                  <a:pt x="8" y="15"/>
                </a:cubicBezTo>
                <a:cubicBezTo>
                  <a:pt x="7" y="11"/>
                  <a:pt x="5" y="6"/>
                  <a:pt x="3" y="2"/>
                </a:cubicBezTo>
                <a:cubicBezTo>
                  <a:pt x="3" y="0"/>
                  <a:pt x="0" y="1"/>
                  <a:pt x="1" y="2"/>
                </a:cubicBezTo>
                <a:cubicBezTo>
                  <a:pt x="5" y="13"/>
                  <a:pt x="9" y="25"/>
                  <a:pt x="10" y="37"/>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7" name="Freeform 37"/>
          <p:cNvSpPr/>
          <p:nvPr/>
        </p:nvSpPr>
        <p:spPr bwMode="auto">
          <a:xfrm>
            <a:off x="1904585" y="107533"/>
            <a:ext cx="103707" cy="568395"/>
          </a:xfrm>
          <a:custGeom>
            <a:avLst/>
            <a:gdLst>
              <a:gd name="T0" fmla="*/ 22 w 44"/>
              <a:gd name="T1" fmla="*/ 115 h 241"/>
              <a:gd name="T2" fmla="*/ 42 w 44"/>
              <a:gd name="T3" fmla="*/ 239 h 241"/>
              <a:gd name="T4" fmla="*/ 44 w 44"/>
              <a:gd name="T5" fmla="*/ 239 h 241"/>
              <a:gd name="T6" fmla="*/ 42 w 44"/>
              <a:gd name="T7" fmla="*/ 213 h 241"/>
              <a:gd name="T8" fmla="*/ 38 w 44"/>
              <a:gd name="T9" fmla="*/ 182 h 241"/>
              <a:gd name="T10" fmla="*/ 27 w 44"/>
              <a:gd name="T11" fmla="*/ 121 h 241"/>
              <a:gd name="T12" fmla="*/ 16 w 44"/>
              <a:gd name="T13" fmla="*/ 63 h 241"/>
              <a:gd name="T14" fmla="*/ 2 w 44"/>
              <a:gd name="T15" fmla="*/ 1 h 241"/>
              <a:gd name="T16" fmla="*/ 0 w 44"/>
              <a:gd name="T17" fmla="*/ 1 h 241"/>
              <a:gd name="T18" fmla="*/ 11 w 44"/>
              <a:gd name="T19" fmla="*/ 55 h 241"/>
              <a:gd name="T20" fmla="*/ 22 w 44"/>
              <a:gd name="T21" fmla="*/ 115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241">
                <a:moveTo>
                  <a:pt x="22" y="115"/>
                </a:moveTo>
                <a:cubicBezTo>
                  <a:pt x="31" y="155"/>
                  <a:pt x="38" y="197"/>
                  <a:pt x="42" y="239"/>
                </a:cubicBezTo>
                <a:cubicBezTo>
                  <a:pt x="42" y="240"/>
                  <a:pt x="44" y="241"/>
                  <a:pt x="44" y="239"/>
                </a:cubicBezTo>
                <a:cubicBezTo>
                  <a:pt x="44" y="230"/>
                  <a:pt x="43" y="222"/>
                  <a:pt x="42" y="213"/>
                </a:cubicBezTo>
                <a:cubicBezTo>
                  <a:pt x="40" y="203"/>
                  <a:pt x="40" y="192"/>
                  <a:pt x="38" y="182"/>
                </a:cubicBezTo>
                <a:cubicBezTo>
                  <a:pt x="35" y="162"/>
                  <a:pt x="31" y="141"/>
                  <a:pt x="27" y="121"/>
                </a:cubicBezTo>
                <a:cubicBezTo>
                  <a:pt x="23" y="102"/>
                  <a:pt x="19" y="83"/>
                  <a:pt x="16" y="63"/>
                </a:cubicBezTo>
                <a:cubicBezTo>
                  <a:pt x="12" y="42"/>
                  <a:pt x="4" y="22"/>
                  <a:pt x="2" y="1"/>
                </a:cubicBezTo>
                <a:cubicBezTo>
                  <a:pt x="2" y="0"/>
                  <a:pt x="0" y="0"/>
                  <a:pt x="0" y="1"/>
                </a:cubicBezTo>
                <a:cubicBezTo>
                  <a:pt x="2" y="19"/>
                  <a:pt x="8" y="37"/>
                  <a:pt x="11" y="55"/>
                </a:cubicBezTo>
                <a:cubicBezTo>
                  <a:pt x="15" y="75"/>
                  <a:pt x="18" y="95"/>
                  <a:pt x="22" y="115"/>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8" name="Freeform 38"/>
          <p:cNvSpPr/>
          <p:nvPr/>
        </p:nvSpPr>
        <p:spPr bwMode="auto">
          <a:xfrm>
            <a:off x="1921537" y="41719"/>
            <a:ext cx="117668" cy="612271"/>
          </a:xfrm>
          <a:custGeom>
            <a:avLst/>
            <a:gdLst>
              <a:gd name="T0" fmla="*/ 9 w 50"/>
              <a:gd name="T1" fmla="*/ 30 h 260"/>
              <a:gd name="T2" fmla="*/ 15 w 50"/>
              <a:gd name="T3" fmla="*/ 64 h 260"/>
              <a:gd name="T4" fmla="*/ 28 w 50"/>
              <a:gd name="T5" fmla="*/ 129 h 260"/>
              <a:gd name="T6" fmla="*/ 37 w 50"/>
              <a:gd name="T7" fmla="*/ 193 h 260"/>
              <a:gd name="T8" fmla="*/ 42 w 50"/>
              <a:gd name="T9" fmla="*/ 227 h 260"/>
              <a:gd name="T10" fmla="*/ 44 w 50"/>
              <a:gd name="T11" fmla="*/ 245 h 260"/>
              <a:gd name="T12" fmla="*/ 47 w 50"/>
              <a:gd name="T13" fmla="*/ 257 h 260"/>
              <a:gd name="T14" fmla="*/ 45 w 50"/>
              <a:gd name="T15" fmla="*/ 257 h 260"/>
              <a:gd name="T16" fmla="*/ 45 w 50"/>
              <a:gd name="T17" fmla="*/ 258 h 260"/>
              <a:gd name="T18" fmla="*/ 47 w 50"/>
              <a:gd name="T19" fmla="*/ 259 h 260"/>
              <a:gd name="T20" fmla="*/ 48 w 50"/>
              <a:gd name="T21" fmla="*/ 239 h 260"/>
              <a:gd name="T22" fmla="*/ 43 w 50"/>
              <a:gd name="T23" fmla="*/ 207 h 260"/>
              <a:gd name="T24" fmla="*/ 32 w 50"/>
              <a:gd name="T25" fmla="*/ 134 h 260"/>
              <a:gd name="T26" fmla="*/ 18 w 50"/>
              <a:gd name="T27" fmla="*/ 63 h 260"/>
              <a:gd name="T28" fmla="*/ 11 w 50"/>
              <a:gd name="T29" fmla="*/ 28 h 260"/>
              <a:gd name="T30" fmla="*/ 3 w 50"/>
              <a:gd name="T31" fmla="*/ 1 h 260"/>
              <a:gd name="T32" fmla="*/ 1 w 50"/>
              <a:gd name="T33" fmla="*/ 1 h 260"/>
              <a:gd name="T34" fmla="*/ 9 w 50"/>
              <a:gd name="T35" fmla="*/ 30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0" h="260">
                <a:moveTo>
                  <a:pt x="9" y="30"/>
                </a:moveTo>
                <a:cubicBezTo>
                  <a:pt x="11" y="42"/>
                  <a:pt x="13" y="53"/>
                  <a:pt x="15" y="64"/>
                </a:cubicBezTo>
                <a:cubicBezTo>
                  <a:pt x="19" y="86"/>
                  <a:pt x="25" y="107"/>
                  <a:pt x="28" y="129"/>
                </a:cubicBezTo>
                <a:cubicBezTo>
                  <a:pt x="31" y="151"/>
                  <a:pt x="34" y="172"/>
                  <a:pt x="37" y="193"/>
                </a:cubicBezTo>
                <a:cubicBezTo>
                  <a:pt x="39" y="204"/>
                  <a:pt x="41" y="216"/>
                  <a:pt x="42" y="227"/>
                </a:cubicBezTo>
                <a:cubicBezTo>
                  <a:pt x="43" y="233"/>
                  <a:pt x="44" y="239"/>
                  <a:pt x="44" y="245"/>
                </a:cubicBezTo>
                <a:cubicBezTo>
                  <a:pt x="45" y="249"/>
                  <a:pt x="47" y="253"/>
                  <a:pt x="47" y="257"/>
                </a:cubicBezTo>
                <a:cubicBezTo>
                  <a:pt x="47" y="256"/>
                  <a:pt x="45" y="256"/>
                  <a:pt x="45" y="257"/>
                </a:cubicBezTo>
                <a:cubicBezTo>
                  <a:pt x="45" y="257"/>
                  <a:pt x="45" y="258"/>
                  <a:pt x="45" y="258"/>
                </a:cubicBezTo>
                <a:cubicBezTo>
                  <a:pt x="45" y="259"/>
                  <a:pt x="46" y="260"/>
                  <a:pt x="47" y="259"/>
                </a:cubicBezTo>
                <a:cubicBezTo>
                  <a:pt x="50" y="253"/>
                  <a:pt x="48" y="245"/>
                  <a:pt x="48" y="239"/>
                </a:cubicBezTo>
                <a:cubicBezTo>
                  <a:pt x="47" y="229"/>
                  <a:pt x="45" y="218"/>
                  <a:pt x="43" y="207"/>
                </a:cubicBezTo>
                <a:cubicBezTo>
                  <a:pt x="39" y="183"/>
                  <a:pt x="35" y="158"/>
                  <a:pt x="32" y="134"/>
                </a:cubicBezTo>
                <a:cubicBezTo>
                  <a:pt x="29" y="110"/>
                  <a:pt x="23" y="87"/>
                  <a:pt x="18" y="63"/>
                </a:cubicBezTo>
                <a:cubicBezTo>
                  <a:pt x="15" y="52"/>
                  <a:pt x="13" y="40"/>
                  <a:pt x="11" y="28"/>
                </a:cubicBezTo>
                <a:cubicBezTo>
                  <a:pt x="9" y="19"/>
                  <a:pt x="9" y="8"/>
                  <a:pt x="3" y="1"/>
                </a:cubicBezTo>
                <a:cubicBezTo>
                  <a:pt x="2" y="0"/>
                  <a:pt x="0" y="0"/>
                  <a:pt x="1" y="1"/>
                </a:cubicBezTo>
                <a:cubicBezTo>
                  <a:pt x="7" y="9"/>
                  <a:pt x="7" y="21"/>
                  <a:pt x="9" y="30"/>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9" name="Freeform 39"/>
          <p:cNvSpPr/>
          <p:nvPr/>
        </p:nvSpPr>
        <p:spPr bwMode="auto">
          <a:xfrm>
            <a:off x="2056157" y="135454"/>
            <a:ext cx="91741" cy="431781"/>
          </a:xfrm>
          <a:custGeom>
            <a:avLst/>
            <a:gdLst>
              <a:gd name="T0" fmla="*/ 9 w 39"/>
              <a:gd name="T1" fmla="*/ 23 h 183"/>
              <a:gd name="T2" fmla="*/ 14 w 39"/>
              <a:gd name="T3" fmla="*/ 44 h 183"/>
              <a:gd name="T4" fmla="*/ 22 w 39"/>
              <a:gd name="T5" fmla="*/ 94 h 183"/>
              <a:gd name="T6" fmla="*/ 28 w 39"/>
              <a:gd name="T7" fmla="*/ 145 h 183"/>
              <a:gd name="T8" fmla="*/ 32 w 39"/>
              <a:gd name="T9" fmla="*/ 166 h 183"/>
              <a:gd name="T10" fmla="*/ 36 w 39"/>
              <a:gd name="T11" fmla="*/ 181 h 183"/>
              <a:gd name="T12" fmla="*/ 39 w 39"/>
              <a:gd name="T13" fmla="*/ 180 h 183"/>
              <a:gd name="T14" fmla="*/ 37 w 39"/>
              <a:gd name="T15" fmla="*/ 174 h 183"/>
              <a:gd name="T16" fmla="*/ 34 w 39"/>
              <a:gd name="T17" fmla="*/ 159 h 183"/>
              <a:gd name="T18" fmla="*/ 30 w 39"/>
              <a:gd name="T19" fmla="*/ 129 h 183"/>
              <a:gd name="T20" fmla="*/ 24 w 39"/>
              <a:gd name="T21" fmla="*/ 84 h 183"/>
              <a:gd name="T22" fmla="*/ 14 w 39"/>
              <a:gd name="T23" fmla="*/ 36 h 183"/>
              <a:gd name="T24" fmla="*/ 1 w 39"/>
              <a:gd name="T25" fmla="*/ 1 h 183"/>
              <a:gd name="T26" fmla="*/ 0 w 39"/>
              <a:gd name="T27" fmla="*/ 1 h 183"/>
              <a:gd name="T28" fmla="*/ 9 w 39"/>
              <a:gd name="T29" fmla="*/ 2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183">
                <a:moveTo>
                  <a:pt x="9" y="23"/>
                </a:moveTo>
                <a:cubicBezTo>
                  <a:pt x="11" y="30"/>
                  <a:pt x="12" y="37"/>
                  <a:pt x="14" y="44"/>
                </a:cubicBezTo>
                <a:cubicBezTo>
                  <a:pt x="17" y="61"/>
                  <a:pt x="20" y="77"/>
                  <a:pt x="22" y="94"/>
                </a:cubicBezTo>
                <a:cubicBezTo>
                  <a:pt x="25" y="111"/>
                  <a:pt x="26" y="128"/>
                  <a:pt x="28" y="145"/>
                </a:cubicBezTo>
                <a:cubicBezTo>
                  <a:pt x="29" y="152"/>
                  <a:pt x="31" y="159"/>
                  <a:pt x="32" y="166"/>
                </a:cubicBezTo>
                <a:cubicBezTo>
                  <a:pt x="33" y="171"/>
                  <a:pt x="33" y="177"/>
                  <a:pt x="36" y="181"/>
                </a:cubicBezTo>
                <a:cubicBezTo>
                  <a:pt x="37" y="183"/>
                  <a:pt x="39" y="182"/>
                  <a:pt x="39" y="180"/>
                </a:cubicBezTo>
                <a:cubicBezTo>
                  <a:pt x="38" y="178"/>
                  <a:pt x="37" y="176"/>
                  <a:pt x="37" y="174"/>
                </a:cubicBezTo>
                <a:cubicBezTo>
                  <a:pt x="35" y="169"/>
                  <a:pt x="35" y="163"/>
                  <a:pt x="34" y="159"/>
                </a:cubicBezTo>
                <a:cubicBezTo>
                  <a:pt x="32" y="149"/>
                  <a:pt x="31" y="139"/>
                  <a:pt x="30" y="129"/>
                </a:cubicBezTo>
                <a:cubicBezTo>
                  <a:pt x="28" y="114"/>
                  <a:pt x="26" y="99"/>
                  <a:pt x="24" y="84"/>
                </a:cubicBezTo>
                <a:cubicBezTo>
                  <a:pt x="21" y="68"/>
                  <a:pt x="18" y="52"/>
                  <a:pt x="14" y="36"/>
                </a:cubicBezTo>
                <a:cubicBezTo>
                  <a:pt x="12" y="25"/>
                  <a:pt x="9" y="10"/>
                  <a:pt x="1" y="1"/>
                </a:cubicBezTo>
                <a:cubicBezTo>
                  <a:pt x="1" y="0"/>
                  <a:pt x="0" y="1"/>
                  <a:pt x="0" y="1"/>
                </a:cubicBezTo>
                <a:cubicBezTo>
                  <a:pt x="5" y="7"/>
                  <a:pt x="7" y="17"/>
                  <a:pt x="9" y="2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0" name="Freeform 40"/>
          <p:cNvSpPr/>
          <p:nvPr/>
        </p:nvSpPr>
        <p:spPr bwMode="auto">
          <a:xfrm>
            <a:off x="2105019" y="95567"/>
            <a:ext cx="70800" cy="450727"/>
          </a:xfrm>
          <a:custGeom>
            <a:avLst/>
            <a:gdLst>
              <a:gd name="T0" fmla="*/ 17 w 30"/>
              <a:gd name="T1" fmla="*/ 98 h 191"/>
              <a:gd name="T2" fmla="*/ 21 w 30"/>
              <a:gd name="T3" fmla="*/ 148 h 191"/>
              <a:gd name="T4" fmla="*/ 24 w 30"/>
              <a:gd name="T5" fmla="*/ 168 h 191"/>
              <a:gd name="T6" fmla="*/ 24 w 30"/>
              <a:gd name="T7" fmla="*/ 187 h 191"/>
              <a:gd name="T8" fmla="*/ 24 w 30"/>
              <a:gd name="T9" fmla="*/ 188 h 191"/>
              <a:gd name="T10" fmla="*/ 27 w 30"/>
              <a:gd name="T11" fmla="*/ 191 h 191"/>
              <a:gd name="T12" fmla="*/ 29 w 30"/>
              <a:gd name="T13" fmla="*/ 190 h 191"/>
              <a:gd name="T14" fmla="*/ 28 w 30"/>
              <a:gd name="T15" fmla="*/ 173 h 191"/>
              <a:gd name="T16" fmla="*/ 25 w 30"/>
              <a:gd name="T17" fmla="*/ 144 h 191"/>
              <a:gd name="T18" fmla="*/ 19 w 30"/>
              <a:gd name="T19" fmla="*/ 94 h 191"/>
              <a:gd name="T20" fmla="*/ 3 w 30"/>
              <a:gd name="T21" fmla="*/ 2 h 191"/>
              <a:gd name="T22" fmla="*/ 1 w 30"/>
              <a:gd name="T23" fmla="*/ 2 h 191"/>
              <a:gd name="T24" fmla="*/ 17 w 30"/>
              <a:gd name="T25" fmla="*/ 98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191">
                <a:moveTo>
                  <a:pt x="17" y="98"/>
                </a:moveTo>
                <a:cubicBezTo>
                  <a:pt x="18" y="115"/>
                  <a:pt x="20" y="131"/>
                  <a:pt x="21" y="148"/>
                </a:cubicBezTo>
                <a:cubicBezTo>
                  <a:pt x="22" y="155"/>
                  <a:pt x="23" y="162"/>
                  <a:pt x="24" y="168"/>
                </a:cubicBezTo>
                <a:cubicBezTo>
                  <a:pt x="24" y="172"/>
                  <a:pt x="30" y="189"/>
                  <a:pt x="24" y="187"/>
                </a:cubicBezTo>
                <a:cubicBezTo>
                  <a:pt x="24" y="187"/>
                  <a:pt x="23" y="188"/>
                  <a:pt x="24" y="188"/>
                </a:cubicBezTo>
                <a:cubicBezTo>
                  <a:pt x="25" y="189"/>
                  <a:pt x="26" y="190"/>
                  <a:pt x="27" y="191"/>
                </a:cubicBezTo>
                <a:cubicBezTo>
                  <a:pt x="28" y="191"/>
                  <a:pt x="28" y="191"/>
                  <a:pt x="29" y="190"/>
                </a:cubicBezTo>
                <a:cubicBezTo>
                  <a:pt x="30" y="184"/>
                  <a:pt x="30" y="179"/>
                  <a:pt x="28" y="173"/>
                </a:cubicBezTo>
                <a:cubicBezTo>
                  <a:pt x="27" y="164"/>
                  <a:pt x="26" y="154"/>
                  <a:pt x="25" y="144"/>
                </a:cubicBezTo>
                <a:cubicBezTo>
                  <a:pt x="23" y="127"/>
                  <a:pt x="21" y="111"/>
                  <a:pt x="19" y="94"/>
                </a:cubicBezTo>
                <a:cubicBezTo>
                  <a:pt x="16" y="63"/>
                  <a:pt x="14" y="31"/>
                  <a:pt x="3" y="2"/>
                </a:cubicBezTo>
                <a:cubicBezTo>
                  <a:pt x="3" y="0"/>
                  <a:pt x="0" y="1"/>
                  <a:pt x="1" y="2"/>
                </a:cubicBezTo>
                <a:cubicBezTo>
                  <a:pt x="12" y="33"/>
                  <a:pt x="13" y="66"/>
                  <a:pt x="17" y="98"/>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1" name="Freeform 41"/>
          <p:cNvSpPr/>
          <p:nvPr/>
        </p:nvSpPr>
        <p:spPr bwMode="auto">
          <a:xfrm>
            <a:off x="2126957" y="36734"/>
            <a:ext cx="62823" cy="483634"/>
          </a:xfrm>
          <a:custGeom>
            <a:avLst/>
            <a:gdLst>
              <a:gd name="T0" fmla="*/ 9 w 27"/>
              <a:gd name="T1" fmla="*/ 53 h 205"/>
              <a:gd name="T2" fmla="*/ 15 w 27"/>
              <a:gd name="T3" fmla="*/ 106 h 205"/>
              <a:gd name="T4" fmla="*/ 20 w 27"/>
              <a:gd name="T5" fmla="*/ 156 h 205"/>
              <a:gd name="T6" fmla="*/ 21 w 27"/>
              <a:gd name="T7" fmla="*/ 177 h 205"/>
              <a:gd name="T8" fmla="*/ 20 w 27"/>
              <a:gd name="T9" fmla="*/ 177 h 205"/>
              <a:gd name="T10" fmla="*/ 22 w 27"/>
              <a:gd name="T11" fmla="*/ 187 h 205"/>
              <a:gd name="T12" fmla="*/ 23 w 27"/>
              <a:gd name="T13" fmla="*/ 202 h 205"/>
              <a:gd name="T14" fmla="*/ 27 w 27"/>
              <a:gd name="T15" fmla="*/ 202 h 205"/>
              <a:gd name="T16" fmla="*/ 25 w 27"/>
              <a:gd name="T17" fmla="*/ 181 h 205"/>
              <a:gd name="T18" fmla="*/ 23 w 27"/>
              <a:gd name="T19" fmla="*/ 154 h 205"/>
              <a:gd name="T20" fmla="*/ 17 w 27"/>
              <a:gd name="T21" fmla="*/ 102 h 205"/>
              <a:gd name="T22" fmla="*/ 11 w 27"/>
              <a:gd name="T23" fmla="*/ 49 h 205"/>
              <a:gd name="T24" fmla="*/ 8 w 27"/>
              <a:gd name="T25" fmla="*/ 26 h 205"/>
              <a:gd name="T26" fmla="*/ 2 w 27"/>
              <a:gd name="T27" fmla="*/ 1 h 205"/>
              <a:gd name="T28" fmla="*/ 0 w 27"/>
              <a:gd name="T29" fmla="*/ 1 h 205"/>
              <a:gd name="T30" fmla="*/ 6 w 27"/>
              <a:gd name="T31" fmla="*/ 30 h 205"/>
              <a:gd name="T32" fmla="*/ 9 w 27"/>
              <a:gd name="T33" fmla="*/ 5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205">
                <a:moveTo>
                  <a:pt x="9" y="53"/>
                </a:moveTo>
                <a:cubicBezTo>
                  <a:pt x="11" y="71"/>
                  <a:pt x="13" y="88"/>
                  <a:pt x="15" y="106"/>
                </a:cubicBezTo>
                <a:cubicBezTo>
                  <a:pt x="17" y="123"/>
                  <a:pt x="18" y="140"/>
                  <a:pt x="20" y="156"/>
                </a:cubicBezTo>
                <a:cubicBezTo>
                  <a:pt x="20" y="163"/>
                  <a:pt x="21" y="170"/>
                  <a:pt x="21" y="177"/>
                </a:cubicBezTo>
                <a:cubicBezTo>
                  <a:pt x="21" y="177"/>
                  <a:pt x="21" y="177"/>
                  <a:pt x="20" y="177"/>
                </a:cubicBezTo>
                <a:cubicBezTo>
                  <a:pt x="20" y="180"/>
                  <a:pt x="21" y="184"/>
                  <a:pt x="22" y="187"/>
                </a:cubicBezTo>
                <a:cubicBezTo>
                  <a:pt x="22" y="192"/>
                  <a:pt x="23" y="197"/>
                  <a:pt x="23" y="202"/>
                </a:cubicBezTo>
                <a:cubicBezTo>
                  <a:pt x="23" y="205"/>
                  <a:pt x="27" y="205"/>
                  <a:pt x="27" y="202"/>
                </a:cubicBezTo>
                <a:cubicBezTo>
                  <a:pt x="27" y="195"/>
                  <a:pt x="25" y="188"/>
                  <a:pt x="25" y="181"/>
                </a:cubicBezTo>
                <a:cubicBezTo>
                  <a:pt x="25" y="172"/>
                  <a:pt x="24" y="163"/>
                  <a:pt x="23" y="154"/>
                </a:cubicBezTo>
                <a:cubicBezTo>
                  <a:pt x="21" y="137"/>
                  <a:pt x="20" y="119"/>
                  <a:pt x="17" y="102"/>
                </a:cubicBezTo>
                <a:cubicBezTo>
                  <a:pt x="15" y="84"/>
                  <a:pt x="13" y="67"/>
                  <a:pt x="11" y="49"/>
                </a:cubicBezTo>
                <a:cubicBezTo>
                  <a:pt x="10" y="41"/>
                  <a:pt x="9" y="34"/>
                  <a:pt x="8" y="26"/>
                </a:cubicBezTo>
                <a:cubicBezTo>
                  <a:pt x="7" y="17"/>
                  <a:pt x="3" y="9"/>
                  <a:pt x="2" y="1"/>
                </a:cubicBezTo>
                <a:cubicBezTo>
                  <a:pt x="2" y="0"/>
                  <a:pt x="0" y="0"/>
                  <a:pt x="0" y="1"/>
                </a:cubicBezTo>
                <a:cubicBezTo>
                  <a:pt x="1" y="11"/>
                  <a:pt x="5" y="20"/>
                  <a:pt x="6" y="30"/>
                </a:cubicBezTo>
                <a:cubicBezTo>
                  <a:pt x="7" y="38"/>
                  <a:pt x="8" y="45"/>
                  <a:pt x="9" y="5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2" name="Freeform 42"/>
          <p:cNvSpPr/>
          <p:nvPr/>
        </p:nvSpPr>
        <p:spPr bwMode="auto">
          <a:xfrm>
            <a:off x="2916726" y="5821"/>
            <a:ext cx="22936" cy="326079"/>
          </a:xfrm>
          <a:custGeom>
            <a:avLst/>
            <a:gdLst>
              <a:gd name="T0" fmla="*/ 6 w 10"/>
              <a:gd name="T1" fmla="*/ 66 h 138"/>
              <a:gd name="T2" fmla="*/ 4 w 10"/>
              <a:gd name="T3" fmla="*/ 135 h 138"/>
              <a:gd name="T4" fmla="*/ 4 w 10"/>
              <a:gd name="T5" fmla="*/ 135 h 138"/>
              <a:gd name="T6" fmla="*/ 8 w 10"/>
              <a:gd name="T7" fmla="*/ 135 h 138"/>
              <a:gd name="T8" fmla="*/ 10 w 10"/>
              <a:gd name="T9" fmla="*/ 66 h 138"/>
              <a:gd name="T10" fmla="*/ 8 w 10"/>
              <a:gd name="T11" fmla="*/ 34 h 138"/>
              <a:gd name="T12" fmla="*/ 7 w 10"/>
              <a:gd name="T13" fmla="*/ 21 h 138"/>
              <a:gd name="T14" fmla="*/ 3 w 10"/>
              <a:gd name="T15" fmla="*/ 2 h 138"/>
              <a:gd name="T16" fmla="*/ 1 w 10"/>
              <a:gd name="T17" fmla="*/ 2 h 138"/>
              <a:gd name="T18" fmla="*/ 5 w 10"/>
              <a:gd name="T19" fmla="*/ 32 h 138"/>
              <a:gd name="T20" fmla="*/ 6 w 10"/>
              <a:gd name="T21" fmla="*/ 6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38">
                <a:moveTo>
                  <a:pt x="6" y="66"/>
                </a:moveTo>
                <a:cubicBezTo>
                  <a:pt x="6" y="89"/>
                  <a:pt x="4" y="112"/>
                  <a:pt x="4" y="135"/>
                </a:cubicBezTo>
                <a:cubicBezTo>
                  <a:pt x="4" y="135"/>
                  <a:pt x="4" y="135"/>
                  <a:pt x="4" y="135"/>
                </a:cubicBezTo>
                <a:cubicBezTo>
                  <a:pt x="4" y="137"/>
                  <a:pt x="8" y="138"/>
                  <a:pt x="8" y="135"/>
                </a:cubicBezTo>
                <a:cubicBezTo>
                  <a:pt x="8" y="112"/>
                  <a:pt x="10" y="89"/>
                  <a:pt x="10" y="66"/>
                </a:cubicBezTo>
                <a:cubicBezTo>
                  <a:pt x="10" y="55"/>
                  <a:pt x="9" y="45"/>
                  <a:pt x="8" y="34"/>
                </a:cubicBezTo>
                <a:cubicBezTo>
                  <a:pt x="8" y="30"/>
                  <a:pt x="8" y="25"/>
                  <a:pt x="7" y="21"/>
                </a:cubicBezTo>
                <a:cubicBezTo>
                  <a:pt x="6" y="15"/>
                  <a:pt x="3" y="9"/>
                  <a:pt x="3" y="2"/>
                </a:cubicBezTo>
                <a:cubicBezTo>
                  <a:pt x="3" y="0"/>
                  <a:pt x="1" y="0"/>
                  <a:pt x="1" y="2"/>
                </a:cubicBezTo>
                <a:cubicBezTo>
                  <a:pt x="0" y="12"/>
                  <a:pt x="4" y="22"/>
                  <a:pt x="5" y="32"/>
                </a:cubicBezTo>
                <a:cubicBezTo>
                  <a:pt x="6" y="43"/>
                  <a:pt x="6" y="54"/>
                  <a:pt x="6" y="66"/>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3" name="Freeform 43"/>
          <p:cNvSpPr/>
          <p:nvPr/>
        </p:nvSpPr>
        <p:spPr bwMode="auto">
          <a:xfrm>
            <a:off x="2381239" y="510396"/>
            <a:ext cx="58834" cy="196446"/>
          </a:xfrm>
          <a:custGeom>
            <a:avLst/>
            <a:gdLst>
              <a:gd name="T0" fmla="*/ 1 w 25"/>
              <a:gd name="T1" fmla="*/ 83 h 83"/>
              <a:gd name="T2" fmla="*/ 16 w 25"/>
              <a:gd name="T3" fmla="*/ 56 h 83"/>
              <a:gd name="T4" fmla="*/ 20 w 25"/>
              <a:gd name="T5" fmla="*/ 32 h 83"/>
              <a:gd name="T6" fmla="*/ 24 w 25"/>
              <a:gd name="T7" fmla="*/ 2 h 83"/>
              <a:gd name="T8" fmla="*/ 22 w 25"/>
              <a:gd name="T9" fmla="*/ 2 h 83"/>
              <a:gd name="T10" fmla="*/ 18 w 25"/>
              <a:gd name="T11" fmla="*/ 26 h 83"/>
              <a:gd name="T12" fmla="*/ 16 w 25"/>
              <a:gd name="T13" fmla="*/ 43 h 83"/>
              <a:gd name="T14" fmla="*/ 10 w 25"/>
              <a:gd name="T15" fmla="*/ 63 h 83"/>
              <a:gd name="T16" fmla="*/ 1 w 25"/>
              <a:gd name="T17" fmla="*/ 81 h 83"/>
              <a:gd name="T18" fmla="*/ 1 w 25"/>
              <a:gd name="T19"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83">
                <a:moveTo>
                  <a:pt x="1" y="83"/>
                </a:moveTo>
                <a:cubicBezTo>
                  <a:pt x="10" y="82"/>
                  <a:pt x="14" y="62"/>
                  <a:pt x="16" y="56"/>
                </a:cubicBezTo>
                <a:cubicBezTo>
                  <a:pt x="18" y="48"/>
                  <a:pt x="19" y="40"/>
                  <a:pt x="20" y="32"/>
                </a:cubicBezTo>
                <a:cubicBezTo>
                  <a:pt x="21" y="22"/>
                  <a:pt x="25" y="12"/>
                  <a:pt x="24" y="2"/>
                </a:cubicBezTo>
                <a:cubicBezTo>
                  <a:pt x="24" y="0"/>
                  <a:pt x="22" y="0"/>
                  <a:pt x="22" y="2"/>
                </a:cubicBezTo>
                <a:cubicBezTo>
                  <a:pt x="22" y="10"/>
                  <a:pt x="19" y="18"/>
                  <a:pt x="18" y="26"/>
                </a:cubicBezTo>
                <a:cubicBezTo>
                  <a:pt x="17" y="32"/>
                  <a:pt x="17" y="38"/>
                  <a:pt x="16" y="43"/>
                </a:cubicBezTo>
                <a:cubicBezTo>
                  <a:pt x="15" y="50"/>
                  <a:pt x="13" y="57"/>
                  <a:pt x="10" y="63"/>
                </a:cubicBezTo>
                <a:cubicBezTo>
                  <a:pt x="9" y="67"/>
                  <a:pt x="6" y="80"/>
                  <a:pt x="1" y="81"/>
                </a:cubicBezTo>
                <a:cubicBezTo>
                  <a:pt x="0" y="82"/>
                  <a:pt x="0" y="83"/>
                  <a:pt x="1" y="8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4" name="Freeform 44"/>
          <p:cNvSpPr/>
          <p:nvPr/>
        </p:nvSpPr>
        <p:spPr bwMode="auto">
          <a:xfrm>
            <a:off x="2489932" y="435607"/>
            <a:ext cx="72795" cy="252288"/>
          </a:xfrm>
          <a:custGeom>
            <a:avLst/>
            <a:gdLst>
              <a:gd name="T0" fmla="*/ 3 w 31"/>
              <a:gd name="T1" fmla="*/ 92 h 107"/>
              <a:gd name="T2" fmla="*/ 0 w 31"/>
              <a:gd name="T3" fmla="*/ 106 h 107"/>
              <a:gd name="T4" fmla="*/ 2 w 31"/>
              <a:gd name="T5" fmla="*/ 106 h 107"/>
              <a:gd name="T6" fmla="*/ 5 w 31"/>
              <a:gd name="T7" fmla="*/ 97 h 107"/>
              <a:gd name="T8" fmla="*/ 10 w 31"/>
              <a:gd name="T9" fmla="*/ 81 h 107"/>
              <a:gd name="T10" fmla="*/ 22 w 31"/>
              <a:gd name="T11" fmla="*/ 46 h 107"/>
              <a:gd name="T12" fmla="*/ 28 w 31"/>
              <a:gd name="T13" fmla="*/ 21 h 107"/>
              <a:gd name="T14" fmla="*/ 28 w 31"/>
              <a:gd name="T15" fmla="*/ 1 h 107"/>
              <a:gd name="T16" fmla="*/ 26 w 31"/>
              <a:gd name="T17" fmla="*/ 3 h 107"/>
              <a:gd name="T18" fmla="*/ 23 w 31"/>
              <a:gd name="T19" fmla="*/ 28 h 107"/>
              <a:gd name="T20" fmla="*/ 17 w 31"/>
              <a:gd name="T21" fmla="*/ 52 h 107"/>
              <a:gd name="T22" fmla="*/ 8 w 31"/>
              <a:gd name="T23" fmla="*/ 78 h 107"/>
              <a:gd name="T24" fmla="*/ 3 w 31"/>
              <a:gd name="T25" fmla="*/ 9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107">
                <a:moveTo>
                  <a:pt x="3" y="92"/>
                </a:moveTo>
                <a:cubicBezTo>
                  <a:pt x="2" y="96"/>
                  <a:pt x="2" y="102"/>
                  <a:pt x="0" y="106"/>
                </a:cubicBezTo>
                <a:cubicBezTo>
                  <a:pt x="0" y="106"/>
                  <a:pt x="1" y="107"/>
                  <a:pt x="2" y="106"/>
                </a:cubicBezTo>
                <a:cubicBezTo>
                  <a:pt x="4" y="103"/>
                  <a:pt x="4" y="101"/>
                  <a:pt x="5" y="97"/>
                </a:cubicBezTo>
                <a:cubicBezTo>
                  <a:pt x="6" y="91"/>
                  <a:pt x="9" y="86"/>
                  <a:pt x="10" y="81"/>
                </a:cubicBezTo>
                <a:cubicBezTo>
                  <a:pt x="14" y="69"/>
                  <a:pt x="19" y="58"/>
                  <a:pt x="22" y="46"/>
                </a:cubicBezTo>
                <a:cubicBezTo>
                  <a:pt x="25" y="38"/>
                  <a:pt x="25" y="29"/>
                  <a:pt x="28" y="21"/>
                </a:cubicBezTo>
                <a:cubicBezTo>
                  <a:pt x="30" y="14"/>
                  <a:pt x="31" y="7"/>
                  <a:pt x="28" y="1"/>
                </a:cubicBezTo>
                <a:cubicBezTo>
                  <a:pt x="27" y="0"/>
                  <a:pt x="25" y="1"/>
                  <a:pt x="26" y="3"/>
                </a:cubicBezTo>
                <a:cubicBezTo>
                  <a:pt x="30" y="11"/>
                  <a:pt x="25" y="20"/>
                  <a:pt x="23" y="28"/>
                </a:cubicBezTo>
                <a:cubicBezTo>
                  <a:pt x="21" y="36"/>
                  <a:pt x="20" y="44"/>
                  <a:pt x="17" y="52"/>
                </a:cubicBezTo>
                <a:cubicBezTo>
                  <a:pt x="14" y="61"/>
                  <a:pt x="11" y="69"/>
                  <a:pt x="8" y="78"/>
                </a:cubicBezTo>
                <a:cubicBezTo>
                  <a:pt x="7" y="83"/>
                  <a:pt x="5" y="88"/>
                  <a:pt x="3" y="92"/>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5" name="Freeform 45"/>
          <p:cNvSpPr/>
          <p:nvPr/>
        </p:nvSpPr>
        <p:spPr bwMode="auto">
          <a:xfrm>
            <a:off x="1353142" y="176339"/>
            <a:ext cx="63820" cy="143594"/>
          </a:xfrm>
          <a:custGeom>
            <a:avLst/>
            <a:gdLst>
              <a:gd name="T0" fmla="*/ 2 w 27"/>
              <a:gd name="T1" fmla="*/ 60 h 61"/>
              <a:gd name="T2" fmla="*/ 15 w 27"/>
              <a:gd name="T3" fmla="*/ 34 h 61"/>
              <a:gd name="T4" fmla="*/ 26 w 27"/>
              <a:gd name="T5" fmla="*/ 2 h 61"/>
              <a:gd name="T6" fmla="*/ 24 w 27"/>
              <a:gd name="T7" fmla="*/ 2 h 61"/>
              <a:gd name="T8" fmla="*/ 13 w 27"/>
              <a:gd name="T9" fmla="*/ 31 h 61"/>
              <a:gd name="T10" fmla="*/ 0 w 27"/>
              <a:gd name="T11" fmla="*/ 60 h 61"/>
              <a:gd name="T12" fmla="*/ 2 w 27"/>
              <a:gd name="T13" fmla="*/ 60 h 61"/>
            </a:gdLst>
            <a:ahLst/>
            <a:cxnLst>
              <a:cxn ang="0">
                <a:pos x="T0" y="T1"/>
              </a:cxn>
              <a:cxn ang="0">
                <a:pos x="T2" y="T3"/>
              </a:cxn>
              <a:cxn ang="0">
                <a:pos x="T4" y="T5"/>
              </a:cxn>
              <a:cxn ang="0">
                <a:pos x="T6" y="T7"/>
              </a:cxn>
              <a:cxn ang="0">
                <a:pos x="T8" y="T9"/>
              </a:cxn>
              <a:cxn ang="0">
                <a:pos x="T10" y="T11"/>
              </a:cxn>
              <a:cxn ang="0">
                <a:pos x="T12" y="T13"/>
              </a:cxn>
            </a:cxnLst>
            <a:rect l="0" t="0" r="r" b="b"/>
            <a:pathLst>
              <a:path w="27" h="61">
                <a:moveTo>
                  <a:pt x="2" y="60"/>
                </a:moveTo>
                <a:cubicBezTo>
                  <a:pt x="6" y="52"/>
                  <a:pt x="12" y="43"/>
                  <a:pt x="15" y="34"/>
                </a:cubicBezTo>
                <a:cubicBezTo>
                  <a:pt x="19" y="24"/>
                  <a:pt x="25" y="13"/>
                  <a:pt x="26" y="2"/>
                </a:cubicBezTo>
                <a:cubicBezTo>
                  <a:pt x="27" y="1"/>
                  <a:pt x="24" y="0"/>
                  <a:pt x="24" y="2"/>
                </a:cubicBezTo>
                <a:cubicBezTo>
                  <a:pt x="22" y="12"/>
                  <a:pt x="17" y="22"/>
                  <a:pt x="13" y="31"/>
                </a:cubicBezTo>
                <a:cubicBezTo>
                  <a:pt x="10" y="41"/>
                  <a:pt x="3" y="50"/>
                  <a:pt x="0" y="60"/>
                </a:cubicBezTo>
                <a:cubicBezTo>
                  <a:pt x="0" y="61"/>
                  <a:pt x="1" y="61"/>
                  <a:pt x="2" y="60"/>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1" name="Freeform 51"/>
          <p:cNvSpPr/>
          <p:nvPr/>
        </p:nvSpPr>
        <p:spPr bwMode="auto">
          <a:xfrm>
            <a:off x="450192" y="5126360"/>
            <a:ext cx="21938" cy="289183"/>
          </a:xfrm>
          <a:custGeom>
            <a:avLst/>
            <a:gdLst>
              <a:gd name="T0" fmla="*/ 6 w 9"/>
              <a:gd name="T1" fmla="*/ 121 h 123"/>
              <a:gd name="T2" fmla="*/ 5 w 9"/>
              <a:gd name="T3" fmla="*/ 92 h 123"/>
              <a:gd name="T4" fmla="*/ 8 w 9"/>
              <a:gd name="T5" fmla="*/ 60 h 123"/>
              <a:gd name="T6" fmla="*/ 7 w 9"/>
              <a:gd name="T7" fmla="*/ 3 h 123"/>
              <a:gd name="T8" fmla="*/ 3 w 9"/>
              <a:gd name="T9" fmla="*/ 3 h 123"/>
              <a:gd name="T10" fmla="*/ 3 w 9"/>
              <a:gd name="T11" fmla="*/ 71 h 123"/>
              <a:gd name="T12" fmla="*/ 1 w 9"/>
              <a:gd name="T13" fmla="*/ 101 h 123"/>
              <a:gd name="T14" fmla="*/ 4 w 9"/>
              <a:gd name="T15" fmla="*/ 122 h 123"/>
              <a:gd name="T16" fmla="*/ 6 w 9"/>
              <a:gd name="T17" fmla="*/ 12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23">
                <a:moveTo>
                  <a:pt x="6" y="121"/>
                </a:moveTo>
                <a:cubicBezTo>
                  <a:pt x="4" y="112"/>
                  <a:pt x="5" y="101"/>
                  <a:pt x="5" y="92"/>
                </a:cubicBezTo>
                <a:cubicBezTo>
                  <a:pt x="5" y="81"/>
                  <a:pt x="7" y="71"/>
                  <a:pt x="8" y="60"/>
                </a:cubicBezTo>
                <a:cubicBezTo>
                  <a:pt x="9" y="41"/>
                  <a:pt x="9" y="22"/>
                  <a:pt x="7" y="3"/>
                </a:cubicBezTo>
                <a:cubicBezTo>
                  <a:pt x="6" y="0"/>
                  <a:pt x="3" y="1"/>
                  <a:pt x="3" y="3"/>
                </a:cubicBezTo>
                <a:cubicBezTo>
                  <a:pt x="6" y="26"/>
                  <a:pt x="6" y="49"/>
                  <a:pt x="3" y="71"/>
                </a:cubicBezTo>
                <a:cubicBezTo>
                  <a:pt x="1" y="81"/>
                  <a:pt x="1" y="91"/>
                  <a:pt x="1" y="101"/>
                </a:cubicBezTo>
                <a:cubicBezTo>
                  <a:pt x="1" y="108"/>
                  <a:pt x="0" y="115"/>
                  <a:pt x="4" y="122"/>
                </a:cubicBezTo>
                <a:cubicBezTo>
                  <a:pt x="5" y="123"/>
                  <a:pt x="6" y="122"/>
                  <a:pt x="6" y="12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2" name="Freeform 52"/>
          <p:cNvSpPr/>
          <p:nvPr/>
        </p:nvSpPr>
        <p:spPr bwMode="auto">
          <a:xfrm>
            <a:off x="620711" y="5048580"/>
            <a:ext cx="60829" cy="308130"/>
          </a:xfrm>
          <a:custGeom>
            <a:avLst/>
            <a:gdLst>
              <a:gd name="T0" fmla="*/ 4 w 26"/>
              <a:gd name="T1" fmla="*/ 130 h 131"/>
              <a:gd name="T2" fmla="*/ 6 w 26"/>
              <a:gd name="T3" fmla="*/ 129 h 131"/>
              <a:gd name="T4" fmla="*/ 8 w 26"/>
              <a:gd name="T5" fmla="*/ 122 h 131"/>
              <a:gd name="T6" fmla="*/ 6 w 26"/>
              <a:gd name="T7" fmla="*/ 122 h 131"/>
              <a:gd name="T8" fmla="*/ 6 w 26"/>
              <a:gd name="T9" fmla="*/ 119 h 131"/>
              <a:gd name="T10" fmla="*/ 10 w 26"/>
              <a:gd name="T11" fmla="*/ 104 h 131"/>
              <a:gd name="T12" fmla="*/ 17 w 26"/>
              <a:gd name="T13" fmla="*/ 69 h 131"/>
              <a:gd name="T14" fmla="*/ 24 w 26"/>
              <a:gd name="T15" fmla="*/ 2 h 131"/>
              <a:gd name="T16" fmla="*/ 22 w 26"/>
              <a:gd name="T17" fmla="*/ 2 h 131"/>
              <a:gd name="T18" fmla="*/ 21 w 26"/>
              <a:gd name="T19" fmla="*/ 42 h 131"/>
              <a:gd name="T20" fmla="*/ 11 w 26"/>
              <a:gd name="T21" fmla="*/ 81 h 131"/>
              <a:gd name="T22" fmla="*/ 4 w 26"/>
              <a:gd name="T23" fmla="*/ 117 h 131"/>
              <a:gd name="T24" fmla="*/ 4 w 26"/>
              <a:gd name="T25" fmla="*/ 13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131">
                <a:moveTo>
                  <a:pt x="4" y="130"/>
                </a:moveTo>
                <a:cubicBezTo>
                  <a:pt x="5" y="131"/>
                  <a:pt x="6" y="130"/>
                  <a:pt x="6" y="129"/>
                </a:cubicBezTo>
                <a:cubicBezTo>
                  <a:pt x="6" y="127"/>
                  <a:pt x="7" y="124"/>
                  <a:pt x="8" y="122"/>
                </a:cubicBezTo>
                <a:cubicBezTo>
                  <a:pt x="8" y="121"/>
                  <a:pt x="7" y="121"/>
                  <a:pt x="6" y="122"/>
                </a:cubicBezTo>
                <a:cubicBezTo>
                  <a:pt x="3" y="131"/>
                  <a:pt x="5" y="123"/>
                  <a:pt x="6" y="119"/>
                </a:cubicBezTo>
                <a:cubicBezTo>
                  <a:pt x="8" y="114"/>
                  <a:pt x="9" y="109"/>
                  <a:pt x="10" y="104"/>
                </a:cubicBezTo>
                <a:cubicBezTo>
                  <a:pt x="12" y="92"/>
                  <a:pt x="14" y="80"/>
                  <a:pt x="17" y="69"/>
                </a:cubicBezTo>
                <a:cubicBezTo>
                  <a:pt x="23" y="46"/>
                  <a:pt x="26" y="25"/>
                  <a:pt x="24" y="2"/>
                </a:cubicBezTo>
                <a:cubicBezTo>
                  <a:pt x="24" y="0"/>
                  <a:pt x="21" y="0"/>
                  <a:pt x="22" y="2"/>
                </a:cubicBezTo>
                <a:cubicBezTo>
                  <a:pt x="23" y="15"/>
                  <a:pt x="23" y="29"/>
                  <a:pt x="21" y="42"/>
                </a:cubicBezTo>
                <a:cubicBezTo>
                  <a:pt x="18" y="55"/>
                  <a:pt x="14" y="68"/>
                  <a:pt x="11" y="81"/>
                </a:cubicBezTo>
                <a:cubicBezTo>
                  <a:pt x="8" y="93"/>
                  <a:pt x="7" y="105"/>
                  <a:pt x="4" y="117"/>
                </a:cubicBezTo>
                <a:cubicBezTo>
                  <a:pt x="2" y="123"/>
                  <a:pt x="0" y="127"/>
                  <a:pt x="4" y="13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3" name="Freeform 53"/>
          <p:cNvSpPr/>
          <p:nvPr/>
        </p:nvSpPr>
        <p:spPr bwMode="auto">
          <a:xfrm>
            <a:off x="780260" y="5019661"/>
            <a:ext cx="61825" cy="179493"/>
          </a:xfrm>
          <a:custGeom>
            <a:avLst/>
            <a:gdLst>
              <a:gd name="T0" fmla="*/ 2 w 26"/>
              <a:gd name="T1" fmla="*/ 75 h 76"/>
              <a:gd name="T2" fmla="*/ 7 w 26"/>
              <a:gd name="T3" fmla="*/ 62 h 76"/>
              <a:gd name="T4" fmla="*/ 14 w 26"/>
              <a:gd name="T5" fmla="*/ 42 h 76"/>
              <a:gd name="T6" fmla="*/ 26 w 26"/>
              <a:gd name="T7" fmla="*/ 2 h 76"/>
              <a:gd name="T8" fmla="*/ 24 w 26"/>
              <a:gd name="T9" fmla="*/ 2 h 76"/>
              <a:gd name="T10" fmla="*/ 12 w 26"/>
              <a:gd name="T11" fmla="*/ 40 h 76"/>
              <a:gd name="T12" fmla="*/ 6 w 26"/>
              <a:gd name="T13" fmla="*/ 57 h 76"/>
              <a:gd name="T14" fmla="*/ 0 w 26"/>
              <a:gd name="T15" fmla="*/ 74 h 76"/>
              <a:gd name="T16" fmla="*/ 2 w 26"/>
              <a:gd name="T17" fmla="*/ 75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76">
                <a:moveTo>
                  <a:pt x="2" y="75"/>
                </a:moveTo>
                <a:cubicBezTo>
                  <a:pt x="5" y="71"/>
                  <a:pt x="6" y="67"/>
                  <a:pt x="7" y="62"/>
                </a:cubicBezTo>
                <a:cubicBezTo>
                  <a:pt x="9" y="55"/>
                  <a:pt x="12" y="49"/>
                  <a:pt x="14" y="42"/>
                </a:cubicBezTo>
                <a:cubicBezTo>
                  <a:pt x="18" y="29"/>
                  <a:pt x="25" y="16"/>
                  <a:pt x="26" y="2"/>
                </a:cubicBezTo>
                <a:cubicBezTo>
                  <a:pt x="26" y="0"/>
                  <a:pt x="24" y="1"/>
                  <a:pt x="24" y="2"/>
                </a:cubicBezTo>
                <a:cubicBezTo>
                  <a:pt x="22" y="15"/>
                  <a:pt x="16" y="27"/>
                  <a:pt x="12" y="40"/>
                </a:cubicBezTo>
                <a:cubicBezTo>
                  <a:pt x="10" y="45"/>
                  <a:pt x="8" y="51"/>
                  <a:pt x="6" y="57"/>
                </a:cubicBezTo>
                <a:cubicBezTo>
                  <a:pt x="4" y="62"/>
                  <a:pt x="3" y="68"/>
                  <a:pt x="0" y="74"/>
                </a:cubicBezTo>
                <a:cubicBezTo>
                  <a:pt x="0" y="74"/>
                  <a:pt x="1" y="76"/>
                  <a:pt x="2" y="75"/>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4" name="Freeform 54"/>
          <p:cNvSpPr/>
          <p:nvPr/>
        </p:nvSpPr>
        <p:spPr bwMode="auto">
          <a:xfrm>
            <a:off x="893939" y="5057554"/>
            <a:ext cx="15955" cy="68806"/>
          </a:xfrm>
          <a:custGeom>
            <a:avLst/>
            <a:gdLst>
              <a:gd name="T0" fmla="*/ 1 w 7"/>
              <a:gd name="T1" fmla="*/ 3 h 29"/>
              <a:gd name="T2" fmla="*/ 5 w 7"/>
              <a:gd name="T3" fmla="*/ 16 h 29"/>
              <a:gd name="T4" fmla="*/ 4 w 7"/>
              <a:gd name="T5" fmla="*/ 28 h 29"/>
              <a:gd name="T6" fmla="*/ 6 w 7"/>
              <a:gd name="T7" fmla="*/ 28 h 29"/>
              <a:gd name="T8" fmla="*/ 7 w 7"/>
              <a:gd name="T9" fmla="*/ 11 h 29"/>
              <a:gd name="T10" fmla="*/ 3 w 7"/>
              <a:gd name="T11" fmla="*/ 0 h 29"/>
              <a:gd name="T12" fmla="*/ 2 w 7"/>
              <a:gd name="T13" fmla="*/ 0 h 29"/>
              <a:gd name="T14" fmla="*/ 1 w 7"/>
              <a:gd name="T15" fmla="*/ 2 h 29"/>
              <a:gd name="T16" fmla="*/ 1 w 7"/>
              <a:gd name="T17" fmla="*/ 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9">
                <a:moveTo>
                  <a:pt x="1" y="3"/>
                </a:moveTo>
                <a:cubicBezTo>
                  <a:pt x="5" y="0"/>
                  <a:pt x="5" y="15"/>
                  <a:pt x="5" y="16"/>
                </a:cubicBezTo>
                <a:cubicBezTo>
                  <a:pt x="4" y="20"/>
                  <a:pt x="3" y="24"/>
                  <a:pt x="4" y="28"/>
                </a:cubicBezTo>
                <a:cubicBezTo>
                  <a:pt x="4" y="29"/>
                  <a:pt x="6" y="29"/>
                  <a:pt x="6" y="28"/>
                </a:cubicBezTo>
                <a:cubicBezTo>
                  <a:pt x="7" y="23"/>
                  <a:pt x="7" y="16"/>
                  <a:pt x="7" y="11"/>
                </a:cubicBezTo>
                <a:cubicBezTo>
                  <a:pt x="7" y="7"/>
                  <a:pt x="7" y="2"/>
                  <a:pt x="3" y="0"/>
                </a:cubicBezTo>
                <a:cubicBezTo>
                  <a:pt x="2" y="0"/>
                  <a:pt x="2" y="0"/>
                  <a:pt x="2" y="0"/>
                </a:cubicBezTo>
                <a:cubicBezTo>
                  <a:pt x="2" y="1"/>
                  <a:pt x="1" y="1"/>
                  <a:pt x="1" y="2"/>
                </a:cubicBezTo>
                <a:cubicBezTo>
                  <a:pt x="0" y="2"/>
                  <a:pt x="1" y="3"/>
                  <a:pt x="1" y="3"/>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6" name="Freeform 56"/>
          <p:cNvSpPr/>
          <p:nvPr/>
        </p:nvSpPr>
        <p:spPr bwMode="auto">
          <a:xfrm>
            <a:off x="3376927" y="4706545"/>
            <a:ext cx="126643" cy="292175"/>
          </a:xfrm>
          <a:custGeom>
            <a:avLst/>
            <a:gdLst>
              <a:gd name="T0" fmla="*/ 51 w 54"/>
              <a:gd name="T1" fmla="*/ 19 h 124"/>
              <a:gd name="T2" fmla="*/ 48 w 54"/>
              <a:gd name="T3" fmla="*/ 1 h 124"/>
              <a:gd name="T4" fmla="*/ 48 w 54"/>
              <a:gd name="T5" fmla="*/ 1 h 124"/>
              <a:gd name="T6" fmla="*/ 45 w 54"/>
              <a:gd name="T7" fmla="*/ 31 h 124"/>
              <a:gd name="T8" fmla="*/ 31 w 54"/>
              <a:gd name="T9" fmla="*/ 66 h 124"/>
              <a:gd name="T10" fmla="*/ 3 w 54"/>
              <a:gd name="T11" fmla="*/ 118 h 124"/>
              <a:gd name="T12" fmla="*/ 1 w 54"/>
              <a:gd name="T13" fmla="*/ 119 h 124"/>
              <a:gd name="T14" fmla="*/ 0 w 54"/>
              <a:gd name="T15" fmla="*/ 122 h 124"/>
              <a:gd name="T16" fmla="*/ 3 w 54"/>
              <a:gd name="T17" fmla="*/ 123 h 124"/>
              <a:gd name="T18" fmla="*/ 11 w 54"/>
              <a:gd name="T19" fmla="*/ 112 h 124"/>
              <a:gd name="T20" fmla="*/ 21 w 54"/>
              <a:gd name="T21" fmla="*/ 94 h 124"/>
              <a:gd name="T22" fmla="*/ 38 w 54"/>
              <a:gd name="T23" fmla="*/ 56 h 124"/>
              <a:gd name="T24" fmla="*/ 51 w 54"/>
              <a:gd name="T25" fmla="*/ 19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 h="124">
                <a:moveTo>
                  <a:pt x="51" y="19"/>
                </a:moveTo>
                <a:cubicBezTo>
                  <a:pt x="52" y="13"/>
                  <a:pt x="53" y="5"/>
                  <a:pt x="48" y="1"/>
                </a:cubicBezTo>
                <a:cubicBezTo>
                  <a:pt x="48" y="0"/>
                  <a:pt x="47" y="1"/>
                  <a:pt x="48" y="1"/>
                </a:cubicBezTo>
                <a:cubicBezTo>
                  <a:pt x="54" y="8"/>
                  <a:pt x="47" y="24"/>
                  <a:pt x="45" y="31"/>
                </a:cubicBezTo>
                <a:cubicBezTo>
                  <a:pt x="41" y="43"/>
                  <a:pt x="36" y="55"/>
                  <a:pt x="31" y="66"/>
                </a:cubicBezTo>
                <a:cubicBezTo>
                  <a:pt x="23" y="84"/>
                  <a:pt x="13" y="102"/>
                  <a:pt x="3" y="118"/>
                </a:cubicBezTo>
                <a:cubicBezTo>
                  <a:pt x="2" y="118"/>
                  <a:pt x="1" y="118"/>
                  <a:pt x="1" y="119"/>
                </a:cubicBezTo>
                <a:cubicBezTo>
                  <a:pt x="1" y="120"/>
                  <a:pt x="1" y="121"/>
                  <a:pt x="0" y="122"/>
                </a:cubicBezTo>
                <a:cubicBezTo>
                  <a:pt x="0" y="123"/>
                  <a:pt x="2" y="124"/>
                  <a:pt x="3" y="123"/>
                </a:cubicBezTo>
                <a:cubicBezTo>
                  <a:pt x="7" y="120"/>
                  <a:pt x="9" y="116"/>
                  <a:pt x="11" y="112"/>
                </a:cubicBezTo>
                <a:cubicBezTo>
                  <a:pt x="14" y="106"/>
                  <a:pt x="18" y="100"/>
                  <a:pt x="21" y="94"/>
                </a:cubicBezTo>
                <a:cubicBezTo>
                  <a:pt x="28" y="82"/>
                  <a:pt x="33" y="69"/>
                  <a:pt x="38" y="56"/>
                </a:cubicBezTo>
                <a:cubicBezTo>
                  <a:pt x="43" y="44"/>
                  <a:pt x="48" y="31"/>
                  <a:pt x="51" y="19"/>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85" name="Freeform 85"/>
          <p:cNvSpPr/>
          <p:nvPr/>
        </p:nvSpPr>
        <p:spPr bwMode="auto">
          <a:xfrm>
            <a:off x="2407166" y="294007"/>
            <a:ext cx="117668" cy="219380"/>
          </a:xfrm>
          <a:custGeom>
            <a:avLst/>
            <a:gdLst>
              <a:gd name="T0" fmla="*/ 24 w 50"/>
              <a:gd name="T1" fmla="*/ 84 h 93"/>
              <a:gd name="T2" fmla="*/ 50 w 50"/>
              <a:gd name="T3" fmla="*/ 34 h 93"/>
              <a:gd name="T4" fmla="*/ 41 w 50"/>
              <a:gd name="T5" fmla="*/ 9 h 93"/>
              <a:gd name="T6" fmla="*/ 24 w 50"/>
              <a:gd name="T7" fmla="*/ 1 h 93"/>
              <a:gd name="T8" fmla="*/ 24 w 50"/>
              <a:gd name="T9" fmla="*/ 3 h 93"/>
              <a:gd name="T10" fmla="*/ 45 w 50"/>
              <a:gd name="T11" fmla="*/ 43 h 93"/>
              <a:gd name="T12" fmla="*/ 24 w 50"/>
              <a:gd name="T13" fmla="*/ 80 h 93"/>
              <a:gd name="T14" fmla="*/ 14 w 50"/>
              <a:gd name="T15" fmla="*/ 86 h 93"/>
              <a:gd name="T16" fmla="*/ 4 w 50"/>
              <a:gd name="T17" fmla="*/ 77 h 93"/>
              <a:gd name="T18" fmla="*/ 5 w 50"/>
              <a:gd name="T19" fmla="*/ 53 h 93"/>
              <a:gd name="T20" fmla="*/ 17 w 50"/>
              <a:gd name="T21" fmla="*/ 7 h 93"/>
              <a:gd name="T22" fmla="*/ 15 w 50"/>
              <a:gd name="T23" fmla="*/ 5 h 93"/>
              <a:gd name="T24" fmla="*/ 5 w 50"/>
              <a:gd name="T25" fmla="*/ 38 h 93"/>
              <a:gd name="T26" fmla="*/ 0 w 50"/>
              <a:gd name="T27" fmla="*/ 73 h 93"/>
              <a:gd name="T28" fmla="*/ 24 w 50"/>
              <a:gd name="T29" fmla="*/ 8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 h="93">
                <a:moveTo>
                  <a:pt x="24" y="84"/>
                </a:moveTo>
                <a:cubicBezTo>
                  <a:pt x="38" y="73"/>
                  <a:pt x="49" y="52"/>
                  <a:pt x="50" y="34"/>
                </a:cubicBezTo>
                <a:cubicBezTo>
                  <a:pt x="50" y="24"/>
                  <a:pt x="46" y="17"/>
                  <a:pt x="41" y="9"/>
                </a:cubicBezTo>
                <a:cubicBezTo>
                  <a:pt x="36" y="1"/>
                  <a:pt x="33" y="0"/>
                  <a:pt x="24" y="1"/>
                </a:cubicBezTo>
                <a:cubicBezTo>
                  <a:pt x="23" y="2"/>
                  <a:pt x="23" y="3"/>
                  <a:pt x="24" y="3"/>
                </a:cubicBezTo>
                <a:cubicBezTo>
                  <a:pt x="42" y="3"/>
                  <a:pt x="48" y="28"/>
                  <a:pt x="45" y="43"/>
                </a:cubicBezTo>
                <a:cubicBezTo>
                  <a:pt x="42" y="56"/>
                  <a:pt x="34" y="71"/>
                  <a:pt x="24" y="80"/>
                </a:cubicBezTo>
                <a:cubicBezTo>
                  <a:pt x="22" y="82"/>
                  <a:pt x="17" y="86"/>
                  <a:pt x="14" y="86"/>
                </a:cubicBezTo>
                <a:cubicBezTo>
                  <a:pt x="7" y="87"/>
                  <a:pt x="5" y="81"/>
                  <a:pt x="4" y="77"/>
                </a:cubicBezTo>
                <a:cubicBezTo>
                  <a:pt x="2" y="69"/>
                  <a:pt x="4" y="60"/>
                  <a:pt x="5" y="53"/>
                </a:cubicBezTo>
                <a:cubicBezTo>
                  <a:pt x="8" y="37"/>
                  <a:pt x="11" y="21"/>
                  <a:pt x="17" y="7"/>
                </a:cubicBezTo>
                <a:cubicBezTo>
                  <a:pt x="18" y="5"/>
                  <a:pt x="16" y="4"/>
                  <a:pt x="15" y="5"/>
                </a:cubicBezTo>
                <a:cubicBezTo>
                  <a:pt x="10" y="16"/>
                  <a:pt x="7" y="27"/>
                  <a:pt x="5" y="38"/>
                </a:cubicBezTo>
                <a:cubicBezTo>
                  <a:pt x="3" y="50"/>
                  <a:pt x="0" y="62"/>
                  <a:pt x="0" y="73"/>
                </a:cubicBezTo>
                <a:cubicBezTo>
                  <a:pt x="2" y="88"/>
                  <a:pt x="12" y="93"/>
                  <a:pt x="24" y="84"/>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86" name="Freeform 86"/>
          <p:cNvSpPr/>
          <p:nvPr/>
        </p:nvSpPr>
        <p:spPr bwMode="auto">
          <a:xfrm>
            <a:off x="2633526" y="314948"/>
            <a:ext cx="65814" cy="129634"/>
          </a:xfrm>
          <a:custGeom>
            <a:avLst/>
            <a:gdLst>
              <a:gd name="T0" fmla="*/ 3 w 28"/>
              <a:gd name="T1" fmla="*/ 46 h 55"/>
              <a:gd name="T2" fmla="*/ 1 w 28"/>
              <a:gd name="T3" fmla="*/ 48 h 55"/>
              <a:gd name="T4" fmla="*/ 21 w 28"/>
              <a:gd name="T5" fmla="*/ 29 h 55"/>
              <a:gd name="T6" fmla="*/ 24 w 28"/>
              <a:gd name="T7" fmla="*/ 19 h 55"/>
              <a:gd name="T8" fmla="*/ 26 w 28"/>
              <a:gd name="T9" fmla="*/ 17 h 55"/>
              <a:gd name="T10" fmla="*/ 27 w 28"/>
              <a:gd name="T11" fmla="*/ 9 h 55"/>
              <a:gd name="T12" fmla="*/ 25 w 28"/>
              <a:gd name="T13" fmla="*/ 9 h 55"/>
              <a:gd name="T14" fmla="*/ 24 w 28"/>
              <a:gd name="T15" fmla="*/ 13 h 55"/>
              <a:gd name="T16" fmla="*/ 16 w 28"/>
              <a:gd name="T17" fmla="*/ 3 h 55"/>
              <a:gd name="T18" fmla="*/ 16 w 28"/>
              <a:gd name="T19" fmla="*/ 3 h 55"/>
              <a:gd name="T20" fmla="*/ 16 w 28"/>
              <a:gd name="T21" fmla="*/ 5 h 55"/>
              <a:gd name="T22" fmla="*/ 16 w 28"/>
              <a:gd name="T23" fmla="*/ 5 h 55"/>
              <a:gd name="T24" fmla="*/ 22 w 28"/>
              <a:gd name="T25" fmla="*/ 14 h 55"/>
              <a:gd name="T26" fmla="*/ 22 w 28"/>
              <a:gd name="T27" fmla="*/ 16 h 55"/>
              <a:gd name="T28" fmla="*/ 22 w 28"/>
              <a:gd name="T29" fmla="*/ 17 h 55"/>
              <a:gd name="T30" fmla="*/ 22 w 28"/>
              <a:gd name="T31" fmla="*/ 18 h 55"/>
              <a:gd name="T32" fmla="*/ 18 w 28"/>
              <a:gd name="T33" fmla="*/ 29 h 55"/>
              <a:gd name="T34" fmla="*/ 3 w 28"/>
              <a:gd name="T35" fmla="*/ 46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 h="55">
                <a:moveTo>
                  <a:pt x="3" y="46"/>
                </a:moveTo>
                <a:cubicBezTo>
                  <a:pt x="1" y="45"/>
                  <a:pt x="0" y="47"/>
                  <a:pt x="1" y="48"/>
                </a:cubicBezTo>
                <a:cubicBezTo>
                  <a:pt x="13" y="55"/>
                  <a:pt x="18" y="37"/>
                  <a:pt x="21" y="29"/>
                </a:cubicBezTo>
                <a:cubicBezTo>
                  <a:pt x="23" y="26"/>
                  <a:pt x="23" y="23"/>
                  <a:pt x="24" y="19"/>
                </a:cubicBezTo>
                <a:cubicBezTo>
                  <a:pt x="25" y="19"/>
                  <a:pt x="26" y="19"/>
                  <a:pt x="26" y="17"/>
                </a:cubicBezTo>
                <a:cubicBezTo>
                  <a:pt x="26" y="14"/>
                  <a:pt x="28" y="12"/>
                  <a:pt x="27" y="9"/>
                </a:cubicBezTo>
                <a:cubicBezTo>
                  <a:pt x="26" y="8"/>
                  <a:pt x="25" y="8"/>
                  <a:pt x="25" y="9"/>
                </a:cubicBezTo>
                <a:cubicBezTo>
                  <a:pt x="25" y="10"/>
                  <a:pt x="24" y="11"/>
                  <a:pt x="24" y="13"/>
                </a:cubicBezTo>
                <a:cubicBezTo>
                  <a:pt x="23" y="8"/>
                  <a:pt x="21" y="4"/>
                  <a:pt x="16" y="3"/>
                </a:cubicBezTo>
                <a:cubicBezTo>
                  <a:pt x="16" y="3"/>
                  <a:pt x="16" y="3"/>
                  <a:pt x="16" y="3"/>
                </a:cubicBezTo>
                <a:cubicBezTo>
                  <a:pt x="16" y="4"/>
                  <a:pt x="16" y="4"/>
                  <a:pt x="16" y="5"/>
                </a:cubicBezTo>
                <a:cubicBezTo>
                  <a:pt x="16" y="5"/>
                  <a:pt x="16" y="5"/>
                  <a:pt x="16" y="5"/>
                </a:cubicBezTo>
                <a:cubicBezTo>
                  <a:pt x="17" y="0"/>
                  <a:pt x="22" y="14"/>
                  <a:pt x="22" y="14"/>
                </a:cubicBezTo>
                <a:cubicBezTo>
                  <a:pt x="22" y="15"/>
                  <a:pt x="22" y="15"/>
                  <a:pt x="22" y="16"/>
                </a:cubicBezTo>
                <a:cubicBezTo>
                  <a:pt x="22" y="16"/>
                  <a:pt x="22" y="16"/>
                  <a:pt x="22" y="17"/>
                </a:cubicBezTo>
                <a:cubicBezTo>
                  <a:pt x="22" y="17"/>
                  <a:pt x="22" y="17"/>
                  <a:pt x="22" y="18"/>
                </a:cubicBezTo>
                <a:cubicBezTo>
                  <a:pt x="22" y="22"/>
                  <a:pt x="20" y="25"/>
                  <a:pt x="18" y="29"/>
                </a:cubicBezTo>
                <a:cubicBezTo>
                  <a:pt x="16" y="34"/>
                  <a:pt x="10" y="50"/>
                  <a:pt x="3" y="46"/>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122" name="组合 121"/>
          <p:cNvGrpSpPr/>
          <p:nvPr/>
        </p:nvGrpSpPr>
        <p:grpSpPr>
          <a:xfrm>
            <a:off x="1775949" y="1894801"/>
            <a:ext cx="1045048" cy="2763197"/>
            <a:chOff x="1575016" y="1584362"/>
            <a:chExt cx="1045048" cy="2763197"/>
          </a:xfrm>
        </p:grpSpPr>
        <p:sp>
          <p:nvSpPr>
            <p:cNvPr id="18" name="Freeform 18"/>
            <p:cNvSpPr/>
            <p:nvPr/>
          </p:nvSpPr>
          <p:spPr bwMode="auto">
            <a:xfrm>
              <a:off x="1801377" y="2386098"/>
              <a:ext cx="20941" cy="273228"/>
            </a:xfrm>
            <a:custGeom>
              <a:avLst/>
              <a:gdLst>
                <a:gd name="T0" fmla="*/ 7 w 9"/>
                <a:gd name="T1" fmla="*/ 1 h 116"/>
                <a:gd name="T2" fmla="*/ 3 w 9"/>
                <a:gd name="T3" fmla="*/ 31 h 116"/>
                <a:gd name="T4" fmla="*/ 2 w 9"/>
                <a:gd name="T5" fmla="*/ 57 h 116"/>
                <a:gd name="T6" fmla="*/ 3 w 9"/>
                <a:gd name="T7" fmla="*/ 114 h 116"/>
                <a:gd name="T8" fmla="*/ 5 w 9"/>
                <a:gd name="T9" fmla="*/ 114 h 116"/>
                <a:gd name="T10" fmla="*/ 5 w 9"/>
                <a:gd name="T11" fmla="*/ 114 h 116"/>
                <a:gd name="T12" fmla="*/ 3 w 9"/>
                <a:gd name="T13" fmla="*/ 86 h 116"/>
                <a:gd name="T14" fmla="*/ 5 w 9"/>
                <a:gd name="T15" fmla="*/ 57 h 116"/>
                <a:gd name="T16" fmla="*/ 7 w 9"/>
                <a:gd name="T17" fmla="*/ 25 h 116"/>
                <a:gd name="T18" fmla="*/ 9 w 9"/>
                <a:gd name="T19" fmla="*/ 1 h 116"/>
                <a:gd name="T20" fmla="*/ 7 w 9"/>
                <a:gd name="T21" fmla="*/ 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16">
                  <a:moveTo>
                    <a:pt x="7" y="1"/>
                  </a:moveTo>
                  <a:cubicBezTo>
                    <a:pt x="7" y="11"/>
                    <a:pt x="5" y="21"/>
                    <a:pt x="3" y="31"/>
                  </a:cubicBezTo>
                  <a:cubicBezTo>
                    <a:pt x="2" y="40"/>
                    <a:pt x="2" y="48"/>
                    <a:pt x="2" y="57"/>
                  </a:cubicBezTo>
                  <a:cubicBezTo>
                    <a:pt x="0" y="77"/>
                    <a:pt x="0" y="95"/>
                    <a:pt x="3" y="114"/>
                  </a:cubicBezTo>
                  <a:cubicBezTo>
                    <a:pt x="3" y="116"/>
                    <a:pt x="5" y="116"/>
                    <a:pt x="5" y="114"/>
                  </a:cubicBezTo>
                  <a:cubicBezTo>
                    <a:pt x="5" y="114"/>
                    <a:pt x="5" y="114"/>
                    <a:pt x="5" y="114"/>
                  </a:cubicBezTo>
                  <a:cubicBezTo>
                    <a:pt x="5" y="105"/>
                    <a:pt x="4" y="95"/>
                    <a:pt x="3" y="86"/>
                  </a:cubicBezTo>
                  <a:cubicBezTo>
                    <a:pt x="3" y="76"/>
                    <a:pt x="4" y="67"/>
                    <a:pt x="5" y="57"/>
                  </a:cubicBezTo>
                  <a:cubicBezTo>
                    <a:pt x="5" y="46"/>
                    <a:pt x="5" y="36"/>
                    <a:pt x="7" y="25"/>
                  </a:cubicBezTo>
                  <a:cubicBezTo>
                    <a:pt x="8" y="17"/>
                    <a:pt x="9" y="9"/>
                    <a:pt x="9" y="1"/>
                  </a:cubicBezTo>
                  <a:cubicBezTo>
                    <a:pt x="8" y="0"/>
                    <a:pt x="8" y="0"/>
                    <a:pt x="7" y="1"/>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8" name="Freeform 78"/>
            <p:cNvSpPr/>
            <p:nvPr/>
          </p:nvSpPr>
          <p:spPr bwMode="auto">
            <a:xfrm>
              <a:off x="1575016" y="1584362"/>
              <a:ext cx="139606" cy="139606"/>
            </a:xfrm>
            <a:custGeom>
              <a:avLst/>
              <a:gdLst>
                <a:gd name="T0" fmla="*/ 30 w 59"/>
                <a:gd name="T1" fmla="*/ 52 h 59"/>
                <a:gd name="T2" fmla="*/ 8 w 59"/>
                <a:gd name="T3" fmla="*/ 32 h 59"/>
                <a:gd name="T4" fmla="*/ 0 w 59"/>
                <a:gd name="T5" fmla="*/ 5 h 59"/>
                <a:gd name="T6" fmla="*/ 0 w 59"/>
                <a:gd name="T7" fmla="*/ 5 h 59"/>
                <a:gd name="T8" fmla="*/ 5 w 59"/>
                <a:gd name="T9" fmla="*/ 27 h 59"/>
                <a:gd name="T10" fmla="*/ 11 w 59"/>
                <a:gd name="T11" fmla="*/ 43 h 59"/>
                <a:gd name="T12" fmla="*/ 33 w 59"/>
                <a:gd name="T13" fmla="*/ 55 h 59"/>
                <a:gd name="T14" fmla="*/ 28 w 59"/>
                <a:gd name="T15" fmla="*/ 1 h 59"/>
                <a:gd name="T16" fmla="*/ 27 w 59"/>
                <a:gd name="T17" fmla="*/ 1 h 59"/>
                <a:gd name="T18" fmla="*/ 30 w 59"/>
                <a:gd name="T19" fmla="*/ 52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2"/>
                  </a:moveTo>
                  <a:cubicBezTo>
                    <a:pt x="19" y="54"/>
                    <a:pt x="11" y="41"/>
                    <a:pt x="8" y="32"/>
                  </a:cubicBezTo>
                  <a:cubicBezTo>
                    <a:pt x="5" y="23"/>
                    <a:pt x="1" y="14"/>
                    <a:pt x="0" y="5"/>
                  </a:cubicBezTo>
                  <a:cubicBezTo>
                    <a:pt x="0" y="4"/>
                    <a:pt x="0" y="4"/>
                    <a:pt x="0" y="5"/>
                  </a:cubicBezTo>
                  <a:cubicBezTo>
                    <a:pt x="0" y="13"/>
                    <a:pt x="3" y="19"/>
                    <a:pt x="5" y="27"/>
                  </a:cubicBezTo>
                  <a:cubicBezTo>
                    <a:pt x="6" y="32"/>
                    <a:pt x="8" y="38"/>
                    <a:pt x="11" y="43"/>
                  </a:cubicBezTo>
                  <a:cubicBezTo>
                    <a:pt x="16" y="51"/>
                    <a:pt x="24" y="59"/>
                    <a:pt x="33" y="55"/>
                  </a:cubicBezTo>
                  <a:cubicBezTo>
                    <a:pt x="59" y="46"/>
                    <a:pt x="42" y="12"/>
                    <a:pt x="28" y="1"/>
                  </a:cubicBezTo>
                  <a:cubicBezTo>
                    <a:pt x="28" y="0"/>
                    <a:pt x="27" y="1"/>
                    <a:pt x="27" y="1"/>
                  </a:cubicBezTo>
                  <a:cubicBezTo>
                    <a:pt x="37" y="13"/>
                    <a:pt x="56" y="47"/>
                    <a:pt x="30" y="52"/>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9" name="Freeform 79"/>
            <p:cNvSpPr/>
            <p:nvPr/>
          </p:nvSpPr>
          <p:spPr bwMode="auto">
            <a:xfrm>
              <a:off x="1685703" y="1839641"/>
              <a:ext cx="28919" cy="36896"/>
            </a:xfrm>
            <a:custGeom>
              <a:avLst/>
              <a:gdLst>
                <a:gd name="T0" fmla="*/ 10 w 12"/>
                <a:gd name="T1" fmla="*/ 16 h 16"/>
                <a:gd name="T2" fmla="*/ 12 w 12"/>
                <a:gd name="T3" fmla="*/ 16 h 16"/>
                <a:gd name="T4" fmla="*/ 12 w 12"/>
                <a:gd name="T5" fmla="*/ 15 h 16"/>
                <a:gd name="T6" fmla="*/ 12 w 12"/>
                <a:gd name="T7" fmla="*/ 13 h 16"/>
                <a:gd name="T8" fmla="*/ 4 w 12"/>
                <a:gd name="T9" fmla="*/ 2 h 16"/>
                <a:gd name="T10" fmla="*/ 2 w 12"/>
                <a:gd name="T11" fmla="*/ 4 h 16"/>
                <a:gd name="T12" fmla="*/ 10 w 12"/>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2" h="16">
                  <a:moveTo>
                    <a:pt x="10" y="16"/>
                  </a:moveTo>
                  <a:cubicBezTo>
                    <a:pt x="10" y="16"/>
                    <a:pt x="11" y="16"/>
                    <a:pt x="12" y="16"/>
                  </a:cubicBezTo>
                  <a:cubicBezTo>
                    <a:pt x="12" y="16"/>
                    <a:pt x="12" y="15"/>
                    <a:pt x="12" y="15"/>
                  </a:cubicBezTo>
                  <a:cubicBezTo>
                    <a:pt x="12" y="15"/>
                    <a:pt x="12" y="14"/>
                    <a:pt x="12" y="13"/>
                  </a:cubicBezTo>
                  <a:cubicBezTo>
                    <a:pt x="8" y="10"/>
                    <a:pt x="7" y="5"/>
                    <a:pt x="4" y="2"/>
                  </a:cubicBezTo>
                  <a:cubicBezTo>
                    <a:pt x="3" y="0"/>
                    <a:pt x="0" y="3"/>
                    <a:pt x="2" y="4"/>
                  </a:cubicBezTo>
                  <a:cubicBezTo>
                    <a:pt x="5" y="8"/>
                    <a:pt x="6" y="13"/>
                    <a:pt x="10" y="16"/>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0" name="Freeform 80"/>
            <p:cNvSpPr/>
            <p:nvPr/>
          </p:nvSpPr>
          <p:spPr bwMode="auto">
            <a:xfrm>
              <a:off x="1744537" y="1910441"/>
              <a:ext cx="21938" cy="8975"/>
            </a:xfrm>
            <a:custGeom>
              <a:avLst/>
              <a:gdLst>
                <a:gd name="T0" fmla="*/ 2 w 9"/>
                <a:gd name="T1" fmla="*/ 4 h 4"/>
                <a:gd name="T2" fmla="*/ 8 w 9"/>
                <a:gd name="T3" fmla="*/ 3 h 4"/>
                <a:gd name="T4" fmla="*/ 9 w 9"/>
                <a:gd name="T5" fmla="*/ 3 h 4"/>
                <a:gd name="T6" fmla="*/ 9 w 9"/>
                <a:gd name="T7" fmla="*/ 1 h 4"/>
                <a:gd name="T8" fmla="*/ 7 w 9"/>
                <a:gd name="T9" fmla="*/ 1 h 4"/>
                <a:gd name="T10" fmla="*/ 6 w 9"/>
                <a:gd name="T11" fmla="*/ 2 h 4"/>
                <a:gd name="T12" fmla="*/ 2 w 9"/>
                <a:gd name="T13" fmla="*/ 2 h 4"/>
                <a:gd name="T14" fmla="*/ 2 w 9"/>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
                  <a:moveTo>
                    <a:pt x="2" y="4"/>
                  </a:moveTo>
                  <a:cubicBezTo>
                    <a:pt x="4" y="4"/>
                    <a:pt x="6" y="4"/>
                    <a:pt x="8" y="3"/>
                  </a:cubicBezTo>
                  <a:cubicBezTo>
                    <a:pt x="8" y="3"/>
                    <a:pt x="9" y="3"/>
                    <a:pt x="9" y="3"/>
                  </a:cubicBezTo>
                  <a:cubicBezTo>
                    <a:pt x="9" y="2"/>
                    <a:pt x="9" y="2"/>
                    <a:pt x="9" y="1"/>
                  </a:cubicBezTo>
                  <a:cubicBezTo>
                    <a:pt x="8" y="0"/>
                    <a:pt x="8" y="0"/>
                    <a:pt x="7" y="1"/>
                  </a:cubicBezTo>
                  <a:cubicBezTo>
                    <a:pt x="7" y="2"/>
                    <a:pt x="7" y="2"/>
                    <a:pt x="6" y="2"/>
                  </a:cubicBezTo>
                  <a:cubicBezTo>
                    <a:pt x="5" y="2"/>
                    <a:pt x="3" y="2"/>
                    <a:pt x="2" y="2"/>
                  </a:cubicBezTo>
                  <a:cubicBezTo>
                    <a:pt x="1" y="2"/>
                    <a:pt x="0" y="4"/>
                    <a:pt x="2" y="4"/>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1" name="Freeform 81"/>
            <p:cNvSpPr/>
            <p:nvPr/>
          </p:nvSpPr>
          <p:spPr bwMode="auto">
            <a:xfrm>
              <a:off x="1929016" y="2346211"/>
              <a:ext cx="39887" cy="49859"/>
            </a:xfrm>
            <a:custGeom>
              <a:avLst/>
              <a:gdLst>
                <a:gd name="T0" fmla="*/ 16 w 17"/>
                <a:gd name="T1" fmla="*/ 17 h 21"/>
                <a:gd name="T2" fmla="*/ 16 w 17"/>
                <a:gd name="T3" fmla="*/ 15 h 21"/>
                <a:gd name="T4" fmla="*/ 4 w 17"/>
                <a:gd name="T5" fmla="*/ 2 h 21"/>
                <a:gd name="T6" fmla="*/ 0 w 17"/>
                <a:gd name="T7" fmla="*/ 2 h 21"/>
                <a:gd name="T8" fmla="*/ 16 w 17"/>
                <a:gd name="T9" fmla="*/ 17 h 21"/>
              </a:gdLst>
              <a:ahLst/>
              <a:cxnLst>
                <a:cxn ang="0">
                  <a:pos x="T0" y="T1"/>
                </a:cxn>
                <a:cxn ang="0">
                  <a:pos x="T2" y="T3"/>
                </a:cxn>
                <a:cxn ang="0">
                  <a:pos x="T4" y="T5"/>
                </a:cxn>
                <a:cxn ang="0">
                  <a:pos x="T6" y="T7"/>
                </a:cxn>
                <a:cxn ang="0">
                  <a:pos x="T8" y="T9"/>
                </a:cxn>
              </a:cxnLst>
              <a:rect l="0" t="0" r="r" b="b"/>
              <a:pathLst>
                <a:path w="17" h="21">
                  <a:moveTo>
                    <a:pt x="16" y="17"/>
                  </a:moveTo>
                  <a:cubicBezTo>
                    <a:pt x="17" y="16"/>
                    <a:pt x="17" y="15"/>
                    <a:pt x="16" y="15"/>
                  </a:cubicBezTo>
                  <a:cubicBezTo>
                    <a:pt x="9" y="14"/>
                    <a:pt x="4" y="9"/>
                    <a:pt x="4" y="2"/>
                  </a:cubicBezTo>
                  <a:cubicBezTo>
                    <a:pt x="4" y="0"/>
                    <a:pt x="0" y="0"/>
                    <a:pt x="0" y="2"/>
                  </a:cubicBezTo>
                  <a:cubicBezTo>
                    <a:pt x="1" y="10"/>
                    <a:pt x="8" y="21"/>
                    <a:pt x="16" y="17"/>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3" name="Freeform 93"/>
            <p:cNvSpPr/>
            <p:nvPr/>
          </p:nvSpPr>
          <p:spPr bwMode="auto">
            <a:xfrm>
              <a:off x="2371766" y="4250832"/>
              <a:ext cx="137611" cy="96727"/>
            </a:xfrm>
            <a:custGeom>
              <a:avLst/>
              <a:gdLst>
                <a:gd name="T0" fmla="*/ 10 w 58"/>
                <a:gd name="T1" fmla="*/ 39 h 41"/>
                <a:gd name="T2" fmla="*/ 42 w 58"/>
                <a:gd name="T3" fmla="*/ 26 h 41"/>
                <a:gd name="T4" fmla="*/ 57 w 58"/>
                <a:gd name="T5" fmla="*/ 4 h 41"/>
                <a:gd name="T6" fmla="*/ 55 w 58"/>
                <a:gd name="T7" fmla="*/ 4 h 41"/>
                <a:gd name="T8" fmla="*/ 26 w 58"/>
                <a:gd name="T9" fmla="*/ 32 h 41"/>
                <a:gd name="T10" fmla="*/ 5 w 58"/>
                <a:gd name="T11" fmla="*/ 23 h 41"/>
                <a:gd name="T12" fmla="*/ 26 w 58"/>
                <a:gd name="T13" fmla="*/ 3 h 41"/>
                <a:gd name="T14" fmla="*/ 26 w 58"/>
                <a:gd name="T15" fmla="*/ 1 h 41"/>
                <a:gd name="T16" fmla="*/ 3 w 58"/>
                <a:gd name="T17" fmla="*/ 19 h 41"/>
                <a:gd name="T18" fmla="*/ 2 w 58"/>
                <a:gd name="T19" fmla="*/ 33 h 41"/>
                <a:gd name="T20" fmla="*/ 10 w 58"/>
                <a:gd name="T21" fmla="*/ 3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41">
                  <a:moveTo>
                    <a:pt x="10" y="39"/>
                  </a:moveTo>
                  <a:cubicBezTo>
                    <a:pt x="22" y="41"/>
                    <a:pt x="33" y="32"/>
                    <a:pt x="42" y="26"/>
                  </a:cubicBezTo>
                  <a:cubicBezTo>
                    <a:pt x="51" y="21"/>
                    <a:pt x="58" y="15"/>
                    <a:pt x="57" y="4"/>
                  </a:cubicBezTo>
                  <a:cubicBezTo>
                    <a:pt x="57" y="3"/>
                    <a:pt x="55" y="3"/>
                    <a:pt x="55" y="4"/>
                  </a:cubicBezTo>
                  <a:cubicBezTo>
                    <a:pt x="52" y="18"/>
                    <a:pt x="38" y="26"/>
                    <a:pt x="26" y="32"/>
                  </a:cubicBezTo>
                  <a:cubicBezTo>
                    <a:pt x="16" y="37"/>
                    <a:pt x="1" y="38"/>
                    <a:pt x="5" y="23"/>
                  </a:cubicBezTo>
                  <a:cubicBezTo>
                    <a:pt x="8" y="13"/>
                    <a:pt x="17" y="6"/>
                    <a:pt x="26" y="3"/>
                  </a:cubicBezTo>
                  <a:cubicBezTo>
                    <a:pt x="28" y="3"/>
                    <a:pt x="27" y="0"/>
                    <a:pt x="26" y="1"/>
                  </a:cubicBezTo>
                  <a:cubicBezTo>
                    <a:pt x="16" y="3"/>
                    <a:pt x="7" y="10"/>
                    <a:pt x="3" y="19"/>
                  </a:cubicBezTo>
                  <a:cubicBezTo>
                    <a:pt x="1" y="24"/>
                    <a:pt x="0" y="28"/>
                    <a:pt x="2" y="33"/>
                  </a:cubicBezTo>
                  <a:cubicBezTo>
                    <a:pt x="4" y="38"/>
                    <a:pt x="5" y="38"/>
                    <a:pt x="10" y="39"/>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94" name="Freeform 94"/>
            <p:cNvSpPr/>
            <p:nvPr/>
          </p:nvSpPr>
          <p:spPr bwMode="auto">
            <a:xfrm>
              <a:off x="2516357" y="4194990"/>
              <a:ext cx="103707" cy="103707"/>
            </a:xfrm>
            <a:custGeom>
              <a:avLst/>
              <a:gdLst>
                <a:gd name="T0" fmla="*/ 38 w 44"/>
                <a:gd name="T1" fmla="*/ 21 h 44"/>
                <a:gd name="T2" fmla="*/ 39 w 44"/>
                <a:gd name="T3" fmla="*/ 7 h 44"/>
                <a:gd name="T4" fmla="*/ 19 w 44"/>
                <a:gd name="T5" fmla="*/ 10 h 44"/>
                <a:gd name="T6" fmla="*/ 19 w 44"/>
                <a:gd name="T7" fmla="*/ 10 h 44"/>
                <a:gd name="T8" fmla="*/ 28 w 44"/>
                <a:gd name="T9" fmla="*/ 6 h 44"/>
                <a:gd name="T10" fmla="*/ 37 w 44"/>
                <a:gd name="T11" fmla="*/ 17 h 44"/>
                <a:gd name="T12" fmla="*/ 35 w 44"/>
                <a:gd name="T13" fmla="*/ 20 h 44"/>
                <a:gd name="T14" fmla="*/ 31 w 44"/>
                <a:gd name="T15" fmla="*/ 24 h 44"/>
                <a:gd name="T16" fmla="*/ 1 w 44"/>
                <a:gd name="T17" fmla="*/ 28 h 44"/>
                <a:gd name="T18" fmla="*/ 1 w 44"/>
                <a:gd name="T19" fmla="*/ 28 h 44"/>
                <a:gd name="T20" fmla="*/ 38 w 44"/>
                <a:gd name="T21" fmla="*/ 2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44">
                  <a:moveTo>
                    <a:pt x="38" y="21"/>
                  </a:moveTo>
                  <a:cubicBezTo>
                    <a:pt x="42" y="16"/>
                    <a:pt x="44" y="12"/>
                    <a:pt x="39" y="7"/>
                  </a:cubicBezTo>
                  <a:cubicBezTo>
                    <a:pt x="32" y="0"/>
                    <a:pt x="26" y="8"/>
                    <a:pt x="19" y="10"/>
                  </a:cubicBezTo>
                  <a:cubicBezTo>
                    <a:pt x="19" y="10"/>
                    <a:pt x="19" y="10"/>
                    <a:pt x="19" y="10"/>
                  </a:cubicBezTo>
                  <a:cubicBezTo>
                    <a:pt x="22" y="9"/>
                    <a:pt x="25" y="7"/>
                    <a:pt x="28" y="6"/>
                  </a:cubicBezTo>
                  <a:cubicBezTo>
                    <a:pt x="38" y="9"/>
                    <a:pt x="41" y="12"/>
                    <a:pt x="37" y="17"/>
                  </a:cubicBezTo>
                  <a:cubicBezTo>
                    <a:pt x="37" y="18"/>
                    <a:pt x="36" y="19"/>
                    <a:pt x="35" y="20"/>
                  </a:cubicBezTo>
                  <a:cubicBezTo>
                    <a:pt x="34" y="21"/>
                    <a:pt x="32" y="22"/>
                    <a:pt x="31" y="24"/>
                  </a:cubicBezTo>
                  <a:cubicBezTo>
                    <a:pt x="22" y="32"/>
                    <a:pt x="12" y="36"/>
                    <a:pt x="1" y="28"/>
                  </a:cubicBezTo>
                  <a:cubicBezTo>
                    <a:pt x="1" y="27"/>
                    <a:pt x="0" y="28"/>
                    <a:pt x="1" y="28"/>
                  </a:cubicBezTo>
                  <a:cubicBezTo>
                    <a:pt x="10" y="44"/>
                    <a:pt x="29" y="31"/>
                    <a:pt x="38" y="2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grpSp>
      <p:sp>
        <p:nvSpPr>
          <p:cNvPr id="95" name="Freeform 95"/>
          <p:cNvSpPr/>
          <p:nvPr/>
        </p:nvSpPr>
        <p:spPr bwMode="auto">
          <a:xfrm>
            <a:off x="1099359" y="4684607"/>
            <a:ext cx="256277" cy="137611"/>
          </a:xfrm>
          <a:custGeom>
            <a:avLst/>
            <a:gdLst>
              <a:gd name="T0" fmla="*/ 14 w 109"/>
              <a:gd name="T1" fmla="*/ 56 h 58"/>
              <a:gd name="T2" fmla="*/ 30 w 109"/>
              <a:gd name="T3" fmla="*/ 52 h 58"/>
              <a:gd name="T4" fmla="*/ 55 w 109"/>
              <a:gd name="T5" fmla="*/ 38 h 58"/>
              <a:gd name="T6" fmla="*/ 87 w 109"/>
              <a:gd name="T7" fmla="*/ 20 h 58"/>
              <a:gd name="T8" fmla="*/ 108 w 109"/>
              <a:gd name="T9" fmla="*/ 2 h 58"/>
              <a:gd name="T10" fmla="*/ 107 w 109"/>
              <a:gd name="T11" fmla="*/ 1 h 58"/>
              <a:gd name="T12" fmla="*/ 106 w 109"/>
              <a:gd name="T13" fmla="*/ 1 h 58"/>
              <a:gd name="T14" fmla="*/ 106 w 109"/>
              <a:gd name="T15" fmla="*/ 3 h 58"/>
              <a:gd name="T16" fmla="*/ 97 w 109"/>
              <a:gd name="T17" fmla="*/ 10 h 58"/>
              <a:gd name="T18" fmla="*/ 85 w 109"/>
              <a:gd name="T19" fmla="*/ 17 h 58"/>
              <a:gd name="T20" fmla="*/ 64 w 109"/>
              <a:gd name="T21" fmla="*/ 30 h 58"/>
              <a:gd name="T22" fmla="*/ 44 w 109"/>
              <a:gd name="T23" fmla="*/ 41 h 58"/>
              <a:gd name="T24" fmla="*/ 26 w 109"/>
              <a:gd name="T25" fmla="*/ 51 h 58"/>
              <a:gd name="T26" fmla="*/ 15 w 109"/>
              <a:gd name="T27" fmla="*/ 47 h 58"/>
              <a:gd name="T28" fmla="*/ 25 w 109"/>
              <a:gd name="T29" fmla="*/ 41 h 58"/>
              <a:gd name="T30" fmla="*/ 45 w 109"/>
              <a:gd name="T31" fmla="*/ 30 h 58"/>
              <a:gd name="T32" fmla="*/ 65 w 109"/>
              <a:gd name="T33" fmla="*/ 22 h 58"/>
              <a:gd name="T34" fmla="*/ 87 w 109"/>
              <a:gd name="T35" fmla="*/ 15 h 58"/>
              <a:gd name="T36" fmla="*/ 85 w 109"/>
              <a:gd name="T37" fmla="*/ 13 h 58"/>
              <a:gd name="T38" fmla="*/ 69 w 109"/>
              <a:gd name="T39" fmla="*/ 18 h 58"/>
              <a:gd name="T40" fmla="*/ 55 w 109"/>
              <a:gd name="T41" fmla="*/ 24 h 58"/>
              <a:gd name="T42" fmla="*/ 39 w 109"/>
              <a:gd name="T43" fmla="*/ 29 h 58"/>
              <a:gd name="T44" fmla="*/ 26 w 109"/>
              <a:gd name="T45" fmla="*/ 38 h 58"/>
              <a:gd name="T46" fmla="*/ 14 w 109"/>
              <a:gd name="T47" fmla="*/ 56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9" h="58">
                <a:moveTo>
                  <a:pt x="14" y="56"/>
                </a:moveTo>
                <a:cubicBezTo>
                  <a:pt x="19" y="58"/>
                  <a:pt x="26" y="55"/>
                  <a:pt x="30" y="52"/>
                </a:cubicBezTo>
                <a:cubicBezTo>
                  <a:pt x="39" y="48"/>
                  <a:pt x="47" y="43"/>
                  <a:pt x="55" y="38"/>
                </a:cubicBezTo>
                <a:cubicBezTo>
                  <a:pt x="66" y="33"/>
                  <a:pt x="76" y="26"/>
                  <a:pt x="87" y="20"/>
                </a:cubicBezTo>
                <a:cubicBezTo>
                  <a:pt x="95" y="15"/>
                  <a:pt x="103" y="11"/>
                  <a:pt x="108" y="2"/>
                </a:cubicBezTo>
                <a:cubicBezTo>
                  <a:pt x="109" y="2"/>
                  <a:pt x="108" y="0"/>
                  <a:pt x="107" y="1"/>
                </a:cubicBezTo>
                <a:cubicBezTo>
                  <a:pt x="107" y="1"/>
                  <a:pt x="106" y="1"/>
                  <a:pt x="106" y="1"/>
                </a:cubicBezTo>
                <a:cubicBezTo>
                  <a:pt x="105" y="1"/>
                  <a:pt x="105" y="3"/>
                  <a:pt x="106" y="3"/>
                </a:cubicBezTo>
                <a:cubicBezTo>
                  <a:pt x="104" y="2"/>
                  <a:pt x="98" y="9"/>
                  <a:pt x="97" y="10"/>
                </a:cubicBezTo>
                <a:cubicBezTo>
                  <a:pt x="93" y="13"/>
                  <a:pt x="89" y="15"/>
                  <a:pt x="85" y="17"/>
                </a:cubicBezTo>
                <a:cubicBezTo>
                  <a:pt x="78" y="22"/>
                  <a:pt x="71" y="26"/>
                  <a:pt x="64" y="30"/>
                </a:cubicBezTo>
                <a:cubicBezTo>
                  <a:pt x="57" y="34"/>
                  <a:pt x="50" y="37"/>
                  <a:pt x="44" y="41"/>
                </a:cubicBezTo>
                <a:cubicBezTo>
                  <a:pt x="38" y="44"/>
                  <a:pt x="33" y="48"/>
                  <a:pt x="26" y="51"/>
                </a:cubicBezTo>
                <a:cubicBezTo>
                  <a:pt x="24" y="52"/>
                  <a:pt x="13" y="57"/>
                  <a:pt x="15" y="47"/>
                </a:cubicBezTo>
                <a:cubicBezTo>
                  <a:pt x="16" y="44"/>
                  <a:pt x="23" y="42"/>
                  <a:pt x="25" y="41"/>
                </a:cubicBezTo>
                <a:cubicBezTo>
                  <a:pt x="32" y="38"/>
                  <a:pt x="38" y="33"/>
                  <a:pt x="45" y="30"/>
                </a:cubicBezTo>
                <a:cubicBezTo>
                  <a:pt x="52" y="28"/>
                  <a:pt x="58" y="25"/>
                  <a:pt x="65" y="22"/>
                </a:cubicBezTo>
                <a:cubicBezTo>
                  <a:pt x="72" y="19"/>
                  <a:pt x="80" y="19"/>
                  <a:pt x="87" y="15"/>
                </a:cubicBezTo>
                <a:cubicBezTo>
                  <a:pt x="88" y="14"/>
                  <a:pt x="87" y="12"/>
                  <a:pt x="85" y="13"/>
                </a:cubicBezTo>
                <a:cubicBezTo>
                  <a:pt x="80" y="16"/>
                  <a:pt x="74" y="16"/>
                  <a:pt x="69" y="18"/>
                </a:cubicBezTo>
                <a:cubicBezTo>
                  <a:pt x="64" y="20"/>
                  <a:pt x="60" y="22"/>
                  <a:pt x="55" y="24"/>
                </a:cubicBezTo>
                <a:cubicBezTo>
                  <a:pt x="50" y="27"/>
                  <a:pt x="44" y="27"/>
                  <a:pt x="39" y="29"/>
                </a:cubicBezTo>
                <a:cubicBezTo>
                  <a:pt x="34" y="31"/>
                  <a:pt x="31" y="35"/>
                  <a:pt x="26" y="38"/>
                </a:cubicBezTo>
                <a:cubicBezTo>
                  <a:pt x="23" y="40"/>
                  <a:pt x="0" y="51"/>
                  <a:pt x="14" y="56"/>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98" name="Freeform 98"/>
          <p:cNvSpPr/>
          <p:nvPr/>
        </p:nvSpPr>
        <p:spPr bwMode="auto">
          <a:xfrm>
            <a:off x="1346661" y="4951853"/>
            <a:ext cx="65814" cy="41882"/>
          </a:xfrm>
          <a:custGeom>
            <a:avLst/>
            <a:gdLst>
              <a:gd name="T0" fmla="*/ 3 w 28"/>
              <a:gd name="T1" fmla="*/ 17 h 18"/>
              <a:gd name="T2" fmla="*/ 19 w 28"/>
              <a:gd name="T3" fmla="*/ 13 h 18"/>
              <a:gd name="T4" fmla="*/ 28 w 28"/>
              <a:gd name="T5" fmla="*/ 1 h 18"/>
              <a:gd name="T6" fmla="*/ 26 w 28"/>
              <a:gd name="T7" fmla="*/ 1 h 18"/>
              <a:gd name="T8" fmla="*/ 17 w 28"/>
              <a:gd name="T9" fmla="*/ 10 h 18"/>
              <a:gd name="T10" fmla="*/ 3 w 28"/>
              <a:gd name="T11" fmla="*/ 13 h 18"/>
              <a:gd name="T12" fmla="*/ 3 w 28"/>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8" h="18">
                <a:moveTo>
                  <a:pt x="3" y="17"/>
                </a:moveTo>
                <a:cubicBezTo>
                  <a:pt x="9" y="18"/>
                  <a:pt x="14" y="16"/>
                  <a:pt x="19" y="13"/>
                </a:cubicBezTo>
                <a:cubicBezTo>
                  <a:pt x="23" y="10"/>
                  <a:pt x="28" y="6"/>
                  <a:pt x="28" y="1"/>
                </a:cubicBezTo>
                <a:cubicBezTo>
                  <a:pt x="28" y="0"/>
                  <a:pt x="27" y="0"/>
                  <a:pt x="26" y="1"/>
                </a:cubicBezTo>
                <a:cubicBezTo>
                  <a:pt x="25" y="5"/>
                  <a:pt x="20" y="8"/>
                  <a:pt x="17" y="10"/>
                </a:cubicBezTo>
                <a:cubicBezTo>
                  <a:pt x="13" y="13"/>
                  <a:pt x="9" y="15"/>
                  <a:pt x="3" y="13"/>
                </a:cubicBezTo>
                <a:cubicBezTo>
                  <a:pt x="1" y="13"/>
                  <a:pt x="0" y="16"/>
                  <a:pt x="3" y="17"/>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99" name="Freeform 99"/>
          <p:cNvSpPr/>
          <p:nvPr/>
        </p:nvSpPr>
        <p:spPr bwMode="auto">
          <a:xfrm>
            <a:off x="1388542" y="4840168"/>
            <a:ext cx="49859" cy="18947"/>
          </a:xfrm>
          <a:custGeom>
            <a:avLst/>
            <a:gdLst>
              <a:gd name="T0" fmla="*/ 1 w 21"/>
              <a:gd name="T1" fmla="*/ 6 h 8"/>
              <a:gd name="T2" fmla="*/ 18 w 21"/>
              <a:gd name="T3" fmla="*/ 7 h 8"/>
              <a:gd name="T4" fmla="*/ 20 w 21"/>
              <a:gd name="T5" fmla="*/ 5 h 8"/>
              <a:gd name="T6" fmla="*/ 1 w 21"/>
              <a:gd name="T7" fmla="*/ 6 h 8"/>
              <a:gd name="T8" fmla="*/ 1 w 21"/>
              <a:gd name="T9" fmla="*/ 6 h 8"/>
            </a:gdLst>
            <a:ahLst/>
            <a:cxnLst>
              <a:cxn ang="0">
                <a:pos x="T0" y="T1"/>
              </a:cxn>
              <a:cxn ang="0">
                <a:pos x="T2" y="T3"/>
              </a:cxn>
              <a:cxn ang="0">
                <a:pos x="T4" y="T5"/>
              </a:cxn>
              <a:cxn ang="0">
                <a:pos x="T6" y="T7"/>
              </a:cxn>
              <a:cxn ang="0">
                <a:pos x="T8" y="T9"/>
              </a:cxn>
            </a:cxnLst>
            <a:rect l="0" t="0" r="r" b="b"/>
            <a:pathLst>
              <a:path w="21" h="8">
                <a:moveTo>
                  <a:pt x="1" y="6"/>
                </a:moveTo>
                <a:cubicBezTo>
                  <a:pt x="6" y="7"/>
                  <a:pt x="13" y="3"/>
                  <a:pt x="18" y="7"/>
                </a:cubicBezTo>
                <a:cubicBezTo>
                  <a:pt x="19" y="8"/>
                  <a:pt x="21" y="6"/>
                  <a:pt x="20" y="5"/>
                </a:cubicBezTo>
                <a:cubicBezTo>
                  <a:pt x="15" y="0"/>
                  <a:pt x="7" y="5"/>
                  <a:pt x="1" y="6"/>
                </a:cubicBezTo>
                <a:cubicBezTo>
                  <a:pt x="0" y="6"/>
                  <a:pt x="0" y="6"/>
                  <a:pt x="1" y="6"/>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0" name="Freeform 100"/>
          <p:cNvSpPr/>
          <p:nvPr/>
        </p:nvSpPr>
        <p:spPr bwMode="auto">
          <a:xfrm>
            <a:off x="3050848" y="4729480"/>
            <a:ext cx="189465" cy="73792"/>
          </a:xfrm>
          <a:custGeom>
            <a:avLst/>
            <a:gdLst>
              <a:gd name="T0" fmla="*/ 77 w 80"/>
              <a:gd name="T1" fmla="*/ 0 h 31"/>
              <a:gd name="T2" fmla="*/ 4 w 80"/>
              <a:gd name="T3" fmla="*/ 20 h 31"/>
              <a:gd name="T4" fmla="*/ 36 w 80"/>
              <a:gd name="T5" fmla="*/ 26 h 31"/>
              <a:gd name="T6" fmla="*/ 58 w 80"/>
              <a:gd name="T7" fmla="*/ 19 h 31"/>
              <a:gd name="T8" fmla="*/ 76 w 80"/>
              <a:gd name="T9" fmla="*/ 11 h 31"/>
              <a:gd name="T10" fmla="*/ 76 w 80"/>
              <a:gd name="T11" fmla="*/ 10 h 31"/>
              <a:gd name="T12" fmla="*/ 60 w 80"/>
              <a:gd name="T13" fmla="*/ 15 h 31"/>
              <a:gd name="T14" fmla="*/ 44 w 80"/>
              <a:gd name="T15" fmla="*/ 20 h 31"/>
              <a:gd name="T16" fmla="*/ 25 w 80"/>
              <a:gd name="T17" fmla="*/ 23 h 31"/>
              <a:gd name="T18" fmla="*/ 10 w 80"/>
              <a:gd name="T19" fmla="*/ 20 h 31"/>
              <a:gd name="T20" fmla="*/ 17 w 80"/>
              <a:gd name="T21" fmla="*/ 15 h 31"/>
              <a:gd name="T22" fmla="*/ 50 w 80"/>
              <a:gd name="T23" fmla="*/ 8 h 31"/>
              <a:gd name="T24" fmla="*/ 79 w 80"/>
              <a:gd name="T25" fmla="*/ 2 h 31"/>
              <a:gd name="T26" fmla="*/ 77 w 80"/>
              <a:gd name="T2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31">
                <a:moveTo>
                  <a:pt x="77" y="0"/>
                </a:moveTo>
                <a:cubicBezTo>
                  <a:pt x="69" y="5"/>
                  <a:pt x="0" y="7"/>
                  <a:pt x="4" y="20"/>
                </a:cubicBezTo>
                <a:cubicBezTo>
                  <a:pt x="8" y="31"/>
                  <a:pt x="29" y="27"/>
                  <a:pt x="36" y="26"/>
                </a:cubicBezTo>
                <a:cubicBezTo>
                  <a:pt x="44" y="24"/>
                  <a:pt x="51" y="22"/>
                  <a:pt x="58" y="19"/>
                </a:cubicBezTo>
                <a:cubicBezTo>
                  <a:pt x="64" y="16"/>
                  <a:pt x="72" y="16"/>
                  <a:pt x="76" y="11"/>
                </a:cubicBezTo>
                <a:cubicBezTo>
                  <a:pt x="77" y="11"/>
                  <a:pt x="76" y="10"/>
                  <a:pt x="76" y="10"/>
                </a:cubicBezTo>
                <a:cubicBezTo>
                  <a:pt x="72" y="13"/>
                  <a:pt x="64" y="13"/>
                  <a:pt x="60" y="15"/>
                </a:cubicBezTo>
                <a:cubicBezTo>
                  <a:pt x="55" y="16"/>
                  <a:pt x="50" y="18"/>
                  <a:pt x="44" y="20"/>
                </a:cubicBezTo>
                <a:cubicBezTo>
                  <a:pt x="38" y="21"/>
                  <a:pt x="31" y="23"/>
                  <a:pt x="25" y="23"/>
                </a:cubicBezTo>
                <a:cubicBezTo>
                  <a:pt x="22" y="23"/>
                  <a:pt x="11" y="23"/>
                  <a:pt x="10" y="20"/>
                </a:cubicBezTo>
                <a:cubicBezTo>
                  <a:pt x="9" y="17"/>
                  <a:pt x="15" y="15"/>
                  <a:pt x="17" y="15"/>
                </a:cubicBezTo>
                <a:cubicBezTo>
                  <a:pt x="28" y="13"/>
                  <a:pt x="39" y="10"/>
                  <a:pt x="50" y="8"/>
                </a:cubicBezTo>
                <a:cubicBezTo>
                  <a:pt x="59" y="6"/>
                  <a:pt x="70" y="7"/>
                  <a:pt x="79" y="2"/>
                </a:cubicBezTo>
                <a:cubicBezTo>
                  <a:pt x="80" y="1"/>
                  <a:pt x="79" y="0"/>
                  <a:pt x="77" y="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1" name="Freeform 101"/>
          <p:cNvSpPr/>
          <p:nvPr/>
        </p:nvSpPr>
        <p:spPr bwMode="auto">
          <a:xfrm>
            <a:off x="3287181" y="4748427"/>
            <a:ext cx="20941" cy="11966"/>
          </a:xfrm>
          <a:custGeom>
            <a:avLst/>
            <a:gdLst>
              <a:gd name="T0" fmla="*/ 8 w 9"/>
              <a:gd name="T1" fmla="*/ 0 h 5"/>
              <a:gd name="T2" fmla="*/ 2 w 9"/>
              <a:gd name="T3" fmla="*/ 1 h 5"/>
              <a:gd name="T4" fmla="*/ 2 w 9"/>
              <a:gd name="T5" fmla="*/ 4 h 5"/>
              <a:gd name="T6" fmla="*/ 9 w 9"/>
              <a:gd name="T7" fmla="*/ 1 h 5"/>
              <a:gd name="T8" fmla="*/ 8 w 9"/>
              <a:gd name="T9" fmla="*/ 0 h 5"/>
            </a:gdLst>
            <a:ahLst/>
            <a:cxnLst>
              <a:cxn ang="0">
                <a:pos x="T0" y="T1"/>
              </a:cxn>
              <a:cxn ang="0">
                <a:pos x="T2" y="T3"/>
              </a:cxn>
              <a:cxn ang="0">
                <a:pos x="T4" y="T5"/>
              </a:cxn>
              <a:cxn ang="0">
                <a:pos x="T6" y="T7"/>
              </a:cxn>
              <a:cxn ang="0">
                <a:pos x="T8" y="T9"/>
              </a:cxn>
            </a:cxnLst>
            <a:rect l="0" t="0" r="r" b="b"/>
            <a:pathLst>
              <a:path w="9" h="5">
                <a:moveTo>
                  <a:pt x="8" y="0"/>
                </a:moveTo>
                <a:cubicBezTo>
                  <a:pt x="6" y="1"/>
                  <a:pt x="4" y="2"/>
                  <a:pt x="2" y="1"/>
                </a:cubicBezTo>
                <a:cubicBezTo>
                  <a:pt x="0" y="1"/>
                  <a:pt x="0" y="4"/>
                  <a:pt x="2" y="4"/>
                </a:cubicBezTo>
                <a:cubicBezTo>
                  <a:pt x="5" y="5"/>
                  <a:pt x="7" y="4"/>
                  <a:pt x="9" y="1"/>
                </a:cubicBezTo>
                <a:cubicBezTo>
                  <a:pt x="9" y="1"/>
                  <a:pt x="8" y="0"/>
                  <a:pt x="8" y="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2" name="Freeform 102"/>
          <p:cNvSpPr/>
          <p:nvPr/>
        </p:nvSpPr>
        <p:spPr bwMode="auto">
          <a:xfrm>
            <a:off x="1763484" y="5249013"/>
            <a:ext cx="417820" cy="188468"/>
          </a:xfrm>
          <a:custGeom>
            <a:avLst/>
            <a:gdLst>
              <a:gd name="T0" fmla="*/ 154 w 177"/>
              <a:gd name="T1" fmla="*/ 1 h 80"/>
              <a:gd name="T2" fmla="*/ 154 w 177"/>
              <a:gd name="T3" fmla="*/ 1 h 80"/>
              <a:gd name="T4" fmla="*/ 168 w 177"/>
              <a:gd name="T5" fmla="*/ 10 h 80"/>
              <a:gd name="T6" fmla="*/ 152 w 177"/>
              <a:gd name="T7" fmla="*/ 15 h 80"/>
              <a:gd name="T8" fmla="*/ 111 w 177"/>
              <a:gd name="T9" fmla="*/ 32 h 80"/>
              <a:gd name="T10" fmla="*/ 36 w 177"/>
              <a:gd name="T11" fmla="*/ 67 h 80"/>
              <a:gd name="T12" fmla="*/ 22 w 177"/>
              <a:gd name="T13" fmla="*/ 72 h 80"/>
              <a:gd name="T14" fmla="*/ 16 w 177"/>
              <a:gd name="T15" fmla="*/ 73 h 80"/>
              <a:gd name="T16" fmla="*/ 21 w 177"/>
              <a:gd name="T17" fmla="*/ 66 h 80"/>
              <a:gd name="T18" fmla="*/ 58 w 177"/>
              <a:gd name="T19" fmla="*/ 44 h 80"/>
              <a:gd name="T20" fmla="*/ 99 w 177"/>
              <a:gd name="T21" fmla="*/ 22 h 80"/>
              <a:gd name="T22" fmla="*/ 116 w 177"/>
              <a:gd name="T23" fmla="*/ 13 h 80"/>
              <a:gd name="T24" fmla="*/ 135 w 177"/>
              <a:gd name="T25" fmla="*/ 6 h 80"/>
              <a:gd name="T26" fmla="*/ 133 w 177"/>
              <a:gd name="T27" fmla="*/ 4 h 80"/>
              <a:gd name="T28" fmla="*/ 116 w 177"/>
              <a:gd name="T29" fmla="*/ 10 h 80"/>
              <a:gd name="T30" fmla="*/ 90 w 177"/>
              <a:gd name="T31" fmla="*/ 22 h 80"/>
              <a:gd name="T32" fmla="*/ 53 w 177"/>
              <a:gd name="T33" fmla="*/ 42 h 80"/>
              <a:gd name="T34" fmla="*/ 11 w 177"/>
              <a:gd name="T35" fmla="*/ 76 h 80"/>
              <a:gd name="T36" fmla="*/ 29 w 177"/>
              <a:gd name="T37" fmla="*/ 74 h 80"/>
              <a:gd name="T38" fmla="*/ 51 w 177"/>
              <a:gd name="T39" fmla="*/ 64 h 80"/>
              <a:gd name="T40" fmla="*/ 99 w 177"/>
              <a:gd name="T41" fmla="*/ 41 h 80"/>
              <a:gd name="T42" fmla="*/ 146 w 177"/>
              <a:gd name="T43" fmla="*/ 22 h 80"/>
              <a:gd name="T44" fmla="*/ 169 w 177"/>
              <a:gd name="T45" fmla="*/ 12 h 80"/>
              <a:gd name="T46" fmla="*/ 175 w 177"/>
              <a:gd name="T47" fmla="*/ 7 h 80"/>
              <a:gd name="T48" fmla="*/ 154 w 177"/>
              <a:gd name="T49" fmla="*/ 1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7" h="80">
                <a:moveTo>
                  <a:pt x="154" y="1"/>
                </a:moveTo>
                <a:cubicBezTo>
                  <a:pt x="153" y="1"/>
                  <a:pt x="153" y="1"/>
                  <a:pt x="154" y="1"/>
                </a:cubicBezTo>
                <a:cubicBezTo>
                  <a:pt x="158" y="1"/>
                  <a:pt x="177" y="2"/>
                  <a:pt x="168" y="10"/>
                </a:cubicBezTo>
                <a:cubicBezTo>
                  <a:pt x="164" y="13"/>
                  <a:pt x="157" y="14"/>
                  <a:pt x="152" y="15"/>
                </a:cubicBezTo>
                <a:cubicBezTo>
                  <a:pt x="138" y="21"/>
                  <a:pt x="125" y="26"/>
                  <a:pt x="111" y="32"/>
                </a:cubicBezTo>
                <a:cubicBezTo>
                  <a:pt x="86" y="43"/>
                  <a:pt x="61" y="56"/>
                  <a:pt x="36" y="67"/>
                </a:cubicBezTo>
                <a:cubicBezTo>
                  <a:pt x="31" y="69"/>
                  <a:pt x="27" y="71"/>
                  <a:pt x="22" y="72"/>
                </a:cubicBezTo>
                <a:cubicBezTo>
                  <a:pt x="21" y="72"/>
                  <a:pt x="17" y="74"/>
                  <a:pt x="16" y="73"/>
                </a:cubicBezTo>
                <a:cubicBezTo>
                  <a:pt x="12" y="71"/>
                  <a:pt x="19" y="67"/>
                  <a:pt x="21" y="66"/>
                </a:cubicBezTo>
                <a:cubicBezTo>
                  <a:pt x="33" y="58"/>
                  <a:pt x="45" y="50"/>
                  <a:pt x="58" y="44"/>
                </a:cubicBezTo>
                <a:cubicBezTo>
                  <a:pt x="72" y="36"/>
                  <a:pt x="85" y="28"/>
                  <a:pt x="99" y="22"/>
                </a:cubicBezTo>
                <a:cubicBezTo>
                  <a:pt x="105" y="20"/>
                  <a:pt x="110" y="16"/>
                  <a:pt x="116" y="13"/>
                </a:cubicBezTo>
                <a:cubicBezTo>
                  <a:pt x="122" y="10"/>
                  <a:pt x="129" y="10"/>
                  <a:pt x="135" y="6"/>
                </a:cubicBezTo>
                <a:cubicBezTo>
                  <a:pt x="136" y="5"/>
                  <a:pt x="135" y="3"/>
                  <a:pt x="133" y="4"/>
                </a:cubicBezTo>
                <a:cubicBezTo>
                  <a:pt x="128" y="7"/>
                  <a:pt x="122" y="7"/>
                  <a:pt x="116" y="10"/>
                </a:cubicBezTo>
                <a:cubicBezTo>
                  <a:pt x="107" y="13"/>
                  <a:pt x="99" y="18"/>
                  <a:pt x="90" y="22"/>
                </a:cubicBezTo>
                <a:cubicBezTo>
                  <a:pt x="77" y="27"/>
                  <a:pt x="66" y="35"/>
                  <a:pt x="53" y="42"/>
                </a:cubicBezTo>
                <a:cubicBezTo>
                  <a:pt x="48" y="44"/>
                  <a:pt x="0" y="67"/>
                  <a:pt x="11" y="76"/>
                </a:cubicBezTo>
                <a:cubicBezTo>
                  <a:pt x="16" y="80"/>
                  <a:pt x="25" y="76"/>
                  <a:pt x="29" y="74"/>
                </a:cubicBezTo>
                <a:cubicBezTo>
                  <a:pt x="37" y="71"/>
                  <a:pt x="44" y="67"/>
                  <a:pt x="51" y="64"/>
                </a:cubicBezTo>
                <a:cubicBezTo>
                  <a:pt x="67" y="56"/>
                  <a:pt x="83" y="49"/>
                  <a:pt x="99" y="41"/>
                </a:cubicBezTo>
                <a:cubicBezTo>
                  <a:pt x="115" y="34"/>
                  <a:pt x="130" y="28"/>
                  <a:pt x="146" y="22"/>
                </a:cubicBezTo>
                <a:cubicBezTo>
                  <a:pt x="153" y="18"/>
                  <a:pt x="161" y="16"/>
                  <a:pt x="169" y="12"/>
                </a:cubicBezTo>
                <a:cubicBezTo>
                  <a:pt x="171" y="11"/>
                  <a:pt x="175" y="10"/>
                  <a:pt x="175" y="7"/>
                </a:cubicBezTo>
                <a:cubicBezTo>
                  <a:pt x="175" y="0"/>
                  <a:pt x="158" y="0"/>
                  <a:pt x="154" y="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3" name="Freeform 103"/>
          <p:cNvSpPr/>
          <p:nvPr/>
        </p:nvSpPr>
        <p:spPr bwMode="auto">
          <a:xfrm>
            <a:off x="1657782" y="5465403"/>
            <a:ext cx="23932" cy="23932"/>
          </a:xfrm>
          <a:custGeom>
            <a:avLst/>
            <a:gdLst>
              <a:gd name="T0" fmla="*/ 3 w 10"/>
              <a:gd name="T1" fmla="*/ 3 h 10"/>
              <a:gd name="T2" fmla="*/ 0 w 10"/>
              <a:gd name="T3" fmla="*/ 9 h 10"/>
              <a:gd name="T4" fmla="*/ 2 w 10"/>
              <a:gd name="T5" fmla="*/ 10 h 10"/>
              <a:gd name="T6" fmla="*/ 6 w 10"/>
              <a:gd name="T7" fmla="*/ 7 h 10"/>
              <a:gd name="T8" fmla="*/ 5 w 10"/>
              <a:gd name="T9" fmla="*/ 6 h 10"/>
              <a:gd name="T10" fmla="*/ 6 w 10"/>
              <a:gd name="T11" fmla="*/ 5 h 10"/>
              <a:gd name="T12" fmla="*/ 9 w 10"/>
              <a:gd name="T13" fmla="*/ 1 h 10"/>
              <a:gd name="T14" fmla="*/ 9 w 10"/>
              <a:gd name="T15" fmla="*/ 0 h 10"/>
              <a:gd name="T16" fmla="*/ 3 w 10"/>
              <a:gd name="T17"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0">
                <a:moveTo>
                  <a:pt x="3" y="3"/>
                </a:moveTo>
                <a:cubicBezTo>
                  <a:pt x="2" y="5"/>
                  <a:pt x="0" y="7"/>
                  <a:pt x="0" y="9"/>
                </a:cubicBezTo>
                <a:cubicBezTo>
                  <a:pt x="0" y="10"/>
                  <a:pt x="1" y="10"/>
                  <a:pt x="2" y="10"/>
                </a:cubicBezTo>
                <a:cubicBezTo>
                  <a:pt x="4" y="10"/>
                  <a:pt x="5" y="9"/>
                  <a:pt x="6" y="7"/>
                </a:cubicBezTo>
                <a:cubicBezTo>
                  <a:pt x="6" y="7"/>
                  <a:pt x="5" y="6"/>
                  <a:pt x="5" y="6"/>
                </a:cubicBezTo>
                <a:cubicBezTo>
                  <a:pt x="5" y="6"/>
                  <a:pt x="5" y="5"/>
                  <a:pt x="6" y="5"/>
                </a:cubicBezTo>
                <a:cubicBezTo>
                  <a:pt x="7" y="4"/>
                  <a:pt x="8" y="3"/>
                  <a:pt x="9" y="1"/>
                </a:cubicBezTo>
                <a:cubicBezTo>
                  <a:pt x="10" y="1"/>
                  <a:pt x="9" y="1"/>
                  <a:pt x="9" y="0"/>
                </a:cubicBezTo>
                <a:cubicBezTo>
                  <a:pt x="7" y="0"/>
                  <a:pt x="5" y="2"/>
                  <a:pt x="3" y="3"/>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47" name="文本框 146"/>
          <p:cNvSpPr txBox="1"/>
          <p:nvPr/>
        </p:nvSpPr>
        <p:spPr>
          <a:xfrm>
            <a:off x="3736621" y="2285118"/>
            <a:ext cx="7356020" cy="1015663"/>
          </a:xfrm>
          <a:prstGeom prst="rect">
            <a:avLst/>
          </a:prstGeom>
          <a:noFill/>
        </p:spPr>
        <p:txBody>
          <a:bodyPr wrap="square" rtlCol="0">
            <a:spAutoFit/>
          </a:bodyPr>
          <a:lstStyle/>
          <a:p>
            <a:pPr algn="r"/>
            <a:r>
              <a:rPr lang="zh-CN" altLang="en-US" sz="6000" b="1" dirty="0">
                <a:solidFill>
                  <a:srgbClr val="005790"/>
                </a:solidFill>
                <a:cs typeface="+mn-ea"/>
                <a:sym typeface="+mn-lt"/>
              </a:rPr>
              <a:t>经济学基础 </a:t>
            </a:r>
            <a:r>
              <a:rPr lang="zh-CN" altLang="en-US" sz="6000" b="1" dirty="0">
                <a:solidFill>
                  <a:srgbClr val="C00000"/>
                </a:solidFill>
                <a:cs typeface="+mn-ea"/>
                <a:sym typeface="+mn-lt"/>
              </a:rPr>
              <a:t>第一章</a:t>
            </a:r>
          </a:p>
        </p:txBody>
      </p:sp>
      <p:sp>
        <p:nvSpPr>
          <p:cNvPr id="149" name="Freeform 21"/>
          <p:cNvSpPr/>
          <p:nvPr/>
        </p:nvSpPr>
        <p:spPr bwMode="auto">
          <a:xfrm>
            <a:off x="5378272" y="3348169"/>
            <a:ext cx="6021079" cy="128902"/>
          </a:xfrm>
          <a:custGeom>
            <a:avLst/>
            <a:gdLst>
              <a:gd name="T0" fmla="*/ 3 w 764"/>
              <a:gd name="T1" fmla="*/ 1 h 70"/>
              <a:gd name="T2" fmla="*/ 0 w 764"/>
              <a:gd name="T3" fmla="*/ 4 h 70"/>
              <a:gd name="T4" fmla="*/ 3 w 764"/>
              <a:gd name="T5" fmla="*/ 8 h 70"/>
              <a:gd name="T6" fmla="*/ 183 w 764"/>
              <a:gd name="T7" fmla="*/ 7 h 70"/>
              <a:gd name="T8" fmla="*/ 625 w 764"/>
              <a:gd name="T9" fmla="*/ 9 h 70"/>
              <a:gd name="T10" fmla="*/ 638 w 764"/>
              <a:gd name="T11" fmla="*/ 9 h 70"/>
              <a:gd name="T12" fmla="*/ 517 w 764"/>
              <a:gd name="T13" fmla="*/ 13 h 70"/>
              <a:gd name="T14" fmla="*/ 241 w 764"/>
              <a:gd name="T15" fmla="*/ 22 h 70"/>
              <a:gd name="T16" fmla="*/ 47 w 764"/>
              <a:gd name="T17" fmla="*/ 33 h 70"/>
              <a:gd name="T18" fmla="*/ 47 w 764"/>
              <a:gd name="T19" fmla="*/ 39 h 70"/>
              <a:gd name="T20" fmla="*/ 215 w 764"/>
              <a:gd name="T21" fmla="*/ 33 h 70"/>
              <a:gd name="T22" fmla="*/ 539 w 764"/>
              <a:gd name="T23" fmla="*/ 40 h 70"/>
              <a:gd name="T24" fmla="*/ 530 w 764"/>
              <a:gd name="T25" fmla="*/ 40 h 70"/>
              <a:gd name="T26" fmla="*/ 236 w 764"/>
              <a:gd name="T27" fmla="*/ 60 h 70"/>
              <a:gd name="T28" fmla="*/ 217 w 764"/>
              <a:gd name="T29" fmla="*/ 63 h 70"/>
              <a:gd name="T30" fmla="*/ 215 w 764"/>
              <a:gd name="T31" fmla="*/ 67 h 70"/>
              <a:gd name="T32" fmla="*/ 218 w 764"/>
              <a:gd name="T33" fmla="*/ 70 h 70"/>
              <a:gd name="T34" fmla="*/ 237 w 764"/>
              <a:gd name="T35" fmla="*/ 67 h 70"/>
              <a:gd name="T36" fmla="*/ 530 w 764"/>
              <a:gd name="T37" fmla="*/ 47 h 70"/>
              <a:gd name="T38" fmla="*/ 575 w 764"/>
              <a:gd name="T39" fmla="*/ 47 h 70"/>
              <a:gd name="T40" fmla="*/ 575 w 764"/>
              <a:gd name="T41" fmla="*/ 41 h 70"/>
              <a:gd name="T42" fmla="*/ 573 w 764"/>
              <a:gd name="T43" fmla="*/ 40 h 70"/>
              <a:gd name="T44" fmla="*/ 560 w 764"/>
              <a:gd name="T45" fmla="*/ 37 h 70"/>
              <a:gd name="T46" fmla="*/ 321 w 764"/>
              <a:gd name="T47" fmla="*/ 22 h 70"/>
              <a:gd name="T48" fmla="*/ 517 w 764"/>
              <a:gd name="T49" fmla="*/ 19 h 70"/>
              <a:gd name="T50" fmla="*/ 668 w 764"/>
              <a:gd name="T51" fmla="*/ 14 h 70"/>
              <a:gd name="T52" fmla="*/ 761 w 764"/>
              <a:gd name="T53" fmla="*/ 8 h 70"/>
              <a:gd name="T54" fmla="*/ 763 w 764"/>
              <a:gd name="T55" fmla="*/ 7 h 70"/>
              <a:gd name="T56" fmla="*/ 763 w 764"/>
              <a:gd name="T57" fmla="*/ 2 h 70"/>
              <a:gd name="T58" fmla="*/ 763 w 764"/>
              <a:gd name="T59" fmla="*/ 2 h 70"/>
              <a:gd name="T60" fmla="*/ 759 w 764"/>
              <a:gd name="T61" fmla="*/ 2 h 70"/>
              <a:gd name="T62" fmla="*/ 759 w 764"/>
              <a:gd name="T63" fmla="*/ 2 h 70"/>
              <a:gd name="T64" fmla="*/ 759 w 764"/>
              <a:gd name="T65" fmla="*/ 2 h 70"/>
              <a:gd name="T66" fmla="*/ 682 w 764"/>
              <a:gd name="T67" fmla="*/ 2 h 70"/>
              <a:gd name="T68" fmla="*/ 625 w 764"/>
              <a:gd name="T69" fmla="*/ 2 h 70"/>
              <a:gd name="T70" fmla="*/ 183 w 764"/>
              <a:gd name="T71" fmla="*/ 1 h 70"/>
              <a:gd name="T72" fmla="*/ 3 w 764"/>
              <a:gd name="T73" fmla="*/ 1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64" h="70">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005790"/>
          </a:solidFill>
          <a:ln>
            <a:noFill/>
          </a:ln>
        </p:spPr>
        <p:txBody>
          <a:bodyPr vert="horz" wrap="square" lIns="91440" tIns="45720" rIns="91440" bIns="45720" numCol="1" anchor="t" anchorCtr="0" compatLnSpc="1"/>
          <a:lstStyle/>
          <a:p>
            <a:endParaRPr lang="zh-CN" altLang="en-US" sz="2400">
              <a:cs typeface="+mn-ea"/>
              <a:sym typeface="+mn-lt"/>
            </a:endParaRPr>
          </a:p>
        </p:txBody>
      </p:sp>
      <p:sp>
        <p:nvSpPr>
          <p:cNvPr id="123" name="Freeform 6"/>
          <p:cNvSpPr>
            <a:spLocks noEditPoints="1"/>
          </p:cNvSpPr>
          <p:nvPr/>
        </p:nvSpPr>
        <p:spPr bwMode="auto">
          <a:xfrm rot="20865873">
            <a:off x="4689793" y="5728224"/>
            <a:ext cx="613640" cy="665934"/>
          </a:xfrm>
          <a:custGeom>
            <a:avLst/>
            <a:gdLst>
              <a:gd name="T0" fmla="*/ 5 w 545"/>
              <a:gd name="T1" fmla="*/ 451 h 609"/>
              <a:gd name="T2" fmla="*/ 70 w 545"/>
              <a:gd name="T3" fmla="*/ 475 h 609"/>
              <a:gd name="T4" fmla="*/ 187 w 545"/>
              <a:gd name="T5" fmla="*/ 467 h 609"/>
              <a:gd name="T6" fmla="*/ 241 w 545"/>
              <a:gd name="T7" fmla="*/ 595 h 609"/>
              <a:gd name="T8" fmla="*/ 293 w 545"/>
              <a:gd name="T9" fmla="*/ 603 h 609"/>
              <a:gd name="T10" fmla="*/ 338 w 545"/>
              <a:gd name="T11" fmla="*/ 537 h 609"/>
              <a:gd name="T12" fmla="*/ 438 w 545"/>
              <a:gd name="T13" fmla="*/ 472 h 609"/>
              <a:gd name="T14" fmla="*/ 526 w 545"/>
              <a:gd name="T15" fmla="*/ 463 h 609"/>
              <a:gd name="T16" fmla="*/ 542 w 545"/>
              <a:gd name="T17" fmla="*/ 412 h 609"/>
              <a:gd name="T18" fmla="*/ 455 w 545"/>
              <a:gd name="T19" fmla="*/ 304 h 609"/>
              <a:gd name="T20" fmla="*/ 540 w 545"/>
              <a:gd name="T21" fmla="*/ 205 h 609"/>
              <a:gd name="T22" fmla="*/ 534 w 545"/>
              <a:gd name="T23" fmla="*/ 151 h 609"/>
              <a:gd name="T24" fmla="*/ 460 w 545"/>
              <a:gd name="T25" fmla="*/ 135 h 609"/>
              <a:gd name="T26" fmla="*/ 345 w 545"/>
              <a:gd name="T27" fmla="*/ 94 h 609"/>
              <a:gd name="T28" fmla="*/ 297 w 545"/>
              <a:gd name="T29" fmla="*/ 9 h 609"/>
              <a:gd name="T30" fmla="*/ 249 w 545"/>
              <a:gd name="T31" fmla="*/ 8 h 609"/>
              <a:gd name="T32" fmla="*/ 189 w 545"/>
              <a:gd name="T33" fmla="*/ 128 h 609"/>
              <a:gd name="T34" fmla="*/ 67 w 545"/>
              <a:gd name="T35" fmla="*/ 135 h 609"/>
              <a:gd name="T36" fmla="*/ 5 w 545"/>
              <a:gd name="T37" fmla="*/ 158 h 609"/>
              <a:gd name="T38" fmla="*/ 25 w 545"/>
              <a:gd name="T39" fmla="*/ 239 h 609"/>
              <a:gd name="T40" fmla="*/ 66 w 545"/>
              <a:gd name="T41" fmla="*/ 328 h 609"/>
              <a:gd name="T42" fmla="*/ 340 w 545"/>
              <a:gd name="T43" fmla="*/ 491 h 609"/>
              <a:gd name="T44" fmla="*/ 293 w 545"/>
              <a:gd name="T45" fmla="*/ 590 h 609"/>
              <a:gd name="T46" fmla="*/ 251 w 545"/>
              <a:gd name="T47" fmla="*/ 587 h 609"/>
              <a:gd name="T48" fmla="*/ 203 w 545"/>
              <a:gd name="T49" fmla="*/ 486 h 609"/>
              <a:gd name="T50" fmla="*/ 310 w 545"/>
              <a:gd name="T51" fmla="*/ 433 h 609"/>
              <a:gd name="T52" fmla="*/ 174 w 545"/>
              <a:gd name="T53" fmla="*/ 350 h 609"/>
              <a:gd name="T54" fmla="*/ 172 w 545"/>
              <a:gd name="T55" fmla="*/ 261 h 609"/>
              <a:gd name="T56" fmla="*/ 272 w 545"/>
              <a:gd name="T57" fmla="*/ 205 h 609"/>
              <a:gd name="T58" fmla="*/ 360 w 545"/>
              <a:gd name="T59" fmla="*/ 356 h 609"/>
              <a:gd name="T60" fmla="*/ 186 w 545"/>
              <a:gd name="T61" fmla="*/ 356 h 609"/>
              <a:gd name="T62" fmla="*/ 194 w 545"/>
              <a:gd name="T63" fmla="*/ 173 h 609"/>
              <a:gd name="T64" fmla="*/ 186 w 545"/>
              <a:gd name="T65" fmla="*/ 239 h 609"/>
              <a:gd name="T66" fmla="*/ 359 w 545"/>
              <a:gd name="T67" fmla="*/ 239 h 609"/>
              <a:gd name="T68" fmla="*/ 403 w 545"/>
              <a:gd name="T69" fmla="*/ 282 h 609"/>
              <a:gd name="T70" fmla="*/ 372 w 545"/>
              <a:gd name="T71" fmla="*/ 275 h 609"/>
              <a:gd name="T72" fmla="*/ 318 w 545"/>
              <a:gd name="T73" fmla="*/ 424 h 609"/>
              <a:gd name="T74" fmla="*/ 259 w 545"/>
              <a:gd name="T75" fmla="*/ 410 h 609"/>
              <a:gd name="T76" fmla="*/ 225 w 545"/>
              <a:gd name="T77" fmla="*/ 393 h 609"/>
              <a:gd name="T78" fmla="*/ 523 w 545"/>
              <a:gd name="T79" fmla="*/ 452 h 609"/>
              <a:gd name="T80" fmla="*/ 419 w 545"/>
              <a:gd name="T81" fmla="*/ 456 h 609"/>
              <a:gd name="T82" fmla="*/ 371 w 545"/>
              <a:gd name="T83" fmla="*/ 363 h 609"/>
              <a:gd name="T84" fmla="*/ 510 w 545"/>
              <a:gd name="T85" fmla="*/ 378 h 609"/>
              <a:gd name="T86" fmla="*/ 448 w 545"/>
              <a:gd name="T87" fmla="*/ 148 h 609"/>
              <a:gd name="T88" fmla="*/ 525 w 545"/>
              <a:gd name="T89" fmla="*/ 159 h 609"/>
              <a:gd name="T90" fmla="*/ 519 w 545"/>
              <a:gd name="T91" fmla="*/ 219 h 609"/>
              <a:gd name="T92" fmla="*/ 428 w 545"/>
              <a:gd name="T93" fmla="*/ 283 h 609"/>
              <a:gd name="T94" fmla="*/ 424 w 545"/>
              <a:gd name="T95" fmla="*/ 153 h 609"/>
              <a:gd name="T96" fmla="*/ 236 w 545"/>
              <a:gd name="T97" fmla="*/ 38 h 609"/>
              <a:gd name="T98" fmla="*/ 275 w 545"/>
              <a:gd name="T99" fmla="*/ 12 h 609"/>
              <a:gd name="T100" fmla="*/ 328 w 545"/>
              <a:gd name="T101" fmla="*/ 81 h 609"/>
              <a:gd name="T102" fmla="*/ 344 w 545"/>
              <a:gd name="T103" fmla="*/ 163 h 609"/>
              <a:gd name="T104" fmla="*/ 201 w 545"/>
              <a:gd name="T105" fmla="*/ 135 h 609"/>
              <a:gd name="T106" fmla="*/ 16 w 545"/>
              <a:gd name="T107" fmla="*/ 200 h 609"/>
              <a:gd name="T108" fmla="*/ 19 w 545"/>
              <a:gd name="T109" fmla="*/ 161 h 609"/>
              <a:gd name="T110" fmla="*/ 135 w 545"/>
              <a:gd name="T111" fmla="*/ 157 h 609"/>
              <a:gd name="T112" fmla="*/ 174 w 545"/>
              <a:gd name="T113" fmla="*/ 247 h 609"/>
              <a:gd name="T114" fmla="*/ 178 w 545"/>
              <a:gd name="T115" fmla="*/ 402 h 609"/>
              <a:gd name="T116" fmla="*/ 77 w 545"/>
              <a:gd name="T117" fmla="*/ 463 h 609"/>
              <a:gd name="T118" fmla="*/ 9 w 545"/>
              <a:gd name="T119" fmla="*/ 432 h 609"/>
              <a:gd name="T120" fmla="*/ 100 w 545"/>
              <a:gd name="T121" fmla="*/ 313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5" h="609">
                <a:moveTo>
                  <a:pt x="4" y="408"/>
                </a:moveTo>
                <a:lnTo>
                  <a:pt x="4" y="408"/>
                </a:lnTo>
                <a:lnTo>
                  <a:pt x="1" y="420"/>
                </a:lnTo>
                <a:lnTo>
                  <a:pt x="0" y="427"/>
                </a:lnTo>
                <a:lnTo>
                  <a:pt x="0" y="433"/>
                </a:lnTo>
                <a:lnTo>
                  <a:pt x="1" y="439"/>
                </a:lnTo>
                <a:lnTo>
                  <a:pt x="2" y="445"/>
                </a:lnTo>
                <a:lnTo>
                  <a:pt x="5" y="451"/>
                </a:lnTo>
                <a:lnTo>
                  <a:pt x="9" y="456"/>
                </a:lnTo>
                <a:lnTo>
                  <a:pt x="9" y="456"/>
                </a:lnTo>
                <a:lnTo>
                  <a:pt x="14" y="462"/>
                </a:lnTo>
                <a:lnTo>
                  <a:pt x="21" y="467"/>
                </a:lnTo>
                <a:lnTo>
                  <a:pt x="29" y="470"/>
                </a:lnTo>
                <a:lnTo>
                  <a:pt x="37" y="472"/>
                </a:lnTo>
                <a:lnTo>
                  <a:pt x="54" y="474"/>
                </a:lnTo>
                <a:lnTo>
                  <a:pt x="70" y="475"/>
                </a:lnTo>
                <a:lnTo>
                  <a:pt x="70" y="475"/>
                </a:lnTo>
                <a:lnTo>
                  <a:pt x="100" y="474"/>
                </a:lnTo>
                <a:lnTo>
                  <a:pt x="128" y="468"/>
                </a:lnTo>
                <a:lnTo>
                  <a:pt x="156" y="463"/>
                </a:lnTo>
                <a:lnTo>
                  <a:pt x="185" y="454"/>
                </a:lnTo>
                <a:lnTo>
                  <a:pt x="185" y="454"/>
                </a:lnTo>
                <a:lnTo>
                  <a:pt x="187" y="467"/>
                </a:lnTo>
                <a:lnTo>
                  <a:pt x="187" y="467"/>
                </a:lnTo>
                <a:lnTo>
                  <a:pt x="193" y="495"/>
                </a:lnTo>
                <a:lnTo>
                  <a:pt x="202" y="524"/>
                </a:lnTo>
                <a:lnTo>
                  <a:pt x="212" y="551"/>
                </a:lnTo>
                <a:lnTo>
                  <a:pt x="218" y="564"/>
                </a:lnTo>
                <a:lnTo>
                  <a:pt x="226" y="576"/>
                </a:lnTo>
                <a:lnTo>
                  <a:pt x="226" y="576"/>
                </a:lnTo>
                <a:lnTo>
                  <a:pt x="236" y="590"/>
                </a:lnTo>
                <a:lnTo>
                  <a:pt x="241" y="595"/>
                </a:lnTo>
                <a:lnTo>
                  <a:pt x="247" y="601"/>
                </a:lnTo>
                <a:lnTo>
                  <a:pt x="253" y="605"/>
                </a:lnTo>
                <a:lnTo>
                  <a:pt x="262" y="607"/>
                </a:lnTo>
                <a:lnTo>
                  <a:pt x="268" y="609"/>
                </a:lnTo>
                <a:lnTo>
                  <a:pt x="276" y="609"/>
                </a:lnTo>
                <a:lnTo>
                  <a:pt x="276" y="609"/>
                </a:lnTo>
                <a:lnTo>
                  <a:pt x="286" y="607"/>
                </a:lnTo>
                <a:lnTo>
                  <a:pt x="293" y="603"/>
                </a:lnTo>
                <a:lnTo>
                  <a:pt x="301" y="598"/>
                </a:lnTo>
                <a:lnTo>
                  <a:pt x="306" y="593"/>
                </a:lnTo>
                <a:lnTo>
                  <a:pt x="313" y="586"/>
                </a:lnTo>
                <a:lnTo>
                  <a:pt x="317" y="578"/>
                </a:lnTo>
                <a:lnTo>
                  <a:pt x="326" y="564"/>
                </a:lnTo>
                <a:lnTo>
                  <a:pt x="326" y="564"/>
                </a:lnTo>
                <a:lnTo>
                  <a:pt x="332" y="551"/>
                </a:lnTo>
                <a:lnTo>
                  <a:pt x="338" y="537"/>
                </a:lnTo>
                <a:lnTo>
                  <a:pt x="348" y="509"/>
                </a:lnTo>
                <a:lnTo>
                  <a:pt x="355" y="481"/>
                </a:lnTo>
                <a:lnTo>
                  <a:pt x="360" y="452"/>
                </a:lnTo>
                <a:lnTo>
                  <a:pt x="360" y="452"/>
                </a:lnTo>
                <a:lnTo>
                  <a:pt x="380" y="459"/>
                </a:lnTo>
                <a:lnTo>
                  <a:pt x="380" y="459"/>
                </a:lnTo>
                <a:lnTo>
                  <a:pt x="409" y="466"/>
                </a:lnTo>
                <a:lnTo>
                  <a:pt x="438" y="472"/>
                </a:lnTo>
                <a:lnTo>
                  <a:pt x="453" y="474"/>
                </a:lnTo>
                <a:lnTo>
                  <a:pt x="468" y="475"/>
                </a:lnTo>
                <a:lnTo>
                  <a:pt x="483" y="475"/>
                </a:lnTo>
                <a:lnTo>
                  <a:pt x="498" y="474"/>
                </a:lnTo>
                <a:lnTo>
                  <a:pt x="498" y="474"/>
                </a:lnTo>
                <a:lnTo>
                  <a:pt x="513" y="470"/>
                </a:lnTo>
                <a:lnTo>
                  <a:pt x="519" y="467"/>
                </a:lnTo>
                <a:lnTo>
                  <a:pt x="526" y="463"/>
                </a:lnTo>
                <a:lnTo>
                  <a:pt x="533" y="459"/>
                </a:lnTo>
                <a:lnTo>
                  <a:pt x="537" y="454"/>
                </a:lnTo>
                <a:lnTo>
                  <a:pt x="541" y="447"/>
                </a:lnTo>
                <a:lnTo>
                  <a:pt x="544" y="440"/>
                </a:lnTo>
                <a:lnTo>
                  <a:pt x="544" y="440"/>
                </a:lnTo>
                <a:lnTo>
                  <a:pt x="545" y="431"/>
                </a:lnTo>
                <a:lnTo>
                  <a:pt x="545" y="421"/>
                </a:lnTo>
                <a:lnTo>
                  <a:pt x="542" y="412"/>
                </a:lnTo>
                <a:lnTo>
                  <a:pt x="538" y="404"/>
                </a:lnTo>
                <a:lnTo>
                  <a:pt x="529" y="386"/>
                </a:lnTo>
                <a:lnTo>
                  <a:pt x="519" y="371"/>
                </a:lnTo>
                <a:lnTo>
                  <a:pt x="519" y="371"/>
                </a:lnTo>
                <a:lnTo>
                  <a:pt x="505" y="354"/>
                </a:lnTo>
                <a:lnTo>
                  <a:pt x="488" y="336"/>
                </a:lnTo>
                <a:lnTo>
                  <a:pt x="472" y="320"/>
                </a:lnTo>
                <a:lnTo>
                  <a:pt x="455" y="304"/>
                </a:lnTo>
                <a:lnTo>
                  <a:pt x="455" y="304"/>
                </a:lnTo>
                <a:lnTo>
                  <a:pt x="476" y="285"/>
                </a:lnTo>
                <a:lnTo>
                  <a:pt x="496" y="265"/>
                </a:lnTo>
                <a:lnTo>
                  <a:pt x="515" y="243"/>
                </a:lnTo>
                <a:lnTo>
                  <a:pt x="525" y="231"/>
                </a:lnTo>
                <a:lnTo>
                  <a:pt x="532" y="219"/>
                </a:lnTo>
                <a:lnTo>
                  <a:pt x="532" y="219"/>
                </a:lnTo>
                <a:lnTo>
                  <a:pt x="540" y="205"/>
                </a:lnTo>
                <a:lnTo>
                  <a:pt x="542" y="197"/>
                </a:lnTo>
                <a:lnTo>
                  <a:pt x="544" y="189"/>
                </a:lnTo>
                <a:lnTo>
                  <a:pt x="545" y="181"/>
                </a:lnTo>
                <a:lnTo>
                  <a:pt x="544" y="174"/>
                </a:lnTo>
                <a:lnTo>
                  <a:pt x="542" y="166"/>
                </a:lnTo>
                <a:lnTo>
                  <a:pt x="540" y="158"/>
                </a:lnTo>
                <a:lnTo>
                  <a:pt x="540" y="158"/>
                </a:lnTo>
                <a:lnTo>
                  <a:pt x="534" y="151"/>
                </a:lnTo>
                <a:lnTo>
                  <a:pt x="526" y="146"/>
                </a:lnTo>
                <a:lnTo>
                  <a:pt x="519" y="142"/>
                </a:lnTo>
                <a:lnTo>
                  <a:pt x="510" y="139"/>
                </a:lnTo>
                <a:lnTo>
                  <a:pt x="500" y="136"/>
                </a:lnTo>
                <a:lnTo>
                  <a:pt x="491" y="136"/>
                </a:lnTo>
                <a:lnTo>
                  <a:pt x="473" y="135"/>
                </a:lnTo>
                <a:lnTo>
                  <a:pt x="473" y="135"/>
                </a:lnTo>
                <a:lnTo>
                  <a:pt x="460" y="135"/>
                </a:lnTo>
                <a:lnTo>
                  <a:pt x="445" y="136"/>
                </a:lnTo>
                <a:lnTo>
                  <a:pt x="417" y="142"/>
                </a:lnTo>
                <a:lnTo>
                  <a:pt x="388" y="148"/>
                </a:lnTo>
                <a:lnTo>
                  <a:pt x="360" y="158"/>
                </a:lnTo>
                <a:lnTo>
                  <a:pt x="360" y="158"/>
                </a:lnTo>
                <a:lnTo>
                  <a:pt x="352" y="120"/>
                </a:lnTo>
                <a:lnTo>
                  <a:pt x="352" y="120"/>
                </a:lnTo>
                <a:lnTo>
                  <a:pt x="345" y="94"/>
                </a:lnTo>
                <a:lnTo>
                  <a:pt x="337" y="70"/>
                </a:lnTo>
                <a:lnTo>
                  <a:pt x="332" y="57"/>
                </a:lnTo>
                <a:lnTo>
                  <a:pt x="326" y="46"/>
                </a:lnTo>
                <a:lnTo>
                  <a:pt x="320" y="34"/>
                </a:lnTo>
                <a:lnTo>
                  <a:pt x="311" y="23"/>
                </a:lnTo>
                <a:lnTo>
                  <a:pt x="311" y="23"/>
                </a:lnTo>
                <a:lnTo>
                  <a:pt x="302" y="13"/>
                </a:lnTo>
                <a:lnTo>
                  <a:pt x="297" y="9"/>
                </a:lnTo>
                <a:lnTo>
                  <a:pt x="290" y="5"/>
                </a:lnTo>
                <a:lnTo>
                  <a:pt x="284" y="3"/>
                </a:lnTo>
                <a:lnTo>
                  <a:pt x="278" y="1"/>
                </a:lnTo>
                <a:lnTo>
                  <a:pt x="271" y="0"/>
                </a:lnTo>
                <a:lnTo>
                  <a:pt x="264" y="1"/>
                </a:lnTo>
                <a:lnTo>
                  <a:pt x="264" y="1"/>
                </a:lnTo>
                <a:lnTo>
                  <a:pt x="256" y="4"/>
                </a:lnTo>
                <a:lnTo>
                  <a:pt x="249" y="8"/>
                </a:lnTo>
                <a:lnTo>
                  <a:pt x="243" y="12"/>
                </a:lnTo>
                <a:lnTo>
                  <a:pt x="236" y="19"/>
                </a:lnTo>
                <a:lnTo>
                  <a:pt x="226" y="32"/>
                </a:lnTo>
                <a:lnTo>
                  <a:pt x="218" y="46"/>
                </a:lnTo>
                <a:lnTo>
                  <a:pt x="218" y="46"/>
                </a:lnTo>
                <a:lnTo>
                  <a:pt x="206" y="73"/>
                </a:lnTo>
                <a:lnTo>
                  <a:pt x="197" y="100"/>
                </a:lnTo>
                <a:lnTo>
                  <a:pt x="189" y="128"/>
                </a:lnTo>
                <a:lnTo>
                  <a:pt x="182" y="158"/>
                </a:lnTo>
                <a:lnTo>
                  <a:pt x="182" y="158"/>
                </a:lnTo>
                <a:lnTo>
                  <a:pt x="156" y="150"/>
                </a:lnTo>
                <a:lnTo>
                  <a:pt x="129" y="143"/>
                </a:lnTo>
                <a:lnTo>
                  <a:pt x="129" y="143"/>
                </a:lnTo>
                <a:lnTo>
                  <a:pt x="105" y="138"/>
                </a:lnTo>
                <a:lnTo>
                  <a:pt x="79" y="135"/>
                </a:lnTo>
                <a:lnTo>
                  <a:pt x="67" y="135"/>
                </a:lnTo>
                <a:lnTo>
                  <a:pt x="54" y="135"/>
                </a:lnTo>
                <a:lnTo>
                  <a:pt x="41" y="138"/>
                </a:lnTo>
                <a:lnTo>
                  <a:pt x="29" y="140"/>
                </a:lnTo>
                <a:lnTo>
                  <a:pt x="29" y="140"/>
                </a:lnTo>
                <a:lnTo>
                  <a:pt x="21" y="144"/>
                </a:lnTo>
                <a:lnTo>
                  <a:pt x="14" y="148"/>
                </a:lnTo>
                <a:lnTo>
                  <a:pt x="9" y="153"/>
                </a:lnTo>
                <a:lnTo>
                  <a:pt x="5" y="158"/>
                </a:lnTo>
                <a:lnTo>
                  <a:pt x="2" y="165"/>
                </a:lnTo>
                <a:lnTo>
                  <a:pt x="1" y="171"/>
                </a:lnTo>
                <a:lnTo>
                  <a:pt x="1" y="178"/>
                </a:lnTo>
                <a:lnTo>
                  <a:pt x="1" y="185"/>
                </a:lnTo>
                <a:lnTo>
                  <a:pt x="4" y="198"/>
                </a:lnTo>
                <a:lnTo>
                  <a:pt x="9" y="213"/>
                </a:lnTo>
                <a:lnTo>
                  <a:pt x="17" y="227"/>
                </a:lnTo>
                <a:lnTo>
                  <a:pt x="25" y="239"/>
                </a:lnTo>
                <a:lnTo>
                  <a:pt x="25" y="239"/>
                </a:lnTo>
                <a:lnTo>
                  <a:pt x="40" y="256"/>
                </a:lnTo>
                <a:lnTo>
                  <a:pt x="55" y="274"/>
                </a:lnTo>
                <a:lnTo>
                  <a:pt x="73" y="290"/>
                </a:lnTo>
                <a:lnTo>
                  <a:pt x="90" y="306"/>
                </a:lnTo>
                <a:lnTo>
                  <a:pt x="90" y="306"/>
                </a:lnTo>
                <a:lnTo>
                  <a:pt x="66" y="328"/>
                </a:lnTo>
                <a:lnTo>
                  <a:pt x="66" y="328"/>
                </a:lnTo>
                <a:lnTo>
                  <a:pt x="47" y="346"/>
                </a:lnTo>
                <a:lnTo>
                  <a:pt x="31" y="364"/>
                </a:lnTo>
                <a:lnTo>
                  <a:pt x="23" y="374"/>
                </a:lnTo>
                <a:lnTo>
                  <a:pt x="16" y="385"/>
                </a:lnTo>
                <a:lnTo>
                  <a:pt x="9" y="396"/>
                </a:lnTo>
                <a:lnTo>
                  <a:pt x="4" y="408"/>
                </a:lnTo>
                <a:lnTo>
                  <a:pt x="4" y="408"/>
                </a:lnTo>
                <a:close/>
                <a:moveTo>
                  <a:pt x="340" y="491"/>
                </a:moveTo>
                <a:lnTo>
                  <a:pt x="340" y="491"/>
                </a:lnTo>
                <a:lnTo>
                  <a:pt x="332" y="518"/>
                </a:lnTo>
                <a:lnTo>
                  <a:pt x="328" y="531"/>
                </a:lnTo>
                <a:lnTo>
                  <a:pt x="322" y="544"/>
                </a:lnTo>
                <a:lnTo>
                  <a:pt x="317" y="556"/>
                </a:lnTo>
                <a:lnTo>
                  <a:pt x="310" y="568"/>
                </a:lnTo>
                <a:lnTo>
                  <a:pt x="302" y="579"/>
                </a:lnTo>
                <a:lnTo>
                  <a:pt x="293" y="590"/>
                </a:lnTo>
                <a:lnTo>
                  <a:pt x="293" y="590"/>
                </a:lnTo>
                <a:lnTo>
                  <a:pt x="289" y="593"/>
                </a:lnTo>
                <a:lnTo>
                  <a:pt x="283" y="595"/>
                </a:lnTo>
                <a:lnTo>
                  <a:pt x="279" y="597"/>
                </a:lnTo>
                <a:lnTo>
                  <a:pt x="275" y="598"/>
                </a:lnTo>
                <a:lnTo>
                  <a:pt x="266" y="597"/>
                </a:lnTo>
                <a:lnTo>
                  <a:pt x="257" y="593"/>
                </a:lnTo>
                <a:lnTo>
                  <a:pt x="251" y="587"/>
                </a:lnTo>
                <a:lnTo>
                  <a:pt x="244" y="580"/>
                </a:lnTo>
                <a:lnTo>
                  <a:pt x="237" y="572"/>
                </a:lnTo>
                <a:lnTo>
                  <a:pt x="232" y="564"/>
                </a:lnTo>
                <a:lnTo>
                  <a:pt x="232" y="564"/>
                </a:lnTo>
                <a:lnTo>
                  <a:pt x="225" y="552"/>
                </a:lnTo>
                <a:lnTo>
                  <a:pt x="220" y="540"/>
                </a:lnTo>
                <a:lnTo>
                  <a:pt x="210" y="513"/>
                </a:lnTo>
                <a:lnTo>
                  <a:pt x="203" y="486"/>
                </a:lnTo>
                <a:lnTo>
                  <a:pt x="197" y="458"/>
                </a:lnTo>
                <a:lnTo>
                  <a:pt x="197" y="458"/>
                </a:lnTo>
                <a:lnTo>
                  <a:pt x="195" y="450"/>
                </a:lnTo>
                <a:lnTo>
                  <a:pt x="195" y="450"/>
                </a:lnTo>
                <a:lnTo>
                  <a:pt x="235" y="435"/>
                </a:lnTo>
                <a:lnTo>
                  <a:pt x="272" y="417"/>
                </a:lnTo>
                <a:lnTo>
                  <a:pt x="272" y="417"/>
                </a:lnTo>
                <a:lnTo>
                  <a:pt x="310" y="433"/>
                </a:lnTo>
                <a:lnTo>
                  <a:pt x="349" y="448"/>
                </a:lnTo>
                <a:lnTo>
                  <a:pt x="349" y="448"/>
                </a:lnTo>
                <a:lnTo>
                  <a:pt x="340" y="491"/>
                </a:lnTo>
                <a:lnTo>
                  <a:pt x="340" y="491"/>
                </a:lnTo>
                <a:close/>
                <a:moveTo>
                  <a:pt x="172" y="305"/>
                </a:moveTo>
                <a:lnTo>
                  <a:pt x="172" y="305"/>
                </a:lnTo>
                <a:lnTo>
                  <a:pt x="174" y="350"/>
                </a:lnTo>
                <a:lnTo>
                  <a:pt x="174" y="350"/>
                </a:lnTo>
                <a:lnTo>
                  <a:pt x="141" y="328"/>
                </a:lnTo>
                <a:lnTo>
                  <a:pt x="110" y="305"/>
                </a:lnTo>
                <a:lnTo>
                  <a:pt x="110" y="305"/>
                </a:lnTo>
                <a:lnTo>
                  <a:pt x="117" y="300"/>
                </a:lnTo>
                <a:lnTo>
                  <a:pt x="117" y="300"/>
                </a:lnTo>
                <a:lnTo>
                  <a:pt x="144" y="279"/>
                </a:lnTo>
                <a:lnTo>
                  <a:pt x="172" y="261"/>
                </a:lnTo>
                <a:lnTo>
                  <a:pt x="172" y="261"/>
                </a:lnTo>
                <a:lnTo>
                  <a:pt x="172" y="305"/>
                </a:lnTo>
                <a:lnTo>
                  <a:pt x="172" y="305"/>
                </a:lnTo>
                <a:close/>
                <a:moveTo>
                  <a:pt x="183" y="305"/>
                </a:moveTo>
                <a:lnTo>
                  <a:pt x="183" y="305"/>
                </a:lnTo>
                <a:lnTo>
                  <a:pt x="186" y="252"/>
                </a:lnTo>
                <a:lnTo>
                  <a:pt x="186" y="252"/>
                </a:lnTo>
                <a:lnTo>
                  <a:pt x="228" y="227"/>
                </a:lnTo>
                <a:lnTo>
                  <a:pt x="272" y="205"/>
                </a:lnTo>
                <a:lnTo>
                  <a:pt x="272" y="205"/>
                </a:lnTo>
                <a:lnTo>
                  <a:pt x="317" y="227"/>
                </a:lnTo>
                <a:lnTo>
                  <a:pt x="360" y="252"/>
                </a:lnTo>
                <a:lnTo>
                  <a:pt x="360" y="252"/>
                </a:lnTo>
                <a:lnTo>
                  <a:pt x="361" y="278"/>
                </a:lnTo>
                <a:lnTo>
                  <a:pt x="361" y="304"/>
                </a:lnTo>
                <a:lnTo>
                  <a:pt x="361" y="331"/>
                </a:lnTo>
                <a:lnTo>
                  <a:pt x="360" y="356"/>
                </a:lnTo>
                <a:lnTo>
                  <a:pt x="360" y="356"/>
                </a:lnTo>
                <a:lnTo>
                  <a:pt x="314" y="383"/>
                </a:lnTo>
                <a:lnTo>
                  <a:pt x="314" y="383"/>
                </a:lnTo>
                <a:lnTo>
                  <a:pt x="272" y="404"/>
                </a:lnTo>
                <a:lnTo>
                  <a:pt x="272" y="404"/>
                </a:lnTo>
                <a:lnTo>
                  <a:pt x="230" y="383"/>
                </a:lnTo>
                <a:lnTo>
                  <a:pt x="230" y="383"/>
                </a:lnTo>
                <a:lnTo>
                  <a:pt x="186" y="356"/>
                </a:lnTo>
                <a:lnTo>
                  <a:pt x="186" y="356"/>
                </a:lnTo>
                <a:lnTo>
                  <a:pt x="183" y="305"/>
                </a:lnTo>
                <a:lnTo>
                  <a:pt x="183" y="305"/>
                </a:lnTo>
                <a:close/>
                <a:moveTo>
                  <a:pt x="186" y="239"/>
                </a:moveTo>
                <a:lnTo>
                  <a:pt x="186" y="239"/>
                </a:lnTo>
                <a:lnTo>
                  <a:pt x="189" y="207"/>
                </a:lnTo>
                <a:lnTo>
                  <a:pt x="194" y="173"/>
                </a:lnTo>
                <a:lnTo>
                  <a:pt x="194" y="173"/>
                </a:lnTo>
                <a:lnTo>
                  <a:pt x="226" y="185"/>
                </a:lnTo>
                <a:lnTo>
                  <a:pt x="259" y="200"/>
                </a:lnTo>
                <a:lnTo>
                  <a:pt x="259" y="200"/>
                </a:lnTo>
                <a:lnTo>
                  <a:pt x="222" y="217"/>
                </a:lnTo>
                <a:lnTo>
                  <a:pt x="187" y="238"/>
                </a:lnTo>
                <a:lnTo>
                  <a:pt x="187" y="238"/>
                </a:lnTo>
                <a:lnTo>
                  <a:pt x="186" y="239"/>
                </a:lnTo>
                <a:lnTo>
                  <a:pt x="186" y="239"/>
                </a:lnTo>
                <a:close/>
                <a:moveTo>
                  <a:pt x="284" y="198"/>
                </a:moveTo>
                <a:lnTo>
                  <a:pt x="284" y="198"/>
                </a:lnTo>
                <a:lnTo>
                  <a:pt x="317" y="185"/>
                </a:lnTo>
                <a:lnTo>
                  <a:pt x="351" y="173"/>
                </a:lnTo>
                <a:lnTo>
                  <a:pt x="351" y="173"/>
                </a:lnTo>
                <a:lnTo>
                  <a:pt x="356" y="205"/>
                </a:lnTo>
                <a:lnTo>
                  <a:pt x="359" y="239"/>
                </a:lnTo>
                <a:lnTo>
                  <a:pt x="359" y="239"/>
                </a:lnTo>
                <a:lnTo>
                  <a:pt x="321" y="217"/>
                </a:lnTo>
                <a:lnTo>
                  <a:pt x="284" y="198"/>
                </a:lnTo>
                <a:lnTo>
                  <a:pt x="284" y="198"/>
                </a:lnTo>
                <a:close/>
                <a:moveTo>
                  <a:pt x="372" y="275"/>
                </a:moveTo>
                <a:lnTo>
                  <a:pt x="372" y="275"/>
                </a:lnTo>
                <a:lnTo>
                  <a:pt x="371" y="259"/>
                </a:lnTo>
                <a:lnTo>
                  <a:pt x="371" y="259"/>
                </a:lnTo>
                <a:lnTo>
                  <a:pt x="403" y="282"/>
                </a:lnTo>
                <a:lnTo>
                  <a:pt x="436" y="305"/>
                </a:lnTo>
                <a:lnTo>
                  <a:pt x="436" y="305"/>
                </a:lnTo>
                <a:lnTo>
                  <a:pt x="403" y="328"/>
                </a:lnTo>
                <a:lnTo>
                  <a:pt x="371" y="350"/>
                </a:lnTo>
                <a:lnTo>
                  <a:pt x="371" y="350"/>
                </a:lnTo>
                <a:lnTo>
                  <a:pt x="372" y="313"/>
                </a:lnTo>
                <a:lnTo>
                  <a:pt x="372" y="275"/>
                </a:lnTo>
                <a:lnTo>
                  <a:pt x="372" y="275"/>
                </a:lnTo>
                <a:close/>
                <a:moveTo>
                  <a:pt x="320" y="393"/>
                </a:moveTo>
                <a:lnTo>
                  <a:pt x="320" y="393"/>
                </a:lnTo>
                <a:lnTo>
                  <a:pt x="359" y="370"/>
                </a:lnTo>
                <a:lnTo>
                  <a:pt x="359" y="370"/>
                </a:lnTo>
                <a:lnTo>
                  <a:pt x="356" y="404"/>
                </a:lnTo>
                <a:lnTo>
                  <a:pt x="351" y="436"/>
                </a:lnTo>
                <a:lnTo>
                  <a:pt x="351" y="436"/>
                </a:lnTo>
                <a:lnTo>
                  <a:pt x="318" y="424"/>
                </a:lnTo>
                <a:lnTo>
                  <a:pt x="286" y="410"/>
                </a:lnTo>
                <a:lnTo>
                  <a:pt x="286" y="410"/>
                </a:lnTo>
                <a:lnTo>
                  <a:pt x="320" y="393"/>
                </a:lnTo>
                <a:lnTo>
                  <a:pt x="320" y="393"/>
                </a:lnTo>
                <a:close/>
                <a:moveTo>
                  <a:pt x="225" y="393"/>
                </a:moveTo>
                <a:lnTo>
                  <a:pt x="225" y="393"/>
                </a:lnTo>
                <a:lnTo>
                  <a:pt x="259" y="410"/>
                </a:lnTo>
                <a:lnTo>
                  <a:pt x="259" y="410"/>
                </a:lnTo>
                <a:lnTo>
                  <a:pt x="226" y="424"/>
                </a:lnTo>
                <a:lnTo>
                  <a:pt x="194" y="436"/>
                </a:lnTo>
                <a:lnTo>
                  <a:pt x="194" y="436"/>
                </a:lnTo>
                <a:lnTo>
                  <a:pt x="189" y="404"/>
                </a:lnTo>
                <a:lnTo>
                  <a:pt x="186" y="371"/>
                </a:lnTo>
                <a:lnTo>
                  <a:pt x="186" y="371"/>
                </a:lnTo>
                <a:lnTo>
                  <a:pt x="225" y="393"/>
                </a:lnTo>
                <a:lnTo>
                  <a:pt x="225" y="393"/>
                </a:lnTo>
                <a:close/>
                <a:moveTo>
                  <a:pt x="533" y="425"/>
                </a:moveTo>
                <a:lnTo>
                  <a:pt x="533" y="425"/>
                </a:lnTo>
                <a:lnTo>
                  <a:pt x="533" y="431"/>
                </a:lnTo>
                <a:lnTo>
                  <a:pt x="533" y="436"/>
                </a:lnTo>
                <a:lnTo>
                  <a:pt x="532" y="440"/>
                </a:lnTo>
                <a:lnTo>
                  <a:pt x="530" y="444"/>
                </a:lnTo>
                <a:lnTo>
                  <a:pt x="526" y="448"/>
                </a:lnTo>
                <a:lnTo>
                  <a:pt x="523" y="452"/>
                </a:lnTo>
                <a:lnTo>
                  <a:pt x="514" y="456"/>
                </a:lnTo>
                <a:lnTo>
                  <a:pt x="505" y="460"/>
                </a:lnTo>
                <a:lnTo>
                  <a:pt x="494" y="462"/>
                </a:lnTo>
                <a:lnTo>
                  <a:pt x="473" y="463"/>
                </a:lnTo>
                <a:lnTo>
                  <a:pt x="473" y="463"/>
                </a:lnTo>
                <a:lnTo>
                  <a:pt x="460" y="463"/>
                </a:lnTo>
                <a:lnTo>
                  <a:pt x="446" y="462"/>
                </a:lnTo>
                <a:lnTo>
                  <a:pt x="419" y="456"/>
                </a:lnTo>
                <a:lnTo>
                  <a:pt x="392" y="450"/>
                </a:lnTo>
                <a:lnTo>
                  <a:pt x="365" y="441"/>
                </a:lnTo>
                <a:lnTo>
                  <a:pt x="365" y="441"/>
                </a:lnTo>
                <a:lnTo>
                  <a:pt x="361" y="440"/>
                </a:lnTo>
                <a:lnTo>
                  <a:pt x="361" y="440"/>
                </a:lnTo>
                <a:lnTo>
                  <a:pt x="367" y="402"/>
                </a:lnTo>
                <a:lnTo>
                  <a:pt x="371" y="363"/>
                </a:lnTo>
                <a:lnTo>
                  <a:pt x="371" y="363"/>
                </a:lnTo>
                <a:lnTo>
                  <a:pt x="407" y="339"/>
                </a:lnTo>
                <a:lnTo>
                  <a:pt x="444" y="312"/>
                </a:lnTo>
                <a:lnTo>
                  <a:pt x="444" y="312"/>
                </a:lnTo>
                <a:lnTo>
                  <a:pt x="475" y="340"/>
                </a:lnTo>
                <a:lnTo>
                  <a:pt x="475" y="340"/>
                </a:lnTo>
                <a:lnTo>
                  <a:pt x="492" y="358"/>
                </a:lnTo>
                <a:lnTo>
                  <a:pt x="502" y="367"/>
                </a:lnTo>
                <a:lnTo>
                  <a:pt x="510" y="378"/>
                </a:lnTo>
                <a:lnTo>
                  <a:pt x="518" y="389"/>
                </a:lnTo>
                <a:lnTo>
                  <a:pt x="525" y="401"/>
                </a:lnTo>
                <a:lnTo>
                  <a:pt x="529" y="412"/>
                </a:lnTo>
                <a:lnTo>
                  <a:pt x="533" y="425"/>
                </a:lnTo>
                <a:lnTo>
                  <a:pt x="533" y="425"/>
                </a:lnTo>
                <a:close/>
                <a:moveTo>
                  <a:pt x="424" y="153"/>
                </a:moveTo>
                <a:lnTo>
                  <a:pt x="424" y="153"/>
                </a:lnTo>
                <a:lnTo>
                  <a:pt x="448" y="148"/>
                </a:lnTo>
                <a:lnTo>
                  <a:pt x="461" y="147"/>
                </a:lnTo>
                <a:lnTo>
                  <a:pt x="476" y="146"/>
                </a:lnTo>
                <a:lnTo>
                  <a:pt x="490" y="146"/>
                </a:lnTo>
                <a:lnTo>
                  <a:pt x="503" y="148"/>
                </a:lnTo>
                <a:lnTo>
                  <a:pt x="515" y="153"/>
                </a:lnTo>
                <a:lnTo>
                  <a:pt x="521" y="157"/>
                </a:lnTo>
                <a:lnTo>
                  <a:pt x="525" y="159"/>
                </a:lnTo>
                <a:lnTo>
                  <a:pt x="525" y="159"/>
                </a:lnTo>
                <a:lnTo>
                  <a:pt x="529" y="163"/>
                </a:lnTo>
                <a:lnTo>
                  <a:pt x="532" y="169"/>
                </a:lnTo>
                <a:lnTo>
                  <a:pt x="533" y="173"/>
                </a:lnTo>
                <a:lnTo>
                  <a:pt x="534" y="178"/>
                </a:lnTo>
                <a:lnTo>
                  <a:pt x="533" y="188"/>
                </a:lnTo>
                <a:lnTo>
                  <a:pt x="530" y="198"/>
                </a:lnTo>
                <a:lnTo>
                  <a:pt x="525" y="209"/>
                </a:lnTo>
                <a:lnTo>
                  <a:pt x="519" y="219"/>
                </a:lnTo>
                <a:lnTo>
                  <a:pt x="507" y="235"/>
                </a:lnTo>
                <a:lnTo>
                  <a:pt x="507" y="235"/>
                </a:lnTo>
                <a:lnTo>
                  <a:pt x="494" y="251"/>
                </a:lnTo>
                <a:lnTo>
                  <a:pt x="479" y="267"/>
                </a:lnTo>
                <a:lnTo>
                  <a:pt x="463" y="282"/>
                </a:lnTo>
                <a:lnTo>
                  <a:pt x="446" y="297"/>
                </a:lnTo>
                <a:lnTo>
                  <a:pt x="446" y="297"/>
                </a:lnTo>
                <a:lnTo>
                  <a:pt x="428" y="283"/>
                </a:lnTo>
                <a:lnTo>
                  <a:pt x="409" y="270"/>
                </a:lnTo>
                <a:lnTo>
                  <a:pt x="371" y="246"/>
                </a:lnTo>
                <a:lnTo>
                  <a:pt x="371" y="246"/>
                </a:lnTo>
                <a:lnTo>
                  <a:pt x="367" y="207"/>
                </a:lnTo>
                <a:lnTo>
                  <a:pt x="361" y="169"/>
                </a:lnTo>
                <a:lnTo>
                  <a:pt x="361" y="169"/>
                </a:lnTo>
                <a:lnTo>
                  <a:pt x="392" y="161"/>
                </a:lnTo>
                <a:lnTo>
                  <a:pt x="424" y="153"/>
                </a:lnTo>
                <a:lnTo>
                  <a:pt x="424" y="153"/>
                </a:lnTo>
                <a:close/>
                <a:moveTo>
                  <a:pt x="201" y="135"/>
                </a:moveTo>
                <a:lnTo>
                  <a:pt x="201" y="135"/>
                </a:lnTo>
                <a:lnTo>
                  <a:pt x="208" y="107"/>
                </a:lnTo>
                <a:lnTo>
                  <a:pt x="217" y="78"/>
                </a:lnTo>
                <a:lnTo>
                  <a:pt x="222" y="63"/>
                </a:lnTo>
                <a:lnTo>
                  <a:pt x="229" y="51"/>
                </a:lnTo>
                <a:lnTo>
                  <a:pt x="236" y="38"/>
                </a:lnTo>
                <a:lnTo>
                  <a:pt x="245" y="27"/>
                </a:lnTo>
                <a:lnTo>
                  <a:pt x="245" y="27"/>
                </a:lnTo>
                <a:lnTo>
                  <a:pt x="251" y="22"/>
                </a:lnTo>
                <a:lnTo>
                  <a:pt x="256" y="18"/>
                </a:lnTo>
                <a:lnTo>
                  <a:pt x="260" y="15"/>
                </a:lnTo>
                <a:lnTo>
                  <a:pt x="266" y="12"/>
                </a:lnTo>
                <a:lnTo>
                  <a:pt x="271" y="11"/>
                </a:lnTo>
                <a:lnTo>
                  <a:pt x="275" y="12"/>
                </a:lnTo>
                <a:lnTo>
                  <a:pt x="280" y="12"/>
                </a:lnTo>
                <a:lnTo>
                  <a:pt x="284" y="15"/>
                </a:lnTo>
                <a:lnTo>
                  <a:pt x="293" y="20"/>
                </a:lnTo>
                <a:lnTo>
                  <a:pt x="301" y="30"/>
                </a:lnTo>
                <a:lnTo>
                  <a:pt x="309" y="40"/>
                </a:lnTo>
                <a:lnTo>
                  <a:pt x="316" y="54"/>
                </a:lnTo>
                <a:lnTo>
                  <a:pt x="321" y="67"/>
                </a:lnTo>
                <a:lnTo>
                  <a:pt x="328" y="81"/>
                </a:lnTo>
                <a:lnTo>
                  <a:pt x="337" y="111"/>
                </a:lnTo>
                <a:lnTo>
                  <a:pt x="344" y="135"/>
                </a:lnTo>
                <a:lnTo>
                  <a:pt x="347" y="151"/>
                </a:lnTo>
                <a:lnTo>
                  <a:pt x="347" y="151"/>
                </a:lnTo>
                <a:lnTo>
                  <a:pt x="349" y="162"/>
                </a:lnTo>
                <a:lnTo>
                  <a:pt x="349" y="162"/>
                </a:lnTo>
                <a:lnTo>
                  <a:pt x="344" y="163"/>
                </a:lnTo>
                <a:lnTo>
                  <a:pt x="344" y="163"/>
                </a:lnTo>
                <a:lnTo>
                  <a:pt x="307" y="177"/>
                </a:lnTo>
                <a:lnTo>
                  <a:pt x="272" y="193"/>
                </a:lnTo>
                <a:lnTo>
                  <a:pt x="272" y="193"/>
                </a:lnTo>
                <a:lnTo>
                  <a:pt x="235" y="177"/>
                </a:lnTo>
                <a:lnTo>
                  <a:pt x="195" y="162"/>
                </a:lnTo>
                <a:lnTo>
                  <a:pt x="195" y="162"/>
                </a:lnTo>
                <a:lnTo>
                  <a:pt x="201" y="135"/>
                </a:lnTo>
                <a:lnTo>
                  <a:pt x="201" y="135"/>
                </a:lnTo>
                <a:close/>
                <a:moveTo>
                  <a:pt x="90" y="289"/>
                </a:moveTo>
                <a:lnTo>
                  <a:pt x="90" y="289"/>
                </a:lnTo>
                <a:lnTo>
                  <a:pt x="68" y="270"/>
                </a:lnTo>
                <a:lnTo>
                  <a:pt x="47" y="248"/>
                </a:lnTo>
                <a:lnTo>
                  <a:pt x="37" y="236"/>
                </a:lnTo>
                <a:lnTo>
                  <a:pt x="29" y="225"/>
                </a:lnTo>
                <a:lnTo>
                  <a:pt x="21" y="212"/>
                </a:lnTo>
                <a:lnTo>
                  <a:pt x="16" y="200"/>
                </a:lnTo>
                <a:lnTo>
                  <a:pt x="16" y="200"/>
                </a:lnTo>
                <a:lnTo>
                  <a:pt x="13" y="192"/>
                </a:lnTo>
                <a:lnTo>
                  <a:pt x="12" y="185"/>
                </a:lnTo>
                <a:lnTo>
                  <a:pt x="10" y="178"/>
                </a:lnTo>
                <a:lnTo>
                  <a:pt x="12" y="173"/>
                </a:lnTo>
                <a:lnTo>
                  <a:pt x="13" y="169"/>
                </a:lnTo>
                <a:lnTo>
                  <a:pt x="14" y="163"/>
                </a:lnTo>
                <a:lnTo>
                  <a:pt x="19" y="161"/>
                </a:lnTo>
                <a:lnTo>
                  <a:pt x="21" y="157"/>
                </a:lnTo>
                <a:lnTo>
                  <a:pt x="32" y="153"/>
                </a:lnTo>
                <a:lnTo>
                  <a:pt x="43" y="150"/>
                </a:lnTo>
                <a:lnTo>
                  <a:pt x="58" y="148"/>
                </a:lnTo>
                <a:lnTo>
                  <a:pt x="73" y="148"/>
                </a:lnTo>
                <a:lnTo>
                  <a:pt x="87" y="150"/>
                </a:lnTo>
                <a:lnTo>
                  <a:pt x="104" y="151"/>
                </a:lnTo>
                <a:lnTo>
                  <a:pt x="135" y="157"/>
                </a:lnTo>
                <a:lnTo>
                  <a:pt x="162" y="163"/>
                </a:lnTo>
                <a:lnTo>
                  <a:pt x="178" y="169"/>
                </a:lnTo>
                <a:lnTo>
                  <a:pt x="178" y="169"/>
                </a:lnTo>
                <a:lnTo>
                  <a:pt x="181" y="169"/>
                </a:lnTo>
                <a:lnTo>
                  <a:pt x="181" y="169"/>
                </a:lnTo>
                <a:lnTo>
                  <a:pt x="176" y="208"/>
                </a:lnTo>
                <a:lnTo>
                  <a:pt x="174" y="247"/>
                </a:lnTo>
                <a:lnTo>
                  <a:pt x="174" y="247"/>
                </a:lnTo>
                <a:lnTo>
                  <a:pt x="136" y="271"/>
                </a:lnTo>
                <a:lnTo>
                  <a:pt x="101" y="297"/>
                </a:lnTo>
                <a:lnTo>
                  <a:pt x="101" y="297"/>
                </a:lnTo>
                <a:lnTo>
                  <a:pt x="90" y="289"/>
                </a:lnTo>
                <a:lnTo>
                  <a:pt x="90" y="289"/>
                </a:lnTo>
                <a:close/>
                <a:moveTo>
                  <a:pt x="174" y="364"/>
                </a:moveTo>
                <a:lnTo>
                  <a:pt x="174" y="364"/>
                </a:lnTo>
                <a:lnTo>
                  <a:pt x="178" y="402"/>
                </a:lnTo>
                <a:lnTo>
                  <a:pt x="182" y="440"/>
                </a:lnTo>
                <a:lnTo>
                  <a:pt x="182" y="440"/>
                </a:lnTo>
                <a:lnTo>
                  <a:pt x="149" y="451"/>
                </a:lnTo>
                <a:lnTo>
                  <a:pt x="149" y="451"/>
                </a:lnTo>
                <a:lnTo>
                  <a:pt x="121" y="458"/>
                </a:lnTo>
                <a:lnTo>
                  <a:pt x="106" y="460"/>
                </a:lnTo>
                <a:lnTo>
                  <a:pt x="91" y="463"/>
                </a:lnTo>
                <a:lnTo>
                  <a:pt x="77" y="463"/>
                </a:lnTo>
                <a:lnTo>
                  <a:pt x="62" y="463"/>
                </a:lnTo>
                <a:lnTo>
                  <a:pt x="47" y="462"/>
                </a:lnTo>
                <a:lnTo>
                  <a:pt x="33" y="458"/>
                </a:lnTo>
                <a:lnTo>
                  <a:pt x="33" y="458"/>
                </a:lnTo>
                <a:lnTo>
                  <a:pt x="23" y="454"/>
                </a:lnTo>
                <a:lnTo>
                  <a:pt x="14" y="447"/>
                </a:lnTo>
                <a:lnTo>
                  <a:pt x="10" y="440"/>
                </a:lnTo>
                <a:lnTo>
                  <a:pt x="9" y="432"/>
                </a:lnTo>
                <a:lnTo>
                  <a:pt x="10" y="423"/>
                </a:lnTo>
                <a:lnTo>
                  <a:pt x="14" y="412"/>
                </a:lnTo>
                <a:lnTo>
                  <a:pt x="19" y="402"/>
                </a:lnTo>
                <a:lnTo>
                  <a:pt x="25" y="391"/>
                </a:lnTo>
                <a:lnTo>
                  <a:pt x="43" y="370"/>
                </a:lnTo>
                <a:lnTo>
                  <a:pt x="63" y="348"/>
                </a:lnTo>
                <a:lnTo>
                  <a:pt x="82" y="329"/>
                </a:lnTo>
                <a:lnTo>
                  <a:pt x="100" y="313"/>
                </a:lnTo>
                <a:lnTo>
                  <a:pt x="100" y="313"/>
                </a:lnTo>
                <a:lnTo>
                  <a:pt x="118" y="327"/>
                </a:lnTo>
                <a:lnTo>
                  <a:pt x="136" y="340"/>
                </a:lnTo>
                <a:lnTo>
                  <a:pt x="174" y="364"/>
                </a:lnTo>
                <a:lnTo>
                  <a:pt x="174" y="36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24" name="Freeform 25"/>
          <p:cNvSpPr>
            <a:spLocks noEditPoints="1"/>
          </p:cNvSpPr>
          <p:nvPr/>
        </p:nvSpPr>
        <p:spPr bwMode="auto">
          <a:xfrm>
            <a:off x="3027656" y="3311366"/>
            <a:ext cx="579740" cy="173922"/>
          </a:xfrm>
          <a:custGeom>
            <a:avLst/>
            <a:gdLst>
              <a:gd name="T0" fmla="*/ 44 w 240"/>
              <a:gd name="T1" fmla="*/ 69 h 72"/>
              <a:gd name="T2" fmla="*/ 234 w 240"/>
              <a:gd name="T3" fmla="*/ 72 h 72"/>
              <a:gd name="T4" fmla="*/ 237 w 240"/>
              <a:gd name="T5" fmla="*/ 66 h 72"/>
              <a:gd name="T6" fmla="*/ 237 w 240"/>
              <a:gd name="T7" fmla="*/ 7 h 72"/>
              <a:gd name="T8" fmla="*/ 122 w 240"/>
              <a:gd name="T9" fmla="*/ 4 h 72"/>
              <a:gd name="T10" fmla="*/ 8 w 240"/>
              <a:gd name="T11" fmla="*/ 0 h 72"/>
              <a:gd name="T12" fmla="*/ 0 w 240"/>
              <a:gd name="T13" fmla="*/ 64 h 72"/>
              <a:gd name="T14" fmla="*/ 12 w 240"/>
              <a:gd name="T15" fmla="*/ 48 h 72"/>
              <a:gd name="T16" fmla="*/ 41 w 240"/>
              <a:gd name="T17" fmla="*/ 17 h 72"/>
              <a:gd name="T18" fmla="*/ 14 w 240"/>
              <a:gd name="T19" fmla="*/ 27 h 72"/>
              <a:gd name="T20" fmla="*/ 13 w 240"/>
              <a:gd name="T21" fmla="*/ 30 h 72"/>
              <a:gd name="T22" fmla="*/ 14 w 240"/>
              <a:gd name="T23" fmla="*/ 12 h 72"/>
              <a:gd name="T24" fmla="*/ 12 w 240"/>
              <a:gd name="T25" fmla="*/ 57 h 72"/>
              <a:gd name="T26" fmla="*/ 37 w 240"/>
              <a:gd name="T27" fmla="*/ 38 h 72"/>
              <a:gd name="T28" fmla="*/ 27 w 240"/>
              <a:gd name="T29" fmla="*/ 56 h 72"/>
              <a:gd name="T30" fmla="*/ 74 w 240"/>
              <a:gd name="T31" fmla="*/ 23 h 72"/>
              <a:gd name="T32" fmla="*/ 41 w 240"/>
              <a:gd name="T33" fmla="*/ 56 h 72"/>
              <a:gd name="T34" fmla="*/ 12 w 240"/>
              <a:gd name="T35" fmla="*/ 57 h 72"/>
              <a:gd name="T36" fmla="*/ 114 w 240"/>
              <a:gd name="T37" fmla="*/ 19 h 72"/>
              <a:gd name="T38" fmla="*/ 79 w 240"/>
              <a:gd name="T39" fmla="*/ 56 h 72"/>
              <a:gd name="T40" fmla="*/ 105 w 240"/>
              <a:gd name="T41" fmla="*/ 45 h 72"/>
              <a:gd name="T42" fmla="*/ 60 w 240"/>
              <a:gd name="T43" fmla="*/ 49 h 72"/>
              <a:gd name="T44" fmla="*/ 60 w 240"/>
              <a:gd name="T45" fmla="*/ 57 h 72"/>
              <a:gd name="T46" fmla="*/ 139 w 240"/>
              <a:gd name="T47" fmla="*/ 15 h 72"/>
              <a:gd name="T48" fmla="*/ 101 w 240"/>
              <a:gd name="T49" fmla="*/ 39 h 72"/>
              <a:gd name="T50" fmla="*/ 172 w 240"/>
              <a:gd name="T51" fmla="*/ 52 h 72"/>
              <a:gd name="T52" fmla="*/ 197 w 240"/>
              <a:gd name="T53" fmla="*/ 39 h 72"/>
              <a:gd name="T54" fmla="*/ 178 w 240"/>
              <a:gd name="T55" fmla="*/ 60 h 72"/>
              <a:gd name="T56" fmla="*/ 224 w 240"/>
              <a:gd name="T57" fmla="*/ 33 h 72"/>
              <a:gd name="T58" fmla="*/ 201 w 240"/>
              <a:gd name="T59" fmla="*/ 60 h 72"/>
              <a:gd name="T60" fmla="*/ 218 w 240"/>
              <a:gd name="T61" fmla="*/ 58 h 72"/>
              <a:gd name="T62" fmla="*/ 221 w 240"/>
              <a:gd name="T63" fmla="*/ 48 h 72"/>
              <a:gd name="T64" fmla="*/ 207 w 240"/>
              <a:gd name="T65" fmla="*/ 52 h 72"/>
              <a:gd name="T66" fmla="*/ 135 w 240"/>
              <a:gd name="T67" fmla="*/ 58 h 72"/>
              <a:gd name="T68" fmla="*/ 195 w 240"/>
              <a:gd name="T69" fmla="*/ 21 h 72"/>
              <a:gd name="T70" fmla="*/ 156 w 240"/>
              <a:gd name="T71" fmla="*/ 57 h 72"/>
              <a:gd name="T72" fmla="*/ 201 w 240"/>
              <a:gd name="T73" fmla="*/ 42 h 72"/>
              <a:gd name="T74" fmla="*/ 220 w 240"/>
              <a:gd name="T75" fmla="*/ 19 h 72"/>
              <a:gd name="T76" fmla="*/ 162 w 240"/>
              <a:gd name="T77" fmla="*/ 53 h 72"/>
              <a:gd name="T78" fmla="*/ 203 w 240"/>
              <a:gd name="T79" fmla="*/ 18 h 72"/>
              <a:gd name="T80" fmla="*/ 139 w 240"/>
              <a:gd name="T81" fmla="*/ 54 h 72"/>
              <a:gd name="T82" fmla="*/ 182 w 240"/>
              <a:gd name="T83" fmla="*/ 17 h 72"/>
              <a:gd name="T84" fmla="*/ 147 w 240"/>
              <a:gd name="T85" fmla="*/ 50 h 72"/>
              <a:gd name="T86" fmla="*/ 167 w 240"/>
              <a:gd name="T87" fmla="*/ 23 h 72"/>
              <a:gd name="T88" fmla="*/ 162 w 240"/>
              <a:gd name="T89" fmla="*/ 18 h 72"/>
              <a:gd name="T90" fmla="*/ 140 w 240"/>
              <a:gd name="T91" fmla="*/ 15 h 72"/>
              <a:gd name="T92" fmla="*/ 103 w 240"/>
              <a:gd name="T93" fmla="*/ 50 h 72"/>
              <a:gd name="T94" fmla="*/ 108 w 240"/>
              <a:gd name="T95" fmla="*/ 58 h 72"/>
              <a:gd name="T96" fmla="*/ 144 w 240"/>
              <a:gd name="T97" fmla="*/ 31 h 72"/>
              <a:gd name="T98" fmla="*/ 117 w 240"/>
              <a:gd name="T99" fmla="*/ 57 h 72"/>
              <a:gd name="T100" fmla="*/ 172 w 240"/>
              <a:gd name="T101" fmla="*/ 25 h 72"/>
              <a:gd name="T102" fmla="*/ 132 w 240"/>
              <a:gd name="T103" fmla="*/ 58 h 72"/>
              <a:gd name="T104" fmla="*/ 128 w 240"/>
              <a:gd name="T105" fmla="*/ 49 h 72"/>
              <a:gd name="T106" fmla="*/ 95 w 240"/>
              <a:gd name="T107" fmla="*/ 30 h 72"/>
              <a:gd name="T108" fmla="*/ 103 w 240"/>
              <a:gd name="T109" fmla="*/ 18 h 72"/>
              <a:gd name="T110" fmla="*/ 48 w 240"/>
              <a:gd name="T111" fmla="*/ 52 h 72"/>
              <a:gd name="T112" fmla="*/ 82 w 240"/>
              <a:gd name="T113" fmla="*/ 15 h 72"/>
              <a:gd name="T114" fmla="*/ 35 w 240"/>
              <a:gd name="T115" fmla="*/ 46 h 72"/>
              <a:gd name="T116" fmla="*/ 60 w 240"/>
              <a:gd name="T117" fmla="*/ 17 h 72"/>
              <a:gd name="T118" fmla="*/ 27 w 240"/>
              <a:gd name="T119" fmla="*/ 39 h 72"/>
              <a:gd name="T120" fmla="*/ 70 w 240"/>
              <a:gd name="T121" fmla="*/ 48 h 72"/>
              <a:gd name="T122" fmla="*/ 41 w 240"/>
              <a:gd name="T123" fmla="*/ 14 h 72"/>
              <a:gd name="T124" fmla="*/ 31 w 240"/>
              <a:gd name="T125" fmla="*/ 1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0" h="72">
                <a:moveTo>
                  <a:pt x="5" y="69"/>
                </a:moveTo>
                <a:lnTo>
                  <a:pt x="5" y="69"/>
                </a:lnTo>
                <a:lnTo>
                  <a:pt x="8" y="69"/>
                </a:lnTo>
                <a:lnTo>
                  <a:pt x="8" y="69"/>
                </a:lnTo>
                <a:lnTo>
                  <a:pt x="16" y="68"/>
                </a:lnTo>
                <a:lnTo>
                  <a:pt x="25" y="68"/>
                </a:lnTo>
                <a:lnTo>
                  <a:pt x="44" y="69"/>
                </a:lnTo>
                <a:lnTo>
                  <a:pt x="44" y="69"/>
                </a:lnTo>
                <a:lnTo>
                  <a:pt x="112" y="71"/>
                </a:lnTo>
                <a:lnTo>
                  <a:pt x="112" y="71"/>
                </a:lnTo>
                <a:lnTo>
                  <a:pt x="171" y="72"/>
                </a:lnTo>
                <a:lnTo>
                  <a:pt x="232" y="72"/>
                </a:lnTo>
                <a:lnTo>
                  <a:pt x="232" y="72"/>
                </a:lnTo>
                <a:lnTo>
                  <a:pt x="234" y="72"/>
                </a:lnTo>
                <a:lnTo>
                  <a:pt x="236" y="69"/>
                </a:lnTo>
                <a:lnTo>
                  <a:pt x="236" y="69"/>
                </a:lnTo>
                <a:lnTo>
                  <a:pt x="237" y="69"/>
                </a:lnTo>
                <a:lnTo>
                  <a:pt x="237" y="69"/>
                </a:lnTo>
                <a:lnTo>
                  <a:pt x="237" y="69"/>
                </a:lnTo>
                <a:lnTo>
                  <a:pt x="237" y="69"/>
                </a:lnTo>
                <a:lnTo>
                  <a:pt x="237" y="66"/>
                </a:lnTo>
                <a:lnTo>
                  <a:pt x="237" y="66"/>
                </a:lnTo>
                <a:lnTo>
                  <a:pt x="240" y="39"/>
                </a:lnTo>
                <a:lnTo>
                  <a:pt x="240" y="26"/>
                </a:lnTo>
                <a:lnTo>
                  <a:pt x="240" y="11"/>
                </a:lnTo>
                <a:lnTo>
                  <a:pt x="240" y="11"/>
                </a:lnTo>
                <a:lnTo>
                  <a:pt x="240" y="10"/>
                </a:lnTo>
                <a:lnTo>
                  <a:pt x="237" y="7"/>
                </a:lnTo>
                <a:lnTo>
                  <a:pt x="237" y="7"/>
                </a:lnTo>
                <a:lnTo>
                  <a:pt x="234" y="6"/>
                </a:lnTo>
                <a:lnTo>
                  <a:pt x="234" y="6"/>
                </a:lnTo>
                <a:lnTo>
                  <a:pt x="206" y="4"/>
                </a:lnTo>
                <a:lnTo>
                  <a:pt x="179" y="4"/>
                </a:lnTo>
                <a:lnTo>
                  <a:pt x="122" y="4"/>
                </a:lnTo>
                <a:lnTo>
                  <a:pt x="122" y="4"/>
                </a:lnTo>
                <a:lnTo>
                  <a:pt x="49" y="2"/>
                </a:lnTo>
                <a:lnTo>
                  <a:pt x="49" y="2"/>
                </a:lnTo>
                <a:lnTo>
                  <a:pt x="31" y="2"/>
                </a:lnTo>
                <a:lnTo>
                  <a:pt x="21" y="2"/>
                </a:lnTo>
                <a:lnTo>
                  <a:pt x="12" y="0"/>
                </a:lnTo>
                <a:lnTo>
                  <a:pt x="12" y="0"/>
                </a:lnTo>
                <a:lnTo>
                  <a:pt x="8" y="0"/>
                </a:lnTo>
                <a:lnTo>
                  <a:pt x="5" y="2"/>
                </a:lnTo>
                <a:lnTo>
                  <a:pt x="5" y="2"/>
                </a:lnTo>
                <a:lnTo>
                  <a:pt x="4" y="6"/>
                </a:lnTo>
                <a:lnTo>
                  <a:pt x="4" y="6"/>
                </a:lnTo>
                <a:lnTo>
                  <a:pt x="1" y="34"/>
                </a:lnTo>
                <a:lnTo>
                  <a:pt x="0" y="64"/>
                </a:lnTo>
                <a:lnTo>
                  <a:pt x="0" y="64"/>
                </a:lnTo>
                <a:lnTo>
                  <a:pt x="1" y="68"/>
                </a:lnTo>
                <a:lnTo>
                  <a:pt x="5" y="69"/>
                </a:lnTo>
                <a:lnTo>
                  <a:pt x="5" y="69"/>
                </a:lnTo>
                <a:close/>
                <a:moveTo>
                  <a:pt x="29" y="34"/>
                </a:moveTo>
                <a:lnTo>
                  <a:pt x="29" y="34"/>
                </a:lnTo>
                <a:lnTo>
                  <a:pt x="21" y="41"/>
                </a:lnTo>
                <a:lnTo>
                  <a:pt x="12" y="48"/>
                </a:lnTo>
                <a:lnTo>
                  <a:pt x="12" y="48"/>
                </a:lnTo>
                <a:lnTo>
                  <a:pt x="13" y="38"/>
                </a:lnTo>
                <a:lnTo>
                  <a:pt x="13" y="38"/>
                </a:lnTo>
                <a:lnTo>
                  <a:pt x="27" y="29"/>
                </a:lnTo>
                <a:lnTo>
                  <a:pt x="40" y="18"/>
                </a:lnTo>
                <a:lnTo>
                  <a:pt x="40" y="18"/>
                </a:lnTo>
                <a:lnTo>
                  <a:pt x="41" y="17"/>
                </a:lnTo>
                <a:lnTo>
                  <a:pt x="41" y="18"/>
                </a:lnTo>
                <a:lnTo>
                  <a:pt x="37" y="22"/>
                </a:lnTo>
                <a:lnTo>
                  <a:pt x="29" y="34"/>
                </a:lnTo>
                <a:lnTo>
                  <a:pt x="29" y="34"/>
                </a:lnTo>
                <a:close/>
                <a:moveTo>
                  <a:pt x="14" y="27"/>
                </a:moveTo>
                <a:lnTo>
                  <a:pt x="14" y="27"/>
                </a:lnTo>
                <a:lnTo>
                  <a:pt x="14" y="27"/>
                </a:lnTo>
                <a:lnTo>
                  <a:pt x="14" y="27"/>
                </a:lnTo>
                <a:lnTo>
                  <a:pt x="20" y="22"/>
                </a:lnTo>
                <a:lnTo>
                  <a:pt x="27" y="17"/>
                </a:lnTo>
                <a:lnTo>
                  <a:pt x="27" y="17"/>
                </a:lnTo>
                <a:lnTo>
                  <a:pt x="17" y="26"/>
                </a:lnTo>
                <a:lnTo>
                  <a:pt x="17" y="26"/>
                </a:lnTo>
                <a:lnTo>
                  <a:pt x="13" y="30"/>
                </a:lnTo>
                <a:lnTo>
                  <a:pt x="13" y="30"/>
                </a:lnTo>
                <a:lnTo>
                  <a:pt x="14" y="27"/>
                </a:lnTo>
                <a:lnTo>
                  <a:pt x="14" y="27"/>
                </a:lnTo>
                <a:close/>
                <a:moveTo>
                  <a:pt x="14" y="25"/>
                </a:moveTo>
                <a:lnTo>
                  <a:pt x="14" y="25"/>
                </a:lnTo>
                <a:lnTo>
                  <a:pt x="14" y="12"/>
                </a:lnTo>
                <a:lnTo>
                  <a:pt x="14" y="12"/>
                </a:lnTo>
                <a:lnTo>
                  <a:pt x="27" y="14"/>
                </a:lnTo>
                <a:lnTo>
                  <a:pt x="27" y="14"/>
                </a:lnTo>
                <a:lnTo>
                  <a:pt x="20" y="18"/>
                </a:lnTo>
                <a:lnTo>
                  <a:pt x="14" y="25"/>
                </a:lnTo>
                <a:lnTo>
                  <a:pt x="14" y="25"/>
                </a:lnTo>
                <a:close/>
                <a:moveTo>
                  <a:pt x="12" y="57"/>
                </a:moveTo>
                <a:lnTo>
                  <a:pt x="12" y="57"/>
                </a:lnTo>
                <a:lnTo>
                  <a:pt x="12" y="52"/>
                </a:lnTo>
                <a:lnTo>
                  <a:pt x="12" y="52"/>
                </a:lnTo>
                <a:lnTo>
                  <a:pt x="12" y="52"/>
                </a:lnTo>
                <a:lnTo>
                  <a:pt x="12" y="52"/>
                </a:lnTo>
                <a:lnTo>
                  <a:pt x="20" y="49"/>
                </a:lnTo>
                <a:lnTo>
                  <a:pt x="27" y="46"/>
                </a:lnTo>
                <a:lnTo>
                  <a:pt x="37" y="38"/>
                </a:lnTo>
                <a:lnTo>
                  <a:pt x="37" y="38"/>
                </a:lnTo>
                <a:lnTo>
                  <a:pt x="24" y="53"/>
                </a:lnTo>
                <a:lnTo>
                  <a:pt x="24" y="53"/>
                </a:lnTo>
                <a:lnTo>
                  <a:pt x="24" y="54"/>
                </a:lnTo>
                <a:lnTo>
                  <a:pt x="25" y="54"/>
                </a:lnTo>
                <a:lnTo>
                  <a:pt x="27" y="56"/>
                </a:lnTo>
                <a:lnTo>
                  <a:pt x="27" y="56"/>
                </a:lnTo>
                <a:lnTo>
                  <a:pt x="39" y="48"/>
                </a:lnTo>
                <a:lnTo>
                  <a:pt x="49" y="39"/>
                </a:lnTo>
                <a:lnTo>
                  <a:pt x="62" y="30"/>
                </a:lnTo>
                <a:lnTo>
                  <a:pt x="72" y="23"/>
                </a:lnTo>
                <a:lnTo>
                  <a:pt x="72" y="23"/>
                </a:lnTo>
                <a:lnTo>
                  <a:pt x="78" y="19"/>
                </a:lnTo>
                <a:lnTo>
                  <a:pt x="74" y="23"/>
                </a:lnTo>
                <a:lnTo>
                  <a:pt x="74" y="23"/>
                </a:lnTo>
                <a:lnTo>
                  <a:pt x="60" y="34"/>
                </a:lnTo>
                <a:lnTo>
                  <a:pt x="60" y="34"/>
                </a:lnTo>
                <a:lnTo>
                  <a:pt x="51" y="44"/>
                </a:lnTo>
                <a:lnTo>
                  <a:pt x="41" y="56"/>
                </a:lnTo>
                <a:lnTo>
                  <a:pt x="41" y="56"/>
                </a:lnTo>
                <a:lnTo>
                  <a:pt x="41" y="56"/>
                </a:lnTo>
                <a:lnTo>
                  <a:pt x="43" y="57"/>
                </a:lnTo>
                <a:lnTo>
                  <a:pt x="43" y="57"/>
                </a:lnTo>
                <a:lnTo>
                  <a:pt x="40" y="57"/>
                </a:lnTo>
                <a:lnTo>
                  <a:pt x="40" y="57"/>
                </a:lnTo>
                <a:lnTo>
                  <a:pt x="27" y="57"/>
                </a:lnTo>
                <a:lnTo>
                  <a:pt x="12" y="57"/>
                </a:lnTo>
                <a:lnTo>
                  <a:pt x="12" y="57"/>
                </a:lnTo>
                <a:close/>
                <a:moveTo>
                  <a:pt x="60" y="57"/>
                </a:moveTo>
                <a:lnTo>
                  <a:pt x="60" y="57"/>
                </a:lnTo>
                <a:lnTo>
                  <a:pt x="72" y="50"/>
                </a:lnTo>
                <a:lnTo>
                  <a:pt x="85" y="42"/>
                </a:lnTo>
                <a:lnTo>
                  <a:pt x="108" y="25"/>
                </a:lnTo>
                <a:lnTo>
                  <a:pt x="108" y="25"/>
                </a:lnTo>
                <a:lnTo>
                  <a:pt x="114" y="19"/>
                </a:lnTo>
                <a:lnTo>
                  <a:pt x="116" y="19"/>
                </a:lnTo>
                <a:lnTo>
                  <a:pt x="108" y="29"/>
                </a:lnTo>
                <a:lnTo>
                  <a:pt x="108" y="29"/>
                </a:lnTo>
                <a:lnTo>
                  <a:pt x="94" y="42"/>
                </a:lnTo>
                <a:lnTo>
                  <a:pt x="79" y="54"/>
                </a:lnTo>
                <a:lnTo>
                  <a:pt x="79" y="54"/>
                </a:lnTo>
                <a:lnTo>
                  <a:pt x="79" y="56"/>
                </a:lnTo>
                <a:lnTo>
                  <a:pt x="79" y="57"/>
                </a:lnTo>
                <a:lnTo>
                  <a:pt x="82" y="57"/>
                </a:lnTo>
                <a:lnTo>
                  <a:pt x="82" y="57"/>
                </a:lnTo>
                <a:lnTo>
                  <a:pt x="99" y="46"/>
                </a:lnTo>
                <a:lnTo>
                  <a:pt x="117" y="33"/>
                </a:lnTo>
                <a:lnTo>
                  <a:pt x="117" y="33"/>
                </a:lnTo>
                <a:lnTo>
                  <a:pt x="105" y="45"/>
                </a:lnTo>
                <a:lnTo>
                  <a:pt x="94" y="58"/>
                </a:lnTo>
                <a:lnTo>
                  <a:pt x="94" y="58"/>
                </a:lnTo>
                <a:lnTo>
                  <a:pt x="44" y="57"/>
                </a:lnTo>
                <a:lnTo>
                  <a:pt x="44" y="57"/>
                </a:lnTo>
                <a:lnTo>
                  <a:pt x="44" y="57"/>
                </a:lnTo>
                <a:lnTo>
                  <a:pt x="44" y="57"/>
                </a:lnTo>
                <a:lnTo>
                  <a:pt x="60" y="49"/>
                </a:lnTo>
                <a:lnTo>
                  <a:pt x="75" y="39"/>
                </a:lnTo>
                <a:lnTo>
                  <a:pt x="75" y="39"/>
                </a:lnTo>
                <a:lnTo>
                  <a:pt x="66" y="46"/>
                </a:lnTo>
                <a:lnTo>
                  <a:pt x="58" y="54"/>
                </a:lnTo>
                <a:lnTo>
                  <a:pt x="58" y="54"/>
                </a:lnTo>
                <a:lnTo>
                  <a:pt x="58" y="57"/>
                </a:lnTo>
                <a:lnTo>
                  <a:pt x="60" y="57"/>
                </a:lnTo>
                <a:lnTo>
                  <a:pt x="60" y="57"/>
                </a:lnTo>
                <a:close/>
                <a:moveTo>
                  <a:pt x="122" y="15"/>
                </a:moveTo>
                <a:lnTo>
                  <a:pt x="122" y="15"/>
                </a:lnTo>
                <a:lnTo>
                  <a:pt x="122" y="15"/>
                </a:lnTo>
                <a:lnTo>
                  <a:pt x="122" y="15"/>
                </a:lnTo>
                <a:lnTo>
                  <a:pt x="139" y="15"/>
                </a:lnTo>
                <a:lnTo>
                  <a:pt x="139" y="15"/>
                </a:lnTo>
                <a:lnTo>
                  <a:pt x="125" y="23"/>
                </a:lnTo>
                <a:lnTo>
                  <a:pt x="114" y="31"/>
                </a:lnTo>
                <a:lnTo>
                  <a:pt x="90" y="49"/>
                </a:lnTo>
                <a:lnTo>
                  <a:pt x="90" y="49"/>
                </a:lnTo>
                <a:lnTo>
                  <a:pt x="86" y="52"/>
                </a:lnTo>
                <a:lnTo>
                  <a:pt x="89" y="48"/>
                </a:lnTo>
                <a:lnTo>
                  <a:pt x="101" y="39"/>
                </a:lnTo>
                <a:lnTo>
                  <a:pt x="101" y="39"/>
                </a:lnTo>
                <a:lnTo>
                  <a:pt x="112" y="27"/>
                </a:lnTo>
                <a:lnTo>
                  <a:pt x="122" y="15"/>
                </a:lnTo>
                <a:lnTo>
                  <a:pt x="122" y="15"/>
                </a:lnTo>
                <a:close/>
                <a:moveTo>
                  <a:pt x="157" y="58"/>
                </a:moveTo>
                <a:lnTo>
                  <a:pt x="157" y="58"/>
                </a:lnTo>
                <a:lnTo>
                  <a:pt x="172" y="52"/>
                </a:lnTo>
                <a:lnTo>
                  <a:pt x="186" y="42"/>
                </a:lnTo>
                <a:lnTo>
                  <a:pt x="213" y="23"/>
                </a:lnTo>
                <a:lnTo>
                  <a:pt x="213" y="23"/>
                </a:lnTo>
                <a:lnTo>
                  <a:pt x="207" y="30"/>
                </a:lnTo>
                <a:lnTo>
                  <a:pt x="207" y="30"/>
                </a:lnTo>
                <a:lnTo>
                  <a:pt x="202" y="35"/>
                </a:lnTo>
                <a:lnTo>
                  <a:pt x="197" y="39"/>
                </a:lnTo>
                <a:lnTo>
                  <a:pt x="197" y="39"/>
                </a:lnTo>
                <a:lnTo>
                  <a:pt x="187" y="48"/>
                </a:lnTo>
                <a:lnTo>
                  <a:pt x="178" y="57"/>
                </a:lnTo>
                <a:lnTo>
                  <a:pt x="178" y="57"/>
                </a:lnTo>
                <a:lnTo>
                  <a:pt x="176" y="57"/>
                </a:lnTo>
                <a:lnTo>
                  <a:pt x="178" y="58"/>
                </a:lnTo>
                <a:lnTo>
                  <a:pt x="178" y="60"/>
                </a:lnTo>
                <a:lnTo>
                  <a:pt x="179" y="58"/>
                </a:lnTo>
                <a:lnTo>
                  <a:pt x="179" y="58"/>
                </a:lnTo>
                <a:lnTo>
                  <a:pt x="199" y="46"/>
                </a:lnTo>
                <a:lnTo>
                  <a:pt x="218" y="34"/>
                </a:lnTo>
                <a:lnTo>
                  <a:pt x="218" y="34"/>
                </a:lnTo>
                <a:lnTo>
                  <a:pt x="225" y="31"/>
                </a:lnTo>
                <a:lnTo>
                  <a:pt x="224" y="33"/>
                </a:lnTo>
                <a:lnTo>
                  <a:pt x="217" y="39"/>
                </a:lnTo>
                <a:lnTo>
                  <a:pt x="217" y="39"/>
                </a:lnTo>
                <a:lnTo>
                  <a:pt x="199" y="57"/>
                </a:lnTo>
                <a:lnTo>
                  <a:pt x="199" y="57"/>
                </a:lnTo>
                <a:lnTo>
                  <a:pt x="199" y="58"/>
                </a:lnTo>
                <a:lnTo>
                  <a:pt x="201" y="60"/>
                </a:lnTo>
                <a:lnTo>
                  <a:pt x="201" y="60"/>
                </a:lnTo>
                <a:lnTo>
                  <a:pt x="211" y="54"/>
                </a:lnTo>
                <a:lnTo>
                  <a:pt x="214" y="53"/>
                </a:lnTo>
                <a:lnTo>
                  <a:pt x="217" y="53"/>
                </a:lnTo>
                <a:lnTo>
                  <a:pt x="218" y="54"/>
                </a:lnTo>
                <a:lnTo>
                  <a:pt x="218" y="57"/>
                </a:lnTo>
                <a:lnTo>
                  <a:pt x="218" y="57"/>
                </a:lnTo>
                <a:lnTo>
                  <a:pt x="218" y="58"/>
                </a:lnTo>
                <a:lnTo>
                  <a:pt x="220" y="60"/>
                </a:lnTo>
                <a:lnTo>
                  <a:pt x="221" y="58"/>
                </a:lnTo>
                <a:lnTo>
                  <a:pt x="221" y="58"/>
                </a:lnTo>
                <a:lnTo>
                  <a:pt x="221" y="58"/>
                </a:lnTo>
                <a:lnTo>
                  <a:pt x="222" y="53"/>
                </a:lnTo>
                <a:lnTo>
                  <a:pt x="221" y="48"/>
                </a:lnTo>
                <a:lnTo>
                  <a:pt x="221" y="48"/>
                </a:lnTo>
                <a:lnTo>
                  <a:pt x="220" y="46"/>
                </a:lnTo>
                <a:lnTo>
                  <a:pt x="218" y="46"/>
                </a:lnTo>
                <a:lnTo>
                  <a:pt x="218" y="46"/>
                </a:lnTo>
                <a:lnTo>
                  <a:pt x="209" y="52"/>
                </a:lnTo>
                <a:lnTo>
                  <a:pt x="209" y="52"/>
                </a:lnTo>
                <a:lnTo>
                  <a:pt x="205" y="54"/>
                </a:lnTo>
                <a:lnTo>
                  <a:pt x="207" y="52"/>
                </a:lnTo>
                <a:lnTo>
                  <a:pt x="214" y="46"/>
                </a:lnTo>
                <a:lnTo>
                  <a:pt x="214" y="46"/>
                </a:lnTo>
                <a:lnTo>
                  <a:pt x="228" y="30"/>
                </a:lnTo>
                <a:lnTo>
                  <a:pt x="228" y="30"/>
                </a:lnTo>
                <a:lnTo>
                  <a:pt x="226" y="61"/>
                </a:lnTo>
                <a:lnTo>
                  <a:pt x="226" y="61"/>
                </a:lnTo>
                <a:lnTo>
                  <a:pt x="135" y="58"/>
                </a:lnTo>
                <a:lnTo>
                  <a:pt x="135" y="58"/>
                </a:lnTo>
                <a:lnTo>
                  <a:pt x="143" y="56"/>
                </a:lnTo>
                <a:lnTo>
                  <a:pt x="149" y="53"/>
                </a:lnTo>
                <a:lnTo>
                  <a:pt x="162" y="45"/>
                </a:lnTo>
                <a:lnTo>
                  <a:pt x="187" y="26"/>
                </a:lnTo>
                <a:lnTo>
                  <a:pt x="187" y="26"/>
                </a:lnTo>
                <a:lnTo>
                  <a:pt x="195" y="21"/>
                </a:lnTo>
                <a:lnTo>
                  <a:pt x="195" y="21"/>
                </a:lnTo>
                <a:lnTo>
                  <a:pt x="195" y="22"/>
                </a:lnTo>
                <a:lnTo>
                  <a:pt x="183" y="31"/>
                </a:lnTo>
                <a:lnTo>
                  <a:pt x="183" y="31"/>
                </a:lnTo>
                <a:lnTo>
                  <a:pt x="168" y="44"/>
                </a:lnTo>
                <a:lnTo>
                  <a:pt x="156" y="57"/>
                </a:lnTo>
                <a:lnTo>
                  <a:pt x="156" y="57"/>
                </a:lnTo>
                <a:lnTo>
                  <a:pt x="156" y="58"/>
                </a:lnTo>
                <a:lnTo>
                  <a:pt x="157" y="58"/>
                </a:lnTo>
                <a:lnTo>
                  <a:pt x="157" y="58"/>
                </a:lnTo>
                <a:close/>
                <a:moveTo>
                  <a:pt x="228" y="26"/>
                </a:moveTo>
                <a:lnTo>
                  <a:pt x="228" y="26"/>
                </a:lnTo>
                <a:lnTo>
                  <a:pt x="201" y="42"/>
                </a:lnTo>
                <a:lnTo>
                  <a:pt x="201" y="42"/>
                </a:lnTo>
                <a:lnTo>
                  <a:pt x="190" y="50"/>
                </a:lnTo>
                <a:lnTo>
                  <a:pt x="190" y="50"/>
                </a:lnTo>
                <a:lnTo>
                  <a:pt x="187" y="50"/>
                </a:lnTo>
                <a:lnTo>
                  <a:pt x="187" y="50"/>
                </a:lnTo>
                <a:lnTo>
                  <a:pt x="205" y="37"/>
                </a:lnTo>
                <a:lnTo>
                  <a:pt x="213" y="29"/>
                </a:lnTo>
                <a:lnTo>
                  <a:pt x="220" y="19"/>
                </a:lnTo>
                <a:lnTo>
                  <a:pt x="220" y="19"/>
                </a:lnTo>
                <a:lnTo>
                  <a:pt x="218" y="18"/>
                </a:lnTo>
                <a:lnTo>
                  <a:pt x="217" y="18"/>
                </a:lnTo>
                <a:lnTo>
                  <a:pt x="217" y="18"/>
                </a:lnTo>
                <a:lnTo>
                  <a:pt x="190" y="37"/>
                </a:lnTo>
                <a:lnTo>
                  <a:pt x="176" y="45"/>
                </a:lnTo>
                <a:lnTo>
                  <a:pt x="162" y="53"/>
                </a:lnTo>
                <a:lnTo>
                  <a:pt x="162" y="53"/>
                </a:lnTo>
                <a:lnTo>
                  <a:pt x="171" y="46"/>
                </a:lnTo>
                <a:lnTo>
                  <a:pt x="180" y="37"/>
                </a:lnTo>
                <a:lnTo>
                  <a:pt x="180" y="37"/>
                </a:lnTo>
                <a:lnTo>
                  <a:pt x="191" y="27"/>
                </a:lnTo>
                <a:lnTo>
                  <a:pt x="203" y="18"/>
                </a:lnTo>
                <a:lnTo>
                  <a:pt x="203" y="18"/>
                </a:lnTo>
                <a:lnTo>
                  <a:pt x="203" y="17"/>
                </a:lnTo>
                <a:lnTo>
                  <a:pt x="203" y="17"/>
                </a:lnTo>
                <a:lnTo>
                  <a:pt x="229" y="18"/>
                </a:lnTo>
                <a:lnTo>
                  <a:pt x="229" y="18"/>
                </a:lnTo>
                <a:lnTo>
                  <a:pt x="228" y="26"/>
                </a:lnTo>
                <a:lnTo>
                  <a:pt x="228" y="26"/>
                </a:lnTo>
                <a:close/>
                <a:moveTo>
                  <a:pt x="139" y="54"/>
                </a:moveTo>
                <a:lnTo>
                  <a:pt x="139" y="54"/>
                </a:lnTo>
                <a:lnTo>
                  <a:pt x="151" y="48"/>
                </a:lnTo>
                <a:lnTo>
                  <a:pt x="163" y="39"/>
                </a:lnTo>
                <a:lnTo>
                  <a:pt x="174" y="29"/>
                </a:lnTo>
                <a:lnTo>
                  <a:pt x="182" y="18"/>
                </a:lnTo>
                <a:lnTo>
                  <a:pt x="182" y="18"/>
                </a:lnTo>
                <a:lnTo>
                  <a:pt x="182" y="17"/>
                </a:lnTo>
                <a:lnTo>
                  <a:pt x="182" y="17"/>
                </a:lnTo>
                <a:lnTo>
                  <a:pt x="199" y="17"/>
                </a:lnTo>
                <a:lnTo>
                  <a:pt x="199" y="17"/>
                </a:lnTo>
                <a:lnTo>
                  <a:pt x="183" y="26"/>
                </a:lnTo>
                <a:lnTo>
                  <a:pt x="170" y="35"/>
                </a:lnTo>
                <a:lnTo>
                  <a:pt x="155" y="46"/>
                </a:lnTo>
                <a:lnTo>
                  <a:pt x="147" y="50"/>
                </a:lnTo>
                <a:lnTo>
                  <a:pt x="139" y="54"/>
                </a:lnTo>
                <a:lnTo>
                  <a:pt x="139" y="54"/>
                </a:lnTo>
                <a:close/>
                <a:moveTo>
                  <a:pt x="162" y="15"/>
                </a:moveTo>
                <a:lnTo>
                  <a:pt x="162" y="15"/>
                </a:lnTo>
                <a:lnTo>
                  <a:pt x="179" y="17"/>
                </a:lnTo>
                <a:lnTo>
                  <a:pt x="179" y="17"/>
                </a:lnTo>
                <a:lnTo>
                  <a:pt x="167" y="23"/>
                </a:lnTo>
                <a:lnTo>
                  <a:pt x="155" y="30"/>
                </a:lnTo>
                <a:lnTo>
                  <a:pt x="133" y="45"/>
                </a:lnTo>
                <a:lnTo>
                  <a:pt x="133" y="45"/>
                </a:lnTo>
                <a:lnTo>
                  <a:pt x="141" y="39"/>
                </a:lnTo>
                <a:lnTo>
                  <a:pt x="149" y="33"/>
                </a:lnTo>
                <a:lnTo>
                  <a:pt x="156" y="26"/>
                </a:lnTo>
                <a:lnTo>
                  <a:pt x="162" y="18"/>
                </a:lnTo>
                <a:lnTo>
                  <a:pt x="162" y="18"/>
                </a:lnTo>
                <a:lnTo>
                  <a:pt x="162" y="15"/>
                </a:lnTo>
                <a:lnTo>
                  <a:pt x="162" y="15"/>
                </a:lnTo>
                <a:close/>
                <a:moveTo>
                  <a:pt x="140" y="18"/>
                </a:moveTo>
                <a:lnTo>
                  <a:pt x="140" y="18"/>
                </a:lnTo>
                <a:lnTo>
                  <a:pt x="141" y="17"/>
                </a:lnTo>
                <a:lnTo>
                  <a:pt x="140" y="15"/>
                </a:lnTo>
                <a:lnTo>
                  <a:pt x="140" y="15"/>
                </a:lnTo>
                <a:lnTo>
                  <a:pt x="159" y="15"/>
                </a:lnTo>
                <a:lnTo>
                  <a:pt x="159" y="15"/>
                </a:lnTo>
                <a:lnTo>
                  <a:pt x="133" y="33"/>
                </a:lnTo>
                <a:lnTo>
                  <a:pt x="105" y="50"/>
                </a:lnTo>
                <a:lnTo>
                  <a:pt x="105" y="50"/>
                </a:lnTo>
                <a:lnTo>
                  <a:pt x="103" y="50"/>
                </a:lnTo>
                <a:lnTo>
                  <a:pt x="103" y="50"/>
                </a:lnTo>
                <a:lnTo>
                  <a:pt x="112" y="42"/>
                </a:lnTo>
                <a:lnTo>
                  <a:pt x="112" y="42"/>
                </a:lnTo>
                <a:lnTo>
                  <a:pt x="125" y="30"/>
                </a:lnTo>
                <a:lnTo>
                  <a:pt x="140" y="18"/>
                </a:lnTo>
                <a:lnTo>
                  <a:pt x="140" y="18"/>
                </a:lnTo>
                <a:close/>
                <a:moveTo>
                  <a:pt x="108" y="58"/>
                </a:moveTo>
                <a:lnTo>
                  <a:pt x="108" y="58"/>
                </a:lnTo>
                <a:lnTo>
                  <a:pt x="99" y="58"/>
                </a:lnTo>
                <a:lnTo>
                  <a:pt x="99" y="58"/>
                </a:lnTo>
                <a:lnTo>
                  <a:pt x="128" y="39"/>
                </a:lnTo>
                <a:lnTo>
                  <a:pt x="156" y="22"/>
                </a:lnTo>
                <a:lnTo>
                  <a:pt x="156" y="22"/>
                </a:lnTo>
                <a:lnTo>
                  <a:pt x="144" y="31"/>
                </a:lnTo>
                <a:lnTo>
                  <a:pt x="133" y="41"/>
                </a:lnTo>
                <a:lnTo>
                  <a:pt x="133" y="41"/>
                </a:lnTo>
                <a:lnTo>
                  <a:pt x="114" y="54"/>
                </a:lnTo>
                <a:lnTo>
                  <a:pt x="114" y="54"/>
                </a:lnTo>
                <a:lnTo>
                  <a:pt x="114" y="56"/>
                </a:lnTo>
                <a:lnTo>
                  <a:pt x="114" y="57"/>
                </a:lnTo>
                <a:lnTo>
                  <a:pt x="117" y="57"/>
                </a:lnTo>
                <a:lnTo>
                  <a:pt x="117" y="57"/>
                </a:lnTo>
                <a:lnTo>
                  <a:pt x="130" y="50"/>
                </a:lnTo>
                <a:lnTo>
                  <a:pt x="145" y="41"/>
                </a:lnTo>
                <a:lnTo>
                  <a:pt x="171" y="23"/>
                </a:lnTo>
                <a:lnTo>
                  <a:pt x="171" y="23"/>
                </a:lnTo>
                <a:lnTo>
                  <a:pt x="176" y="21"/>
                </a:lnTo>
                <a:lnTo>
                  <a:pt x="172" y="25"/>
                </a:lnTo>
                <a:lnTo>
                  <a:pt x="172" y="25"/>
                </a:lnTo>
                <a:lnTo>
                  <a:pt x="164" y="33"/>
                </a:lnTo>
                <a:lnTo>
                  <a:pt x="155" y="39"/>
                </a:lnTo>
                <a:lnTo>
                  <a:pt x="155" y="39"/>
                </a:lnTo>
                <a:lnTo>
                  <a:pt x="132" y="57"/>
                </a:lnTo>
                <a:lnTo>
                  <a:pt x="132" y="57"/>
                </a:lnTo>
                <a:lnTo>
                  <a:pt x="132" y="58"/>
                </a:lnTo>
                <a:lnTo>
                  <a:pt x="132" y="58"/>
                </a:lnTo>
                <a:lnTo>
                  <a:pt x="132" y="58"/>
                </a:lnTo>
                <a:lnTo>
                  <a:pt x="108" y="58"/>
                </a:lnTo>
                <a:lnTo>
                  <a:pt x="108" y="58"/>
                </a:lnTo>
                <a:close/>
                <a:moveTo>
                  <a:pt x="132" y="46"/>
                </a:moveTo>
                <a:lnTo>
                  <a:pt x="132" y="46"/>
                </a:lnTo>
                <a:lnTo>
                  <a:pt x="128" y="49"/>
                </a:lnTo>
                <a:lnTo>
                  <a:pt x="128" y="49"/>
                </a:lnTo>
                <a:lnTo>
                  <a:pt x="132" y="46"/>
                </a:lnTo>
                <a:lnTo>
                  <a:pt x="132" y="46"/>
                </a:lnTo>
                <a:close/>
                <a:moveTo>
                  <a:pt x="117" y="15"/>
                </a:moveTo>
                <a:lnTo>
                  <a:pt x="117" y="15"/>
                </a:lnTo>
                <a:lnTo>
                  <a:pt x="106" y="22"/>
                </a:lnTo>
                <a:lnTo>
                  <a:pt x="95" y="30"/>
                </a:lnTo>
                <a:lnTo>
                  <a:pt x="75" y="45"/>
                </a:lnTo>
                <a:lnTo>
                  <a:pt x="75" y="45"/>
                </a:lnTo>
                <a:lnTo>
                  <a:pt x="83" y="39"/>
                </a:lnTo>
                <a:lnTo>
                  <a:pt x="91" y="33"/>
                </a:lnTo>
                <a:lnTo>
                  <a:pt x="98" y="25"/>
                </a:lnTo>
                <a:lnTo>
                  <a:pt x="103" y="18"/>
                </a:lnTo>
                <a:lnTo>
                  <a:pt x="103" y="18"/>
                </a:lnTo>
                <a:lnTo>
                  <a:pt x="103" y="17"/>
                </a:lnTo>
                <a:lnTo>
                  <a:pt x="103" y="15"/>
                </a:lnTo>
                <a:lnTo>
                  <a:pt x="101" y="15"/>
                </a:lnTo>
                <a:lnTo>
                  <a:pt x="101" y="15"/>
                </a:lnTo>
                <a:lnTo>
                  <a:pt x="75" y="35"/>
                </a:lnTo>
                <a:lnTo>
                  <a:pt x="62" y="44"/>
                </a:lnTo>
                <a:lnTo>
                  <a:pt x="48" y="52"/>
                </a:lnTo>
                <a:lnTo>
                  <a:pt x="48" y="52"/>
                </a:lnTo>
                <a:lnTo>
                  <a:pt x="63" y="35"/>
                </a:lnTo>
                <a:lnTo>
                  <a:pt x="63" y="35"/>
                </a:lnTo>
                <a:lnTo>
                  <a:pt x="83" y="18"/>
                </a:lnTo>
                <a:lnTo>
                  <a:pt x="83" y="18"/>
                </a:lnTo>
                <a:lnTo>
                  <a:pt x="83" y="15"/>
                </a:lnTo>
                <a:lnTo>
                  <a:pt x="82" y="15"/>
                </a:lnTo>
                <a:lnTo>
                  <a:pt x="82" y="15"/>
                </a:lnTo>
                <a:lnTo>
                  <a:pt x="72" y="19"/>
                </a:lnTo>
                <a:lnTo>
                  <a:pt x="64" y="25"/>
                </a:lnTo>
                <a:lnTo>
                  <a:pt x="48" y="37"/>
                </a:lnTo>
                <a:lnTo>
                  <a:pt x="48" y="37"/>
                </a:lnTo>
                <a:lnTo>
                  <a:pt x="35" y="46"/>
                </a:lnTo>
                <a:lnTo>
                  <a:pt x="35" y="46"/>
                </a:lnTo>
                <a:lnTo>
                  <a:pt x="29" y="50"/>
                </a:lnTo>
                <a:lnTo>
                  <a:pt x="32" y="48"/>
                </a:lnTo>
                <a:lnTo>
                  <a:pt x="39" y="39"/>
                </a:lnTo>
                <a:lnTo>
                  <a:pt x="39" y="39"/>
                </a:lnTo>
                <a:lnTo>
                  <a:pt x="60" y="18"/>
                </a:lnTo>
                <a:lnTo>
                  <a:pt x="60" y="18"/>
                </a:lnTo>
                <a:lnTo>
                  <a:pt x="60" y="17"/>
                </a:lnTo>
                <a:lnTo>
                  <a:pt x="60" y="15"/>
                </a:lnTo>
                <a:lnTo>
                  <a:pt x="59" y="15"/>
                </a:lnTo>
                <a:lnTo>
                  <a:pt x="58" y="15"/>
                </a:lnTo>
                <a:lnTo>
                  <a:pt x="58" y="15"/>
                </a:lnTo>
                <a:lnTo>
                  <a:pt x="17" y="48"/>
                </a:lnTo>
                <a:lnTo>
                  <a:pt x="17" y="48"/>
                </a:lnTo>
                <a:lnTo>
                  <a:pt x="27" y="39"/>
                </a:lnTo>
                <a:lnTo>
                  <a:pt x="33" y="33"/>
                </a:lnTo>
                <a:lnTo>
                  <a:pt x="40" y="23"/>
                </a:lnTo>
                <a:lnTo>
                  <a:pt x="47" y="14"/>
                </a:lnTo>
                <a:lnTo>
                  <a:pt x="47" y="14"/>
                </a:lnTo>
                <a:lnTo>
                  <a:pt x="117" y="15"/>
                </a:lnTo>
                <a:lnTo>
                  <a:pt x="117" y="15"/>
                </a:lnTo>
                <a:close/>
                <a:moveTo>
                  <a:pt x="70" y="48"/>
                </a:moveTo>
                <a:lnTo>
                  <a:pt x="70" y="48"/>
                </a:lnTo>
                <a:lnTo>
                  <a:pt x="72" y="46"/>
                </a:lnTo>
                <a:lnTo>
                  <a:pt x="72" y="46"/>
                </a:lnTo>
                <a:lnTo>
                  <a:pt x="70" y="48"/>
                </a:lnTo>
                <a:lnTo>
                  <a:pt x="70" y="48"/>
                </a:lnTo>
                <a:close/>
                <a:moveTo>
                  <a:pt x="41" y="14"/>
                </a:moveTo>
                <a:lnTo>
                  <a:pt x="41" y="14"/>
                </a:lnTo>
                <a:lnTo>
                  <a:pt x="27" y="25"/>
                </a:lnTo>
                <a:lnTo>
                  <a:pt x="13" y="35"/>
                </a:lnTo>
                <a:lnTo>
                  <a:pt x="13" y="35"/>
                </a:lnTo>
                <a:lnTo>
                  <a:pt x="13" y="35"/>
                </a:lnTo>
                <a:lnTo>
                  <a:pt x="18" y="30"/>
                </a:lnTo>
                <a:lnTo>
                  <a:pt x="22" y="25"/>
                </a:lnTo>
                <a:lnTo>
                  <a:pt x="31" y="14"/>
                </a:lnTo>
                <a:lnTo>
                  <a:pt x="31" y="14"/>
                </a:lnTo>
                <a:lnTo>
                  <a:pt x="41" y="14"/>
                </a:lnTo>
                <a:lnTo>
                  <a:pt x="41" y="1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26" name="Freeform 30"/>
          <p:cNvSpPr>
            <a:spLocks noEditPoints="1"/>
          </p:cNvSpPr>
          <p:nvPr/>
        </p:nvSpPr>
        <p:spPr bwMode="auto">
          <a:xfrm>
            <a:off x="3715095" y="2984612"/>
            <a:ext cx="425144" cy="463793"/>
          </a:xfrm>
          <a:custGeom>
            <a:avLst/>
            <a:gdLst>
              <a:gd name="T0" fmla="*/ 111 w 176"/>
              <a:gd name="T1" fmla="*/ 192 h 192"/>
              <a:gd name="T2" fmla="*/ 118 w 176"/>
              <a:gd name="T3" fmla="*/ 131 h 192"/>
              <a:gd name="T4" fmla="*/ 176 w 176"/>
              <a:gd name="T5" fmla="*/ 81 h 192"/>
              <a:gd name="T6" fmla="*/ 160 w 176"/>
              <a:gd name="T7" fmla="*/ 73 h 192"/>
              <a:gd name="T8" fmla="*/ 119 w 176"/>
              <a:gd name="T9" fmla="*/ 3 h 192"/>
              <a:gd name="T10" fmla="*/ 65 w 176"/>
              <a:gd name="T11" fmla="*/ 7 h 192"/>
              <a:gd name="T12" fmla="*/ 0 w 176"/>
              <a:gd name="T13" fmla="*/ 75 h 192"/>
              <a:gd name="T14" fmla="*/ 7 w 176"/>
              <a:gd name="T15" fmla="*/ 125 h 192"/>
              <a:gd name="T16" fmla="*/ 21 w 176"/>
              <a:gd name="T17" fmla="*/ 114 h 192"/>
              <a:gd name="T18" fmla="*/ 22 w 176"/>
              <a:gd name="T19" fmla="*/ 113 h 192"/>
              <a:gd name="T20" fmla="*/ 23 w 176"/>
              <a:gd name="T21" fmla="*/ 92 h 192"/>
              <a:gd name="T22" fmla="*/ 14 w 176"/>
              <a:gd name="T23" fmla="*/ 86 h 192"/>
              <a:gd name="T24" fmla="*/ 13 w 176"/>
              <a:gd name="T25" fmla="*/ 81 h 192"/>
              <a:gd name="T26" fmla="*/ 57 w 176"/>
              <a:gd name="T27" fmla="*/ 81 h 192"/>
              <a:gd name="T28" fmla="*/ 71 w 176"/>
              <a:gd name="T29" fmla="*/ 81 h 192"/>
              <a:gd name="T30" fmla="*/ 76 w 176"/>
              <a:gd name="T31" fmla="*/ 79 h 192"/>
              <a:gd name="T32" fmla="*/ 60 w 176"/>
              <a:gd name="T33" fmla="*/ 81 h 192"/>
              <a:gd name="T34" fmla="*/ 79 w 176"/>
              <a:gd name="T35" fmla="*/ 72 h 192"/>
              <a:gd name="T36" fmla="*/ 100 w 176"/>
              <a:gd name="T37" fmla="*/ 42 h 192"/>
              <a:gd name="T38" fmla="*/ 108 w 176"/>
              <a:gd name="T39" fmla="*/ 19 h 192"/>
              <a:gd name="T40" fmla="*/ 87 w 176"/>
              <a:gd name="T41" fmla="*/ 26 h 192"/>
              <a:gd name="T42" fmla="*/ 106 w 176"/>
              <a:gd name="T43" fmla="*/ 121 h 192"/>
              <a:gd name="T44" fmla="*/ 162 w 176"/>
              <a:gd name="T45" fmla="*/ 106 h 192"/>
              <a:gd name="T46" fmla="*/ 164 w 176"/>
              <a:gd name="T47" fmla="*/ 86 h 192"/>
              <a:gd name="T48" fmla="*/ 103 w 176"/>
              <a:gd name="T49" fmla="*/ 150 h 192"/>
              <a:gd name="T50" fmla="*/ 90 w 176"/>
              <a:gd name="T51" fmla="*/ 171 h 192"/>
              <a:gd name="T52" fmla="*/ 103 w 176"/>
              <a:gd name="T53" fmla="*/ 90 h 192"/>
              <a:gd name="T54" fmla="*/ 117 w 176"/>
              <a:gd name="T55" fmla="*/ 84 h 192"/>
              <a:gd name="T56" fmla="*/ 84 w 176"/>
              <a:gd name="T57" fmla="*/ 111 h 192"/>
              <a:gd name="T58" fmla="*/ 92 w 176"/>
              <a:gd name="T59" fmla="*/ 144 h 192"/>
              <a:gd name="T60" fmla="*/ 87 w 176"/>
              <a:gd name="T61" fmla="*/ 150 h 192"/>
              <a:gd name="T62" fmla="*/ 107 w 176"/>
              <a:gd name="T63" fmla="*/ 123 h 192"/>
              <a:gd name="T64" fmla="*/ 102 w 176"/>
              <a:gd name="T65" fmla="*/ 129 h 192"/>
              <a:gd name="T66" fmla="*/ 102 w 176"/>
              <a:gd name="T67" fmla="*/ 129 h 192"/>
              <a:gd name="T68" fmla="*/ 83 w 176"/>
              <a:gd name="T69" fmla="*/ 127 h 192"/>
              <a:gd name="T70" fmla="*/ 100 w 176"/>
              <a:gd name="T71" fmla="*/ 123 h 192"/>
              <a:gd name="T72" fmla="*/ 88 w 176"/>
              <a:gd name="T73" fmla="*/ 115 h 192"/>
              <a:gd name="T74" fmla="*/ 96 w 176"/>
              <a:gd name="T75" fmla="*/ 68 h 192"/>
              <a:gd name="T76" fmla="*/ 76 w 176"/>
              <a:gd name="T77" fmla="*/ 26 h 192"/>
              <a:gd name="T78" fmla="*/ 103 w 176"/>
              <a:gd name="T79" fmla="*/ 25 h 192"/>
              <a:gd name="T80" fmla="*/ 100 w 176"/>
              <a:gd name="T81" fmla="*/ 27 h 192"/>
              <a:gd name="T82" fmla="*/ 76 w 176"/>
              <a:gd name="T83" fmla="*/ 69 h 192"/>
              <a:gd name="T84" fmla="*/ 53 w 176"/>
              <a:gd name="T85" fmla="*/ 113 h 192"/>
              <a:gd name="T86" fmla="*/ 110 w 176"/>
              <a:gd name="T87" fmla="*/ 60 h 192"/>
              <a:gd name="T88" fmla="*/ 63 w 176"/>
              <a:gd name="T89" fmla="*/ 113 h 192"/>
              <a:gd name="T90" fmla="*/ 79 w 176"/>
              <a:gd name="T91" fmla="*/ 107 h 192"/>
              <a:gd name="T92" fmla="*/ 110 w 176"/>
              <a:gd name="T93" fmla="*/ 61 h 192"/>
              <a:gd name="T94" fmla="*/ 84 w 176"/>
              <a:gd name="T95" fmla="*/ 173 h 192"/>
              <a:gd name="T96" fmla="*/ 103 w 176"/>
              <a:gd name="T97" fmla="*/ 173 h 192"/>
              <a:gd name="T98" fmla="*/ 113 w 176"/>
              <a:gd name="T99" fmla="*/ 119 h 192"/>
              <a:gd name="T100" fmla="*/ 123 w 176"/>
              <a:gd name="T101" fmla="*/ 117 h 192"/>
              <a:gd name="T102" fmla="*/ 154 w 176"/>
              <a:gd name="T103" fmla="*/ 99 h 192"/>
              <a:gd name="T104" fmla="*/ 158 w 176"/>
              <a:gd name="T105" fmla="*/ 114 h 192"/>
              <a:gd name="T106" fmla="*/ 113 w 176"/>
              <a:gd name="T107" fmla="*/ 119 h 192"/>
              <a:gd name="T108" fmla="*/ 152 w 176"/>
              <a:gd name="T109" fmla="*/ 86 h 192"/>
              <a:gd name="T110" fmla="*/ 44 w 176"/>
              <a:gd name="T111" fmla="*/ 80 h 192"/>
              <a:gd name="T112" fmla="*/ 30 w 176"/>
              <a:gd name="T113" fmla="*/ 88 h 192"/>
              <a:gd name="T114" fmla="*/ 15 w 176"/>
              <a:gd name="T115" fmla="*/ 91 h 192"/>
              <a:gd name="T116" fmla="*/ 46 w 176"/>
              <a:gd name="T117" fmla="*/ 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6" h="192">
                <a:moveTo>
                  <a:pt x="61" y="183"/>
                </a:moveTo>
                <a:lnTo>
                  <a:pt x="61" y="183"/>
                </a:lnTo>
                <a:lnTo>
                  <a:pt x="61" y="185"/>
                </a:lnTo>
                <a:lnTo>
                  <a:pt x="64" y="188"/>
                </a:lnTo>
                <a:lnTo>
                  <a:pt x="64" y="188"/>
                </a:lnTo>
                <a:lnTo>
                  <a:pt x="65" y="189"/>
                </a:lnTo>
                <a:lnTo>
                  <a:pt x="68" y="191"/>
                </a:lnTo>
                <a:lnTo>
                  <a:pt x="68" y="191"/>
                </a:lnTo>
                <a:lnTo>
                  <a:pt x="79" y="189"/>
                </a:lnTo>
                <a:lnTo>
                  <a:pt x="90" y="191"/>
                </a:lnTo>
                <a:lnTo>
                  <a:pt x="111" y="192"/>
                </a:lnTo>
                <a:lnTo>
                  <a:pt x="111" y="192"/>
                </a:lnTo>
                <a:lnTo>
                  <a:pt x="114" y="191"/>
                </a:lnTo>
                <a:lnTo>
                  <a:pt x="117" y="189"/>
                </a:lnTo>
                <a:lnTo>
                  <a:pt x="117" y="187"/>
                </a:lnTo>
                <a:lnTo>
                  <a:pt x="118" y="185"/>
                </a:lnTo>
                <a:lnTo>
                  <a:pt x="118" y="185"/>
                </a:lnTo>
                <a:lnTo>
                  <a:pt x="118" y="183"/>
                </a:lnTo>
                <a:lnTo>
                  <a:pt x="118" y="183"/>
                </a:lnTo>
                <a:lnTo>
                  <a:pt x="117" y="171"/>
                </a:lnTo>
                <a:lnTo>
                  <a:pt x="117" y="157"/>
                </a:lnTo>
                <a:lnTo>
                  <a:pt x="118" y="131"/>
                </a:lnTo>
                <a:lnTo>
                  <a:pt x="118" y="131"/>
                </a:lnTo>
                <a:lnTo>
                  <a:pt x="144" y="133"/>
                </a:lnTo>
                <a:lnTo>
                  <a:pt x="168" y="131"/>
                </a:lnTo>
                <a:lnTo>
                  <a:pt x="168" y="131"/>
                </a:lnTo>
                <a:lnTo>
                  <a:pt x="171" y="130"/>
                </a:lnTo>
                <a:lnTo>
                  <a:pt x="171" y="130"/>
                </a:lnTo>
                <a:lnTo>
                  <a:pt x="172" y="129"/>
                </a:lnTo>
                <a:lnTo>
                  <a:pt x="173" y="126"/>
                </a:lnTo>
                <a:lnTo>
                  <a:pt x="173" y="126"/>
                </a:lnTo>
                <a:lnTo>
                  <a:pt x="175" y="103"/>
                </a:lnTo>
                <a:lnTo>
                  <a:pt x="176" y="81"/>
                </a:lnTo>
                <a:lnTo>
                  <a:pt x="176" y="81"/>
                </a:lnTo>
                <a:lnTo>
                  <a:pt x="176" y="80"/>
                </a:lnTo>
                <a:lnTo>
                  <a:pt x="176" y="80"/>
                </a:lnTo>
                <a:lnTo>
                  <a:pt x="176" y="80"/>
                </a:lnTo>
                <a:lnTo>
                  <a:pt x="176" y="80"/>
                </a:lnTo>
                <a:lnTo>
                  <a:pt x="176" y="80"/>
                </a:lnTo>
                <a:lnTo>
                  <a:pt x="176" y="80"/>
                </a:lnTo>
                <a:lnTo>
                  <a:pt x="175" y="77"/>
                </a:lnTo>
                <a:lnTo>
                  <a:pt x="172" y="76"/>
                </a:lnTo>
                <a:lnTo>
                  <a:pt x="172" y="76"/>
                </a:lnTo>
                <a:lnTo>
                  <a:pt x="160" y="73"/>
                </a:lnTo>
                <a:lnTo>
                  <a:pt x="148" y="73"/>
                </a:lnTo>
                <a:lnTo>
                  <a:pt x="134" y="73"/>
                </a:lnTo>
                <a:lnTo>
                  <a:pt x="122" y="73"/>
                </a:lnTo>
                <a:lnTo>
                  <a:pt x="122" y="73"/>
                </a:lnTo>
                <a:lnTo>
                  <a:pt x="122" y="41"/>
                </a:lnTo>
                <a:lnTo>
                  <a:pt x="122" y="25"/>
                </a:lnTo>
                <a:lnTo>
                  <a:pt x="122" y="9"/>
                </a:lnTo>
                <a:lnTo>
                  <a:pt x="122" y="9"/>
                </a:lnTo>
                <a:lnTo>
                  <a:pt x="121" y="6"/>
                </a:lnTo>
                <a:lnTo>
                  <a:pt x="121" y="6"/>
                </a:lnTo>
                <a:lnTo>
                  <a:pt x="119" y="3"/>
                </a:lnTo>
                <a:lnTo>
                  <a:pt x="117" y="2"/>
                </a:lnTo>
                <a:lnTo>
                  <a:pt x="117" y="2"/>
                </a:lnTo>
                <a:lnTo>
                  <a:pt x="94" y="0"/>
                </a:lnTo>
                <a:lnTo>
                  <a:pt x="83" y="0"/>
                </a:lnTo>
                <a:lnTo>
                  <a:pt x="71" y="2"/>
                </a:lnTo>
                <a:lnTo>
                  <a:pt x="71" y="2"/>
                </a:lnTo>
                <a:lnTo>
                  <a:pt x="68" y="3"/>
                </a:lnTo>
                <a:lnTo>
                  <a:pt x="68" y="3"/>
                </a:lnTo>
                <a:lnTo>
                  <a:pt x="65" y="5"/>
                </a:lnTo>
                <a:lnTo>
                  <a:pt x="65" y="7"/>
                </a:lnTo>
                <a:lnTo>
                  <a:pt x="65" y="7"/>
                </a:lnTo>
                <a:lnTo>
                  <a:pt x="64" y="38"/>
                </a:lnTo>
                <a:lnTo>
                  <a:pt x="64" y="69"/>
                </a:lnTo>
                <a:lnTo>
                  <a:pt x="64" y="69"/>
                </a:lnTo>
                <a:lnTo>
                  <a:pt x="36" y="68"/>
                </a:lnTo>
                <a:lnTo>
                  <a:pt x="9" y="68"/>
                </a:lnTo>
                <a:lnTo>
                  <a:pt x="9" y="68"/>
                </a:lnTo>
                <a:lnTo>
                  <a:pt x="6" y="69"/>
                </a:lnTo>
                <a:lnTo>
                  <a:pt x="6" y="69"/>
                </a:lnTo>
                <a:lnTo>
                  <a:pt x="2" y="71"/>
                </a:lnTo>
                <a:lnTo>
                  <a:pt x="0" y="72"/>
                </a:lnTo>
                <a:lnTo>
                  <a:pt x="0" y="75"/>
                </a:lnTo>
                <a:lnTo>
                  <a:pt x="0" y="75"/>
                </a:lnTo>
                <a:lnTo>
                  <a:pt x="0" y="86"/>
                </a:lnTo>
                <a:lnTo>
                  <a:pt x="0" y="98"/>
                </a:lnTo>
                <a:lnTo>
                  <a:pt x="0" y="108"/>
                </a:lnTo>
                <a:lnTo>
                  <a:pt x="2" y="121"/>
                </a:lnTo>
                <a:lnTo>
                  <a:pt x="2" y="121"/>
                </a:lnTo>
                <a:lnTo>
                  <a:pt x="3" y="122"/>
                </a:lnTo>
                <a:lnTo>
                  <a:pt x="5" y="123"/>
                </a:lnTo>
                <a:lnTo>
                  <a:pt x="7" y="125"/>
                </a:lnTo>
                <a:lnTo>
                  <a:pt x="7" y="125"/>
                </a:lnTo>
                <a:lnTo>
                  <a:pt x="7" y="125"/>
                </a:lnTo>
                <a:lnTo>
                  <a:pt x="7" y="125"/>
                </a:lnTo>
                <a:lnTo>
                  <a:pt x="21" y="125"/>
                </a:lnTo>
                <a:lnTo>
                  <a:pt x="34" y="125"/>
                </a:lnTo>
                <a:lnTo>
                  <a:pt x="61" y="125"/>
                </a:lnTo>
                <a:lnTo>
                  <a:pt x="61" y="125"/>
                </a:lnTo>
                <a:lnTo>
                  <a:pt x="61" y="154"/>
                </a:lnTo>
                <a:lnTo>
                  <a:pt x="61" y="168"/>
                </a:lnTo>
                <a:lnTo>
                  <a:pt x="61" y="183"/>
                </a:lnTo>
                <a:lnTo>
                  <a:pt x="61" y="183"/>
                </a:lnTo>
                <a:close/>
                <a:moveTo>
                  <a:pt x="21" y="114"/>
                </a:moveTo>
                <a:lnTo>
                  <a:pt x="21" y="114"/>
                </a:lnTo>
                <a:lnTo>
                  <a:pt x="13" y="113"/>
                </a:lnTo>
                <a:lnTo>
                  <a:pt x="13" y="113"/>
                </a:lnTo>
                <a:lnTo>
                  <a:pt x="13" y="113"/>
                </a:lnTo>
                <a:lnTo>
                  <a:pt x="13" y="113"/>
                </a:lnTo>
                <a:lnTo>
                  <a:pt x="14" y="113"/>
                </a:lnTo>
                <a:lnTo>
                  <a:pt x="14" y="113"/>
                </a:lnTo>
                <a:lnTo>
                  <a:pt x="22" y="106"/>
                </a:lnTo>
                <a:lnTo>
                  <a:pt x="29" y="99"/>
                </a:lnTo>
                <a:lnTo>
                  <a:pt x="29" y="99"/>
                </a:lnTo>
                <a:lnTo>
                  <a:pt x="25" y="106"/>
                </a:lnTo>
                <a:lnTo>
                  <a:pt x="22" y="113"/>
                </a:lnTo>
                <a:lnTo>
                  <a:pt x="22" y="113"/>
                </a:lnTo>
                <a:lnTo>
                  <a:pt x="21" y="114"/>
                </a:lnTo>
                <a:lnTo>
                  <a:pt x="21" y="114"/>
                </a:lnTo>
                <a:close/>
                <a:moveTo>
                  <a:pt x="13" y="100"/>
                </a:moveTo>
                <a:lnTo>
                  <a:pt x="13" y="100"/>
                </a:lnTo>
                <a:lnTo>
                  <a:pt x="14" y="100"/>
                </a:lnTo>
                <a:lnTo>
                  <a:pt x="14" y="100"/>
                </a:lnTo>
                <a:lnTo>
                  <a:pt x="26" y="88"/>
                </a:lnTo>
                <a:lnTo>
                  <a:pt x="29" y="86"/>
                </a:lnTo>
                <a:lnTo>
                  <a:pt x="23" y="92"/>
                </a:lnTo>
                <a:lnTo>
                  <a:pt x="23" y="92"/>
                </a:lnTo>
                <a:lnTo>
                  <a:pt x="18" y="100"/>
                </a:lnTo>
                <a:lnTo>
                  <a:pt x="13" y="108"/>
                </a:lnTo>
                <a:lnTo>
                  <a:pt x="13" y="108"/>
                </a:lnTo>
                <a:lnTo>
                  <a:pt x="13" y="100"/>
                </a:lnTo>
                <a:lnTo>
                  <a:pt x="13" y="100"/>
                </a:lnTo>
                <a:close/>
                <a:moveTo>
                  <a:pt x="13" y="96"/>
                </a:moveTo>
                <a:lnTo>
                  <a:pt x="13" y="96"/>
                </a:lnTo>
                <a:lnTo>
                  <a:pt x="13" y="86"/>
                </a:lnTo>
                <a:lnTo>
                  <a:pt x="13" y="86"/>
                </a:lnTo>
                <a:lnTo>
                  <a:pt x="14" y="86"/>
                </a:lnTo>
                <a:lnTo>
                  <a:pt x="14" y="86"/>
                </a:lnTo>
                <a:lnTo>
                  <a:pt x="17" y="84"/>
                </a:lnTo>
                <a:lnTo>
                  <a:pt x="17" y="87"/>
                </a:lnTo>
                <a:lnTo>
                  <a:pt x="13" y="96"/>
                </a:lnTo>
                <a:lnTo>
                  <a:pt x="13" y="96"/>
                </a:lnTo>
                <a:close/>
                <a:moveTo>
                  <a:pt x="13" y="81"/>
                </a:moveTo>
                <a:lnTo>
                  <a:pt x="13" y="81"/>
                </a:lnTo>
                <a:lnTo>
                  <a:pt x="13" y="80"/>
                </a:lnTo>
                <a:lnTo>
                  <a:pt x="13" y="80"/>
                </a:lnTo>
                <a:lnTo>
                  <a:pt x="17" y="80"/>
                </a:lnTo>
                <a:lnTo>
                  <a:pt x="17" y="80"/>
                </a:lnTo>
                <a:lnTo>
                  <a:pt x="13" y="81"/>
                </a:lnTo>
                <a:lnTo>
                  <a:pt x="13" y="81"/>
                </a:lnTo>
                <a:close/>
                <a:moveTo>
                  <a:pt x="30" y="103"/>
                </a:moveTo>
                <a:lnTo>
                  <a:pt x="30" y="103"/>
                </a:lnTo>
                <a:lnTo>
                  <a:pt x="37" y="92"/>
                </a:lnTo>
                <a:lnTo>
                  <a:pt x="45" y="83"/>
                </a:lnTo>
                <a:lnTo>
                  <a:pt x="45" y="83"/>
                </a:lnTo>
                <a:lnTo>
                  <a:pt x="46" y="81"/>
                </a:lnTo>
                <a:lnTo>
                  <a:pt x="45" y="80"/>
                </a:lnTo>
                <a:lnTo>
                  <a:pt x="45" y="80"/>
                </a:lnTo>
                <a:lnTo>
                  <a:pt x="57" y="81"/>
                </a:lnTo>
                <a:lnTo>
                  <a:pt x="57" y="81"/>
                </a:lnTo>
                <a:lnTo>
                  <a:pt x="46" y="90"/>
                </a:lnTo>
                <a:lnTo>
                  <a:pt x="38" y="99"/>
                </a:lnTo>
                <a:lnTo>
                  <a:pt x="38" y="99"/>
                </a:lnTo>
                <a:lnTo>
                  <a:pt x="29" y="108"/>
                </a:lnTo>
                <a:lnTo>
                  <a:pt x="27" y="110"/>
                </a:lnTo>
                <a:lnTo>
                  <a:pt x="26" y="110"/>
                </a:lnTo>
                <a:lnTo>
                  <a:pt x="30" y="103"/>
                </a:lnTo>
                <a:lnTo>
                  <a:pt x="30" y="103"/>
                </a:lnTo>
                <a:close/>
                <a:moveTo>
                  <a:pt x="60" y="81"/>
                </a:moveTo>
                <a:lnTo>
                  <a:pt x="60" y="81"/>
                </a:lnTo>
                <a:lnTo>
                  <a:pt x="71" y="81"/>
                </a:lnTo>
                <a:lnTo>
                  <a:pt x="71" y="81"/>
                </a:lnTo>
                <a:lnTo>
                  <a:pt x="73" y="80"/>
                </a:lnTo>
                <a:lnTo>
                  <a:pt x="73" y="80"/>
                </a:lnTo>
                <a:lnTo>
                  <a:pt x="76" y="79"/>
                </a:lnTo>
                <a:lnTo>
                  <a:pt x="76" y="75"/>
                </a:lnTo>
                <a:lnTo>
                  <a:pt x="76" y="75"/>
                </a:lnTo>
                <a:lnTo>
                  <a:pt x="76" y="75"/>
                </a:lnTo>
                <a:lnTo>
                  <a:pt x="76" y="75"/>
                </a:lnTo>
                <a:lnTo>
                  <a:pt x="91" y="69"/>
                </a:lnTo>
                <a:lnTo>
                  <a:pt x="91" y="69"/>
                </a:lnTo>
                <a:lnTo>
                  <a:pt x="76" y="79"/>
                </a:lnTo>
                <a:lnTo>
                  <a:pt x="61" y="91"/>
                </a:lnTo>
                <a:lnTo>
                  <a:pt x="61" y="91"/>
                </a:lnTo>
                <a:lnTo>
                  <a:pt x="49" y="99"/>
                </a:lnTo>
                <a:lnTo>
                  <a:pt x="44" y="103"/>
                </a:lnTo>
                <a:lnTo>
                  <a:pt x="40" y="108"/>
                </a:lnTo>
                <a:lnTo>
                  <a:pt x="40" y="108"/>
                </a:lnTo>
                <a:lnTo>
                  <a:pt x="49" y="95"/>
                </a:lnTo>
                <a:lnTo>
                  <a:pt x="59" y="83"/>
                </a:lnTo>
                <a:lnTo>
                  <a:pt x="59" y="83"/>
                </a:lnTo>
                <a:lnTo>
                  <a:pt x="60" y="81"/>
                </a:lnTo>
                <a:lnTo>
                  <a:pt x="60" y="81"/>
                </a:lnTo>
                <a:close/>
                <a:moveTo>
                  <a:pt x="111" y="14"/>
                </a:moveTo>
                <a:lnTo>
                  <a:pt x="111" y="14"/>
                </a:lnTo>
                <a:lnTo>
                  <a:pt x="111" y="37"/>
                </a:lnTo>
                <a:lnTo>
                  <a:pt x="110" y="60"/>
                </a:lnTo>
                <a:lnTo>
                  <a:pt x="110" y="60"/>
                </a:lnTo>
                <a:lnTo>
                  <a:pt x="110" y="59"/>
                </a:lnTo>
                <a:lnTo>
                  <a:pt x="108" y="59"/>
                </a:lnTo>
                <a:lnTo>
                  <a:pt x="108" y="59"/>
                </a:lnTo>
                <a:lnTo>
                  <a:pt x="87" y="68"/>
                </a:lnTo>
                <a:lnTo>
                  <a:pt x="87" y="68"/>
                </a:lnTo>
                <a:lnTo>
                  <a:pt x="79" y="72"/>
                </a:lnTo>
                <a:lnTo>
                  <a:pt x="81" y="69"/>
                </a:lnTo>
                <a:lnTo>
                  <a:pt x="81" y="69"/>
                </a:lnTo>
                <a:lnTo>
                  <a:pt x="91" y="64"/>
                </a:lnTo>
                <a:lnTo>
                  <a:pt x="98" y="57"/>
                </a:lnTo>
                <a:lnTo>
                  <a:pt x="104" y="49"/>
                </a:lnTo>
                <a:lnTo>
                  <a:pt x="110" y="41"/>
                </a:lnTo>
                <a:lnTo>
                  <a:pt x="110" y="41"/>
                </a:lnTo>
                <a:lnTo>
                  <a:pt x="110" y="40"/>
                </a:lnTo>
                <a:lnTo>
                  <a:pt x="108" y="40"/>
                </a:lnTo>
                <a:lnTo>
                  <a:pt x="108" y="40"/>
                </a:lnTo>
                <a:lnTo>
                  <a:pt x="100" y="42"/>
                </a:lnTo>
                <a:lnTo>
                  <a:pt x="92" y="46"/>
                </a:lnTo>
                <a:lnTo>
                  <a:pt x="92" y="46"/>
                </a:lnTo>
                <a:lnTo>
                  <a:pt x="80" y="56"/>
                </a:lnTo>
                <a:lnTo>
                  <a:pt x="76" y="59"/>
                </a:lnTo>
                <a:lnTo>
                  <a:pt x="79" y="56"/>
                </a:lnTo>
                <a:lnTo>
                  <a:pt x="79" y="56"/>
                </a:lnTo>
                <a:lnTo>
                  <a:pt x="95" y="40"/>
                </a:lnTo>
                <a:lnTo>
                  <a:pt x="102" y="32"/>
                </a:lnTo>
                <a:lnTo>
                  <a:pt x="108" y="22"/>
                </a:lnTo>
                <a:lnTo>
                  <a:pt x="108" y="22"/>
                </a:lnTo>
                <a:lnTo>
                  <a:pt x="108" y="19"/>
                </a:lnTo>
                <a:lnTo>
                  <a:pt x="106" y="19"/>
                </a:lnTo>
                <a:lnTo>
                  <a:pt x="106" y="19"/>
                </a:lnTo>
                <a:lnTo>
                  <a:pt x="98" y="25"/>
                </a:lnTo>
                <a:lnTo>
                  <a:pt x="91" y="30"/>
                </a:lnTo>
                <a:lnTo>
                  <a:pt x="83" y="36"/>
                </a:lnTo>
                <a:lnTo>
                  <a:pt x="75" y="41"/>
                </a:lnTo>
                <a:lnTo>
                  <a:pt x="75" y="41"/>
                </a:lnTo>
                <a:lnTo>
                  <a:pt x="75" y="40"/>
                </a:lnTo>
                <a:lnTo>
                  <a:pt x="75" y="40"/>
                </a:lnTo>
                <a:lnTo>
                  <a:pt x="87" y="26"/>
                </a:lnTo>
                <a:lnTo>
                  <a:pt x="87" y="26"/>
                </a:lnTo>
                <a:lnTo>
                  <a:pt x="92" y="19"/>
                </a:lnTo>
                <a:lnTo>
                  <a:pt x="98" y="13"/>
                </a:lnTo>
                <a:lnTo>
                  <a:pt x="98" y="13"/>
                </a:lnTo>
                <a:lnTo>
                  <a:pt x="111" y="14"/>
                </a:lnTo>
                <a:lnTo>
                  <a:pt x="111" y="14"/>
                </a:lnTo>
                <a:close/>
                <a:moveTo>
                  <a:pt x="144" y="86"/>
                </a:moveTo>
                <a:lnTo>
                  <a:pt x="144" y="86"/>
                </a:lnTo>
                <a:lnTo>
                  <a:pt x="130" y="98"/>
                </a:lnTo>
                <a:lnTo>
                  <a:pt x="118" y="110"/>
                </a:lnTo>
                <a:lnTo>
                  <a:pt x="118" y="110"/>
                </a:lnTo>
                <a:lnTo>
                  <a:pt x="106" y="121"/>
                </a:lnTo>
                <a:lnTo>
                  <a:pt x="106" y="121"/>
                </a:lnTo>
                <a:lnTo>
                  <a:pt x="107" y="118"/>
                </a:lnTo>
                <a:lnTo>
                  <a:pt x="110" y="115"/>
                </a:lnTo>
                <a:lnTo>
                  <a:pt x="114" y="108"/>
                </a:lnTo>
                <a:lnTo>
                  <a:pt x="114" y="108"/>
                </a:lnTo>
                <a:lnTo>
                  <a:pt x="130" y="86"/>
                </a:lnTo>
                <a:lnTo>
                  <a:pt x="130" y="86"/>
                </a:lnTo>
                <a:lnTo>
                  <a:pt x="144" y="86"/>
                </a:lnTo>
                <a:lnTo>
                  <a:pt x="144" y="86"/>
                </a:lnTo>
                <a:close/>
                <a:moveTo>
                  <a:pt x="162" y="106"/>
                </a:moveTo>
                <a:lnTo>
                  <a:pt x="162" y="106"/>
                </a:lnTo>
                <a:lnTo>
                  <a:pt x="161" y="106"/>
                </a:lnTo>
                <a:lnTo>
                  <a:pt x="161" y="106"/>
                </a:lnTo>
                <a:lnTo>
                  <a:pt x="153" y="110"/>
                </a:lnTo>
                <a:lnTo>
                  <a:pt x="150" y="110"/>
                </a:lnTo>
                <a:lnTo>
                  <a:pt x="150" y="110"/>
                </a:lnTo>
                <a:lnTo>
                  <a:pt x="153" y="106"/>
                </a:lnTo>
                <a:lnTo>
                  <a:pt x="153" y="106"/>
                </a:lnTo>
                <a:lnTo>
                  <a:pt x="160" y="96"/>
                </a:lnTo>
                <a:lnTo>
                  <a:pt x="164" y="86"/>
                </a:lnTo>
                <a:lnTo>
                  <a:pt x="164" y="86"/>
                </a:lnTo>
                <a:lnTo>
                  <a:pt x="164" y="86"/>
                </a:lnTo>
                <a:lnTo>
                  <a:pt x="164" y="86"/>
                </a:lnTo>
                <a:lnTo>
                  <a:pt x="162" y="106"/>
                </a:lnTo>
                <a:lnTo>
                  <a:pt x="162" y="106"/>
                </a:lnTo>
                <a:close/>
                <a:moveTo>
                  <a:pt x="90" y="171"/>
                </a:moveTo>
                <a:lnTo>
                  <a:pt x="90" y="171"/>
                </a:lnTo>
                <a:lnTo>
                  <a:pt x="98" y="161"/>
                </a:lnTo>
                <a:lnTo>
                  <a:pt x="104" y="153"/>
                </a:lnTo>
                <a:lnTo>
                  <a:pt x="104" y="153"/>
                </a:lnTo>
                <a:lnTo>
                  <a:pt x="104" y="152"/>
                </a:lnTo>
                <a:lnTo>
                  <a:pt x="103" y="150"/>
                </a:lnTo>
                <a:lnTo>
                  <a:pt x="103" y="150"/>
                </a:lnTo>
                <a:lnTo>
                  <a:pt x="92" y="158"/>
                </a:lnTo>
                <a:lnTo>
                  <a:pt x="81" y="165"/>
                </a:lnTo>
                <a:lnTo>
                  <a:pt x="81" y="165"/>
                </a:lnTo>
                <a:lnTo>
                  <a:pt x="95" y="153"/>
                </a:lnTo>
                <a:lnTo>
                  <a:pt x="100" y="146"/>
                </a:lnTo>
                <a:lnTo>
                  <a:pt x="106" y="140"/>
                </a:lnTo>
                <a:lnTo>
                  <a:pt x="106" y="140"/>
                </a:lnTo>
                <a:lnTo>
                  <a:pt x="104" y="164"/>
                </a:lnTo>
                <a:lnTo>
                  <a:pt x="104" y="164"/>
                </a:lnTo>
                <a:lnTo>
                  <a:pt x="98" y="167"/>
                </a:lnTo>
                <a:lnTo>
                  <a:pt x="90" y="171"/>
                </a:lnTo>
                <a:lnTo>
                  <a:pt x="90" y="171"/>
                </a:lnTo>
                <a:close/>
                <a:moveTo>
                  <a:pt x="111" y="75"/>
                </a:moveTo>
                <a:lnTo>
                  <a:pt x="111" y="75"/>
                </a:lnTo>
                <a:lnTo>
                  <a:pt x="111" y="77"/>
                </a:lnTo>
                <a:lnTo>
                  <a:pt x="111" y="77"/>
                </a:lnTo>
                <a:lnTo>
                  <a:pt x="111" y="79"/>
                </a:lnTo>
                <a:lnTo>
                  <a:pt x="111" y="79"/>
                </a:lnTo>
                <a:lnTo>
                  <a:pt x="111" y="80"/>
                </a:lnTo>
                <a:lnTo>
                  <a:pt x="113" y="83"/>
                </a:lnTo>
                <a:lnTo>
                  <a:pt x="113" y="83"/>
                </a:lnTo>
                <a:lnTo>
                  <a:pt x="103" y="90"/>
                </a:lnTo>
                <a:lnTo>
                  <a:pt x="95" y="98"/>
                </a:lnTo>
                <a:lnTo>
                  <a:pt x="86" y="106"/>
                </a:lnTo>
                <a:lnTo>
                  <a:pt x="77" y="113"/>
                </a:lnTo>
                <a:lnTo>
                  <a:pt x="77" y="113"/>
                </a:lnTo>
                <a:lnTo>
                  <a:pt x="86" y="104"/>
                </a:lnTo>
                <a:lnTo>
                  <a:pt x="94" y="95"/>
                </a:lnTo>
                <a:lnTo>
                  <a:pt x="102" y="84"/>
                </a:lnTo>
                <a:lnTo>
                  <a:pt x="111" y="75"/>
                </a:lnTo>
                <a:lnTo>
                  <a:pt x="111" y="75"/>
                </a:lnTo>
                <a:close/>
                <a:moveTo>
                  <a:pt x="117" y="84"/>
                </a:moveTo>
                <a:lnTo>
                  <a:pt x="117" y="84"/>
                </a:lnTo>
                <a:lnTo>
                  <a:pt x="117" y="84"/>
                </a:lnTo>
                <a:lnTo>
                  <a:pt x="117" y="84"/>
                </a:lnTo>
                <a:lnTo>
                  <a:pt x="111" y="88"/>
                </a:lnTo>
                <a:lnTo>
                  <a:pt x="106" y="94"/>
                </a:lnTo>
                <a:lnTo>
                  <a:pt x="96" y="103"/>
                </a:lnTo>
                <a:lnTo>
                  <a:pt x="96" y="103"/>
                </a:lnTo>
                <a:lnTo>
                  <a:pt x="72" y="127"/>
                </a:lnTo>
                <a:lnTo>
                  <a:pt x="72" y="127"/>
                </a:lnTo>
                <a:lnTo>
                  <a:pt x="72" y="119"/>
                </a:lnTo>
                <a:lnTo>
                  <a:pt x="72" y="119"/>
                </a:lnTo>
                <a:lnTo>
                  <a:pt x="84" y="111"/>
                </a:lnTo>
                <a:lnTo>
                  <a:pt x="95" y="102"/>
                </a:lnTo>
                <a:lnTo>
                  <a:pt x="104" y="92"/>
                </a:lnTo>
                <a:lnTo>
                  <a:pt x="117" y="84"/>
                </a:lnTo>
                <a:lnTo>
                  <a:pt x="117" y="84"/>
                </a:lnTo>
                <a:close/>
                <a:moveTo>
                  <a:pt x="106" y="138"/>
                </a:moveTo>
                <a:lnTo>
                  <a:pt x="106" y="138"/>
                </a:lnTo>
                <a:lnTo>
                  <a:pt x="106" y="137"/>
                </a:lnTo>
                <a:lnTo>
                  <a:pt x="104" y="137"/>
                </a:lnTo>
                <a:lnTo>
                  <a:pt x="104" y="137"/>
                </a:lnTo>
                <a:lnTo>
                  <a:pt x="98" y="140"/>
                </a:lnTo>
                <a:lnTo>
                  <a:pt x="92" y="144"/>
                </a:lnTo>
                <a:lnTo>
                  <a:pt x="80" y="152"/>
                </a:lnTo>
                <a:lnTo>
                  <a:pt x="80" y="152"/>
                </a:lnTo>
                <a:lnTo>
                  <a:pt x="94" y="140"/>
                </a:lnTo>
                <a:lnTo>
                  <a:pt x="100" y="134"/>
                </a:lnTo>
                <a:lnTo>
                  <a:pt x="107" y="127"/>
                </a:lnTo>
                <a:lnTo>
                  <a:pt x="107" y="127"/>
                </a:lnTo>
                <a:lnTo>
                  <a:pt x="106" y="138"/>
                </a:lnTo>
                <a:lnTo>
                  <a:pt x="106" y="138"/>
                </a:lnTo>
                <a:close/>
                <a:moveTo>
                  <a:pt x="73" y="158"/>
                </a:moveTo>
                <a:lnTo>
                  <a:pt x="73" y="158"/>
                </a:lnTo>
                <a:lnTo>
                  <a:pt x="87" y="150"/>
                </a:lnTo>
                <a:lnTo>
                  <a:pt x="94" y="145"/>
                </a:lnTo>
                <a:lnTo>
                  <a:pt x="102" y="141"/>
                </a:lnTo>
                <a:lnTo>
                  <a:pt x="102" y="141"/>
                </a:lnTo>
                <a:lnTo>
                  <a:pt x="95" y="149"/>
                </a:lnTo>
                <a:lnTo>
                  <a:pt x="88" y="156"/>
                </a:lnTo>
                <a:lnTo>
                  <a:pt x="73" y="168"/>
                </a:lnTo>
                <a:lnTo>
                  <a:pt x="73" y="168"/>
                </a:lnTo>
                <a:lnTo>
                  <a:pt x="73" y="158"/>
                </a:lnTo>
                <a:lnTo>
                  <a:pt x="73" y="158"/>
                </a:lnTo>
                <a:close/>
                <a:moveTo>
                  <a:pt x="107" y="123"/>
                </a:moveTo>
                <a:lnTo>
                  <a:pt x="107" y="123"/>
                </a:lnTo>
                <a:lnTo>
                  <a:pt x="107" y="123"/>
                </a:lnTo>
                <a:lnTo>
                  <a:pt x="107" y="123"/>
                </a:lnTo>
                <a:lnTo>
                  <a:pt x="106" y="123"/>
                </a:lnTo>
                <a:lnTo>
                  <a:pt x="106" y="123"/>
                </a:lnTo>
                <a:lnTo>
                  <a:pt x="108" y="122"/>
                </a:lnTo>
                <a:lnTo>
                  <a:pt x="108" y="122"/>
                </a:lnTo>
                <a:lnTo>
                  <a:pt x="108" y="122"/>
                </a:lnTo>
                <a:lnTo>
                  <a:pt x="108" y="122"/>
                </a:lnTo>
                <a:lnTo>
                  <a:pt x="107" y="123"/>
                </a:lnTo>
                <a:lnTo>
                  <a:pt x="107" y="123"/>
                </a:lnTo>
                <a:close/>
                <a:moveTo>
                  <a:pt x="102" y="129"/>
                </a:moveTo>
                <a:lnTo>
                  <a:pt x="102" y="129"/>
                </a:lnTo>
                <a:lnTo>
                  <a:pt x="95" y="135"/>
                </a:lnTo>
                <a:lnTo>
                  <a:pt x="87" y="141"/>
                </a:lnTo>
                <a:lnTo>
                  <a:pt x="80" y="148"/>
                </a:lnTo>
                <a:lnTo>
                  <a:pt x="73" y="154"/>
                </a:lnTo>
                <a:lnTo>
                  <a:pt x="73" y="154"/>
                </a:lnTo>
                <a:lnTo>
                  <a:pt x="72" y="145"/>
                </a:lnTo>
                <a:lnTo>
                  <a:pt x="72" y="145"/>
                </a:lnTo>
                <a:lnTo>
                  <a:pt x="87" y="135"/>
                </a:lnTo>
                <a:lnTo>
                  <a:pt x="102" y="129"/>
                </a:lnTo>
                <a:lnTo>
                  <a:pt x="102" y="129"/>
                </a:lnTo>
                <a:close/>
                <a:moveTo>
                  <a:pt x="100" y="123"/>
                </a:moveTo>
                <a:lnTo>
                  <a:pt x="100" y="123"/>
                </a:lnTo>
                <a:lnTo>
                  <a:pt x="100" y="125"/>
                </a:lnTo>
                <a:lnTo>
                  <a:pt x="100" y="126"/>
                </a:lnTo>
                <a:lnTo>
                  <a:pt x="100" y="126"/>
                </a:lnTo>
                <a:lnTo>
                  <a:pt x="87" y="133"/>
                </a:lnTo>
                <a:lnTo>
                  <a:pt x="72" y="141"/>
                </a:lnTo>
                <a:lnTo>
                  <a:pt x="72" y="141"/>
                </a:lnTo>
                <a:lnTo>
                  <a:pt x="72" y="134"/>
                </a:lnTo>
                <a:lnTo>
                  <a:pt x="72" y="134"/>
                </a:lnTo>
                <a:lnTo>
                  <a:pt x="83" y="127"/>
                </a:lnTo>
                <a:lnTo>
                  <a:pt x="92" y="119"/>
                </a:lnTo>
                <a:lnTo>
                  <a:pt x="108" y="100"/>
                </a:lnTo>
                <a:lnTo>
                  <a:pt x="108" y="100"/>
                </a:lnTo>
                <a:lnTo>
                  <a:pt x="118" y="91"/>
                </a:lnTo>
                <a:lnTo>
                  <a:pt x="118" y="91"/>
                </a:lnTo>
                <a:lnTo>
                  <a:pt x="125" y="84"/>
                </a:lnTo>
                <a:lnTo>
                  <a:pt x="125" y="84"/>
                </a:lnTo>
                <a:lnTo>
                  <a:pt x="127" y="84"/>
                </a:lnTo>
                <a:lnTo>
                  <a:pt x="127" y="84"/>
                </a:lnTo>
                <a:lnTo>
                  <a:pt x="114" y="104"/>
                </a:lnTo>
                <a:lnTo>
                  <a:pt x="100" y="123"/>
                </a:lnTo>
                <a:lnTo>
                  <a:pt x="100" y="123"/>
                </a:lnTo>
                <a:close/>
                <a:moveTo>
                  <a:pt x="90" y="117"/>
                </a:moveTo>
                <a:lnTo>
                  <a:pt x="90" y="117"/>
                </a:lnTo>
                <a:lnTo>
                  <a:pt x="83" y="123"/>
                </a:lnTo>
                <a:lnTo>
                  <a:pt x="76" y="129"/>
                </a:lnTo>
                <a:lnTo>
                  <a:pt x="76" y="129"/>
                </a:lnTo>
                <a:lnTo>
                  <a:pt x="73" y="130"/>
                </a:lnTo>
                <a:lnTo>
                  <a:pt x="79" y="125"/>
                </a:lnTo>
                <a:lnTo>
                  <a:pt x="79" y="125"/>
                </a:lnTo>
                <a:lnTo>
                  <a:pt x="88" y="115"/>
                </a:lnTo>
                <a:lnTo>
                  <a:pt x="88" y="115"/>
                </a:lnTo>
                <a:lnTo>
                  <a:pt x="104" y="100"/>
                </a:lnTo>
                <a:lnTo>
                  <a:pt x="119" y="84"/>
                </a:lnTo>
                <a:lnTo>
                  <a:pt x="119" y="84"/>
                </a:lnTo>
                <a:lnTo>
                  <a:pt x="122" y="84"/>
                </a:lnTo>
                <a:lnTo>
                  <a:pt x="122" y="84"/>
                </a:lnTo>
                <a:lnTo>
                  <a:pt x="113" y="92"/>
                </a:lnTo>
                <a:lnTo>
                  <a:pt x="106" y="100"/>
                </a:lnTo>
                <a:lnTo>
                  <a:pt x="90" y="117"/>
                </a:lnTo>
                <a:lnTo>
                  <a:pt x="90" y="117"/>
                </a:lnTo>
                <a:close/>
                <a:moveTo>
                  <a:pt x="96" y="68"/>
                </a:moveTo>
                <a:lnTo>
                  <a:pt x="96" y="68"/>
                </a:lnTo>
                <a:lnTo>
                  <a:pt x="96" y="67"/>
                </a:lnTo>
                <a:lnTo>
                  <a:pt x="96" y="67"/>
                </a:lnTo>
                <a:lnTo>
                  <a:pt x="104" y="64"/>
                </a:lnTo>
                <a:lnTo>
                  <a:pt x="104" y="64"/>
                </a:lnTo>
                <a:lnTo>
                  <a:pt x="96" y="68"/>
                </a:lnTo>
                <a:lnTo>
                  <a:pt x="96" y="68"/>
                </a:lnTo>
                <a:close/>
                <a:moveTo>
                  <a:pt x="86" y="23"/>
                </a:moveTo>
                <a:lnTo>
                  <a:pt x="86" y="23"/>
                </a:lnTo>
                <a:lnTo>
                  <a:pt x="75" y="34"/>
                </a:lnTo>
                <a:lnTo>
                  <a:pt x="75" y="34"/>
                </a:lnTo>
                <a:lnTo>
                  <a:pt x="76" y="26"/>
                </a:lnTo>
                <a:lnTo>
                  <a:pt x="76" y="26"/>
                </a:lnTo>
                <a:lnTo>
                  <a:pt x="88" y="19"/>
                </a:lnTo>
                <a:lnTo>
                  <a:pt x="88" y="19"/>
                </a:lnTo>
                <a:lnTo>
                  <a:pt x="94" y="17"/>
                </a:lnTo>
                <a:lnTo>
                  <a:pt x="92" y="18"/>
                </a:lnTo>
                <a:lnTo>
                  <a:pt x="86" y="23"/>
                </a:lnTo>
                <a:lnTo>
                  <a:pt x="86" y="23"/>
                </a:lnTo>
                <a:close/>
                <a:moveTo>
                  <a:pt x="100" y="27"/>
                </a:moveTo>
                <a:lnTo>
                  <a:pt x="100" y="27"/>
                </a:lnTo>
                <a:lnTo>
                  <a:pt x="103" y="25"/>
                </a:lnTo>
                <a:lnTo>
                  <a:pt x="103" y="25"/>
                </a:lnTo>
                <a:lnTo>
                  <a:pt x="99" y="30"/>
                </a:lnTo>
                <a:lnTo>
                  <a:pt x="88" y="42"/>
                </a:lnTo>
                <a:lnTo>
                  <a:pt x="88" y="42"/>
                </a:lnTo>
                <a:lnTo>
                  <a:pt x="76" y="54"/>
                </a:lnTo>
                <a:lnTo>
                  <a:pt x="76" y="54"/>
                </a:lnTo>
                <a:lnTo>
                  <a:pt x="75" y="45"/>
                </a:lnTo>
                <a:lnTo>
                  <a:pt x="75" y="45"/>
                </a:lnTo>
                <a:lnTo>
                  <a:pt x="81" y="41"/>
                </a:lnTo>
                <a:lnTo>
                  <a:pt x="88" y="37"/>
                </a:lnTo>
                <a:lnTo>
                  <a:pt x="100" y="27"/>
                </a:lnTo>
                <a:lnTo>
                  <a:pt x="100" y="27"/>
                </a:lnTo>
                <a:close/>
                <a:moveTo>
                  <a:pt x="99" y="46"/>
                </a:moveTo>
                <a:lnTo>
                  <a:pt x="99" y="46"/>
                </a:lnTo>
                <a:lnTo>
                  <a:pt x="103" y="44"/>
                </a:lnTo>
                <a:lnTo>
                  <a:pt x="104" y="44"/>
                </a:lnTo>
                <a:lnTo>
                  <a:pt x="104" y="45"/>
                </a:lnTo>
                <a:lnTo>
                  <a:pt x="103" y="46"/>
                </a:lnTo>
                <a:lnTo>
                  <a:pt x="95" y="56"/>
                </a:lnTo>
                <a:lnTo>
                  <a:pt x="95" y="56"/>
                </a:lnTo>
                <a:lnTo>
                  <a:pt x="86" y="64"/>
                </a:lnTo>
                <a:lnTo>
                  <a:pt x="76" y="69"/>
                </a:lnTo>
                <a:lnTo>
                  <a:pt x="76" y="69"/>
                </a:lnTo>
                <a:lnTo>
                  <a:pt x="76" y="61"/>
                </a:lnTo>
                <a:lnTo>
                  <a:pt x="76" y="61"/>
                </a:lnTo>
                <a:lnTo>
                  <a:pt x="87" y="54"/>
                </a:lnTo>
                <a:lnTo>
                  <a:pt x="99" y="46"/>
                </a:lnTo>
                <a:lnTo>
                  <a:pt x="99" y="46"/>
                </a:lnTo>
                <a:close/>
                <a:moveTo>
                  <a:pt x="91" y="71"/>
                </a:moveTo>
                <a:lnTo>
                  <a:pt x="91" y="71"/>
                </a:lnTo>
                <a:lnTo>
                  <a:pt x="71" y="90"/>
                </a:lnTo>
                <a:lnTo>
                  <a:pt x="61" y="100"/>
                </a:lnTo>
                <a:lnTo>
                  <a:pt x="53" y="113"/>
                </a:lnTo>
                <a:lnTo>
                  <a:pt x="53" y="113"/>
                </a:lnTo>
                <a:lnTo>
                  <a:pt x="53" y="113"/>
                </a:lnTo>
                <a:lnTo>
                  <a:pt x="53" y="113"/>
                </a:lnTo>
                <a:lnTo>
                  <a:pt x="37" y="114"/>
                </a:lnTo>
                <a:lnTo>
                  <a:pt x="37" y="114"/>
                </a:lnTo>
                <a:lnTo>
                  <a:pt x="64" y="92"/>
                </a:lnTo>
                <a:lnTo>
                  <a:pt x="77" y="81"/>
                </a:lnTo>
                <a:lnTo>
                  <a:pt x="91" y="71"/>
                </a:lnTo>
                <a:lnTo>
                  <a:pt x="91" y="71"/>
                </a:lnTo>
                <a:close/>
                <a:moveTo>
                  <a:pt x="110" y="61"/>
                </a:moveTo>
                <a:lnTo>
                  <a:pt x="110" y="61"/>
                </a:lnTo>
                <a:lnTo>
                  <a:pt x="110" y="60"/>
                </a:lnTo>
                <a:lnTo>
                  <a:pt x="110" y="60"/>
                </a:lnTo>
                <a:lnTo>
                  <a:pt x="111" y="71"/>
                </a:lnTo>
                <a:lnTo>
                  <a:pt x="111" y="71"/>
                </a:lnTo>
                <a:lnTo>
                  <a:pt x="110" y="71"/>
                </a:lnTo>
                <a:lnTo>
                  <a:pt x="110" y="71"/>
                </a:lnTo>
                <a:lnTo>
                  <a:pt x="86" y="90"/>
                </a:lnTo>
                <a:lnTo>
                  <a:pt x="73" y="99"/>
                </a:lnTo>
                <a:lnTo>
                  <a:pt x="63" y="110"/>
                </a:lnTo>
                <a:lnTo>
                  <a:pt x="63" y="110"/>
                </a:lnTo>
                <a:lnTo>
                  <a:pt x="63" y="111"/>
                </a:lnTo>
                <a:lnTo>
                  <a:pt x="63" y="113"/>
                </a:lnTo>
                <a:lnTo>
                  <a:pt x="64" y="113"/>
                </a:lnTo>
                <a:lnTo>
                  <a:pt x="65" y="113"/>
                </a:lnTo>
                <a:lnTo>
                  <a:pt x="65" y="113"/>
                </a:lnTo>
                <a:lnTo>
                  <a:pt x="83" y="95"/>
                </a:lnTo>
                <a:lnTo>
                  <a:pt x="83" y="95"/>
                </a:lnTo>
                <a:lnTo>
                  <a:pt x="98" y="84"/>
                </a:lnTo>
                <a:lnTo>
                  <a:pt x="98" y="84"/>
                </a:lnTo>
                <a:lnTo>
                  <a:pt x="98" y="83"/>
                </a:lnTo>
                <a:lnTo>
                  <a:pt x="98" y="83"/>
                </a:lnTo>
                <a:lnTo>
                  <a:pt x="86" y="99"/>
                </a:lnTo>
                <a:lnTo>
                  <a:pt x="79" y="107"/>
                </a:lnTo>
                <a:lnTo>
                  <a:pt x="72" y="115"/>
                </a:lnTo>
                <a:lnTo>
                  <a:pt x="72" y="115"/>
                </a:lnTo>
                <a:lnTo>
                  <a:pt x="69" y="114"/>
                </a:lnTo>
                <a:lnTo>
                  <a:pt x="69" y="114"/>
                </a:lnTo>
                <a:lnTo>
                  <a:pt x="67" y="113"/>
                </a:lnTo>
                <a:lnTo>
                  <a:pt x="67" y="113"/>
                </a:lnTo>
                <a:lnTo>
                  <a:pt x="56" y="113"/>
                </a:lnTo>
                <a:lnTo>
                  <a:pt x="56" y="113"/>
                </a:lnTo>
                <a:lnTo>
                  <a:pt x="69" y="99"/>
                </a:lnTo>
                <a:lnTo>
                  <a:pt x="81" y="86"/>
                </a:lnTo>
                <a:lnTo>
                  <a:pt x="110" y="61"/>
                </a:lnTo>
                <a:lnTo>
                  <a:pt x="110" y="61"/>
                </a:lnTo>
                <a:close/>
                <a:moveTo>
                  <a:pt x="73" y="179"/>
                </a:moveTo>
                <a:lnTo>
                  <a:pt x="73" y="179"/>
                </a:lnTo>
                <a:lnTo>
                  <a:pt x="73" y="173"/>
                </a:lnTo>
                <a:lnTo>
                  <a:pt x="73" y="173"/>
                </a:lnTo>
                <a:lnTo>
                  <a:pt x="80" y="169"/>
                </a:lnTo>
                <a:lnTo>
                  <a:pt x="86" y="165"/>
                </a:lnTo>
                <a:lnTo>
                  <a:pt x="98" y="157"/>
                </a:lnTo>
                <a:lnTo>
                  <a:pt x="98" y="157"/>
                </a:lnTo>
                <a:lnTo>
                  <a:pt x="91" y="165"/>
                </a:lnTo>
                <a:lnTo>
                  <a:pt x="84" y="173"/>
                </a:lnTo>
                <a:lnTo>
                  <a:pt x="84" y="173"/>
                </a:lnTo>
                <a:lnTo>
                  <a:pt x="84" y="175"/>
                </a:lnTo>
                <a:lnTo>
                  <a:pt x="86" y="175"/>
                </a:lnTo>
                <a:lnTo>
                  <a:pt x="86" y="175"/>
                </a:lnTo>
                <a:lnTo>
                  <a:pt x="94" y="172"/>
                </a:lnTo>
                <a:lnTo>
                  <a:pt x="94" y="172"/>
                </a:lnTo>
                <a:lnTo>
                  <a:pt x="100" y="168"/>
                </a:lnTo>
                <a:lnTo>
                  <a:pt x="100" y="168"/>
                </a:lnTo>
                <a:lnTo>
                  <a:pt x="103" y="168"/>
                </a:lnTo>
                <a:lnTo>
                  <a:pt x="104" y="169"/>
                </a:lnTo>
                <a:lnTo>
                  <a:pt x="103" y="173"/>
                </a:lnTo>
                <a:lnTo>
                  <a:pt x="103" y="173"/>
                </a:lnTo>
                <a:lnTo>
                  <a:pt x="104" y="175"/>
                </a:lnTo>
                <a:lnTo>
                  <a:pt x="104" y="175"/>
                </a:lnTo>
                <a:lnTo>
                  <a:pt x="104" y="175"/>
                </a:lnTo>
                <a:lnTo>
                  <a:pt x="106" y="180"/>
                </a:lnTo>
                <a:lnTo>
                  <a:pt x="106" y="180"/>
                </a:lnTo>
                <a:lnTo>
                  <a:pt x="90" y="179"/>
                </a:lnTo>
                <a:lnTo>
                  <a:pt x="73" y="179"/>
                </a:lnTo>
                <a:lnTo>
                  <a:pt x="73" y="179"/>
                </a:lnTo>
                <a:close/>
                <a:moveTo>
                  <a:pt x="113" y="119"/>
                </a:moveTo>
                <a:lnTo>
                  <a:pt x="113" y="119"/>
                </a:lnTo>
                <a:lnTo>
                  <a:pt x="111" y="121"/>
                </a:lnTo>
                <a:lnTo>
                  <a:pt x="111" y="121"/>
                </a:lnTo>
                <a:lnTo>
                  <a:pt x="125" y="108"/>
                </a:lnTo>
                <a:lnTo>
                  <a:pt x="137" y="95"/>
                </a:lnTo>
                <a:lnTo>
                  <a:pt x="137" y="95"/>
                </a:lnTo>
                <a:lnTo>
                  <a:pt x="145" y="88"/>
                </a:lnTo>
                <a:lnTo>
                  <a:pt x="146" y="88"/>
                </a:lnTo>
                <a:lnTo>
                  <a:pt x="145" y="90"/>
                </a:lnTo>
                <a:lnTo>
                  <a:pt x="140" y="98"/>
                </a:lnTo>
                <a:lnTo>
                  <a:pt x="140" y="98"/>
                </a:lnTo>
                <a:lnTo>
                  <a:pt x="123" y="117"/>
                </a:lnTo>
                <a:lnTo>
                  <a:pt x="123" y="117"/>
                </a:lnTo>
                <a:lnTo>
                  <a:pt x="123" y="118"/>
                </a:lnTo>
                <a:lnTo>
                  <a:pt x="126" y="118"/>
                </a:lnTo>
                <a:lnTo>
                  <a:pt x="126" y="118"/>
                </a:lnTo>
                <a:lnTo>
                  <a:pt x="138" y="108"/>
                </a:lnTo>
                <a:lnTo>
                  <a:pt x="149" y="99"/>
                </a:lnTo>
                <a:lnTo>
                  <a:pt x="149" y="99"/>
                </a:lnTo>
                <a:lnTo>
                  <a:pt x="154" y="94"/>
                </a:lnTo>
                <a:lnTo>
                  <a:pt x="156" y="94"/>
                </a:lnTo>
                <a:lnTo>
                  <a:pt x="156" y="95"/>
                </a:lnTo>
                <a:lnTo>
                  <a:pt x="154" y="99"/>
                </a:lnTo>
                <a:lnTo>
                  <a:pt x="154" y="99"/>
                </a:lnTo>
                <a:lnTo>
                  <a:pt x="141" y="117"/>
                </a:lnTo>
                <a:lnTo>
                  <a:pt x="141" y="117"/>
                </a:lnTo>
                <a:lnTo>
                  <a:pt x="141" y="118"/>
                </a:lnTo>
                <a:lnTo>
                  <a:pt x="142" y="118"/>
                </a:lnTo>
                <a:lnTo>
                  <a:pt x="142" y="118"/>
                </a:lnTo>
                <a:lnTo>
                  <a:pt x="153" y="113"/>
                </a:lnTo>
                <a:lnTo>
                  <a:pt x="157" y="111"/>
                </a:lnTo>
                <a:lnTo>
                  <a:pt x="158" y="113"/>
                </a:lnTo>
                <a:lnTo>
                  <a:pt x="158" y="114"/>
                </a:lnTo>
                <a:lnTo>
                  <a:pt x="158" y="114"/>
                </a:lnTo>
                <a:lnTo>
                  <a:pt x="158" y="115"/>
                </a:lnTo>
                <a:lnTo>
                  <a:pt x="160" y="117"/>
                </a:lnTo>
                <a:lnTo>
                  <a:pt x="161" y="117"/>
                </a:lnTo>
                <a:lnTo>
                  <a:pt x="161" y="115"/>
                </a:lnTo>
                <a:lnTo>
                  <a:pt x="161" y="115"/>
                </a:lnTo>
                <a:lnTo>
                  <a:pt x="162" y="111"/>
                </a:lnTo>
                <a:lnTo>
                  <a:pt x="162" y="111"/>
                </a:lnTo>
                <a:lnTo>
                  <a:pt x="162" y="121"/>
                </a:lnTo>
                <a:lnTo>
                  <a:pt x="162" y="121"/>
                </a:lnTo>
                <a:lnTo>
                  <a:pt x="137" y="121"/>
                </a:lnTo>
                <a:lnTo>
                  <a:pt x="113" y="119"/>
                </a:lnTo>
                <a:lnTo>
                  <a:pt x="113" y="119"/>
                </a:lnTo>
                <a:close/>
                <a:moveTo>
                  <a:pt x="152" y="86"/>
                </a:moveTo>
                <a:lnTo>
                  <a:pt x="152" y="86"/>
                </a:lnTo>
                <a:lnTo>
                  <a:pt x="160" y="86"/>
                </a:lnTo>
                <a:lnTo>
                  <a:pt x="160" y="86"/>
                </a:lnTo>
                <a:lnTo>
                  <a:pt x="145" y="96"/>
                </a:lnTo>
                <a:lnTo>
                  <a:pt x="133" y="108"/>
                </a:lnTo>
                <a:lnTo>
                  <a:pt x="133" y="108"/>
                </a:lnTo>
                <a:lnTo>
                  <a:pt x="142" y="98"/>
                </a:lnTo>
                <a:lnTo>
                  <a:pt x="148" y="91"/>
                </a:lnTo>
                <a:lnTo>
                  <a:pt x="152" y="86"/>
                </a:lnTo>
                <a:lnTo>
                  <a:pt x="152" y="86"/>
                </a:lnTo>
                <a:close/>
                <a:moveTo>
                  <a:pt x="92" y="13"/>
                </a:moveTo>
                <a:lnTo>
                  <a:pt x="92" y="13"/>
                </a:lnTo>
                <a:lnTo>
                  <a:pt x="76" y="23"/>
                </a:lnTo>
                <a:lnTo>
                  <a:pt x="76" y="23"/>
                </a:lnTo>
                <a:lnTo>
                  <a:pt x="76" y="13"/>
                </a:lnTo>
                <a:lnTo>
                  <a:pt x="76" y="13"/>
                </a:lnTo>
                <a:lnTo>
                  <a:pt x="92" y="13"/>
                </a:lnTo>
                <a:lnTo>
                  <a:pt x="92" y="13"/>
                </a:lnTo>
                <a:close/>
                <a:moveTo>
                  <a:pt x="44" y="80"/>
                </a:moveTo>
                <a:lnTo>
                  <a:pt x="44" y="80"/>
                </a:lnTo>
                <a:lnTo>
                  <a:pt x="44" y="80"/>
                </a:lnTo>
                <a:lnTo>
                  <a:pt x="44" y="80"/>
                </a:lnTo>
                <a:lnTo>
                  <a:pt x="37" y="86"/>
                </a:lnTo>
                <a:lnTo>
                  <a:pt x="32" y="92"/>
                </a:lnTo>
                <a:lnTo>
                  <a:pt x="21" y="104"/>
                </a:lnTo>
                <a:lnTo>
                  <a:pt x="21" y="104"/>
                </a:lnTo>
                <a:lnTo>
                  <a:pt x="17" y="107"/>
                </a:lnTo>
                <a:lnTo>
                  <a:pt x="19" y="103"/>
                </a:lnTo>
                <a:lnTo>
                  <a:pt x="26" y="95"/>
                </a:lnTo>
                <a:lnTo>
                  <a:pt x="26" y="95"/>
                </a:lnTo>
                <a:lnTo>
                  <a:pt x="30" y="88"/>
                </a:lnTo>
                <a:lnTo>
                  <a:pt x="34" y="83"/>
                </a:lnTo>
                <a:lnTo>
                  <a:pt x="34" y="83"/>
                </a:lnTo>
                <a:lnTo>
                  <a:pt x="34" y="80"/>
                </a:lnTo>
                <a:lnTo>
                  <a:pt x="32" y="80"/>
                </a:lnTo>
                <a:lnTo>
                  <a:pt x="32" y="80"/>
                </a:lnTo>
                <a:lnTo>
                  <a:pt x="26" y="86"/>
                </a:lnTo>
                <a:lnTo>
                  <a:pt x="19" y="91"/>
                </a:lnTo>
                <a:lnTo>
                  <a:pt x="19" y="91"/>
                </a:lnTo>
                <a:lnTo>
                  <a:pt x="15" y="94"/>
                </a:lnTo>
                <a:lnTo>
                  <a:pt x="15" y="94"/>
                </a:lnTo>
                <a:lnTo>
                  <a:pt x="15" y="91"/>
                </a:lnTo>
                <a:lnTo>
                  <a:pt x="21" y="80"/>
                </a:lnTo>
                <a:lnTo>
                  <a:pt x="21" y="80"/>
                </a:lnTo>
                <a:lnTo>
                  <a:pt x="21" y="80"/>
                </a:lnTo>
                <a:lnTo>
                  <a:pt x="21" y="80"/>
                </a:lnTo>
                <a:lnTo>
                  <a:pt x="44" y="80"/>
                </a:lnTo>
                <a:lnTo>
                  <a:pt x="44" y="80"/>
                </a:lnTo>
                <a:close/>
                <a:moveTo>
                  <a:pt x="25" y="114"/>
                </a:moveTo>
                <a:lnTo>
                  <a:pt x="25" y="114"/>
                </a:lnTo>
                <a:lnTo>
                  <a:pt x="32" y="108"/>
                </a:lnTo>
                <a:lnTo>
                  <a:pt x="37" y="104"/>
                </a:lnTo>
                <a:lnTo>
                  <a:pt x="46" y="92"/>
                </a:lnTo>
                <a:lnTo>
                  <a:pt x="46" y="92"/>
                </a:lnTo>
                <a:lnTo>
                  <a:pt x="52" y="88"/>
                </a:lnTo>
                <a:lnTo>
                  <a:pt x="45" y="96"/>
                </a:lnTo>
                <a:lnTo>
                  <a:pt x="45" y="96"/>
                </a:lnTo>
                <a:lnTo>
                  <a:pt x="33" y="113"/>
                </a:lnTo>
                <a:lnTo>
                  <a:pt x="33" y="113"/>
                </a:lnTo>
                <a:lnTo>
                  <a:pt x="33" y="114"/>
                </a:lnTo>
                <a:lnTo>
                  <a:pt x="33" y="114"/>
                </a:lnTo>
                <a:lnTo>
                  <a:pt x="25" y="114"/>
                </a:lnTo>
                <a:lnTo>
                  <a:pt x="25" y="11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35" name="Freeform 6"/>
          <p:cNvSpPr>
            <a:spLocks noEditPoints="1"/>
          </p:cNvSpPr>
          <p:nvPr/>
        </p:nvSpPr>
        <p:spPr bwMode="auto">
          <a:xfrm rot="20865873">
            <a:off x="6007377" y="4837039"/>
            <a:ext cx="531159" cy="576424"/>
          </a:xfrm>
          <a:custGeom>
            <a:avLst/>
            <a:gdLst>
              <a:gd name="T0" fmla="*/ 5 w 545"/>
              <a:gd name="T1" fmla="*/ 451 h 609"/>
              <a:gd name="T2" fmla="*/ 70 w 545"/>
              <a:gd name="T3" fmla="*/ 475 h 609"/>
              <a:gd name="T4" fmla="*/ 187 w 545"/>
              <a:gd name="T5" fmla="*/ 467 h 609"/>
              <a:gd name="T6" fmla="*/ 241 w 545"/>
              <a:gd name="T7" fmla="*/ 595 h 609"/>
              <a:gd name="T8" fmla="*/ 293 w 545"/>
              <a:gd name="T9" fmla="*/ 603 h 609"/>
              <a:gd name="T10" fmla="*/ 338 w 545"/>
              <a:gd name="T11" fmla="*/ 537 h 609"/>
              <a:gd name="T12" fmla="*/ 438 w 545"/>
              <a:gd name="T13" fmla="*/ 472 h 609"/>
              <a:gd name="T14" fmla="*/ 526 w 545"/>
              <a:gd name="T15" fmla="*/ 463 h 609"/>
              <a:gd name="T16" fmla="*/ 542 w 545"/>
              <a:gd name="T17" fmla="*/ 412 h 609"/>
              <a:gd name="T18" fmla="*/ 455 w 545"/>
              <a:gd name="T19" fmla="*/ 304 h 609"/>
              <a:gd name="T20" fmla="*/ 540 w 545"/>
              <a:gd name="T21" fmla="*/ 205 h 609"/>
              <a:gd name="T22" fmla="*/ 534 w 545"/>
              <a:gd name="T23" fmla="*/ 151 h 609"/>
              <a:gd name="T24" fmla="*/ 460 w 545"/>
              <a:gd name="T25" fmla="*/ 135 h 609"/>
              <a:gd name="T26" fmla="*/ 345 w 545"/>
              <a:gd name="T27" fmla="*/ 94 h 609"/>
              <a:gd name="T28" fmla="*/ 297 w 545"/>
              <a:gd name="T29" fmla="*/ 9 h 609"/>
              <a:gd name="T30" fmla="*/ 249 w 545"/>
              <a:gd name="T31" fmla="*/ 8 h 609"/>
              <a:gd name="T32" fmla="*/ 189 w 545"/>
              <a:gd name="T33" fmla="*/ 128 h 609"/>
              <a:gd name="T34" fmla="*/ 67 w 545"/>
              <a:gd name="T35" fmla="*/ 135 h 609"/>
              <a:gd name="T36" fmla="*/ 5 w 545"/>
              <a:gd name="T37" fmla="*/ 158 h 609"/>
              <a:gd name="T38" fmla="*/ 25 w 545"/>
              <a:gd name="T39" fmla="*/ 239 h 609"/>
              <a:gd name="T40" fmla="*/ 66 w 545"/>
              <a:gd name="T41" fmla="*/ 328 h 609"/>
              <a:gd name="T42" fmla="*/ 340 w 545"/>
              <a:gd name="T43" fmla="*/ 491 h 609"/>
              <a:gd name="T44" fmla="*/ 293 w 545"/>
              <a:gd name="T45" fmla="*/ 590 h 609"/>
              <a:gd name="T46" fmla="*/ 251 w 545"/>
              <a:gd name="T47" fmla="*/ 587 h 609"/>
              <a:gd name="T48" fmla="*/ 203 w 545"/>
              <a:gd name="T49" fmla="*/ 486 h 609"/>
              <a:gd name="T50" fmla="*/ 310 w 545"/>
              <a:gd name="T51" fmla="*/ 433 h 609"/>
              <a:gd name="T52" fmla="*/ 174 w 545"/>
              <a:gd name="T53" fmla="*/ 350 h 609"/>
              <a:gd name="T54" fmla="*/ 172 w 545"/>
              <a:gd name="T55" fmla="*/ 261 h 609"/>
              <a:gd name="T56" fmla="*/ 272 w 545"/>
              <a:gd name="T57" fmla="*/ 205 h 609"/>
              <a:gd name="T58" fmla="*/ 360 w 545"/>
              <a:gd name="T59" fmla="*/ 356 h 609"/>
              <a:gd name="T60" fmla="*/ 186 w 545"/>
              <a:gd name="T61" fmla="*/ 356 h 609"/>
              <a:gd name="T62" fmla="*/ 194 w 545"/>
              <a:gd name="T63" fmla="*/ 173 h 609"/>
              <a:gd name="T64" fmla="*/ 186 w 545"/>
              <a:gd name="T65" fmla="*/ 239 h 609"/>
              <a:gd name="T66" fmla="*/ 359 w 545"/>
              <a:gd name="T67" fmla="*/ 239 h 609"/>
              <a:gd name="T68" fmla="*/ 403 w 545"/>
              <a:gd name="T69" fmla="*/ 282 h 609"/>
              <a:gd name="T70" fmla="*/ 372 w 545"/>
              <a:gd name="T71" fmla="*/ 275 h 609"/>
              <a:gd name="T72" fmla="*/ 318 w 545"/>
              <a:gd name="T73" fmla="*/ 424 h 609"/>
              <a:gd name="T74" fmla="*/ 259 w 545"/>
              <a:gd name="T75" fmla="*/ 410 h 609"/>
              <a:gd name="T76" fmla="*/ 225 w 545"/>
              <a:gd name="T77" fmla="*/ 393 h 609"/>
              <a:gd name="T78" fmla="*/ 523 w 545"/>
              <a:gd name="T79" fmla="*/ 452 h 609"/>
              <a:gd name="T80" fmla="*/ 419 w 545"/>
              <a:gd name="T81" fmla="*/ 456 h 609"/>
              <a:gd name="T82" fmla="*/ 371 w 545"/>
              <a:gd name="T83" fmla="*/ 363 h 609"/>
              <a:gd name="T84" fmla="*/ 510 w 545"/>
              <a:gd name="T85" fmla="*/ 378 h 609"/>
              <a:gd name="T86" fmla="*/ 448 w 545"/>
              <a:gd name="T87" fmla="*/ 148 h 609"/>
              <a:gd name="T88" fmla="*/ 525 w 545"/>
              <a:gd name="T89" fmla="*/ 159 h 609"/>
              <a:gd name="T90" fmla="*/ 519 w 545"/>
              <a:gd name="T91" fmla="*/ 219 h 609"/>
              <a:gd name="T92" fmla="*/ 428 w 545"/>
              <a:gd name="T93" fmla="*/ 283 h 609"/>
              <a:gd name="T94" fmla="*/ 424 w 545"/>
              <a:gd name="T95" fmla="*/ 153 h 609"/>
              <a:gd name="T96" fmla="*/ 236 w 545"/>
              <a:gd name="T97" fmla="*/ 38 h 609"/>
              <a:gd name="T98" fmla="*/ 275 w 545"/>
              <a:gd name="T99" fmla="*/ 12 h 609"/>
              <a:gd name="T100" fmla="*/ 328 w 545"/>
              <a:gd name="T101" fmla="*/ 81 h 609"/>
              <a:gd name="T102" fmla="*/ 344 w 545"/>
              <a:gd name="T103" fmla="*/ 163 h 609"/>
              <a:gd name="T104" fmla="*/ 201 w 545"/>
              <a:gd name="T105" fmla="*/ 135 h 609"/>
              <a:gd name="T106" fmla="*/ 16 w 545"/>
              <a:gd name="T107" fmla="*/ 200 h 609"/>
              <a:gd name="T108" fmla="*/ 19 w 545"/>
              <a:gd name="T109" fmla="*/ 161 h 609"/>
              <a:gd name="T110" fmla="*/ 135 w 545"/>
              <a:gd name="T111" fmla="*/ 157 h 609"/>
              <a:gd name="T112" fmla="*/ 174 w 545"/>
              <a:gd name="T113" fmla="*/ 247 h 609"/>
              <a:gd name="T114" fmla="*/ 178 w 545"/>
              <a:gd name="T115" fmla="*/ 402 h 609"/>
              <a:gd name="T116" fmla="*/ 77 w 545"/>
              <a:gd name="T117" fmla="*/ 463 h 609"/>
              <a:gd name="T118" fmla="*/ 9 w 545"/>
              <a:gd name="T119" fmla="*/ 432 h 609"/>
              <a:gd name="T120" fmla="*/ 100 w 545"/>
              <a:gd name="T121" fmla="*/ 313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5" h="609">
                <a:moveTo>
                  <a:pt x="4" y="408"/>
                </a:moveTo>
                <a:lnTo>
                  <a:pt x="4" y="408"/>
                </a:lnTo>
                <a:lnTo>
                  <a:pt x="1" y="420"/>
                </a:lnTo>
                <a:lnTo>
                  <a:pt x="0" y="427"/>
                </a:lnTo>
                <a:lnTo>
                  <a:pt x="0" y="433"/>
                </a:lnTo>
                <a:lnTo>
                  <a:pt x="1" y="439"/>
                </a:lnTo>
                <a:lnTo>
                  <a:pt x="2" y="445"/>
                </a:lnTo>
                <a:lnTo>
                  <a:pt x="5" y="451"/>
                </a:lnTo>
                <a:lnTo>
                  <a:pt x="9" y="456"/>
                </a:lnTo>
                <a:lnTo>
                  <a:pt x="9" y="456"/>
                </a:lnTo>
                <a:lnTo>
                  <a:pt x="14" y="462"/>
                </a:lnTo>
                <a:lnTo>
                  <a:pt x="21" y="467"/>
                </a:lnTo>
                <a:lnTo>
                  <a:pt x="29" y="470"/>
                </a:lnTo>
                <a:lnTo>
                  <a:pt x="37" y="472"/>
                </a:lnTo>
                <a:lnTo>
                  <a:pt x="54" y="474"/>
                </a:lnTo>
                <a:lnTo>
                  <a:pt x="70" y="475"/>
                </a:lnTo>
                <a:lnTo>
                  <a:pt x="70" y="475"/>
                </a:lnTo>
                <a:lnTo>
                  <a:pt x="100" y="474"/>
                </a:lnTo>
                <a:lnTo>
                  <a:pt x="128" y="468"/>
                </a:lnTo>
                <a:lnTo>
                  <a:pt x="156" y="463"/>
                </a:lnTo>
                <a:lnTo>
                  <a:pt x="185" y="454"/>
                </a:lnTo>
                <a:lnTo>
                  <a:pt x="185" y="454"/>
                </a:lnTo>
                <a:lnTo>
                  <a:pt x="187" y="467"/>
                </a:lnTo>
                <a:lnTo>
                  <a:pt x="187" y="467"/>
                </a:lnTo>
                <a:lnTo>
                  <a:pt x="193" y="495"/>
                </a:lnTo>
                <a:lnTo>
                  <a:pt x="202" y="524"/>
                </a:lnTo>
                <a:lnTo>
                  <a:pt x="212" y="551"/>
                </a:lnTo>
                <a:lnTo>
                  <a:pt x="218" y="564"/>
                </a:lnTo>
                <a:lnTo>
                  <a:pt x="226" y="576"/>
                </a:lnTo>
                <a:lnTo>
                  <a:pt x="226" y="576"/>
                </a:lnTo>
                <a:lnTo>
                  <a:pt x="236" y="590"/>
                </a:lnTo>
                <a:lnTo>
                  <a:pt x="241" y="595"/>
                </a:lnTo>
                <a:lnTo>
                  <a:pt x="247" y="601"/>
                </a:lnTo>
                <a:lnTo>
                  <a:pt x="253" y="605"/>
                </a:lnTo>
                <a:lnTo>
                  <a:pt x="262" y="607"/>
                </a:lnTo>
                <a:lnTo>
                  <a:pt x="268" y="609"/>
                </a:lnTo>
                <a:lnTo>
                  <a:pt x="276" y="609"/>
                </a:lnTo>
                <a:lnTo>
                  <a:pt x="276" y="609"/>
                </a:lnTo>
                <a:lnTo>
                  <a:pt x="286" y="607"/>
                </a:lnTo>
                <a:lnTo>
                  <a:pt x="293" y="603"/>
                </a:lnTo>
                <a:lnTo>
                  <a:pt x="301" y="598"/>
                </a:lnTo>
                <a:lnTo>
                  <a:pt x="306" y="593"/>
                </a:lnTo>
                <a:lnTo>
                  <a:pt x="313" y="586"/>
                </a:lnTo>
                <a:lnTo>
                  <a:pt x="317" y="578"/>
                </a:lnTo>
                <a:lnTo>
                  <a:pt x="326" y="564"/>
                </a:lnTo>
                <a:lnTo>
                  <a:pt x="326" y="564"/>
                </a:lnTo>
                <a:lnTo>
                  <a:pt x="332" y="551"/>
                </a:lnTo>
                <a:lnTo>
                  <a:pt x="338" y="537"/>
                </a:lnTo>
                <a:lnTo>
                  <a:pt x="348" y="509"/>
                </a:lnTo>
                <a:lnTo>
                  <a:pt x="355" y="481"/>
                </a:lnTo>
                <a:lnTo>
                  <a:pt x="360" y="452"/>
                </a:lnTo>
                <a:lnTo>
                  <a:pt x="360" y="452"/>
                </a:lnTo>
                <a:lnTo>
                  <a:pt x="380" y="459"/>
                </a:lnTo>
                <a:lnTo>
                  <a:pt x="380" y="459"/>
                </a:lnTo>
                <a:lnTo>
                  <a:pt x="409" y="466"/>
                </a:lnTo>
                <a:lnTo>
                  <a:pt x="438" y="472"/>
                </a:lnTo>
                <a:lnTo>
                  <a:pt x="453" y="474"/>
                </a:lnTo>
                <a:lnTo>
                  <a:pt x="468" y="475"/>
                </a:lnTo>
                <a:lnTo>
                  <a:pt x="483" y="475"/>
                </a:lnTo>
                <a:lnTo>
                  <a:pt x="498" y="474"/>
                </a:lnTo>
                <a:lnTo>
                  <a:pt x="498" y="474"/>
                </a:lnTo>
                <a:lnTo>
                  <a:pt x="513" y="470"/>
                </a:lnTo>
                <a:lnTo>
                  <a:pt x="519" y="467"/>
                </a:lnTo>
                <a:lnTo>
                  <a:pt x="526" y="463"/>
                </a:lnTo>
                <a:lnTo>
                  <a:pt x="533" y="459"/>
                </a:lnTo>
                <a:lnTo>
                  <a:pt x="537" y="454"/>
                </a:lnTo>
                <a:lnTo>
                  <a:pt x="541" y="447"/>
                </a:lnTo>
                <a:lnTo>
                  <a:pt x="544" y="440"/>
                </a:lnTo>
                <a:lnTo>
                  <a:pt x="544" y="440"/>
                </a:lnTo>
                <a:lnTo>
                  <a:pt x="545" y="431"/>
                </a:lnTo>
                <a:lnTo>
                  <a:pt x="545" y="421"/>
                </a:lnTo>
                <a:lnTo>
                  <a:pt x="542" y="412"/>
                </a:lnTo>
                <a:lnTo>
                  <a:pt x="538" y="404"/>
                </a:lnTo>
                <a:lnTo>
                  <a:pt x="529" y="386"/>
                </a:lnTo>
                <a:lnTo>
                  <a:pt x="519" y="371"/>
                </a:lnTo>
                <a:lnTo>
                  <a:pt x="519" y="371"/>
                </a:lnTo>
                <a:lnTo>
                  <a:pt x="505" y="354"/>
                </a:lnTo>
                <a:lnTo>
                  <a:pt x="488" y="336"/>
                </a:lnTo>
                <a:lnTo>
                  <a:pt x="472" y="320"/>
                </a:lnTo>
                <a:lnTo>
                  <a:pt x="455" y="304"/>
                </a:lnTo>
                <a:lnTo>
                  <a:pt x="455" y="304"/>
                </a:lnTo>
                <a:lnTo>
                  <a:pt x="476" y="285"/>
                </a:lnTo>
                <a:lnTo>
                  <a:pt x="496" y="265"/>
                </a:lnTo>
                <a:lnTo>
                  <a:pt x="515" y="243"/>
                </a:lnTo>
                <a:lnTo>
                  <a:pt x="525" y="231"/>
                </a:lnTo>
                <a:lnTo>
                  <a:pt x="532" y="219"/>
                </a:lnTo>
                <a:lnTo>
                  <a:pt x="532" y="219"/>
                </a:lnTo>
                <a:lnTo>
                  <a:pt x="540" y="205"/>
                </a:lnTo>
                <a:lnTo>
                  <a:pt x="542" y="197"/>
                </a:lnTo>
                <a:lnTo>
                  <a:pt x="544" y="189"/>
                </a:lnTo>
                <a:lnTo>
                  <a:pt x="545" y="181"/>
                </a:lnTo>
                <a:lnTo>
                  <a:pt x="544" y="174"/>
                </a:lnTo>
                <a:lnTo>
                  <a:pt x="542" y="166"/>
                </a:lnTo>
                <a:lnTo>
                  <a:pt x="540" y="158"/>
                </a:lnTo>
                <a:lnTo>
                  <a:pt x="540" y="158"/>
                </a:lnTo>
                <a:lnTo>
                  <a:pt x="534" y="151"/>
                </a:lnTo>
                <a:lnTo>
                  <a:pt x="526" y="146"/>
                </a:lnTo>
                <a:lnTo>
                  <a:pt x="519" y="142"/>
                </a:lnTo>
                <a:lnTo>
                  <a:pt x="510" y="139"/>
                </a:lnTo>
                <a:lnTo>
                  <a:pt x="500" y="136"/>
                </a:lnTo>
                <a:lnTo>
                  <a:pt x="491" y="136"/>
                </a:lnTo>
                <a:lnTo>
                  <a:pt x="473" y="135"/>
                </a:lnTo>
                <a:lnTo>
                  <a:pt x="473" y="135"/>
                </a:lnTo>
                <a:lnTo>
                  <a:pt x="460" y="135"/>
                </a:lnTo>
                <a:lnTo>
                  <a:pt x="445" y="136"/>
                </a:lnTo>
                <a:lnTo>
                  <a:pt x="417" y="142"/>
                </a:lnTo>
                <a:lnTo>
                  <a:pt x="388" y="148"/>
                </a:lnTo>
                <a:lnTo>
                  <a:pt x="360" y="158"/>
                </a:lnTo>
                <a:lnTo>
                  <a:pt x="360" y="158"/>
                </a:lnTo>
                <a:lnTo>
                  <a:pt x="352" y="120"/>
                </a:lnTo>
                <a:lnTo>
                  <a:pt x="352" y="120"/>
                </a:lnTo>
                <a:lnTo>
                  <a:pt x="345" y="94"/>
                </a:lnTo>
                <a:lnTo>
                  <a:pt x="337" y="70"/>
                </a:lnTo>
                <a:lnTo>
                  <a:pt x="332" y="57"/>
                </a:lnTo>
                <a:lnTo>
                  <a:pt x="326" y="46"/>
                </a:lnTo>
                <a:lnTo>
                  <a:pt x="320" y="34"/>
                </a:lnTo>
                <a:lnTo>
                  <a:pt x="311" y="23"/>
                </a:lnTo>
                <a:lnTo>
                  <a:pt x="311" y="23"/>
                </a:lnTo>
                <a:lnTo>
                  <a:pt x="302" y="13"/>
                </a:lnTo>
                <a:lnTo>
                  <a:pt x="297" y="9"/>
                </a:lnTo>
                <a:lnTo>
                  <a:pt x="290" y="5"/>
                </a:lnTo>
                <a:lnTo>
                  <a:pt x="284" y="3"/>
                </a:lnTo>
                <a:lnTo>
                  <a:pt x="278" y="1"/>
                </a:lnTo>
                <a:lnTo>
                  <a:pt x="271" y="0"/>
                </a:lnTo>
                <a:lnTo>
                  <a:pt x="264" y="1"/>
                </a:lnTo>
                <a:lnTo>
                  <a:pt x="264" y="1"/>
                </a:lnTo>
                <a:lnTo>
                  <a:pt x="256" y="4"/>
                </a:lnTo>
                <a:lnTo>
                  <a:pt x="249" y="8"/>
                </a:lnTo>
                <a:lnTo>
                  <a:pt x="243" y="12"/>
                </a:lnTo>
                <a:lnTo>
                  <a:pt x="236" y="19"/>
                </a:lnTo>
                <a:lnTo>
                  <a:pt x="226" y="32"/>
                </a:lnTo>
                <a:lnTo>
                  <a:pt x="218" y="46"/>
                </a:lnTo>
                <a:lnTo>
                  <a:pt x="218" y="46"/>
                </a:lnTo>
                <a:lnTo>
                  <a:pt x="206" y="73"/>
                </a:lnTo>
                <a:lnTo>
                  <a:pt x="197" y="100"/>
                </a:lnTo>
                <a:lnTo>
                  <a:pt x="189" y="128"/>
                </a:lnTo>
                <a:lnTo>
                  <a:pt x="182" y="158"/>
                </a:lnTo>
                <a:lnTo>
                  <a:pt x="182" y="158"/>
                </a:lnTo>
                <a:lnTo>
                  <a:pt x="156" y="150"/>
                </a:lnTo>
                <a:lnTo>
                  <a:pt x="129" y="143"/>
                </a:lnTo>
                <a:lnTo>
                  <a:pt x="129" y="143"/>
                </a:lnTo>
                <a:lnTo>
                  <a:pt x="105" y="138"/>
                </a:lnTo>
                <a:lnTo>
                  <a:pt x="79" y="135"/>
                </a:lnTo>
                <a:lnTo>
                  <a:pt x="67" y="135"/>
                </a:lnTo>
                <a:lnTo>
                  <a:pt x="54" y="135"/>
                </a:lnTo>
                <a:lnTo>
                  <a:pt x="41" y="138"/>
                </a:lnTo>
                <a:lnTo>
                  <a:pt x="29" y="140"/>
                </a:lnTo>
                <a:lnTo>
                  <a:pt x="29" y="140"/>
                </a:lnTo>
                <a:lnTo>
                  <a:pt x="21" y="144"/>
                </a:lnTo>
                <a:lnTo>
                  <a:pt x="14" y="148"/>
                </a:lnTo>
                <a:lnTo>
                  <a:pt x="9" y="153"/>
                </a:lnTo>
                <a:lnTo>
                  <a:pt x="5" y="158"/>
                </a:lnTo>
                <a:lnTo>
                  <a:pt x="2" y="165"/>
                </a:lnTo>
                <a:lnTo>
                  <a:pt x="1" y="171"/>
                </a:lnTo>
                <a:lnTo>
                  <a:pt x="1" y="178"/>
                </a:lnTo>
                <a:lnTo>
                  <a:pt x="1" y="185"/>
                </a:lnTo>
                <a:lnTo>
                  <a:pt x="4" y="198"/>
                </a:lnTo>
                <a:lnTo>
                  <a:pt x="9" y="213"/>
                </a:lnTo>
                <a:lnTo>
                  <a:pt x="17" y="227"/>
                </a:lnTo>
                <a:lnTo>
                  <a:pt x="25" y="239"/>
                </a:lnTo>
                <a:lnTo>
                  <a:pt x="25" y="239"/>
                </a:lnTo>
                <a:lnTo>
                  <a:pt x="40" y="256"/>
                </a:lnTo>
                <a:lnTo>
                  <a:pt x="55" y="274"/>
                </a:lnTo>
                <a:lnTo>
                  <a:pt x="73" y="290"/>
                </a:lnTo>
                <a:lnTo>
                  <a:pt x="90" y="306"/>
                </a:lnTo>
                <a:lnTo>
                  <a:pt x="90" y="306"/>
                </a:lnTo>
                <a:lnTo>
                  <a:pt x="66" y="328"/>
                </a:lnTo>
                <a:lnTo>
                  <a:pt x="66" y="328"/>
                </a:lnTo>
                <a:lnTo>
                  <a:pt x="47" y="346"/>
                </a:lnTo>
                <a:lnTo>
                  <a:pt x="31" y="364"/>
                </a:lnTo>
                <a:lnTo>
                  <a:pt x="23" y="374"/>
                </a:lnTo>
                <a:lnTo>
                  <a:pt x="16" y="385"/>
                </a:lnTo>
                <a:lnTo>
                  <a:pt x="9" y="396"/>
                </a:lnTo>
                <a:lnTo>
                  <a:pt x="4" y="408"/>
                </a:lnTo>
                <a:lnTo>
                  <a:pt x="4" y="408"/>
                </a:lnTo>
                <a:close/>
                <a:moveTo>
                  <a:pt x="340" y="491"/>
                </a:moveTo>
                <a:lnTo>
                  <a:pt x="340" y="491"/>
                </a:lnTo>
                <a:lnTo>
                  <a:pt x="332" y="518"/>
                </a:lnTo>
                <a:lnTo>
                  <a:pt x="328" y="531"/>
                </a:lnTo>
                <a:lnTo>
                  <a:pt x="322" y="544"/>
                </a:lnTo>
                <a:lnTo>
                  <a:pt x="317" y="556"/>
                </a:lnTo>
                <a:lnTo>
                  <a:pt x="310" y="568"/>
                </a:lnTo>
                <a:lnTo>
                  <a:pt x="302" y="579"/>
                </a:lnTo>
                <a:lnTo>
                  <a:pt x="293" y="590"/>
                </a:lnTo>
                <a:lnTo>
                  <a:pt x="293" y="590"/>
                </a:lnTo>
                <a:lnTo>
                  <a:pt x="289" y="593"/>
                </a:lnTo>
                <a:lnTo>
                  <a:pt x="283" y="595"/>
                </a:lnTo>
                <a:lnTo>
                  <a:pt x="279" y="597"/>
                </a:lnTo>
                <a:lnTo>
                  <a:pt x="275" y="598"/>
                </a:lnTo>
                <a:lnTo>
                  <a:pt x="266" y="597"/>
                </a:lnTo>
                <a:lnTo>
                  <a:pt x="257" y="593"/>
                </a:lnTo>
                <a:lnTo>
                  <a:pt x="251" y="587"/>
                </a:lnTo>
                <a:lnTo>
                  <a:pt x="244" y="580"/>
                </a:lnTo>
                <a:lnTo>
                  <a:pt x="237" y="572"/>
                </a:lnTo>
                <a:lnTo>
                  <a:pt x="232" y="564"/>
                </a:lnTo>
                <a:lnTo>
                  <a:pt x="232" y="564"/>
                </a:lnTo>
                <a:lnTo>
                  <a:pt x="225" y="552"/>
                </a:lnTo>
                <a:lnTo>
                  <a:pt x="220" y="540"/>
                </a:lnTo>
                <a:lnTo>
                  <a:pt x="210" y="513"/>
                </a:lnTo>
                <a:lnTo>
                  <a:pt x="203" y="486"/>
                </a:lnTo>
                <a:lnTo>
                  <a:pt x="197" y="458"/>
                </a:lnTo>
                <a:lnTo>
                  <a:pt x="197" y="458"/>
                </a:lnTo>
                <a:lnTo>
                  <a:pt x="195" y="450"/>
                </a:lnTo>
                <a:lnTo>
                  <a:pt x="195" y="450"/>
                </a:lnTo>
                <a:lnTo>
                  <a:pt x="235" y="435"/>
                </a:lnTo>
                <a:lnTo>
                  <a:pt x="272" y="417"/>
                </a:lnTo>
                <a:lnTo>
                  <a:pt x="272" y="417"/>
                </a:lnTo>
                <a:lnTo>
                  <a:pt x="310" y="433"/>
                </a:lnTo>
                <a:lnTo>
                  <a:pt x="349" y="448"/>
                </a:lnTo>
                <a:lnTo>
                  <a:pt x="349" y="448"/>
                </a:lnTo>
                <a:lnTo>
                  <a:pt x="340" y="491"/>
                </a:lnTo>
                <a:lnTo>
                  <a:pt x="340" y="491"/>
                </a:lnTo>
                <a:close/>
                <a:moveTo>
                  <a:pt x="172" y="305"/>
                </a:moveTo>
                <a:lnTo>
                  <a:pt x="172" y="305"/>
                </a:lnTo>
                <a:lnTo>
                  <a:pt x="174" y="350"/>
                </a:lnTo>
                <a:lnTo>
                  <a:pt x="174" y="350"/>
                </a:lnTo>
                <a:lnTo>
                  <a:pt x="141" y="328"/>
                </a:lnTo>
                <a:lnTo>
                  <a:pt x="110" y="305"/>
                </a:lnTo>
                <a:lnTo>
                  <a:pt x="110" y="305"/>
                </a:lnTo>
                <a:lnTo>
                  <a:pt x="117" y="300"/>
                </a:lnTo>
                <a:lnTo>
                  <a:pt x="117" y="300"/>
                </a:lnTo>
                <a:lnTo>
                  <a:pt x="144" y="279"/>
                </a:lnTo>
                <a:lnTo>
                  <a:pt x="172" y="261"/>
                </a:lnTo>
                <a:lnTo>
                  <a:pt x="172" y="261"/>
                </a:lnTo>
                <a:lnTo>
                  <a:pt x="172" y="305"/>
                </a:lnTo>
                <a:lnTo>
                  <a:pt x="172" y="305"/>
                </a:lnTo>
                <a:close/>
                <a:moveTo>
                  <a:pt x="183" y="305"/>
                </a:moveTo>
                <a:lnTo>
                  <a:pt x="183" y="305"/>
                </a:lnTo>
                <a:lnTo>
                  <a:pt x="186" y="252"/>
                </a:lnTo>
                <a:lnTo>
                  <a:pt x="186" y="252"/>
                </a:lnTo>
                <a:lnTo>
                  <a:pt x="228" y="227"/>
                </a:lnTo>
                <a:lnTo>
                  <a:pt x="272" y="205"/>
                </a:lnTo>
                <a:lnTo>
                  <a:pt x="272" y="205"/>
                </a:lnTo>
                <a:lnTo>
                  <a:pt x="317" y="227"/>
                </a:lnTo>
                <a:lnTo>
                  <a:pt x="360" y="252"/>
                </a:lnTo>
                <a:lnTo>
                  <a:pt x="360" y="252"/>
                </a:lnTo>
                <a:lnTo>
                  <a:pt x="361" y="278"/>
                </a:lnTo>
                <a:lnTo>
                  <a:pt x="361" y="304"/>
                </a:lnTo>
                <a:lnTo>
                  <a:pt x="361" y="331"/>
                </a:lnTo>
                <a:lnTo>
                  <a:pt x="360" y="356"/>
                </a:lnTo>
                <a:lnTo>
                  <a:pt x="360" y="356"/>
                </a:lnTo>
                <a:lnTo>
                  <a:pt x="314" y="383"/>
                </a:lnTo>
                <a:lnTo>
                  <a:pt x="314" y="383"/>
                </a:lnTo>
                <a:lnTo>
                  <a:pt x="272" y="404"/>
                </a:lnTo>
                <a:lnTo>
                  <a:pt x="272" y="404"/>
                </a:lnTo>
                <a:lnTo>
                  <a:pt x="230" y="383"/>
                </a:lnTo>
                <a:lnTo>
                  <a:pt x="230" y="383"/>
                </a:lnTo>
                <a:lnTo>
                  <a:pt x="186" y="356"/>
                </a:lnTo>
                <a:lnTo>
                  <a:pt x="186" y="356"/>
                </a:lnTo>
                <a:lnTo>
                  <a:pt x="183" y="305"/>
                </a:lnTo>
                <a:lnTo>
                  <a:pt x="183" y="305"/>
                </a:lnTo>
                <a:close/>
                <a:moveTo>
                  <a:pt x="186" y="239"/>
                </a:moveTo>
                <a:lnTo>
                  <a:pt x="186" y="239"/>
                </a:lnTo>
                <a:lnTo>
                  <a:pt x="189" y="207"/>
                </a:lnTo>
                <a:lnTo>
                  <a:pt x="194" y="173"/>
                </a:lnTo>
                <a:lnTo>
                  <a:pt x="194" y="173"/>
                </a:lnTo>
                <a:lnTo>
                  <a:pt x="226" y="185"/>
                </a:lnTo>
                <a:lnTo>
                  <a:pt x="259" y="200"/>
                </a:lnTo>
                <a:lnTo>
                  <a:pt x="259" y="200"/>
                </a:lnTo>
                <a:lnTo>
                  <a:pt x="222" y="217"/>
                </a:lnTo>
                <a:lnTo>
                  <a:pt x="187" y="238"/>
                </a:lnTo>
                <a:lnTo>
                  <a:pt x="187" y="238"/>
                </a:lnTo>
                <a:lnTo>
                  <a:pt x="186" y="239"/>
                </a:lnTo>
                <a:lnTo>
                  <a:pt x="186" y="239"/>
                </a:lnTo>
                <a:close/>
                <a:moveTo>
                  <a:pt x="284" y="198"/>
                </a:moveTo>
                <a:lnTo>
                  <a:pt x="284" y="198"/>
                </a:lnTo>
                <a:lnTo>
                  <a:pt x="317" y="185"/>
                </a:lnTo>
                <a:lnTo>
                  <a:pt x="351" y="173"/>
                </a:lnTo>
                <a:lnTo>
                  <a:pt x="351" y="173"/>
                </a:lnTo>
                <a:lnTo>
                  <a:pt x="356" y="205"/>
                </a:lnTo>
                <a:lnTo>
                  <a:pt x="359" y="239"/>
                </a:lnTo>
                <a:lnTo>
                  <a:pt x="359" y="239"/>
                </a:lnTo>
                <a:lnTo>
                  <a:pt x="321" y="217"/>
                </a:lnTo>
                <a:lnTo>
                  <a:pt x="284" y="198"/>
                </a:lnTo>
                <a:lnTo>
                  <a:pt x="284" y="198"/>
                </a:lnTo>
                <a:close/>
                <a:moveTo>
                  <a:pt x="372" y="275"/>
                </a:moveTo>
                <a:lnTo>
                  <a:pt x="372" y="275"/>
                </a:lnTo>
                <a:lnTo>
                  <a:pt x="371" y="259"/>
                </a:lnTo>
                <a:lnTo>
                  <a:pt x="371" y="259"/>
                </a:lnTo>
                <a:lnTo>
                  <a:pt x="403" y="282"/>
                </a:lnTo>
                <a:lnTo>
                  <a:pt x="436" y="305"/>
                </a:lnTo>
                <a:lnTo>
                  <a:pt x="436" y="305"/>
                </a:lnTo>
                <a:lnTo>
                  <a:pt x="403" y="328"/>
                </a:lnTo>
                <a:lnTo>
                  <a:pt x="371" y="350"/>
                </a:lnTo>
                <a:lnTo>
                  <a:pt x="371" y="350"/>
                </a:lnTo>
                <a:lnTo>
                  <a:pt x="372" y="313"/>
                </a:lnTo>
                <a:lnTo>
                  <a:pt x="372" y="275"/>
                </a:lnTo>
                <a:lnTo>
                  <a:pt x="372" y="275"/>
                </a:lnTo>
                <a:close/>
                <a:moveTo>
                  <a:pt x="320" y="393"/>
                </a:moveTo>
                <a:lnTo>
                  <a:pt x="320" y="393"/>
                </a:lnTo>
                <a:lnTo>
                  <a:pt x="359" y="370"/>
                </a:lnTo>
                <a:lnTo>
                  <a:pt x="359" y="370"/>
                </a:lnTo>
                <a:lnTo>
                  <a:pt x="356" y="404"/>
                </a:lnTo>
                <a:lnTo>
                  <a:pt x="351" y="436"/>
                </a:lnTo>
                <a:lnTo>
                  <a:pt x="351" y="436"/>
                </a:lnTo>
                <a:lnTo>
                  <a:pt x="318" y="424"/>
                </a:lnTo>
                <a:lnTo>
                  <a:pt x="286" y="410"/>
                </a:lnTo>
                <a:lnTo>
                  <a:pt x="286" y="410"/>
                </a:lnTo>
                <a:lnTo>
                  <a:pt x="320" y="393"/>
                </a:lnTo>
                <a:lnTo>
                  <a:pt x="320" y="393"/>
                </a:lnTo>
                <a:close/>
                <a:moveTo>
                  <a:pt x="225" y="393"/>
                </a:moveTo>
                <a:lnTo>
                  <a:pt x="225" y="393"/>
                </a:lnTo>
                <a:lnTo>
                  <a:pt x="259" y="410"/>
                </a:lnTo>
                <a:lnTo>
                  <a:pt x="259" y="410"/>
                </a:lnTo>
                <a:lnTo>
                  <a:pt x="226" y="424"/>
                </a:lnTo>
                <a:lnTo>
                  <a:pt x="194" y="436"/>
                </a:lnTo>
                <a:lnTo>
                  <a:pt x="194" y="436"/>
                </a:lnTo>
                <a:lnTo>
                  <a:pt x="189" y="404"/>
                </a:lnTo>
                <a:lnTo>
                  <a:pt x="186" y="371"/>
                </a:lnTo>
                <a:lnTo>
                  <a:pt x="186" y="371"/>
                </a:lnTo>
                <a:lnTo>
                  <a:pt x="225" y="393"/>
                </a:lnTo>
                <a:lnTo>
                  <a:pt x="225" y="393"/>
                </a:lnTo>
                <a:close/>
                <a:moveTo>
                  <a:pt x="533" y="425"/>
                </a:moveTo>
                <a:lnTo>
                  <a:pt x="533" y="425"/>
                </a:lnTo>
                <a:lnTo>
                  <a:pt x="533" y="431"/>
                </a:lnTo>
                <a:lnTo>
                  <a:pt x="533" y="436"/>
                </a:lnTo>
                <a:lnTo>
                  <a:pt x="532" y="440"/>
                </a:lnTo>
                <a:lnTo>
                  <a:pt x="530" y="444"/>
                </a:lnTo>
                <a:lnTo>
                  <a:pt x="526" y="448"/>
                </a:lnTo>
                <a:lnTo>
                  <a:pt x="523" y="452"/>
                </a:lnTo>
                <a:lnTo>
                  <a:pt x="514" y="456"/>
                </a:lnTo>
                <a:lnTo>
                  <a:pt x="505" y="460"/>
                </a:lnTo>
                <a:lnTo>
                  <a:pt x="494" y="462"/>
                </a:lnTo>
                <a:lnTo>
                  <a:pt x="473" y="463"/>
                </a:lnTo>
                <a:lnTo>
                  <a:pt x="473" y="463"/>
                </a:lnTo>
                <a:lnTo>
                  <a:pt x="460" y="463"/>
                </a:lnTo>
                <a:lnTo>
                  <a:pt x="446" y="462"/>
                </a:lnTo>
                <a:lnTo>
                  <a:pt x="419" y="456"/>
                </a:lnTo>
                <a:lnTo>
                  <a:pt x="392" y="450"/>
                </a:lnTo>
                <a:lnTo>
                  <a:pt x="365" y="441"/>
                </a:lnTo>
                <a:lnTo>
                  <a:pt x="365" y="441"/>
                </a:lnTo>
                <a:lnTo>
                  <a:pt x="361" y="440"/>
                </a:lnTo>
                <a:lnTo>
                  <a:pt x="361" y="440"/>
                </a:lnTo>
                <a:lnTo>
                  <a:pt x="367" y="402"/>
                </a:lnTo>
                <a:lnTo>
                  <a:pt x="371" y="363"/>
                </a:lnTo>
                <a:lnTo>
                  <a:pt x="371" y="363"/>
                </a:lnTo>
                <a:lnTo>
                  <a:pt x="407" y="339"/>
                </a:lnTo>
                <a:lnTo>
                  <a:pt x="444" y="312"/>
                </a:lnTo>
                <a:lnTo>
                  <a:pt x="444" y="312"/>
                </a:lnTo>
                <a:lnTo>
                  <a:pt x="475" y="340"/>
                </a:lnTo>
                <a:lnTo>
                  <a:pt x="475" y="340"/>
                </a:lnTo>
                <a:lnTo>
                  <a:pt x="492" y="358"/>
                </a:lnTo>
                <a:lnTo>
                  <a:pt x="502" y="367"/>
                </a:lnTo>
                <a:lnTo>
                  <a:pt x="510" y="378"/>
                </a:lnTo>
                <a:lnTo>
                  <a:pt x="518" y="389"/>
                </a:lnTo>
                <a:lnTo>
                  <a:pt x="525" y="401"/>
                </a:lnTo>
                <a:lnTo>
                  <a:pt x="529" y="412"/>
                </a:lnTo>
                <a:lnTo>
                  <a:pt x="533" y="425"/>
                </a:lnTo>
                <a:lnTo>
                  <a:pt x="533" y="425"/>
                </a:lnTo>
                <a:close/>
                <a:moveTo>
                  <a:pt x="424" y="153"/>
                </a:moveTo>
                <a:lnTo>
                  <a:pt x="424" y="153"/>
                </a:lnTo>
                <a:lnTo>
                  <a:pt x="448" y="148"/>
                </a:lnTo>
                <a:lnTo>
                  <a:pt x="461" y="147"/>
                </a:lnTo>
                <a:lnTo>
                  <a:pt x="476" y="146"/>
                </a:lnTo>
                <a:lnTo>
                  <a:pt x="490" y="146"/>
                </a:lnTo>
                <a:lnTo>
                  <a:pt x="503" y="148"/>
                </a:lnTo>
                <a:lnTo>
                  <a:pt x="515" y="153"/>
                </a:lnTo>
                <a:lnTo>
                  <a:pt x="521" y="157"/>
                </a:lnTo>
                <a:lnTo>
                  <a:pt x="525" y="159"/>
                </a:lnTo>
                <a:lnTo>
                  <a:pt x="525" y="159"/>
                </a:lnTo>
                <a:lnTo>
                  <a:pt x="529" y="163"/>
                </a:lnTo>
                <a:lnTo>
                  <a:pt x="532" y="169"/>
                </a:lnTo>
                <a:lnTo>
                  <a:pt x="533" y="173"/>
                </a:lnTo>
                <a:lnTo>
                  <a:pt x="534" y="178"/>
                </a:lnTo>
                <a:lnTo>
                  <a:pt x="533" y="188"/>
                </a:lnTo>
                <a:lnTo>
                  <a:pt x="530" y="198"/>
                </a:lnTo>
                <a:lnTo>
                  <a:pt x="525" y="209"/>
                </a:lnTo>
                <a:lnTo>
                  <a:pt x="519" y="219"/>
                </a:lnTo>
                <a:lnTo>
                  <a:pt x="507" y="235"/>
                </a:lnTo>
                <a:lnTo>
                  <a:pt x="507" y="235"/>
                </a:lnTo>
                <a:lnTo>
                  <a:pt x="494" y="251"/>
                </a:lnTo>
                <a:lnTo>
                  <a:pt x="479" y="267"/>
                </a:lnTo>
                <a:lnTo>
                  <a:pt x="463" y="282"/>
                </a:lnTo>
                <a:lnTo>
                  <a:pt x="446" y="297"/>
                </a:lnTo>
                <a:lnTo>
                  <a:pt x="446" y="297"/>
                </a:lnTo>
                <a:lnTo>
                  <a:pt x="428" y="283"/>
                </a:lnTo>
                <a:lnTo>
                  <a:pt x="409" y="270"/>
                </a:lnTo>
                <a:lnTo>
                  <a:pt x="371" y="246"/>
                </a:lnTo>
                <a:lnTo>
                  <a:pt x="371" y="246"/>
                </a:lnTo>
                <a:lnTo>
                  <a:pt x="367" y="207"/>
                </a:lnTo>
                <a:lnTo>
                  <a:pt x="361" y="169"/>
                </a:lnTo>
                <a:lnTo>
                  <a:pt x="361" y="169"/>
                </a:lnTo>
                <a:lnTo>
                  <a:pt x="392" y="161"/>
                </a:lnTo>
                <a:lnTo>
                  <a:pt x="424" y="153"/>
                </a:lnTo>
                <a:lnTo>
                  <a:pt x="424" y="153"/>
                </a:lnTo>
                <a:close/>
                <a:moveTo>
                  <a:pt x="201" y="135"/>
                </a:moveTo>
                <a:lnTo>
                  <a:pt x="201" y="135"/>
                </a:lnTo>
                <a:lnTo>
                  <a:pt x="208" y="107"/>
                </a:lnTo>
                <a:lnTo>
                  <a:pt x="217" y="78"/>
                </a:lnTo>
                <a:lnTo>
                  <a:pt x="222" y="63"/>
                </a:lnTo>
                <a:lnTo>
                  <a:pt x="229" y="51"/>
                </a:lnTo>
                <a:lnTo>
                  <a:pt x="236" y="38"/>
                </a:lnTo>
                <a:lnTo>
                  <a:pt x="245" y="27"/>
                </a:lnTo>
                <a:lnTo>
                  <a:pt x="245" y="27"/>
                </a:lnTo>
                <a:lnTo>
                  <a:pt x="251" y="22"/>
                </a:lnTo>
                <a:lnTo>
                  <a:pt x="256" y="18"/>
                </a:lnTo>
                <a:lnTo>
                  <a:pt x="260" y="15"/>
                </a:lnTo>
                <a:lnTo>
                  <a:pt x="266" y="12"/>
                </a:lnTo>
                <a:lnTo>
                  <a:pt x="271" y="11"/>
                </a:lnTo>
                <a:lnTo>
                  <a:pt x="275" y="12"/>
                </a:lnTo>
                <a:lnTo>
                  <a:pt x="280" y="12"/>
                </a:lnTo>
                <a:lnTo>
                  <a:pt x="284" y="15"/>
                </a:lnTo>
                <a:lnTo>
                  <a:pt x="293" y="20"/>
                </a:lnTo>
                <a:lnTo>
                  <a:pt x="301" y="30"/>
                </a:lnTo>
                <a:lnTo>
                  <a:pt x="309" y="40"/>
                </a:lnTo>
                <a:lnTo>
                  <a:pt x="316" y="54"/>
                </a:lnTo>
                <a:lnTo>
                  <a:pt x="321" y="67"/>
                </a:lnTo>
                <a:lnTo>
                  <a:pt x="328" y="81"/>
                </a:lnTo>
                <a:lnTo>
                  <a:pt x="337" y="111"/>
                </a:lnTo>
                <a:lnTo>
                  <a:pt x="344" y="135"/>
                </a:lnTo>
                <a:lnTo>
                  <a:pt x="347" y="151"/>
                </a:lnTo>
                <a:lnTo>
                  <a:pt x="347" y="151"/>
                </a:lnTo>
                <a:lnTo>
                  <a:pt x="349" y="162"/>
                </a:lnTo>
                <a:lnTo>
                  <a:pt x="349" y="162"/>
                </a:lnTo>
                <a:lnTo>
                  <a:pt x="344" y="163"/>
                </a:lnTo>
                <a:lnTo>
                  <a:pt x="344" y="163"/>
                </a:lnTo>
                <a:lnTo>
                  <a:pt x="307" y="177"/>
                </a:lnTo>
                <a:lnTo>
                  <a:pt x="272" y="193"/>
                </a:lnTo>
                <a:lnTo>
                  <a:pt x="272" y="193"/>
                </a:lnTo>
                <a:lnTo>
                  <a:pt x="235" y="177"/>
                </a:lnTo>
                <a:lnTo>
                  <a:pt x="195" y="162"/>
                </a:lnTo>
                <a:lnTo>
                  <a:pt x="195" y="162"/>
                </a:lnTo>
                <a:lnTo>
                  <a:pt x="201" y="135"/>
                </a:lnTo>
                <a:lnTo>
                  <a:pt x="201" y="135"/>
                </a:lnTo>
                <a:close/>
                <a:moveTo>
                  <a:pt x="90" y="289"/>
                </a:moveTo>
                <a:lnTo>
                  <a:pt x="90" y="289"/>
                </a:lnTo>
                <a:lnTo>
                  <a:pt x="68" y="270"/>
                </a:lnTo>
                <a:lnTo>
                  <a:pt x="47" y="248"/>
                </a:lnTo>
                <a:lnTo>
                  <a:pt x="37" y="236"/>
                </a:lnTo>
                <a:lnTo>
                  <a:pt x="29" y="225"/>
                </a:lnTo>
                <a:lnTo>
                  <a:pt x="21" y="212"/>
                </a:lnTo>
                <a:lnTo>
                  <a:pt x="16" y="200"/>
                </a:lnTo>
                <a:lnTo>
                  <a:pt x="16" y="200"/>
                </a:lnTo>
                <a:lnTo>
                  <a:pt x="13" y="192"/>
                </a:lnTo>
                <a:lnTo>
                  <a:pt x="12" y="185"/>
                </a:lnTo>
                <a:lnTo>
                  <a:pt x="10" y="178"/>
                </a:lnTo>
                <a:lnTo>
                  <a:pt x="12" y="173"/>
                </a:lnTo>
                <a:lnTo>
                  <a:pt x="13" y="169"/>
                </a:lnTo>
                <a:lnTo>
                  <a:pt x="14" y="163"/>
                </a:lnTo>
                <a:lnTo>
                  <a:pt x="19" y="161"/>
                </a:lnTo>
                <a:lnTo>
                  <a:pt x="21" y="157"/>
                </a:lnTo>
                <a:lnTo>
                  <a:pt x="32" y="153"/>
                </a:lnTo>
                <a:lnTo>
                  <a:pt x="43" y="150"/>
                </a:lnTo>
                <a:lnTo>
                  <a:pt x="58" y="148"/>
                </a:lnTo>
                <a:lnTo>
                  <a:pt x="73" y="148"/>
                </a:lnTo>
                <a:lnTo>
                  <a:pt x="87" y="150"/>
                </a:lnTo>
                <a:lnTo>
                  <a:pt x="104" y="151"/>
                </a:lnTo>
                <a:lnTo>
                  <a:pt x="135" y="157"/>
                </a:lnTo>
                <a:lnTo>
                  <a:pt x="162" y="163"/>
                </a:lnTo>
                <a:lnTo>
                  <a:pt x="178" y="169"/>
                </a:lnTo>
                <a:lnTo>
                  <a:pt x="178" y="169"/>
                </a:lnTo>
                <a:lnTo>
                  <a:pt x="181" y="169"/>
                </a:lnTo>
                <a:lnTo>
                  <a:pt x="181" y="169"/>
                </a:lnTo>
                <a:lnTo>
                  <a:pt x="176" y="208"/>
                </a:lnTo>
                <a:lnTo>
                  <a:pt x="174" y="247"/>
                </a:lnTo>
                <a:lnTo>
                  <a:pt x="174" y="247"/>
                </a:lnTo>
                <a:lnTo>
                  <a:pt x="136" y="271"/>
                </a:lnTo>
                <a:lnTo>
                  <a:pt x="101" y="297"/>
                </a:lnTo>
                <a:lnTo>
                  <a:pt x="101" y="297"/>
                </a:lnTo>
                <a:lnTo>
                  <a:pt x="90" y="289"/>
                </a:lnTo>
                <a:lnTo>
                  <a:pt x="90" y="289"/>
                </a:lnTo>
                <a:close/>
                <a:moveTo>
                  <a:pt x="174" y="364"/>
                </a:moveTo>
                <a:lnTo>
                  <a:pt x="174" y="364"/>
                </a:lnTo>
                <a:lnTo>
                  <a:pt x="178" y="402"/>
                </a:lnTo>
                <a:lnTo>
                  <a:pt x="182" y="440"/>
                </a:lnTo>
                <a:lnTo>
                  <a:pt x="182" y="440"/>
                </a:lnTo>
                <a:lnTo>
                  <a:pt x="149" y="451"/>
                </a:lnTo>
                <a:lnTo>
                  <a:pt x="149" y="451"/>
                </a:lnTo>
                <a:lnTo>
                  <a:pt x="121" y="458"/>
                </a:lnTo>
                <a:lnTo>
                  <a:pt x="106" y="460"/>
                </a:lnTo>
                <a:lnTo>
                  <a:pt x="91" y="463"/>
                </a:lnTo>
                <a:lnTo>
                  <a:pt x="77" y="463"/>
                </a:lnTo>
                <a:lnTo>
                  <a:pt x="62" y="463"/>
                </a:lnTo>
                <a:lnTo>
                  <a:pt x="47" y="462"/>
                </a:lnTo>
                <a:lnTo>
                  <a:pt x="33" y="458"/>
                </a:lnTo>
                <a:lnTo>
                  <a:pt x="33" y="458"/>
                </a:lnTo>
                <a:lnTo>
                  <a:pt x="23" y="454"/>
                </a:lnTo>
                <a:lnTo>
                  <a:pt x="14" y="447"/>
                </a:lnTo>
                <a:lnTo>
                  <a:pt x="10" y="440"/>
                </a:lnTo>
                <a:lnTo>
                  <a:pt x="9" y="432"/>
                </a:lnTo>
                <a:lnTo>
                  <a:pt x="10" y="423"/>
                </a:lnTo>
                <a:lnTo>
                  <a:pt x="14" y="412"/>
                </a:lnTo>
                <a:lnTo>
                  <a:pt x="19" y="402"/>
                </a:lnTo>
                <a:lnTo>
                  <a:pt x="25" y="391"/>
                </a:lnTo>
                <a:lnTo>
                  <a:pt x="43" y="370"/>
                </a:lnTo>
                <a:lnTo>
                  <a:pt x="63" y="348"/>
                </a:lnTo>
                <a:lnTo>
                  <a:pt x="82" y="329"/>
                </a:lnTo>
                <a:lnTo>
                  <a:pt x="100" y="313"/>
                </a:lnTo>
                <a:lnTo>
                  <a:pt x="100" y="313"/>
                </a:lnTo>
                <a:lnTo>
                  <a:pt x="118" y="327"/>
                </a:lnTo>
                <a:lnTo>
                  <a:pt x="136" y="340"/>
                </a:lnTo>
                <a:lnTo>
                  <a:pt x="174" y="364"/>
                </a:lnTo>
                <a:lnTo>
                  <a:pt x="174" y="364"/>
                </a:lnTo>
                <a:close/>
              </a:path>
            </a:pathLst>
          </a:custGeom>
          <a:solidFill>
            <a:srgbClr val="FF9409"/>
          </a:solidFill>
          <a:ln>
            <a:noFill/>
          </a:ln>
        </p:spPr>
        <p:txBody>
          <a:bodyPr vert="horz" wrap="square" lIns="91440" tIns="45720" rIns="91440" bIns="45720" numCol="1" anchor="t" anchorCtr="0" compatLnSpc="1"/>
          <a:lstStyle/>
          <a:p>
            <a:endParaRPr lang="zh-CN" altLang="en-US">
              <a:cs typeface="+mn-ea"/>
              <a:sym typeface="+mn-lt"/>
            </a:endParaRPr>
          </a:p>
        </p:txBody>
      </p:sp>
    </p:spTree>
    <p:extLst>
      <p:ext uri="{BB962C8B-B14F-4D97-AF65-F5344CB8AC3E}">
        <p14:creationId xmlns:p14="http://schemas.microsoft.com/office/powerpoint/2010/main" val="4142439042"/>
      </p:ext>
    </p:extLst>
  </p:cSld>
  <p:clrMapOvr>
    <a:masterClrMapping/>
  </p:clrMapOvr>
  <p:transition spd="med" advClick="0" advTm="5000">
    <p:pull/>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p:cTn id="11" dur="500" fill="hold"/>
                                            <p:tgtEl>
                                              <p:spTgt spid="17"/>
                                            </p:tgtEl>
                                            <p:attrNameLst>
                                              <p:attrName>ppt_w</p:attrName>
                                            </p:attrNameLst>
                                          </p:cBhvr>
                                          <p:tavLst>
                                            <p:tav tm="0">
                                              <p:val>
                                                <p:fltVal val="0"/>
                                              </p:val>
                                            </p:tav>
                                            <p:tav tm="100000">
                                              <p:val>
                                                <p:strVal val="#ppt_w"/>
                                              </p:val>
                                            </p:tav>
                                          </p:tavLst>
                                        </p:anim>
                                        <p:anim calcmode="lin" valueType="num">
                                          <p:cBhvr>
                                            <p:cTn id="12" dur="500" fill="hold"/>
                                            <p:tgtEl>
                                              <p:spTgt spid="17"/>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anim calcmode="lin" valueType="num">
                                          <p:cBhvr>
                                            <p:cTn id="15" dur="500" fill="hold"/>
                                            <p:tgtEl>
                                              <p:spTgt spid="34"/>
                                            </p:tgtEl>
                                            <p:attrNameLst>
                                              <p:attrName>ppt_w</p:attrName>
                                            </p:attrNameLst>
                                          </p:cBhvr>
                                          <p:tavLst>
                                            <p:tav tm="0">
                                              <p:val>
                                                <p:fltVal val="0"/>
                                              </p:val>
                                            </p:tav>
                                            <p:tav tm="100000">
                                              <p:val>
                                                <p:strVal val="#ppt_w"/>
                                              </p:val>
                                            </p:tav>
                                          </p:tavLst>
                                        </p:anim>
                                        <p:anim calcmode="lin" valueType="num">
                                          <p:cBhvr>
                                            <p:cTn id="16" dur="500" fill="hold"/>
                                            <p:tgtEl>
                                              <p:spTgt spid="34"/>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p:cTn id="19" dur="500" fill="hold"/>
                                            <p:tgtEl>
                                              <p:spTgt spid="35"/>
                                            </p:tgtEl>
                                            <p:attrNameLst>
                                              <p:attrName>ppt_w</p:attrName>
                                            </p:attrNameLst>
                                          </p:cBhvr>
                                          <p:tavLst>
                                            <p:tav tm="0">
                                              <p:val>
                                                <p:fltVal val="0"/>
                                              </p:val>
                                            </p:tav>
                                            <p:tav tm="100000">
                                              <p:val>
                                                <p:strVal val="#ppt_w"/>
                                              </p:val>
                                            </p:tav>
                                          </p:tavLst>
                                        </p:anim>
                                        <p:anim calcmode="lin" valueType="num">
                                          <p:cBhvr>
                                            <p:cTn id="20" dur="500" fill="hold"/>
                                            <p:tgtEl>
                                              <p:spTgt spid="35"/>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anim calcmode="lin" valueType="num">
                                          <p:cBhvr>
                                            <p:cTn id="23" dur="500" fill="hold"/>
                                            <p:tgtEl>
                                              <p:spTgt spid="36"/>
                                            </p:tgtEl>
                                            <p:attrNameLst>
                                              <p:attrName>ppt_w</p:attrName>
                                            </p:attrNameLst>
                                          </p:cBhvr>
                                          <p:tavLst>
                                            <p:tav tm="0">
                                              <p:val>
                                                <p:fltVal val="0"/>
                                              </p:val>
                                            </p:tav>
                                            <p:tav tm="100000">
                                              <p:val>
                                                <p:strVal val="#ppt_w"/>
                                              </p:val>
                                            </p:tav>
                                          </p:tavLst>
                                        </p:anim>
                                        <p:anim calcmode="lin" valueType="num">
                                          <p:cBhvr>
                                            <p:cTn id="24" dur="500" fill="hold"/>
                                            <p:tgtEl>
                                              <p:spTgt spid="36"/>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 calcmode="lin" valueType="num">
                                          <p:cBhvr>
                                            <p:cTn id="27" dur="500" fill="hold"/>
                                            <p:tgtEl>
                                              <p:spTgt spid="37"/>
                                            </p:tgtEl>
                                            <p:attrNameLst>
                                              <p:attrName>ppt_w</p:attrName>
                                            </p:attrNameLst>
                                          </p:cBhvr>
                                          <p:tavLst>
                                            <p:tav tm="0">
                                              <p:val>
                                                <p:fltVal val="0"/>
                                              </p:val>
                                            </p:tav>
                                            <p:tav tm="100000">
                                              <p:val>
                                                <p:strVal val="#ppt_w"/>
                                              </p:val>
                                            </p:tav>
                                          </p:tavLst>
                                        </p:anim>
                                        <p:anim calcmode="lin" valueType="num">
                                          <p:cBhvr>
                                            <p:cTn id="28" dur="500" fill="hold"/>
                                            <p:tgtEl>
                                              <p:spTgt spid="37"/>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anim calcmode="lin" valueType="num">
                                          <p:cBhvr>
                                            <p:cTn id="31" dur="500" fill="hold"/>
                                            <p:tgtEl>
                                              <p:spTgt spid="38"/>
                                            </p:tgtEl>
                                            <p:attrNameLst>
                                              <p:attrName>ppt_w</p:attrName>
                                            </p:attrNameLst>
                                          </p:cBhvr>
                                          <p:tavLst>
                                            <p:tav tm="0">
                                              <p:val>
                                                <p:fltVal val="0"/>
                                              </p:val>
                                            </p:tav>
                                            <p:tav tm="100000">
                                              <p:val>
                                                <p:strVal val="#ppt_w"/>
                                              </p:val>
                                            </p:tav>
                                          </p:tavLst>
                                        </p:anim>
                                        <p:anim calcmode="lin" valueType="num">
                                          <p:cBhvr>
                                            <p:cTn id="32" dur="500" fill="hold"/>
                                            <p:tgtEl>
                                              <p:spTgt spid="38"/>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anim calcmode="lin" valueType="num">
                                          <p:cBhvr>
                                            <p:cTn id="35" dur="500" fill="hold"/>
                                            <p:tgtEl>
                                              <p:spTgt spid="39"/>
                                            </p:tgtEl>
                                            <p:attrNameLst>
                                              <p:attrName>ppt_w</p:attrName>
                                            </p:attrNameLst>
                                          </p:cBhvr>
                                          <p:tavLst>
                                            <p:tav tm="0">
                                              <p:val>
                                                <p:fltVal val="0"/>
                                              </p:val>
                                            </p:tav>
                                            <p:tav tm="100000">
                                              <p:val>
                                                <p:strVal val="#ppt_w"/>
                                              </p:val>
                                            </p:tav>
                                          </p:tavLst>
                                        </p:anim>
                                        <p:anim calcmode="lin" valueType="num">
                                          <p:cBhvr>
                                            <p:cTn id="36" dur="500" fill="hold"/>
                                            <p:tgtEl>
                                              <p:spTgt spid="39"/>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anim calcmode="lin" valueType="num">
                                          <p:cBhvr>
                                            <p:cTn id="39" dur="500" fill="hold"/>
                                            <p:tgtEl>
                                              <p:spTgt spid="40"/>
                                            </p:tgtEl>
                                            <p:attrNameLst>
                                              <p:attrName>ppt_w</p:attrName>
                                            </p:attrNameLst>
                                          </p:cBhvr>
                                          <p:tavLst>
                                            <p:tav tm="0">
                                              <p:val>
                                                <p:fltVal val="0"/>
                                              </p:val>
                                            </p:tav>
                                            <p:tav tm="100000">
                                              <p:val>
                                                <p:strVal val="#ppt_w"/>
                                              </p:val>
                                            </p:tav>
                                          </p:tavLst>
                                        </p:anim>
                                        <p:anim calcmode="lin" valueType="num">
                                          <p:cBhvr>
                                            <p:cTn id="40" dur="500" fill="hold"/>
                                            <p:tgtEl>
                                              <p:spTgt spid="40"/>
                                            </p:tgtEl>
                                            <p:attrNameLst>
                                              <p:attrName>ppt_h</p:attrName>
                                            </p:attrNameLst>
                                          </p:cBhvr>
                                          <p:tavLst>
                                            <p:tav tm="0">
                                              <p:val>
                                                <p:fltVal val="0"/>
                                              </p:val>
                                            </p:tav>
                                            <p:tav tm="100000">
                                              <p:val>
                                                <p:strVal val="#ppt_h"/>
                                              </p:val>
                                            </p:tav>
                                          </p:tavLst>
                                        </p:anim>
                                      </p:childTnLst>
                                    </p:cTn>
                                  </p:par>
                                  <p:par>
                                    <p:cTn id="41" presetID="23" presetClass="entr" presetSubtype="16"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anim calcmode="lin" valueType="num">
                                          <p:cBhvr>
                                            <p:cTn id="43" dur="500" fill="hold"/>
                                            <p:tgtEl>
                                              <p:spTgt spid="41"/>
                                            </p:tgtEl>
                                            <p:attrNameLst>
                                              <p:attrName>ppt_w</p:attrName>
                                            </p:attrNameLst>
                                          </p:cBhvr>
                                          <p:tavLst>
                                            <p:tav tm="0">
                                              <p:val>
                                                <p:fltVal val="0"/>
                                              </p:val>
                                            </p:tav>
                                            <p:tav tm="100000">
                                              <p:val>
                                                <p:strVal val="#ppt_w"/>
                                              </p:val>
                                            </p:tav>
                                          </p:tavLst>
                                        </p:anim>
                                        <p:anim calcmode="lin" valueType="num">
                                          <p:cBhvr>
                                            <p:cTn id="44" dur="500" fill="hold"/>
                                            <p:tgtEl>
                                              <p:spTgt spid="41"/>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42"/>
                                            </p:tgtEl>
                                            <p:attrNameLst>
                                              <p:attrName>style.visibility</p:attrName>
                                            </p:attrNameLst>
                                          </p:cBhvr>
                                          <p:to>
                                            <p:strVal val="visible"/>
                                          </p:to>
                                        </p:set>
                                        <p:anim calcmode="lin" valueType="num">
                                          <p:cBhvr>
                                            <p:cTn id="47" dur="500" fill="hold"/>
                                            <p:tgtEl>
                                              <p:spTgt spid="42"/>
                                            </p:tgtEl>
                                            <p:attrNameLst>
                                              <p:attrName>ppt_w</p:attrName>
                                            </p:attrNameLst>
                                          </p:cBhvr>
                                          <p:tavLst>
                                            <p:tav tm="0">
                                              <p:val>
                                                <p:fltVal val="0"/>
                                              </p:val>
                                            </p:tav>
                                            <p:tav tm="100000">
                                              <p:val>
                                                <p:strVal val="#ppt_w"/>
                                              </p:val>
                                            </p:tav>
                                          </p:tavLst>
                                        </p:anim>
                                        <p:anim calcmode="lin" valueType="num">
                                          <p:cBhvr>
                                            <p:cTn id="48" dur="500" fill="hold"/>
                                            <p:tgtEl>
                                              <p:spTgt spid="42"/>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43"/>
                                            </p:tgtEl>
                                            <p:attrNameLst>
                                              <p:attrName>style.visibility</p:attrName>
                                            </p:attrNameLst>
                                          </p:cBhvr>
                                          <p:to>
                                            <p:strVal val="visible"/>
                                          </p:to>
                                        </p:set>
                                        <p:anim calcmode="lin" valueType="num">
                                          <p:cBhvr>
                                            <p:cTn id="51" dur="500" fill="hold"/>
                                            <p:tgtEl>
                                              <p:spTgt spid="43"/>
                                            </p:tgtEl>
                                            <p:attrNameLst>
                                              <p:attrName>ppt_w</p:attrName>
                                            </p:attrNameLst>
                                          </p:cBhvr>
                                          <p:tavLst>
                                            <p:tav tm="0">
                                              <p:val>
                                                <p:fltVal val="0"/>
                                              </p:val>
                                            </p:tav>
                                            <p:tav tm="100000">
                                              <p:val>
                                                <p:strVal val="#ppt_w"/>
                                              </p:val>
                                            </p:tav>
                                          </p:tavLst>
                                        </p:anim>
                                        <p:anim calcmode="lin" valueType="num">
                                          <p:cBhvr>
                                            <p:cTn id="52" dur="500" fill="hold"/>
                                            <p:tgtEl>
                                              <p:spTgt spid="43"/>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44"/>
                                            </p:tgtEl>
                                            <p:attrNameLst>
                                              <p:attrName>style.visibility</p:attrName>
                                            </p:attrNameLst>
                                          </p:cBhvr>
                                          <p:to>
                                            <p:strVal val="visible"/>
                                          </p:to>
                                        </p:set>
                                        <p:anim calcmode="lin" valueType="num">
                                          <p:cBhvr>
                                            <p:cTn id="55" dur="500" fill="hold"/>
                                            <p:tgtEl>
                                              <p:spTgt spid="44"/>
                                            </p:tgtEl>
                                            <p:attrNameLst>
                                              <p:attrName>ppt_w</p:attrName>
                                            </p:attrNameLst>
                                          </p:cBhvr>
                                          <p:tavLst>
                                            <p:tav tm="0">
                                              <p:val>
                                                <p:fltVal val="0"/>
                                              </p:val>
                                            </p:tav>
                                            <p:tav tm="100000">
                                              <p:val>
                                                <p:strVal val="#ppt_w"/>
                                              </p:val>
                                            </p:tav>
                                          </p:tavLst>
                                        </p:anim>
                                        <p:anim calcmode="lin" valueType="num">
                                          <p:cBhvr>
                                            <p:cTn id="56" dur="500" fill="hold"/>
                                            <p:tgtEl>
                                              <p:spTgt spid="44"/>
                                            </p:tgtEl>
                                            <p:attrNameLst>
                                              <p:attrName>ppt_h</p:attrName>
                                            </p:attrNameLst>
                                          </p:cBhvr>
                                          <p:tavLst>
                                            <p:tav tm="0">
                                              <p:val>
                                                <p:fltVal val="0"/>
                                              </p:val>
                                            </p:tav>
                                            <p:tav tm="100000">
                                              <p:val>
                                                <p:strVal val="#ppt_h"/>
                                              </p:val>
                                            </p:tav>
                                          </p:tavLst>
                                        </p:anim>
                                      </p:childTnLst>
                                    </p:cTn>
                                  </p:par>
                                  <p:par>
                                    <p:cTn id="57" presetID="23" presetClass="entr" presetSubtype="16" fill="hold" grpId="0" nodeType="withEffect">
                                      <p:stCondLst>
                                        <p:cond delay="0"/>
                                      </p:stCondLst>
                                      <p:childTnLst>
                                        <p:set>
                                          <p:cBhvr>
                                            <p:cTn id="58" dur="1" fill="hold">
                                              <p:stCondLst>
                                                <p:cond delay="0"/>
                                              </p:stCondLst>
                                            </p:cTn>
                                            <p:tgtEl>
                                              <p:spTgt spid="45"/>
                                            </p:tgtEl>
                                            <p:attrNameLst>
                                              <p:attrName>style.visibility</p:attrName>
                                            </p:attrNameLst>
                                          </p:cBhvr>
                                          <p:to>
                                            <p:strVal val="visible"/>
                                          </p:to>
                                        </p:set>
                                        <p:anim calcmode="lin" valueType="num">
                                          <p:cBhvr>
                                            <p:cTn id="59" dur="500" fill="hold"/>
                                            <p:tgtEl>
                                              <p:spTgt spid="45"/>
                                            </p:tgtEl>
                                            <p:attrNameLst>
                                              <p:attrName>ppt_w</p:attrName>
                                            </p:attrNameLst>
                                          </p:cBhvr>
                                          <p:tavLst>
                                            <p:tav tm="0">
                                              <p:val>
                                                <p:fltVal val="0"/>
                                              </p:val>
                                            </p:tav>
                                            <p:tav tm="100000">
                                              <p:val>
                                                <p:strVal val="#ppt_w"/>
                                              </p:val>
                                            </p:tav>
                                          </p:tavLst>
                                        </p:anim>
                                        <p:anim calcmode="lin" valueType="num">
                                          <p:cBhvr>
                                            <p:cTn id="60" dur="500" fill="hold"/>
                                            <p:tgtEl>
                                              <p:spTgt spid="45"/>
                                            </p:tgtEl>
                                            <p:attrNameLst>
                                              <p:attrName>ppt_h</p:attrName>
                                            </p:attrNameLst>
                                          </p:cBhvr>
                                          <p:tavLst>
                                            <p:tav tm="0">
                                              <p:val>
                                                <p:fltVal val="0"/>
                                              </p:val>
                                            </p:tav>
                                            <p:tav tm="100000">
                                              <p:val>
                                                <p:strVal val="#ppt_h"/>
                                              </p:val>
                                            </p:tav>
                                          </p:tavLst>
                                        </p:anim>
                                      </p:childTnLst>
                                    </p:cTn>
                                  </p:par>
                                  <p:par>
                                    <p:cTn id="61" presetID="23" presetClass="entr" presetSubtype="16" fill="hold" grpId="0" nodeType="withEffect">
                                      <p:stCondLst>
                                        <p:cond delay="0"/>
                                      </p:stCondLst>
                                      <p:childTnLst>
                                        <p:set>
                                          <p:cBhvr>
                                            <p:cTn id="62" dur="1" fill="hold">
                                              <p:stCondLst>
                                                <p:cond delay="0"/>
                                              </p:stCondLst>
                                            </p:cTn>
                                            <p:tgtEl>
                                              <p:spTgt spid="51"/>
                                            </p:tgtEl>
                                            <p:attrNameLst>
                                              <p:attrName>style.visibility</p:attrName>
                                            </p:attrNameLst>
                                          </p:cBhvr>
                                          <p:to>
                                            <p:strVal val="visible"/>
                                          </p:to>
                                        </p:set>
                                        <p:anim calcmode="lin" valueType="num">
                                          <p:cBhvr>
                                            <p:cTn id="63" dur="500" fill="hold"/>
                                            <p:tgtEl>
                                              <p:spTgt spid="51"/>
                                            </p:tgtEl>
                                            <p:attrNameLst>
                                              <p:attrName>ppt_w</p:attrName>
                                            </p:attrNameLst>
                                          </p:cBhvr>
                                          <p:tavLst>
                                            <p:tav tm="0">
                                              <p:val>
                                                <p:fltVal val="0"/>
                                              </p:val>
                                            </p:tav>
                                            <p:tav tm="100000">
                                              <p:val>
                                                <p:strVal val="#ppt_w"/>
                                              </p:val>
                                            </p:tav>
                                          </p:tavLst>
                                        </p:anim>
                                        <p:anim calcmode="lin" valueType="num">
                                          <p:cBhvr>
                                            <p:cTn id="64" dur="500" fill="hold"/>
                                            <p:tgtEl>
                                              <p:spTgt spid="51"/>
                                            </p:tgtEl>
                                            <p:attrNameLst>
                                              <p:attrName>ppt_h</p:attrName>
                                            </p:attrNameLst>
                                          </p:cBhvr>
                                          <p:tavLst>
                                            <p:tav tm="0">
                                              <p:val>
                                                <p:fltVal val="0"/>
                                              </p:val>
                                            </p:tav>
                                            <p:tav tm="100000">
                                              <p:val>
                                                <p:strVal val="#ppt_h"/>
                                              </p:val>
                                            </p:tav>
                                          </p:tavLst>
                                        </p:anim>
                                      </p:childTnLst>
                                    </p:cTn>
                                  </p:par>
                                  <p:par>
                                    <p:cTn id="65" presetID="23" presetClass="entr" presetSubtype="16" fill="hold" grpId="0" nodeType="withEffect">
                                      <p:stCondLst>
                                        <p:cond delay="0"/>
                                      </p:stCondLst>
                                      <p:childTnLst>
                                        <p:set>
                                          <p:cBhvr>
                                            <p:cTn id="66" dur="1" fill="hold">
                                              <p:stCondLst>
                                                <p:cond delay="0"/>
                                              </p:stCondLst>
                                            </p:cTn>
                                            <p:tgtEl>
                                              <p:spTgt spid="52"/>
                                            </p:tgtEl>
                                            <p:attrNameLst>
                                              <p:attrName>style.visibility</p:attrName>
                                            </p:attrNameLst>
                                          </p:cBhvr>
                                          <p:to>
                                            <p:strVal val="visible"/>
                                          </p:to>
                                        </p:set>
                                        <p:anim calcmode="lin" valueType="num">
                                          <p:cBhvr>
                                            <p:cTn id="67" dur="500" fill="hold"/>
                                            <p:tgtEl>
                                              <p:spTgt spid="52"/>
                                            </p:tgtEl>
                                            <p:attrNameLst>
                                              <p:attrName>ppt_w</p:attrName>
                                            </p:attrNameLst>
                                          </p:cBhvr>
                                          <p:tavLst>
                                            <p:tav tm="0">
                                              <p:val>
                                                <p:fltVal val="0"/>
                                              </p:val>
                                            </p:tav>
                                            <p:tav tm="100000">
                                              <p:val>
                                                <p:strVal val="#ppt_w"/>
                                              </p:val>
                                            </p:tav>
                                          </p:tavLst>
                                        </p:anim>
                                        <p:anim calcmode="lin" valueType="num">
                                          <p:cBhvr>
                                            <p:cTn id="68" dur="500" fill="hold"/>
                                            <p:tgtEl>
                                              <p:spTgt spid="52"/>
                                            </p:tgtEl>
                                            <p:attrNameLst>
                                              <p:attrName>ppt_h</p:attrName>
                                            </p:attrNameLst>
                                          </p:cBhvr>
                                          <p:tavLst>
                                            <p:tav tm="0">
                                              <p:val>
                                                <p:fltVal val="0"/>
                                              </p:val>
                                            </p:tav>
                                            <p:tav tm="100000">
                                              <p:val>
                                                <p:strVal val="#ppt_h"/>
                                              </p:val>
                                            </p:tav>
                                          </p:tavLst>
                                        </p:anim>
                                      </p:childTnLst>
                                    </p:cTn>
                                  </p:par>
                                  <p:par>
                                    <p:cTn id="69" presetID="23" presetClass="entr" presetSubtype="16"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anim calcmode="lin" valueType="num">
                                          <p:cBhvr>
                                            <p:cTn id="71" dur="500" fill="hold"/>
                                            <p:tgtEl>
                                              <p:spTgt spid="53"/>
                                            </p:tgtEl>
                                            <p:attrNameLst>
                                              <p:attrName>ppt_w</p:attrName>
                                            </p:attrNameLst>
                                          </p:cBhvr>
                                          <p:tavLst>
                                            <p:tav tm="0">
                                              <p:val>
                                                <p:fltVal val="0"/>
                                              </p:val>
                                            </p:tav>
                                            <p:tav tm="100000">
                                              <p:val>
                                                <p:strVal val="#ppt_w"/>
                                              </p:val>
                                            </p:tav>
                                          </p:tavLst>
                                        </p:anim>
                                        <p:anim calcmode="lin" valueType="num">
                                          <p:cBhvr>
                                            <p:cTn id="72" dur="500" fill="hold"/>
                                            <p:tgtEl>
                                              <p:spTgt spid="53"/>
                                            </p:tgtEl>
                                            <p:attrNameLst>
                                              <p:attrName>ppt_h</p:attrName>
                                            </p:attrNameLst>
                                          </p:cBhvr>
                                          <p:tavLst>
                                            <p:tav tm="0">
                                              <p:val>
                                                <p:fltVal val="0"/>
                                              </p:val>
                                            </p:tav>
                                            <p:tav tm="100000">
                                              <p:val>
                                                <p:strVal val="#ppt_h"/>
                                              </p:val>
                                            </p:tav>
                                          </p:tavLst>
                                        </p:anim>
                                      </p:childTnLst>
                                    </p:cTn>
                                  </p:par>
                                  <p:par>
                                    <p:cTn id="73" presetID="23" presetClass="entr" presetSubtype="16" fill="hold" grpId="0" nodeType="withEffect">
                                      <p:stCondLst>
                                        <p:cond delay="0"/>
                                      </p:stCondLst>
                                      <p:childTnLst>
                                        <p:set>
                                          <p:cBhvr>
                                            <p:cTn id="74" dur="1" fill="hold">
                                              <p:stCondLst>
                                                <p:cond delay="0"/>
                                              </p:stCondLst>
                                            </p:cTn>
                                            <p:tgtEl>
                                              <p:spTgt spid="54"/>
                                            </p:tgtEl>
                                            <p:attrNameLst>
                                              <p:attrName>style.visibility</p:attrName>
                                            </p:attrNameLst>
                                          </p:cBhvr>
                                          <p:to>
                                            <p:strVal val="visible"/>
                                          </p:to>
                                        </p:set>
                                        <p:anim calcmode="lin" valueType="num">
                                          <p:cBhvr>
                                            <p:cTn id="75" dur="500" fill="hold"/>
                                            <p:tgtEl>
                                              <p:spTgt spid="54"/>
                                            </p:tgtEl>
                                            <p:attrNameLst>
                                              <p:attrName>ppt_w</p:attrName>
                                            </p:attrNameLst>
                                          </p:cBhvr>
                                          <p:tavLst>
                                            <p:tav tm="0">
                                              <p:val>
                                                <p:fltVal val="0"/>
                                              </p:val>
                                            </p:tav>
                                            <p:tav tm="100000">
                                              <p:val>
                                                <p:strVal val="#ppt_w"/>
                                              </p:val>
                                            </p:tav>
                                          </p:tavLst>
                                        </p:anim>
                                        <p:anim calcmode="lin" valueType="num">
                                          <p:cBhvr>
                                            <p:cTn id="76" dur="500" fill="hold"/>
                                            <p:tgtEl>
                                              <p:spTgt spid="54"/>
                                            </p:tgtEl>
                                            <p:attrNameLst>
                                              <p:attrName>ppt_h</p:attrName>
                                            </p:attrNameLst>
                                          </p:cBhvr>
                                          <p:tavLst>
                                            <p:tav tm="0">
                                              <p:val>
                                                <p:fltVal val="0"/>
                                              </p:val>
                                            </p:tav>
                                            <p:tav tm="100000">
                                              <p:val>
                                                <p:strVal val="#ppt_h"/>
                                              </p:val>
                                            </p:tav>
                                          </p:tavLst>
                                        </p:anim>
                                      </p:childTnLst>
                                    </p:cTn>
                                  </p:par>
                                  <p:par>
                                    <p:cTn id="77" presetID="23" presetClass="entr" presetSubtype="16" fill="hold" grpId="0" nodeType="withEffect">
                                      <p:stCondLst>
                                        <p:cond delay="0"/>
                                      </p:stCondLst>
                                      <p:childTnLst>
                                        <p:set>
                                          <p:cBhvr>
                                            <p:cTn id="78" dur="1" fill="hold">
                                              <p:stCondLst>
                                                <p:cond delay="0"/>
                                              </p:stCondLst>
                                            </p:cTn>
                                            <p:tgtEl>
                                              <p:spTgt spid="56"/>
                                            </p:tgtEl>
                                            <p:attrNameLst>
                                              <p:attrName>style.visibility</p:attrName>
                                            </p:attrNameLst>
                                          </p:cBhvr>
                                          <p:to>
                                            <p:strVal val="visible"/>
                                          </p:to>
                                        </p:set>
                                        <p:anim calcmode="lin" valueType="num">
                                          <p:cBhvr>
                                            <p:cTn id="79" dur="500" fill="hold"/>
                                            <p:tgtEl>
                                              <p:spTgt spid="56"/>
                                            </p:tgtEl>
                                            <p:attrNameLst>
                                              <p:attrName>ppt_w</p:attrName>
                                            </p:attrNameLst>
                                          </p:cBhvr>
                                          <p:tavLst>
                                            <p:tav tm="0">
                                              <p:val>
                                                <p:fltVal val="0"/>
                                              </p:val>
                                            </p:tav>
                                            <p:tav tm="100000">
                                              <p:val>
                                                <p:strVal val="#ppt_w"/>
                                              </p:val>
                                            </p:tav>
                                          </p:tavLst>
                                        </p:anim>
                                        <p:anim calcmode="lin" valueType="num">
                                          <p:cBhvr>
                                            <p:cTn id="80" dur="500" fill="hold"/>
                                            <p:tgtEl>
                                              <p:spTgt spid="56"/>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85"/>
                                            </p:tgtEl>
                                            <p:attrNameLst>
                                              <p:attrName>style.visibility</p:attrName>
                                            </p:attrNameLst>
                                          </p:cBhvr>
                                          <p:to>
                                            <p:strVal val="visible"/>
                                          </p:to>
                                        </p:set>
                                        <p:anim calcmode="lin" valueType="num">
                                          <p:cBhvr>
                                            <p:cTn id="83" dur="500" fill="hold"/>
                                            <p:tgtEl>
                                              <p:spTgt spid="85"/>
                                            </p:tgtEl>
                                            <p:attrNameLst>
                                              <p:attrName>ppt_w</p:attrName>
                                            </p:attrNameLst>
                                          </p:cBhvr>
                                          <p:tavLst>
                                            <p:tav tm="0">
                                              <p:val>
                                                <p:fltVal val="0"/>
                                              </p:val>
                                            </p:tav>
                                            <p:tav tm="100000">
                                              <p:val>
                                                <p:strVal val="#ppt_w"/>
                                              </p:val>
                                            </p:tav>
                                          </p:tavLst>
                                        </p:anim>
                                        <p:anim calcmode="lin" valueType="num">
                                          <p:cBhvr>
                                            <p:cTn id="84" dur="500" fill="hold"/>
                                            <p:tgtEl>
                                              <p:spTgt spid="85"/>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86"/>
                                            </p:tgtEl>
                                            <p:attrNameLst>
                                              <p:attrName>style.visibility</p:attrName>
                                            </p:attrNameLst>
                                          </p:cBhvr>
                                          <p:to>
                                            <p:strVal val="visible"/>
                                          </p:to>
                                        </p:set>
                                        <p:anim calcmode="lin" valueType="num">
                                          <p:cBhvr>
                                            <p:cTn id="87" dur="500" fill="hold"/>
                                            <p:tgtEl>
                                              <p:spTgt spid="86"/>
                                            </p:tgtEl>
                                            <p:attrNameLst>
                                              <p:attrName>ppt_w</p:attrName>
                                            </p:attrNameLst>
                                          </p:cBhvr>
                                          <p:tavLst>
                                            <p:tav tm="0">
                                              <p:val>
                                                <p:fltVal val="0"/>
                                              </p:val>
                                            </p:tav>
                                            <p:tav tm="100000">
                                              <p:val>
                                                <p:strVal val="#ppt_w"/>
                                              </p:val>
                                            </p:tav>
                                          </p:tavLst>
                                        </p:anim>
                                        <p:anim calcmode="lin" valueType="num">
                                          <p:cBhvr>
                                            <p:cTn id="88" dur="500" fill="hold"/>
                                            <p:tgtEl>
                                              <p:spTgt spid="86"/>
                                            </p:tgtEl>
                                            <p:attrNameLst>
                                              <p:attrName>ppt_h</p:attrName>
                                            </p:attrNameLst>
                                          </p:cBhvr>
                                          <p:tavLst>
                                            <p:tav tm="0">
                                              <p:val>
                                                <p:fltVal val="0"/>
                                              </p:val>
                                            </p:tav>
                                            <p:tav tm="100000">
                                              <p:val>
                                                <p:strVal val="#ppt_h"/>
                                              </p:val>
                                            </p:tav>
                                          </p:tavLst>
                                        </p:anim>
                                      </p:childTnLst>
                                    </p:cTn>
                                  </p:par>
                                  <p:par>
                                    <p:cTn id="89" presetID="23" presetClass="entr" presetSubtype="16" fill="hold" nodeType="withEffect">
                                      <p:stCondLst>
                                        <p:cond delay="0"/>
                                      </p:stCondLst>
                                      <p:childTnLst>
                                        <p:set>
                                          <p:cBhvr>
                                            <p:cTn id="90" dur="1" fill="hold">
                                              <p:stCondLst>
                                                <p:cond delay="0"/>
                                              </p:stCondLst>
                                            </p:cTn>
                                            <p:tgtEl>
                                              <p:spTgt spid="122"/>
                                            </p:tgtEl>
                                            <p:attrNameLst>
                                              <p:attrName>style.visibility</p:attrName>
                                            </p:attrNameLst>
                                          </p:cBhvr>
                                          <p:to>
                                            <p:strVal val="visible"/>
                                          </p:to>
                                        </p:set>
                                        <p:anim calcmode="lin" valueType="num">
                                          <p:cBhvr>
                                            <p:cTn id="91" dur="500" fill="hold"/>
                                            <p:tgtEl>
                                              <p:spTgt spid="122"/>
                                            </p:tgtEl>
                                            <p:attrNameLst>
                                              <p:attrName>ppt_w</p:attrName>
                                            </p:attrNameLst>
                                          </p:cBhvr>
                                          <p:tavLst>
                                            <p:tav tm="0">
                                              <p:val>
                                                <p:fltVal val="0"/>
                                              </p:val>
                                            </p:tav>
                                            <p:tav tm="100000">
                                              <p:val>
                                                <p:strVal val="#ppt_w"/>
                                              </p:val>
                                            </p:tav>
                                          </p:tavLst>
                                        </p:anim>
                                        <p:anim calcmode="lin" valueType="num">
                                          <p:cBhvr>
                                            <p:cTn id="92" dur="500" fill="hold"/>
                                            <p:tgtEl>
                                              <p:spTgt spid="122"/>
                                            </p:tgtEl>
                                            <p:attrNameLst>
                                              <p:attrName>ppt_h</p:attrName>
                                            </p:attrNameLst>
                                          </p:cBhvr>
                                          <p:tavLst>
                                            <p:tav tm="0">
                                              <p:val>
                                                <p:fltVal val="0"/>
                                              </p:val>
                                            </p:tav>
                                            <p:tav tm="100000">
                                              <p:val>
                                                <p:strVal val="#ppt_h"/>
                                              </p:val>
                                            </p:tav>
                                          </p:tavLst>
                                        </p:anim>
                                      </p:childTnLst>
                                    </p:cTn>
                                  </p:par>
                                  <p:par>
                                    <p:cTn id="93" presetID="23" presetClass="entr" presetSubtype="16" fill="hold" grpId="0" nodeType="withEffect">
                                      <p:stCondLst>
                                        <p:cond delay="0"/>
                                      </p:stCondLst>
                                      <p:childTnLst>
                                        <p:set>
                                          <p:cBhvr>
                                            <p:cTn id="94" dur="1" fill="hold">
                                              <p:stCondLst>
                                                <p:cond delay="0"/>
                                              </p:stCondLst>
                                            </p:cTn>
                                            <p:tgtEl>
                                              <p:spTgt spid="95"/>
                                            </p:tgtEl>
                                            <p:attrNameLst>
                                              <p:attrName>style.visibility</p:attrName>
                                            </p:attrNameLst>
                                          </p:cBhvr>
                                          <p:to>
                                            <p:strVal val="visible"/>
                                          </p:to>
                                        </p:set>
                                        <p:anim calcmode="lin" valueType="num">
                                          <p:cBhvr>
                                            <p:cTn id="95" dur="500" fill="hold"/>
                                            <p:tgtEl>
                                              <p:spTgt spid="95"/>
                                            </p:tgtEl>
                                            <p:attrNameLst>
                                              <p:attrName>ppt_w</p:attrName>
                                            </p:attrNameLst>
                                          </p:cBhvr>
                                          <p:tavLst>
                                            <p:tav tm="0">
                                              <p:val>
                                                <p:fltVal val="0"/>
                                              </p:val>
                                            </p:tav>
                                            <p:tav tm="100000">
                                              <p:val>
                                                <p:strVal val="#ppt_w"/>
                                              </p:val>
                                            </p:tav>
                                          </p:tavLst>
                                        </p:anim>
                                        <p:anim calcmode="lin" valueType="num">
                                          <p:cBhvr>
                                            <p:cTn id="96" dur="500" fill="hold"/>
                                            <p:tgtEl>
                                              <p:spTgt spid="95"/>
                                            </p:tgtEl>
                                            <p:attrNameLst>
                                              <p:attrName>ppt_h</p:attrName>
                                            </p:attrNameLst>
                                          </p:cBhvr>
                                          <p:tavLst>
                                            <p:tav tm="0">
                                              <p:val>
                                                <p:fltVal val="0"/>
                                              </p:val>
                                            </p:tav>
                                            <p:tav tm="100000">
                                              <p:val>
                                                <p:strVal val="#ppt_h"/>
                                              </p:val>
                                            </p:tav>
                                          </p:tavLst>
                                        </p:anim>
                                      </p:childTnLst>
                                    </p:cTn>
                                  </p:par>
                                  <p:par>
                                    <p:cTn id="97" presetID="23" presetClass="entr" presetSubtype="16" fill="hold" grpId="0" nodeType="withEffect">
                                      <p:stCondLst>
                                        <p:cond delay="0"/>
                                      </p:stCondLst>
                                      <p:childTnLst>
                                        <p:set>
                                          <p:cBhvr>
                                            <p:cTn id="98" dur="1" fill="hold">
                                              <p:stCondLst>
                                                <p:cond delay="0"/>
                                              </p:stCondLst>
                                            </p:cTn>
                                            <p:tgtEl>
                                              <p:spTgt spid="98"/>
                                            </p:tgtEl>
                                            <p:attrNameLst>
                                              <p:attrName>style.visibility</p:attrName>
                                            </p:attrNameLst>
                                          </p:cBhvr>
                                          <p:to>
                                            <p:strVal val="visible"/>
                                          </p:to>
                                        </p:set>
                                        <p:anim calcmode="lin" valueType="num">
                                          <p:cBhvr>
                                            <p:cTn id="99" dur="500" fill="hold"/>
                                            <p:tgtEl>
                                              <p:spTgt spid="98"/>
                                            </p:tgtEl>
                                            <p:attrNameLst>
                                              <p:attrName>ppt_w</p:attrName>
                                            </p:attrNameLst>
                                          </p:cBhvr>
                                          <p:tavLst>
                                            <p:tav tm="0">
                                              <p:val>
                                                <p:fltVal val="0"/>
                                              </p:val>
                                            </p:tav>
                                            <p:tav tm="100000">
                                              <p:val>
                                                <p:strVal val="#ppt_w"/>
                                              </p:val>
                                            </p:tav>
                                          </p:tavLst>
                                        </p:anim>
                                        <p:anim calcmode="lin" valueType="num">
                                          <p:cBhvr>
                                            <p:cTn id="100" dur="500" fill="hold"/>
                                            <p:tgtEl>
                                              <p:spTgt spid="98"/>
                                            </p:tgtEl>
                                            <p:attrNameLst>
                                              <p:attrName>ppt_h</p:attrName>
                                            </p:attrNameLst>
                                          </p:cBhvr>
                                          <p:tavLst>
                                            <p:tav tm="0">
                                              <p:val>
                                                <p:fltVal val="0"/>
                                              </p:val>
                                            </p:tav>
                                            <p:tav tm="100000">
                                              <p:val>
                                                <p:strVal val="#ppt_h"/>
                                              </p:val>
                                            </p:tav>
                                          </p:tavLst>
                                        </p:anim>
                                      </p:childTnLst>
                                    </p:cTn>
                                  </p:par>
                                  <p:par>
                                    <p:cTn id="101" presetID="23" presetClass="entr" presetSubtype="16" fill="hold" grpId="0" nodeType="withEffect">
                                      <p:stCondLst>
                                        <p:cond delay="0"/>
                                      </p:stCondLst>
                                      <p:childTnLst>
                                        <p:set>
                                          <p:cBhvr>
                                            <p:cTn id="102" dur="1" fill="hold">
                                              <p:stCondLst>
                                                <p:cond delay="0"/>
                                              </p:stCondLst>
                                            </p:cTn>
                                            <p:tgtEl>
                                              <p:spTgt spid="99"/>
                                            </p:tgtEl>
                                            <p:attrNameLst>
                                              <p:attrName>style.visibility</p:attrName>
                                            </p:attrNameLst>
                                          </p:cBhvr>
                                          <p:to>
                                            <p:strVal val="visible"/>
                                          </p:to>
                                        </p:set>
                                        <p:anim calcmode="lin" valueType="num">
                                          <p:cBhvr>
                                            <p:cTn id="103" dur="500" fill="hold"/>
                                            <p:tgtEl>
                                              <p:spTgt spid="99"/>
                                            </p:tgtEl>
                                            <p:attrNameLst>
                                              <p:attrName>ppt_w</p:attrName>
                                            </p:attrNameLst>
                                          </p:cBhvr>
                                          <p:tavLst>
                                            <p:tav tm="0">
                                              <p:val>
                                                <p:fltVal val="0"/>
                                              </p:val>
                                            </p:tav>
                                            <p:tav tm="100000">
                                              <p:val>
                                                <p:strVal val="#ppt_w"/>
                                              </p:val>
                                            </p:tav>
                                          </p:tavLst>
                                        </p:anim>
                                        <p:anim calcmode="lin" valueType="num">
                                          <p:cBhvr>
                                            <p:cTn id="104" dur="500" fill="hold"/>
                                            <p:tgtEl>
                                              <p:spTgt spid="99"/>
                                            </p:tgtEl>
                                            <p:attrNameLst>
                                              <p:attrName>ppt_h</p:attrName>
                                            </p:attrNameLst>
                                          </p:cBhvr>
                                          <p:tavLst>
                                            <p:tav tm="0">
                                              <p:val>
                                                <p:fltVal val="0"/>
                                              </p:val>
                                            </p:tav>
                                            <p:tav tm="100000">
                                              <p:val>
                                                <p:strVal val="#ppt_h"/>
                                              </p:val>
                                            </p:tav>
                                          </p:tavLst>
                                        </p:anim>
                                      </p:childTnLst>
                                    </p:cTn>
                                  </p:par>
                                  <p:par>
                                    <p:cTn id="105" presetID="23" presetClass="entr" presetSubtype="16" fill="hold" grpId="0" nodeType="withEffect">
                                      <p:stCondLst>
                                        <p:cond delay="0"/>
                                      </p:stCondLst>
                                      <p:childTnLst>
                                        <p:set>
                                          <p:cBhvr>
                                            <p:cTn id="106" dur="1" fill="hold">
                                              <p:stCondLst>
                                                <p:cond delay="0"/>
                                              </p:stCondLst>
                                            </p:cTn>
                                            <p:tgtEl>
                                              <p:spTgt spid="100"/>
                                            </p:tgtEl>
                                            <p:attrNameLst>
                                              <p:attrName>style.visibility</p:attrName>
                                            </p:attrNameLst>
                                          </p:cBhvr>
                                          <p:to>
                                            <p:strVal val="visible"/>
                                          </p:to>
                                        </p:set>
                                        <p:anim calcmode="lin" valueType="num">
                                          <p:cBhvr>
                                            <p:cTn id="107" dur="500" fill="hold"/>
                                            <p:tgtEl>
                                              <p:spTgt spid="100"/>
                                            </p:tgtEl>
                                            <p:attrNameLst>
                                              <p:attrName>ppt_w</p:attrName>
                                            </p:attrNameLst>
                                          </p:cBhvr>
                                          <p:tavLst>
                                            <p:tav tm="0">
                                              <p:val>
                                                <p:fltVal val="0"/>
                                              </p:val>
                                            </p:tav>
                                            <p:tav tm="100000">
                                              <p:val>
                                                <p:strVal val="#ppt_w"/>
                                              </p:val>
                                            </p:tav>
                                          </p:tavLst>
                                        </p:anim>
                                        <p:anim calcmode="lin" valueType="num">
                                          <p:cBhvr>
                                            <p:cTn id="108" dur="500" fill="hold"/>
                                            <p:tgtEl>
                                              <p:spTgt spid="100"/>
                                            </p:tgtEl>
                                            <p:attrNameLst>
                                              <p:attrName>ppt_h</p:attrName>
                                            </p:attrNameLst>
                                          </p:cBhvr>
                                          <p:tavLst>
                                            <p:tav tm="0">
                                              <p:val>
                                                <p:fltVal val="0"/>
                                              </p:val>
                                            </p:tav>
                                            <p:tav tm="100000">
                                              <p:val>
                                                <p:strVal val="#ppt_h"/>
                                              </p:val>
                                            </p:tav>
                                          </p:tavLst>
                                        </p:anim>
                                      </p:childTnLst>
                                    </p:cTn>
                                  </p:par>
                                  <p:par>
                                    <p:cTn id="109" presetID="23" presetClass="entr" presetSubtype="16" fill="hold" grpId="0" nodeType="withEffect">
                                      <p:stCondLst>
                                        <p:cond delay="0"/>
                                      </p:stCondLst>
                                      <p:childTnLst>
                                        <p:set>
                                          <p:cBhvr>
                                            <p:cTn id="110" dur="1" fill="hold">
                                              <p:stCondLst>
                                                <p:cond delay="0"/>
                                              </p:stCondLst>
                                            </p:cTn>
                                            <p:tgtEl>
                                              <p:spTgt spid="101"/>
                                            </p:tgtEl>
                                            <p:attrNameLst>
                                              <p:attrName>style.visibility</p:attrName>
                                            </p:attrNameLst>
                                          </p:cBhvr>
                                          <p:to>
                                            <p:strVal val="visible"/>
                                          </p:to>
                                        </p:set>
                                        <p:anim calcmode="lin" valueType="num">
                                          <p:cBhvr>
                                            <p:cTn id="111" dur="500" fill="hold"/>
                                            <p:tgtEl>
                                              <p:spTgt spid="101"/>
                                            </p:tgtEl>
                                            <p:attrNameLst>
                                              <p:attrName>ppt_w</p:attrName>
                                            </p:attrNameLst>
                                          </p:cBhvr>
                                          <p:tavLst>
                                            <p:tav tm="0">
                                              <p:val>
                                                <p:fltVal val="0"/>
                                              </p:val>
                                            </p:tav>
                                            <p:tav tm="100000">
                                              <p:val>
                                                <p:strVal val="#ppt_w"/>
                                              </p:val>
                                            </p:tav>
                                          </p:tavLst>
                                        </p:anim>
                                        <p:anim calcmode="lin" valueType="num">
                                          <p:cBhvr>
                                            <p:cTn id="112" dur="500" fill="hold"/>
                                            <p:tgtEl>
                                              <p:spTgt spid="101"/>
                                            </p:tgtEl>
                                            <p:attrNameLst>
                                              <p:attrName>ppt_h</p:attrName>
                                            </p:attrNameLst>
                                          </p:cBhvr>
                                          <p:tavLst>
                                            <p:tav tm="0">
                                              <p:val>
                                                <p:fltVal val="0"/>
                                              </p:val>
                                            </p:tav>
                                            <p:tav tm="100000">
                                              <p:val>
                                                <p:strVal val="#ppt_h"/>
                                              </p:val>
                                            </p:tav>
                                          </p:tavLst>
                                        </p:anim>
                                      </p:childTnLst>
                                    </p:cTn>
                                  </p:par>
                                  <p:par>
                                    <p:cTn id="113" presetID="23" presetClass="entr" presetSubtype="16" fill="hold" grpId="0" nodeType="withEffect">
                                      <p:stCondLst>
                                        <p:cond delay="0"/>
                                      </p:stCondLst>
                                      <p:childTnLst>
                                        <p:set>
                                          <p:cBhvr>
                                            <p:cTn id="114" dur="1" fill="hold">
                                              <p:stCondLst>
                                                <p:cond delay="0"/>
                                              </p:stCondLst>
                                            </p:cTn>
                                            <p:tgtEl>
                                              <p:spTgt spid="102"/>
                                            </p:tgtEl>
                                            <p:attrNameLst>
                                              <p:attrName>style.visibility</p:attrName>
                                            </p:attrNameLst>
                                          </p:cBhvr>
                                          <p:to>
                                            <p:strVal val="visible"/>
                                          </p:to>
                                        </p:set>
                                        <p:anim calcmode="lin" valueType="num">
                                          <p:cBhvr>
                                            <p:cTn id="115" dur="500" fill="hold"/>
                                            <p:tgtEl>
                                              <p:spTgt spid="102"/>
                                            </p:tgtEl>
                                            <p:attrNameLst>
                                              <p:attrName>ppt_w</p:attrName>
                                            </p:attrNameLst>
                                          </p:cBhvr>
                                          <p:tavLst>
                                            <p:tav tm="0">
                                              <p:val>
                                                <p:fltVal val="0"/>
                                              </p:val>
                                            </p:tav>
                                            <p:tav tm="100000">
                                              <p:val>
                                                <p:strVal val="#ppt_w"/>
                                              </p:val>
                                            </p:tav>
                                          </p:tavLst>
                                        </p:anim>
                                        <p:anim calcmode="lin" valueType="num">
                                          <p:cBhvr>
                                            <p:cTn id="116" dur="500" fill="hold"/>
                                            <p:tgtEl>
                                              <p:spTgt spid="102"/>
                                            </p:tgtEl>
                                            <p:attrNameLst>
                                              <p:attrName>ppt_h</p:attrName>
                                            </p:attrNameLst>
                                          </p:cBhvr>
                                          <p:tavLst>
                                            <p:tav tm="0">
                                              <p:val>
                                                <p:fltVal val="0"/>
                                              </p:val>
                                            </p:tav>
                                            <p:tav tm="100000">
                                              <p:val>
                                                <p:strVal val="#ppt_h"/>
                                              </p:val>
                                            </p:tav>
                                          </p:tavLst>
                                        </p:anim>
                                      </p:childTnLst>
                                    </p:cTn>
                                  </p:par>
                                  <p:par>
                                    <p:cTn id="117" presetID="23" presetClass="entr" presetSubtype="16" fill="hold" grpId="0" nodeType="withEffect">
                                      <p:stCondLst>
                                        <p:cond delay="0"/>
                                      </p:stCondLst>
                                      <p:childTnLst>
                                        <p:set>
                                          <p:cBhvr>
                                            <p:cTn id="118" dur="1" fill="hold">
                                              <p:stCondLst>
                                                <p:cond delay="0"/>
                                              </p:stCondLst>
                                            </p:cTn>
                                            <p:tgtEl>
                                              <p:spTgt spid="103"/>
                                            </p:tgtEl>
                                            <p:attrNameLst>
                                              <p:attrName>style.visibility</p:attrName>
                                            </p:attrNameLst>
                                          </p:cBhvr>
                                          <p:to>
                                            <p:strVal val="visible"/>
                                          </p:to>
                                        </p:set>
                                        <p:anim calcmode="lin" valueType="num">
                                          <p:cBhvr>
                                            <p:cTn id="119" dur="500" fill="hold"/>
                                            <p:tgtEl>
                                              <p:spTgt spid="103"/>
                                            </p:tgtEl>
                                            <p:attrNameLst>
                                              <p:attrName>ppt_w</p:attrName>
                                            </p:attrNameLst>
                                          </p:cBhvr>
                                          <p:tavLst>
                                            <p:tav tm="0">
                                              <p:val>
                                                <p:fltVal val="0"/>
                                              </p:val>
                                            </p:tav>
                                            <p:tav tm="100000">
                                              <p:val>
                                                <p:strVal val="#ppt_w"/>
                                              </p:val>
                                            </p:tav>
                                          </p:tavLst>
                                        </p:anim>
                                        <p:anim calcmode="lin" valueType="num">
                                          <p:cBhvr>
                                            <p:cTn id="120" dur="500" fill="hold"/>
                                            <p:tgtEl>
                                              <p:spTgt spid="103"/>
                                            </p:tgtEl>
                                            <p:attrNameLst>
                                              <p:attrName>ppt_h</p:attrName>
                                            </p:attrNameLst>
                                          </p:cBhvr>
                                          <p:tavLst>
                                            <p:tav tm="0">
                                              <p:val>
                                                <p:fltVal val="0"/>
                                              </p:val>
                                            </p:tav>
                                            <p:tav tm="100000">
                                              <p:val>
                                                <p:strVal val="#ppt_h"/>
                                              </p:val>
                                            </p:tav>
                                          </p:tavLst>
                                        </p:anim>
                                      </p:childTnLst>
                                    </p:cTn>
                                  </p:par>
                                  <p:par>
                                    <p:cTn id="121" presetID="23" presetClass="entr" presetSubtype="16" fill="hold" grpId="0" nodeType="withEffect">
                                      <p:stCondLst>
                                        <p:cond delay="0"/>
                                      </p:stCondLst>
                                      <p:childTnLst>
                                        <p:set>
                                          <p:cBhvr>
                                            <p:cTn id="122" dur="1" fill="hold">
                                              <p:stCondLst>
                                                <p:cond delay="0"/>
                                              </p:stCondLst>
                                            </p:cTn>
                                            <p:tgtEl>
                                              <p:spTgt spid="124"/>
                                            </p:tgtEl>
                                            <p:attrNameLst>
                                              <p:attrName>style.visibility</p:attrName>
                                            </p:attrNameLst>
                                          </p:cBhvr>
                                          <p:to>
                                            <p:strVal val="visible"/>
                                          </p:to>
                                        </p:set>
                                        <p:anim calcmode="lin" valueType="num">
                                          <p:cBhvr>
                                            <p:cTn id="123" dur="500" fill="hold"/>
                                            <p:tgtEl>
                                              <p:spTgt spid="124"/>
                                            </p:tgtEl>
                                            <p:attrNameLst>
                                              <p:attrName>ppt_w</p:attrName>
                                            </p:attrNameLst>
                                          </p:cBhvr>
                                          <p:tavLst>
                                            <p:tav tm="0">
                                              <p:val>
                                                <p:fltVal val="0"/>
                                              </p:val>
                                            </p:tav>
                                            <p:tav tm="100000">
                                              <p:val>
                                                <p:strVal val="#ppt_w"/>
                                              </p:val>
                                            </p:tav>
                                          </p:tavLst>
                                        </p:anim>
                                        <p:anim calcmode="lin" valueType="num">
                                          <p:cBhvr>
                                            <p:cTn id="124" dur="500" fill="hold"/>
                                            <p:tgtEl>
                                              <p:spTgt spid="124"/>
                                            </p:tgtEl>
                                            <p:attrNameLst>
                                              <p:attrName>ppt_h</p:attrName>
                                            </p:attrNameLst>
                                          </p:cBhvr>
                                          <p:tavLst>
                                            <p:tav tm="0">
                                              <p:val>
                                                <p:fltVal val="0"/>
                                              </p:val>
                                            </p:tav>
                                            <p:tav tm="100000">
                                              <p:val>
                                                <p:strVal val="#ppt_h"/>
                                              </p:val>
                                            </p:tav>
                                          </p:tavLst>
                                        </p:anim>
                                      </p:childTnLst>
                                    </p:cTn>
                                  </p:par>
                                  <p:par>
                                    <p:cTn id="125" presetID="23" presetClass="entr" presetSubtype="16" fill="hold" grpId="0" nodeType="withEffect">
                                      <p:stCondLst>
                                        <p:cond delay="0"/>
                                      </p:stCondLst>
                                      <p:childTnLst>
                                        <p:set>
                                          <p:cBhvr>
                                            <p:cTn id="126" dur="1" fill="hold">
                                              <p:stCondLst>
                                                <p:cond delay="0"/>
                                              </p:stCondLst>
                                            </p:cTn>
                                            <p:tgtEl>
                                              <p:spTgt spid="126"/>
                                            </p:tgtEl>
                                            <p:attrNameLst>
                                              <p:attrName>style.visibility</p:attrName>
                                            </p:attrNameLst>
                                          </p:cBhvr>
                                          <p:to>
                                            <p:strVal val="visible"/>
                                          </p:to>
                                        </p:set>
                                        <p:anim calcmode="lin" valueType="num">
                                          <p:cBhvr>
                                            <p:cTn id="127" dur="500" fill="hold"/>
                                            <p:tgtEl>
                                              <p:spTgt spid="126"/>
                                            </p:tgtEl>
                                            <p:attrNameLst>
                                              <p:attrName>ppt_w</p:attrName>
                                            </p:attrNameLst>
                                          </p:cBhvr>
                                          <p:tavLst>
                                            <p:tav tm="0">
                                              <p:val>
                                                <p:fltVal val="0"/>
                                              </p:val>
                                            </p:tav>
                                            <p:tav tm="100000">
                                              <p:val>
                                                <p:strVal val="#ppt_w"/>
                                              </p:val>
                                            </p:tav>
                                          </p:tavLst>
                                        </p:anim>
                                        <p:anim calcmode="lin" valueType="num">
                                          <p:cBhvr>
                                            <p:cTn id="128" dur="500" fill="hold"/>
                                            <p:tgtEl>
                                              <p:spTgt spid="126"/>
                                            </p:tgtEl>
                                            <p:attrNameLst>
                                              <p:attrName>ppt_h</p:attrName>
                                            </p:attrNameLst>
                                          </p:cBhvr>
                                          <p:tavLst>
                                            <p:tav tm="0">
                                              <p:val>
                                                <p:fltVal val="0"/>
                                              </p:val>
                                            </p:tav>
                                            <p:tav tm="100000">
                                              <p:val>
                                                <p:strVal val="#ppt_h"/>
                                              </p:val>
                                            </p:tav>
                                          </p:tavLst>
                                        </p:anim>
                                      </p:childTnLst>
                                    </p:cTn>
                                  </p:par>
                                </p:childTnLst>
                              </p:cTn>
                            </p:par>
                            <p:par>
                              <p:cTn id="129" fill="hold">
                                <p:stCondLst>
                                  <p:cond delay="500"/>
                                </p:stCondLst>
                                <p:childTnLst>
                                  <p:par>
                                    <p:cTn id="130" presetID="23" presetClass="entr" presetSubtype="16" fill="hold" grpId="0" nodeType="afterEffect">
                                      <p:stCondLst>
                                        <p:cond delay="0"/>
                                      </p:stCondLst>
                                      <p:childTnLst>
                                        <p:set>
                                          <p:cBhvr>
                                            <p:cTn id="131" dur="1" fill="hold">
                                              <p:stCondLst>
                                                <p:cond delay="0"/>
                                              </p:stCondLst>
                                            </p:cTn>
                                            <p:tgtEl>
                                              <p:spTgt spid="123"/>
                                            </p:tgtEl>
                                            <p:attrNameLst>
                                              <p:attrName>style.visibility</p:attrName>
                                            </p:attrNameLst>
                                          </p:cBhvr>
                                          <p:to>
                                            <p:strVal val="visible"/>
                                          </p:to>
                                        </p:set>
                                        <p:anim calcmode="lin" valueType="num">
                                          <p:cBhvr>
                                            <p:cTn id="132" dur="500" fill="hold"/>
                                            <p:tgtEl>
                                              <p:spTgt spid="123"/>
                                            </p:tgtEl>
                                            <p:attrNameLst>
                                              <p:attrName>ppt_w</p:attrName>
                                            </p:attrNameLst>
                                          </p:cBhvr>
                                          <p:tavLst>
                                            <p:tav tm="0">
                                              <p:val>
                                                <p:fltVal val="0"/>
                                              </p:val>
                                            </p:tav>
                                            <p:tav tm="100000">
                                              <p:val>
                                                <p:strVal val="#ppt_w"/>
                                              </p:val>
                                            </p:tav>
                                          </p:tavLst>
                                        </p:anim>
                                        <p:anim calcmode="lin" valueType="num">
                                          <p:cBhvr>
                                            <p:cTn id="133" dur="500" fill="hold"/>
                                            <p:tgtEl>
                                              <p:spTgt spid="123"/>
                                            </p:tgtEl>
                                            <p:attrNameLst>
                                              <p:attrName>ppt_h</p:attrName>
                                            </p:attrNameLst>
                                          </p:cBhvr>
                                          <p:tavLst>
                                            <p:tav tm="0">
                                              <p:val>
                                                <p:fltVal val="0"/>
                                              </p:val>
                                            </p:tav>
                                            <p:tav tm="100000">
                                              <p:val>
                                                <p:strVal val="#ppt_h"/>
                                              </p:val>
                                            </p:tav>
                                          </p:tavLst>
                                        </p:anim>
                                      </p:childTnLst>
                                    </p:cTn>
                                  </p:par>
                                </p:childTnLst>
                              </p:cTn>
                            </p:par>
                            <p:par>
                              <p:cTn id="134" fill="hold">
                                <p:stCondLst>
                                  <p:cond delay="1000"/>
                                </p:stCondLst>
                                <p:childTnLst>
                                  <p:par>
                                    <p:cTn id="135" presetID="23" presetClass="entr" presetSubtype="16" fill="hold" grpId="0" nodeType="afterEffect">
                                      <p:stCondLst>
                                        <p:cond delay="0"/>
                                      </p:stCondLst>
                                      <p:childTnLst>
                                        <p:set>
                                          <p:cBhvr>
                                            <p:cTn id="136" dur="1" fill="hold">
                                              <p:stCondLst>
                                                <p:cond delay="0"/>
                                              </p:stCondLst>
                                            </p:cTn>
                                            <p:tgtEl>
                                              <p:spTgt spid="135"/>
                                            </p:tgtEl>
                                            <p:attrNameLst>
                                              <p:attrName>style.visibility</p:attrName>
                                            </p:attrNameLst>
                                          </p:cBhvr>
                                          <p:to>
                                            <p:strVal val="visible"/>
                                          </p:to>
                                        </p:set>
                                        <p:anim calcmode="lin" valueType="num">
                                          <p:cBhvr>
                                            <p:cTn id="137" dur="500" fill="hold"/>
                                            <p:tgtEl>
                                              <p:spTgt spid="135"/>
                                            </p:tgtEl>
                                            <p:attrNameLst>
                                              <p:attrName>ppt_w</p:attrName>
                                            </p:attrNameLst>
                                          </p:cBhvr>
                                          <p:tavLst>
                                            <p:tav tm="0">
                                              <p:val>
                                                <p:fltVal val="0"/>
                                              </p:val>
                                            </p:tav>
                                            <p:tav tm="100000">
                                              <p:val>
                                                <p:strVal val="#ppt_w"/>
                                              </p:val>
                                            </p:tav>
                                          </p:tavLst>
                                        </p:anim>
                                        <p:anim calcmode="lin" valueType="num">
                                          <p:cBhvr>
                                            <p:cTn id="138" dur="500" fill="hold"/>
                                            <p:tgtEl>
                                              <p:spTgt spid="135"/>
                                            </p:tgtEl>
                                            <p:attrNameLst>
                                              <p:attrName>ppt_h</p:attrName>
                                            </p:attrNameLst>
                                          </p:cBhvr>
                                          <p:tavLst>
                                            <p:tav tm="0">
                                              <p:val>
                                                <p:fltVal val="0"/>
                                              </p:val>
                                            </p:tav>
                                            <p:tav tm="100000">
                                              <p:val>
                                                <p:strVal val="#ppt_h"/>
                                              </p:val>
                                            </p:tav>
                                          </p:tavLst>
                                        </p:anim>
                                      </p:childTnLst>
                                    </p:cTn>
                                  </p:par>
                                </p:childTnLst>
                              </p:cTn>
                            </p:par>
                            <p:par>
                              <p:cTn id="139" fill="hold">
                                <p:stCondLst>
                                  <p:cond delay="1500"/>
                                </p:stCondLst>
                                <p:childTnLst>
                                  <p:par>
                                    <p:cTn id="140" presetID="2" presetClass="entr" presetSubtype="2" accel="28000" fill="hold" grpId="0" nodeType="afterEffect" p14:presetBounceEnd="24000">
                                      <p:stCondLst>
                                        <p:cond delay="0"/>
                                      </p:stCondLst>
                                      <p:iterate type="lt">
                                        <p:tmPct val="20000"/>
                                      </p:iterate>
                                      <p:childTnLst>
                                        <p:set>
                                          <p:cBhvr>
                                            <p:cTn id="141" dur="1" fill="hold">
                                              <p:stCondLst>
                                                <p:cond delay="0"/>
                                              </p:stCondLst>
                                            </p:cTn>
                                            <p:tgtEl>
                                              <p:spTgt spid="147"/>
                                            </p:tgtEl>
                                            <p:attrNameLst>
                                              <p:attrName>style.visibility</p:attrName>
                                            </p:attrNameLst>
                                          </p:cBhvr>
                                          <p:to>
                                            <p:strVal val="visible"/>
                                          </p:to>
                                        </p:set>
                                        <p:anim calcmode="lin" valueType="num" p14:bounceEnd="24000">
                                          <p:cBhvr additive="base">
                                            <p:cTn id="142" dur="500" fill="hold"/>
                                            <p:tgtEl>
                                              <p:spTgt spid="147"/>
                                            </p:tgtEl>
                                            <p:attrNameLst>
                                              <p:attrName>ppt_x</p:attrName>
                                            </p:attrNameLst>
                                          </p:cBhvr>
                                          <p:tavLst>
                                            <p:tav tm="0">
                                              <p:val>
                                                <p:strVal val="1+#ppt_w/2"/>
                                              </p:val>
                                            </p:tav>
                                            <p:tav tm="100000">
                                              <p:val>
                                                <p:strVal val="#ppt_x"/>
                                              </p:val>
                                            </p:tav>
                                          </p:tavLst>
                                        </p:anim>
                                        <p:anim calcmode="lin" valueType="num" p14:bounceEnd="24000">
                                          <p:cBhvr additive="base">
                                            <p:cTn id="143" dur="500" fill="hold"/>
                                            <p:tgtEl>
                                              <p:spTgt spid="147"/>
                                            </p:tgtEl>
                                            <p:attrNameLst>
                                              <p:attrName>ppt_y</p:attrName>
                                            </p:attrNameLst>
                                          </p:cBhvr>
                                          <p:tavLst>
                                            <p:tav tm="0">
                                              <p:val>
                                                <p:strVal val="#ppt_y"/>
                                              </p:val>
                                            </p:tav>
                                            <p:tav tm="100000">
                                              <p:val>
                                                <p:strVal val="#ppt_y"/>
                                              </p:val>
                                            </p:tav>
                                          </p:tavLst>
                                        </p:anim>
                                      </p:childTnLst>
                                    </p:cTn>
                                  </p:par>
                                </p:childTnLst>
                              </p:cTn>
                            </p:par>
                            <p:par>
                              <p:cTn id="144" fill="hold">
                                <p:stCondLst>
                                  <p:cond delay="2700"/>
                                </p:stCondLst>
                                <p:childTnLst>
                                  <p:par>
                                    <p:cTn id="145" presetID="22" presetClass="entr" presetSubtype="2" fill="hold" grpId="0" nodeType="afterEffect">
                                      <p:stCondLst>
                                        <p:cond delay="0"/>
                                      </p:stCondLst>
                                      <p:childTnLst>
                                        <p:set>
                                          <p:cBhvr>
                                            <p:cTn id="146" dur="1" fill="hold">
                                              <p:stCondLst>
                                                <p:cond delay="0"/>
                                              </p:stCondLst>
                                            </p:cTn>
                                            <p:tgtEl>
                                              <p:spTgt spid="149"/>
                                            </p:tgtEl>
                                            <p:attrNameLst>
                                              <p:attrName>style.visibility</p:attrName>
                                            </p:attrNameLst>
                                          </p:cBhvr>
                                          <p:to>
                                            <p:strVal val="visible"/>
                                          </p:to>
                                        </p:set>
                                        <p:animEffect transition="in" filter="wipe(right)">
                                          <p:cBhvr>
                                            <p:cTn id="147" dur="500"/>
                                            <p:tgtEl>
                                              <p:spTgt spid="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51" grpId="0" animBg="1"/>
          <p:bldP spid="52" grpId="0" animBg="1"/>
          <p:bldP spid="53" grpId="0" animBg="1"/>
          <p:bldP spid="54" grpId="0" animBg="1"/>
          <p:bldP spid="56" grpId="0" animBg="1"/>
          <p:bldP spid="85" grpId="0" animBg="1"/>
          <p:bldP spid="86" grpId="0" animBg="1"/>
          <p:bldP spid="95" grpId="0" animBg="1"/>
          <p:bldP spid="98" grpId="0" animBg="1"/>
          <p:bldP spid="99" grpId="0" animBg="1"/>
          <p:bldP spid="100" grpId="0" animBg="1"/>
          <p:bldP spid="101" grpId="0" animBg="1"/>
          <p:bldP spid="102" grpId="0" animBg="1"/>
          <p:bldP spid="103" grpId="0" animBg="1"/>
          <p:bldP spid="147" grpId="0"/>
          <p:bldP spid="149" grpId="0" animBg="1"/>
          <p:bldP spid="123" grpId="0" animBg="1"/>
          <p:bldP spid="124" grpId="0" animBg="1"/>
          <p:bldP spid="126" grpId="0" animBg="1"/>
          <p:bldP spid="135"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p:cTn id="11" dur="500" fill="hold"/>
                                            <p:tgtEl>
                                              <p:spTgt spid="17"/>
                                            </p:tgtEl>
                                            <p:attrNameLst>
                                              <p:attrName>ppt_w</p:attrName>
                                            </p:attrNameLst>
                                          </p:cBhvr>
                                          <p:tavLst>
                                            <p:tav tm="0">
                                              <p:val>
                                                <p:fltVal val="0"/>
                                              </p:val>
                                            </p:tav>
                                            <p:tav tm="100000">
                                              <p:val>
                                                <p:strVal val="#ppt_w"/>
                                              </p:val>
                                            </p:tav>
                                          </p:tavLst>
                                        </p:anim>
                                        <p:anim calcmode="lin" valueType="num">
                                          <p:cBhvr>
                                            <p:cTn id="12" dur="500" fill="hold"/>
                                            <p:tgtEl>
                                              <p:spTgt spid="17"/>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anim calcmode="lin" valueType="num">
                                          <p:cBhvr>
                                            <p:cTn id="15" dur="500" fill="hold"/>
                                            <p:tgtEl>
                                              <p:spTgt spid="34"/>
                                            </p:tgtEl>
                                            <p:attrNameLst>
                                              <p:attrName>ppt_w</p:attrName>
                                            </p:attrNameLst>
                                          </p:cBhvr>
                                          <p:tavLst>
                                            <p:tav tm="0">
                                              <p:val>
                                                <p:fltVal val="0"/>
                                              </p:val>
                                            </p:tav>
                                            <p:tav tm="100000">
                                              <p:val>
                                                <p:strVal val="#ppt_w"/>
                                              </p:val>
                                            </p:tav>
                                          </p:tavLst>
                                        </p:anim>
                                        <p:anim calcmode="lin" valueType="num">
                                          <p:cBhvr>
                                            <p:cTn id="16" dur="500" fill="hold"/>
                                            <p:tgtEl>
                                              <p:spTgt spid="34"/>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p:cTn id="19" dur="500" fill="hold"/>
                                            <p:tgtEl>
                                              <p:spTgt spid="35"/>
                                            </p:tgtEl>
                                            <p:attrNameLst>
                                              <p:attrName>ppt_w</p:attrName>
                                            </p:attrNameLst>
                                          </p:cBhvr>
                                          <p:tavLst>
                                            <p:tav tm="0">
                                              <p:val>
                                                <p:fltVal val="0"/>
                                              </p:val>
                                            </p:tav>
                                            <p:tav tm="100000">
                                              <p:val>
                                                <p:strVal val="#ppt_w"/>
                                              </p:val>
                                            </p:tav>
                                          </p:tavLst>
                                        </p:anim>
                                        <p:anim calcmode="lin" valueType="num">
                                          <p:cBhvr>
                                            <p:cTn id="20" dur="500" fill="hold"/>
                                            <p:tgtEl>
                                              <p:spTgt spid="35"/>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anim calcmode="lin" valueType="num">
                                          <p:cBhvr>
                                            <p:cTn id="23" dur="500" fill="hold"/>
                                            <p:tgtEl>
                                              <p:spTgt spid="36"/>
                                            </p:tgtEl>
                                            <p:attrNameLst>
                                              <p:attrName>ppt_w</p:attrName>
                                            </p:attrNameLst>
                                          </p:cBhvr>
                                          <p:tavLst>
                                            <p:tav tm="0">
                                              <p:val>
                                                <p:fltVal val="0"/>
                                              </p:val>
                                            </p:tav>
                                            <p:tav tm="100000">
                                              <p:val>
                                                <p:strVal val="#ppt_w"/>
                                              </p:val>
                                            </p:tav>
                                          </p:tavLst>
                                        </p:anim>
                                        <p:anim calcmode="lin" valueType="num">
                                          <p:cBhvr>
                                            <p:cTn id="24" dur="500" fill="hold"/>
                                            <p:tgtEl>
                                              <p:spTgt spid="36"/>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 calcmode="lin" valueType="num">
                                          <p:cBhvr>
                                            <p:cTn id="27" dur="500" fill="hold"/>
                                            <p:tgtEl>
                                              <p:spTgt spid="37"/>
                                            </p:tgtEl>
                                            <p:attrNameLst>
                                              <p:attrName>ppt_w</p:attrName>
                                            </p:attrNameLst>
                                          </p:cBhvr>
                                          <p:tavLst>
                                            <p:tav tm="0">
                                              <p:val>
                                                <p:fltVal val="0"/>
                                              </p:val>
                                            </p:tav>
                                            <p:tav tm="100000">
                                              <p:val>
                                                <p:strVal val="#ppt_w"/>
                                              </p:val>
                                            </p:tav>
                                          </p:tavLst>
                                        </p:anim>
                                        <p:anim calcmode="lin" valueType="num">
                                          <p:cBhvr>
                                            <p:cTn id="28" dur="500" fill="hold"/>
                                            <p:tgtEl>
                                              <p:spTgt spid="37"/>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anim calcmode="lin" valueType="num">
                                          <p:cBhvr>
                                            <p:cTn id="31" dur="500" fill="hold"/>
                                            <p:tgtEl>
                                              <p:spTgt spid="38"/>
                                            </p:tgtEl>
                                            <p:attrNameLst>
                                              <p:attrName>ppt_w</p:attrName>
                                            </p:attrNameLst>
                                          </p:cBhvr>
                                          <p:tavLst>
                                            <p:tav tm="0">
                                              <p:val>
                                                <p:fltVal val="0"/>
                                              </p:val>
                                            </p:tav>
                                            <p:tav tm="100000">
                                              <p:val>
                                                <p:strVal val="#ppt_w"/>
                                              </p:val>
                                            </p:tav>
                                          </p:tavLst>
                                        </p:anim>
                                        <p:anim calcmode="lin" valueType="num">
                                          <p:cBhvr>
                                            <p:cTn id="32" dur="500" fill="hold"/>
                                            <p:tgtEl>
                                              <p:spTgt spid="38"/>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anim calcmode="lin" valueType="num">
                                          <p:cBhvr>
                                            <p:cTn id="35" dur="500" fill="hold"/>
                                            <p:tgtEl>
                                              <p:spTgt spid="39"/>
                                            </p:tgtEl>
                                            <p:attrNameLst>
                                              <p:attrName>ppt_w</p:attrName>
                                            </p:attrNameLst>
                                          </p:cBhvr>
                                          <p:tavLst>
                                            <p:tav tm="0">
                                              <p:val>
                                                <p:fltVal val="0"/>
                                              </p:val>
                                            </p:tav>
                                            <p:tav tm="100000">
                                              <p:val>
                                                <p:strVal val="#ppt_w"/>
                                              </p:val>
                                            </p:tav>
                                          </p:tavLst>
                                        </p:anim>
                                        <p:anim calcmode="lin" valueType="num">
                                          <p:cBhvr>
                                            <p:cTn id="36" dur="500" fill="hold"/>
                                            <p:tgtEl>
                                              <p:spTgt spid="39"/>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40"/>
                                            </p:tgtEl>
                                            <p:attrNameLst>
                                              <p:attrName>style.visibility</p:attrName>
                                            </p:attrNameLst>
                                          </p:cBhvr>
                                          <p:to>
                                            <p:strVal val="visible"/>
                                          </p:to>
                                        </p:set>
                                        <p:anim calcmode="lin" valueType="num">
                                          <p:cBhvr>
                                            <p:cTn id="39" dur="500" fill="hold"/>
                                            <p:tgtEl>
                                              <p:spTgt spid="40"/>
                                            </p:tgtEl>
                                            <p:attrNameLst>
                                              <p:attrName>ppt_w</p:attrName>
                                            </p:attrNameLst>
                                          </p:cBhvr>
                                          <p:tavLst>
                                            <p:tav tm="0">
                                              <p:val>
                                                <p:fltVal val="0"/>
                                              </p:val>
                                            </p:tav>
                                            <p:tav tm="100000">
                                              <p:val>
                                                <p:strVal val="#ppt_w"/>
                                              </p:val>
                                            </p:tav>
                                          </p:tavLst>
                                        </p:anim>
                                        <p:anim calcmode="lin" valueType="num">
                                          <p:cBhvr>
                                            <p:cTn id="40" dur="500" fill="hold"/>
                                            <p:tgtEl>
                                              <p:spTgt spid="40"/>
                                            </p:tgtEl>
                                            <p:attrNameLst>
                                              <p:attrName>ppt_h</p:attrName>
                                            </p:attrNameLst>
                                          </p:cBhvr>
                                          <p:tavLst>
                                            <p:tav tm="0">
                                              <p:val>
                                                <p:fltVal val="0"/>
                                              </p:val>
                                            </p:tav>
                                            <p:tav tm="100000">
                                              <p:val>
                                                <p:strVal val="#ppt_h"/>
                                              </p:val>
                                            </p:tav>
                                          </p:tavLst>
                                        </p:anim>
                                      </p:childTnLst>
                                    </p:cTn>
                                  </p:par>
                                  <p:par>
                                    <p:cTn id="41" presetID="23" presetClass="entr" presetSubtype="16"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anim calcmode="lin" valueType="num">
                                          <p:cBhvr>
                                            <p:cTn id="43" dur="500" fill="hold"/>
                                            <p:tgtEl>
                                              <p:spTgt spid="41"/>
                                            </p:tgtEl>
                                            <p:attrNameLst>
                                              <p:attrName>ppt_w</p:attrName>
                                            </p:attrNameLst>
                                          </p:cBhvr>
                                          <p:tavLst>
                                            <p:tav tm="0">
                                              <p:val>
                                                <p:fltVal val="0"/>
                                              </p:val>
                                            </p:tav>
                                            <p:tav tm="100000">
                                              <p:val>
                                                <p:strVal val="#ppt_w"/>
                                              </p:val>
                                            </p:tav>
                                          </p:tavLst>
                                        </p:anim>
                                        <p:anim calcmode="lin" valueType="num">
                                          <p:cBhvr>
                                            <p:cTn id="44" dur="500" fill="hold"/>
                                            <p:tgtEl>
                                              <p:spTgt spid="41"/>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42"/>
                                            </p:tgtEl>
                                            <p:attrNameLst>
                                              <p:attrName>style.visibility</p:attrName>
                                            </p:attrNameLst>
                                          </p:cBhvr>
                                          <p:to>
                                            <p:strVal val="visible"/>
                                          </p:to>
                                        </p:set>
                                        <p:anim calcmode="lin" valueType="num">
                                          <p:cBhvr>
                                            <p:cTn id="47" dur="500" fill="hold"/>
                                            <p:tgtEl>
                                              <p:spTgt spid="42"/>
                                            </p:tgtEl>
                                            <p:attrNameLst>
                                              <p:attrName>ppt_w</p:attrName>
                                            </p:attrNameLst>
                                          </p:cBhvr>
                                          <p:tavLst>
                                            <p:tav tm="0">
                                              <p:val>
                                                <p:fltVal val="0"/>
                                              </p:val>
                                            </p:tav>
                                            <p:tav tm="100000">
                                              <p:val>
                                                <p:strVal val="#ppt_w"/>
                                              </p:val>
                                            </p:tav>
                                          </p:tavLst>
                                        </p:anim>
                                        <p:anim calcmode="lin" valueType="num">
                                          <p:cBhvr>
                                            <p:cTn id="48" dur="500" fill="hold"/>
                                            <p:tgtEl>
                                              <p:spTgt spid="42"/>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43"/>
                                            </p:tgtEl>
                                            <p:attrNameLst>
                                              <p:attrName>style.visibility</p:attrName>
                                            </p:attrNameLst>
                                          </p:cBhvr>
                                          <p:to>
                                            <p:strVal val="visible"/>
                                          </p:to>
                                        </p:set>
                                        <p:anim calcmode="lin" valueType="num">
                                          <p:cBhvr>
                                            <p:cTn id="51" dur="500" fill="hold"/>
                                            <p:tgtEl>
                                              <p:spTgt spid="43"/>
                                            </p:tgtEl>
                                            <p:attrNameLst>
                                              <p:attrName>ppt_w</p:attrName>
                                            </p:attrNameLst>
                                          </p:cBhvr>
                                          <p:tavLst>
                                            <p:tav tm="0">
                                              <p:val>
                                                <p:fltVal val="0"/>
                                              </p:val>
                                            </p:tav>
                                            <p:tav tm="100000">
                                              <p:val>
                                                <p:strVal val="#ppt_w"/>
                                              </p:val>
                                            </p:tav>
                                          </p:tavLst>
                                        </p:anim>
                                        <p:anim calcmode="lin" valueType="num">
                                          <p:cBhvr>
                                            <p:cTn id="52" dur="500" fill="hold"/>
                                            <p:tgtEl>
                                              <p:spTgt spid="43"/>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44"/>
                                            </p:tgtEl>
                                            <p:attrNameLst>
                                              <p:attrName>style.visibility</p:attrName>
                                            </p:attrNameLst>
                                          </p:cBhvr>
                                          <p:to>
                                            <p:strVal val="visible"/>
                                          </p:to>
                                        </p:set>
                                        <p:anim calcmode="lin" valueType="num">
                                          <p:cBhvr>
                                            <p:cTn id="55" dur="500" fill="hold"/>
                                            <p:tgtEl>
                                              <p:spTgt spid="44"/>
                                            </p:tgtEl>
                                            <p:attrNameLst>
                                              <p:attrName>ppt_w</p:attrName>
                                            </p:attrNameLst>
                                          </p:cBhvr>
                                          <p:tavLst>
                                            <p:tav tm="0">
                                              <p:val>
                                                <p:fltVal val="0"/>
                                              </p:val>
                                            </p:tav>
                                            <p:tav tm="100000">
                                              <p:val>
                                                <p:strVal val="#ppt_w"/>
                                              </p:val>
                                            </p:tav>
                                          </p:tavLst>
                                        </p:anim>
                                        <p:anim calcmode="lin" valueType="num">
                                          <p:cBhvr>
                                            <p:cTn id="56" dur="500" fill="hold"/>
                                            <p:tgtEl>
                                              <p:spTgt spid="44"/>
                                            </p:tgtEl>
                                            <p:attrNameLst>
                                              <p:attrName>ppt_h</p:attrName>
                                            </p:attrNameLst>
                                          </p:cBhvr>
                                          <p:tavLst>
                                            <p:tav tm="0">
                                              <p:val>
                                                <p:fltVal val="0"/>
                                              </p:val>
                                            </p:tav>
                                            <p:tav tm="100000">
                                              <p:val>
                                                <p:strVal val="#ppt_h"/>
                                              </p:val>
                                            </p:tav>
                                          </p:tavLst>
                                        </p:anim>
                                      </p:childTnLst>
                                    </p:cTn>
                                  </p:par>
                                  <p:par>
                                    <p:cTn id="57" presetID="23" presetClass="entr" presetSubtype="16" fill="hold" grpId="0" nodeType="withEffect">
                                      <p:stCondLst>
                                        <p:cond delay="0"/>
                                      </p:stCondLst>
                                      <p:childTnLst>
                                        <p:set>
                                          <p:cBhvr>
                                            <p:cTn id="58" dur="1" fill="hold">
                                              <p:stCondLst>
                                                <p:cond delay="0"/>
                                              </p:stCondLst>
                                            </p:cTn>
                                            <p:tgtEl>
                                              <p:spTgt spid="45"/>
                                            </p:tgtEl>
                                            <p:attrNameLst>
                                              <p:attrName>style.visibility</p:attrName>
                                            </p:attrNameLst>
                                          </p:cBhvr>
                                          <p:to>
                                            <p:strVal val="visible"/>
                                          </p:to>
                                        </p:set>
                                        <p:anim calcmode="lin" valueType="num">
                                          <p:cBhvr>
                                            <p:cTn id="59" dur="500" fill="hold"/>
                                            <p:tgtEl>
                                              <p:spTgt spid="45"/>
                                            </p:tgtEl>
                                            <p:attrNameLst>
                                              <p:attrName>ppt_w</p:attrName>
                                            </p:attrNameLst>
                                          </p:cBhvr>
                                          <p:tavLst>
                                            <p:tav tm="0">
                                              <p:val>
                                                <p:fltVal val="0"/>
                                              </p:val>
                                            </p:tav>
                                            <p:tav tm="100000">
                                              <p:val>
                                                <p:strVal val="#ppt_w"/>
                                              </p:val>
                                            </p:tav>
                                          </p:tavLst>
                                        </p:anim>
                                        <p:anim calcmode="lin" valueType="num">
                                          <p:cBhvr>
                                            <p:cTn id="60" dur="500" fill="hold"/>
                                            <p:tgtEl>
                                              <p:spTgt spid="45"/>
                                            </p:tgtEl>
                                            <p:attrNameLst>
                                              <p:attrName>ppt_h</p:attrName>
                                            </p:attrNameLst>
                                          </p:cBhvr>
                                          <p:tavLst>
                                            <p:tav tm="0">
                                              <p:val>
                                                <p:fltVal val="0"/>
                                              </p:val>
                                            </p:tav>
                                            <p:tav tm="100000">
                                              <p:val>
                                                <p:strVal val="#ppt_h"/>
                                              </p:val>
                                            </p:tav>
                                          </p:tavLst>
                                        </p:anim>
                                      </p:childTnLst>
                                    </p:cTn>
                                  </p:par>
                                  <p:par>
                                    <p:cTn id="61" presetID="23" presetClass="entr" presetSubtype="16" fill="hold" grpId="0" nodeType="withEffect">
                                      <p:stCondLst>
                                        <p:cond delay="0"/>
                                      </p:stCondLst>
                                      <p:childTnLst>
                                        <p:set>
                                          <p:cBhvr>
                                            <p:cTn id="62" dur="1" fill="hold">
                                              <p:stCondLst>
                                                <p:cond delay="0"/>
                                              </p:stCondLst>
                                            </p:cTn>
                                            <p:tgtEl>
                                              <p:spTgt spid="51"/>
                                            </p:tgtEl>
                                            <p:attrNameLst>
                                              <p:attrName>style.visibility</p:attrName>
                                            </p:attrNameLst>
                                          </p:cBhvr>
                                          <p:to>
                                            <p:strVal val="visible"/>
                                          </p:to>
                                        </p:set>
                                        <p:anim calcmode="lin" valueType="num">
                                          <p:cBhvr>
                                            <p:cTn id="63" dur="500" fill="hold"/>
                                            <p:tgtEl>
                                              <p:spTgt spid="51"/>
                                            </p:tgtEl>
                                            <p:attrNameLst>
                                              <p:attrName>ppt_w</p:attrName>
                                            </p:attrNameLst>
                                          </p:cBhvr>
                                          <p:tavLst>
                                            <p:tav tm="0">
                                              <p:val>
                                                <p:fltVal val="0"/>
                                              </p:val>
                                            </p:tav>
                                            <p:tav tm="100000">
                                              <p:val>
                                                <p:strVal val="#ppt_w"/>
                                              </p:val>
                                            </p:tav>
                                          </p:tavLst>
                                        </p:anim>
                                        <p:anim calcmode="lin" valueType="num">
                                          <p:cBhvr>
                                            <p:cTn id="64" dur="500" fill="hold"/>
                                            <p:tgtEl>
                                              <p:spTgt spid="51"/>
                                            </p:tgtEl>
                                            <p:attrNameLst>
                                              <p:attrName>ppt_h</p:attrName>
                                            </p:attrNameLst>
                                          </p:cBhvr>
                                          <p:tavLst>
                                            <p:tav tm="0">
                                              <p:val>
                                                <p:fltVal val="0"/>
                                              </p:val>
                                            </p:tav>
                                            <p:tav tm="100000">
                                              <p:val>
                                                <p:strVal val="#ppt_h"/>
                                              </p:val>
                                            </p:tav>
                                          </p:tavLst>
                                        </p:anim>
                                      </p:childTnLst>
                                    </p:cTn>
                                  </p:par>
                                  <p:par>
                                    <p:cTn id="65" presetID="23" presetClass="entr" presetSubtype="16" fill="hold" grpId="0" nodeType="withEffect">
                                      <p:stCondLst>
                                        <p:cond delay="0"/>
                                      </p:stCondLst>
                                      <p:childTnLst>
                                        <p:set>
                                          <p:cBhvr>
                                            <p:cTn id="66" dur="1" fill="hold">
                                              <p:stCondLst>
                                                <p:cond delay="0"/>
                                              </p:stCondLst>
                                            </p:cTn>
                                            <p:tgtEl>
                                              <p:spTgt spid="52"/>
                                            </p:tgtEl>
                                            <p:attrNameLst>
                                              <p:attrName>style.visibility</p:attrName>
                                            </p:attrNameLst>
                                          </p:cBhvr>
                                          <p:to>
                                            <p:strVal val="visible"/>
                                          </p:to>
                                        </p:set>
                                        <p:anim calcmode="lin" valueType="num">
                                          <p:cBhvr>
                                            <p:cTn id="67" dur="500" fill="hold"/>
                                            <p:tgtEl>
                                              <p:spTgt spid="52"/>
                                            </p:tgtEl>
                                            <p:attrNameLst>
                                              <p:attrName>ppt_w</p:attrName>
                                            </p:attrNameLst>
                                          </p:cBhvr>
                                          <p:tavLst>
                                            <p:tav tm="0">
                                              <p:val>
                                                <p:fltVal val="0"/>
                                              </p:val>
                                            </p:tav>
                                            <p:tav tm="100000">
                                              <p:val>
                                                <p:strVal val="#ppt_w"/>
                                              </p:val>
                                            </p:tav>
                                          </p:tavLst>
                                        </p:anim>
                                        <p:anim calcmode="lin" valueType="num">
                                          <p:cBhvr>
                                            <p:cTn id="68" dur="500" fill="hold"/>
                                            <p:tgtEl>
                                              <p:spTgt spid="52"/>
                                            </p:tgtEl>
                                            <p:attrNameLst>
                                              <p:attrName>ppt_h</p:attrName>
                                            </p:attrNameLst>
                                          </p:cBhvr>
                                          <p:tavLst>
                                            <p:tav tm="0">
                                              <p:val>
                                                <p:fltVal val="0"/>
                                              </p:val>
                                            </p:tav>
                                            <p:tav tm="100000">
                                              <p:val>
                                                <p:strVal val="#ppt_h"/>
                                              </p:val>
                                            </p:tav>
                                          </p:tavLst>
                                        </p:anim>
                                      </p:childTnLst>
                                    </p:cTn>
                                  </p:par>
                                  <p:par>
                                    <p:cTn id="69" presetID="23" presetClass="entr" presetSubtype="16"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anim calcmode="lin" valueType="num">
                                          <p:cBhvr>
                                            <p:cTn id="71" dur="500" fill="hold"/>
                                            <p:tgtEl>
                                              <p:spTgt spid="53"/>
                                            </p:tgtEl>
                                            <p:attrNameLst>
                                              <p:attrName>ppt_w</p:attrName>
                                            </p:attrNameLst>
                                          </p:cBhvr>
                                          <p:tavLst>
                                            <p:tav tm="0">
                                              <p:val>
                                                <p:fltVal val="0"/>
                                              </p:val>
                                            </p:tav>
                                            <p:tav tm="100000">
                                              <p:val>
                                                <p:strVal val="#ppt_w"/>
                                              </p:val>
                                            </p:tav>
                                          </p:tavLst>
                                        </p:anim>
                                        <p:anim calcmode="lin" valueType="num">
                                          <p:cBhvr>
                                            <p:cTn id="72" dur="500" fill="hold"/>
                                            <p:tgtEl>
                                              <p:spTgt spid="53"/>
                                            </p:tgtEl>
                                            <p:attrNameLst>
                                              <p:attrName>ppt_h</p:attrName>
                                            </p:attrNameLst>
                                          </p:cBhvr>
                                          <p:tavLst>
                                            <p:tav tm="0">
                                              <p:val>
                                                <p:fltVal val="0"/>
                                              </p:val>
                                            </p:tav>
                                            <p:tav tm="100000">
                                              <p:val>
                                                <p:strVal val="#ppt_h"/>
                                              </p:val>
                                            </p:tav>
                                          </p:tavLst>
                                        </p:anim>
                                      </p:childTnLst>
                                    </p:cTn>
                                  </p:par>
                                  <p:par>
                                    <p:cTn id="73" presetID="23" presetClass="entr" presetSubtype="16" fill="hold" grpId="0" nodeType="withEffect">
                                      <p:stCondLst>
                                        <p:cond delay="0"/>
                                      </p:stCondLst>
                                      <p:childTnLst>
                                        <p:set>
                                          <p:cBhvr>
                                            <p:cTn id="74" dur="1" fill="hold">
                                              <p:stCondLst>
                                                <p:cond delay="0"/>
                                              </p:stCondLst>
                                            </p:cTn>
                                            <p:tgtEl>
                                              <p:spTgt spid="54"/>
                                            </p:tgtEl>
                                            <p:attrNameLst>
                                              <p:attrName>style.visibility</p:attrName>
                                            </p:attrNameLst>
                                          </p:cBhvr>
                                          <p:to>
                                            <p:strVal val="visible"/>
                                          </p:to>
                                        </p:set>
                                        <p:anim calcmode="lin" valueType="num">
                                          <p:cBhvr>
                                            <p:cTn id="75" dur="500" fill="hold"/>
                                            <p:tgtEl>
                                              <p:spTgt spid="54"/>
                                            </p:tgtEl>
                                            <p:attrNameLst>
                                              <p:attrName>ppt_w</p:attrName>
                                            </p:attrNameLst>
                                          </p:cBhvr>
                                          <p:tavLst>
                                            <p:tav tm="0">
                                              <p:val>
                                                <p:fltVal val="0"/>
                                              </p:val>
                                            </p:tav>
                                            <p:tav tm="100000">
                                              <p:val>
                                                <p:strVal val="#ppt_w"/>
                                              </p:val>
                                            </p:tav>
                                          </p:tavLst>
                                        </p:anim>
                                        <p:anim calcmode="lin" valueType="num">
                                          <p:cBhvr>
                                            <p:cTn id="76" dur="500" fill="hold"/>
                                            <p:tgtEl>
                                              <p:spTgt spid="54"/>
                                            </p:tgtEl>
                                            <p:attrNameLst>
                                              <p:attrName>ppt_h</p:attrName>
                                            </p:attrNameLst>
                                          </p:cBhvr>
                                          <p:tavLst>
                                            <p:tav tm="0">
                                              <p:val>
                                                <p:fltVal val="0"/>
                                              </p:val>
                                            </p:tav>
                                            <p:tav tm="100000">
                                              <p:val>
                                                <p:strVal val="#ppt_h"/>
                                              </p:val>
                                            </p:tav>
                                          </p:tavLst>
                                        </p:anim>
                                      </p:childTnLst>
                                    </p:cTn>
                                  </p:par>
                                  <p:par>
                                    <p:cTn id="77" presetID="23" presetClass="entr" presetSubtype="16" fill="hold" grpId="0" nodeType="withEffect">
                                      <p:stCondLst>
                                        <p:cond delay="0"/>
                                      </p:stCondLst>
                                      <p:childTnLst>
                                        <p:set>
                                          <p:cBhvr>
                                            <p:cTn id="78" dur="1" fill="hold">
                                              <p:stCondLst>
                                                <p:cond delay="0"/>
                                              </p:stCondLst>
                                            </p:cTn>
                                            <p:tgtEl>
                                              <p:spTgt spid="56"/>
                                            </p:tgtEl>
                                            <p:attrNameLst>
                                              <p:attrName>style.visibility</p:attrName>
                                            </p:attrNameLst>
                                          </p:cBhvr>
                                          <p:to>
                                            <p:strVal val="visible"/>
                                          </p:to>
                                        </p:set>
                                        <p:anim calcmode="lin" valueType="num">
                                          <p:cBhvr>
                                            <p:cTn id="79" dur="500" fill="hold"/>
                                            <p:tgtEl>
                                              <p:spTgt spid="56"/>
                                            </p:tgtEl>
                                            <p:attrNameLst>
                                              <p:attrName>ppt_w</p:attrName>
                                            </p:attrNameLst>
                                          </p:cBhvr>
                                          <p:tavLst>
                                            <p:tav tm="0">
                                              <p:val>
                                                <p:fltVal val="0"/>
                                              </p:val>
                                            </p:tav>
                                            <p:tav tm="100000">
                                              <p:val>
                                                <p:strVal val="#ppt_w"/>
                                              </p:val>
                                            </p:tav>
                                          </p:tavLst>
                                        </p:anim>
                                        <p:anim calcmode="lin" valueType="num">
                                          <p:cBhvr>
                                            <p:cTn id="80" dur="500" fill="hold"/>
                                            <p:tgtEl>
                                              <p:spTgt spid="56"/>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85"/>
                                            </p:tgtEl>
                                            <p:attrNameLst>
                                              <p:attrName>style.visibility</p:attrName>
                                            </p:attrNameLst>
                                          </p:cBhvr>
                                          <p:to>
                                            <p:strVal val="visible"/>
                                          </p:to>
                                        </p:set>
                                        <p:anim calcmode="lin" valueType="num">
                                          <p:cBhvr>
                                            <p:cTn id="83" dur="500" fill="hold"/>
                                            <p:tgtEl>
                                              <p:spTgt spid="85"/>
                                            </p:tgtEl>
                                            <p:attrNameLst>
                                              <p:attrName>ppt_w</p:attrName>
                                            </p:attrNameLst>
                                          </p:cBhvr>
                                          <p:tavLst>
                                            <p:tav tm="0">
                                              <p:val>
                                                <p:fltVal val="0"/>
                                              </p:val>
                                            </p:tav>
                                            <p:tav tm="100000">
                                              <p:val>
                                                <p:strVal val="#ppt_w"/>
                                              </p:val>
                                            </p:tav>
                                          </p:tavLst>
                                        </p:anim>
                                        <p:anim calcmode="lin" valueType="num">
                                          <p:cBhvr>
                                            <p:cTn id="84" dur="500" fill="hold"/>
                                            <p:tgtEl>
                                              <p:spTgt spid="85"/>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86"/>
                                            </p:tgtEl>
                                            <p:attrNameLst>
                                              <p:attrName>style.visibility</p:attrName>
                                            </p:attrNameLst>
                                          </p:cBhvr>
                                          <p:to>
                                            <p:strVal val="visible"/>
                                          </p:to>
                                        </p:set>
                                        <p:anim calcmode="lin" valueType="num">
                                          <p:cBhvr>
                                            <p:cTn id="87" dur="500" fill="hold"/>
                                            <p:tgtEl>
                                              <p:spTgt spid="86"/>
                                            </p:tgtEl>
                                            <p:attrNameLst>
                                              <p:attrName>ppt_w</p:attrName>
                                            </p:attrNameLst>
                                          </p:cBhvr>
                                          <p:tavLst>
                                            <p:tav tm="0">
                                              <p:val>
                                                <p:fltVal val="0"/>
                                              </p:val>
                                            </p:tav>
                                            <p:tav tm="100000">
                                              <p:val>
                                                <p:strVal val="#ppt_w"/>
                                              </p:val>
                                            </p:tav>
                                          </p:tavLst>
                                        </p:anim>
                                        <p:anim calcmode="lin" valueType="num">
                                          <p:cBhvr>
                                            <p:cTn id="88" dur="500" fill="hold"/>
                                            <p:tgtEl>
                                              <p:spTgt spid="86"/>
                                            </p:tgtEl>
                                            <p:attrNameLst>
                                              <p:attrName>ppt_h</p:attrName>
                                            </p:attrNameLst>
                                          </p:cBhvr>
                                          <p:tavLst>
                                            <p:tav tm="0">
                                              <p:val>
                                                <p:fltVal val="0"/>
                                              </p:val>
                                            </p:tav>
                                            <p:tav tm="100000">
                                              <p:val>
                                                <p:strVal val="#ppt_h"/>
                                              </p:val>
                                            </p:tav>
                                          </p:tavLst>
                                        </p:anim>
                                      </p:childTnLst>
                                    </p:cTn>
                                  </p:par>
                                  <p:par>
                                    <p:cTn id="89" presetID="23" presetClass="entr" presetSubtype="16" fill="hold" nodeType="withEffect">
                                      <p:stCondLst>
                                        <p:cond delay="0"/>
                                      </p:stCondLst>
                                      <p:childTnLst>
                                        <p:set>
                                          <p:cBhvr>
                                            <p:cTn id="90" dur="1" fill="hold">
                                              <p:stCondLst>
                                                <p:cond delay="0"/>
                                              </p:stCondLst>
                                            </p:cTn>
                                            <p:tgtEl>
                                              <p:spTgt spid="122"/>
                                            </p:tgtEl>
                                            <p:attrNameLst>
                                              <p:attrName>style.visibility</p:attrName>
                                            </p:attrNameLst>
                                          </p:cBhvr>
                                          <p:to>
                                            <p:strVal val="visible"/>
                                          </p:to>
                                        </p:set>
                                        <p:anim calcmode="lin" valueType="num">
                                          <p:cBhvr>
                                            <p:cTn id="91" dur="500" fill="hold"/>
                                            <p:tgtEl>
                                              <p:spTgt spid="122"/>
                                            </p:tgtEl>
                                            <p:attrNameLst>
                                              <p:attrName>ppt_w</p:attrName>
                                            </p:attrNameLst>
                                          </p:cBhvr>
                                          <p:tavLst>
                                            <p:tav tm="0">
                                              <p:val>
                                                <p:fltVal val="0"/>
                                              </p:val>
                                            </p:tav>
                                            <p:tav tm="100000">
                                              <p:val>
                                                <p:strVal val="#ppt_w"/>
                                              </p:val>
                                            </p:tav>
                                          </p:tavLst>
                                        </p:anim>
                                        <p:anim calcmode="lin" valueType="num">
                                          <p:cBhvr>
                                            <p:cTn id="92" dur="500" fill="hold"/>
                                            <p:tgtEl>
                                              <p:spTgt spid="122"/>
                                            </p:tgtEl>
                                            <p:attrNameLst>
                                              <p:attrName>ppt_h</p:attrName>
                                            </p:attrNameLst>
                                          </p:cBhvr>
                                          <p:tavLst>
                                            <p:tav tm="0">
                                              <p:val>
                                                <p:fltVal val="0"/>
                                              </p:val>
                                            </p:tav>
                                            <p:tav tm="100000">
                                              <p:val>
                                                <p:strVal val="#ppt_h"/>
                                              </p:val>
                                            </p:tav>
                                          </p:tavLst>
                                        </p:anim>
                                      </p:childTnLst>
                                    </p:cTn>
                                  </p:par>
                                  <p:par>
                                    <p:cTn id="93" presetID="23" presetClass="entr" presetSubtype="16" fill="hold" grpId="0" nodeType="withEffect">
                                      <p:stCondLst>
                                        <p:cond delay="0"/>
                                      </p:stCondLst>
                                      <p:childTnLst>
                                        <p:set>
                                          <p:cBhvr>
                                            <p:cTn id="94" dur="1" fill="hold">
                                              <p:stCondLst>
                                                <p:cond delay="0"/>
                                              </p:stCondLst>
                                            </p:cTn>
                                            <p:tgtEl>
                                              <p:spTgt spid="95"/>
                                            </p:tgtEl>
                                            <p:attrNameLst>
                                              <p:attrName>style.visibility</p:attrName>
                                            </p:attrNameLst>
                                          </p:cBhvr>
                                          <p:to>
                                            <p:strVal val="visible"/>
                                          </p:to>
                                        </p:set>
                                        <p:anim calcmode="lin" valueType="num">
                                          <p:cBhvr>
                                            <p:cTn id="95" dur="500" fill="hold"/>
                                            <p:tgtEl>
                                              <p:spTgt spid="95"/>
                                            </p:tgtEl>
                                            <p:attrNameLst>
                                              <p:attrName>ppt_w</p:attrName>
                                            </p:attrNameLst>
                                          </p:cBhvr>
                                          <p:tavLst>
                                            <p:tav tm="0">
                                              <p:val>
                                                <p:fltVal val="0"/>
                                              </p:val>
                                            </p:tav>
                                            <p:tav tm="100000">
                                              <p:val>
                                                <p:strVal val="#ppt_w"/>
                                              </p:val>
                                            </p:tav>
                                          </p:tavLst>
                                        </p:anim>
                                        <p:anim calcmode="lin" valueType="num">
                                          <p:cBhvr>
                                            <p:cTn id="96" dur="500" fill="hold"/>
                                            <p:tgtEl>
                                              <p:spTgt spid="95"/>
                                            </p:tgtEl>
                                            <p:attrNameLst>
                                              <p:attrName>ppt_h</p:attrName>
                                            </p:attrNameLst>
                                          </p:cBhvr>
                                          <p:tavLst>
                                            <p:tav tm="0">
                                              <p:val>
                                                <p:fltVal val="0"/>
                                              </p:val>
                                            </p:tav>
                                            <p:tav tm="100000">
                                              <p:val>
                                                <p:strVal val="#ppt_h"/>
                                              </p:val>
                                            </p:tav>
                                          </p:tavLst>
                                        </p:anim>
                                      </p:childTnLst>
                                    </p:cTn>
                                  </p:par>
                                  <p:par>
                                    <p:cTn id="97" presetID="23" presetClass="entr" presetSubtype="16" fill="hold" grpId="0" nodeType="withEffect">
                                      <p:stCondLst>
                                        <p:cond delay="0"/>
                                      </p:stCondLst>
                                      <p:childTnLst>
                                        <p:set>
                                          <p:cBhvr>
                                            <p:cTn id="98" dur="1" fill="hold">
                                              <p:stCondLst>
                                                <p:cond delay="0"/>
                                              </p:stCondLst>
                                            </p:cTn>
                                            <p:tgtEl>
                                              <p:spTgt spid="98"/>
                                            </p:tgtEl>
                                            <p:attrNameLst>
                                              <p:attrName>style.visibility</p:attrName>
                                            </p:attrNameLst>
                                          </p:cBhvr>
                                          <p:to>
                                            <p:strVal val="visible"/>
                                          </p:to>
                                        </p:set>
                                        <p:anim calcmode="lin" valueType="num">
                                          <p:cBhvr>
                                            <p:cTn id="99" dur="500" fill="hold"/>
                                            <p:tgtEl>
                                              <p:spTgt spid="98"/>
                                            </p:tgtEl>
                                            <p:attrNameLst>
                                              <p:attrName>ppt_w</p:attrName>
                                            </p:attrNameLst>
                                          </p:cBhvr>
                                          <p:tavLst>
                                            <p:tav tm="0">
                                              <p:val>
                                                <p:fltVal val="0"/>
                                              </p:val>
                                            </p:tav>
                                            <p:tav tm="100000">
                                              <p:val>
                                                <p:strVal val="#ppt_w"/>
                                              </p:val>
                                            </p:tav>
                                          </p:tavLst>
                                        </p:anim>
                                        <p:anim calcmode="lin" valueType="num">
                                          <p:cBhvr>
                                            <p:cTn id="100" dur="500" fill="hold"/>
                                            <p:tgtEl>
                                              <p:spTgt spid="98"/>
                                            </p:tgtEl>
                                            <p:attrNameLst>
                                              <p:attrName>ppt_h</p:attrName>
                                            </p:attrNameLst>
                                          </p:cBhvr>
                                          <p:tavLst>
                                            <p:tav tm="0">
                                              <p:val>
                                                <p:fltVal val="0"/>
                                              </p:val>
                                            </p:tav>
                                            <p:tav tm="100000">
                                              <p:val>
                                                <p:strVal val="#ppt_h"/>
                                              </p:val>
                                            </p:tav>
                                          </p:tavLst>
                                        </p:anim>
                                      </p:childTnLst>
                                    </p:cTn>
                                  </p:par>
                                  <p:par>
                                    <p:cTn id="101" presetID="23" presetClass="entr" presetSubtype="16" fill="hold" grpId="0" nodeType="withEffect">
                                      <p:stCondLst>
                                        <p:cond delay="0"/>
                                      </p:stCondLst>
                                      <p:childTnLst>
                                        <p:set>
                                          <p:cBhvr>
                                            <p:cTn id="102" dur="1" fill="hold">
                                              <p:stCondLst>
                                                <p:cond delay="0"/>
                                              </p:stCondLst>
                                            </p:cTn>
                                            <p:tgtEl>
                                              <p:spTgt spid="99"/>
                                            </p:tgtEl>
                                            <p:attrNameLst>
                                              <p:attrName>style.visibility</p:attrName>
                                            </p:attrNameLst>
                                          </p:cBhvr>
                                          <p:to>
                                            <p:strVal val="visible"/>
                                          </p:to>
                                        </p:set>
                                        <p:anim calcmode="lin" valueType="num">
                                          <p:cBhvr>
                                            <p:cTn id="103" dur="500" fill="hold"/>
                                            <p:tgtEl>
                                              <p:spTgt spid="99"/>
                                            </p:tgtEl>
                                            <p:attrNameLst>
                                              <p:attrName>ppt_w</p:attrName>
                                            </p:attrNameLst>
                                          </p:cBhvr>
                                          <p:tavLst>
                                            <p:tav tm="0">
                                              <p:val>
                                                <p:fltVal val="0"/>
                                              </p:val>
                                            </p:tav>
                                            <p:tav tm="100000">
                                              <p:val>
                                                <p:strVal val="#ppt_w"/>
                                              </p:val>
                                            </p:tav>
                                          </p:tavLst>
                                        </p:anim>
                                        <p:anim calcmode="lin" valueType="num">
                                          <p:cBhvr>
                                            <p:cTn id="104" dur="500" fill="hold"/>
                                            <p:tgtEl>
                                              <p:spTgt spid="99"/>
                                            </p:tgtEl>
                                            <p:attrNameLst>
                                              <p:attrName>ppt_h</p:attrName>
                                            </p:attrNameLst>
                                          </p:cBhvr>
                                          <p:tavLst>
                                            <p:tav tm="0">
                                              <p:val>
                                                <p:fltVal val="0"/>
                                              </p:val>
                                            </p:tav>
                                            <p:tav tm="100000">
                                              <p:val>
                                                <p:strVal val="#ppt_h"/>
                                              </p:val>
                                            </p:tav>
                                          </p:tavLst>
                                        </p:anim>
                                      </p:childTnLst>
                                    </p:cTn>
                                  </p:par>
                                  <p:par>
                                    <p:cTn id="105" presetID="23" presetClass="entr" presetSubtype="16" fill="hold" grpId="0" nodeType="withEffect">
                                      <p:stCondLst>
                                        <p:cond delay="0"/>
                                      </p:stCondLst>
                                      <p:childTnLst>
                                        <p:set>
                                          <p:cBhvr>
                                            <p:cTn id="106" dur="1" fill="hold">
                                              <p:stCondLst>
                                                <p:cond delay="0"/>
                                              </p:stCondLst>
                                            </p:cTn>
                                            <p:tgtEl>
                                              <p:spTgt spid="100"/>
                                            </p:tgtEl>
                                            <p:attrNameLst>
                                              <p:attrName>style.visibility</p:attrName>
                                            </p:attrNameLst>
                                          </p:cBhvr>
                                          <p:to>
                                            <p:strVal val="visible"/>
                                          </p:to>
                                        </p:set>
                                        <p:anim calcmode="lin" valueType="num">
                                          <p:cBhvr>
                                            <p:cTn id="107" dur="500" fill="hold"/>
                                            <p:tgtEl>
                                              <p:spTgt spid="100"/>
                                            </p:tgtEl>
                                            <p:attrNameLst>
                                              <p:attrName>ppt_w</p:attrName>
                                            </p:attrNameLst>
                                          </p:cBhvr>
                                          <p:tavLst>
                                            <p:tav tm="0">
                                              <p:val>
                                                <p:fltVal val="0"/>
                                              </p:val>
                                            </p:tav>
                                            <p:tav tm="100000">
                                              <p:val>
                                                <p:strVal val="#ppt_w"/>
                                              </p:val>
                                            </p:tav>
                                          </p:tavLst>
                                        </p:anim>
                                        <p:anim calcmode="lin" valueType="num">
                                          <p:cBhvr>
                                            <p:cTn id="108" dur="500" fill="hold"/>
                                            <p:tgtEl>
                                              <p:spTgt spid="100"/>
                                            </p:tgtEl>
                                            <p:attrNameLst>
                                              <p:attrName>ppt_h</p:attrName>
                                            </p:attrNameLst>
                                          </p:cBhvr>
                                          <p:tavLst>
                                            <p:tav tm="0">
                                              <p:val>
                                                <p:fltVal val="0"/>
                                              </p:val>
                                            </p:tav>
                                            <p:tav tm="100000">
                                              <p:val>
                                                <p:strVal val="#ppt_h"/>
                                              </p:val>
                                            </p:tav>
                                          </p:tavLst>
                                        </p:anim>
                                      </p:childTnLst>
                                    </p:cTn>
                                  </p:par>
                                  <p:par>
                                    <p:cTn id="109" presetID="23" presetClass="entr" presetSubtype="16" fill="hold" grpId="0" nodeType="withEffect">
                                      <p:stCondLst>
                                        <p:cond delay="0"/>
                                      </p:stCondLst>
                                      <p:childTnLst>
                                        <p:set>
                                          <p:cBhvr>
                                            <p:cTn id="110" dur="1" fill="hold">
                                              <p:stCondLst>
                                                <p:cond delay="0"/>
                                              </p:stCondLst>
                                            </p:cTn>
                                            <p:tgtEl>
                                              <p:spTgt spid="101"/>
                                            </p:tgtEl>
                                            <p:attrNameLst>
                                              <p:attrName>style.visibility</p:attrName>
                                            </p:attrNameLst>
                                          </p:cBhvr>
                                          <p:to>
                                            <p:strVal val="visible"/>
                                          </p:to>
                                        </p:set>
                                        <p:anim calcmode="lin" valueType="num">
                                          <p:cBhvr>
                                            <p:cTn id="111" dur="500" fill="hold"/>
                                            <p:tgtEl>
                                              <p:spTgt spid="101"/>
                                            </p:tgtEl>
                                            <p:attrNameLst>
                                              <p:attrName>ppt_w</p:attrName>
                                            </p:attrNameLst>
                                          </p:cBhvr>
                                          <p:tavLst>
                                            <p:tav tm="0">
                                              <p:val>
                                                <p:fltVal val="0"/>
                                              </p:val>
                                            </p:tav>
                                            <p:tav tm="100000">
                                              <p:val>
                                                <p:strVal val="#ppt_w"/>
                                              </p:val>
                                            </p:tav>
                                          </p:tavLst>
                                        </p:anim>
                                        <p:anim calcmode="lin" valueType="num">
                                          <p:cBhvr>
                                            <p:cTn id="112" dur="500" fill="hold"/>
                                            <p:tgtEl>
                                              <p:spTgt spid="101"/>
                                            </p:tgtEl>
                                            <p:attrNameLst>
                                              <p:attrName>ppt_h</p:attrName>
                                            </p:attrNameLst>
                                          </p:cBhvr>
                                          <p:tavLst>
                                            <p:tav tm="0">
                                              <p:val>
                                                <p:fltVal val="0"/>
                                              </p:val>
                                            </p:tav>
                                            <p:tav tm="100000">
                                              <p:val>
                                                <p:strVal val="#ppt_h"/>
                                              </p:val>
                                            </p:tav>
                                          </p:tavLst>
                                        </p:anim>
                                      </p:childTnLst>
                                    </p:cTn>
                                  </p:par>
                                  <p:par>
                                    <p:cTn id="113" presetID="23" presetClass="entr" presetSubtype="16" fill="hold" grpId="0" nodeType="withEffect">
                                      <p:stCondLst>
                                        <p:cond delay="0"/>
                                      </p:stCondLst>
                                      <p:childTnLst>
                                        <p:set>
                                          <p:cBhvr>
                                            <p:cTn id="114" dur="1" fill="hold">
                                              <p:stCondLst>
                                                <p:cond delay="0"/>
                                              </p:stCondLst>
                                            </p:cTn>
                                            <p:tgtEl>
                                              <p:spTgt spid="102"/>
                                            </p:tgtEl>
                                            <p:attrNameLst>
                                              <p:attrName>style.visibility</p:attrName>
                                            </p:attrNameLst>
                                          </p:cBhvr>
                                          <p:to>
                                            <p:strVal val="visible"/>
                                          </p:to>
                                        </p:set>
                                        <p:anim calcmode="lin" valueType="num">
                                          <p:cBhvr>
                                            <p:cTn id="115" dur="500" fill="hold"/>
                                            <p:tgtEl>
                                              <p:spTgt spid="102"/>
                                            </p:tgtEl>
                                            <p:attrNameLst>
                                              <p:attrName>ppt_w</p:attrName>
                                            </p:attrNameLst>
                                          </p:cBhvr>
                                          <p:tavLst>
                                            <p:tav tm="0">
                                              <p:val>
                                                <p:fltVal val="0"/>
                                              </p:val>
                                            </p:tav>
                                            <p:tav tm="100000">
                                              <p:val>
                                                <p:strVal val="#ppt_w"/>
                                              </p:val>
                                            </p:tav>
                                          </p:tavLst>
                                        </p:anim>
                                        <p:anim calcmode="lin" valueType="num">
                                          <p:cBhvr>
                                            <p:cTn id="116" dur="500" fill="hold"/>
                                            <p:tgtEl>
                                              <p:spTgt spid="102"/>
                                            </p:tgtEl>
                                            <p:attrNameLst>
                                              <p:attrName>ppt_h</p:attrName>
                                            </p:attrNameLst>
                                          </p:cBhvr>
                                          <p:tavLst>
                                            <p:tav tm="0">
                                              <p:val>
                                                <p:fltVal val="0"/>
                                              </p:val>
                                            </p:tav>
                                            <p:tav tm="100000">
                                              <p:val>
                                                <p:strVal val="#ppt_h"/>
                                              </p:val>
                                            </p:tav>
                                          </p:tavLst>
                                        </p:anim>
                                      </p:childTnLst>
                                    </p:cTn>
                                  </p:par>
                                  <p:par>
                                    <p:cTn id="117" presetID="23" presetClass="entr" presetSubtype="16" fill="hold" grpId="0" nodeType="withEffect">
                                      <p:stCondLst>
                                        <p:cond delay="0"/>
                                      </p:stCondLst>
                                      <p:childTnLst>
                                        <p:set>
                                          <p:cBhvr>
                                            <p:cTn id="118" dur="1" fill="hold">
                                              <p:stCondLst>
                                                <p:cond delay="0"/>
                                              </p:stCondLst>
                                            </p:cTn>
                                            <p:tgtEl>
                                              <p:spTgt spid="103"/>
                                            </p:tgtEl>
                                            <p:attrNameLst>
                                              <p:attrName>style.visibility</p:attrName>
                                            </p:attrNameLst>
                                          </p:cBhvr>
                                          <p:to>
                                            <p:strVal val="visible"/>
                                          </p:to>
                                        </p:set>
                                        <p:anim calcmode="lin" valueType="num">
                                          <p:cBhvr>
                                            <p:cTn id="119" dur="500" fill="hold"/>
                                            <p:tgtEl>
                                              <p:spTgt spid="103"/>
                                            </p:tgtEl>
                                            <p:attrNameLst>
                                              <p:attrName>ppt_w</p:attrName>
                                            </p:attrNameLst>
                                          </p:cBhvr>
                                          <p:tavLst>
                                            <p:tav tm="0">
                                              <p:val>
                                                <p:fltVal val="0"/>
                                              </p:val>
                                            </p:tav>
                                            <p:tav tm="100000">
                                              <p:val>
                                                <p:strVal val="#ppt_w"/>
                                              </p:val>
                                            </p:tav>
                                          </p:tavLst>
                                        </p:anim>
                                        <p:anim calcmode="lin" valueType="num">
                                          <p:cBhvr>
                                            <p:cTn id="120" dur="500" fill="hold"/>
                                            <p:tgtEl>
                                              <p:spTgt spid="103"/>
                                            </p:tgtEl>
                                            <p:attrNameLst>
                                              <p:attrName>ppt_h</p:attrName>
                                            </p:attrNameLst>
                                          </p:cBhvr>
                                          <p:tavLst>
                                            <p:tav tm="0">
                                              <p:val>
                                                <p:fltVal val="0"/>
                                              </p:val>
                                            </p:tav>
                                            <p:tav tm="100000">
                                              <p:val>
                                                <p:strVal val="#ppt_h"/>
                                              </p:val>
                                            </p:tav>
                                          </p:tavLst>
                                        </p:anim>
                                      </p:childTnLst>
                                    </p:cTn>
                                  </p:par>
                                  <p:par>
                                    <p:cTn id="121" presetID="23" presetClass="entr" presetSubtype="16" fill="hold" grpId="0" nodeType="withEffect">
                                      <p:stCondLst>
                                        <p:cond delay="0"/>
                                      </p:stCondLst>
                                      <p:childTnLst>
                                        <p:set>
                                          <p:cBhvr>
                                            <p:cTn id="122" dur="1" fill="hold">
                                              <p:stCondLst>
                                                <p:cond delay="0"/>
                                              </p:stCondLst>
                                            </p:cTn>
                                            <p:tgtEl>
                                              <p:spTgt spid="124"/>
                                            </p:tgtEl>
                                            <p:attrNameLst>
                                              <p:attrName>style.visibility</p:attrName>
                                            </p:attrNameLst>
                                          </p:cBhvr>
                                          <p:to>
                                            <p:strVal val="visible"/>
                                          </p:to>
                                        </p:set>
                                        <p:anim calcmode="lin" valueType="num">
                                          <p:cBhvr>
                                            <p:cTn id="123" dur="500" fill="hold"/>
                                            <p:tgtEl>
                                              <p:spTgt spid="124"/>
                                            </p:tgtEl>
                                            <p:attrNameLst>
                                              <p:attrName>ppt_w</p:attrName>
                                            </p:attrNameLst>
                                          </p:cBhvr>
                                          <p:tavLst>
                                            <p:tav tm="0">
                                              <p:val>
                                                <p:fltVal val="0"/>
                                              </p:val>
                                            </p:tav>
                                            <p:tav tm="100000">
                                              <p:val>
                                                <p:strVal val="#ppt_w"/>
                                              </p:val>
                                            </p:tav>
                                          </p:tavLst>
                                        </p:anim>
                                        <p:anim calcmode="lin" valueType="num">
                                          <p:cBhvr>
                                            <p:cTn id="124" dur="500" fill="hold"/>
                                            <p:tgtEl>
                                              <p:spTgt spid="124"/>
                                            </p:tgtEl>
                                            <p:attrNameLst>
                                              <p:attrName>ppt_h</p:attrName>
                                            </p:attrNameLst>
                                          </p:cBhvr>
                                          <p:tavLst>
                                            <p:tav tm="0">
                                              <p:val>
                                                <p:fltVal val="0"/>
                                              </p:val>
                                            </p:tav>
                                            <p:tav tm="100000">
                                              <p:val>
                                                <p:strVal val="#ppt_h"/>
                                              </p:val>
                                            </p:tav>
                                          </p:tavLst>
                                        </p:anim>
                                      </p:childTnLst>
                                    </p:cTn>
                                  </p:par>
                                  <p:par>
                                    <p:cTn id="125" presetID="23" presetClass="entr" presetSubtype="16" fill="hold" grpId="0" nodeType="withEffect">
                                      <p:stCondLst>
                                        <p:cond delay="0"/>
                                      </p:stCondLst>
                                      <p:childTnLst>
                                        <p:set>
                                          <p:cBhvr>
                                            <p:cTn id="126" dur="1" fill="hold">
                                              <p:stCondLst>
                                                <p:cond delay="0"/>
                                              </p:stCondLst>
                                            </p:cTn>
                                            <p:tgtEl>
                                              <p:spTgt spid="126"/>
                                            </p:tgtEl>
                                            <p:attrNameLst>
                                              <p:attrName>style.visibility</p:attrName>
                                            </p:attrNameLst>
                                          </p:cBhvr>
                                          <p:to>
                                            <p:strVal val="visible"/>
                                          </p:to>
                                        </p:set>
                                        <p:anim calcmode="lin" valueType="num">
                                          <p:cBhvr>
                                            <p:cTn id="127" dur="500" fill="hold"/>
                                            <p:tgtEl>
                                              <p:spTgt spid="126"/>
                                            </p:tgtEl>
                                            <p:attrNameLst>
                                              <p:attrName>ppt_w</p:attrName>
                                            </p:attrNameLst>
                                          </p:cBhvr>
                                          <p:tavLst>
                                            <p:tav tm="0">
                                              <p:val>
                                                <p:fltVal val="0"/>
                                              </p:val>
                                            </p:tav>
                                            <p:tav tm="100000">
                                              <p:val>
                                                <p:strVal val="#ppt_w"/>
                                              </p:val>
                                            </p:tav>
                                          </p:tavLst>
                                        </p:anim>
                                        <p:anim calcmode="lin" valueType="num">
                                          <p:cBhvr>
                                            <p:cTn id="128" dur="500" fill="hold"/>
                                            <p:tgtEl>
                                              <p:spTgt spid="126"/>
                                            </p:tgtEl>
                                            <p:attrNameLst>
                                              <p:attrName>ppt_h</p:attrName>
                                            </p:attrNameLst>
                                          </p:cBhvr>
                                          <p:tavLst>
                                            <p:tav tm="0">
                                              <p:val>
                                                <p:fltVal val="0"/>
                                              </p:val>
                                            </p:tav>
                                            <p:tav tm="100000">
                                              <p:val>
                                                <p:strVal val="#ppt_h"/>
                                              </p:val>
                                            </p:tav>
                                          </p:tavLst>
                                        </p:anim>
                                      </p:childTnLst>
                                    </p:cTn>
                                  </p:par>
                                </p:childTnLst>
                              </p:cTn>
                            </p:par>
                            <p:par>
                              <p:cTn id="129" fill="hold">
                                <p:stCondLst>
                                  <p:cond delay="500"/>
                                </p:stCondLst>
                                <p:childTnLst>
                                  <p:par>
                                    <p:cTn id="130" presetID="23" presetClass="entr" presetSubtype="16" fill="hold" grpId="0" nodeType="afterEffect">
                                      <p:stCondLst>
                                        <p:cond delay="0"/>
                                      </p:stCondLst>
                                      <p:childTnLst>
                                        <p:set>
                                          <p:cBhvr>
                                            <p:cTn id="131" dur="1" fill="hold">
                                              <p:stCondLst>
                                                <p:cond delay="0"/>
                                              </p:stCondLst>
                                            </p:cTn>
                                            <p:tgtEl>
                                              <p:spTgt spid="123"/>
                                            </p:tgtEl>
                                            <p:attrNameLst>
                                              <p:attrName>style.visibility</p:attrName>
                                            </p:attrNameLst>
                                          </p:cBhvr>
                                          <p:to>
                                            <p:strVal val="visible"/>
                                          </p:to>
                                        </p:set>
                                        <p:anim calcmode="lin" valueType="num">
                                          <p:cBhvr>
                                            <p:cTn id="132" dur="500" fill="hold"/>
                                            <p:tgtEl>
                                              <p:spTgt spid="123"/>
                                            </p:tgtEl>
                                            <p:attrNameLst>
                                              <p:attrName>ppt_w</p:attrName>
                                            </p:attrNameLst>
                                          </p:cBhvr>
                                          <p:tavLst>
                                            <p:tav tm="0">
                                              <p:val>
                                                <p:fltVal val="0"/>
                                              </p:val>
                                            </p:tav>
                                            <p:tav tm="100000">
                                              <p:val>
                                                <p:strVal val="#ppt_w"/>
                                              </p:val>
                                            </p:tav>
                                          </p:tavLst>
                                        </p:anim>
                                        <p:anim calcmode="lin" valueType="num">
                                          <p:cBhvr>
                                            <p:cTn id="133" dur="500" fill="hold"/>
                                            <p:tgtEl>
                                              <p:spTgt spid="123"/>
                                            </p:tgtEl>
                                            <p:attrNameLst>
                                              <p:attrName>ppt_h</p:attrName>
                                            </p:attrNameLst>
                                          </p:cBhvr>
                                          <p:tavLst>
                                            <p:tav tm="0">
                                              <p:val>
                                                <p:fltVal val="0"/>
                                              </p:val>
                                            </p:tav>
                                            <p:tav tm="100000">
                                              <p:val>
                                                <p:strVal val="#ppt_h"/>
                                              </p:val>
                                            </p:tav>
                                          </p:tavLst>
                                        </p:anim>
                                      </p:childTnLst>
                                    </p:cTn>
                                  </p:par>
                                </p:childTnLst>
                              </p:cTn>
                            </p:par>
                            <p:par>
                              <p:cTn id="134" fill="hold">
                                <p:stCondLst>
                                  <p:cond delay="1000"/>
                                </p:stCondLst>
                                <p:childTnLst>
                                  <p:par>
                                    <p:cTn id="135" presetID="23" presetClass="entr" presetSubtype="16" fill="hold" grpId="0" nodeType="afterEffect">
                                      <p:stCondLst>
                                        <p:cond delay="0"/>
                                      </p:stCondLst>
                                      <p:childTnLst>
                                        <p:set>
                                          <p:cBhvr>
                                            <p:cTn id="136" dur="1" fill="hold">
                                              <p:stCondLst>
                                                <p:cond delay="0"/>
                                              </p:stCondLst>
                                            </p:cTn>
                                            <p:tgtEl>
                                              <p:spTgt spid="135"/>
                                            </p:tgtEl>
                                            <p:attrNameLst>
                                              <p:attrName>style.visibility</p:attrName>
                                            </p:attrNameLst>
                                          </p:cBhvr>
                                          <p:to>
                                            <p:strVal val="visible"/>
                                          </p:to>
                                        </p:set>
                                        <p:anim calcmode="lin" valueType="num">
                                          <p:cBhvr>
                                            <p:cTn id="137" dur="500" fill="hold"/>
                                            <p:tgtEl>
                                              <p:spTgt spid="135"/>
                                            </p:tgtEl>
                                            <p:attrNameLst>
                                              <p:attrName>ppt_w</p:attrName>
                                            </p:attrNameLst>
                                          </p:cBhvr>
                                          <p:tavLst>
                                            <p:tav tm="0">
                                              <p:val>
                                                <p:fltVal val="0"/>
                                              </p:val>
                                            </p:tav>
                                            <p:tav tm="100000">
                                              <p:val>
                                                <p:strVal val="#ppt_w"/>
                                              </p:val>
                                            </p:tav>
                                          </p:tavLst>
                                        </p:anim>
                                        <p:anim calcmode="lin" valueType="num">
                                          <p:cBhvr>
                                            <p:cTn id="138" dur="500" fill="hold"/>
                                            <p:tgtEl>
                                              <p:spTgt spid="135"/>
                                            </p:tgtEl>
                                            <p:attrNameLst>
                                              <p:attrName>ppt_h</p:attrName>
                                            </p:attrNameLst>
                                          </p:cBhvr>
                                          <p:tavLst>
                                            <p:tav tm="0">
                                              <p:val>
                                                <p:fltVal val="0"/>
                                              </p:val>
                                            </p:tav>
                                            <p:tav tm="100000">
                                              <p:val>
                                                <p:strVal val="#ppt_h"/>
                                              </p:val>
                                            </p:tav>
                                          </p:tavLst>
                                        </p:anim>
                                      </p:childTnLst>
                                    </p:cTn>
                                  </p:par>
                                </p:childTnLst>
                              </p:cTn>
                            </p:par>
                            <p:par>
                              <p:cTn id="139" fill="hold">
                                <p:stCondLst>
                                  <p:cond delay="1500"/>
                                </p:stCondLst>
                                <p:childTnLst>
                                  <p:par>
                                    <p:cTn id="140" presetID="2" presetClass="entr" presetSubtype="2" accel="28000" fill="hold" grpId="0" nodeType="afterEffect">
                                      <p:stCondLst>
                                        <p:cond delay="0"/>
                                      </p:stCondLst>
                                      <p:iterate type="lt">
                                        <p:tmPct val="20000"/>
                                      </p:iterate>
                                      <p:childTnLst>
                                        <p:set>
                                          <p:cBhvr>
                                            <p:cTn id="141" dur="1" fill="hold">
                                              <p:stCondLst>
                                                <p:cond delay="0"/>
                                              </p:stCondLst>
                                            </p:cTn>
                                            <p:tgtEl>
                                              <p:spTgt spid="147"/>
                                            </p:tgtEl>
                                            <p:attrNameLst>
                                              <p:attrName>style.visibility</p:attrName>
                                            </p:attrNameLst>
                                          </p:cBhvr>
                                          <p:to>
                                            <p:strVal val="visible"/>
                                          </p:to>
                                        </p:set>
                                        <p:anim calcmode="lin" valueType="num">
                                          <p:cBhvr additive="base">
                                            <p:cTn id="142" dur="500" fill="hold"/>
                                            <p:tgtEl>
                                              <p:spTgt spid="147"/>
                                            </p:tgtEl>
                                            <p:attrNameLst>
                                              <p:attrName>ppt_x</p:attrName>
                                            </p:attrNameLst>
                                          </p:cBhvr>
                                          <p:tavLst>
                                            <p:tav tm="0">
                                              <p:val>
                                                <p:strVal val="1+#ppt_w/2"/>
                                              </p:val>
                                            </p:tav>
                                            <p:tav tm="100000">
                                              <p:val>
                                                <p:strVal val="#ppt_x"/>
                                              </p:val>
                                            </p:tav>
                                          </p:tavLst>
                                        </p:anim>
                                        <p:anim calcmode="lin" valueType="num">
                                          <p:cBhvr additive="base">
                                            <p:cTn id="143" dur="500" fill="hold"/>
                                            <p:tgtEl>
                                              <p:spTgt spid="147"/>
                                            </p:tgtEl>
                                            <p:attrNameLst>
                                              <p:attrName>ppt_y</p:attrName>
                                            </p:attrNameLst>
                                          </p:cBhvr>
                                          <p:tavLst>
                                            <p:tav tm="0">
                                              <p:val>
                                                <p:strVal val="#ppt_y"/>
                                              </p:val>
                                            </p:tav>
                                            <p:tav tm="100000">
                                              <p:val>
                                                <p:strVal val="#ppt_y"/>
                                              </p:val>
                                            </p:tav>
                                          </p:tavLst>
                                        </p:anim>
                                      </p:childTnLst>
                                    </p:cTn>
                                  </p:par>
                                </p:childTnLst>
                              </p:cTn>
                            </p:par>
                            <p:par>
                              <p:cTn id="144" fill="hold">
                                <p:stCondLst>
                                  <p:cond delay="2700"/>
                                </p:stCondLst>
                                <p:childTnLst>
                                  <p:par>
                                    <p:cTn id="145" presetID="22" presetClass="entr" presetSubtype="2" fill="hold" grpId="0" nodeType="afterEffect">
                                      <p:stCondLst>
                                        <p:cond delay="0"/>
                                      </p:stCondLst>
                                      <p:childTnLst>
                                        <p:set>
                                          <p:cBhvr>
                                            <p:cTn id="146" dur="1" fill="hold">
                                              <p:stCondLst>
                                                <p:cond delay="0"/>
                                              </p:stCondLst>
                                            </p:cTn>
                                            <p:tgtEl>
                                              <p:spTgt spid="149"/>
                                            </p:tgtEl>
                                            <p:attrNameLst>
                                              <p:attrName>style.visibility</p:attrName>
                                            </p:attrNameLst>
                                          </p:cBhvr>
                                          <p:to>
                                            <p:strVal val="visible"/>
                                          </p:to>
                                        </p:set>
                                        <p:animEffect transition="in" filter="wipe(right)">
                                          <p:cBhvr>
                                            <p:cTn id="147" dur="500"/>
                                            <p:tgtEl>
                                              <p:spTgt spid="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51" grpId="0" animBg="1"/>
          <p:bldP spid="52" grpId="0" animBg="1"/>
          <p:bldP spid="53" grpId="0" animBg="1"/>
          <p:bldP spid="54" grpId="0" animBg="1"/>
          <p:bldP spid="56" grpId="0" animBg="1"/>
          <p:bldP spid="85" grpId="0" animBg="1"/>
          <p:bldP spid="86" grpId="0" animBg="1"/>
          <p:bldP spid="95" grpId="0" animBg="1"/>
          <p:bldP spid="98" grpId="0" animBg="1"/>
          <p:bldP spid="99" grpId="0" animBg="1"/>
          <p:bldP spid="100" grpId="0" animBg="1"/>
          <p:bldP spid="101" grpId="0" animBg="1"/>
          <p:bldP spid="102" grpId="0" animBg="1"/>
          <p:bldP spid="103" grpId="0" animBg="1"/>
          <p:bldP spid="147" grpId="0"/>
          <p:bldP spid="149" grpId="0" animBg="1"/>
          <p:bldP spid="123" grpId="0" animBg="1"/>
          <p:bldP spid="124" grpId="0" animBg="1"/>
          <p:bldP spid="126" grpId="0" animBg="1"/>
          <p:bldP spid="135" grpId="0" animBg="1"/>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824456"/>
          </a:xfrm>
          <a:prstGeom prst="rect">
            <a:avLst/>
          </a:prstGeom>
        </p:spPr>
        <p:txBody>
          <a:bodyPr wrap="square" rtlCol="0" anchor="t">
            <a:spAutoFit/>
          </a:bodyPr>
          <a:lstStyle/>
          <a:p>
            <a:pPr algn="ctr" fontAlgn="base" latinLnBrk="1">
              <a:lnSpc>
                <a:spcPct val="150000"/>
              </a:lnSpc>
            </a:pPr>
            <a:r>
              <a:rPr lang="zh-CN" altLang="en-US" sz="3600" b="1" dirty="0">
                <a:solidFill>
                  <a:srgbClr val="005790"/>
                </a:solidFill>
                <a:cs typeface="+mn-ea"/>
              </a:rPr>
              <a:t>第一章   社会主义基本经济制度</a:t>
            </a:r>
            <a:endParaRPr lang="en-US" altLang="zh-CN" sz="3600" b="1" dirty="0">
              <a:solidFill>
                <a:srgbClr val="005790"/>
              </a:solidFill>
              <a:cs typeface="+mn-ea"/>
            </a:endParaRPr>
          </a:p>
        </p:txBody>
      </p:sp>
      <p:pic>
        <p:nvPicPr>
          <p:cNvPr id="8" name="图片 7">
            <a:extLst>
              <a:ext uri="{FF2B5EF4-FFF2-40B4-BE49-F238E27FC236}">
                <a16:creationId xmlns:a16="http://schemas.microsoft.com/office/drawing/2014/main" id="{BCA12A38-E287-4AC7-8569-2068EB269C4F}"/>
              </a:ext>
            </a:extLst>
          </p:cNvPr>
          <p:cNvPicPr>
            <a:picLocks noChangeAspect="1"/>
          </p:cNvPicPr>
          <p:nvPr/>
        </p:nvPicPr>
        <p:blipFill>
          <a:blip r:embed="rId4"/>
          <a:stretch>
            <a:fillRect/>
          </a:stretch>
        </p:blipFill>
        <p:spPr>
          <a:xfrm>
            <a:off x="1395388" y="1990436"/>
            <a:ext cx="9004006" cy="3166371"/>
          </a:xfrm>
          <a:prstGeom prst="rect">
            <a:avLst/>
          </a:prstGeom>
        </p:spPr>
      </p:pic>
    </p:spTree>
    <p:extLst>
      <p:ext uri="{BB962C8B-B14F-4D97-AF65-F5344CB8AC3E}">
        <p14:creationId xmlns:p14="http://schemas.microsoft.com/office/powerpoint/2010/main" val="626032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1580</Words>
  <Application>Microsoft Office PowerPoint</Application>
  <PresentationFormat>宽屏</PresentationFormat>
  <Paragraphs>136</Paragraphs>
  <Slides>25</Slides>
  <Notes>25</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25</vt:i4>
      </vt:variant>
    </vt:vector>
  </HeadingPairs>
  <TitlesOfParts>
    <vt:vector size="30" baseType="lpstr">
      <vt:lpstr>方正大标宋简体</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2023-03-01T05:37:07Z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