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 id="2147483675" r:id="rId3"/>
  </p:sldMasterIdLst>
  <p:notesMasterIdLst>
    <p:notesMasterId r:id="rId29"/>
  </p:notesMasterIdLst>
  <p:handoutMasterIdLst>
    <p:handoutMasterId r:id="rId30"/>
  </p:handoutMasterIdLst>
  <p:sldIdLst>
    <p:sldId id="1114" r:id="rId4"/>
    <p:sldId id="1150" r:id="rId5"/>
    <p:sldId id="1154" r:id="rId6"/>
    <p:sldId id="1152" r:id="rId7"/>
    <p:sldId id="1157" r:id="rId8"/>
    <p:sldId id="1158" r:id="rId9"/>
    <p:sldId id="1176" r:id="rId10"/>
    <p:sldId id="1162" r:id="rId11"/>
    <p:sldId id="1177" r:id="rId12"/>
    <p:sldId id="1163" r:id="rId13"/>
    <p:sldId id="1178" r:id="rId14"/>
    <p:sldId id="1155" r:id="rId15"/>
    <p:sldId id="1156" r:id="rId16"/>
    <p:sldId id="1171" r:id="rId17"/>
    <p:sldId id="1172" r:id="rId18"/>
    <p:sldId id="1173" r:id="rId19"/>
    <p:sldId id="1179" r:id="rId20"/>
    <p:sldId id="1174" r:id="rId21"/>
    <p:sldId id="1175" r:id="rId22"/>
    <p:sldId id="1185" r:id="rId23"/>
    <p:sldId id="1180" r:id="rId24"/>
    <p:sldId id="1181" r:id="rId25"/>
    <p:sldId id="1184" r:id="rId26"/>
    <p:sldId id="1182" r:id="rId27"/>
    <p:sldId id="1183" r:id="rId28"/>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787">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bany" initials="xb21cn" lastIdx="1" clrIdx="0"/>
  <p:cmAuthor id="1" name="ms" initials="m" lastIdx="2" clrIdx="0"/>
  <p:cmAuthor id="3" name="MSedu" initials="M" lastIdx="4"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816" y="84"/>
      </p:cViewPr>
      <p:guideLst>
        <p:guide orient="horz" pos="1620"/>
        <p:guide pos="2787"/>
      </p:guideLst>
    </p:cSldViewPr>
  </p:slid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2022/9/23</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26518930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25EC3-FA8C-4620-B609-2CEE59445900}" type="datetimeFigureOut">
              <a:rPr lang="zh-CN" altLang="en-US" smtClean="0"/>
              <a:t>2022/9/23</a:t>
            </a:fld>
            <a:endParaRPr lang="zh-CN" altLang="en-US"/>
          </a:p>
        </p:txBody>
      </p:sp>
      <p:sp>
        <p:nvSpPr>
          <p:cNvPr id="4" name="幻灯片图像占位符 3"/>
          <p:cNvSpPr>
            <a:spLocks noGrp="1" noRot="1" noChangeAspect="1"/>
          </p:cNvSpPr>
          <p:nvPr>
            <p:ph type="sldImg" idx="2"/>
          </p:nvPr>
        </p:nvSpPr>
        <p:spPr>
          <a:xfrm>
            <a:off x="381533"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8E2-CFAD-4D02-9F91-A5968DA84704}" type="slidenum">
              <a:rPr lang="zh-CN" altLang="en-US" smtClean="0"/>
              <a:t>‹#›</a:t>
            </a:fld>
            <a:endParaRPr lang="zh-CN" altLang="en-US"/>
          </a:p>
        </p:txBody>
      </p:sp>
    </p:spTree>
    <p:extLst>
      <p:ext uri="{BB962C8B-B14F-4D97-AF65-F5344CB8AC3E}">
        <p14:creationId xmlns:p14="http://schemas.microsoft.com/office/powerpoint/2010/main" val="834315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9987186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3587802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8196555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6276217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8310469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7554803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8282613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8431609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382139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5629911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5639801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9806183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015771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9001875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4398842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6489572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367788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4809545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3587802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0126563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7196373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7827643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0671819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4671989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2.xml"/><Relationship Id="rId5" Type="http://schemas.openxmlformats.org/officeDocument/2006/relationships/tags" Target="../tags/tag11.xml"/><Relationship Id="rId4"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2.xml"/><Relationship Id="rId5" Type="http://schemas.openxmlformats.org/officeDocument/2006/relationships/tags" Target="../tags/tag16.xml"/><Relationship Id="rId4"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2.xml"/><Relationship Id="rId5" Type="http://schemas.openxmlformats.org/officeDocument/2006/relationships/tags" Target="../tags/tag21.xml"/><Relationship Id="rId4" Type="http://schemas.openxmlformats.org/officeDocument/2006/relationships/tags" Target="../tags/tag20.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2.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2.xml"/><Relationship Id="rId4" Type="http://schemas.openxmlformats.org/officeDocument/2006/relationships/tags" Target="../tags/tag39.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2.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2.xml"/><Relationship Id="rId5" Type="http://schemas.openxmlformats.org/officeDocument/2006/relationships/tags" Target="../tags/tag53.xml"/><Relationship Id="rId4" Type="http://schemas.openxmlformats.org/officeDocument/2006/relationships/tags" Target="../tags/tag52.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2.xml"/><Relationship Id="rId4" Type="http://schemas.openxmlformats.org/officeDocument/2006/relationships/tags" Target="../tags/tag57.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2.xml"/><Relationship Id="rId5" Type="http://schemas.openxmlformats.org/officeDocument/2006/relationships/tags" Target="../tags/tag62.xml"/><Relationship Id="rId4" Type="http://schemas.openxmlformats.org/officeDocument/2006/relationships/tags" Target="../tags/tag6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slideMaster" Target="../slideMasters/slideMaster3.xml"/><Relationship Id="rId5" Type="http://schemas.openxmlformats.org/officeDocument/2006/relationships/tags" Target="../tags/tag73.xml"/><Relationship Id="rId4" Type="http://schemas.openxmlformats.org/officeDocument/2006/relationships/tags" Target="../tags/tag72.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slideMaster" Target="../slideMasters/slideMaster3.xml"/><Relationship Id="rId5" Type="http://schemas.openxmlformats.org/officeDocument/2006/relationships/tags" Target="../tags/tag78.xml"/><Relationship Id="rId4" Type="http://schemas.openxmlformats.org/officeDocument/2006/relationships/tags" Target="../tags/tag77.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slideMaster" Target="../slideMasters/slideMaster3.xml"/><Relationship Id="rId5" Type="http://schemas.openxmlformats.org/officeDocument/2006/relationships/tags" Target="../tags/tag83.xml"/><Relationship Id="rId4" Type="http://schemas.openxmlformats.org/officeDocument/2006/relationships/tags" Target="../tags/tag82.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86.xml"/><Relationship Id="rId7" Type="http://schemas.openxmlformats.org/officeDocument/2006/relationships/slideMaster" Target="../slideMasters/slideMaster3.xml"/><Relationship Id="rId2" Type="http://schemas.openxmlformats.org/officeDocument/2006/relationships/tags" Target="../tags/tag85.xml"/><Relationship Id="rId1" Type="http://schemas.openxmlformats.org/officeDocument/2006/relationships/tags" Target="../tags/tag84.xml"/><Relationship Id="rId6" Type="http://schemas.openxmlformats.org/officeDocument/2006/relationships/tags" Target="../tags/tag89.xml"/><Relationship Id="rId5" Type="http://schemas.openxmlformats.org/officeDocument/2006/relationships/tags" Target="../tags/tag88.xml"/><Relationship Id="rId4" Type="http://schemas.openxmlformats.org/officeDocument/2006/relationships/tags" Target="../tags/tag87.xml"/></Relationships>
</file>

<file path=ppt/slideLayouts/_rels/slideLayout29.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9"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tags" Target="../tags/tag98.xml"/><Relationship Id="rId5" Type="http://schemas.openxmlformats.org/officeDocument/2006/relationships/slideMaster" Target="../slideMasters/slideMaster3.xml"/><Relationship Id="rId4" Type="http://schemas.openxmlformats.org/officeDocument/2006/relationships/tags" Target="../tags/tag101.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4"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07.xml"/><Relationship Id="rId7" Type="http://schemas.openxmlformats.org/officeDocument/2006/relationships/slideMaster" Target="../slideMasters/slideMaster3.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5" Type="http://schemas.openxmlformats.org/officeDocument/2006/relationships/tags" Target="../tags/tag109.xml"/><Relationship Id="rId4" Type="http://schemas.openxmlformats.org/officeDocument/2006/relationships/tags" Target="../tags/tag108.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slideMaster" Target="../slideMasters/slideMaster3.xml"/><Relationship Id="rId5" Type="http://schemas.openxmlformats.org/officeDocument/2006/relationships/tags" Target="../tags/tag115.xml"/><Relationship Id="rId4" Type="http://schemas.openxmlformats.org/officeDocument/2006/relationships/tags" Target="../tags/tag114.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5" Type="http://schemas.openxmlformats.org/officeDocument/2006/relationships/slideMaster" Target="../slideMasters/slideMaster3.xml"/><Relationship Id="rId4" Type="http://schemas.openxmlformats.org/officeDocument/2006/relationships/tags" Target="../tags/tag119.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slideMaster" Target="../slideMasters/slideMaster3.xml"/><Relationship Id="rId5" Type="http://schemas.openxmlformats.org/officeDocument/2006/relationships/tags" Target="../tags/tag124.xml"/><Relationship Id="rId4" Type="http://schemas.openxmlformats.org/officeDocument/2006/relationships/tags" Target="../tags/tag12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2022/9/23</a:t>
            </a:fld>
            <a:endParaRPr lang="zh-CN" altLang="en-US"/>
          </a:p>
        </p:txBody>
      </p:sp>
      <p:sp>
        <p:nvSpPr>
          <p:cNvPr id="9" name="Rectangle 8"/>
          <p:cNvSpPr/>
          <p:nvPr userDrawn="1"/>
        </p:nvSpPr>
        <p:spPr>
          <a:xfrm>
            <a:off x="345440" y="2207338"/>
            <a:ext cx="7147931"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572652" y="2208862"/>
            <a:ext cx="1190348" cy="1845125"/>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Rectangle 12"/>
          <p:cNvSpPr/>
          <p:nvPr userDrawn="1"/>
        </p:nvSpPr>
        <p:spPr>
          <a:xfrm>
            <a:off x="7712714" y="2352905"/>
            <a:ext cx="910224" cy="155703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Rectangle 13"/>
          <p:cNvSpPr/>
          <p:nvPr userDrawn="1"/>
        </p:nvSpPr>
        <p:spPr>
          <a:xfrm>
            <a:off x="445483" y="2292117"/>
            <a:ext cx="6947845"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p:cNvSpPr>
            <a:spLocks noGrp="1"/>
          </p:cNvSpPr>
          <p:nvPr>
            <p:ph type="sldNum" sz="quarter" idx="12"/>
          </p:nvPr>
        </p:nvSpPr>
        <p:spPr>
          <a:xfrm>
            <a:off x="7786826" y="3469558"/>
            <a:ext cx="762000" cy="342960"/>
          </a:xfrm>
        </p:spPr>
        <p:txBody>
          <a:bodyPr/>
          <a:lstStyle>
            <a:lvl1pPr algn="ctr">
              <a:defRPr sz="2100">
                <a:solidFill>
                  <a:schemeClr val="accent1">
                    <a:lumMod val="50000"/>
                  </a:schemeClr>
                </a:solidFill>
              </a:defRPr>
            </a:lvl1pPr>
          </a:lstStyle>
          <a:p>
            <a:fld id="{226A5DA0-3F0B-4660-9645-CD05A3FC641F}" type="slidenum">
              <a:rPr lang="zh-CN" altLang="en-US" smtClean="0"/>
              <a:t>‹#›</a:t>
            </a:fld>
            <a:endParaRPr lang="zh-CN" altLang="en-US"/>
          </a:p>
        </p:txBody>
      </p:sp>
      <p:sp>
        <p:nvSpPr>
          <p:cNvPr id="11" name="Rectangle 10"/>
          <p:cNvSpPr/>
          <p:nvPr userDrawn="1"/>
        </p:nvSpPr>
        <p:spPr>
          <a:xfrm>
            <a:off x="541822" y="3420055"/>
            <a:ext cx="6755166"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538971" y="2354992"/>
            <a:ext cx="6760868"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Subtitle 2"/>
          <p:cNvSpPr>
            <a:spLocks noGrp="1"/>
          </p:cNvSpPr>
          <p:nvPr>
            <p:ph type="subTitle" idx="1"/>
          </p:nvPr>
        </p:nvSpPr>
        <p:spPr>
          <a:xfrm>
            <a:off x="642805" y="3486760"/>
            <a:ext cx="6553200" cy="342960"/>
          </a:xfrm>
        </p:spPr>
        <p:txBody>
          <a:bodyPr>
            <a:normAutofit/>
          </a:bodyPr>
          <a:lstStyle>
            <a:lvl1pPr marL="0" indent="0" algn="ctr">
              <a:buNone/>
              <a:defRPr sz="1350" cap="all" spc="300" baseline="0">
                <a:solidFill>
                  <a:srgbClr val="FFFFFF"/>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a:t>单击此处编辑母版副标题样式</a:t>
            </a:r>
            <a:endParaRPr lang="en-US" dirty="0"/>
          </a:p>
        </p:txBody>
      </p:sp>
      <p:sp>
        <p:nvSpPr>
          <p:cNvPr id="2" name="Title 1"/>
          <p:cNvSpPr>
            <a:spLocks noGrp="1"/>
          </p:cNvSpPr>
          <p:nvPr>
            <p:ph type="ctrTitle"/>
          </p:nvPr>
        </p:nvSpPr>
        <p:spPr>
          <a:xfrm>
            <a:off x="604705" y="2420698"/>
            <a:ext cx="6629400" cy="914561"/>
          </a:xfrm>
        </p:spPr>
        <p:txBody>
          <a:bodyPr anchor="b" anchorCtr="0">
            <a:noAutofit/>
          </a:bodyPr>
          <a:lstStyle>
            <a:lvl1pPr>
              <a:defRPr sz="3000">
                <a:solidFill>
                  <a:schemeClr val="accent1">
                    <a:lumMod val="50000"/>
                  </a:schemeClr>
                </a:solidFill>
              </a:defRPr>
            </a:lvl1pPr>
          </a:lstStyle>
          <a:p>
            <a:r>
              <a:rPr lang="zh-CN" altLang="en-US"/>
              <a:t>单击此处编辑母版标题样式</a:t>
            </a:r>
            <a:endParaRPr lang="en-US" dirty="0"/>
          </a:p>
        </p:txBody>
      </p:sp>
      <p:sp>
        <p:nvSpPr>
          <p:cNvPr id="16" name="文本框 15"/>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7" name="图片 1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AD03F8B0-DC90-4F24-9965-B99CE2D39518}" type="datetimeFigureOut">
              <a:rPr lang="zh-CN" altLang="en-US" smtClean="0"/>
              <a:t>2022/9/23</a:t>
            </a:fld>
            <a:endParaRPr lang="zh-CN" altLang="en-US"/>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Rectangle 6"/>
          <p:cNvSpPr/>
          <p:nvPr userDrawn="1"/>
        </p:nvSpPr>
        <p:spPr>
          <a:xfrm>
            <a:off x="6861702" y="171480"/>
            <a:ext cx="1859280" cy="4592779"/>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8" name="Rectangle 7"/>
          <p:cNvSpPr/>
          <p:nvPr userDrawn="1"/>
        </p:nvSpPr>
        <p:spPr>
          <a:xfrm>
            <a:off x="6955225" y="263603"/>
            <a:ext cx="1672235" cy="4408534"/>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Vertical Title 1"/>
          <p:cNvSpPr>
            <a:spLocks noGrp="1"/>
          </p:cNvSpPr>
          <p:nvPr>
            <p:ph type="title" orient="vert"/>
          </p:nvPr>
        </p:nvSpPr>
        <p:spPr>
          <a:xfrm>
            <a:off x="7048577" y="296622"/>
            <a:ext cx="1485531" cy="434249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285799"/>
            <a:ext cx="6172200" cy="434416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D03F8B0-DC90-4F24-9965-B99CE2D39518}" type="datetimeFigureOut">
              <a:rPr lang="zh-CN" altLang="en-US" smtClean="0"/>
              <a:t>2022/9/23</a:t>
            </a:fld>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0" name="图片 9"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8168095" y="2509080"/>
            <a:ext cx="975905" cy="2302049"/>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6233519" y="107001"/>
            <a:ext cx="2910482" cy="3237055"/>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4356189" y="1"/>
            <a:ext cx="3122562" cy="1409479"/>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Tree>
    <p:extLst>
      <p:ext uri="{BB962C8B-B14F-4D97-AF65-F5344CB8AC3E}">
        <p14:creationId xmlns:p14="http://schemas.microsoft.com/office/powerpoint/2010/main" val="12927873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2022/9/23</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2022/9/23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2022/9/23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2022/9/23</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2022/9/23</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2022/9/23</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2022/9/23</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1362710" y="4768096"/>
            <a:ext cx="2133600" cy="273892"/>
          </a:xfrm>
        </p:spPr>
        <p:txBody>
          <a:bodyPr/>
          <a:lstStyle/>
          <a:p>
            <a:fld id="{AD03F8B0-DC90-4F24-9965-B99CE2D39518}" type="datetimeFigureOut">
              <a:rPr lang="zh-CN" altLang="en-US" smtClean="0"/>
              <a:t>2022/9/23</a:t>
            </a:fld>
            <a:endParaRPr lang="zh-CN" altLang="en-US"/>
          </a:p>
        </p:txBody>
      </p:sp>
      <p:sp>
        <p:nvSpPr>
          <p:cNvPr id="5" name="Footer Placeholder 4"/>
          <p:cNvSpPr>
            <a:spLocks noGrp="1"/>
          </p:cNvSpPr>
          <p:nvPr>
            <p:ph type="ftr" sz="quarter" idx="11"/>
          </p:nvPr>
        </p:nvSpPr>
        <p:spPr>
          <a:xfrm>
            <a:off x="1619672" y="3651870"/>
            <a:ext cx="8118475" cy="273685"/>
          </a:xfrm>
        </p:spPr>
        <p:txBody>
          <a:bodyPr/>
          <a:lstStyle/>
          <a:p>
            <a:endParaRPr lang="en-US" altLang="zh-CN" dirty="0"/>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2022/9/23</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2022/9/23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2022/9/23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2022/9/23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60FBDFE-C587-4B4C-A407-44438C67B59E}" type="datetimeFigureOut">
              <a:rPr lang="zh-CN" altLang="en-US" smtClean="0"/>
              <a:t>2022/9/23</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2022/9/23</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2022/9/23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2022/9/23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2022/9/23</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2022/9/23</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2022/9/23</a:t>
            </a:fld>
            <a:endParaRPr lang="zh-CN" altLang="en-US"/>
          </a:p>
        </p:txBody>
      </p:sp>
      <p:sp>
        <p:nvSpPr>
          <p:cNvPr id="13" name="Rectangle 12"/>
          <p:cNvSpPr/>
          <p:nvPr userDrawn="1"/>
        </p:nvSpPr>
        <p:spPr>
          <a:xfrm>
            <a:off x="451976" y="2210187"/>
            <a:ext cx="8265160"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567656" y="2286400"/>
            <a:ext cx="8033800"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2" name="Title 1"/>
          <p:cNvSpPr>
            <a:spLocks noGrp="1"/>
          </p:cNvSpPr>
          <p:nvPr>
            <p:ph type="title"/>
          </p:nvPr>
        </p:nvSpPr>
        <p:spPr>
          <a:xfrm>
            <a:off x="736456" y="2400719"/>
            <a:ext cx="7696200" cy="971721"/>
          </a:xfrm>
        </p:spPr>
        <p:txBody>
          <a:bodyPr anchor="b" anchorCtr="0">
            <a:noAutofit/>
          </a:bodyPr>
          <a:lstStyle>
            <a:lvl1pPr algn="ctr" defTabSz="914400" rtl="0" eaLnBrk="1" latinLnBrk="0" hangingPunct="1">
              <a:spcBef>
                <a:spcPct val="0"/>
              </a:spcBef>
              <a:buNone/>
              <a:defRPr lang="en-US" sz="3000" kern="1200" cap="all" baseline="0" dirty="0">
                <a:solidFill>
                  <a:schemeClr val="accent1">
                    <a:lumMod val="50000"/>
                  </a:schemeClr>
                </a:solidFill>
                <a:latin typeface="+mj-lt"/>
                <a:ea typeface="+mj-ea"/>
                <a:cs typeface="+mj-cs"/>
              </a:defRPr>
            </a:lvl1pPr>
          </a:lstStyle>
          <a:p>
            <a:r>
              <a:rPr lang="zh-CN" altLang="en-US"/>
              <a:t>单击此处编辑母版标题样式</a:t>
            </a:r>
            <a:endParaRPr lang="en-US" dirty="0"/>
          </a:p>
        </p:txBody>
      </p:sp>
      <p:sp>
        <p:nvSpPr>
          <p:cNvPr id="15" name="Rectangle 14"/>
          <p:cNvSpPr/>
          <p:nvPr userDrawn="1"/>
        </p:nvSpPr>
        <p:spPr>
          <a:xfrm>
            <a:off x="675496" y="3406736"/>
            <a:ext cx="7818120"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736456" y="3456237"/>
            <a:ext cx="7696200" cy="392906"/>
          </a:xfrm>
        </p:spPr>
        <p:txBody>
          <a:bodyPr anchor="ctr">
            <a:normAutofit/>
          </a:bodyPr>
          <a:lstStyle>
            <a:lvl1pPr marL="0" indent="0" algn="ctr">
              <a:buNone/>
              <a:defRPr sz="1500" cap="all" spc="250" baseline="0">
                <a:solidFill>
                  <a:srgbClr val="FFFFFF"/>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a:r>
              <a:rPr lang="zh-CN" altLang="en-US"/>
              <a:t>单击此处编辑母版文本样式</a:t>
            </a:r>
          </a:p>
        </p:txBody>
      </p:sp>
      <p:sp>
        <p:nvSpPr>
          <p:cNvPr id="14" name="Rectangle 13"/>
          <p:cNvSpPr/>
          <p:nvPr userDrawn="1"/>
        </p:nvSpPr>
        <p:spPr>
          <a:xfrm>
            <a:off x="675757" y="2343560"/>
            <a:ext cx="7817599"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1" name="图片 10"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2022/9/23</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2022/9/23</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2022/9/23</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2022/9/23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2022/9/23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2022/9/23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26128"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48200"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2022/9/23</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dirty="0"/>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26128" y="1292054"/>
            <a:ext cx="4040188"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426128" y="1829120"/>
            <a:ext cx="4040188"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45025" y="1292054"/>
            <a:ext cx="4041775"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645025" y="1829120"/>
            <a:ext cx="4041775"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D03F8B0-DC90-4F24-9965-B99CE2D39518}" type="datetimeFigureOut">
              <a:rPr lang="zh-CN" altLang="en-US" smtClean="0"/>
              <a:t>2022/9/23</a:t>
            </a:fld>
            <a:endParaRPr lang="zh-CN" altLang="en-US"/>
          </a:p>
        </p:txBody>
      </p:sp>
      <p:sp>
        <p:nvSpPr>
          <p:cNvPr id="8" name="Footer Placeholder 7"/>
          <p:cNvSpPr>
            <a:spLocks noGrp="1"/>
          </p:cNvSpPr>
          <p:nvPr>
            <p:ph type="ftr" sz="quarter" idx="11"/>
          </p:nvPr>
        </p:nvSpPr>
        <p:spPr>
          <a:xfrm>
            <a:off x="1130935" y="4768096"/>
            <a:ext cx="7621905" cy="273892"/>
          </a:xfrm>
        </p:spPr>
        <p:txBody>
          <a:bodyPr/>
          <a:lstStyle/>
          <a:p>
            <a:endParaRPr lang="zh-CN" altLang="en-US" dirty="0"/>
          </a:p>
        </p:txBody>
      </p:sp>
      <p:sp>
        <p:nvSpPr>
          <p:cNvPr id="9" name="Slide Number Placeholder 8"/>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AD03F8B0-DC90-4F24-9965-B99CE2D39518}" type="datetimeFigureOut">
              <a:rPr lang="zh-CN" altLang="en-US" smtClean="0"/>
              <a:t>2022/9/23</a:t>
            </a:fld>
            <a:endParaRPr lang="zh-CN" altLang="en-US"/>
          </a:p>
        </p:txBody>
      </p:sp>
      <p:sp>
        <p:nvSpPr>
          <p:cNvPr id="4" name="Footer Placeholder 3"/>
          <p:cNvSpPr>
            <a:spLocks noGrp="1"/>
          </p:cNvSpPr>
          <p:nvPr>
            <p:ph type="ftr" sz="quarter" idx="11"/>
          </p:nvPr>
        </p:nvSpPr>
        <p:spPr>
          <a:xfrm>
            <a:off x="1130935" y="4768096"/>
            <a:ext cx="7621905" cy="273892"/>
          </a:xfrm>
        </p:spPr>
        <p:txBody>
          <a:bodyPr/>
          <a:lstStyle/>
          <a:p>
            <a:endParaRPr lang="zh-CN" altLang="en-US" dirty="0"/>
          </a:p>
        </p:txBody>
      </p:sp>
      <p:sp>
        <p:nvSpPr>
          <p:cNvPr id="5" name="Slide Number Placeholder 4"/>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Rectangle 4"/>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1" name="Rounded Rectangle 10"/>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Date Placeholder 1"/>
          <p:cNvSpPr>
            <a:spLocks noGrp="1"/>
          </p:cNvSpPr>
          <p:nvPr>
            <p:ph type="dt" sz="half" idx="10"/>
          </p:nvPr>
        </p:nvSpPr>
        <p:spPr/>
        <p:txBody>
          <a:bodyPr/>
          <a:lstStyle/>
          <a:p>
            <a:fld id="{AD03F8B0-DC90-4F24-9965-B99CE2D39518}" type="datetimeFigureOut">
              <a:rPr lang="zh-CN" altLang="en-US" smtClean="0"/>
              <a:t>2022/9/23</a:t>
            </a:fld>
            <a:endParaRPr lang="zh-CN" altLang="en-US"/>
          </a:p>
        </p:txBody>
      </p:sp>
      <p:sp>
        <p:nvSpPr>
          <p:cNvPr id="3" name="Footer Placeholder 2"/>
          <p:cNvSpPr>
            <a:spLocks noGrp="1"/>
          </p:cNvSpPr>
          <p:nvPr>
            <p:ph type="ftr" sz="quarter" idx="11"/>
          </p:nvPr>
        </p:nvSpPr>
        <p:spPr>
          <a:xfrm>
            <a:off x="1130935" y="4768096"/>
            <a:ext cx="7621905" cy="273892"/>
          </a:xfrm>
        </p:spPr>
        <p:txBody>
          <a:bodyPr/>
          <a:lstStyle/>
          <a:p>
            <a:endParaRPr lang="zh-CN" altLang="en-US"/>
          </a:p>
        </p:txBody>
      </p:sp>
      <p:sp>
        <p:nvSpPr>
          <p:cNvPr id="4" name="Slide Number Placeholder 3"/>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1" name="Rectangle 10"/>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2" name="Rounded Rectangle 11"/>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3886200" y="514440"/>
            <a:ext cx="4572000" cy="394404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2022/9/23</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8" name="Rectangle 7"/>
          <p:cNvSpPr/>
          <p:nvPr userDrawn="1"/>
        </p:nvSpPr>
        <p:spPr>
          <a:xfrm>
            <a:off x="560034" y="1129482"/>
            <a:ext cx="2716566" cy="264307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676690" y="1232069"/>
            <a:ext cx="2483254" cy="2426170"/>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769000" y="2229240"/>
            <a:ext cx="2298634" cy="1314680"/>
          </a:xfrm>
        </p:spPr>
        <p:txBody>
          <a:bodyPr/>
          <a:lstStyle>
            <a:lvl1pPr marL="0" indent="0">
              <a:spcBef>
                <a:spcPts val="300"/>
              </a:spcBef>
              <a:buNone/>
              <a:defRPr sz="1050">
                <a:solidFill>
                  <a:schemeClr val="accent1">
                    <a:lumMod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769000" y="1300962"/>
            <a:ext cx="2298634" cy="893871"/>
          </a:xfrm>
        </p:spPr>
        <p:txBody>
          <a:bodyPr anchor="b">
            <a:normAutofit/>
          </a:bodyPr>
          <a:lstStyle>
            <a:lvl1pPr algn="l">
              <a:defRPr sz="1500" b="0">
                <a:solidFill>
                  <a:schemeClr val="accent1">
                    <a:lumMod val="75000"/>
                  </a:schemeClr>
                </a:solidFill>
              </a:defRPr>
            </a:lvl1pPr>
          </a:lstStyle>
          <a:p>
            <a:r>
              <a:rPr lang="zh-CN" altLang="en-US"/>
              <a:t>单击此处编辑母版标题样式</a:t>
            </a:r>
            <a:endParaRPr lang="en-US" dirty="0"/>
          </a:p>
        </p:txBody>
      </p:sp>
      <p:sp>
        <p:nvSpPr>
          <p:cNvPr id="13" name="文本框 12"/>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4" name="图片 13"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9" name="Rounded Rectangle 8"/>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Picture Placeholder 2"/>
          <p:cNvSpPr>
            <a:spLocks noGrp="1"/>
          </p:cNvSpPr>
          <p:nvPr>
            <p:ph type="pic" idx="1"/>
          </p:nvPr>
        </p:nvSpPr>
        <p:spPr>
          <a:xfrm>
            <a:off x="685800" y="466159"/>
            <a:ext cx="7772400" cy="3249241"/>
          </a:xfrm>
          <a:solidFill>
            <a:schemeClr val="bg2"/>
          </a:solidFill>
          <a:ln>
            <a:noFill/>
          </a:ln>
          <a:effectLst>
            <a:softEdge rad="12700"/>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r>
              <a:rPr lang="zh-CN" altLang="en-US"/>
              <a:t>单击图标添加图片</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2022/9/23</a:t>
            </a:fld>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0" name="Rectangle 9"/>
          <p:cNvSpPr/>
          <p:nvPr userDrawn="1"/>
        </p:nvSpPr>
        <p:spPr>
          <a:xfrm>
            <a:off x="685800" y="3715400"/>
            <a:ext cx="7772400" cy="1028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61999" y="3772560"/>
            <a:ext cx="7600765" cy="902351"/>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13" name="Rectangle 12"/>
          <p:cNvSpPr/>
          <p:nvPr userDrawn="1"/>
        </p:nvSpPr>
        <p:spPr>
          <a:xfrm>
            <a:off x="914400" y="4229840"/>
            <a:ext cx="7328514" cy="338831"/>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p:cNvSpPr/>
          <p:nvPr userDrawn="1"/>
        </p:nvSpPr>
        <p:spPr>
          <a:xfrm>
            <a:off x="605589" y="3806856"/>
            <a:ext cx="7946136" cy="823104"/>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956289" y="4243159"/>
            <a:ext cx="7244736" cy="301339"/>
          </a:xfrm>
        </p:spPr>
        <p:txBody>
          <a:bodyPr anchor="ctr">
            <a:normAutofit/>
          </a:bodyPr>
          <a:lstStyle>
            <a:lvl1pPr marL="0" indent="0" algn="ctr">
              <a:buNone/>
              <a:defRPr sz="1125" cap="all" spc="250" baseline="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914400" y="3829720"/>
            <a:ext cx="7328514" cy="392351"/>
          </a:xfrm>
        </p:spPr>
        <p:txBody>
          <a:bodyPr anchor="ctr" anchorCtr="0"/>
          <a:lstStyle>
            <a:lvl1pPr algn="ctr">
              <a:defRPr sz="1500" b="0">
                <a:solidFill>
                  <a:schemeClr val="accent1">
                    <a:lumMod val="75000"/>
                  </a:schemeClr>
                </a:solidFill>
              </a:defRPr>
            </a:lvl1pPr>
          </a:lstStyle>
          <a:p>
            <a:r>
              <a:rPr lang="zh-CN" altLang="en-US"/>
              <a:t>单击此处编辑母版标题样式</a:t>
            </a:r>
            <a:endParaRPr lang="en-US" dirty="0"/>
          </a:p>
        </p:txBody>
      </p:sp>
      <p:sp>
        <p:nvSpPr>
          <p:cNvPr id="15" name="文本框 14"/>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6" name="图片 15"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18" Type="http://schemas.openxmlformats.org/officeDocument/2006/relationships/tags" Target="../tags/tag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ags" Target="../tags/tag4.xml"/><Relationship Id="rId2" Type="http://schemas.openxmlformats.org/officeDocument/2006/relationships/slideLayout" Target="../slideLayouts/slideLayout14.xml"/><Relationship Id="rId16" Type="http://schemas.openxmlformats.org/officeDocument/2006/relationships/tags" Target="../tags/tag3.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ags" Target="../tags/tag2.xml"/><Relationship Id="rId10" Type="http://schemas.openxmlformats.org/officeDocument/2006/relationships/slideLayout" Target="../slideLayouts/slideLayout22.xml"/><Relationship Id="rId19"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ags" Target="../tags/tag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ags" Target="../tags/tag63.xml"/><Relationship Id="rId18" Type="http://schemas.openxmlformats.org/officeDocument/2006/relationships/tags" Target="../tags/tag68.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17" Type="http://schemas.openxmlformats.org/officeDocument/2006/relationships/tags" Target="../tags/tag67.xml"/><Relationship Id="rId2" Type="http://schemas.openxmlformats.org/officeDocument/2006/relationships/slideLayout" Target="../slideLayouts/slideLayout26.xml"/><Relationship Id="rId16" Type="http://schemas.openxmlformats.org/officeDocument/2006/relationships/tags" Target="../tags/tag6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tags" Target="../tags/tag65.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ags" Target="../tags/tag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7" name="Rounded Rectangle 6"/>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457200" y="1314680"/>
            <a:ext cx="8229600" cy="3280746"/>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457200" y="4768096"/>
            <a:ext cx="2133600" cy="273892"/>
          </a:xfrm>
          <a:prstGeom prst="rect">
            <a:avLst/>
          </a:prstGeom>
        </p:spPr>
        <p:txBody>
          <a:bodyPr vert="horz" lIns="91440" tIns="45720" rIns="91440" bIns="45720" rtlCol="0" anchor="ctr"/>
          <a:lstStyle>
            <a:lvl1pPr algn="l">
              <a:defRPr sz="900">
                <a:solidFill>
                  <a:schemeClr val="tx2"/>
                </a:solidFill>
              </a:defRPr>
            </a:lvl1pPr>
          </a:lstStyle>
          <a:p>
            <a:fld id="{AD03F8B0-DC90-4F24-9965-B99CE2D39518}" type="datetimeFigureOut">
              <a:rPr lang="zh-CN" altLang="en-US" smtClean="0"/>
              <a:t>2022/9/23</a:t>
            </a:fld>
            <a:endParaRPr lang="zh-CN" altLang="en-US"/>
          </a:p>
        </p:txBody>
      </p:sp>
      <p:sp>
        <p:nvSpPr>
          <p:cNvPr id="6" name="Slide Number Placeholder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2"/>
                </a:solidFill>
              </a:defRPr>
            </a:lvl1pPr>
          </a:lstStyle>
          <a:p>
            <a:fld id="{226A5DA0-3F0B-4660-9645-CD05A3FC641F}" type="slidenum">
              <a:rPr lang="zh-CN" altLang="en-US" smtClean="0"/>
              <a:t>‹#›</a:t>
            </a:fld>
            <a:endParaRPr lang="zh-CN" altLang="en-US"/>
          </a:p>
        </p:txBody>
      </p:sp>
      <p:sp>
        <p:nvSpPr>
          <p:cNvPr id="9" name="Rectangle 8"/>
          <p:cNvSpPr/>
          <p:nvPr userDrawn="1"/>
        </p:nvSpPr>
        <p:spPr>
          <a:xfrm>
            <a:off x="274320" y="208661"/>
            <a:ext cx="8595360" cy="99458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10" name="Rectangle 9"/>
          <p:cNvSpPr/>
          <p:nvPr userDrawn="1"/>
        </p:nvSpPr>
        <p:spPr>
          <a:xfrm>
            <a:off x="372863" y="279695"/>
            <a:ext cx="8380520" cy="8390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26128" y="306333"/>
            <a:ext cx="8260672" cy="77970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7" r:id="rId12"/>
  </p:sldLayoutIdLst>
  <p:txStyles>
    <p:titleStyle>
      <a:lvl1pPr algn="ctr" defTabSz="685800" rtl="0" eaLnBrk="1" latinLnBrk="0" hangingPunct="1">
        <a:spcBef>
          <a:spcPct val="0"/>
        </a:spcBef>
        <a:buNone/>
        <a:defRPr sz="2625" kern="1200" cap="all" baseline="0">
          <a:solidFill>
            <a:schemeClr val="accent1">
              <a:lumMod val="75000"/>
            </a:schemeClr>
          </a:solidFill>
          <a:latin typeface="+mj-lt"/>
          <a:ea typeface="+mj-ea"/>
          <a:cs typeface="+mj-cs"/>
        </a:defRPr>
      </a:lvl1pPr>
    </p:titleStyle>
    <p:body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tx2"/>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tx2"/>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tx2"/>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tx2"/>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tx2"/>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tx2"/>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tx2"/>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tx2"/>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6"/>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7"/>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2022/9/23</a:t>
            </a:fld>
            <a:endParaRPr lang="zh-CN" altLang="en-US"/>
          </a:p>
        </p:txBody>
      </p:sp>
      <p:sp>
        <p:nvSpPr>
          <p:cNvPr id="5" name="页脚占位符 4"/>
          <p:cNvSpPr>
            <a:spLocks noGrp="1"/>
          </p:cNvSpPr>
          <p:nvPr>
            <p:ph type="ftr" sz="quarter" idx="3"/>
            <p:custDataLst>
              <p:tags r:id="rId18"/>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4"/>
    </p:custData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r>
              <a:rPr lang="zh-CN" altLang="en-US"/>
              <a:t>本课程</a:t>
            </a:r>
          </a:p>
        </p:txBody>
      </p:sp>
      <p:sp>
        <p:nvSpPr>
          <p:cNvPr id="5" name="页脚占位符 4"/>
          <p:cNvSpPr>
            <a:spLocks noGrp="1"/>
          </p:cNvSpPr>
          <p:nvPr>
            <p:ph type="ftr" sz="quarter" idx="3"/>
            <p:custDataLst>
              <p:tags r:id="rId17"/>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3696919" y="2606898"/>
            <a:ext cx="5073200" cy="5073200"/>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28" name="图片占位符 27"/>
          <p:cNvPicPr>
            <a:picLocks noGrp="1" noChangeAspect="1"/>
          </p:cNvPicPr>
          <p:nvPr>
            <p:ph type="pic" sz="quarter" idx="12"/>
          </p:nvPr>
        </p:nvPicPr>
        <p:blipFill>
          <a:blip r:embed="rId3" cstate="screen"/>
          <a:srcRect/>
          <a:stretch>
            <a:fillRect/>
          </a:stretch>
        </p:blipFill>
        <p:spPr>
          <a:xfrm>
            <a:off x="8168095" y="2509080"/>
            <a:ext cx="975905" cy="2302049"/>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510064" y="1292543"/>
            <a:ext cx="5075873" cy="4616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2400" dirty="0">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137518" y="1730046"/>
            <a:ext cx="5313045" cy="2398589"/>
            <a:chOff x="631504" y="3193779"/>
            <a:chExt cx="1584325" cy="420772"/>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文本框 6"/>
            <p:cNvSpPr txBox="1"/>
            <p:nvPr/>
          </p:nvSpPr>
          <p:spPr>
            <a:xfrm>
              <a:off x="631504" y="3274404"/>
              <a:ext cx="1584325" cy="340147"/>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r>
                <a:rPr lang="zh-CN" altLang="en-US" sz="4000" dirty="0">
                  <a:solidFill>
                    <a:srgbClr val="152751"/>
                  </a:solidFill>
                  <a:latin typeface="微软雅黑" panose="020B0503020204020204" pitchFamily="34" charset="-122"/>
                  <a:ea typeface="微软雅黑" panose="020B0503020204020204" pitchFamily="34" charset="-122"/>
                  <a:sym typeface="+mn-ea"/>
                </a:rPr>
                <a:t>中级经济师</a:t>
              </a:r>
              <a:endParaRPr lang="en-US" altLang="zh-CN" sz="4000" dirty="0">
                <a:solidFill>
                  <a:srgbClr val="152751"/>
                </a:solidFill>
                <a:latin typeface="微软雅黑" panose="020B0503020204020204" pitchFamily="34" charset="-122"/>
                <a:ea typeface="微软雅黑" panose="020B0503020204020204" pitchFamily="34" charset="-122"/>
                <a:sym typeface="+mn-ea"/>
              </a:endParaRPr>
            </a:p>
            <a:p>
              <a:r>
                <a:rPr lang="zh-CN" altLang="en-US" sz="4000" dirty="0">
                  <a:solidFill>
                    <a:srgbClr val="152751"/>
                  </a:solidFill>
                  <a:latin typeface="微软雅黑" panose="020B0503020204020204" pitchFamily="34" charset="-122"/>
                  <a:ea typeface="微软雅黑" panose="020B0503020204020204" pitchFamily="34" charset="-122"/>
                  <a:sym typeface="+mn-ea"/>
                </a:rPr>
                <a:t>工商管理专业知识与</a:t>
              </a:r>
              <a:r>
                <a:rPr lang="en-US" altLang="zh-CN" sz="4000" dirty="0">
                  <a:solidFill>
                    <a:srgbClr val="152751"/>
                  </a:solidFill>
                  <a:latin typeface="微软雅黑" panose="020B0503020204020204" pitchFamily="34" charset="-122"/>
                  <a:ea typeface="微软雅黑" panose="020B0503020204020204" pitchFamily="34" charset="-122"/>
                  <a:sym typeface="+mn-ea"/>
                </a:rPr>
                <a:t>       </a:t>
              </a:r>
              <a:r>
                <a:rPr lang="zh-CN" altLang="en-US" sz="4000" dirty="0">
                  <a:solidFill>
                    <a:srgbClr val="152751"/>
                  </a:solidFill>
                  <a:latin typeface="微软雅黑" panose="020B0503020204020204" pitchFamily="34" charset="-122"/>
                  <a:ea typeface="微软雅黑" panose="020B0503020204020204" pitchFamily="34" charset="-122"/>
                  <a:sym typeface="+mn-ea"/>
                </a:rPr>
                <a:t>实务</a:t>
              </a:r>
              <a:endParaRPr lang="zh-CN" altLang="en-US" sz="4000" dirty="0">
                <a:solidFill>
                  <a:srgbClr val="152751"/>
                </a:solidFill>
                <a:latin typeface="微软雅黑" panose="020B0503020204020204" pitchFamily="34" charset="-122"/>
                <a:ea typeface="微软雅黑" panose="020B0503020204020204" pitchFamily="34" charset="-122"/>
                <a:cs typeface="+mn-ea"/>
                <a:sym typeface="+mn-ea"/>
              </a:endParaRPr>
            </a:p>
          </p:txBody>
        </p:sp>
      </p:grpSp>
      <p:pic>
        <p:nvPicPr>
          <p:cNvPr id="8" name="图片 7" descr="123456"/>
          <p:cNvPicPr>
            <a:picLocks noChangeAspect="1"/>
          </p:cNvPicPr>
          <p:nvPr/>
        </p:nvPicPr>
        <p:blipFill>
          <a:blip r:embed="rId6"/>
          <a:stretch>
            <a:fillRect/>
          </a:stretch>
        </p:blipFill>
        <p:spPr>
          <a:xfrm>
            <a:off x="345281" y="405765"/>
            <a:ext cx="730568" cy="730568"/>
          </a:xfrm>
          <a:prstGeom prst="rect">
            <a:avLst/>
          </a:prstGeom>
        </p:spPr>
      </p:pic>
      <p:sp>
        <p:nvSpPr>
          <p:cNvPr id="14" name="文本框 13"/>
          <p:cNvSpPr txBox="1"/>
          <p:nvPr/>
        </p:nvSpPr>
        <p:spPr>
          <a:xfrm>
            <a:off x="4027647" y="4366737"/>
            <a:ext cx="3451384" cy="50783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27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第二节 国际直接投资业务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一、国际直接投资的概念与形式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、国际直接投资的概念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国际直接投资是指以控制国（境）外企业的经营管理权为核心的经济活动。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）国际直接投资的形式</a:t>
            </a:r>
            <a:br>
              <a:rPr lang="zh-CN" altLang="en-US" sz="2000" dirty="0">
                <a:solidFill>
                  <a:schemeClr val="tx1"/>
                </a:solidFill>
                <a:latin typeface="微软雅黑" panose="020B0503020204020204" pitchFamily="34" charset="-122"/>
                <a:ea typeface="微软雅黑" panose="020B0503020204020204" pitchFamily="34" charset="-122"/>
              </a:rPr>
            </a:br>
            <a:r>
              <a:rPr lang="zh-CN" altLang="en-US" sz="2000" dirty="0">
                <a:solidFill>
                  <a:schemeClr val="tx1"/>
                </a:solidFill>
                <a:latin typeface="微软雅黑" panose="020B0503020204020204" pitchFamily="34" charset="-122"/>
                <a:ea typeface="微软雅黑" panose="020B0503020204020204" pitchFamily="34" charset="-122"/>
              </a:rPr>
              <a:t>①国际合资企业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0427209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国际合资企业是指外国投资者和东道国投资者为了一个共同的投资项目联合出资，按东道国有关法律在东道国境内建立的企业。是国际直接投资中最常用的形式。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②国际合作企业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国际合作企业是指外国投资者和东道国投资者在签订合同的基础上，依照东道国法律共同设立的企业。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③</a:t>
            </a:r>
            <a:r>
              <a:rPr lang="zh-CN" altLang="en-US" sz="2000" dirty="0">
                <a:solidFill>
                  <a:schemeClr val="tx1"/>
                </a:solidFill>
                <a:latin typeface="微软雅黑" panose="020B0503020204020204" pitchFamily="34" charset="-122"/>
                <a:ea typeface="微软雅黑" panose="020B0503020204020204" pitchFamily="34" charset="-122"/>
              </a:rPr>
              <a:t>国际独资企业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国际独资企业是指外国投资者依照东道国法律在东道国设立的全部资本为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b="1" dirty="0"/>
          </a:p>
        </p:txBody>
      </p:sp>
    </p:spTree>
    <p:extLst>
      <p:ext uri="{BB962C8B-B14F-4D97-AF65-F5344CB8AC3E}">
        <p14:creationId xmlns:p14="http://schemas.microsoft.com/office/powerpoint/2010/main" val="973664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外国投资者所有的企业。</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二、国际直接投资的动机与理论</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、国际直接投资的动机</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）市场导向型动机</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）降低成本导向型动机</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）技术与管理导向型动机</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）分散投资风险导向型动机</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）优惠政策导向型动机</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  </a:t>
            </a:r>
            <a:endParaRPr lang="zh-CN" altLang="en-US" sz="2000" b="1" dirty="0"/>
          </a:p>
        </p:txBody>
      </p:sp>
    </p:spTree>
    <p:extLst>
      <p:ext uri="{BB962C8B-B14F-4D97-AF65-F5344CB8AC3E}">
        <p14:creationId xmlns:p14="http://schemas.microsoft.com/office/powerpoint/2010/main" val="24767053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marL="85725" indent="0">
              <a:lnSpc>
                <a:spcPct val="150000"/>
              </a:lnSpc>
              <a:buNone/>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、国际直接投资的理论</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）产品生命周期理论（弗农）</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）边际产业扩张理论（小岛清）</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）国际生产折中理论（邓宁）</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三、国际直接投资企业建立方式</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、在东道国建立新企业的方式</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、并购东道国企业的方式</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530159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第三节  国际贸易业务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一、国际商务谈判及合同签订</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（一）国际商务谈判</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、发盘</a:t>
            </a:r>
            <a:endParaRPr lang="en-US" altLang="zh-CN" sz="2000" dirty="0">
              <a:solidFill>
                <a:srgbClr val="FF0000"/>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）发盘的含义</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发盘又称报价、报盘，在法律上称“要约”，是买方或卖方向对方提出各种交易条件，并承诺愿意按照这些条件达成交易，订立合同的一种肯定的表示。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p:txBody>
      </p:sp>
      <p:pic>
        <p:nvPicPr>
          <p:cNvPr id="6" name="图片 5">
            <a:extLst>
              <a:ext uri="{FF2B5EF4-FFF2-40B4-BE49-F238E27FC236}">
                <a16:creationId xmlns:a16="http://schemas.microsoft.com/office/drawing/2014/main" id="{D62686EA-EF92-4C4B-9C88-3C7E82FA444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60032" y="1108146"/>
            <a:ext cx="3025409" cy="2013788"/>
          </a:xfrm>
          <a:prstGeom prst="rect">
            <a:avLst/>
          </a:prstGeom>
        </p:spPr>
      </p:pic>
    </p:spTree>
    <p:extLst>
      <p:ext uri="{BB962C8B-B14F-4D97-AF65-F5344CB8AC3E}">
        <p14:creationId xmlns:p14="http://schemas.microsoft.com/office/powerpoint/2010/main" val="2474349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）有效发盘的条件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①向一个或一个以上的特定人提出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②表明订立合同的意思</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③</a:t>
            </a:r>
            <a:r>
              <a:rPr lang="zh-CN" altLang="en-US" sz="2000" dirty="0">
                <a:solidFill>
                  <a:schemeClr val="tx1"/>
                </a:solidFill>
                <a:latin typeface="微软雅黑" panose="020B0503020204020204" pitchFamily="34" charset="-122"/>
                <a:ea typeface="微软雅黑" panose="020B0503020204020204" pitchFamily="34" charset="-122"/>
              </a:rPr>
              <a:t>发盘的内容须十分确定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）发盘的种类</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实盘与虚盘</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）发盘的生效时间</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）发盘的撤回和撤销</a:t>
            </a:r>
            <a:endParaRPr lang="en-US" altLang="zh-CN"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AB815C4E-2717-4476-89EC-4BCF5267A7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92080" y="696186"/>
            <a:ext cx="3020053" cy="2265040"/>
          </a:xfrm>
          <a:prstGeom prst="rect">
            <a:avLst/>
          </a:prstGeom>
        </p:spPr>
      </p:pic>
    </p:spTree>
    <p:extLst>
      <p:ext uri="{BB962C8B-B14F-4D97-AF65-F5344CB8AC3E}">
        <p14:creationId xmlns:p14="http://schemas.microsoft.com/office/powerpoint/2010/main" val="1766993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）发盘的失效</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①受盘人还盘</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②发盘人依法撤销发盘</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③发盘中规定的有效期届满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④不可抗力造成发盘的失效</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⑤在发盘被接受前，当事人丧失行为能力</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1053875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195486"/>
            <a:ext cx="8806180" cy="4032250"/>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、接受</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）接受的含义</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接受在法律上称“承诺” 是买方或卖方无条件的同意对方在发盘中提出的各种交易条件，并愿意按照这些条件与对方达成交易，订立合同的一种肯定的表示。</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）有效接受的条件</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①接受必须由受盘人做出。</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②</a:t>
            </a:r>
            <a:r>
              <a:rPr lang="zh-CN" altLang="en-US" dirty="0">
                <a:solidFill>
                  <a:schemeClr val="tx1"/>
                </a:solidFill>
                <a:latin typeface="微软雅黑" panose="020B0503020204020204" pitchFamily="34" charset="-122"/>
                <a:ea typeface="微软雅黑" panose="020B0503020204020204" pitchFamily="34" charset="-122"/>
              </a:rPr>
              <a:t>接受内容应与发盘内容一致，不得做出实质性更改。</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③</a:t>
            </a:r>
            <a:r>
              <a:rPr lang="zh-CN" altLang="en-US" dirty="0">
                <a:solidFill>
                  <a:schemeClr val="tx1"/>
                </a:solidFill>
                <a:latin typeface="微软雅黑" panose="020B0503020204020204" pitchFamily="34" charset="-122"/>
                <a:ea typeface="微软雅黑" panose="020B0503020204020204" pitchFamily="34" charset="-122"/>
              </a:rPr>
              <a:t>接受应以合适的方式做出，但根据交易习惯或发盘表明可以通过行为做出接受的除外。</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④</a:t>
            </a:r>
            <a:r>
              <a:rPr lang="zh-CN" altLang="en-US" dirty="0">
                <a:solidFill>
                  <a:schemeClr val="tx1"/>
                </a:solidFill>
                <a:latin typeface="微软雅黑" panose="020B0503020204020204" pitchFamily="34" charset="-122"/>
                <a:ea typeface="微软雅黑" panose="020B0503020204020204" pitchFamily="34" charset="-122"/>
              </a:rPr>
              <a:t>接受必须在发盘规定的期限内做出。⑤接受通知的传递方式应符合发盘的要求。</a:t>
            </a:r>
            <a:endParaRPr lang="en-US" altLang="zh-CN"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9164833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）接受的生效时间</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①接受送达发盘人时生效。</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②接受可在受盘人采取某种行为时生效。</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）逾期接受</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）接受的撤回或修改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1935077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（二）国际贸易合同签订</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国际贸易合同的形式以书面合同使用最为广泛，常用的书面合同有合同、确认书、协议书、备忘录、意向书等。我国对外贸易业务中主要采用的书面合同是“合同” 和“确认书” 两种。</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250126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第十一章  国际商务运营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7C1041F5-96FE-48D2-B0D4-156BDC006305}"/>
              </a:ext>
            </a:extLst>
          </p:cNvPr>
          <p:cNvPicPr>
            <a:picLocks noChangeAspect="1"/>
          </p:cNvPicPr>
          <p:nvPr/>
        </p:nvPicPr>
        <p:blipFill>
          <a:blip r:embed="rId3"/>
          <a:stretch>
            <a:fillRect/>
          </a:stretch>
        </p:blipFill>
        <p:spPr>
          <a:xfrm>
            <a:off x="2358311" y="1491630"/>
            <a:ext cx="4765198" cy="1927739"/>
          </a:xfrm>
          <a:prstGeom prst="rect">
            <a:avLst/>
          </a:prstGeom>
        </p:spPr>
      </p:pic>
    </p:spTree>
    <p:extLst>
      <p:ext uri="{BB962C8B-B14F-4D97-AF65-F5344CB8AC3E}">
        <p14:creationId xmlns:p14="http://schemas.microsoft.com/office/powerpoint/2010/main" val="11625873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（三）国际贸易惯例与规则</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、国际贸易术语</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国际贸易术语是在长期的国际贸易</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实践当中产生的，用来表明商品的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价格构成、说明交货地点，确定风</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险责任、费用划分等问题的专门用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语，是贸易合同中价格条款的核心内容。</a:t>
            </a:r>
            <a:endParaRPr lang="en-US" altLang="zh-CN" sz="2000" dirty="0">
              <a:solidFill>
                <a:schemeClr val="tx1"/>
              </a:solidFill>
              <a:latin typeface="微软雅黑" panose="020B0503020204020204" pitchFamily="34" charset="-122"/>
              <a:ea typeface="微软雅黑" panose="020B0503020204020204" pitchFamily="34" charset="-122"/>
            </a:endParaRPr>
          </a:p>
        </p:txBody>
      </p:sp>
      <p:pic>
        <p:nvPicPr>
          <p:cNvPr id="6" name="图片 5">
            <a:extLst>
              <a:ext uri="{FF2B5EF4-FFF2-40B4-BE49-F238E27FC236}">
                <a16:creationId xmlns:a16="http://schemas.microsoft.com/office/drawing/2014/main" id="{7FDA0072-85AC-4BFD-833B-ED324AD3F6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0910" y="1275606"/>
            <a:ext cx="3724587" cy="2292480"/>
          </a:xfrm>
          <a:prstGeom prst="rect">
            <a:avLst/>
          </a:prstGeom>
        </p:spPr>
      </p:pic>
    </p:spTree>
    <p:extLst>
      <p:ext uri="{BB962C8B-B14F-4D97-AF65-F5344CB8AC3E}">
        <p14:creationId xmlns:p14="http://schemas.microsoft.com/office/powerpoint/2010/main" val="40298489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《2020</a:t>
            </a:r>
            <a:r>
              <a:rPr lang="zh-CN" altLang="en-US" sz="2000" dirty="0">
                <a:solidFill>
                  <a:schemeClr val="tx1"/>
                </a:solidFill>
                <a:latin typeface="微软雅黑" panose="020B0503020204020204" pitchFamily="34" charset="-122"/>
                <a:ea typeface="微软雅黑" panose="020B0503020204020204" pitchFamily="34" charset="-122"/>
              </a:rPr>
              <a:t>年国际贸易术语解释通则</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中解释的</a:t>
            </a:r>
            <a:r>
              <a:rPr lang="en-US" altLang="zh-CN" sz="2000" dirty="0">
                <a:solidFill>
                  <a:schemeClr val="tx1"/>
                </a:solidFill>
                <a:latin typeface="微软雅黑" panose="020B0503020204020204" pitchFamily="34" charset="-122"/>
                <a:ea typeface="微软雅黑" panose="020B0503020204020204" pitchFamily="34" charset="-122"/>
              </a:rPr>
              <a:t>11</a:t>
            </a:r>
            <a:r>
              <a:rPr lang="zh-CN" altLang="en-US" sz="2000" dirty="0">
                <a:solidFill>
                  <a:schemeClr val="tx1"/>
                </a:solidFill>
                <a:latin typeface="微软雅黑" panose="020B0503020204020204" pitchFamily="34" charset="-122"/>
                <a:ea typeface="微软雅黑" panose="020B0503020204020204" pitchFamily="34" charset="-122"/>
              </a:rPr>
              <a:t>种贸易术语。</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跟单信用证统一惯例</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与信用证支付</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跟单信用证统一惯例</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）信用证</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①</a:t>
            </a:r>
            <a:r>
              <a:rPr lang="zh-CN" altLang="en-US" sz="2000" dirty="0">
                <a:solidFill>
                  <a:schemeClr val="tx1"/>
                </a:solidFill>
                <a:latin typeface="微软雅黑" panose="020B0503020204020204" pitchFamily="34" charset="-122"/>
                <a:ea typeface="微软雅黑" panose="020B0503020204020204" pitchFamily="34" charset="-122"/>
              </a:rPr>
              <a:t>含义</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②当事人（开证申请人、开证行、通知行、受益人、预付行、付款行）</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③流程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④特点（信用证是一种银行信用，是一种独立的文件，是一种单据的买卖。 ）</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0414819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二、商品出口的主要业务环节</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、催证、审证、改证</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、备货、包装、刷唛</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、出口报检</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、申领出口收汇核销单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、租船订舱</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）班轮运输（四固定）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）租船运输（四不固定）：定程租船、定期租船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）海运提单</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9300363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、投保货运险</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7</a:t>
            </a:r>
            <a:r>
              <a:rPr lang="zh-CN" altLang="en-US" sz="2000" dirty="0">
                <a:solidFill>
                  <a:schemeClr val="tx1"/>
                </a:solidFill>
                <a:latin typeface="微软雅黑" panose="020B0503020204020204" pitchFamily="34" charset="-122"/>
                <a:ea typeface="微软雅黑" panose="020B0503020204020204" pitchFamily="34" charset="-122"/>
              </a:rPr>
              <a:t>、出口报关</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8</a:t>
            </a:r>
            <a:r>
              <a:rPr lang="zh-CN" altLang="en-US" sz="2000" dirty="0">
                <a:solidFill>
                  <a:schemeClr val="tx1"/>
                </a:solidFill>
                <a:latin typeface="微软雅黑" panose="020B0503020204020204" pitchFamily="34" charset="-122"/>
                <a:ea typeface="微软雅黑" panose="020B0503020204020204" pitchFamily="34" charset="-122"/>
              </a:rPr>
              <a:t>、货物装船与发运</a:t>
            </a:r>
            <a:endParaRPr lang="en-US" altLang="zh-CN" sz="2000" dirty="0">
              <a:solidFill>
                <a:schemeClr val="tx1"/>
              </a:solidFill>
              <a:latin typeface="微软雅黑" panose="020B0503020204020204" pitchFamily="34" charset="-122"/>
              <a:ea typeface="微软雅黑" panose="020B0503020204020204" pitchFamily="34" charset="-122"/>
            </a:endParaRPr>
          </a:p>
        </p:txBody>
      </p:sp>
      <p:pic>
        <p:nvPicPr>
          <p:cNvPr id="4" name="图片 3">
            <a:extLst>
              <a:ext uri="{FF2B5EF4-FFF2-40B4-BE49-F238E27FC236}">
                <a16:creationId xmlns:a16="http://schemas.microsoft.com/office/drawing/2014/main" id="{E13EC52F-5C1F-4067-AB3B-66D24C8E12DF}"/>
              </a:ext>
            </a:extLst>
          </p:cNvPr>
          <p:cNvPicPr>
            <a:picLocks noChangeAspect="1"/>
          </p:cNvPicPr>
          <p:nvPr/>
        </p:nvPicPr>
        <p:blipFill>
          <a:blip r:embed="rId3"/>
          <a:stretch>
            <a:fillRect/>
          </a:stretch>
        </p:blipFill>
        <p:spPr>
          <a:xfrm>
            <a:off x="1036518" y="1491630"/>
            <a:ext cx="7070963" cy="1970596"/>
          </a:xfrm>
          <a:prstGeom prst="rect">
            <a:avLst/>
          </a:prstGeom>
        </p:spPr>
      </p:pic>
    </p:spTree>
    <p:extLst>
      <p:ext uri="{BB962C8B-B14F-4D97-AF65-F5344CB8AC3E}">
        <p14:creationId xmlns:p14="http://schemas.microsoft.com/office/powerpoint/2010/main" val="27746520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9</a:t>
            </a:r>
            <a:r>
              <a:rPr lang="zh-CN" altLang="en-US" sz="2000" dirty="0">
                <a:solidFill>
                  <a:schemeClr val="tx1"/>
                </a:solidFill>
                <a:latin typeface="微软雅黑" panose="020B0503020204020204" pitchFamily="34" charset="-122"/>
                <a:ea typeface="微软雅黑" panose="020B0503020204020204" pitchFamily="34" charset="-122"/>
              </a:rPr>
              <a:t>、制单结汇</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10</a:t>
            </a:r>
            <a:r>
              <a:rPr lang="zh-CN" altLang="en-US" sz="2000" dirty="0">
                <a:solidFill>
                  <a:schemeClr val="tx1"/>
                </a:solidFill>
                <a:latin typeface="微软雅黑" panose="020B0503020204020204" pitchFamily="34" charset="-122"/>
                <a:ea typeface="微软雅黑" panose="020B0503020204020204" pitchFamily="34" charset="-122"/>
              </a:rPr>
              <a:t>、办理出口收汇核销</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11</a:t>
            </a:r>
            <a:r>
              <a:rPr lang="zh-CN" altLang="en-US" sz="2000" dirty="0">
                <a:solidFill>
                  <a:schemeClr val="tx1"/>
                </a:solidFill>
                <a:latin typeface="微软雅黑" panose="020B0503020204020204" pitchFamily="34" charset="-122"/>
                <a:ea typeface="微软雅黑" panose="020B0503020204020204" pitchFamily="34" charset="-122"/>
              </a:rPr>
              <a:t>、办理出口退税</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9145233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三、商品进口的主要业务环节</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、申请开立及修改信用证</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、租船订舱         </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、投保货运险</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、缴款赎单         </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、进口报关</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、进口报检</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7</a:t>
            </a:r>
            <a:r>
              <a:rPr lang="zh-CN" altLang="en-US" sz="2000" dirty="0">
                <a:solidFill>
                  <a:schemeClr val="tx1"/>
                </a:solidFill>
                <a:latin typeface="微软雅黑" panose="020B0503020204020204" pitchFamily="34" charset="-122"/>
                <a:ea typeface="微软雅黑" panose="020B0503020204020204" pitchFamily="34" charset="-122"/>
              </a:rPr>
              <a:t>、付清运费，换取提货单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8</a:t>
            </a:r>
            <a:r>
              <a:rPr lang="zh-CN" altLang="en-US" sz="2000" dirty="0">
                <a:solidFill>
                  <a:schemeClr val="tx1"/>
                </a:solidFill>
                <a:latin typeface="微软雅黑" panose="020B0503020204020204" pitchFamily="34" charset="-122"/>
                <a:ea typeface="微软雅黑" panose="020B0503020204020204" pitchFamily="34" charset="-122"/>
              </a:rPr>
              <a:t>、提取货物</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9</a:t>
            </a:r>
            <a:r>
              <a:rPr lang="zh-CN" altLang="en-US" sz="2000" dirty="0">
                <a:solidFill>
                  <a:schemeClr val="tx1"/>
                </a:solidFill>
                <a:latin typeface="微软雅黑" panose="020B0503020204020204" pitchFamily="34" charset="-122"/>
                <a:ea typeface="微软雅黑" panose="020B0503020204020204" pitchFamily="34" charset="-122"/>
              </a:rPr>
              <a:t>、进口索赔</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246178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第一节 国际商务概述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一、国际商务的含义、类型及特征</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、国际商务的含义</a:t>
            </a:r>
            <a:endParaRPr lang="en-US" altLang="zh-CN" sz="2000" dirty="0">
              <a:solidFill>
                <a:srgbClr val="FF0000"/>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国际商务是指为满足个人或组织的需求</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而进行的跨国界交易的商业性经济活动。</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）国际商务涉及的是跨国界的活动。</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）国际商务涉及的是个人、企业或国家以经济利益为目的而进行的商业性的经济活动，不是非商业性的跨国经济活动。</a:t>
            </a:r>
            <a:endParaRPr lang="zh-CN" altLang="en-US" sz="2000" b="1" dirty="0"/>
          </a:p>
        </p:txBody>
      </p:sp>
      <p:pic>
        <p:nvPicPr>
          <p:cNvPr id="5" name="图片 4">
            <a:extLst>
              <a:ext uri="{FF2B5EF4-FFF2-40B4-BE49-F238E27FC236}">
                <a16:creationId xmlns:a16="http://schemas.microsoft.com/office/drawing/2014/main" id="{6DE35A1D-5266-42D0-BDA6-D77D546D892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76056" y="1335332"/>
            <a:ext cx="3483879" cy="2067170"/>
          </a:xfrm>
          <a:prstGeom prst="rect">
            <a:avLst/>
          </a:prstGeom>
        </p:spPr>
      </p:pic>
    </p:spTree>
    <p:extLst>
      <p:ext uri="{BB962C8B-B14F-4D97-AF65-F5344CB8AC3E}">
        <p14:creationId xmlns:p14="http://schemas.microsoft.com/office/powerpoint/2010/main" val="1768246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国际商务的本质是“跨国界”， 最基本的国际商务活动是跨国界的经济交易活动。国际商务主要指国际企业从事国际贸易、国际投资和国际生产过程中产生的跨国经济活动。 </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、国际商务的类型与特征</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）国际商务的类型：</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国际贸易、国际直接投资、其他国际经济活动</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）国际商务的特征</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①企业国际化战略的综合反应</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②</a:t>
            </a:r>
            <a:r>
              <a:rPr lang="zh-CN" altLang="en-US" dirty="0">
                <a:solidFill>
                  <a:schemeClr val="tx1"/>
                </a:solidFill>
                <a:latin typeface="微软雅黑" panose="020B0503020204020204" pitchFamily="34" charset="-122"/>
                <a:ea typeface="微软雅黑" panose="020B0503020204020204" pitchFamily="34" charset="-122"/>
              </a:rPr>
              <a:t>以进入和开拓国际市场为目标</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③</a:t>
            </a:r>
            <a:r>
              <a:rPr lang="zh-CN" altLang="en-US" dirty="0">
                <a:solidFill>
                  <a:schemeClr val="tx1"/>
                </a:solidFill>
                <a:latin typeface="微软雅黑" panose="020B0503020204020204" pitchFamily="34" charset="-122"/>
                <a:ea typeface="微软雅黑" panose="020B0503020204020204" pitchFamily="34" charset="-122"/>
              </a:rPr>
              <a:t>复杂多变，风险大</a:t>
            </a:r>
          </a:p>
        </p:txBody>
      </p:sp>
    </p:spTree>
    <p:extLst>
      <p:ext uri="{BB962C8B-B14F-4D97-AF65-F5344CB8AC3E}">
        <p14:creationId xmlns:p14="http://schemas.microsoft.com/office/powerpoint/2010/main" val="2998353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二、国际商务的主体</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跨国公司</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、跨国公司的概念与特征</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）跨国公司的概念</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跨国公司是指这样一种企业，在两个或两个以上的国家从事经营活动，并拥有一个统一的中央决策体系和全球战略目标，其遍布全球的各个实体共享资源和信息并分担相应的责任。</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）跨国公司的特征</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zh-CN" sz="2000" dirty="0">
                <a:solidFill>
                  <a:schemeClr val="tx1"/>
                </a:solidFill>
                <a:latin typeface="微软雅黑" panose="020B0503020204020204" pitchFamily="34" charset="-122"/>
                <a:ea typeface="微软雅黑" panose="020B0503020204020204" pitchFamily="34" charset="-122"/>
              </a:rPr>
              <a:t>①</a:t>
            </a:r>
            <a:r>
              <a:rPr lang="zh-CN" altLang="en-US" sz="2000" dirty="0">
                <a:solidFill>
                  <a:schemeClr val="tx1"/>
                </a:solidFill>
                <a:latin typeface="微软雅黑" panose="020B0503020204020204" pitchFamily="34" charset="-122"/>
                <a:ea typeface="微软雅黑" panose="020B0503020204020204" pitchFamily="34" charset="-122"/>
              </a:rPr>
              <a:t>跨国公司是以整个世界市场为目标市场，实施国际化的经营战略，其战略具有全球性。</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141307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683568" y="555625"/>
            <a:ext cx="8806180" cy="4032250"/>
          </a:xfrm>
        </p:spPr>
        <p:txBody>
          <a:bodyPr>
            <a:noAutofit/>
          </a:bodyPr>
          <a:lstStyle/>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②在全球战略指导下进行集中管理</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zh-CN" sz="2000" dirty="0">
                <a:solidFill>
                  <a:schemeClr val="tx1"/>
                </a:solidFill>
                <a:latin typeface="微软雅黑" panose="020B0503020204020204" pitchFamily="34" charset="-122"/>
                <a:ea typeface="微软雅黑" panose="020B0503020204020204" pitchFamily="34" charset="-122"/>
              </a:rPr>
              <a:t>③</a:t>
            </a:r>
            <a:r>
              <a:rPr lang="zh-CN" altLang="en-US" sz="2000" dirty="0">
                <a:solidFill>
                  <a:schemeClr val="tx1"/>
                </a:solidFill>
                <a:latin typeface="微软雅黑" panose="020B0503020204020204" pitchFamily="34" charset="-122"/>
                <a:ea typeface="微软雅黑" panose="020B0503020204020204" pitchFamily="34" charset="-122"/>
              </a:rPr>
              <a:t>具有明显的内部化优势</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zh-CN" sz="2000" dirty="0">
                <a:solidFill>
                  <a:schemeClr val="tx1"/>
                </a:solidFill>
                <a:latin typeface="微软雅黑" panose="020B0503020204020204" pitchFamily="34" charset="-122"/>
                <a:ea typeface="微软雅黑" panose="020B0503020204020204" pitchFamily="34" charset="-122"/>
              </a:rPr>
              <a:t>④</a:t>
            </a:r>
            <a:r>
              <a:rPr lang="zh-CN" altLang="en-US" sz="2000" dirty="0">
                <a:solidFill>
                  <a:schemeClr val="tx1"/>
                </a:solidFill>
                <a:latin typeface="微软雅黑" panose="020B0503020204020204" pitchFamily="34" charset="-122"/>
                <a:ea typeface="微软雅黑" panose="020B0503020204020204" pitchFamily="34" charset="-122"/>
              </a:rPr>
              <a:t>经营手段以对外直接投资为基础</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、跨国公司的法律组织形式</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）母公司（总公司）</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）分公司</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）子公司</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）办事处</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endParaRPr lang="en-US" altLang="zh-CN" sz="2000" dirty="0">
              <a:solidFill>
                <a:schemeClr val="tx1"/>
              </a:solidFill>
              <a:latin typeface="微软雅黑" panose="020B0503020204020204" pitchFamily="34" charset="-122"/>
              <a:ea typeface="微软雅黑" panose="020B0503020204020204" pitchFamily="34" charset="-122"/>
            </a:endParaRPr>
          </a:p>
        </p:txBody>
      </p:sp>
      <p:pic>
        <p:nvPicPr>
          <p:cNvPr id="4" name="图片 3">
            <a:extLst>
              <a:ext uri="{FF2B5EF4-FFF2-40B4-BE49-F238E27FC236}">
                <a16:creationId xmlns:a16="http://schemas.microsoft.com/office/drawing/2014/main" id="{FE5EFFCD-5C30-4E31-855A-DA83174163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61229" y="2283718"/>
            <a:ext cx="3914585" cy="2182381"/>
          </a:xfrm>
          <a:prstGeom prst="rect">
            <a:avLst/>
          </a:prstGeom>
        </p:spPr>
      </p:pic>
    </p:spTree>
    <p:extLst>
      <p:ext uri="{BB962C8B-B14F-4D97-AF65-F5344CB8AC3E}">
        <p14:creationId xmlns:p14="http://schemas.microsoft.com/office/powerpoint/2010/main" val="4183056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683568" y="555625"/>
            <a:ext cx="8806180" cy="4032250"/>
          </a:xfrm>
        </p:spPr>
        <p:txBody>
          <a:bodyPr>
            <a:noAutofit/>
          </a:bodyPr>
          <a:lstStyle/>
          <a:p>
            <a:pPr marL="85725" indent="0">
              <a:lnSpc>
                <a:spcPct val="150000"/>
              </a:lnSpc>
              <a:buNone/>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、跨国公司的管理组织形式</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）国际业务部</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）全球产品结构</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）全球性地区结构</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）全球职能结构</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）全球混合结构</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）矩阵式组织结构</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685470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marL="85725" indent="0">
              <a:lnSpc>
                <a:spcPct val="150000"/>
              </a:lnSpc>
              <a:buNone/>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、跨国公司的市场进入模式</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）出口模式</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zh-CN" sz="2000" dirty="0">
                <a:solidFill>
                  <a:schemeClr val="tx1"/>
                </a:solidFill>
                <a:latin typeface="微软雅黑" panose="020B0503020204020204" pitchFamily="34" charset="-122"/>
                <a:ea typeface="微软雅黑" panose="020B0503020204020204" pitchFamily="34" charset="-122"/>
              </a:rPr>
              <a:t>①</a:t>
            </a:r>
            <a:r>
              <a:rPr lang="zh-CN" altLang="en-US" sz="2000" dirty="0">
                <a:solidFill>
                  <a:schemeClr val="tx1"/>
                </a:solidFill>
                <a:latin typeface="微软雅黑" panose="020B0503020204020204" pitchFamily="34" charset="-122"/>
                <a:ea typeface="微软雅黑" panose="020B0503020204020204" pitchFamily="34" charset="-122"/>
              </a:rPr>
              <a:t>间接出口</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②直接出口</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）许可模式</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endParaRPr lang="en-US" altLang="zh-CN" sz="2000" dirty="0">
              <a:solidFill>
                <a:schemeClr val="tx1"/>
              </a:solidFill>
              <a:latin typeface="微软雅黑" panose="020B0503020204020204" pitchFamily="34" charset="-122"/>
              <a:ea typeface="微软雅黑" panose="020B0503020204020204" pitchFamily="34" charset="-122"/>
            </a:endParaRPr>
          </a:p>
        </p:txBody>
      </p:sp>
      <p:pic>
        <p:nvPicPr>
          <p:cNvPr id="4" name="图片 3">
            <a:extLst>
              <a:ext uri="{FF2B5EF4-FFF2-40B4-BE49-F238E27FC236}">
                <a16:creationId xmlns:a16="http://schemas.microsoft.com/office/drawing/2014/main" id="{B041F7E5-6A59-41F4-BDF1-94B7AD70DAAC}"/>
              </a:ext>
            </a:extLst>
          </p:cNvPr>
          <p:cNvPicPr>
            <a:picLocks noChangeAspect="1"/>
          </p:cNvPicPr>
          <p:nvPr/>
        </p:nvPicPr>
        <p:blipFill>
          <a:blip r:embed="rId3"/>
          <a:stretch>
            <a:fillRect/>
          </a:stretch>
        </p:blipFill>
        <p:spPr>
          <a:xfrm>
            <a:off x="2694613" y="1779662"/>
            <a:ext cx="5966521" cy="2812602"/>
          </a:xfrm>
          <a:prstGeom prst="rect">
            <a:avLst/>
          </a:prstGeom>
        </p:spPr>
      </p:pic>
    </p:spTree>
    <p:extLst>
      <p:ext uri="{BB962C8B-B14F-4D97-AF65-F5344CB8AC3E}">
        <p14:creationId xmlns:p14="http://schemas.microsoft.com/office/powerpoint/2010/main" val="132793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401565" y="555625"/>
            <a:ext cx="8806180" cy="4032250"/>
          </a:xfrm>
        </p:spPr>
        <p:txBody>
          <a:bodyPr>
            <a:noAutofit/>
          </a:bodyPr>
          <a:lstStyle/>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）国际直接投资模式</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国际直接投资模式是几种模式里花费资源最多、面临风险最大的模式，但同时对市场的渗透最完全，获得的控制权也最强。</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9588220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药剂师">
  <a:themeElements>
    <a:clrScheme name="药剂师">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药剂师">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药剂师">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2885</TotalTime>
  <Words>7872</Words>
  <Application>Microsoft Office PowerPoint</Application>
  <PresentationFormat>全屏显示(16:9)</PresentationFormat>
  <Paragraphs>201</Paragraphs>
  <Slides>25</Slides>
  <Notes>25</Notes>
  <HiddenSlides>0</HiddenSlides>
  <MMClips>0</MMClips>
  <ScaleCrop>false</ScaleCrop>
  <HeadingPairs>
    <vt:vector size="6" baseType="variant">
      <vt:variant>
        <vt:lpstr>已用的字体</vt:lpstr>
      </vt:variant>
      <vt:variant>
        <vt:i4>8</vt:i4>
      </vt:variant>
      <vt:variant>
        <vt:lpstr>主题</vt:lpstr>
      </vt:variant>
      <vt:variant>
        <vt:i4>3</vt:i4>
      </vt:variant>
      <vt:variant>
        <vt:lpstr>幻灯片标题</vt:lpstr>
      </vt:variant>
      <vt:variant>
        <vt:i4>25</vt:i4>
      </vt:variant>
    </vt:vector>
  </HeadingPairs>
  <TitlesOfParts>
    <vt:vector size="36" baseType="lpstr">
      <vt:lpstr>华文新魏</vt:lpstr>
      <vt:lpstr>华文中宋</vt:lpstr>
      <vt:lpstr>微软雅黑</vt:lpstr>
      <vt:lpstr>Arial</vt:lpstr>
      <vt:lpstr>Book Antiqua</vt:lpstr>
      <vt:lpstr>Calibri</vt:lpstr>
      <vt:lpstr>Century Gothic</vt:lpstr>
      <vt:lpstr>Wingdings</vt:lpstr>
      <vt:lpstr>药剂师</vt:lpstr>
      <vt:lpstr>自定义设计方案</vt:lpstr>
      <vt:lpstr>1_自定义设计方案</vt:lpstr>
      <vt:lpstr>PowerPoint 演示文稿</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China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现代物流学</dc:title>
  <dc:creator>User</dc:creator>
  <cp:lastModifiedBy>陈 果</cp:lastModifiedBy>
  <cp:revision>431</cp:revision>
  <dcterms:created xsi:type="dcterms:W3CDTF">2020-06-29T06:29:00Z</dcterms:created>
  <dcterms:modified xsi:type="dcterms:W3CDTF">2022-09-23T06:13:11Z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