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3"/>
  </p:notesMasterIdLst>
  <p:sldIdLst>
    <p:sldId id="256" r:id="rId2"/>
    <p:sldId id="340" r:id="rId3"/>
    <p:sldId id="264" r:id="rId4"/>
    <p:sldId id="362" r:id="rId5"/>
    <p:sldId id="305" r:id="rId6"/>
    <p:sldId id="363" r:id="rId7"/>
    <p:sldId id="306" r:id="rId8"/>
    <p:sldId id="341" r:id="rId9"/>
    <p:sldId id="307" r:id="rId10"/>
    <p:sldId id="342" r:id="rId11"/>
    <p:sldId id="308" r:id="rId12"/>
    <p:sldId id="343" r:id="rId13"/>
    <p:sldId id="309" r:id="rId14"/>
    <p:sldId id="310" r:id="rId15"/>
    <p:sldId id="344" r:id="rId16"/>
    <p:sldId id="311" r:id="rId17"/>
    <p:sldId id="312" r:id="rId18"/>
    <p:sldId id="313" r:id="rId19"/>
    <p:sldId id="345" r:id="rId20"/>
    <p:sldId id="314" r:id="rId21"/>
    <p:sldId id="315" r:id="rId22"/>
    <p:sldId id="346" r:id="rId23"/>
    <p:sldId id="316" r:id="rId24"/>
    <p:sldId id="347" r:id="rId25"/>
    <p:sldId id="317" r:id="rId26"/>
    <p:sldId id="318" r:id="rId27"/>
    <p:sldId id="348" r:id="rId28"/>
    <p:sldId id="319" r:id="rId29"/>
    <p:sldId id="320" r:id="rId30"/>
    <p:sldId id="321" r:id="rId31"/>
    <p:sldId id="322" r:id="rId32"/>
    <p:sldId id="323" r:id="rId33"/>
    <p:sldId id="364" r:id="rId34"/>
    <p:sldId id="324" r:id="rId35"/>
    <p:sldId id="360" r:id="rId36"/>
    <p:sldId id="349" r:id="rId37"/>
    <p:sldId id="325" r:id="rId38"/>
    <p:sldId id="351" r:id="rId39"/>
    <p:sldId id="326" r:id="rId40"/>
    <p:sldId id="352" r:id="rId41"/>
    <p:sldId id="327" r:id="rId42"/>
    <p:sldId id="328" r:id="rId43"/>
    <p:sldId id="329" r:id="rId44"/>
    <p:sldId id="353" r:id="rId45"/>
    <p:sldId id="330" r:id="rId46"/>
    <p:sldId id="331" r:id="rId47"/>
    <p:sldId id="354" r:id="rId48"/>
    <p:sldId id="332" r:id="rId49"/>
    <p:sldId id="355" r:id="rId50"/>
    <p:sldId id="333" r:id="rId51"/>
    <p:sldId id="365" r:id="rId52"/>
    <p:sldId id="334" r:id="rId53"/>
    <p:sldId id="356" r:id="rId54"/>
    <p:sldId id="335" r:id="rId55"/>
    <p:sldId id="357" r:id="rId56"/>
    <p:sldId id="336" r:id="rId57"/>
    <p:sldId id="361" r:id="rId58"/>
    <p:sldId id="358" r:id="rId59"/>
    <p:sldId id="339" r:id="rId60"/>
    <p:sldId id="359" r:id="rId61"/>
    <p:sldId id="337" r:id="rId62"/>
  </p:sldIdLst>
  <p:sldSz cx="12192000" cy="6858000"/>
  <p:notesSz cx="6858000" cy="9144000"/>
  <p:custDataLst>
    <p:tags r:id="rId6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32">
          <p15:clr>
            <a:srgbClr val="A4A3A4"/>
          </p15:clr>
        </p15:guide>
        <p15:guide id="2" orient="horz" pos="818">
          <p15:clr>
            <a:srgbClr val="A4A3A4"/>
          </p15:clr>
        </p15:guide>
        <p15:guide id="3" orient="horz" pos="4065">
          <p15:clr>
            <a:srgbClr val="A4A3A4"/>
          </p15:clr>
        </p15:guide>
        <p15:guide id="4" pos="3840">
          <p15:clr>
            <a:srgbClr val="A4A3A4"/>
          </p15:clr>
        </p15:guide>
        <p15:guide id="5" pos="436">
          <p15:clr>
            <a:srgbClr val="A4A3A4"/>
          </p15:clr>
        </p15:guide>
        <p15:guide id="6" pos="72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637" autoAdjust="0"/>
    <p:restoredTop sz="94660"/>
  </p:normalViewPr>
  <p:slideViewPr>
    <p:cSldViewPr snapToGrid="0" showGuides="1">
      <p:cViewPr varScale="1">
        <p:scale>
          <a:sx n="62" d="100"/>
          <a:sy n="62" d="100"/>
        </p:scale>
        <p:origin x="612" y="52"/>
      </p:cViewPr>
      <p:guideLst>
        <p:guide orient="horz" pos="2432"/>
        <p:guide orient="horz" pos="818"/>
        <p:guide orient="horz" pos="4065"/>
        <p:guide pos="3840"/>
        <p:guide pos="436"/>
        <p:guide pos="7263"/>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pPr/>
              <a:t>2022/9/12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14</a:t>
            </a:fld>
            <a:endParaRPr lang="zh-CN" altLang="en-US"/>
          </a:p>
        </p:txBody>
      </p:sp>
    </p:spTree>
    <p:extLst>
      <p:ext uri="{BB962C8B-B14F-4D97-AF65-F5344CB8AC3E}">
        <p14:creationId xmlns:p14="http://schemas.microsoft.com/office/powerpoint/2010/main" val="39264220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15</a:t>
            </a:fld>
            <a:endParaRPr lang="zh-CN" altLang="en-US"/>
          </a:p>
        </p:txBody>
      </p:sp>
    </p:spTree>
    <p:extLst>
      <p:ext uri="{BB962C8B-B14F-4D97-AF65-F5344CB8AC3E}">
        <p14:creationId xmlns:p14="http://schemas.microsoft.com/office/powerpoint/2010/main" val="39264220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16</a:t>
            </a:fld>
            <a:endParaRPr lang="zh-CN" altLang="en-US"/>
          </a:p>
        </p:txBody>
      </p:sp>
    </p:spTree>
    <p:extLst>
      <p:ext uri="{BB962C8B-B14F-4D97-AF65-F5344CB8AC3E}">
        <p14:creationId xmlns:p14="http://schemas.microsoft.com/office/powerpoint/2010/main" val="18158036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17</a:t>
            </a:fld>
            <a:endParaRPr lang="zh-CN" altLang="en-US"/>
          </a:p>
        </p:txBody>
      </p:sp>
    </p:spTree>
    <p:extLst>
      <p:ext uri="{BB962C8B-B14F-4D97-AF65-F5344CB8AC3E}">
        <p14:creationId xmlns:p14="http://schemas.microsoft.com/office/powerpoint/2010/main" val="17699949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18</a:t>
            </a:fld>
            <a:endParaRPr lang="zh-CN" altLang="en-US"/>
          </a:p>
        </p:txBody>
      </p:sp>
    </p:spTree>
    <p:extLst>
      <p:ext uri="{BB962C8B-B14F-4D97-AF65-F5344CB8AC3E}">
        <p14:creationId xmlns:p14="http://schemas.microsoft.com/office/powerpoint/2010/main" val="2030123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19</a:t>
            </a:fld>
            <a:endParaRPr lang="zh-CN" altLang="en-US"/>
          </a:p>
        </p:txBody>
      </p:sp>
    </p:spTree>
    <p:extLst>
      <p:ext uri="{BB962C8B-B14F-4D97-AF65-F5344CB8AC3E}">
        <p14:creationId xmlns:p14="http://schemas.microsoft.com/office/powerpoint/2010/main" val="2030123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20</a:t>
            </a:fld>
            <a:endParaRPr lang="zh-CN" altLang="en-US"/>
          </a:p>
        </p:txBody>
      </p:sp>
    </p:spTree>
    <p:extLst>
      <p:ext uri="{BB962C8B-B14F-4D97-AF65-F5344CB8AC3E}">
        <p14:creationId xmlns:p14="http://schemas.microsoft.com/office/powerpoint/2010/main" val="35378575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21</a:t>
            </a:fld>
            <a:endParaRPr lang="zh-CN" altLang="en-US"/>
          </a:p>
        </p:txBody>
      </p:sp>
    </p:spTree>
    <p:extLst>
      <p:ext uri="{BB962C8B-B14F-4D97-AF65-F5344CB8AC3E}">
        <p14:creationId xmlns:p14="http://schemas.microsoft.com/office/powerpoint/2010/main" val="30530953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22</a:t>
            </a:fld>
            <a:endParaRPr lang="zh-CN" altLang="en-US"/>
          </a:p>
        </p:txBody>
      </p:sp>
    </p:spTree>
    <p:extLst>
      <p:ext uri="{BB962C8B-B14F-4D97-AF65-F5344CB8AC3E}">
        <p14:creationId xmlns:p14="http://schemas.microsoft.com/office/powerpoint/2010/main" val="30530953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23</a:t>
            </a:fld>
            <a:endParaRPr lang="zh-CN" altLang="en-US"/>
          </a:p>
        </p:txBody>
      </p:sp>
    </p:spTree>
    <p:extLst>
      <p:ext uri="{BB962C8B-B14F-4D97-AF65-F5344CB8AC3E}">
        <p14:creationId xmlns:p14="http://schemas.microsoft.com/office/powerpoint/2010/main" val="9247463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24</a:t>
            </a:fld>
            <a:endParaRPr lang="zh-CN" altLang="en-US"/>
          </a:p>
        </p:txBody>
      </p:sp>
    </p:spTree>
    <p:extLst>
      <p:ext uri="{BB962C8B-B14F-4D97-AF65-F5344CB8AC3E}">
        <p14:creationId xmlns:p14="http://schemas.microsoft.com/office/powerpoint/2010/main" val="9247463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25</a:t>
            </a:fld>
            <a:endParaRPr lang="zh-CN" altLang="en-US"/>
          </a:p>
        </p:txBody>
      </p:sp>
    </p:spTree>
    <p:extLst>
      <p:ext uri="{BB962C8B-B14F-4D97-AF65-F5344CB8AC3E}">
        <p14:creationId xmlns:p14="http://schemas.microsoft.com/office/powerpoint/2010/main" val="21632248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26</a:t>
            </a:fld>
            <a:endParaRPr lang="zh-CN" altLang="en-US"/>
          </a:p>
        </p:txBody>
      </p:sp>
    </p:spTree>
    <p:extLst>
      <p:ext uri="{BB962C8B-B14F-4D97-AF65-F5344CB8AC3E}">
        <p14:creationId xmlns:p14="http://schemas.microsoft.com/office/powerpoint/2010/main" val="31018537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27</a:t>
            </a:fld>
            <a:endParaRPr lang="zh-CN" altLang="en-US"/>
          </a:p>
        </p:txBody>
      </p:sp>
    </p:spTree>
    <p:extLst>
      <p:ext uri="{BB962C8B-B14F-4D97-AF65-F5344CB8AC3E}">
        <p14:creationId xmlns:p14="http://schemas.microsoft.com/office/powerpoint/2010/main" val="31018537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28</a:t>
            </a:fld>
            <a:endParaRPr lang="zh-CN" altLang="en-US"/>
          </a:p>
        </p:txBody>
      </p:sp>
    </p:spTree>
    <p:extLst>
      <p:ext uri="{BB962C8B-B14F-4D97-AF65-F5344CB8AC3E}">
        <p14:creationId xmlns:p14="http://schemas.microsoft.com/office/powerpoint/2010/main" val="28159839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29</a:t>
            </a:fld>
            <a:endParaRPr lang="zh-CN" altLang="en-US"/>
          </a:p>
        </p:txBody>
      </p:sp>
    </p:spTree>
    <p:extLst>
      <p:ext uri="{BB962C8B-B14F-4D97-AF65-F5344CB8AC3E}">
        <p14:creationId xmlns:p14="http://schemas.microsoft.com/office/powerpoint/2010/main" val="2596793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30</a:t>
            </a:fld>
            <a:endParaRPr lang="zh-CN" altLang="en-US"/>
          </a:p>
        </p:txBody>
      </p:sp>
    </p:spTree>
    <p:extLst>
      <p:ext uri="{BB962C8B-B14F-4D97-AF65-F5344CB8AC3E}">
        <p14:creationId xmlns:p14="http://schemas.microsoft.com/office/powerpoint/2010/main" val="19078919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31</a:t>
            </a:fld>
            <a:endParaRPr lang="zh-CN" altLang="en-US"/>
          </a:p>
        </p:txBody>
      </p:sp>
    </p:spTree>
    <p:extLst>
      <p:ext uri="{BB962C8B-B14F-4D97-AF65-F5344CB8AC3E}">
        <p14:creationId xmlns:p14="http://schemas.microsoft.com/office/powerpoint/2010/main" val="11927250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32</a:t>
            </a:fld>
            <a:endParaRPr lang="zh-CN" altLang="en-US"/>
          </a:p>
        </p:txBody>
      </p:sp>
    </p:spTree>
    <p:extLst>
      <p:ext uri="{BB962C8B-B14F-4D97-AF65-F5344CB8AC3E}">
        <p14:creationId xmlns:p14="http://schemas.microsoft.com/office/powerpoint/2010/main" val="426945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33</a:t>
            </a:fld>
            <a:endParaRPr lang="zh-CN" altLang="en-US"/>
          </a:p>
        </p:txBody>
      </p:sp>
    </p:spTree>
    <p:extLst>
      <p:ext uri="{BB962C8B-B14F-4D97-AF65-F5344CB8AC3E}">
        <p14:creationId xmlns:p14="http://schemas.microsoft.com/office/powerpoint/2010/main" val="426945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34</a:t>
            </a:fld>
            <a:endParaRPr lang="zh-CN" altLang="en-US"/>
          </a:p>
        </p:txBody>
      </p:sp>
    </p:spTree>
    <p:extLst>
      <p:ext uri="{BB962C8B-B14F-4D97-AF65-F5344CB8AC3E}">
        <p14:creationId xmlns:p14="http://schemas.microsoft.com/office/powerpoint/2010/main" val="38184036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35</a:t>
            </a:fld>
            <a:endParaRPr lang="zh-CN" altLang="en-US"/>
          </a:p>
        </p:txBody>
      </p:sp>
    </p:spTree>
    <p:extLst>
      <p:ext uri="{BB962C8B-B14F-4D97-AF65-F5344CB8AC3E}">
        <p14:creationId xmlns:p14="http://schemas.microsoft.com/office/powerpoint/2010/main" val="38184036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36</a:t>
            </a:fld>
            <a:endParaRPr lang="zh-CN" altLang="en-US"/>
          </a:p>
        </p:txBody>
      </p:sp>
    </p:spTree>
    <p:extLst>
      <p:ext uri="{BB962C8B-B14F-4D97-AF65-F5344CB8AC3E}">
        <p14:creationId xmlns:p14="http://schemas.microsoft.com/office/powerpoint/2010/main" val="38184036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37</a:t>
            </a:fld>
            <a:endParaRPr lang="zh-CN" altLang="en-US"/>
          </a:p>
        </p:txBody>
      </p:sp>
    </p:spTree>
    <p:extLst>
      <p:ext uri="{BB962C8B-B14F-4D97-AF65-F5344CB8AC3E}">
        <p14:creationId xmlns:p14="http://schemas.microsoft.com/office/powerpoint/2010/main" val="37345488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38</a:t>
            </a:fld>
            <a:endParaRPr lang="zh-CN" altLang="en-US"/>
          </a:p>
        </p:txBody>
      </p:sp>
    </p:spTree>
    <p:extLst>
      <p:ext uri="{BB962C8B-B14F-4D97-AF65-F5344CB8AC3E}">
        <p14:creationId xmlns:p14="http://schemas.microsoft.com/office/powerpoint/2010/main" val="373454883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39</a:t>
            </a:fld>
            <a:endParaRPr lang="zh-CN" altLang="en-US"/>
          </a:p>
        </p:txBody>
      </p:sp>
    </p:spTree>
    <p:extLst>
      <p:ext uri="{BB962C8B-B14F-4D97-AF65-F5344CB8AC3E}">
        <p14:creationId xmlns:p14="http://schemas.microsoft.com/office/powerpoint/2010/main" val="1588517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40</a:t>
            </a:fld>
            <a:endParaRPr lang="zh-CN" altLang="en-US"/>
          </a:p>
        </p:txBody>
      </p:sp>
    </p:spTree>
    <p:extLst>
      <p:ext uri="{BB962C8B-B14F-4D97-AF65-F5344CB8AC3E}">
        <p14:creationId xmlns:p14="http://schemas.microsoft.com/office/powerpoint/2010/main" val="376377211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41</a:t>
            </a:fld>
            <a:endParaRPr lang="zh-CN" altLang="en-US"/>
          </a:p>
        </p:txBody>
      </p:sp>
    </p:spTree>
    <p:extLst>
      <p:ext uri="{BB962C8B-B14F-4D97-AF65-F5344CB8AC3E}">
        <p14:creationId xmlns:p14="http://schemas.microsoft.com/office/powerpoint/2010/main" val="37637721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42</a:t>
            </a:fld>
            <a:endParaRPr lang="zh-CN" altLang="en-US"/>
          </a:p>
        </p:txBody>
      </p:sp>
    </p:spTree>
    <p:extLst>
      <p:ext uri="{BB962C8B-B14F-4D97-AF65-F5344CB8AC3E}">
        <p14:creationId xmlns:p14="http://schemas.microsoft.com/office/powerpoint/2010/main" val="35866118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43</a:t>
            </a:fld>
            <a:endParaRPr lang="zh-CN" altLang="en-US"/>
          </a:p>
        </p:txBody>
      </p:sp>
    </p:spTree>
    <p:extLst>
      <p:ext uri="{BB962C8B-B14F-4D97-AF65-F5344CB8AC3E}">
        <p14:creationId xmlns:p14="http://schemas.microsoft.com/office/powerpoint/2010/main" val="16991985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44</a:t>
            </a:fld>
            <a:endParaRPr lang="zh-CN" altLang="en-US"/>
          </a:p>
        </p:txBody>
      </p:sp>
    </p:spTree>
    <p:extLst>
      <p:ext uri="{BB962C8B-B14F-4D97-AF65-F5344CB8AC3E}">
        <p14:creationId xmlns:p14="http://schemas.microsoft.com/office/powerpoint/2010/main" val="169919852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45</a:t>
            </a:fld>
            <a:endParaRPr lang="zh-CN" altLang="en-US"/>
          </a:p>
        </p:txBody>
      </p:sp>
    </p:spTree>
    <p:extLst>
      <p:ext uri="{BB962C8B-B14F-4D97-AF65-F5344CB8AC3E}">
        <p14:creationId xmlns:p14="http://schemas.microsoft.com/office/powerpoint/2010/main" val="428494285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46</a:t>
            </a:fld>
            <a:endParaRPr lang="zh-CN" altLang="en-US"/>
          </a:p>
        </p:txBody>
      </p:sp>
    </p:spTree>
    <p:extLst>
      <p:ext uri="{BB962C8B-B14F-4D97-AF65-F5344CB8AC3E}">
        <p14:creationId xmlns:p14="http://schemas.microsoft.com/office/powerpoint/2010/main" val="160686079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47</a:t>
            </a:fld>
            <a:endParaRPr lang="zh-CN" altLang="en-US"/>
          </a:p>
        </p:txBody>
      </p:sp>
    </p:spTree>
    <p:extLst>
      <p:ext uri="{BB962C8B-B14F-4D97-AF65-F5344CB8AC3E}">
        <p14:creationId xmlns:p14="http://schemas.microsoft.com/office/powerpoint/2010/main" val="160686079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48</a:t>
            </a:fld>
            <a:endParaRPr lang="zh-CN" altLang="en-US"/>
          </a:p>
        </p:txBody>
      </p:sp>
    </p:spTree>
    <p:extLst>
      <p:ext uri="{BB962C8B-B14F-4D97-AF65-F5344CB8AC3E}">
        <p14:creationId xmlns:p14="http://schemas.microsoft.com/office/powerpoint/2010/main" val="156417649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49</a:t>
            </a:fld>
            <a:endParaRPr lang="zh-CN" altLang="en-US"/>
          </a:p>
        </p:txBody>
      </p:sp>
    </p:spTree>
    <p:extLst>
      <p:ext uri="{BB962C8B-B14F-4D97-AF65-F5344CB8AC3E}">
        <p14:creationId xmlns:p14="http://schemas.microsoft.com/office/powerpoint/2010/main" val="1564176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a:t>
            </a:fld>
            <a:endParaRPr lang="zh-CN"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50</a:t>
            </a:fld>
            <a:endParaRPr lang="zh-CN" altLang="en-US"/>
          </a:p>
        </p:txBody>
      </p:sp>
    </p:spTree>
    <p:extLst>
      <p:ext uri="{BB962C8B-B14F-4D97-AF65-F5344CB8AC3E}">
        <p14:creationId xmlns:p14="http://schemas.microsoft.com/office/powerpoint/2010/main" val="131004267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51</a:t>
            </a:fld>
            <a:endParaRPr lang="zh-CN" altLang="en-US"/>
          </a:p>
        </p:txBody>
      </p:sp>
    </p:spTree>
    <p:extLst>
      <p:ext uri="{BB962C8B-B14F-4D97-AF65-F5344CB8AC3E}">
        <p14:creationId xmlns:p14="http://schemas.microsoft.com/office/powerpoint/2010/main" val="131004267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52</a:t>
            </a:fld>
            <a:endParaRPr lang="zh-CN" altLang="en-US"/>
          </a:p>
        </p:txBody>
      </p:sp>
    </p:spTree>
    <p:extLst>
      <p:ext uri="{BB962C8B-B14F-4D97-AF65-F5344CB8AC3E}">
        <p14:creationId xmlns:p14="http://schemas.microsoft.com/office/powerpoint/2010/main" val="12593910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53</a:t>
            </a:fld>
            <a:endParaRPr lang="zh-CN" altLang="en-US"/>
          </a:p>
        </p:txBody>
      </p:sp>
    </p:spTree>
    <p:extLst>
      <p:ext uri="{BB962C8B-B14F-4D97-AF65-F5344CB8AC3E}">
        <p14:creationId xmlns:p14="http://schemas.microsoft.com/office/powerpoint/2010/main" val="12593910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54</a:t>
            </a:fld>
            <a:endParaRPr lang="zh-CN" altLang="en-US"/>
          </a:p>
        </p:txBody>
      </p:sp>
    </p:spTree>
    <p:extLst>
      <p:ext uri="{BB962C8B-B14F-4D97-AF65-F5344CB8AC3E}">
        <p14:creationId xmlns:p14="http://schemas.microsoft.com/office/powerpoint/2010/main" val="300784019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55</a:t>
            </a:fld>
            <a:endParaRPr lang="zh-CN" altLang="en-US"/>
          </a:p>
        </p:txBody>
      </p:sp>
    </p:spTree>
    <p:extLst>
      <p:ext uri="{BB962C8B-B14F-4D97-AF65-F5344CB8AC3E}">
        <p14:creationId xmlns:p14="http://schemas.microsoft.com/office/powerpoint/2010/main" val="300784019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56</a:t>
            </a:fld>
            <a:endParaRPr lang="zh-CN" altLang="en-US"/>
          </a:p>
        </p:txBody>
      </p:sp>
    </p:spTree>
    <p:extLst>
      <p:ext uri="{BB962C8B-B14F-4D97-AF65-F5344CB8AC3E}">
        <p14:creationId xmlns:p14="http://schemas.microsoft.com/office/powerpoint/2010/main" val="261583268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57</a:t>
            </a:fld>
            <a:endParaRPr lang="zh-CN" altLang="en-US"/>
          </a:p>
        </p:txBody>
      </p:sp>
    </p:spTree>
    <p:extLst>
      <p:ext uri="{BB962C8B-B14F-4D97-AF65-F5344CB8AC3E}">
        <p14:creationId xmlns:p14="http://schemas.microsoft.com/office/powerpoint/2010/main" val="261583268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58</a:t>
            </a:fld>
            <a:endParaRPr lang="zh-CN" altLang="en-US"/>
          </a:p>
        </p:txBody>
      </p:sp>
    </p:spTree>
    <p:extLst>
      <p:ext uri="{BB962C8B-B14F-4D97-AF65-F5344CB8AC3E}">
        <p14:creationId xmlns:p14="http://schemas.microsoft.com/office/powerpoint/2010/main" val="261583268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59</a:t>
            </a:fld>
            <a:endParaRPr lang="zh-CN" altLang="en-US"/>
          </a:p>
        </p:txBody>
      </p:sp>
    </p:spTree>
    <p:extLst>
      <p:ext uri="{BB962C8B-B14F-4D97-AF65-F5344CB8AC3E}">
        <p14:creationId xmlns:p14="http://schemas.microsoft.com/office/powerpoint/2010/main" val="404621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a:t>
            </a:fld>
            <a:endParaRPr lang="zh-CN"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60</a:t>
            </a:fld>
            <a:endParaRPr lang="zh-CN" altLang="en-US"/>
          </a:p>
        </p:txBody>
      </p:sp>
    </p:spTree>
    <p:extLst>
      <p:ext uri="{BB962C8B-B14F-4D97-AF65-F5344CB8AC3E}">
        <p14:creationId xmlns:p14="http://schemas.microsoft.com/office/powerpoint/2010/main" val="40462155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61</a:t>
            </a:fld>
            <a:endParaRPr lang="zh-CN" altLang="en-US"/>
          </a:p>
        </p:txBody>
      </p:sp>
    </p:spTree>
    <p:extLst>
      <p:ext uri="{BB962C8B-B14F-4D97-AF65-F5344CB8AC3E}">
        <p14:creationId xmlns:p14="http://schemas.microsoft.com/office/powerpoint/2010/main" val="3765218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2022/9/12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2022/9/12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2022/9/12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pPr/>
              <a:t>2022/9/12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5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38" name="组合 37"/>
          <p:cNvGrpSpPr/>
          <p:nvPr/>
        </p:nvGrpSpPr>
        <p:grpSpPr>
          <a:xfrm>
            <a:off x="550545" y="2637155"/>
            <a:ext cx="2639060" cy="601980"/>
            <a:chOff x="602533" y="3311161"/>
            <a:chExt cx="1584325" cy="360000"/>
          </a:xfrm>
        </p:grpSpPr>
        <p:sp>
          <p:nvSpPr>
            <p:cNvPr id="3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602533" y="3398136"/>
              <a:ext cx="1584325" cy="183418"/>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人力资源管理师</a:t>
              </a:r>
            </a:p>
          </p:txBody>
        </p:sp>
      </p:gr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2" name="组合 1"/>
          <p:cNvGrpSpPr/>
          <p:nvPr/>
        </p:nvGrpSpPr>
        <p:grpSpPr>
          <a:xfrm>
            <a:off x="550545" y="3569335"/>
            <a:ext cx="2639060" cy="594360"/>
            <a:chOff x="602533" y="3311161"/>
            <a:chExt cx="1584325" cy="360000"/>
          </a:xfrm>
        </p:grpSpPr>
        <p:sp>
          <p:nvSpPr>
            <p:cNvPr id="3"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劳动关系协调师</a:t>
              </a:r>
            </a:p>
          </p:txBody>
        </p:sp>
      </p:grpSp>
      <p:grpSp>
        <p:nvGrpSpPr>
          <p:cNvPr id="5" name="组合 4"/>
          <p:cNvGrpSpPr/>
          <p:nvPr/>
        </p:nvGrpSpPr>
        <p:grpSpPr>
          <a:xfrm>
            <a:off x="550545" y="4448810"/>
            <a:ext cx="2639060" cy="594360"/>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中级经济师</a:t>
              </a:r>
            </a:p>
          </p:txBody>
        </p:sp>
      </p:grpSp>
      <p:pic>
        <p:nvPicPr>
          <p:cNvPr id="8" name="图片 7" descr="123456"/>
          <p:cNvPicPr>
            <a:picLocks noChangeAspect="1"/>
          </p:cNvPicPr>
          <p:nvPr/>
        </p:nvPicPr>
        <p:blipFill>
          <a:blip r:embed="rId7" cstate="print"/>
          <a:stretch>
            <a:fillRect/>
          </a:stretch>
        </p:blipFill>
        <p:spPr>
          <a:xfrm>
            <a:off x="460375" y="541020"/>
            <a:ext cx="974090" cy="974090"/>
          </a:xfrm>
          <a:prstGeom prst="rect">
            <a:avLst/>
          </a:prstGeom>
        </p:spPr>
      </p:pic>
      <p:grpSp>
        <p:nvGrpSpPr>
          <p:cNvPr id="9" name="组合 8"/>
          <p:cNvGrpSpPr/>
          <p:nvPr/>
        </p:nvGrpSpPr>
        <p:grpSpPr>
          <a:xfrm>
            <a:off x="550545" y="5372100"/>
            <a:ext cx="2639060" cy="594360"/>
            <a:chOff x="602533" y="3311161"/>
            <a:chExt cx="1584325" cy="360000"/>
          </a:xfrm>
        </p:grpSpPr>
        <p:sp>
          <p:nvSpPr>
            <p:cNvPr id="1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学历提升</a:t>
              </a:r>
            </a:p>
          </p:txBody>
        </p:sp>
      </p:grpSp>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500" fill="hold"/>
                                        <p:tgtEl>
                                          <p:spTgt spid="38"/>
                                        </p:tgtEl>
                                        <p:attrNameLst>
                                          <p:attrName>ppt_w</p:attrName>
                                        </p:attrNameLst>
                                      </p:cBhvr>
                                      <p:tavLst>
                                        <p:tav tm="0">
                                          <p:val>
                                            <p:fltVal val="0"/>
                                          </p:val>
                                        </p:tav>
                                        <p:tav tm="100000">
                                          <p:val>
                                            <p:strVal val="#ppt_w"/>
                                          </p:val>
                                        </p:tav>
                                      </p:tavLst>
                                    </p:anim>
                                    <p:anim calcmode="lin" valueType="num">
                                      <p:cBhvr>
                                        <p:cTn id="30" dur="500" fill="hold"/>
                                        <p:tgtEl>
                                          <p:spTgt spid="38"/>
                                        </p:tgtEl>
                                        <p:attrNameLst>
                                          <p:attrName>ppt_h</p:attrName>
                                        </p:attrNameLst>
                                      </p:cBhvr>
                                      <p:tavLst>
                                        <p:tav tm="0">
                                          <p:val>
                                            <p:fltVal val="0"/>
                                          </p:val>
                                        </p:tav>
                                        <p:tav tm="100000">
                                          <p:val>
                                            <p:strVal val="#ppt_h"/>
                                          </p:val>
                                        </p:tav>
                                      </p:tavLst>
                                    </p:anim>
                                    <p:animEffect transition="in" filter="fade">
                                      <p:cBhvr>
                                        <p:cTn id="31" dur="500"/>
                                        <p:tgtEl>
                                          <p:spTgt spid="38"/>
                                        </p:tgtEl>
                                      </p:cBhvr>
                                    </p:animEffect>
                                  </p:childTnLst>
                                </p:cTn>
                              </p:par>
                            </p:childTnLst>
                          </p:cTn>
                        </p:par>
                        <p:par>
                          <p:cTn id="32" fill="hold">
                            <p:stCondLst>
                              <p:cond delay="2500"/>
                            </p:stCondLst>
                            <p:childTnLst>
                              <p:par>
                                <p:cTn id="33" presetID="53" presetClass="entr" presetSubtype="16" fill="hold" nodeType="after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500" fill="hold"/>
                                        <p:tgtEl>
                                          <p:spTgt spid="2"/>
                                        </p:tgtEl>
                                        <p:attrNameLst>
                                          <p:attrName>ppt_w</p:attrName>
                                        </p:attrNameLst>
                                      </p:cBhvr>
                                      <p:tavLst>
                                        <p:tav tm="0">
                                          <p:val>
                                            <p:fltVal val="0"/>
                                          </p:val>
                                        </p:tav>
                                        <p:tav tm="100000">
                                          <p:val>
                                            <p:strVal val="#ppt_w"/>
                                          </p:val>
                                        </p:tav>
                                      </p:tavLst>
                                    </p:anim>
                                    <p:anim calcmode="lin" valueType="num">
                                      <p:cBhvr>
                                        <p:cTn id="36" dur="500" fill="hold"/>
                                        <p:tgtEl>
                                          <p:spTgt spid="2"/>
                                        </p:tgtEl>
                                        <p:attrNameLst>
                                          <p:attrName>ppt_h</p:attrName>
                                        </p:attrNameLst>
                                      </p:cBhvr>
                                      <p:tavLst>
                                        <p:tav tm="0">
                                          <p:val>
                                            <p:fltVal val="0"/>
                                          </p:val>
                                        </p:tav>
                                        <p:tav tm="100000">
                                          <p:val>
                                            <p:strVal val="#ppt_h"/>
                                          </p:val>
                                        </p:tav>
                                      </p:tavLst>
                                    </p:anim>
                                    <p:animEffect transition="in" filter="fade">
                                      <p:cBhvr>
                                        <p:cTn id="37" dur="500"/>
                                        <p:tgtEl>
                                          <p:spTgt spid="2"/>
                                        </p:tgtEl>
                                      </p:cBhvr>
                                    </p:animEffect>
                                  </p:childTnLst>
                                </p:cTn>
                              </p:par>
                            </p:childTnLst>
                          </p:cTn>
                        </p:par>
                        <p:par>
                          <p:cTn id="38" fill="hold">
                            <p:stCondLst>
                              <p:cond delay="3000"/>
                            </p:stCondLst>
                            <p:childTnLst>
                              <p:par>
                                <p:cTn id="39" presetID="53" presetClass="entr" presetSubtype="16" fill="hold" nodeType="afterEffect">
                                  <p:stCondLst>
                                    <p:cond delay="0"/>
                                  </p:stCondLst>
                                  <p:childTnLst>
                                    <p:set>
                                      <p:cBhvr>
                                        <p:cTn id="40" dur="1" fill="hold">
                                          <p:stCondLst>
                                            <p:cond delay="0"/>
                                          </p:stCondLst>
                                        </p:cTn>
                                        <p:tgtEl>
                                          <p:spTgt spid="5"/>
                                        </p:tgtEl>
                                        <p:attrNameLst>
                                          <p:attrName>style.visibility</p:attrName>
                                        </p:attrNameLst>
                                      </p:cBhvr>
                                      <p:to>
                                        <p:strVal val="visible"/>
                                      </p:to>
                                    </p:set>
                                    <p:anim calcmode="lin" valueType="num">
                                      <p:cBhvr>
                                        <p:cTn id="41" dur="500" fill="hold"/>
                                        <p:tgtEl>
                                          <p:spTgt spid="5"/>
                                        </p:tgtEl>
                                        <p:attrNameLst>
                                          <p:attrName>ppt_w</p:attrName>
                                        </p:attrNameLst>
                                      </p:cBhvr>
                                      <p:tavLst>
                                        <p:tav tm="0">
                                          <p:val>
                                            <p:fltVal val="0"/>
                                          </p:val>
                                        </p:tav>
                                        <p:tav tm="100000">
                                          <p:val>
                                            <p:strVal val="#ppt_w"/>
                                          </p:val>
                                        </p:tav>
                                      </p:tavLst>
                                    </p:anim>
                                    <p:anim calcmode="lin" valueType="num">
                                      <p:cBhvr>
                                        <p:cTn id="42" dur="500" fill="hold"/>
                                        <p:tgtEl>
                                          <p:spTgt spid="5"/>
                                        </p:tgtEl>
                                        <p:attrNameLst>
                                          <p:attrName>ppt_h</p:attrName>
                                        </p:attrNameLst>
                                      </p:cBhvr>
                                      <p:tavLst>
                                        <p:tav tm="0">
                                          <p:val>
                                            <p:fltVal val="0"/>
                                          </p:val>
                                        </p:tav>
                                        <p:tav tm="100000">
                                          <p:val>
                                            <p:strVal val="#ppt_h"/>
                                          </p:val>
                                        </p:tav>
                                      </p:tavLst>
                                    </p:anim>
                                    <p:animEffect transition="in" filter="fade">
                                      <p:cBhvr>
                                        <p:cTn id="43" dur="500"/>
                                        <p:tgtEl>
                                          <p:spTgt spid="5"/>
                                        </p:tgtEl>
                                      </p:cBhvr>
                                    </p:animEffect>
                                  </p:childTnLst>
                                </p:cTn>
                              </p:par>
                            </p:childTnLst>
                          </p:cTn>
                        </p:par>
                        <p:par>
                          <p:cTn id="44" fill="hold">
                            <p:stCondLst>
                              <p:cond delay="3500"/>
                            </p:stCondLst>
                            <p:childTnLst>
                              <p:par>
                                <p:cTn id="45" presetID="53" presetClass="entr" presetSubtype="16" fill="hold" nodeType="after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p:cTn id="47" dur="500" fill="hold"/>
                                        <p:tgtEl>
                                          <p:spTgt spid="9"/>
                                        </p:tgtEl>
                                        <p:attrNameLst>
                                          <p:attrName>ppt_w</p:attrName>
                                        </p:attrNameLst>
                                      </p:cBhvr>
                                      <p:tavLst>
                                        <p:tav tm="0">
                                          <p:val>
                                            <p:fltVal val="0"/>
                                          </p:val>
                                        </p:tav>
                                        <p:tav tm="100000">
                                          <p:val>
                                            <p:strVal val="#ppt_w"/>
                                          </p:val>
                                        </p:tav>
                                      </p:tavLst>
                                    </p:anim>
                                    <p:anim calcmode="lin" valueType="num">
                                      <p:cBhvr>
                                        <p:cTn id="48" dur="500" fill="hold"/>
                                        <p:tgtEl>
                                          <p:spTgt spid="9"/>
                                        </p:tgtEl>
                                        <p:attrNameLst>
                                          <p:attrName>ppt_h</p:attrName>
                                        </p:attrNameLst>
                                      </p:cBhvr>
                                      <p:tavLst>
                                        <p:tav tm="0">
                                          <p:val>
                                            <p:fltVal val="0"/>
                                          </p:val>
                                        </p:tav>
                                        <p:tav tm="100000">
                                          <p:val>
                                            <p:strVal val="#ppt_h"/>
                                          </p:val>
                                        </p:tav>
                                      </p:tavLst>
                                    </p:anim>
                                    <p:animEffect transition="in" filter="fade">
                                      <p:cBhvr>
                                        <p:cTn id="4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94668931-EF4E-4752-9CBF-352A68105DC6}"/>
              </a:ext>
            </a:extLst>
          </p:cNvPr>
          <p:cNvSpPr/>
          <p:nvPr/>
        </p:nvSpPr>
        <p:spPr>
          <a:xfrm>
            <a:off x="929005" y="645089"/>
            <a:ext cx="1306768" cy="369332"/>
          </a:xfrm>
          <a:prstGeom prst="rect">
            <a:avLst/>
          </a:prstGeom>
        </p:spPr>
        <p:txBody>
          <a:bodyPr wrap="none">
            <a:spAutoFit/>
          </a:bodyPr>
          <a:lstStyle/>
          <a:p>
            <a:r>
              <a:rPr lang="en-US" altLang="zh-CN" b="1" u="sng" kern="100" dirty="0">
                <a:solidFill>
                  <a:srgbClr val="993300"/>
                </a:solidFill>
                <a:ea typeface="宋体" panose="02010600030101010101" pitchFamily="2" charset="-122"/>
                <a:cs typeface="宋体" panose="02010600030101010101" pitchFamily="2" charset="-122"/>
              </a:rPr>
              <a:t>4.</a:t>
            </a:r>
            <a:r>
              <a:rPr lang="zh-CN" altLang="zh-CN" b="1" u="sng" kern="100" dirty="0">
                <a:solidFill>
                  <a:srgbClr val="993300"/>
                </a:solidFill>
                <a:ea typeface="宋体" panose="02010600030101010101" pitchFamily="2" charset="-122"/>
                <a:cs typeface="宋体" panose="02010600030101010101" pitchFamily="2" charset="-122"/>
              </a:rPr>
              <a:t>效率工资</a:t>
            </a:r>
            <a:endParaRPr lang="zh-CN" altLang="en-US" dirty="0"/>
          </a:p>
        </p:txBody>
      </p:sp>
      <p:graphicFrame>
        <p:nvGraphicFramePr>
          <p:cNvPr id="9" name="表格 8">
            <a:extLst>
              <a:ext uri="{FF2B5EF4-FFF2-40B4-BE49-F238E27FC236}">
                <a16:creationId xmlns:a16="http://schemas.microsoft.com/office/drawing/2014/main" id="{BEE0DEB1-66F1-49AF-BC9D-42F21D1C4A7D}"/>
              </a:ext>
            </a:extLst>
          </p:cNvPr>
          <p:cNvGraphicFramePr>
            <a:graphicFrameLocks noGrp="1"/>
          </p:cNvGraphicFramePr>
          <p:nvPr>
            <p:extLst>
              <p:ext uri="{D42A27DB-BD31-4B8C-83A1-F6EECF244321}">
                <p14:modId xmlns:p14="http://schemas.microsoft.com/office/powerpoint/2010/main" val="2221953524"/>
              </p:ext>
            </p:extLst>
          </p:nvPr>
        </p:nvGraphicFramePr>
        <p:xfrm>
          <a:off x="692149" y="1008380"/>
          <a:ext cx="10837863" cy="4663440"/>
        </p:xfrm>
        <a:graphic>
          <a:graphicData uri="http://schemas.openxmlformats.org/drawingml/2006/table">
            <a:tbl>
              <a:tblPr>
                <a:tableStyleId>{5C22544A-7EE6-4342-B048-85BDC9FD1C3A}</a:tableStyleId>
              </a:tblPr>
              <a:tblGrid>
                <a:gridCol w="2357827">
                  <a:extLst>
                    <a:ext uri="{9D8B030D-6E8A-4147-A177-3AD203B41FA5}">
                      <a16:colId xmlns:a16="http://schemas.microsoft.com/office/drawing/2014/main" val="51383520"/>
                    </a:ext>
                  </a:extLst>
                </a:gridCol>
                <a:gridCol w="8480036">
                  <a:extLst>
                    <a:ext uri="{9D8B030D-6E8A-4147-A177-3AD203B41FA5}">
                      <a16:colId xmlns:a16="http://schemas.microsoft.com/office/drawing/2014/main" val="280339780"/>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效率工资概念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效率工资是指企业提供的一种高于市场均衡水平的工资。</a:t>
                      </a:r>
                      <a:endParaRPr lang="en-US" altLang="zh-CN" sz="1800" b="1" kern="100" dirty="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387991985"/>
                  </a:ext>
                </a:extLst>
              </a:tr>
              <a:tr h="151130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支付髙工资的理由</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dirty="0">
                          <a:solidFill>
                            <a:srgbClr val="002060"/>
                          </a:solidFill>
                          <a:effectLst/>
                          <a:latin typeface="黑体" pitchFamily="49" charset="-122"/>
                          <a:ea typeface="黑体" pitchFamily="49" charset="-122"/>
                        </a:rPr>
                        <a:t>第一，高工资能够帮助组织吸引到更为优秀的、生产率更高的员工。自我选择理论认为</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高工资</a:t>
                      </a:r>
                      <a:r>
                        <a:rPr lang="zh-CN" sz="1800" b="1" kern="100" dirty="0">
                          <a:solidFill>
                            <a:srgbClr val="002060"/>
                          </a:solidFill>
                          <a:effectLst/>
                          <a:latin typeface="黑体" pitchFamily="49" charset="-122"/>
                          <a:ea typeface="黑体" pitchFamily="49" charset="-122"/>
                        </a:rPr>
                        <a:t>还会对那些低生产率员工产生一种</a:t>
                      </a:r>
                      <a:r>
                        <a:rPr lang="zh-CN" sz="1800" b="1" u="sng" kern="100" dirty="0">
                          <a:solidFill>
                            <a:srgbClr val="002060"/>
                          </a:solidFill>
                          <a:effectLst/>
                          <a:latin typeface="黑体" pitchFamily="49" charset="-122"/>
                          <a:ea typeface="黑体" pitchFamily="49" charset="-122"/>
                        </a:rPr>
                        <a:t>自动屏蔽作用</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低生产率求职者的离开</a:t>
                      </a:r>
                      <a:r>
                        <a:rPr lang="zh-CN" sz="1800" b="1" kern="100" dirty="0">
                          <a:solidFill>
                            <a:srgbClr val="002060"/>
                          </a:solidFill>
                          <a:effectLst/>
                          <a:latin typeface="黑体" pitchFamily="49" charset="-122"/>
                          <a:ea typeface="黑体" pitchFamily="49" charset="-122"/>
                        </a:rPr>
                        <a:t>也在一定程度上帮助企业</a:t>
                      </a:r>
                      <a:r>
                        <a:rPr lang="zh-CN" sz="1800" b="1" u="sng" kern="100" dirty="0">
                          <a:solidFill>
                            <a:srgbClr val="002060"/>
                          </a:solidFill>
                          <a:effectLst/>
                          <a:latin typeface="黑体" pitchFamily="49" charset="-122"/>
                          <a:ea typeface="黑体" pitchFamily="49" charset="-122"/>
                        </a:rPr>
                        <a:t>节约了甄选成本</a:t>
                      </a:r>
                      <a:r>
                        <a:rPr lang="zh-CN" sz="1800" b="1" kern="100" dirty="0">
                          <a:solidFill>
                            <a:srgbClr val="002060"/>
                          </a:solidFill>
                          <a:effectLst/>
                          <a:latin typeface="黑体" pitchFamily="49" charset="-122"/>
                          <a:ea typeface="黑体" pitchFamily="49" charset="-122"/>
                        </a:rPr>
                        <a:t>。</a:t>
                      </a:r>
                    </a:p>
                    <a:p>
                      <a:pPr algn="l">
                        <a:spcAft>
                          <a:spcPts val="0"/>
                        </a:spcAft>
                      </a:pPr>
                      <a:r>
                        <a:rPr lang="zh-CN" sz="1800" b="1" u="sng" kern="100" dirty="0">
                          <a:solidFill>
                            <a:srgbClr val="002060"/>
                          </a:solidFill>
                          <a:effectLst/>
                          <a:latin typeface="黑体" pitchFamily="49" charset="-122"/>
                          <a:ea typeface="黑体" pitchFamily="49" charset="-122"/>
                        </a:rPr>
                        <a:t>第二，高工资有利于降低员工的离职率，强化他们的实际生产率。而无须企业的严密监督。</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u="sng" kern="100" dirty="0">
                          <a:solidFill>
                            <a:srgbClr val="002060"/>
                          </a:solidFill>
                          <a:effectLst/>
                          <a:latin typeface="黑体" pitchFamily="49" charset="-122"/>
                          <a:ea typeface="黑体" pitchFamily="49" charset="-122"/>
                        </a:rPr>
                        <a:t>第三，高工资往往能够更容易让人产生公平感。</a:t>
                      </a:r>
                      <a:endParaRPr lang="en-US" altLang="zh-CN" sz="1800" b="1" u="sng" kern="100" dirty="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13690798"/>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适用企业</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dirty="0">
                          <a:solidFill>
                            <a:srgbClr val="002060"/>
                          </a:solidFill>
                          <a:effectLst/>
                          <a:latin typeface="黑体" pitchFamily="49" charset="-122"/>
                          <a:ea typeface="黑体" pitchFamily="49" charset="-122"/>
                        </a:rPr>
                        <a:t>通过提供效率工资来刺激员工的生产率的企业通常会有两种</a:t>
                      </a:r>
                      <a:r>
                        <a:rPr lang="en-US"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第一种：是从降低员工流动性中所能够获得的收益最大的企业，如内部运营系统比较复杂的大型现代企业，又如必须对员工进行较多的人力资本投资才能确保他们胜任组织中的重要岗位的企业。。</a:t>
                      </a:r>
                    </a:p>
                    <a:p>
                      <a:pPr algn="l">
                        <a:spcAft>
                          <a:spcPts val="0"/>
                        </a:spcAft>
                      </a:pPr>
                      <a:r>
                        <a:rPr lang="zh-CN" sz="1800" b="1" kern="100" dirty="0">
                          <a:solidFill>
                            <a:srgbClr val="002060"/>
                          </a:solidFill>
                          <a:effectLst/>
                          <a:latin typeface="黑体" pitchFamily="49" charset="-122"/>
                          <a:ea typeface="黑体" pitchFamily="49" charset="-122"/>
                        </a:rPr>
                        <a:t>第二种：是很难通过基于产出的工资制度来激励员工，或者是对员工进行监督的难度很大的企业。</a:t>
                      </a:r>
                      <a:endParaRPr lang="en-US" altLang="zh-CN" sz="1800" b="1" kern="100" dirty="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757407891"/>
                  </a:ext>
                </a:extLst>
              </a:tr>
              <a:tr h="0">
                <a:tc>
                  <a:txBody>
                    <a:bodyPr/>
                    <a:lstStyle/>
                    <a:p>
                      <a:pPr algn="l">
                        <a:spcAft>
                          <a:spcPts val="0"/>
                        </a:spcAft>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实行条件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dirty="0">
                          <a:solidFill>
                            <a:srgbClr val="002060"/>
                          </a:solidFill>
                          <a:effectLst/>
                          <a:latin typeface="黑体" pitchFamily="49" charset="-122"/>
                          <a:ea typeface="黑体" pitchFamily="49" charset="-122"/>
                        </a:rPr>
                        <a:t>即：劳动者期望与企业保持长期雇佣关系</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61579061"/>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B75641AB-97B7-4BF9-8085-EBEE8E5448DF}"/>
              </a:ext>
            </a:extLst>
          </p:cNvPr>
          <p:cNvSpPr/>
          <p:nvPr/>
        </p:nvSpPr>
        <p:spPr>
          <a:xfrm>
            <a:off x="574974" y="469582"/>
            <a:ext cx="1748877" cy="507831"/>
          </a:xfrm>
          <a:prstGeom prst="rect">
            <a:avLst/>
          </a:prstGeom>
        </p:spPr>
        <p:txBody>
          <a:bodyPr wrap="none">
            <a:spAutoFit/>
          </a:bodyPr>
          <a:lstStyle/>
          <a:p>
            <a:pPr indent="280670">
              <a:lnSpc>
                <a:spcPct val="150000"/>
              </a:lnSpc>
            </a:pPr>
            <a:r>
              <a:rPr lang="zh-CN" altLang="zh-CN" b="1" kern="100" dirty="0">
                <a:solidFill>
                  <a:srgbClr val="000080"/>
                </a:solidFill>
                <a:latin typeface="黑体" pitchFamily="49" charset="-122"/>
                <a:ea typeface="黑体" pitchFamily="49" charset="-122"/>
                <a:cs typeface="宋体" panose="02010600030101010101" pitchFamily="2" charset="-122"/>
              </a:rPr>
              <a:t> </a:t>
            </a:r>
            <a:r>
              <a:rPr lang="en-US" altLang="zh-CN" b="1" u="sng" kern="100" dirty="0">
                <a:solidFill>
                  <a:srgbClr val="993300"/>
                </a:solidFill>
                <a:latin typeface="黑体" pitchFamily="49" charset="-122"/>
                <a:ea typeface="黑体" pitchFamily="49" charset="-122"/>
                <a:cs typeface="宋体" panose="02010600030101010101" pitchFamily="2" charset="-122"/>
              </a:rPr>
              <a:t>5.</a:t>
            </a:r>
            <a:r>
              <a:rPr lang="zh-CN" altLang="zh-CN" b="1" u="sng" kern="100" dirty="0">
                <a:solidFill>
                  <a:srgbClr val="993300"/>
                </a:solidFill>
                <a:latin typeface="黑体" pitchFamily="49" charset="-122"/>
                <a:ea typeface="黑体" pitchFamily="49" charset="-122"/>
                <a:cs typeface="宋体" panose="02010600030101010101" pitchFamily="2" charset="-122"/>
              </a:rPr>
              <a:t>晋升竞赛</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84F22C11-A980-4837-956D-5A1B124100E3}"/>
              </a:ext>
            </a:extLst>
          </p:cNvPr>
          <p:cNvGraphicFramePr>
            <a:graphicFrameLocks noGrp="1"/>
          </p:cNvGraphicFramePr>
          <p:nvPr>
            <p:extLst>
              <p:ext uri="{D42A27DB-BD31-4B8C-83A1-F6EECF244321}">
                <p14:modId xmlns:p14="http://schemas.microsoft.com/office/powerpoint/2010/main" val="1781079800"/>
              </p:ext>
            </p:extLst>
          </p:nvPr>
        </p:nvGraphicFramePr>
        <p:xfrm>
          <a:off x="692149" y="1066801"/>
          <a:ext cx="10837863" cy="4315460"/>
        </p:xfrm>
        <a:graphic>
          <a:graphicData uri="http://schemas.openxmlformats.org/drawingml/2006/table">
            <a:tbl>
              <a:tblPr>
                <a:tableStyleId>{5C22544A-7EE6-4342-B048-85BDC9FD1C3A}</a:tableStyleId>
              </a:tblPr>
              <a:tblGrid>
                <a:gridCol w="1559984">
                  <a:extLst>
                    <a:ext uri="{9D8B030D-6E8A-4147-A177-3AD203B41FA5}">
                      <a16:colId xmlns:a16="http://schemas.microsoft.com/office/drawing/2014/main" val="2335200132"/>
                    </a:ext>
                  </a:extLst>
                </a:gridCol>
                <a:gridCol w="9277879">
                  <a:extLst>
                    <a:ext uri="{9D8B030D-6E8A-4147-A177-3AD203B41FA5}">
                      <a16:colId xmlns:a16="http://schemas.microsoft.com/office/drawing/2014/main" val="3873907115"/>
                    </a:ext>
                  </a:extLst>
                </a:gridCol>
              </a:tblGrid>
              <a:tr h="1996345">
                <a:tc>
                  <a:txBody>
                    <a:bodyPr/>
                    <a:lstStyle/>
                    <a:p>
                      <a:pPr algn="l">
                        <a:spcAft>
                          <a:spcPts val="0"/>
                        </a:spcAft>
                      </a:pPr>
                      <a:r>
                        <a:rPr lang="en-US" sz="1800" b="1" kern="100" dirty="0">
                          <a:solidFill>
                            <a:srgbClr val="002060"/>
                          </a:solidFill>
                          <a:effectLst/>
                          <a:latin typeface="黑体" pitchFamily="49" charset="-122"/>
                          <a:ea typeface="黑体" pitchFamily="49" charset="-122"/>
                        </a:rPr>
                        <a:t>1. </a:t>
                      </a:r>
                      <a:r>
                        <a:rPr lang="zh-CN" sz="1800" b="1" kern="100" dirty="0">
                          <a:solidFill>
                            <a:srgbClr val="002060"/>
                          </a:solidFill>
                          <a:effectLst/>
                          <a:latin typeface="黑体" pitchFamily="49" charset="-122"/>
                          <a:ea typeface="黑体" pitchFamily="49" charset="-122"/>
                        </a:rPr>
                        <a:t>基本特点</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在企业中，更高一级的职位通常是</a:t>
                      </a:r>
                      <a:r>
                        <a:rPr lang="zh-CN" sz="1800" b="1" u="sng" kern="100" dirty="0">
                          <a:solidFill>
                            <a:srgbClr val="002060"/>
                          </a:solidFill>
                          <a:effectLst/>
                          <a:latin typeface="黑体" pitchFamily="49" charset="-122"/>
                          <a:ea typeface="黑体" pitchFamily="49" charset="-122"/>
                        </a:rPr>
                        <a:t>事先设计好</a:t>
                      </a:r>
                      <a:r>
                        <a:rPr lang="zh-CN" sz="1800" b="1" kern="100" dirty="0">
                          <a:solidFill>
                            <a:srgbClr val="002060"/>
                          </a:solidFill>
                          <a:effectLst/>
                          <a:latin typeface="黑体" pitchFamily="49" charset="-122"/>
                          <a:ea typeface="黑体" pitchFamily="49" charset="-122"/>
                        </a:rPr>
                        <a:t>的，而与每个职位对应的则是一个确定的工资率或一个工资浮动区间，职位级别越高，对应的工资率也就越高。</a:t>
                      </a:r>
                    </a:p>
                    <a:p>
                      <a:pPr algn="l">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一位员工之所以晋升到更高职位，往往仅仅是因为他们比其他人更有优势一些，至于这种</a:t>
                      </a:r>
                      <a:r>
                        <a:rPr lang="zh-CN" sz="1800" b="1" u="sng" kern="100" dirty="0">
                          <a:solidFill>
                            <a:srgbClr val="002060"/>
                          </a:solidFill>
                          <a:effectLst/>
                          <a:latin typeface="黑体" pitchFamily="49" charset="-122"/>
                          <a:ea typeface="黑体" pitchFamily="49" charset="-122"/>
                        </a:rPr>
                        <a:t>优势是大还是小，则不会影响到他们被晋升后得到的工资水平高低。</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a:solidFill>
                            <a:srgbClr val="002060"/>
                          </a:solidFill>
                          <a:effectLst/>
                          <a:latin typeface="黑体" pitchFamily="49" charset="-122"/>
                          <a:ea typeface="黑体" pitchFamily="49" charset="-122"/>
                        </a:rPr>
                        <a:t>3.</a:t>
                      </a:r>
                      <a:r>
                        <a:rPr lang="zh-CN" sz="1800" b="1" u="sng" kern="100" dirty="0">
                          <a:solidFill>
                            <a:srgbClr val="002060"/>
                          </a:solidFill>
                          <a:effectLst/>
                          <a:latin typeface="黑体" pitchFamily="49" charset="-122"/>
                          <a:ea typeface="黑体" pitchFamily="49" charset="-122"/>
                        </a:rPr>
                        <a:t>被晋升者将得到更高一级新职位对应的全部报酬即工资水平上涨</a:t>
                      </a:r>
                      <a:r>
                        <a:rPr lang="zh-CN" sz="1800" b="1" kern="100" dirty="0">
                          <a:solidFill>
                            <a:srgbClr val="002060"/>
                          </a:solidFill>
                          <a:effectLst/>
                          <a:latin typeface="黑体" pitchFamily="49" charset="-122"/>
                          <a:ea typeface="黑体" pitchFamily="49" charset="-122"/>
                        </a:rPr>
                        <a:t>，而失败者将不会因为参加竞赛而得到任何报酬。</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132019317"/>
                  </a:ext>
                </a:extLst>
              </a:tr>
              <a:tr h="1449447">
                <a:tc rowSpan="2">
                  <a:txBody>
                    <a:bodyPr/>
                    <a:lstStyle/>
                    <a:p>
                      <a:pPr algn="l">
                        <a:spcAft>
                          <a:spcPts val="0"/>
                        </a:spcAft>
                      </a:pPr>
                      <a:r>
                        <a:rPr lang="en-US" sz="1800" b="1" kern="100">
                          <a:solidFill>
                            <a:srgbClr val="002060"/>
                          </a:solidFill>
                          <a:effectLst/>
                          <a:latin typeface="黑体" pitchFamily="49" charset="-122"/>
                          <a:ea typeface="黑体" pitchFamily="49" charset="-122"/>
                        </a:rPr>
                        <a:t>2. </a:t>
                      </a:r>
                      <a:r>
                        <a:rPr lang="zh-CN" sz="1800" b="1" kern="100">
                          <a:solidFill>
                            <a:srgbClr val="002060"/>
                          </a:solidFill>
                          <a:effectLst/>
                          <a:latin typeface="黑体" pitchFamily="49" charset="-122"/>
                          <a:ea typeface="黑体" pitchFamily="49" charset="-122"/>
                        </a:rPr>
                        <a:t>设计要点</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晋升竞赛的设计启示</a:t>
                      </a:r>
                      <a:r>
                        <a:rPr lang="en-US" sz="1800" b="1" kern="10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endParaRPr>
                    </a:p>
                    <a:p>
                      <a:pPr algn="l">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要想让晋升竞赛能够激发候选人的最大努力，必须使参与晋升竞赛的候选人之间</a:t>
                      </a:r>
                      <a:r>
                        <a:rPr lang="zh-CN" sz="1800" b="1" u="sng" kern="100">
                          <a:solidFill>
                            <a:srgbClr val="002060"/>
                          </a:solidFill>
                          <a:effectLst/>
                          <a:latin typeface="黑体" pitchFamily="49" charset="-122"/>
                          <a:ea typeface="黑体" pitchFamily="49" charset="-122"/>
                        </a:rPr>
                        <a:t>在知识、能力或经验等方面具有较髙的可比性</a:t>
                      </a:r>
                      <a:r>
                        <a:rPr lang="zh-CN" sz="1800" b="1" kern="100">
                          <a:solidFill>
                            <a:srgbClr val="002060"/>
                          </a:solidFill>
                          <a:effectLst/>
                          <a:latin typeface="黑体" pitchFamily="49" charset="-122"/>
                          <a:ea typeface="黑体" pitchFamily="49" charset="-122"/>
                        </a:rPr>
                        <a:t>，即没有人能够非常有把握地认为自己能够获得晋升，也没有人认为自己根本没有获得晋升的希望。第二，要在参与晋升竞赛者</a:t>
                      </a:r>
                      <a:r>
                        <a:rPr lang="zh-CN" sz="1800" b="1" u="sng" kern="100">
                          <a:solidFill>
                            <a:srgbClr val="002060"/>
                          </a:solidFill>
                          <a:effectLst/>
                          <a:latin typeface="黑体" pitchFamily="49" charset="-122"/>
                          <a:ea typeface="黑体" pitchFamily="49" charset="-122"/>
                        </a:rPr>
                        <a:t>当前的职位和拟晋升职位之间创造出一种合理的工资差距，</a:t>
                      </a:r>
                      <a:r>
                        <a:rPr lang="zh-CN" sz="1800" b="1" kern="100">
                          <a:solidFill>
                            <a:srgbClr val="002060"/>
                          </a:solidFill>
                          <a:effectLst/>
                          <a:latin typeface="黑体" pitchFamily="49" charset="-122"/>
                          <a:ea typeface="黑体" pitchFamily="49" charset="-122"/>
                        </a:rPr>
                        <a:t>工资差距太小会削弱竞赛参与者的努力动机。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880986775"/>
                  </a:ext>
                </a:extLst>
              </a:tr>
              <a:tr h="289889">
                <a:tc vMerge="1">
                  <a:txBody>
                    <a:bodyPr/>
                    <a:lstStyle/>
                    <a:p>
                      <a:endParaRPr lang="zh-CN" altLang="en-US"/>
                    </a:p>
                  </a:txBody>
                  <a:tcPr/>
                </a:tc>
                <a:tc>
                  <a:txBody>
                    <a:bodyPr/>
                    <a:lstStyle/>
                    <a:p>
                      <a:pPr marL="342900" lvl="0" indent="-342900" algn="l">
                        <a:spcAft>
                          <a:spcPts val="0"/>
                        </a:spcAft>
                        <a:buFont typeface="+mj-lt"/>
                        <a:buAutoNum type="arabicPeriod" startAt="2"/>
                      </a:pPr>
                      <a:r>
                        <a:rPr lang="zh-CN" sz="1800" b="1" kern="100">
                          <a:solidFill>
                            <a:srgbClr val="002060"/>
                          </a:solidFill>
                          <a:effectLst/>
                          <a:latin typeface="黑体" pitchFamily="49" charset="-122"/>
                          <a:ea typeface="黑体" pitchFamily="49" charset="-122"/>
                        </a:rPr>
                        <a:t>设计合理的</a:t>
                      </a:r>
                      <a:r>
                        <a:rPr lang="zh-CN" sz="1800" b="1" u="sng" kern="100">
                          <a:solidFill>
                            <a:srgbClr val="002060"/>
                          </a:solidFill>
                          <a:effectLst/>
                          <a:latin typeface="黑体" pitchFamily="49" charset="-122"/>
                          <a:ea typeface="黑体" pitchFamily="49" charset="-122"/>
                        </a:rPr>
                        <a:t>工资差距</a:t>
                      </a:r>
                      <a:r>
                        <a:rPr lang="zh-CN" sz="1800" b="1" kern="100">
                          <a:solidFill>
                            <a:srgbClr val="002060"/>
                          </a:solidFill>
                          <a:effectLst/>
                          <a:latin typeface="黑体" pitchFamily="49" charset="-122"/>
                          <a:ea typeface="黑体" pitchFamily="49" charset="-122"/>
                        </a:rPr>
                        <a:t>需要考虑的因素：</a:t>
                      </a:r>
                      <a:r>
                        <a:rPr lang="zh-CN" sz="1800" b="1" u="sng" kern="100">
                          <a:solidFill>
                            <a:srgbClr val="002060"/>
                          </a:solidFill>
                          <a:effectLst/>
                          <a:latin typeface="黑体" pitchFamily="49" charset="-122"/>
                          <a:ea typeface="黑体" pitchFamily="49" charset="-122"/>
                        </a:rPr>
                        <a:t>即晋升的综合价值以及晋升风险</a:t>
                      </a:r>
                      <a:r>
                        <a:rPr lang="zh-CN" sz="1800" b="1" kern="10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29586128"/>
                  </a:ext>
                </a:extLst>
              </a:tr>
              <a:tr h="579779">
                <a:tc>
                  <a:txBody>
                    <a:bodyPr/>
                    <a:lstStyle/>
                    <a:p>
                      <a:pPr algn="l">
                        <a:spcAft>
                          <a:spcPts val="0"/>
                        </a:spcAft>
                      </a:pP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spcAft>
                          <a:spcPts val="0"/>
                        </a:spcAft>
                        <a:buFont typeface="+mj-lt"/>
                        <a:buAutoNum type="arabicPeriod" startAt="2"/>
                      </a:pPr>
                      <a:r>
                        <a:rPr lang="zh-CN" sz="1800" b="1" u="sng" kern="100" dirty="0">
                          <a:solidFill>
                            <a:srgbClr val="002060"/>
                          </a:solidFill>
                          <a:effectLst/>
                          <a:latin typeface="黑体" pitchFamily="49" charset="-122"/>
                          <a:ea typeface="黑体" pitchFamily="49" charset="-122"/>
                        </a:rPr>
                        <a:t>吸引员工参与竞赛的做法：就要制造更大的晋升前后的报酬差距来补偿员工承受的晋升风险。</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385752393"/>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29A32F37-66EB-48D3-A138-02F8DA4E7376}"/>
              </a:ext>
            </a:extLst>
          </p:cNvPr>
          <p:cNvSpPr/>
          <p:nvPr/>
        </p:nvSpPr>
        <p:spPr>
          <a:xfrm>
            <a:off x="634440" y="608428"/>
            <a:ext cx="2444580" cy="442878"/>
          </a:xfrm>
          <a:prstGeom prst="rect">
            <a:avLst/>
          </a:prstGeom>
        </p:spPr>
        <p:txBody>
          <a:bodyPr wrap="none">
            <a:spAutoFit/>
          </a:bodyPr>
          <a:lstStyle/>
          <a:p>
            <a:pPr indent="280670" algn="just">
              <a:lnSpc>
                <a:spcPct val="150000"/>
              </a:lnSpc>
              <a:spcAft>
                <a:spcPts val="0"/>
              </a:spcAft>
            </a:pPr>
            <a:r>
              <a:rPr lang="zh-CN" altLang="en-US" b="1" u="sng" kern="100" dirty="0">
                <a:solidFill>
                  <a:srgbClr val="002060"/>
                </a:solidFill>
                <a:latin typeface="黑体" pitchFamily="49" charset="-122"/>
                <a:ea typeface="黑体" pitchFamily="49" charset="-122"/>
                <a:cs typeface="宋体" panose="02010600030101010101" pitchFamily="2" charset="-122"/>
              </a:rPr>
              <a:t>第二节 劳动力供给</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1FCB2DDA-04FB-4FB4-AA8D-EB8E28706845}"/>
              </a:ext>
            </a:extLst>
          </p:cNvPr>
          <p:cNvGraphicFramePr>
            <a:graphicFrameLocks noGrp="1"/>
          </p:cNvGraphicFramePr>
          <p:nvPr>
            <p:extLst>
              <p:ext uri="{D42A27DB-BD31-4B8C-83A1-F6EECF244321}">
                <p14:modId xmlns:p14="http://schemas.microsoft.com/office/powerpoint/2010/main" val="1782753303"/>
              </p:ext>
            </p:extLst>
          </p:nvPr>
        </p:nvGraphicFramePr>
        <p:xfrm>
          <a:off x="677068" y="1857375"/>
          <a:ext cx="10837863" cy="2468880"/>
        </p:xfrm>
        <a:graphic>
          <a:graphicData uri="http://schemas.openxmlformats.org/drawingml/2006/table">
            <a:tbl>
              <a:tblPr>
                <a:tableStyleId>{5C22544A-7EE6-4342-B048-85BDC9FD1C3A}</a:tableStyleId>
              </a:tblPr>
              <a:tblGrid>
                <a:gridCol w="2067984">
                  <a:extLst>
                    <a:ext uri="{9D8B030D-6E8A-4147-A177-3AD203B41FA5}">
                      <a16:colId xmlns:a16="http://schemas.microsoft.com/office/drawing/2014/main" val="37389287"/>
                    </a:ext>
                  </a:extLst>
                </a:gridCol>
                <a:gridCol w="8769879">
                  <a:extLst>
                    <a:ext uri="{9D8B030D-6E8A-4147-A177-3AD203B41FA5}">
                      <a16:colId xmlns:a16="http://schemas.microsoft.com/office/drawing/2014/main" val="2100044109"/>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劳动力</a:t>
                      </a:r>
                      <a:r>
                        <a:rPr lang="zh-CN" sz="1800" b="1" u="sng" kern="100" dirty="0">
                          <a:solidFill>
                            <a:srgbClr val="002060"/>
                          </a:solidFill>
                          <a:effectLst/>
                          <a:latin typeface="黑体" pitchFamily="49" charset="-122"/>
                          <a:ea typeface="黑体" pitchFamily="49" charset="-122"/>
                        </a:rPr>
                        <a:t>质量</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none" strike="noStrike"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）含义：指劳动力队伍的身体健康状况以及受教育和培训的程度</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）表现：劳动者的知识、技能和经验等方面的水平，可以通过人力资本投资理论</a:t>
                      </a:r>
                      <a:r>
                        <a:rPr lang="zh-CN" altLang="en-US" sz="1800" b="1" kern="100" dirty="0">
                          <a:solidFill>
                            <a:srgbClr val="002060"/>
                          </a:solidFill>
                          <a:effectLst/>
                          <a:latin typeface="黑体" pitchFamily="49" charset="-122"/>
                          <a:ea typeface="黑体" pitchFamily="49" charset="-122"/>
                        </a:rPr>
                        <a:t>加以</a:t>
                      </a:r>
                      <a:r>
                        <a:rPr lang="zh-CN" sz="1800" b="1" kern="100" dirty="0">
                          <a:solidFill>
                            <a:srgbClr val="002060"/>
                          </a:solidFill>
                          <a:effectLst/>
                          <a:latin typeface="黑体" pitchFamily="49" charset="-122"/>
                          <a:ea typeface="黑体" pitchFamily="49" charset="-122"/>
                        </a:rPr>
                        <a:t>解释</a:t>
                      </a:r>
                      <a:endParaRPr lang="en-US" altLang="zh-CN" sz="1800" b="1" kern="100" dirty="0">
                        <a:solidFill>
                          <a:srgbClr val="002060"/>
                        </a:solidFill>
                        <a:effectLst/>
                        <a:latin typeface="黑体" pitchFamily="49" charset="-122"/>
                        <a:ea typeface="黑体" pitchFamily="49" charset="-122"/>
                      </a:endParaRPr>
                    </a:p>
                    <a:p>
                      <a:pPr algn="just">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96316187"/>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劳动力供给</a:t>
                      </a:r>
                      <a:r>
                        <a:rPr lang="zh-CN" sz="1800" b="1" u="sng" kern="100" dirty="0">
                          <a:solidFill>
                            <a:srgbClr val="002060"/>
                          </a:solidFill>
                          <a:effectLst/>
                          <a:latin typeface="黑体" pitchFamily="49" charset="-122"/>
                          <a:ea typeface="黑体" pitchFamily="49" charset="-122"/>
                        </a:rPr>
                        <a:t>数量</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none" strike="noStrike"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）人口总量：取决于人口出生率、死亡率以及净流入率。</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）劳动力参与率</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（就业人口</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失业人口）÷</a:t>
                      </a:r>
                      <a:r>
                        <a:rPr lang="en-US" sz="1800" b="1" kern="100" dirty="0">
                          <a:solidFill>
                            <a:srgbClr val="002060"/>
                          </a:solidFill>
                          <a:effectLst/>
                          <a:latin typeface="黑体" pitchFamily="49" charset="-122"/>
                          <a:ea typeface="黑体" pitchFamily="49" charset="-122"/>
                        </a:rPr>
                        <a:t>16</a:t>
                      </a:r>
                      <a:r>
                        <a:rPr lang="zh-CN" sz="1800" b="1" kern="100" dirty="0">
                          <a:solidFill>
                            <a:srgbClr val="002060"/>
                          </a:solidFill>
                          <a:effectLst/>
                          <a:latin typeface="黑体" pitchFamily="49" charset="-122"/>
                          <a:ea typeface="黑体" pitchFamily="49" charset="-122"/>
                        </a:rPr>
                        <a:t>岁以上总人口×</a:t>
                      </a:r>
                      <a:r>
                        <a:rPr lang="en-US" sz="1800" b="1" kern="100" dirty="0">
                          <a:solidFill>
                            <a:srgbClr val="002060"/>
                          </a:solidFill>
                          <a:effectLst/>
                          <a:latin typeface="黑体" pitchFamily="49" charset="-122"/>
                          <a:ea typeface="黑体" pitchFamily="49" charset="-122"/>
                        </a:rPr>
                        <a:t>100%=</a:t>
                      </a:r>
                      <a:r>
                        <a:rPr lang="zh-CN" sz="1800" b="1" kern="100" dirty="0">
                          <a:solidFill>
                            <a:srgbClr val="002060"/>
                          </a:solidFill>
                          <a:effectLst/>
                          <a:latin typeface="黑体" pitchFamily="49" charset="-122"/>
                          <a:ea typeface="黑体" pitchFamily="49" charset="-122"/>
                        </a:rPr>
                        <a:t>劳动力人口或经济活动人口÷</a:t>
                      </a:r>
                      <a:r>
                        <a:rPr lang="en-US" sz="1800" b="1" kern="100" dirty="0">
                          <a:solidFill>
                            <a:srgbClr val="002060"/>
                          </a:solidFill>
                          <a:effectLst/>
                          <a:latin typeface="黑体" pitchFamily="49" charset="-122"/>
                          <a:ea typeface="黑体" pitchFamily="49" charset="-122"/>
                        </a:rPr>
                        <a:t>16</a:t>
                      </a:r>
                      <a:r>
                        <a:rPr lang="zh-CN" sz="1800" b="1" kern="100" dirty="0">
                          <a:solidFill>
                            <a:srgbClr val="002060"/>
                          </a:solidFill>
                          <a:effectLst/>
                          <a:latin typeface="黑体" pitchFamily="49" charset="-122"/>
                          <a:ea typeface="黑体" pitchFamily="49" charset="-122"/>
                        </a:rPr>
                        <a:t>岁以上总人口×</a:t>
                      </a:r>
                      <a:r>
                        <a:rPr lang="en-US" sz="1800" b="1" kern="100" dirty="0">
                          <a:solidFill>
                            <a:srgbClr val="002060"/>
                          </a:solidFill>
                          <a:effectLst/>
                          <a:latin typeface="黑体" pitchFamily="49" charset="-122"/>
                          <a:ea typeface="黑体" pitchFamily="49" charset="-122"/>
                        </a:rPr>
                        <a:t>100%</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）周工作时间</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是指劳动者平均每周在劳动力市场上愿意提供的工作小时数的总和。即一位劳动者在愿意到劳动力市场上来工作的情况下，平均每周愿意提供的工时总量。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948656450"/>
                  </a:ext>
                </a:extLst>
              </a:tr>
            </a:tbl>
          </a:graphicData>
        </a:graphic>
      </p:graphicFrame>
      <p:sp>
        <p:nvSpPr>
          <p:cNvPr id="14" name="矩形 13">
            <a:extLst>
              <a:ext uri="{FF2B5EF4-FFF2-40B4-BE49-F238E27FC236}">
                <a16:creationId xmlns:a16="http://schemas.microsoft.com/office/drawing/2014/main" id="{29A32F37-66EB-48D3-A138-02F8DA4E7376}"/>
              </a:ext>
            </a:extLst>
          </p:cNvPr>
          <p:cNvSpPr/>
          <p:nvPr/>
        </p:nvSpPr>
        <p:spPr>
          <a:xfrm>
            <a:off x="692150" y="1298575"/>
            <a:ext cx="2329164"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6.</a:t>
            </a:r>
            <a:r>
              <a:rPr lang="zh-CN" altLang="zh-CN" b="1" u="sng" kern="100" dirty="0">
                <a:solidFill>
                  <a:srgbClr val="C00000"/>
                </a:solidFill>
                <a:latin typeface="黑体" pitchFamily="49" charset="-122"/>
                <a:ea typeface="黑体" pitchFamily="49" charset="-122"/>
                <a:cs typeface="宋体" panose="02010600030101010101" pitchFamily="2" charset="-122"/>
              </a:rPr>
              <a:t>劳动力供给总量</a:t>
            </a:r>
            <a:endParaRPr lang="zh-CN" altLang="zh-CN" sz="1600" kern="100" dirty="0">
              <a:effectLst/>
              <a:latin typeface="黑体" pitchFamily="49" charset="-122"/>
              <a:ea typeface="黑体" pitchFamily="49" charset="-122"/>
              <a:cs typeface="Times New Roman" panose="02020603050405020304"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1E34D4BF-4D58-43C8-9961-314F473A91DD}"/>
              </a:ext>
            </a:extLst>
          </p:cNvPr>
          <p:cNvSpPr/>
          <p:nvPr/>
        </p:nvSpPr>
        <p:spPr>
          <a:xfrm>
            <a:off x="939015" y="555093"/>
            <a:ext cx="2096728"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7.</a:t>
            </a:r>
            <a:r>
              <a:rPr lang="zh-CN" altLang="zh-CN" b="1" kern="100" dirty="0">
                <a:solidFill>
                  <a:srgbClr val="C00000"/>
                </a:solidFill>
                <a:latin typeface="黑体" pitchFamily="49" charset="-122"/>
                <a:ea typeface="黑体" pitchFamily="49" charset="-122"/>
                <a:cs typeface="宋体" panose="02010600030101010101" pitchFamily="2" charset="-122"/>
              </a:rPr>
              <a:t>劳动力参与率</a:t>
            </a:r>
            <a:endParaRPr lang="zh-CN" altLang="zh-CN" sz="1600" kern="100" dirty="0">
              <a:solidFill>
                <a:srgbClr val="C00000"/>
              </a:solidFill>
              <a:effectLst/>
              <a:latin typeface="黑体" pitchFamily="49" charset="-122"/>
              <a:ea typeface="黑体" pitchFamily="49" charset="-122"/>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9CDADBD4-113A-438D-938A-F330729CB237}"/>
              </a:ext>
            </a:extLst>
          </p:cNvPr>
          <p:cNvGraphicFramePr>
            <a:graphicFrameLocks noGrp="1"/>
          </p:cNvGraphicFramePr>
          <p:nvPr>
            <p:extLst>
              <p:ext uri="{D42A27DB-BD31-4B8C-83A1-F6EECF244321}">
                <p14:modId xmlns:p14="http://schemas.microsoft.com/office/powerpoint/2010/main" val="295194939"/>
              </p:ext>
            </p:extLst>
          </p:nvPr>
        </p:nvGraphicFramePr>
        <p:xfrm>
          <a:off x="692149" y="1052089"/>
          <a:ext cx="10837863" cy="384048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2721600022"/>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）就业人口</a:t>
                      </a:r>
                      <a:r>
                        <a:rPr lang="en-US" sz="1800" b="1" kern="100" dirty="0">
                          <a:solidFill>
                            <a:srgbClr val="002060"/>
                          </a:solidFill>
                          <a:effectLst/>
                          <a:latin typeface="黑体" pitchFamily="49" charset="-122"/>
                          <a:ea typeface="黑体" pitchFamily="49" charset="-122"/>
                        </a:rPr>
                        <a:t> = </a:t>
                      </a:r>
                      <a:r>
                        <a:rPr lang="zh-CN" sz="1800" b="1" kern="100" dirty="0">
                          <a:solidFill>
                            <a:srgbClr val="002060"/>
                          </a:solidFill>
                          <a:effectLst/>
                          <a:latin typeface="黑体" pitchFamily="49" charset="-122"/>
                          <a:ea typeface="黑体" pitchFamily="49" charset="-122"/>
                        </a:rPr>
                        <a:t>劳动适龄就业人口</a:t>
                      </a:r>
                      <a:r>
                        <a:rPr lang="en-US" sz="1800" b="1" kern="100" dirty="0">
                          <a:solidFill>
                            <a:srgbClr val="002060"/>
                          </a:solidFill>
                          <a:effectLst/>
                          <a:latin typeface="黑体" pitchFamily="49" charset="-122"/>
                          <a:ea typeface="黑体" pitchFamily="49" charset="-122"/>
                        </a:rPr>
                        <a:t> + </a:t>
                      </a:r>
                      <a:r>
                        <a:rPr lang="zh-CN" sz="1800" b="1" kern="100" dirty="0">
                          <a:solidFill>
                            <a:srgbClr val="002060"/>
                          </a:solidFill>
                          <a:effectLst/>
                          <a:latin typeface="黑体" pitchFamily="49" charset="-122"/>
                          <a:ea typeface="黑体" pitchFamily="49" charset="-122"/>
                        </a:rPr>
                        <a:t>未成年就业人口</a:t>
                      </a:r>
                      <a:r>
                        <a:rPr lang="en-US" sz="1800" b="1" kern="100" dirty="0">
                          <a:solidFill>
                            <a:srgbClr val="002060"/>
                          </a:solidFill>
                          <a:effectLst/>
                          <a:latin typeface="黑体" pitchFamily="49" charset="-122"/>
                          <a:ea typeface="黑体" pitchFamily="49" charset="-122"/>
                        </a:rPr>
                        <a:t> + </a:t>
                      </a:r>
                      <a:r>
                        <a:rPr lang="zh-CN" sz="1800" b="1" kern="100" dirty="0">
                          <a:solidFill>
                            <a:srgbClr val="002060"/>
                          </a:solidFill>
                          <a:effectLst/>
                          <a:latin typeface="黑体" pitchFamily="49" charset="-122"/>
                          <a:ea typeface="黑体" pitchFamily="49" charset="-122"/>
                        </a:rPr>
                        <a:t>老年就业人口</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217725727"/>
                  </a:ext>
                </a:extLst>
              </a:tr>
              <a:tr h="0">
                <a:tc>
                  <a:txBody>
                    <a:bodyPr/>
                    <a:lstStyle/>
                    <a:p>
                      <a:pPr marL="342900" lvl="0" indent="-342900" algn="l">
                        <a:spcAft>
                          <a:spcPts val="0"/>
                        </a:spcAft>
                        <a:buFont typeface="+mj-lt"/>
                        <a:buNone/>
                      </a:pPr>
                      <a:r>
                        <a:rPr lang="zh-CN" altLang="en-US" sz="1800" b="1" kern="100" dirty="0">
                          <a:solidFill>
                            <a:srgbClr val="002060"/>
                          </a:solidFill>
                          <a:effectLst/>
                          <a:latin typeface="黑体" pitchFamily="49" charset="-122"/>
                          <a:ea typeface="黑体" pitchFamily="49" charset="-122"/>
                        </a:rPr>
                        <a:t>（</a:t>
                      </a:r>
                      <a:r>
                        <a:rPr lang="en-US" altLang="zh-CN" sz="1800" b="1" kern="100" dirty="0">
                          <a:solidFill>
                            <a:srgbClr val="002060"/>
                          </a:solidFill>
                          <a:effectLst/>
                          <a:latin typeface="黑体" pitchFamily="49" charset="-122"/>
                          <a:ea typeface="黑体" pitchFamily="49" charset="-122"/>
                        </a:rPr>
                        <a:t>2</a:t>
                      </a:r>
                      <a:r>
                        <a:rPr lang="zh-CN" alt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实际劳动力供给人口”或“经济活动人口”，有时简称“劳动力人口”</a:t>
                      </a:r>
                    </a:p>
                    <a:p>
                      <a:pPr algn="l">
                        <a:spcAft>
                          <a:spcPts val="0"/>
                        </a:spcAft>
                      </a:pPr>
                      <a:r>
                        <a:rPr lang="en-US" sz="1800" b="1" kern="100" dirty="0">
                          <a:solidFill>
                            <a:srgbClr val="002060"/>
                          </a:solidFill>
                          <a:effectLst/>
                          <a:latin typeface="黑体" pitchFamily="49" charset="-122"/>
                          <a:ea typeface="黑体" pitchFamily="49" charset="-122"/>
                        </a:rPr>
                        <a:t>     = </a:t>
                      </a:r>
                      <a:r>
                        <a:rPr lang="zh-CN" sz="1800" b="1" kern="100" dirty="0">
                          <a:solidFill>
                            <a:srgbClr val="002060"/>
                          </a:solidFill>
                          <a:effectLst/>
                          <a:latin typeface="黑体" pitchFamily="49" charset="-122"/>
                          <a:ea typeface="黑体" pitchFamily="49" charset="-122"/>
                        </a:rPr>
                        <a:t>就业人口</a:t>
                      </a:r>
                      <a:r>
                        <a:rPr lang="en-US" sz="1800" b="1" kern="100" dirty="0">
                          <a:solidFill>
                            <a:srgbClr val="002060"/>
                          </a:solidFill>
                          <a:effectLst/>
                          <a:latin typeface="黑体" pitchFamily="49" charset="-122"/>
                          <a:ea typeface="黑体" pitchFamily="49" charset="-122"/>
                        </a:rPr>
                        <a:t> + </a:t>
                      </a:r>
                      <a:r>
                        <a:rPr lang="zh-CN" sz="1800" b="1" kern="100" dirty="0">
                          <a:solidFill>
                            <a:srgbClr val="002060"/>
                          </a:solidFill>
                          <a:effectLst/>
                          <a:latin typeface="黑体" pitchFamily="49" charset="-122"/>
                          <a:ea typeface="黑体" pitchFamily="49" charset="-122"/>
                        </a:rPr>
                        <a:t>失业人口</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669245388"/>
                  </a:ext>
                </a:extLst>
              </a:tr>
              <a:tr h="32385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）劳动力参与率的概念</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劳动力参与率通常是指就业人口与失业人口之和在一个国家或地区的</a:t>
                      </a:r>
                      <a:r>
                        <a:rPr lang="en-US" sz="1800" b="1" kern="100" dirty="0">
                          <a:solidFill>
                            <a:srgbClr val="002060"/>
                          </a:solidFill>
                          <a:effectLst/>
                          <a:latin typeface="黑体" pitchFamily="49" charset="-122"/>
                          <a:ea typeface="黑体" pitchFamily="49" charset="-122"/>
                        </a:rPr>
                        <a:t>16</a:t>
                      </a:r>
                      <a:r>
                        <a:rPr lang="zh-CN" sz="1800" b="1" kern="100" dirty="0">
                          <a:solidFill>
                            <a:srgbClr val="002060"/>
                          </a:solidFill>
                          <a:effectLst/>
                          <a:latin typeface="黑体" pitchFamily="49" charset="-122"/>
                          <a:ea typeface="黑体" pitchFamily="49" charset="-122"/>
                        </a:rPr>
                        <a:t>岁以上人口中所占的百分比。另外一种说法是，</a:t>
                      </a:r>
                      <a:r>
                        <a:rPr lang="en-US" sz="1800" b="1" kern="100" dirty="0">
                          <a:solidFill>
                            <a:srgbClr val="002060"/>
                          </a:solidFill>
                          <a:effectLst/>
                          <a:latin typeface="黑体" pitchFamily="49" charset="-122"/>
                          <a:ea typeface="黑体" pitchFamily="49" charset="-122"/>
                        </a:rPr>
                        <a:t>16</a:t>
                      </a:r>
                      <a:r>
                        <a:rPr lang="zh-CN" sz="1800" b="1" kern="100" dirty="0">
                          <a:solidFill>
                            <a:srgbClr val="002060"/>
                          </a:solidFill>
                          <a:effectLst/>
                          <a:latin typeface="黑体" pitchFamily="49" charset="-122"/>
                          <a:ea typeface="黑体" pitchFamily="49" charset="-122"/>
                        </a:rPr>
                        <a:t>岁以上的总人口为潜在的劳动力人口，而就业人口和失业人口的总和则为实际劳动力人口或经济活动人口，因此，劳动力参与率为实际劳动力人口与潜在劳动力人口之比。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706060546"/>
                  </a:ext>
                </a:extLst>
              </a:tr>
              <a:tr h="0">
                <a:tc>
                  <a:txBody>
                    <a:bodyPr/>
                    <a:lstStyle/>
                    <a:p>
                      <a:pPr marL="342900" lvl="0" indent="-342900" algn="l">
                        <a:spcAft>
                          <a:spcPts val="0"/>
                        </a:spcAft>
                        <a:buFont typeface="+mj-lt"/>
                        <a:buNone/>
                      </a:pPr>
                      <a:r>
                        <a:rPr lang="zh-CN" altLang="en-US" sz="1800" b="1" kern="100" dirty="0">
                          <a:solidFill>
                            <a:srgbClr val="002060"/>
                          </a:solidFill>
                          <a:effectLst/>
                          <a:latin typeface="黑体" pitchFamily="49" charset="-122"/>
                          <a:ea typeface="黑体" pitchFamily="49" charset="-122"/>
                        </a:rPr>
                        <a:t>（</a:t>
                      </a:r>
                      <a:r>
                        <a:rPr lang="en-US" altLang="zh-CN" sz="1800" b="1" kern="100" dirty="0">
                          <a:solidFill>
                            <a:srgbClr val="002060"/>
                          </a:solidFill>
                          <a:effectLst/>
                          <a:latin typeface="黑体" pitchFamily="49" charset="-122"/>
                          <a:ea typeface="黑体" pitchFamily="49" charset="-122"/>
                        </a:rPr>
                        <a:t>4</a:t>
                      </a:r>
                      <a:r>
                        <a:rPr lang="zh-CN" alt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劳动力参与率公式：</a:t>
                      </a:r>
                    </a:p>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11-1</a:t>
                      </a:r>
                      <a:r>
                        <a:rPr lang="zh-CN" sz="1800" b="1" kern="100" dirty="0">
                          <a:solidFill>
                            <a:srgbClr val="002060"/>
                          </a:solidFill>
                          <a:effectLst/>
                          <a:latin typeface="黑体" pitchFamily="49" charset="-122"/>
                          <a:ea typeface="黑体" pitchFamily="49" charset="-122"/>
                        </a:rPr>
                        <a:t>）</a:t>
                      </a:r>
                    </a:p>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890310617"/>
                  </a:ext>
                </a:extLst>
              </a:tr>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）保留工资</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所谓</a:t>
                      </a:r>
                      <a:r>
                        <a:rPr lang="zh-CN" sz="1800" b="1" u="sng" kern="100" dirty="0">
                          <a:solidFill>
                            <a:srgbClr val="002060"/>
                          </a:solidFill>
                          <a:effectLst/>
                          <a:latin typeface="黑体" pitchFamily="49" charset="-122"/>
                          <a:ea typeface="黑体" pitchFamily="49" charset="-122"/>
                        </a:rPr>
                        <a:t>保留工资</a:t>
                      </a:r>
                      <a:r>
                        <a:rPr lang="zh-CN" sz="1800" b="1" kern="100" dirty="0">
                          <a:solidFill>
                            <a:srgbClr val="002060"/>
                          </a:solidFill>
                          <a:effectLst/>
                          <a:latin typeface="黑体" pitchFamily="49" charset="-122"/>
                          <a:ea typeface="黑体" pitchFamily="49" charset="-122"/>
                        </a:rPr>
                        <a:t>，就是指为了使一位劳动者愿意到</a:t>
                      </a:r>
                      <a:r>
                        <a:rPr lang="zh-CN" sz="1800" b="1" u="sng" kern="100" dirty="0">
                          <a:solidFill>
                            <a:srgbClr val="002060"/>
                          </a:solidFill>
                          <a:effectLst/>
                          <a:latin typeface="黑体" pitchFamily="49" charset="-122"/>
                          <a:ea typeface="黑体" pitchFamily="49" charset="-122"/>
                        </a:rPr>
                        <a:t>市场上来工作，</a:t>
                      </a:r>
                      <a:r>
                        <a:rPr lang="zh-CN" sz="1800" b="1" kern="100" dirty="0">
                          <a:solidFill>
                            <a:srgbClr val="002060"/>
                          </a:solidFill>
                          <a:effectLst/>
                          <a:latin typeface="黑体" pitchFamily="49" charset="-122"/>
                          <a:ea typeface="黑体" pitchFamily="49" charset="-122"/>
                        </a:rPr>
                        <a:t>而不是待在家里所</a:t>
                      </a:r>
                      <a:r>
                        <a:rPr lang="zh-CN" sz="1800" b="1" u="sng" kern="100" dirty="0">
                          <a:solidFill>
                            <a:srgbClr val="002060"/>
                          </a:solidFill>
                          <a:effectLst/>
                          <a:latin typeface="黑体" pitchFamily="49" charset="-122"/>
                          <a:ea typeface="黑体" pitchFamily="49" charset="-122"/>
                        </a:rPr>
                        <a:t>必须达到的最低工资水平</a:t>
                      </a:r>
                      <a:r>
                        <a:rPr lang="zh-CN" sz="1800" b="1" kern="100" dirty="0">
                          <a:solidFill>
                            <a:srgbClr val="002060"/>
                          </a:solidFill>
                          <a:effectLst/>
                          <a:latin typeface="黑体" pitchFamily="49" charset="-122"/>
                          <a:ea typeface="黑体" pitchFamily="49" charset="-122"/>
                        </a:rPr>
                        <a:t>。这种保留工资是一种工资的</a:t>
                      </a:r>
                      <a:r>
                        <a:rPr lang="zh-CN" sz="1800" b="1" u="sng" kern="100" dirty="0">
                          <a:solidFill>
                            <a:srgbClr val="002060"/>
                          </a:solidFill>
                          <a:effectLst/>
                          <a:latin typeface="黑体" pitchFamily="49" charset="-122"/>
                          <a:ea typeface="黑体" pitchFamily="49" charset="-122"/>
                        </a:rPr>
                        <a:t>心理价位</a:t>
                      </a:r>
                      <a:r>
                        <a:rPr lang="zh-CN" sz="1800" b="1" kern="100" dirty="0">
                          <a:solidFill>
                            <a:srgbClr val="002060"/>
                          </a:solidFill>
                          <a:effectLst/>
                          <a:latin typeface="黑体" pitchFamily="49" charset="-122"/>
                          <a:ea typeface="黑体" pitchFamily="49" charset="-122"/>
                        </a:rPr>
                        <a:t>，每个人的具体情况不同，</a:t>
                      </a:r>
                      <a:r>
                        <a:rPr lang="zh-CN" sz="1800" b="1" u="sng" kern="100" dirty="0">
                          <a:solidFill>
                            <a:srgbClr val="002060"/>
                          </a:solidFill>
                          <a:effectLst/>
                          <a:latin typeface="黑体" pitchFamily="49" charset="-122"/>
                          <a:ea typeface="黑体" pitchFamily="49" charset="-122"/>
                        </a:rPr>
                        <a:t>保留工资水平也存在差异。</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308541488"/>
                  </a:ext>
                </a:extLst>
              </a:tr>
            </a:tbl>
          </a:graphicData>
        </a:graphic>
      </p:graphicFrame>
      <p:graphicFrame>
        <p:nvGraphicFramePr>
          <p:cNvPr id="15" name="对象 14">
            <a:extLst>
              <a:ext uri="{FF2B5EF4-FFF2-40B4-BE49-F238E27FC236}">
                <a16:creationId xmlns:a16="http://schemas.microsoft.com/office/drawing/2014/main" id="{E4885D42-F314-4563-B694-2AE329F5CBA5}"/>
              </a:ext>
            </a:extLst>
          </p:cNvPr>
          <p:cNvGraphicFramePr>
            <a:graphicFrameLocks noChangeAspect="1"/>
          </p:cNvGraphicFramePr>
          <p:nvPr>
            <p:extLst>
              <p:ext uri="{D42A27DB-BD31-4B8C-83A1-F6EECF244321}">
                <p14:modId xmlns:p14="http://schemas.microsoft.com/office/powerpoint/2010/main" val="2762616241"/>
              </p:ext>
            </p:extLst>
          </p:nvPr>
        </p:nvGraphicFramePr>
        <p:xfrm>
          <a:off x="3290283" y="3050337"/>
          <a:ext cx="4667250" cy="400050"/>
        </p:xfrm>
        <a:graphic>
          <a:graphicData uri="http://schemas.openxmlformats.org/presentationml/2006/ole">
            <mc:AlternateContent xmlns:mc="http://schemas.openxmlformats.org/markup-compatibility/2006">
              <mc:Choice xmlns:v="urn:schemas-microsoft-com:vml" Requires="v">
                <p:oleObj spid="_x0000_s4105" r:id="rId4" imgW="4914720" imgH="419040" progId="">
                  <p:embed/>
                </p:oleObj>
              </mc:Choice>
              <mc:Fallback>
                <p:oleObj r:id="rId4" imgW="4914720" imgH="419040" progId="">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90283" y="3050337"/>
                        <a:ext cx="4667250"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F2ACDB8-2DF5-48FD-BA4D-E383FC9AB581}"/>
              </a:ext>
            </a:extLst>
          </p:cNvPr>
          <p:cNvSpPr/>
          <p:nvPr/>
        </p:nvSpPr>
        <p:spPr>
          <a:xfrm>
            <a:off x="692150" y="504512"/>
            <a:ext cx="8883313" cy="507831"/>
          </a:xfrm>
          <a:prstGeom prst="rect">
            <a:avLst/>
          </a:prstGeom>
        </p:spPr>
        <p:txBody>
          <a:bodyPr wrap="square">
            <a:spAutoFit/>
          </a:bodyPr>
          <a:lstStyle/>
          <a:p>
            <a:pPr indent="280670" algn="just">
              <a:lnSpc>
                <a:spcPct val="150000"/>
              </a:lnSpc>
              <a:spcAft>
                <a:spcPts val="0"/>
              </a:spcAft>
            </a:pPr>
            <a:r>
              <a:rPr lang="en-US" altLang="zh-CN" b="1" u="sng" kern="100" dirty="0">
                <a:solidFill>
                  <a:srgbClr val="993300"/>
                </a:solidFill>
                <a:latin typeface="黑体" pitchFamily="49" charset="-122"/>
                <a:ea typeface="黑体" pitchFamily="49" charset="-122"/>
                <a:cs typeface="宋体" panose="02010600030101010101" pitchFamily="2" charset="-122"/>
              </a:rPr>
              <a:t>8.</a:t>
            </a:r>
            <a:r>
              <a:rPr lang="zh-CN" altLang="zh-CN" b="1" u="sng" kern="100" dirty="0">
                <a:solidFill>
                  <a:srgbClr val="993300"/>
                </a:solidFill>
                <a:latin typeface="黑体" pitchFamily="49" charset="-122"/>
                <a:ea typeface="黑体" pitchFamily="49" charset="-122"/>
                <a:cs typeface="宋体" panose="02010600030101010101" pitchFamily="2" charset="-122"/>
              </a:rPr>
              <a:t>个人劳动力供给数量影响的因素（</a:t>
            </a:r>
            <a:r>
              <a:rPr lang="zh-CN" altLang="zh-CN" b="1" u="sng" kern="100" dirty="0">
                <a:solidFill>
                  <a:srgbClr val="000080"/>
                </a:solidFill>
                <a:latin typeface="黑体" pitchFamily="49" charset="-122"/>
                <a:ea typeface="黑体" pitchFamily="49" charset="-122"/>
                <a:cs typeface="宋体" panose="02010600030101010101" pitchFamily="2" charset="-122"/>
              </a:rPr>
              <a:t>包括</a:t>
            </a:r>
            <a:r>
              <a:rPr lang="en-US" altLang="zh-CN" b="1" u="sng" kern="100" dirty="0">
                <a:solidFill>
                  <a:srgbClr val="000080"/>
                </a:solidFill>
                <a:latin typeface="黑体" pitchFamily="49" charset="-122"/>
                <a:ea typeface="黑体" pitchFamily="49" charset="-122"/>
                <a:cs typeface="宋体" panose="02010600030101010101" pitchFamily="2" charset="-122"/>
              </a:rPr>
              <a:t>:</a:t>
            </a:r>
            <a:r>
              <a:rPr lang="zh-CN" altLang="zh-CN" b="1" u="sng" kern="100" dirty="0">
                <a:solidFill>
                  <a:srgbClr val="000080"/>
                </a:solidFill>
                <a:latin typeface="黑体" pitchFamily="49" charset="-122"/>
                <a:ea typeface="黑体" pitchFamily="49" charset="-122"/>
                <a:cs typeface="宋体" panose="02010600030101010101" pitchFamily="2" charset="-122"/>
              </a:rPr>
              <a:t>工资率变化、非劳动收入、个人的偏好）</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A80E05EB-2C22-4F40-85D7-BF4A5AB9EFE4}"/>
              </a:ext>
            </a:extLst>
          </p:cNvPr>
          <p:cNvGraphicFramePr>
            <a:graphicFrameLocks noGrp="1"/>
          </p:cNvGraphicFramePr>
          <p:nvPr>
            <p:extLst>
              <p:ext uri="{D42A27DB-BD31-4B8C-83A1-F6EECF244321}">
                <p14:modId xmlns:p14="http://schemas.microsoft.com/office/powerpoint/2010/main" val="26150726"/>
              </p:ext>
            </p:extLst>
          </p:nvPr>
        </p:nvGraphicFramePr>
        <p:xfrm>
          <a:off x="692150" y="1083733"/>
          <a:ext cx="10837863" cy="1645920"/>
        </p:xfrm>
        <a:graphic>
          <a:graphicData uri="http://schemas.openxmlformats.org/drawingml/2006/table">
            <a:tbl>
              <a:tblPr>
                <a:tableStyleId>{5C22544A-7EE6-4342-B048-85BDC9FD1C3A}</a:tableStyleId>
              </a:tblPr>
              <a:tblGrid>
                <a:gridCol w="2084918">
                  <a:extLst>
                    <a:ext uri="{9D8B030D-6E8A-4147-A177-3AD203B41FA5}">
                      <a16:colId xmlns:a16="http://schemas.microsoft.com/office/drawing/2014/main" val="210700871"/>
                    </a:ext>
                  </a:extLst>
                </a:gridCol>
                <a:gridCol w="8752945">
                  <a:extLst>
                    <a:ext uri="{9D8B030D-6E8A-4147-A177-3AD203B41FA5}">
                      <a16:colId xmlns:a16="http://schemas.microsoft.com/office/drawing/2014/main" val="1230328388"/>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最主要影晌因素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工资率或工资水平，在经济学中一般指小时工资率或小时工资水平。</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364519556"/>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很大影响的因素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）非劳动收入：是指个人在不参加工作的情况下能够获得的收入，如遗产及其他馈赠、资本利息等。</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）个人偏好</a:t>
                      </a:r>
                    </a:p>
                    <a:p>
                      <a:pPr algn="l">
                        <a:spcAft>
                          <a:spcPts val="0"/>
                        </a:spcAft>
                      </a:pPr>
                      <a:r>
                        <a:rPr lang="zh-CN" sz="1800" b="1" kern="100" dirty="0">
                          <a:solidFill>
                            <a:srgbClr val="002060"/>
                          </a:solidFill>
                          <a:effectLst/>
                          <a:latin typeface="黑体" pitchFamily="49" charset="-122"/>
                          <a:ea typeface="黑体" pitchFamily="49" charset="-122"/>
                        </a:rPr>
                        <a:t>在非劳动收入或个人财富总量、市场工资水平一定的情况下，</a:t>
                      </a:r>
                      <a:r>
                        <a:rPr lang="zh-CN" sz="1800" b="1" u="sng" kern="100" dirty="0">
                          <a:solidFill>
                            <a:srgbClr val="002060"/>
                          </a:solidFill>
                          <a:effectLst/>
                          <a:latin typeface="黑体" pitchFamily="49" charset="-122"/>
                          <a:ea typeface="黑体" pitchFamily="49" charset="-122"/>
                        </a:rPr>
                        <a:t>两位相同技能的劳动者是否参加工作或愿意提供的工作时间长短，主要取决于这两个人各自的不同偏好。</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003838990"/>
                  </a:ext>
                </a:extLst>
              </a:tr>
            </a:tbl>
          </a:graphicData>
        </a:graphic>
      </p:graphicFrame>
      <p:sp>
        <p:nvSpPr>
          <p:cNvPr id="8" name="矩形 7">
            <a:extLst>
              <a:ext uri="{FF2B5EF4-FFF2-40B4-BE49-F238E27FC236}">
                <a16:creationId xmlns:a16="http://schemas.microsoft.com/office/drawing/2014/main" id="{D2781BD4-D405-46F0-A258-690BD6D1CD39}"/>
              </a:ext>
            </a:extLst>
          </p:cNvPr>
          <p:cNvSpPr/>
          <p:nvPr/>
        </p:nvSpPr>
        <p:spPr>
          <a:xfrm>
            <a:off x="946150" y="2960778"/>
            <a:ext cx="4793300" cy="369332"/>
          </a:xfrm>
          <a:prstGeom prst="rect">
            <a:avLst/>
          </a:prstGeom>
        </p:spPr>
        <p:txBody>
          <a:bodyPr wrap="none">
            <a:spAutoFit/>
          </a:bodyPr>
          <a:lstStyle/>
          <a:p>
            <a:r>
              <a:rPr lang="en-US" altLang="zh-CN" b="1" u="sng" kern="100" dirty="0">
                <a:solidFill>
                  <a:srgbClr val="993300"/>
                </a:solidFill>
                <a:ea typeface="宋体" panose="02010600030101010101" pitchFamily="2" charset="-122"/>
                <a:cs typeface="宋体" panose="02010600030101010101" pitchFamily="2" charset="-122"/>
              </a:rPr>
              <a:t>9.</a:t>
            </a:r>
            <a:r>
              <a:rPr lang="zh-CN" altLang="zh-CN" b="1" u="sng" kern="100" dirty="0">
                <a:solidFill>
                  <a:srgbClr val="993300"/>
                </a:solidFill>
                <a:ea typeface="宋体" panose="02010600030101010101" pitchFamily="2" charset="-122"/>
                <a:cs typeface="宋体" panose="02010600030101010101" pitchFamily="2" charset="-122"/>
              </a:rPr>
              <a:t>工资率上升对于个人劳动力供给决策的作用</a:t>
            </a:r>
            <a:endParaRPr lang="zh-CN" altLang="en-US" dirty="0"/>
          </a:p>
        </p:txBody>
      </p:sp>
      <p:graphicFrame>
        <p:nvGraphicFramePr>
          <p:cNvPr id="9" name="表格 8">
            <a:extLst>
              <a:ext uri="{FF2B5EF4-FFF2-40B4-BE49-F238E27FC236}">
                <a16:creationId xmlns:a16="http://schemas.microsoft.com/office/drawing/2014/main" id="{7B529477-839D-46DF-B9A2-3F8237EAEB86}"/>
              </a:ext>
            </a:extLst>
          </p:cNvPr>
          <p:cNvGraphicFramePr>
            <a:graphicFrameLocks noGrp="1"/>
          </p:cNvGraphicFramePr>
          <p:nvPr>
            <p:extLst>
              <p:ext uri="{D42A27DB-BD31-4B8C-83A1-F6EECF244321}">
                <p14:modId xmlns:p14="http://schemas.microsoft.com/office/powerpoint/2010/main" val="953710850"/>
              </p:ext>
            </p:extLst>
          </p:nvPr>
        </p:nvGraphicFramePr>
        <p:xfrm>
          <a:off x="692149" y="3556000"/>
          <a:ext cx="10837863" cy="1097280"/>
        </p:xfrm>
        <a:graphic>
          <a:graphicData uri="http://schemas.openxmlformats.org/drawingml/2006/table">
            <a:tbl>
              <a:tblPr>
                <a:tableStyleId>{5C22544A-7EE6-4342-B048-85BDC9FD1C3A}</a:tableStyleId>
              </a:tblPr>
              <a:tblGrid>
                <a:gridCol w="1823691">
                  <a:extLst>
                    <a:ext uri="{9D8B030D-6E8A-4147-A177-3AD203B41FA5}">
                      <a16:colId xmlns:a16="http://schemas.microsoft.com/office/drawing/2014/main" val="3670603695"/>
                    </a:ext>
                  </a:extLst>
                </a:gridCol>
                <a:gridCol w="9014172">
                  <a:extLst>
                    <a:ext uri="{9D8B030D-6E8A-4147-A177-3AD203B41FA5}">
                      <a16:colId xmlns:a16="http://schemas.microsoft.com/office/drawing/2014/main" val="2720420748"/>
                    </a:ext>
                  </a:extLst>
                </a:gridCol>
              </a:tblGrid>
              <a:tr h="0">
                <a:tc gridSpan="2">
                  <a:txBody>
                    <a:bodyPr/>
                    <a:lstStyle/>
                    <a:p>
                      <a:pPr algn="l">
                        <a:spcAft>
                          <a:spcPts val="0"/>
                        </a:spcAft>
                      </a:pPr>
                      <a:r>
                        <a:rPr lang="zh-CN" sz="1800" b="1" u="sng" kern="100" dirty="0">
                          <a:solidFill>
                            <a:srgbClr val="002060"/>
                          </a:solidFill>
                          <a:effectLst/>
                          <a:latin typeface="黑体" pitchFamily="49" charset="-122"/>
                          <a:ea typeface="黑体" pitchFamily="49" charset="-122"/>
                        </a:rPr>
                        <a:t>工资率上升</a:t>
                      </a:r>
                      <a:r>
                        <a:rPr lang="zh-CN" sz="1800" b="1" kern="100" dirty="0">
                          <a:solidFill>
                            <a:srgbClr val="002060"/>
                          </a:solidFill>
                          <a:effectLst/>
                          <a:latin typeface="黑体" pitchFamily="49" charset="-122"/>
                          <a:ea typeface="黑体" pitchFamily="49" charset="-122"/>
                        </a:rPr>
                        <a:t>对于</a:t>
                      </a:r>
                      <a:r>
                        <a:rPr lang="zh-CN" sz="1800" b="1" u="sng" kern="100" dirty="0">
                          <a:solidFill>
                            <a:srgbClr val="002060"/>
                          </a:solidFill>
                          <a:effectLst/>
                          <a:latin typeface="黑体" pitchFamily="49" charset="-122"/>
                          <a:ea typeface="黑体" pitchFamily="49" charset="-122"/>
                        </a:rPr>
                        <a:t>个人劳动力供给决策</a:t>
                      </a:r>
                      <a:r>
                        <a:rPr lang="zh-CN" sz="1800" b="1" kern="100" dirty="0">
                          <a:solidFill>
                            <a:srgbClr val="002060"/>
                          </a:solidFill>
                          <a:effectLst/>
                          <a:latin typeface="黑体" pitchFamily="49" charset="-122"/>
                          <a:ea typeface="黑体" pitchFamily="49" charset="-122"/>
                        </a:rPr>
                        <a:t>会产生两个方面的作用，即</a:t>
                      </a:r>
                      <a:r>
                        <a:rPr lang="zh-CN" sz="1800" b="1" u="sng" kern="100" dirty="0">
                          <a:solidFill>
                            <a:srgbClr val="002060"/>
                          </a:solidFill>
                          <a:effectLst/>
                          <a:latin typeface="黑体" pitchFamily="49" charset="-122"/>
                          <a:ea typeface="黑体" pitchFamily="49" charset="-122"/>
                        </a:rPr>
                        <a:t>收入效应 和替代效应</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extLst>
                  <a:ext uri="{0D108BD9-81ED-4DB2-BD59-A6C34878D82A}">
                    <a16:rowId xmlns:a16="http://schemas.microsoft.com/office/drawing/2014/main" val="3897118129"/>
                  </a:ext>
                </a:extLst>
              </a:tr>
              <a:tr h="0">
                <a:tc>
                  <a:txBody>
                    <a:bodyPr/>
                    <a:lstStyle/>
                    <a:p>
                      <a:pPr algn="just">
                        <a:spcAft>
                          <a:spcPts val="0"/>
                        </a:spcAft>
                      </a:pPr>
                      <a:r>
                        <a:rPr lang="en-US" sz="1800" b="1" u="sng" kern="100">
                          <a:solidFill>
                            <a:srgbClr val="002060"/>
                          </a:solidFill>
                          <a:effectLst/>
                          <a:latin typeface="黑体" pitchFamily="49" charset="-122"/>
                          <a:ea typeface="黑体" pitchFamily="49" charset="-122"/>
                        </a:rPr>
                        <a:t>1.</a:t>
                      </a:r>
                      <a:r>
                        <a:rPr lang="zh-CN" sz="1800" b="1" u="sng" kern="100">
                          <a:solidFill>
                            <a:srgbClr val="002060"/>
                          </a:solidFill>
                          <a:effectLst/>
                          <a:latin typeface="黑体" pitchFamily="49" charset="-122"/>
                          <a:ea typeface="黑体" pitchFamily="49" charset="-122"/>
                        </a:rPr>
                        <a:t>收入效应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由于工资率上升而带来的个人劳动力</a:t>
                      </a:r>
                      <a:r>
                        <a:rPr lang="zh-CN" sz="1800" b="1" u="sng" kern="100">
                          <a:solidFill>
                            <a:srgbClr val="002060"/>
                          </a:solidFill>
                          <a:effectLst/>
                          <a:latin typeface="黑体" pitchFamily="49" charset="-122"/>
                          <a:ea typeface="黑体" pitchFamily="49" charset="-122"/>
                        </a:rPr>
                        <a:t>供给时间减少</a:t>
                      </a:r>
                      <a:r>
                        <a:rPr lang="zh-CN" sz="1800" b="1" kern="100">
                          <a:solidFill>
                            <a:srgbClr val="002060"/>
                          </a:solidFill>
                          <a:effectLst/>
                          <a:latin typeface="黑体" pitchFamily="49" charset="-122"/>
                          <a:ea typeface="黑体" pitchFamily="49" charset="-122"/>
                        </a:rPr>
                        <a:t>，称为</a:t>
                      </a:r>
                      <a:r>
                        <a:rPr lang="zh-CN" sz="1800" b="1" u="sng" kern="100">
                          <a:solidFill>
                            <a:srgbClr val="002060"/>
                          </a:solidFill>
                          <a:effectLst/>
                          <a:latin typeface="黑体" pitchFamily="49" charset="-122"/>
                          <a:ea typeface="黑体" pitchFamily="49" charset="-122"/>
                        </a:rPr>
                        <a:t>工资率上升的收入效应</a:t>
                      </a:r>
                      <a:r>
                        <a:rPr lang="zh-CN" sz="1800" b="1" kern="10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33592111"/>
                  </a:ext>
                </a:extLst>
              </a:tr>
              <a:tr h="0">
                <a:tc>
                  <a:txBody>
                    <a:bodyPr/>
                    <a:lstStyle/>
                    <a:p>
                      <a:pPr algn="just">
                        <a:spcAft>
                          <a:spcPts val="0"/>
                        </a:spcAft>
                      </a:pPr>
                      <a:r>
                        <a:rPr lang="en-US" sz="1800" b="1" u="sng" kern="100">
                          <a:solidFill>
                            <a:srgbClr val="002060"/>
                          </a:solidFill>
                          <a:effectLst/>
                          <a:latin typeface="黑体" pitchFamily="49" charset="-122"/>
                          <a:ea typeface="黑体" pitchFamily="49" charset="-122"/>
                        </a:rPr>
                        <a:t>2.</a:t>
                      </a:r>
                      <a:r>
                        <a:rPr lang="zh-CN" sz="1800" b="1" u="sng"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劳动者在</a:t>
                      </a:r>
                      <a:r>
                        <a:rPr lang="zh-CN" sz="1800" b="1" u="sng" kern="100" dirty="0">
                          <a:solidFill>
                            <a:srgbClr val="002060"/>
                          </a:solidFill>
                          <a:effectLst/>
                          <a:latin typeface="黑体" pitchFamily="49" charset="-122"/>
                          <a:ea typeface="黑体" pitchFamily="49" charset="-122"/>
                        </a:rPr>
                        <a:t>工资率上升</a:t>
                      </a:r>
                      <a:r>
                        <a:rPr lang="zh-CN" sz="1800" b="1" kern="100" dirty="0">
                          <a:solidFill>
                            <a:srgbClr val="002060"/>
                          </a:solidFill>
                          <a:effectLst/>
                          <a:latin typeface="黑体" pitchFamily="49" charset="-122"/>
                          <a:ea typeface="黑体" pitchFamily="49" charset="-122"/>
                        </a:rPr>
                        <a:t>时减少对闲暇的消费，将更多的时间用到工作上。这就是工资率上升对劳动力供给产生的替代效应。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843197775"/>
                  </a:ext>
                </a:extLst>
              </a:tr>
            </a:tbl>
          </a:graphicData>
        </a:graphic>
      </p:graphicFrame>
    </p:spTree>
    <p:extLst>
      <p:ext uri="{BB962C8B-B14F-4D97-AF65-F5344CB8AC3E}">
        <p14:creationId xmlns:p14="http://schemas.microsoft.com/office/powerpoint/2010/main" val="25728298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4CD5B525-8FB9-4164-BBC7-183778183063}"/>
              </a:ext>
            </a:extLst>
          </p:cNvPr>
          <p:cNvSpPr/>
          <p:nvPr/>
        </p:nvSpPr>
        <p:spPr>
          <a:xfrm>
            <a:off x="923541" y="632527"/>
            <a:ext cx="3294492" cy="369332"/>
          </a:xfrm>
          <a:prstGeom prst="rect">
            <a:avLst/>
          </a:prstGeom>
        </p:spPr>
        <p:txBody>
          <a:bodyPr wrap="none">
            <a:spAutoFit/>
          </a:bodyPr>
          <a:lstStyle/>
          <a:p>
            <a:r>
              <a:rPr lang="en-US" altLang="zh-CN" b="1" u="sng" kern="100" dirty="0">
                <a:solidFill>
                  <a:srgbClr val="993300"/>
                </a:solidFill>
                <a:ea typeface="宋体" panose="02010600030101010101" pitchFamily="2" charset="-122"/>
                <a:cs typeface="宋体" panose="02010600030101010101" pitchFamily="2" charset="-122"/>
              </a:rPr>
              <a:t>10.</a:t>
            </a:r>
            <a:r>
              <a:rPr lang="zh-CN" altLang="zh-CN" b="1" u="sng" kern="100" dirty="0">
                <a:solidFill>
                  <a:srgbClr val="993300"/>
                </a:solidFill>
                <a:ea typeface="宋体" panose="02010600030101010101" pitchFamily="2" charset="-122"/>
                <a:cs typeface="宋体" panose="02010600030101010101" pitchFamily="2" charset="-122"/>
              </a:rPr>
              <a:t>个人劳动力供给曲线的形状</a:t>
            </a:r>
            <a:endParaRPr lang="zh-CN" altLang="en-US" dirty="0"/>
          </a:p>
        </p:txBody>
      </p:sp>
      <p:pic>
        <p:nvPicPr>
          <p:cNvPr id="5121" name="Picture 1">
            <a:extLst>
              <a:ext uri="{FF2B5EF4-FFF2-40B4-BE49-F238E27FC236}">
                <a16:creationId xmlns:a16="http://schemas.microsoft.com/office/drawing/2014/main" id="{9C5292A5-C11A-4BE6-A8AB-C2FC015E2B7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46315" y="1066800"/>
            <a:ext cx="3796617" cy="279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矩形 13">
            <a:extLst>
              <a:ext uri="{FF2B5EF4-FFF2-40B4-BE49-F238E27FC236}">
                <a16:creationId xmlns:a16="http://schemas.microsoft.com/office/drawing/2014/main" id="{A40456A0-3B82-4FA1-BDF9-A4227A9DF99D}"/>
              </a:ext>
            </a:extLst>
          </p:cNvPr>
          <p:cNvSpPr/>
          <p:nvPr/>
        </p:nvSpPr>
        <p:spPr>
          <a:xfrm>
            <a:off x="1076871" y="3860800"/>
            <a:ext cx="3134191" cy="276999"/>
          </a:xfrm>
          <a:prstGeom prst="rect">
            <a:avLst/>
          </a:prstGeom>
        </p:spPr>
        <p:txBody>
          <a:bodyPr wrap="none">
            <a:spAutoFit/>
          </a:bodyPr>
          <a:lstStyle/>
          <a:p>
            <a:pPr indent="1016000" algn="just">
              <a:spcAft>
                <a:spcPts val="0"/>
              </a:spcAft>
            </a:pPr>
            <a:r>
              <a:rPr lang="zh-CN" altLang="zh-CN" sz="1200" b="1" kern="100" dirty="0">
                <a:solidFill>
                  <a:srgbClr val="002060"/>
                </a:solidFill>
                <a:latin typeface="黑体" pitchFamily="49" charset="-122"/>
                <a:ea typeface="黑体" pitchFamily="49" charset="-122"/>
                <a:cs typeface="Times New Roman" panose="02020603050405020304" pitchFamily="18" charset="0"/>
              </a:rPr>
              <a:t>图表 </a:t>
            </a:r>
            <a:r>
              <a:rPr lang="en-US" altLang="zh-CN" sz="1200" b="1" kern="100" dirty="0">
                <a:solidFill>
                  <a:srgbClr val="002060"/>
                </a:solidFill>
                <a:latin typeface="黑体" pitchFamily="49" charset="-122"/>
                <a:ea typeface="黑体" pitchFamily="49" charset="-122"/>
                <a:cs typeface="Times New Roman" panose="02020603050405020304" pitchFamily="18" charset="0"/>
              </a:rPr>
              <a:t>11-2  </a:t>
            </a:r>
            <a:r>
              <a:rPr lang="zh-CN" altLang="zh-CN" sz="1200" b="1" kern="100" dirty="0">
                <a:solidFill>
                  <a:srgbClr val="002060"/>
                </a:solidFill>
                <a:latin typeface="黑体" pitchFamily="49" charset="-122"/>
                <a:ea typeface="黑体" pitchFamily="49" charset="-122"/>
                <a:cs typeface="Times New Roman" panose="02020603050405020304" pitchFamily="18" charset="0"/>
              </a:rPr>
              <a:t>个人供给小时数</a:t>
            </a:r>
          </a:p>
        </p:txBody>
      </p:sp>
      <p:graphicFrame>
        <p:nvGraphicFramePr>
          <p:cNvPr id="15" name="表格 14">
            <a:extLst>
              <a:ext uri="{FF2B5EF4-FFF2-40B4-BE49-F238E27FC236}">
                <a16:creationId xmlns:a16="http://schemas.microsoft.com/office/drawing/2014/main" id="{CC0DAFD2-7143-48DD-A2D7-4E447DCDE053}"/>
              </a:ext>
            </a:extLst>
          </p:cNvPr>
          <p:cNvGraphicFramePr>
            <a:graphicFrameLocks noGrp="1"/>
          </p:cNvGraphicFramePr>
          <p:nvPr>
            <p:extLst>
              <p:ext uri="{D42A27DB-BD31-4B8C-83A1-F6EECF244321}">
                <p14:modId xmlns:p14="http://schemas.microsoft.com/office/powerpoint/2010/main" val="690628473"/>
              </p:ext>
            </p:extLst>
          </p:nvPr>
        </p:nvGraphicFramePr>
        <p:xfrm>
          <a:off x="692150" y="4663440"/>
          <a:ext cx="10837862" cy="1371600"/>
        </p:xfrm>
        <a:graphic>
          <a:graphicData uri="http://schemas.openxmlformats.org/drawingml/2006/table">
            <a:tbl>
              <a:tblPr>
                <a:tableStyleId>{5C22544A-7EE6-4342-B048-85BDC9FD1C3A}</a:tableStyleId>
              </a:tblPr>
              <a:tblGrid>
                <a:gridCol w="2425229">
                  <a:extLst>
                    <a:ext uri="{9D8B030D-6E8A-4147-A177-3AD203B41FA5}">
                      <a16:colId xmlns:a16="http://schemas.microsoft.com/office/drawing/2014/main" val="1477634305"/>
                    </a:ext>
                  </a:extLst>
                </a:gridCol>
                <a:gridCol w="3206084">
                  <a:extLst>
                    <a:ext uri="{9D8B030D-6E8A-4147-A177-3AD203B41FA5}">
                      <a16:colId xmlns:a16="http://schemas.microsoft.com/office/drawing/2014/main" val="1513171708"/>
                    </a:ext>
                  </a:extLst>
                </a:gridCol>
                <a:gridCol w="3206084">
                  <a:extLst>
                    <a:ext uri="{9D8B030D-6E8A-4147-A177-3AD203B41FA5}">
                      <a16:colId xmlns:a16="http://schemas.microsoft.com/office/drawing/2014/main" val="1012233482"/>
                    </a:ext>
                  </a:extLst>
                </a:gridCol>
                <a:gridCol w="2000465">
                  <a:extLst>
                    <a:ext uri="{9D8B030D-6E8A-4147-A177-3AD203B41FA5}">
                      <a16:colId xmlns:a16="http://schemas.microsoft.com/office/drawing/2014/main" val="3336659302"/>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工资率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在</a:t>
                      </a:r>
                      <a:r>
                        <a:rPr lang="en-US" sz="1800" b="1" u="dbl" kern="100">
                          <a:solidFill>
                            <a:srgbClr val="002060"/>
                          </a:solidFill>
                          <a:effectLst/>
                          <a:latin typeface="黑体" pitchFamily="49" charset="-122"/>
                          <a:ea typeface="黑体" pitchFamily="49" charset="-122"/>
                        </a:rPr>
                        <a:t>W0</a:t>
                      </a:r>
                      <a:r>
                        <a:rPr lang="zh-CN" sz="1800" b="1" u="dbl" kern="100">
                          <a:solidFill>
                            <a:srgbClr val="002060"/>
                          </a:solidFill>
                          <a:effectLst/>
                          <a:latin typeface="黑体" pitchFamily="49" charset="-122"/>
                          <a:ea typeface="黑体" pitchFamily="49" charset="-122"/>
                        </a:rPr>
                        <a:t>之下时</a:t>
                      </a:r>
                      <a:r>
                        <a:rPr lang="zh-CN" sz="1800" b="1" kern="100">
                          <a:solidFill>
                            <a:srgbClr val="002060"/>
                          </a:solidFill>
                          <a:effectLst/>
                          <a:latin typeface="黑体" pitchFamily="49" charset="-122"/>
                          <a:ea typeface="黑体" pitchFamily="49" charset="-122"/>
                        </a:rPr>
                        <a:t>，若上升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a:solidFill>
                            <a:srgbClr val="002060"/>
                          </a:solidFill>
                          <a:effectLst/>
                          <a:latin typeface="黑体" pitchFamily="49" charset="-122"/>
                          <a:ea typeface="黑体" pitchFamily="49" charset="-122"/>
                        </a:rPr>
                        <a:t>在</a:t>
                      </a:r>
                      <a:r>
                        <a:rPr lang="en-US" sz="1800" b="1" u="dbl" kern="100">
                          <a:solidFill>
                            <a:srgbClr val="002060"/>
                          </a:solidFill>
                          <a:effectLst/>
                          <a:latin typeface="黑体" pitchFamily="49" charset="-122"/>
                          <a:ea typeface="黑体" pitchFamily="49" charset="-122"/>
                        </a:rPr>
                        <a:t>W0</a:t>
                      </a:r>
                      <a:r>
                        <a:rPr lang="zh-CN" sz="1800" b="1" u="dbl" kern="100">
                          <a:solidFill>
                            <a:srgbClr val="002060"/>
                          </a:solidFill>
                          <a:effectLst/>
                          <a:latin typeface="黑体" pitchFamily="49" charset="-122"/>
                          <a:ea typeface="黑体" pitchFamily="49" charset="-122"/>
                        </a:rPr>
                        <a:t>之上时</a:t>
                      </a:r>
                      <a:r>
                        <a:rPr lang="zh-CN" sz="1800" b="1" kern="100">
                          <a:solidFill>
                            <a:srgbClr val="002060"/>
                          </a:solidFill>
                          <a:effectLst/>
                          <a:latin typeface="黑体" pitchFamily="49" charset="-122"/>
                          <a:ea typeface="黑体" pitchFamily="49" charset="-122"/>
                        </a:rPr>
                        <a:t>，若上升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kern="100">
                          <a:solidFill>
                            <a:srgbClr val="002060"/>
                          </a:solidFill>
                          <a:effectLst/>
                          <a:latin typeface="黑体" pitchFamily="49" charset="-122"/>
                          <a:ea typeface="黑体" pitchFamily="49" charset="-122"/>
                        </a:rPr>
                        <a:t>结论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16615987"/>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供给曲线形状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dirty="0">
                          <a:solidFill>
                            <a:srgbClr val="002060"/>
                          </a:solidFill>
                          <a:effectLst/>
                          <a:latin typeface="黑体" pitchFamily="49" charset="-122"/>
                          <a:ea typeface="黑体" pitchFamily="49" charset="-122"/>
                        </a:rPr>
                        <a:t>向</a:t>
                      </a:r>
                      <a:r>
                        <a:rPr lang="zh-CN" sz="1800" b="1" u="dbl" kern="100" dirty="0">
                          <a:solidFill>
                            <a:srgbClr val="002060"/>
                          </a:solidFill>
                          <a:effectLst/>
                          <a:latin typeface="黑体" pitchFamily="49" charset="-122"/>
                          <a:ea typeface="黑体" pitchFamily="49" charset="-122"/>
                        </a:rPr>
                        <a:t>右</a:t>
                      </a:r>
                      <a:r>
                        <a:rPr lang="zh-CN" sz="1800" b="1" kern="100" dirty="0">
                          <a:solidFill>
                            <a:srgbClr val="002060"/>
                          </a:solidFill>
                          <a:effectLst/>
                          <a:latin typeface="黑体" pitchFamily="49" charset="-122"/>
                          <a:ea typeface="黑体" pitchFamily="49" charset="-122"/>
                        </a:rPr>
                        <a:t>上方倾斜</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kern="100">
                          <a:solidFill>
                            <a:srgbClr val="002060"/>
                          </a:solidFill>
                          <a:effectLst/>
                          <a:latin typeface="黑体" pitchFamily="49" charset="-122"/>
                          <a:ea typeface="黑体" pitchFamily="49" charset="-122"/>
                        </a:rPr>
                        <a:t>向</a:t>
                      </a:r>
                      <a:r>
                        <a:rPr lang="zh-CN" sz="1800" b="1" u="dbl" kern="100">
                          <a:solidFill>
                            <a:srgbClr val="002060"/>
                          </a:solidFill>
                          <a:effectLst/>
                          <a:latin typeface="黑体" pitchFamily="49" charset="-122"/>
                          <a:ea typeface="黑体" pitchFamily="49" charset="-122"/>
                        </a:rPr>
                        <a:t>左</a:t>
                      </a:r>
                      <a:r>
                        <a:rPr lang="zh-CN" sz="1800" b="1" kern="100">
                          <a:solidFill>
                            <a:srgbClr val="002060"/>
                          </a:solidFill>
                          <a:effectLst/>
                          <a:latin typeface="黑体" pitchFamily="49" charset="-122"/>
                          <a:ea typeface="黑体" pitchFamily="49" charset="-122"/>
                        </a:rPr>
                        <a:t>上方倾斜</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rowSpan="4">
                  <a:txBody>
                    <a:bodyPr/>
                    <a:lstStyle/>
                    <a:p>
                      <a:pPr algn="ctr">
                        <a:spcAft>
                          <a:spcPts val="0"/>
                        </a:spcAft>
                      </a:pPr>
                      <a:r>
                        <a:rPr lang="zh-CN" sz="1800" b="1" u="dbl" kern="100">
                          <a:solidFill>
                            <a:srgbClr val="002060"/>
                          </a:solidFill>
                          <a:effectLst/>
                          <a:latin typeface="黑体" pitchFamily="49" charset="-122"/>
                          <a:ea typeface="黑体" pitchFamily="49" charset="-122"/>
                        </a:rPr>
                        <a:t>向后弯曲</a:t>
                      </a:r>
                      <a:endParaRPr lang="zh-CN" sz="1800" b="1" kern="100">
                        <a:solidFill>
                          <a:srgbClr val="002060"/>
                        </a:solidFill>
                        <a:effectLst/>
                        <a:latin typeface="黑体" pitchFamily="49" charset="-122"/>
                        <a:ea typeface="黑体" pitchFamily="49" charset="-122"/>
                      </a:endParaRPr>
                    </a:p>
                    <a:p>
                      <a:pPr algn="ctr">
                        <a:spcAft>
                          <a:spcPts val="0"/>
                        </a:spcAft>
                      </a:pP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620250611"/>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斜率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正</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a:solidFill>
                            <a:srgbClr val="002060"/>
                          </a:solidFill>
                          <a:effectLst/>
                          <a:latin typeface="黑体" pitchFamily="49" charset="-122"/>
                          <a:ea typeface="黑体" pitchFamily="49" charset="-122"/>
                        </a:rPr>
                        <a:t>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a16="http://schemas.microsoft.com/office/drawing/2014/main" val="1292706945"/>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两种效应力量对比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替代效应＞收入效应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a:solidFill>
                            <a:srgbClr val="002060"/>
                          </a:solidFill>
                          <a:effectLst/>
                          <a:latin typeface="黑体" pitchFamily="49" charset="-122"/>
                          <a:ea typeface="黑体" pitchFamily="49" charset="-122"/>
                        </a:rPr>
                        <a:t>收入效应＞替代效应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a16="http://schemas.microsoft.com/office/drawing/2014/main" val="587252220"/>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适合群体</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低</a:t>
                      </a:r>
                      <a:r>
                        <a:rPr lang="zh-CN" sz="1800" b="1" kern="100">
                          <a:solidFill>
                            <a:srgbClr val="002060"/>
                          </a:solidFill>
                          <a:effectLst/>
                          <a:latin typeface="黑体" pitchFamily="49" charset="-122"/>
                          <a:ea typeface="黑体" pitchFamily="49" charset="-122"/>
                        </a:rPr>
                        <a:t>收入者</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dirty="0">
                          <a:solidFill>
                            <a:srgbClr val="002060"/>
                          </a:solidFill>
                          <a:effectLst/>
                          <a:latin typeface="黑体" pitchFamily="49" charset="-122"/>
                          <a:ea typeface="黑体" pitchFamily="49" charset="-122"/>
                        </a:rPr>
                        <a:t>高</a:t>
                      </a:r>
                      <a:r>
                        <a:rPr lang="zh-CN" sz="1800" b="1" kern="100" dirty="0">
                          <a:solidFill>
                            <a:srgbClr val="002060"/>
                          </a:solidFill>
                          <a:effectLst/>
                          <a:latin typeface="黑体" pitchFamily="49" charset="-122"/>
                          <a:ea typeface="黑体" pitchFamily="49" charset="-122"/>
                        </a:rPr>
                        <a:t>收入者</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a16="http://schemas.microsoft.com/office/drawing/2014/main" val="1381116682"/>
                  </a:ext>
                </a:extLst>
              </a:tr>
            </a:tbl>
          </a:graphicData>
        </a:graphic>
      </p:graphicFrame>
      <p:sp>
        <p:nvSpPr>
          <p:cNvPr id="16" name="矩形 15">
            <a:extLst>
              <a:ext uri="{FF2B5EF4-FFF2-40B4-BE49-F238E27FC236}">
                <a16:creationId xmlns:a16="http://schemas.microsoft.com/office/drawing/2014/main" id="{12261F7B-9C95-43F2-A6AA-5348B24C8960}"/>
              </a:ext>
            </a:extLst>
          </p:cNvPr>
          <p:cNvSpPr/>
          <p:nvPr/>
        </p:nvSpPr>
        <p:spPr>
          <a:xfrm>
            <a:off x="1036523" y="4129643"/>
            <a:ext cx="2393604" cy="369332"/>
          </a:xfrm>
          <a:prstGeom prst="rect">
            <a:avLst/>
          </a:prstGeom>
        </p:spPr>
        <p:txBody>
          <a:bodyPr wrap="none">
            <a:spAutoFit/>
          </a:bodyPr>
          <a:lstStyle/>
          <a:p>
            <a:r>
              <a:rPr lang="zh-CN" altLang="zh-CN" b="1" kern="100" dirty="0">
                <a:solidFill>
                  <a:srgbClr val="002060"/>
                </a:solidFill>
                <a:latin typeface="黑体" pitchFamily="49" charset="-122"/>
                <a:ea typeface="黑体" pitchFamily="49" charset="-122"/>
                <a:cs typeface="宋体" panose="02010600030101010101" pitchFamily="2" charset="-122"/>
              </a:rPr>
              <a:t> 个人劳动力供给曲线</a:t>
            </a:r>
            <a:endParaRPr lang="zh-CN" altLang="en-US" dirty="0">
              <a:solidFill>
                <a:srgbClr val="002060"/>
              </a:solidFill>
              <a:latin typeface="黑体" pitchFamily="49" charset="-122"/>
              <a:ea typeface="黑体" pitchFamily="49" charset="-122"/>
            </a:endParaRPr>
          </a:p>
        </p:txBody>
      </p:sp>
    </p:spTree>
    <p:extLst>
      <p:ext uri="{BB962C8B-B14F-4D97-AF65-F5344CB8AC3E}">
        <p14:creationId xmlns:p14="http://schemas.microsoft.com/office/powerpoint/2010/main" val="25728298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25B5C945-2727-40E9-8925-BED65C38C6F9}"/>
              </a:ext>
            </a:extLst>
          </p:cNvPr>
          <p:cNvSpPr/>
          <p:nvPr/>
        </p:nvSpPr>
        <p:spPr>
          <a:xfrm>
            <a:off x="958698" y="573121"/>
            <a:ext cx="3441968"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11. </a:t>
            </a:r>
            <a:r>
              <a:rPr lang="zh-CN" altLang="zh-CN" b="1" u="sng" dirty="0">
                <a:solidFill>
                  <a:srgbClr val="993300"/>
                </a:solidFill>
                <a:latin typeface="黑体" pitchFamily="49" charset="-122"/>
                <a:ea typeface="黑体" pitchFamily="49" charset="-122"/>
                <a:cs typeface="宋体" panose="02010600030101010101" pitchFamily="2" charset="-122"/>
              </a:rPr>
              <a:t>市场劳动力供给曲线的形状</a:t>
            </a:r>
            <a:endParaRPr lang="zh-CN" altLang="en-US" dirty="0">
              <a:latin typeface="黑体" pitchFamily="49" charset="-122"/>
              <a:ea typeface="黑体" pitchFamily="49" charset="-122"/>
            </a:endParaRPr>
          </a:p>
        </p:txBody>
      </p:sp>
      <p:sp>
        <p:nvSpPr>
          <p:cNvPr id="7" name="矩形 6">
            <a:extLst>
              <a:ext uri="{FF2B5EF4-FFF2-40B4-BE49-F238E27FC236}">
                <a16:creationId xmlns:a16="http://schemas.microsoft.com/office/drawing/2014/main" id="{1E26C66E-092D-4461-BB19-6C47F7BD299D}"/>
              </a:ext>
            </a:extLst>
          </p:cNvPr>
          <p:cNvSpPr/>
          <p:nvPr/>
        </p:nvSpPr>
        <p:spPr>
          <a:xfrm>
            <a:off x="691363" y="826066"/>
            <a:ext cx="5701882" cy="460382"/>
          </a:xfrm>
          <a:prstGeom prst="rect">
            <a:avLst/>
          </a:prstGeom>
        </p:spPr>
        <p:txBody>
          <a:bodyPr wrap="none">
            <a:spAutoFit/>
          </a:bodyPr>
          <a:lstStyle/>
          <a:p>
            <a:pPr indent="280670" algn="just">
              <a:lnSpc>
                <a:spcPct val="150000"/>
              </a:lnSpc>
              <a:spcAft>
                <a:spcPts val="0"/>
              </a:spcAft>
            </a:pPr>
            <a:r>
              <a:rPr lang="en-US" altLang="zh-CN" b="1" kern="0" dirty="0">
                <a:solidFill>
                  <a:srgbClr val="000080"/>
                </a:solidFill>
                <a:latin typeface="宋体" panose="02010600030101010101" pitchFamily="2" charset="-122"/>
                <a:ea typeface="宋体" panose="02010600030101010101" pitchFamily="2" charset="-122"/>
                <a:cs typeface="宋体" panose="02010600030101010101" pitchFamily="2" charset="-122"/>
              </a:rPr>
              <a:t>1. </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向</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右</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上方倾斜的</a:t>
            </a:r>
            <a:r>
              <a:rPr lang="en-US"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45</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度角</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的直线：供给曲线（一）</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6146" name="图片 5">
            <a:extLst>
              <a:ext uri="{FF2B5EF4-FFF2-40B4-BE49-F238E27FC236}">
                <a16:creationId xmlns:a16="http://schemas.microsoft.com/office/drawing/2014/main" id="{C2248A90-4C7F-43BB-9FA8-83276272D800}"/>
              </a:ext>
            </a:extLst>
          </p:cNvPr>
          <p:cNvPicPr>
            <a:picLocks noChangeAspect="1" noChangeArrowheads="1"/>
          </p:cNvPicPr>
          <p:nvPr/>
        </p:nvPicPr>
        <p:blipFill>
          <a:blip r:embed="rId4" cstate="print">
            <a:lum bright="30000" contrast="10000"/>
            <a:extLst>
              <a:ext uri="{28A0092B-C50C-407E-A947-70E740481C1C}">
                <a14:useLocalDpi xmlns:a14="http://schemas.microsoft.com/office/drawing/2010/main" val="0"/>
              </a:ext>
            </a:extLst>
          </a:blip>
          <a:srcRect r="43056"/>
          <a:stretch>
            <a:fillRect/>
          </a:stretch>
        </p:blipFill>
        <p:spPr bwMode="auto">
          <a:xfrm>
            <a:off x="1160232" y="1286448"/>
            <a:ext cx="2971800" cy="197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表格 7">
            <a:extLst>
              <a:ext uri="{FF2B5EF4-FFF2-40B4-BE49-F238E27FC236}">
                <a16:creationId xmlns:a16="http://schemas.microsoft.com/office/drawing/2014/main" id="{E836F14D-84F1-49CB-8D56-A20CBE787411}"/>
              </a:ext>
            </a:extLst>
          </p:cNvPr>
          <p:cNvGraphicFramePr>
            <a:graphicFrameLocks noGrp="1"/>
          </p:cNvGraphicFramePr>
          <p:nvPr>
            <p:extLst>
              <p:ext uri="{D42A27DB-BD31-4B8C-83A1-F6EECF244321}">
                <p14:modId xmlns:p14="http://schemas.microsoft.com/office/powerpoint/2010/main" val="3384909556"/>
              </p:ext>
            </p:extLst>
          </p:nvPr>
        </p:nvGraphicFramePr>
        <p:xfrm>
          <a:off x="1120064" y="3348558"/>
          <a:ext cx="5411470" cy="426720"/>
        </p:xfrm>
        <a:graphic>
          <a:graphicData uri="http://schemas.openxmlformats.org/drawingml/2006/table">
            <a:tbl>
              <a:tblPr>
                <a:tableStyleId>{5C22544A-7EE6-4342-B048-85BDC9FD1C3A}</a:tableStyleId>
              </a:tblPr>
              <a:tblGrid>
                <a:gridCol w="5411470">
                  <a:extLst>
                    <a:ext uri="{9D8B030D-6E8A-4147-A177-3AD203B41FA5}">
                      <a16:colId xmlns:a16="http://schemas.microsoft.com/office/drawing/2014/main" val="1435907859"/>
                    </a:ext>
                  </a:extLst>
                </a:gridCol>
              </a:tblGrid>
              <a:tr h="274955">
                <a:tc>
                  <a:txBody>
                    <a:bodyPr/>
                    <a:lstStyle/>
                    <a:p>
                      <a:pPr algn="just">
                        <a:spcAft>
                          <a:spcPts val="0"/>
                        </a:spcAft>
                      </a:pPr>
                      <a:r>
                        <a:rPr lang="zh-CN" sz="1400" b="1" kern="100" dirty="0">
                          <a:solidFill>
                            <a:srgbClr val="002060"/>
                          </a:solidFill>
                          <a:effectLst/>
                          <a:latin typeface="黑体" pitchFamily="49" charset="-122"/>
                          <a:ea typeface="黑体" pitchFamily="49" charset="-122"/>
                        </a:rPr>
                        <a:t>它表明劳动者在行业和职业间</a:t>
                      </a:r>
                      <a:r>
                        <a:rPr lang="zh-CN" sz="1400" b="1" kern="100" dirty="0">
                          <a:solidFill>
                            <a:srgbClr val="002060"/>
                          </a:solidFill>
                          <a:effectLst/>
                          <a:highlight>
                            <a:srgbClr val="FFFF00"/>
                          </a:highlight>
                          <a:latin typeface="黑体" pitchFamily="49" charset="-122"/>
                          <a:ea typeface="黑体" pitchFamily="49" charset="-122"/>
                        </a:rPr>
                        <a:t>自由流动</a:t>
                      </a:r>
                      <a:r>
                        <a:rPr lang="zh-CN" sz="1400" b="1" kern="100" dirty="0">
                          <a:solidFill>
                            <a:srgbClr val="002060"/>
                          </a:solidFill>
                          <a:effectLst/>
                          <a:latin typeface="黑体" pitchFamily="49" charset="-122"/>
                          <a:ea typeface="黑体" pitchFamily="49" charset="-122"/>
                        </a:rPr>
                        <a:t>；</a:t>
                      </a:r>
                      <a:r>
                        <a:rPr lang="zh-CN" sz="1400" b="1" kern="100" dirty="0">
                          <a:solidFill>
                            <a:srgbClr val="002060"/>
                          </a:solidFill>
                          <a:effectLst/>
                          <a:highlight>
                            <a:srgbClr val="FFFF00"/>
                          </a:highlight>
                          <a:latin typeface="黑体" pitchFamily="49" charset="-122"/>
                          <a:ea typeface="黑体" pitchFamily="49" charset="-122"/>
                        </a:rPr>
                        <a:t>这是</a:t>
                      </a:r>
                      <a:r>
                        <a:rPr lang="zh-CN" sz="1400" b="1" u="sng" kern="100" dirty="0">
                          <a:solidFill>
                            <a:srgbClr val="002060"/>
                          </a:solidFill>
                          <a:effectLst/>
                          <a:highlight>
                            <a:srgbClr val="FFFF00"/>
                          </a:highlight>
                          <a:latin typeface="黑体" pitchFamily="49" charset="-122"/>
                          <a:ea typeface="黑体" pitchFamily="49" charset="-122"/>
                        </a:rPr>
                        <a:t>比较常见</a:t>
                      </a:r>
                      <a:r>
                        <a:rPr lang="zh-CN" sz="1400" b="1" kern="100" dirty="0">
                          <a:solidFill>
                            <a:srgbClr val="002060"/>
                          </a:solidFill>
                          <a:effectLst/>
                          <a:highlight>
                            <a:srgbClr val="FFFF00"/>
                          </a:highlight>
                          <a:latin typeface="黑体" pitchFamily="49" charset="-122"/>
                          <a:ea typeface="黑体" pitchFamily="49" charset="-122"/>
                        </a:rPr>
                        <a:t>的行业市场劳动力供给状况</a:t>
                      </a:r>
                      <a:r>
                        <a:rPr lang="zh-CN" sz="1400" b="1" kern="100" dirty="0">
                          <a:solidFill>
                            <a:srgbClr val="002060"/>
                          </a:solidFill>
                          <a:effectLst/>
                          <a:latin typeface="黑体" pitchFamily="49" charset="-122"/>
                          <a:ea typeface="黑体" pitchFamily="49" charset="-122"/>
                        </a:rPr>
                        <a:t>。</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394615649"/>
                  </a:ext>
                </a:extLst>
              </a:tr>
            </a:tbl>
          </a:graphicData>
        </a:graphic>
      </p:graphicFrame>
      <p:sp>
        <p:nvSpPr>
          <p:cNvPr id="9" name="矩形 8">
            <a:extLst>
              <a:ext uri="{FF2B5EF4-FFF2-40B4-BE49-F238E27FC236}">
                <a16:creationId xmlns:a16="http://schemas.microsoft.com/office/drawing/2014/main" id="{4BDA28BD-89EC-49EB-B111-B1585604F0E5}"/>
              </a:ext>
            </a:extLst>
          </p:cNvPr>
          <p:cNvSpPr/>
          <p:nvPr/>
        </p:nvSpPr>
        <p:spPr>
          <a:xfrm>
            <a:off x="692150" y="3860800"/>
            <a:ext cx="3608360" cy="507831"/>
          </a:xfrm>
          <a:prstGeom prst="rect">
            <a:avLst/>
          </a:prstGeom>
        </p:spPr>
        <p:txBody>
          <a:bodyPr wrap="none">
            <a:spAutoFit/>
          </a:bodyPr>
          <a:lstStyle/>
          <a:p>
            <a:pPr indent="280670" algn="just">
              <a:lnSpc>
                <a:spcPct val="150000"/>
              </a:lnSpc>
              <a:spcAft>
                <a:spcPts val="0"/>
              </a:spcAft>
            </a:pPr>
            <a:r>
              <a:rPr lang="en-US" altLang="zh-CN" b="1" kern="0" dirty="0">
                <a:solidFill>
                  <a:srgbClr val="000080"/>
                </a:solidFill>
                <a:latin typeface="宋体" panose="02010600030101010101" pitchFamily="2" charset="-122"/>
                <a:ea typeface="宋体" panose="02010600030101010101" pitchFamily="2" charset="-122"/>
                <a:cs typeface="宋体" panose="02010600030101010101" pitchFamily="2" charset="-122"/>
              </a:rPr>
              <a:t>3.</a:t>
            </a:r>
            <a:r>
              <a:rPr lang="en-US" altLang="zh-CN" b="1" kern="0" dirty="0">
                <a:solidFill>
                  <a:srgbClr val="000080"/>
                </a:solidFill>
                <a:highlight>
                  <a:srgbClr val="FFFF00"/>
                </a:highlight>
                <a:latin typeface="宋体" panose="02010600030101010101" pitchFamily="2" charset="-122"/>
                <a:ea typeface="宋体" panose="02010600030101010101" pitchFamily="2" charset="-122"/>
                <a:cs typeface="宋体" panose="02010600030101010101" pitchFamily="2" charset="-122"/>
              </a:rPr>
              <a:t> </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水平</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形状：供给曲线（</a:t>
            </a:r>
            <a:r>
              <a:rPr lang="zh-CN" altLang="en-US" b="1" kern="0" dirty="0">
                <a:solidFill>
                  <a:srgbClr val="000080"/>
                </a:solidFill>
                <a:latin typeface="Calibri" panose="020F0502020204030204" pitchFamily="34" charset="0"/>
                <a:ea typeface="宋体" panose="02010600030101010101" pitchFamily="2" charset="-122"/>
                <a:cs typeface="宋体" panose="02010600030101010101" pitchFamily="2" charset="-122"/>
              </a:rPr>
              <a:t>三</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6147" name="图片 4">
            <a:extLst>
              <a:ext uri="{FF2B5EF4-FFF2-40B4-BE49-F238E27FC236}">
                <a16:creationId xmlns:a16="http://schemas.microsoft.com/office/drawing/2014/main" id="{E59BEDDA-A263-43A1-94AD-8866CE37A2AA}"/>
              </a:ext>
            </a:extLst>
          </p:cNvPr>
          <p:cNvPicPr>
            <a:picLocks noChangeAspect="1" noChangeArrowheads="1"/>
          </p:cNvPicPr>
          <p:nvPr/>
        </p:nvPicPr>
        <p:blipFill>
          <a:blip r:embed="rId4" cstate="print">
            <a:lum bright="30000" contrast="10000"/>
            <a:extLst>
              <a:ext uri="{28A0092B-C50C-407E-A947-70E740481C1C}">
                <a14:useLocalDpi xmlns:a14="http://schemas.microsoft.com/office/drawing/2010/main" val="0"/>
              </a:ext>
            </a:extLst>
          </a:blip>
          <a:srcRect l="52008"/>
          <a:stretch>
            <a:fillRect/>
          </a:stretch>
        </p:blipFill>
        <p:spPr bwMode="auto">
          <a:xfrm>
            <a:off x="1100752" y="4351867"/>
            <a:ext cx="3064848" cy="2101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表格 9">
            <a:extLst>
              <a:ext uri="{FF2B5EF4-FFF2-40B4-BE49-F238E27FC236}">
                <a16:creationId xmlns:a16="http://schemas.microsoft.com/office/drawing/2014/main" id="{B84ED962-D490-4655-964A-E862613BC505}"/>
              </a:ext>
            </a:extLst>
          </p:cNvPr>
          <p:cNvGraphicFramePr>
            <a:graphicFrameLocks noGrp="1"/>
          </p:cNvGraphicFramePr>
          <p:nvPr>
            <p:extLst>
              <p:ext uri="{D42A27DB-BD31-4B8C-83A1-F6EECF244321}">
                <p14:modId xmlns:p14="http://schemas.microsoft.com/office/powerpoint/2010/main" val="1579657945"/>
              </p:ext>
            </p:extLst>
          </p:nvPr>
        </p:nvGraphicFramePr>
        <p:xfrm>
          <a:off x="4291966" y="5220441"/>
          <a:ext cx="7238047" cy="853440"/>
        </p:xfrm>
        <a:graphic>
          <a:graphicData uri="http://schemas.openxmlformats.org/drawingml/2006/table">
            <a:tbl>
              <a:tblPr>
                <a:tableStyleId>{5C22544A-7EE6-4342-B048-85BDC9FD1C3A}</a:tableStyleId>
              </a:tblPr>
              <a:tblGrid>
                <a:gridCol w="7238047">
                  <a:extLst>
                    <a:ext uri="{9D8B030D-6E8A-4147-A177-3AD203B41FA5}">
                      <a16:colId xmlns:a16="http://schemas.microsoft.com/office/drawing/2014/main" val="102625379"/>
                    </a:ext>
                  </a:extLst>
                </a:gridCol>
              </a:tblGrid>
              <a:tr h="0">
                <a:tc>
                  <a:txBody>
                    <a:bodyPr/>
                    <a:lstStyle/>
                    <a:p>
                      <a:pPr algn="just">
                        <a:spcAft>
                          <a:spcPts val="0"/>
                        </a:spcAft>
                      </a:pPr>
                      <a:r>
                        <a:rPr lang="en-US" sz="1400" b="1" kern="100" dirty="0">
                          <a:solidFill>
                            <a:srgbClr val="002060"/>
                          </a:solidFill>
                          <a:effectLst/>
                          <a:latin typeface="黑体" pitchFamily="49" charset="-122"/>
                          <a:ea typeface="黑体" pitchFamily="49" charset="-122"/>
                        </a:rPr>
                        <a:t>1.</a:t>
                      </a:r>
                      <a:r>
                        <a:rPr lang="zh-CN" sz="1400" b="1" kern="100" dirty="0">
                          <a:solidFill>
                            <a:srgbClr val="002060"/>
                          </a:solidFill>
                          <a:effectLst/>
                          <a:latin typeface="黑体" pitchFamily="49" charset="-122"/>
                          <a:ea typeface="黑体" pitchFamily="49" charset="-122"/>
                        </a:rPr>
                        <a:t>它可以反映</a:t>
                      </a:r>
                      <a:r>
                        <a:rPr lang="zh-CN" sz="1400" b="1" kern="100" dirty="0">
                          <a:solidFill>
                            <a:srgbClr val="002060"/>
                          </a:solidFill>
                          <a:effectLst/>
                          <a:highlight>
                            <a:srgbClr val="FFFF00"/>
                          </a:highlight>
                          <a:latin typeface="黑体" pitchFamily="49" charset="-122"/>
                          <a:ea typeface="黑体" pitchFamily="49" charset="-122"/>
                        </a:rPr>
                        <a:t>欠发达国家具有无限劳动力供给</a:t>
                      </a:r>
                      <a:r>
                        <a:rPr lang="zh-CN" sz="1400" b="1" kern="100" dirty="0">
                          <a:solidFill>
                            <a:srgbClr val="002060"/>
                          </a:solidFill>
                          <a:effectLst/>
                          <a:latin typeface="黑体" pitchFamily="49" charset="-122"/>
                          <a:ea typeface="黑体" pitchFamily="49" charset="-122"/>
                        </a:rPr>
                        <a:t>的情形</a:t>
                      </a:r>
                    </a:p>
                    <a:p>
                      <a:pPr algn="just">
                        <a:spcAft>
                          <a:spcPts val="0"/>
                        </a:spcAft>
                      </a:pPr>
                      <a:r>
                        <a:rPr lang="en-US" sz="1400" b="1" kern="100" dirty="0">
                          <a:solidFill>
                            <a:srgbClr val="002060"/>
                          </a:solidFill>
                          <a:effectLst/>
                          <a:latin typeface="黑体" pitchFamily="49" charset="-122"/>
                          <a:ea typeface="黑体" pitchFamily="49" charset="-122"/>
                        </a:rPr>
                        <a:t>2.</a:t>
                      </a:r>
                      <a:r>
                        <a:rPr lang="zh-CN" altLang="en-US" sz="1400" b="1" kern="100" dirty="0">
                          <a:solidFill>
                            <a:srgbClr val="002060"/>
                          </a:solidFill>
                          <a:effectLst/>
                          <a:latin typeface="黑体" pitchFamily="49" charset="-122"/>
                          <a:ea typeface="黑体" pitchFamily="49" charset="-122"/>
                        </a:rPr>
                        <a:t>在传统的农业部门、家务劳动以及贸易活动中存在着大量的“就业不充分”的劳动力</a:t>
                      </a:r>
                      <a:r>
                        <a:rPr lang="en-US" sz="1400" b="1" kern="100" dirty="0">
                          <a:solidFill>
                            <a:srgbClr val="002060"/>
                          </a:solidFill>
                          <a:effectLst/>
                          <a:latin typeface="黑体" pitchFamily="49" charset="-122"/>
                          <a:ea typeface="黑体" pitchFamily="49" charset="-122"/>
                        </a:rPr>
                        <a:t>.</a:t>
                      </a:r>
                      <a:endParaRPr lang="zh-CN" sz="1400" b="1" kern="100" dirty="0">
                        <a:solidFill>
                          <a:srgbClr val="002060"/>
                        </a:solidFill>
                        <a:effectLst/>
                        <a:latin typeface="黑体" pitchFamily="49" charset="-122"/>
                        <a:ea typeface="黑体" pitchFamily="49" charset="-122"/>
                      </a:endParaRPr>
                    </a:p>
                    <a:p>
                      <a:pPr algn="just">
                        <a:spcAft>
                          <a:spcPts val="0"/>
                        </a:spcAft>
                      </a:pPr>
                      <a:r>
                        <a:rPr lang="en-US" sz="1400" b="1" kern="100" dirty="0">
                          <a:solidFill>
                            <a:srgbClr val="002060"/>
                          </a:solidFill>
                          <a:effectLst/>
                          <a:latin typeface="黑体" pitchFamily="49" charset="-122"/>
                          <a:ea typeface="黑体" pitchFamily="49" charset="-122"/>
                        </a:rPr>
                        <a:t>3.</a:t>
                      </a:r>
                      <a:r>
                        <a:rPr lang="zh-CN" altLang="en-US" sz="1400" b="1" kern="100" dirty="0">
                          <a:solidFill>
                            <a:srgbClr val="002060"/>
                          </a:solidFill>
                          <a:effectLst/>
                          <a:latin typeface="黑体" pitchFamily="49" charset="-122"/>
                          <a:ea typeface="黑体" pitchFamily="49" charset="-122"/>
                        </a:rPr>
                        <a:t>现代工业部门能够提供就业机会，并且支付一定水平的工资，劳动力就愿意接受自己可以胜任的任何工资率</a:t>
                      </a:r>
                      <a:r>
                        <a:rPr lang="en-US" altLang="zh-CN" sz="1400" b="1" kern="100" dirty="0">
                          <a:solidFill>
                            <a:srgbClr val="002060"/>
                          </a:solidFill>
                          <a:effectLst/>
                          <a:latin typeface="黑体" pitchFamily="49" charset="-122"/>
                          <a:ea typeface="黑体" pitchFamily="49" charset="-122"/>
                        </a:rPr>
                        <a:t>W0</a:t>
                      </a:r>
                      <a:r>
                        <a:rPr lang="zh-CN" altLang="en-US" sz="1400" b="1" kern="100" dirty="0">
                          <a:solidFill>
                            <a:srgbClr val="002060"/>
                          </a:solidFill>
                          <a:effectLst/>
                          <a:latin typeface="黑体" pitchFamily="49" charset="-122"/>
                          <a:ea typeface="黑体" pitchFamily="49" charset="-122"/>
                        </a:rPr>
                        <a:t>的工作</a:t>
                      </a:r>
                      <a:r>
                        <a:rPr lang="zh-CN" sz="1400" b="1" kern="100" dirty="0">
                          <a:solidFill>
                            <a:srgbClr val="002060"/>
                          </a:solidFill>
                          <a:effectLst/>
                          <a:latin typeface="黑体" pitchFamily="49" charset="-122"/>
                          <a:ea typeface="黑体" pitchFamily="49" charset="-122"/>
                        </a:rPr>
                        <a:t>。</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507393034"/>
                  </a:ext>
                </a:extLst>
              </a:tr>
            </a:tbl>
          </a:graphicData>
        </a:graphic>
      </p:graphicFrame>
      <p:sp>
        <p:nvSpPr>
          <p:cNvPr id="14" name="矩形 13">
            <a:extLst>
              <a:ext uri="{FF2B5EF4-FFF2-40B4-BE49-F238E27FC236}">
                <a16:creationId xmlns:a16="http://schemas.microsoft.com/office/drawing/2014/main" id="{85317C2C-626D-44EA-B83D-F4A192A08F82}"/>
              </a:ext>
            </a:extLst>
          </p:cNvPr>
          <p:cNvSpPr/>
          <p:nvPr/>
        </p:nvSpPr>
        <p:spPr>
          <a:xfrm>
            <a:off x="6862114" y="842803"/>
            <a:ext cx="3608360" cy="507831"/>
          </a:xfrm>
          <a:prstGeom prst="rect">
            <a:avLst/>
          </a:prstGeom>
        </p:spPr>
        <p:txBody>
          <a:bodyPr wrap="none">
            <a:spAutoFit/>
          </a:bodyPr>
          <a:lstStyle/>
          <a:p>
            <a:pPr indent="280670" algn="just">
              <a:lnSpc>
                <a:spcPct val="150000"/>
              </a:lnSpc>
              <a:spcAft>
                <a:spcPts val="0"/>
              </a:spcAft>
            </a:pPr>
            <a:r>
              <a:rPr lang="en-US" altLang="zh-CN" b="1" kern="0" dirty="0">
                <a:solidFill>
                  <a:srgbClr val="000080"/>
                </a:solidFill>
                <a:latin typeface="宋体" panose="02010600030101010101" pitchFamily="2" charset="-122"/>
                <a:ea typeface="宋体" panose="02010600030101010101" pitchFamily="2" charset="-122"/>
                <a:cs typeface="宋体" panose="02010600030101010101" pitchFamily="2" charset="-122"/>
              </a:rPr>
              <a:t>2.</a:t>
            </a:r>
            <a:r>
              <a:rPr lang="en-US" altLang="zh-CN" b="1" kern="0" dirty="0">
                <a:solidFill>
                  <a:srgbClr val="000080"/>
                </a:solidFill>
                <a:highlight>
                  <a:srgbClr val="FFFF00"/>
                </a:highlight>
                <a:latin typeface="宋体" panose="02010600030101010101" pitchFamily="2" charset="-122"/>
                <a:ea typeface="宋体" panose="02010600030101010101" pitchFamily="2" charset="-122"/>
                <a:cs typeface="宋体" panose="02010600030101010101" pitchFamily="2" charset="-122"/>
              </a:rPr>
              <a:t> </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垂直</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形状：供给曲线（</a:t>
            </a:r>
            <a:r>
              <a:rPr lang="zh-CN" altLang="en-US" b="1" kern="0" dirty="0">
                <a:solidFill>
                  <a:srgbClr val="000080"/>
                </a:solidFill>
                <a:latin typeface="Calibri" panose="020F0502020204030204" pitchFamily="34" charset="0"/>
                <a:ea typeface="宋体" panose="02010600030101010101" pitchFamily="2" charset="-122"/>
                <a:cs typeface="宋体" panose="02010600030101010101" pitchFamily="2" charset="-122"/>
              </a:rPr>
              <a:t>二</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6148" name="图片 3">
            <a:extLst>
              <a:ext uri="{FF2B5EF4-FFF2-40B4-BE49-F238E27FC236}">
                <a16:creationId xmlns:a16="http://schemas.microsoft.com/office/drawing/2014/main" id="{530EBF27-A787-42AF-9F28-D01B2FA89A67}"/>
              </a:ext>
            </a:extLst>
          </p:cNvPr>
          <p:cNvPicPr>
            <a:picLocks noChangeAspect="1" noChangeArrowheads="1"/>
          </p:cNvPicPr>
          <p:nvPr/>
        </p:nvPicPr>
        <p:blipFill>
          <a:blip r:embed="rId5" cstate="print">
            <a:lum bright="30000" contrast="10000"/>
            <a:extLst>
              <a:ext uri="{28A0092B-C50C-407E-A947-70E740481C1C}">
                <a14:useLocalDpi xmlns:a14="http://schemas.microsoft.com/office/drawing/2010/main" val="0"/>
              </a:ext>
            </a:extLst>
          </a:blip>
          <a:srcRect b="18971"/>
          <a:stretch>
            <a:fillRect/>
          </a:stretch>
        </p:blipFill>
        <p:spPr bwMode="auto">
          <a:xfrm>
            <a:off x="7469593" y="1395985"/>
            <a:ext cx="28575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表格 14">
            <a:extLst>
              <a:ext uri="{FF2B5EF4-FFF2-40B4-BE49-F238E27FC236}">
                <a16:creationId xmlns:a16="http://schemas.microsoft.com/office/drawing/2014/main" id="{40730075-66A8-4A50-9F22-746CBAC32ED5}"/>
              </a:ext>
            </a:extLst>
          </p:cNvPr>
          <p:cNvGraphicFramePr>
            <a:graphicFrameLocks noGrp="1"/>
          </p:cNvGraphicFramePr>
          <p:nvPr>
            <p:extLst>
              <p:ext uri="{D42A27DB-BD31-4B8C-83A1-F6EECF244321}">
                <p14:modId xmlns:p14="http://schemas.microsoft.com/office/powerpoint/2010/main" val="1866026327"/>
              </p:ext>
            </p:extLst>
          </p:nvPr>
        </p:nvGraphicFramePr>
        <p:xfrm>
          <a:off x="6801655" y="3434080"/>
          <a:ext cx="4728358" cy="1066800"/>
        </p:xfrm>
        <a:graphic>
          <a:graphicData uri="http://schemas.openxmlformats.org/drawingml/2006/table">
            <a:tbl>
              <a:tblPr>
                <a:tableStyleId>{5C22544A-7EE6-4342-B048-85BDC9FD1C3A}</a:tableStyleId>
              </a:tblPr>
              <a:tblGrid>
                <a:gridCol w="4728358">
                  <a:extLst>
                    <a:ext uri="{9D8B030D-6E8A-4147-A177-3AD203B41FA5}">
                      <a16:colId xmlns:a16="http://schemas.microsoft.com/office/drawing/2014/main" val="778512618"/>
                    </a:ext>
                  </a:extLst>
                </a:gridCol>
              </a:tblGrid>
              <a:tr h="0">
                <a:tc>
                  <a:txBody>
                    <a:bodyPr/>
                    <a:lstStyle/>
                    <a:p>
                      <a:pPr algn="l">
                        <a:spcAft>
                          <a:spcPts val="0"/>
                        </a:spcAft>
                      </a:pPr>
                      <a:r>
                        <a:rPr lang="en-US" sz="1400" b="1" kern="100" dirty="0">
                          <a:solidFill>
                            <a:srgbClr val="002060"/>
                          </a:solidFill>
                          <a:effectLst/>
                          <a:latin typeface="黑体" pitchFamily="49" charset="-122"/>
                          <a:ea typeface="黑体" pitchFamily="49" charset="-122"/>
                        </a:rPr>
                        <a:t>1.</a:t>
                      </a:r>
                      <a:r>
                        <a:rPr lang="zh-CN" altLang="en-US" sz="1400" b="1" kern="100" dirty="0">
                          <a:solidFill>
                            <a:srgbClr val="002060"/>
                          </a:solidFill>
                          <a:effectLst/>
                          <a:latin typeface="黑体" pitchFamily="49" charset="-122"/>
                          <a:ea typeface="黑体" pitchFamily="49" charset="-122"/>
                        </a:rPr>
                        <a:t>工资率变动对于市场上的劳动供给数量完全没有影响的情况</a:t>
                      </a:r>
                      <a:endParaRPr lang="zh-CN" sz="1400" b="1" kern="100" dirty="0">
                        <a:solidFill>
                          <a:srgbClr val="002060"/>
                        </a:solidFill>
                        <a:effectLst/>
                        <a:latin typeface="黑体" pitchFamily="49" charset="-122"/>
                        <a:ea typeface="黑体" pitchFamily="49" charset="-122"/>
                      </a:endParaRPr>
                    </a:p>
                    <a:p>
                      <a:pPr algn="l">
                        <a:spcAft>
                          <a:spcPts val="0"/>
                        </a:spcAft>
                      </a:pPr>
                      <a:r>
                        <a:rPr lang="en-US" sz="1400" b="1" kern="100" dirty="0">
                          <a:solidFill>
                            <a:srgbClr val="002060"/>
                          </a:solidFill>
                          <a:effectLst/>
                          <a:latin typeface="黑体" pitchFamily="49" charset="-122"/>
                          <a:ea typeface="黑体" pitchFamily="49" charset="-122"/>
                        </a:rPr>
                        <a:t>2.</a:t>
                      </a:r>
                      <a:r>
                        <a:rPr lang="zh-CN" altLang="en-US" sz="1400" b="1" kern="100" dirty="0">
                          <a:solidFill>
                            <a:srgbClr val="002060"/>
                          </a:solidFill>
                          <a:effectLst/>
                          <a:latin typeface="黑体" pitchFamily="49" charset="-122"/>
                          <a:ea typeface="黑体" pitchFamily="49" charset="-122"/>
                        </a:rPr>
                        <a:t>劳动力在短时间内非常稀缺</a:t>
                      </a:r>
                      <a:endParaRPr lang="zh-CN" sz="1400" b="1" kern="100" dirty="0">
                        <a:solidFill>
                          <a:srgbClr val="002060"/>
                        </a:solidFill>
                        <a:effectLst/>
                        <a:latin typeface="黑体" pitchFamily="49" charset="-122"/>
                        <a:ea typeface="黑体" pitchFamily="49" charset="-122"/>
                      </a:endParaRPr>
                    </a:p>
                    <a:p>
                      <a:pPr algn="l">
                        <a:spcAft>
                          <a:spcPts val="0"/>
                        </a:spcAft>
                      </a:pPr>
                      <a:r>
                        <a:rPr lang="en-US" sz="1400" b="1" kern="100" dirty="0">
                          <a:solidFill>
                            <a:srgbClr val="002060"/>
                          </a:solidFill>
                          <a:effectLst/>
                          <a:latin typeface="黑体" pitchFamily="49" charset="-122"/>
                          <a:ea typeface="黑体" pitchFamily="49" charset="-122"/>
                        </a:rPr>
                        <a:t>3.</a:t>
                      </a:r>
                      <a:r>
                        <a:rPr lang="zh-CN" altLang="en-US" sz="1400" b="1" kern="100" dirty="0">
                          <a:solidFill>
                            <a:srgbClr val="002060"/>
                          </a:solidFill>
                          <a:effectLst/>
                          <a:latin typeface="黑体" pitchFamily="49" charset="-122"/>
                          <a:ea typeface="黑体" pitchFamily="49" charset="-122"/>
                        </a:rPr>
                        <a:t>短期内某一类劳动力的市场工资率上升，但劳动力供给却无法增加的情形</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183821642"/>
                  </a:ext>
                </a:extLst>
              </a:tr>
            </a:tbl>
          </a:graphicData>
        </a:graphic>
      </p:graphicFrame>
    </p:spTree>
    <p:extLst>
      <p:ext uri="{BB962C8B-B14F-4D97-AF65-F5344CB8AC3E}">
        <p14:creationId xmlns:p14="http://schemas.microsoft.com/office/powerpoint/2010/main" val="5489365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F2ECF3A2-0CAC-4AD2-BA0A-964A4847475C}"/>
              </a:ext>
            </a:extLst>
          </p:cNvPr>
          <p:cNvSpPr/>
          <p:nvPr/>
        </p:nvSpPr>
        <p:spPr>
          <a:xfrm>
            <a:off x="981506" y="523806"/>
            <a:ext cx="2446182"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12.</a:t>
            </a:r>
            <a:r>
              <a:rPr lang="zh-CN" altLang="zh-CN" b="1" u="sng" kern="100" dirty="0">
                <a:solidFill>
                  <a:srgbClr val="C00000"/>
                </a:solidFill>
                <a:latin typeface="黑体" pitchFamily="49" charset="-122"/>
                <a:ea typeface="黑体" pitchFamily="49" charset="-122"/>
                <a:cs typeface="宋体" panose="02010600030101010101" pitchFamily="2" charset="-122"/>
              </a:rPr>
              <a:t>劳动力供给弹性</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a16="http://schemas.microsoft.com/office/drawing/2014/main" id="{5CB5A6D9-7DAE-4337-B076-A30238A60EEB}"/>
              </a:ext>
            </a:extLst>
          </p:cNvPr>
          <p:cNvSpPr/>
          <p:nvPr/>
        </p:nvSpPr>
        <p:spPr>
          <a:xfrm>
            <a:off x="691363" y="984171"/>
            <a:ext cx="4073231" cy="460382"/>
          </a:xfrm>
          <a:prstGeom prst="rect">
            <a:avLst/>
          </a:prstGeom>
        </p:spPr>
        <p:txBody>
          <a:bodyPr wrap="none">
            <a:spAutoFit/>
          </a:bodyPr>
          <a:lstStyle/>
          <a:p>
            <a:pPr indent="280670" algn="just">
              <a:lnSpc>
                <a:spcPct val="150000"/>
              </a:lnSpc>
              <a:spcAft>
                <a:spcPts val="0"/>
              </a:spcAft>
            </a:pPr>
            <a:r>
              <a:rPr lang="en-US" altLang="zh-CN" b="1" kern="100" dirty="0">
                <a:solidFill>
                  <a:srgbClr val="000080"/>
                </a:solidFill>
                <a:latin typeface="黑体" pitchFamily="49" charset="-122"/>
                <a:ea typeface="黑体" pitchFamily="49" charset="-122"/>
                <a:cs typeface="宋体" panose="02010600030101010101" pitchFamily="2" charset="-122"/>
              </a:rPr>
              <a:t>1. </a:t>
            </a:r>
            <a:r>
              <a:rPr lang="zh-CN" altLang="zh-CN" b="1" kern="100" dirty="0">
                <a:solidFill>
                  <a:srgbClr val="000080"/>
                </a:solidFill>
                <a:latin typeface="黑体" pitchFamily="49" charset="-122"/>
                <a:ea typeface="黑体" pitchFamily="49" charset="-122"/>
                <a:cs typeface="宋体" panose="02010600030101010101" pitchFamily="2" charset="-122"/>
              </a:rPr>
              <a:t>劳动力供给弹性概念和计算公式</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a16="http://schemas.microsoft.com/office/drawing/2014/main" id="{4A819A4F-AA8C-443D-AE27-0E40D94C02BF}"/>
              </a:ext>
            </a:extLst>
          </p:cNvPr>
          <p:cNvGraphicFramePr>
            <a:graphicFrameLocks noGrp="1"/>
          </p:cNvGraphicFramePr>
          <p:nvPr>
            <p:extLst>
              <p:ext uri="{D42A27DB-BD31-4B8C-83A1-F6EECF244321}">
                <p14:modId xmlns:p14="http://schemas.microsoft.com/office/powerpoint/2010/main" val="588537852"/>
              </p:ext>
            </p:extLst>
          </p:nvPr>
        </p:nvGraphicFramePr>
        <p:xfrm>
          <a:off x="692150" y="1574204"/>
          <a:ext cx="10837863" cy="1219200"/>
        </p:xfrm>
        <a:graphic>
          <a:graphicData uri="http://schemas.openxmlformats.org/drawingml/2006/table">
            <a:tbl>
              <a:tblPr>
                <a:tableStyleId>{5C22544A-7EE6-4342-B048-85BDC9FD1C3A}</a:tableStyleId>
              </a:tblPr>
              <a:tblGrid>
                <a:gridCol w="822823">
                  <a:extLst>
                    <a:ext uri="{9D8B030D-6E8A-4147-A177-3AD203B41FA5}">
                      <a16:colId xmlns:a16="http://schemas.microsoft.com/office/drawing/2014/main" val="341639204"/>
                    </a:ext>
                  </a:extLst>
                </a:gridCol>
                <a:gridCol w="7966249">
                  <a:extLst>
                    <a:ext uri="{9D8B030D-6E8A-4147-A177-3AD203B41FA5}">
                      <a16:colId xmlns:a16="http://schemas.microsoft.com/office/drawing/2014/main" val="2783345498"/>
                    </a:ext>
                  </a:extLst>
                </a:gridCol>
                <a:gridCol w="2048791">
                  <a:extLst>
                    <a:ext uri="{9D8B030D-6E8A-4147-A177-3AD203B41FA5}">
                      <a16:colId xmlns:a16="http://schemas.microsoft.com/office/drawing/2014/main" val="3172188651"/>
                    </a:ext>
                  </a:extLst>
                </a:gridCol>
              </a:tblGrid>
              <a:tr h="0">
                <a:tc>
                  <a:txBody>
                    <a:bodyPr/>
                    <a:lstStyle/>
                    <a:p>
                      <a:pPr algn="just">
                        <a:spcAft>
                          <a:spcPts val="0"/>
                        </a:spcAft>
                      </a:pPr>
                      <a:r>
                        <a:rPr lang="zh-CN" sz="1600" b="1" kern="100" dirty="0">
                          <a:solidFill>
                            <a:srgbClr val="002060"/>
                          </a:solidFill>
                          <a:effectLst/>
                          <a:latin typeface="黑体" pitchFamily="49" charset="-122"/>
                          <a:ea typeface="黑体" pitchFamily="49" charset="-122"/>
                        </a:rPr>
                        <a:t>概念</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劳动力供给的数量随着工资率</a:t>
                      </a:r>
                      <a:r>
                        <a:rPr lang="en-US" sz="1600" b="1" kern="100" dirty="0">
                          <a:solidFill>
                            <a:srgbClr val="002060"/>
                          </a:solidFill>
                          <a:effectLst/>
                          <a:latin typeface="黑体" pitchFamily="49" charset="-122"/>
                          <a:ea typeface="黑体" pitchFamily="49" charset="-122"/>
                        </a:rPr>
                        <a:t>(W)</a:t>
                      </a:r>
                      <a:r>
                        <a:rPr lang="zh-CN" sz="1600" b="1" kern="100" dirty="0">
                          <a:solidFill>
                            <a:srgbClr val="002060"/>
                          </a:solidFill>
                          <a:effectLst/>
                          <a:latin typeface="黑体" pitchFamily="49" charset="-122"/>
                          <a:ea typeface="黑体" pitchFamily="49" charset="-122"/>
                        </a:rPr>
                        <a:t>变动而发生变动的灵敏程度；</a:t>
                      </a:r>
                    </a:p>
                    <a:p>
                      <a:pPr algn="just">
                        <a:spcAft>
                          <a:spcPts val="0"/>
                        </a:spcAft>
                      </a:pP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一般可以用工时变动百分比同工资率变动百分比之间的比率来显示。</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600" b="1" kern="100">
                          <a:solidFill>
                            <a:srgbClr val="002060"/>
                          </a:solidFill>
                          <a:effectLst/>
                          <a:latin typeface="黑体" pitchFamily="49" charset="-122"/>
                          <a:ea typeface="黑体" pitchFamily="49" charset="-122"/>
                        </a:rPr>
                        <a:t>横坐标：总工作小时</a:t>
                      </a:r>
                    </a:p>
                    <a:p>
                      <a:pPr algn="just">
                        <a:spcAft>
                          <a:spcPts val="0"/>
                        </a:spcAft>
                      </a:pPr>
                      <a:r>
                        <a:rPr lang="zh-CN" sz="1600" b="1" kern="100">
                          <a:solidFill>
                            <a:srgbClr val="002060"/>
                          </a:solidFill>
                          <a:effectLst/>
                          <a:latin typeface="黑体" pitchFamily="49" charset="-122"/>
                          <a:ea typeface="黑体" pitchFamily="49" charset="-122"/>
                        </a:rPr>
                        <a:t>纵坐标：工资率</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102207669"/>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公式</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600" b="1" kern="100">
                          <a:solidFill>
                            <a:srgbClr val="002060"/>
                          </a:solidFill>
                          <a:effectLst/>
                          <a:latin typeface="黑体" pitchFamily="49" charset="-122"/>
                          <a:ea typeface="黑体" pitchFamily="49" charset="-122"/>
                        </a:rPr>
                        <a:t>供给弹性</a:t>
                      </a:r>
                      <a:r>
                        <a:rPr lang="en-US" sz="1600" b="1" kern="10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劳动工时变动</a:t>
                      </a:r>
                      <a:r>
                        <a:rPr lang="en-US" sz="1600" b="1" kern="10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工资率变动</a:t>
                      </a:r>
                      <a:r>
                        <a:rPr lang="en-US" sz="1600" b="1" kern="100">
                          <a:solidFill>
                            <a:srgbClr val="002060"/>
                          </a:solidFill>
                          <a:effectLst/>
                          <a:latin typeface="黑体" pitchFamily="49" charset="-122"/>
                          <a:ea typeface="黑体" pitchFamily="49" charset="-122"/>
                        </a:rPr>
                        <a:t>%      </a:t>
                      </a:r>
                      <a:r>
                        <a:rPr lang="zh-CN" sz="1600" b="1" kern="100">
                          <a:solidFill>
                            <a:srgbClr val="002060"/>
                          </a:solidFill>
                          <a:effectLst/>
                          <a:latin typeface="黑体" pitchFamily="49" charset="-122"/>
                          <a:ea typeface="黑体" pitchFamily="49" charset="-122"/>
                        </a:rPr>
                        <a:t>（变动</a:t>
                      </a:r>
                      <a:r>
                        <a:rPr lang="en-US" sz="1600" b="1" kern="10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指增长率）</a:t>
                      </a:r>
                    </a:p>
                    <a:p>
                      <a:pPr algn="just">
                        <a:spcAft>
                          <a:spcPts val="0"/>
                        </a:spcAft>
                      </a:pPr>
                      <a:r>
                        <a:rPr lang="en-US" sz="1600" b="1" kern="100">
                          <a:solidFill>
                            <a:srgbClr val="002060"/>
                          </a:solidFill>
                          <a:effectLst/>
                          <a:latin typeface="黑体" pitchFamily="49" charset="-122"/>
                          <a:ea typeface="黑体" pitchFamily="49" charset="-122"/>
                        </a:rPr>
                        <a:t>Es=[</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S1-S0</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/S0]/[</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W1-W0</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/W0 ] </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a:solidFill>
                            <a:srgbClr val="002060"/>
                          </a:solidFill>
                          <a:effectLst/>
                          <a:latin typeface="黑体" pitchFamily="49" charset="-122"/>
                          <a:ea typeface="黑体" pitchFamily="49" charset="-122"/>
                        </a:rPr>
                        <a:t>---</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997157086"/>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数值</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u="dbl" kern="100">
                          <a:solidFill>
                            <a:srgbClr val="002060"/>
                          </a:solidFill>
                          <a:effectLst/>
                          <a:latin typeface="黑体" pitchFamily="49" charset="-122"/>
                          <a:ea typeface="黑体" pitchFamily="49" charset="-122"/>
                        </a:rPr>
                        <a:t>正</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dirty="0">
                          <a:solidFill>
                            <a:srgbClr val="002060"/>
                          </a:solidFill>
                          <a:effectLst/>
                          <a:latin typeface="黑体" pitchFamily="49" charset="-122"/>
                          <a:ea typeface="黑体" pitchFamily="49" charset="-122"/>
                        </a:rPr>
                        <a:t>---</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652006953"/>
                  </a:ext>
                </a:extLst>
              </a:tr>
            </a:tbl>
          </a:graphicData>
        </a:graphic>
      </p:graphicFrame>
      <p:sp>
        <p:nvSpPr>
          <p:cNvPr id="9" name="矩形 8">
            <a:extLst>
              <a:ext uri="{FF2B5EF4-FFF2-40B4-BE49-F238E27FC236}">
                <a16:creationId xmlns:a16="http://schemas.microsoft.com/office/drawing/2014/main" id="{D8FBB701-EC24-41EF-8A0C-13B26869414B}"/>
              </a:ext>
            </a:extLst>
          </p:cNvPr>
          <p:cNvSpPr/>
          <p:nvPr/>
        </p:nvSpPr>
        <p:spPr>
          <a:xfrm>
            <a:off x="979805" y="3029277"/>
            <a:ext cx="2860078" cy="369332"/>
          </a:xfrm>
          <a:prstGeom prst="rect">
            <a:avLst/>
          </a:prstGeom>
        </p:spPr>
        <p:txBody>
          <a:bodyPr wrap="none">
            <a:spAutoFit/>
          </a:bodyPr>
          <a:lstStyle/>
          <a:p>
            <a:r>
              <a:rPr lang="en-US" altLang="zh-CN" b="1" kern="100" dirty="0">
                <a:solidFill>
                  <a:srgbClr val="000080"/>
                </a:solidFill>
                <a:latin typeface="黑体" pitchFamily="49" charset="-122"/>
                <a:ea typeface="黑体" pitchFamily="49" charset="-122"/>
                <a:cs typeface="宋体" panose="02010600030101010101" pitchFamily="2" charset="-122"/>
              </a:rPr>
              <a:t>2. </a:t>
            </a:r>
            <a:r>
              <a:rPr lang="zh-CN" altLang="zh-CN" b="1" kern="100" dirty="0">
                <a:solidFill>
                  <a:srgbClr val="000080"/>
                </a:solidFill>
                <a:latin typeface="黑体" pitchFamily="49" charset="-122"/>
                <a:ea typeface="黑体" pitchFamily="49" charset="-122"/>
                <a:cs typeface="宋体" panose="02010600030101010101" pitchFamily="2" charset="-122"/>
              </a:rPr>
              <a:t>劳动力供给弹性的种类</a:t>
            </a:r>
            <a:endParaRPr lang="zh-CN" altLang="en-US" dirty="0">
              <a:latin typeface="黑体" pitchFamily="49" charset="-122"/>
              <a:ea typeface="黑体" pitchFamily="49" charset="-122"/>
            </a:endParaRPr>
          </a:p>
        </p:txBody>
      </p:sp>
      <p:graphicFrame>
        <p:nvGraphicFramePr>
          <p:cNvPr id="10" name="表格 9">
            <a:extLst>
              <a:ext uri="{FF2B5EF4-FFF2-40B4-BE49-F238E27FC236}">
                <a16:creationId xmlns:a16="http://schemas.microsoft.com/office/drawing/2014/main" id="{DD417848-CB3E-42E5-8A97-73F5D70F7371}"/>
              </a:ext>
            </a:extLst>
          </p:cNvPr>
          <p:cNvGraphicFramePr>
            <a:graphicFrameLocks noGrp="1"/>
          </p:cNvGraphicFramePr>
          <p:nvPr>
            <p:extLst>
              <p:ext uri="{D42A27DB-BD31-4B8C-83A1-F6EECF244321}">
                <p14:modId xmlns:p14="http://schemas.microsoft.com/office/powerpoint/2010/main" val="2494578785"/>
              </p:ext>
            </p:extLst>
          </p:nvPr>
        </p:nvGraphicFramePr>
        <p:xfrm>
          <a:off x="692150" y="3578028"/>
          <a:ext cx="10837863" cy="2682240"/>
        </p:xfrm>
        <a:graphic>
          <a:graphicData uri="http://schemas.openxmlformats.org/drawingml/2006/table">
            <a:tbl>
              <a:tblPr>
                <a:tableStyleId>{5C22544A-7EE6-4342-B048-85BDC9FD1C3A}</a:tableStyleId>
              </a:tblPr>
              <a:tblGrid>
                <a:gridCol w="1499394">
                  <a:extLst>
                    <a:ext uri="{9D8B030D-6E8A-4147-A177-3AD203B41FA5}">
                      <a16:colId xmlns:a16="http://schemas.microsoft.com/office/drawing/2014/main" val="4229110167"/>
                    </a:ext>
                  </a:extLst>
                </a:gridCol>
                <a:gridCol w="7111633">
                  <a:extLst>
                    <a:ext uri="{9D8B030D-6E8A-4147-A177-3AD203B41FA5}">
                      <a16:colId xmlns:a16="http://schemas.microsoft.com/office/drawing/2014/main" val="636761977"/>
                    </a:ext>
                  </a:extLst>
                </a:gridCol>
                <a:gridCol w="2226836">
                  <a:extLst>
                    <a:ext uri="{9D8B030D-6E8A-4147-A177-3AD203B41FA5}">
                      <a16:colId xmlns:a16="http://schemas.microsoft.com/office/drawing/2014/main" val="3622497586"/>
                    </a:ext>
                  </a:extLst>
                </a:gridCol>
              </a:tblGrid>
              <a:tr h="0">
                <a:tc>
                  <a:txBody>
                    <a:bodyPr/>
                    <a:lstStyle/>
                    <a:p>
                      <a:pPr algn="just">
                        <a:spcAft>
                          <a:spcPts val="0"/>
                        </a:spcAft>
                      </a:pPr>
                      <a:r>
                        <a:rPr lang="en-US" sz="1600" b="1" kern="100" dirty="0">
                          <a:solidFill>
                            <a:srgbClr val="002060"/>
                          </a:solidFill>
                          <a:effectLst/>
                          <a:latin typeface="黑体" pitchFamily="49" charset="-122"/>
                          <a:ea typeface="黑体" pitchFamily="49" charset="-122"/>
                        </a:rPr>
                        <a:t> </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kern="100">
                          <a:solidFill>
                            <a:srgbClr val="002060"/>
                          </a:solidFill>
                          <a:effectLst/>
                          <a:latin typeface="黑体" pitchFamily="49" charset="-122"/>
                          <a:ea typeface="黑体" pitchFamily="49" charset="-122"/>
                        </a:rPr>
                        <a:t>劳动力供给（</a:t>
                      </a:r>
                      <a:r>
                        <a:rPr lang="en-US" sz="1600" b="1" kern="100">
                          <a:solidFill>
                            <a:srgbClr val="002060"/>
                          </a:solidFill>
                          <a:effectLst/>
                          <a:latin typeface="黑体" pitchFamily="49" charset="-122"/>
                          <a:ea typeface="黑体" pitchFamily="49" charset="-122"/>
                        </a:rPr>
                        <a:t>S</a:t>
                      </a:r>
                      <a:r>
                        <a:rPr lang="zh-CN" sz="1600" b="1" kern="100">
                          <a:solidFill>
                            <a:srgbClr val="002060"/>
                          </a:solidFill>
                          <a:effectLst/>
                          <a:latin typeface="黑体" pitchFamily="49" charset="-122"/>
                          <a:ea typeface="黑体" pitchFamily="49" charset="-122"/>
                        </a:rPr>
                        <a:t>）弹性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600" b="1" kern="100">
                          <a:solidFill>
                            <a:srgbClr val="002060"/>
                          </a:solidFill>
                          <a:effectLst/>
                          <a:latin typeface="黑体" pitchFamily="49" charset="-122"/>
                          <a:ea typeface="黑体" pitchFamily="49" charset="-122"/>
                        </a:rPr>
                        <a:t>供给曲线形状</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408836315"/>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富有弹性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just">
                        <a:spcAft>
                          <a:spcPts val="0"/>
                        </a:spcAft>
                        <a:buFont typeface="+mj-lt"/>
                        <a:buAutoNum type="arabicPeriod"/>
                      </a:pPr>
                      <a:r>
                        <a:rPr lang="zh-CN" sz="1600" b="1" u="dbl" kern="100">
                          <a:solidFill>
                            <a:srgbClr val="002060"/>
                          </a:solidFill>
                          <a:effectLst/>
                          <a:latin typeface="黑体" pitchFamily="49" charset="-122"/>
                          <a:ea typeface="黑体" pitchFamily="49" charset="-122"/>
                        </a:rPr>
                        <a:t>弹性＞</a:t>
                      </a:r>
                      <a:r>
                        <a:rPr lang="en-US" sz="1600" b="1" u="dbl" kern="100">
                          <a:solidFill>
                            <a:srgbClr val="002060"/>
                          </a:solidFill>
                          <a:effectLst/>
                          <a:latin typeface="黑体" pitchFamily="49" charset="-122"/>
                          <a:ea typeface="黑体" pitchFamily="49" charset="-122"/>
                        </a:rPr>
                        <a:t>1</a:t>
                      </a:r>
                      <a:endParaRPr lang="zh-CN" sz="1600" b="1">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zh-CN" sz="1600" b="1" kern="100">
                          <a:solidFill>
                            <a:srgbClr val="002060"/>
                          </a:solidFill>
                          <a:effectLst/>
                          <a:latin typeface="黑体" pitchFamily="49" charset="-122"/>
                          <a:ea typeface="黑体" pitchFamily="49" charset="-122"/>
                        </a:rPr>
                        <a:t>工时变动百分比</a:t>
                      </a:r>
                      <a:r>
                        <a:rPr lang="zh-CN" sz="1600" b="1" u="dbl" kern="100">
                          <a:solidFill>
                            <a:srgbClr val="002060"/>
                          </a:solidFill>
                          <a:effectLst/>
                          <a:latin typeface="黑体" pitchFamily="49" charset="-122"/>
                          <a:ea typeface="黑体" pitchFamily="49" charset="-122"/>
                        </a:rPr>
                        <a:t>大于</a:t>
                      </a:r>
                      <a:r>
                        <a:rPr lang="zh-CN" sz="1600" b="1" kern="100">
                          <a:solidFill>
                            <a:srgbClr val="002060"/>
                          </a:solidFill>
                          <a:effectLst/>
                          <a:latin typeface="黑体" pitchFamily="49" charset="-122"/>
                          <a:ea typeface="黑体" pitchFamily="49" charset="-122"/>
                        </a:rPr>
                        <a:t>工资率变动百分比</a:t>
                      </a:r>
                      <a:endParaRPr lang="zh-CN" sz="1600" b="1">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a:solidFill>
                            <a:srgbClr val="002060"/>
                          </a:solidFill>
                          <a:effectLst/>
                          <a:latin typeface="黑体" pitchFamily="49" charset="-122"/>
                          <a:ea typeface="黑体" pitchFamily="49" charset="-122"/>
                        </a:rPr>
                        <a:t>---</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31526422"/>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缺乏弹性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just">
                        <a:spcAft>
                          <a:spcPts val="0"/>
                        </a:spcAft>
                        <a:buFont typeface="+mj-lt"/>
                        <a:buAutoNum type="arabicPeriod"/>
                      </a:pPr>
                      <a:r>
                        <a:rPr lang="zh-CN" sz="1600" b="1" u="dbl" kern="100" dirty="0">
                          <a:solidFill>
                            <a:srgbClr val="002060"/>
                          </a:solidFill>
                          <a:effectLst/>
                          <a:latin typeface="黑体" pitchFamily="49" charset="-122"/>
                          <a:ea typeface="黑体" pitchFamily="49" charset="-122"/>
                        </a:rPr>
                        <a:t>弹性＜</a:t>
                      </a:r>
                      <a:r>
                        <a:rPr lang="en-US" sz="1600" b="1" u="dbl" kern="100" dirty="0">
                          <a:solidFill>
                            <a:srgbClr val="002060"/>
                          </a:solidFill>
                          <a:effectLst/>
                          <a:latin typeface="黑体" pitchFamily="49" charset="-122"/>
                          <a:ea typeface="黑体" pitchFamily="49" charset="-122"/>
                        </a:rPr>
                        <a:t>1</a:t>
                      </a:r>
                      <a:endParaRPr lang="zh-CN" sz="1600" b="1" dirty="0">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zh-CN" sz="1600" b="1" kern="100" dirty="0">
                          <a:solidFill>
                            <a:srgbClr val="002060"/>
                          </a:solidFill>
                          <a:effectLst/>
                          <a:latin typeface="黑体" pitchFamily="49" charset="-122"/>
                          <a:ea typeface="黑体" pitchFamily="49" charset="-122"/>
                        </a:rPr>
                        <a:t>工时变动百分比</a:t>
                      </a:r>
                      <a:r>
                        <a:rPr lang="zh-CN" sz="1600" b="1" u="dbl" kern="100" dirty="0">
                          <a:solidFill>
                            <a:srgbClr val="002060"/>
                          </a:solidFill>
                          <a:effectLst/>
                          <a:latin typeface="黑体" pitchFamily="49" charset="-122"/>
                          <a:ea typeface="黑体" pitchFamily="49" charset="-122"/>
                        </a:rPr>
                        <a:t>小于</a:t>
                      </a:r>
                      <a:r>
                        <a:rPr lang="zh-CN" sz="1600" b="1" kern="100" dirty="0">
                          <a:solidFill>
                            <a:srgbClr val="002060"/>
                          </a:solidFill>
                          <a:effectLst/>
                          <a:latin typeface="黑体" pitchFamily="49" charset="-122"/>
                          <a:ea typeface="黑体" pitchFamily="49" charset="-122"/>
                        </a:rPr>
                        <a:t>工资率变动百分比</a:t>
                      </a:r>
                      <a:endParaRPr lang="zh-CN" sz="1600" b="1"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a:solidFill>
                            <a:srgbClr val="002060"/>
                          </a:solidFill>
                          <a:effectLst/>
                          <a:latin typeface="黑体" pitchFamily="49" charset="-122"/>
                          <a:ea typeface="黑体" pitchFamily="49" charset="-122"/>
                        </a:rPr>
                        <a:t>---</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933290221"/>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单位弹性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just">
                        <a:spcAft>
                          <a:spcPts val="0"/>
                        </a:spcAft>
                        <a:buFont typeface="+mj-lt"/>
                        <a:buAutoNum type="arabicPeriod"/>
                      </a:pPr>
                      <a:r>
                        <a:rPr lang="zh-CN" sz="1600" b="1" u="dbl" kern="100">
                          <a:solidFill>
                            <a:srgbClr val="002060"/>
                          </a:solidFill>
                          <a:effectLst/>
                          <a:latin typeface="黑体" pitchFamily="49" charset="-122"/>
                          <a:ea typeface="黑体" pitchFamily="49" charset="-122"/>
                        </a:rPr>
                        <a:t>弹性</a:t>
                      </a:r>
                      <a:r>
                        <a:rPr lang="en-US" sz="1600" b="1" u="dbl" kern="100">
                          <a:solidFill>
                            <a:srgbClr val="002060"/>
                          </a:solidFill>
                          <a:effectLst/>
                          <a:latin typeface="黑体" pitchFamily="49" charset="-122"/>
                          <a:ea typeface="黑体" pitchFamily="49" charset="-122"/>
                        </a:rPr>
                        <a:t>=1</a:t>
                      </a:r>
                      <a:endParaRPr lang="zh-CN" sz="1600" b="1">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zh-CN" sz="1600" b="1" kern="100">
                          <a:solidFill>
                            <a:srgbClr val="002060"/>
                          </a:solidFill>
                          <a:effectLst/>
                          <a:latin typeface="黑体" pitchFamily="49" charset="-122"/>
                          <a:ea typeface="黑体" pitchFamily="49" charset="-122"/>
                        </a:rPr>
                        <a:t>工时变动百分比</a:t>
                      </a:r>
                      <a:r>
                        <a:rPr lang="zh-CN" sz="1600" b="1" u="dbl" kern="100">
                          <a:solidFill>
                            <a:srgbClr val="002060"/>
                          </a:solidFill>
                          <a:effectLst/>
                          <a:latin typeface="黑体" pitchFamily="49" charset="-122"/>
                          <a:ea typeface="黑体" pitchFamily="49" charset="-122"/>
                        </a:rPr>
                        <a:t>等于</a:t>
                      </a:r>
                      <a:r>
                        <a:rPr lang="zh-CN" sz="1600" b="1" kern="100">
                          <a:solidFill>
                            <a:srgbClr val="002060"/>
                          </a:solidFill>
                          <a:effectLst/>
                          <a:latin typeface="黑体" pitchFamily="49" charset="-122"/>
                          <a:ea typeface="黑体" pitchFamily="49" charset="-122"/>
                        </a:rPr>
                        <a:t>工资率变动百分比</a:t>
                      </a:r>
                      <a:endParaRPr lang="zh-CN" sz="1600" b="1">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u="dbl" kern="100" dirty="0">
                          <a:solidFill>
                            <a:srgbClr val="002060"/>
                          </a:solidFill>
                          <a:effectLst/>
                          <a:latin typeface="黑体" pitchFamily="49" charset="-122"/>
                          <a:ea typeface="黑体" pitchFamily="49" charset="-122"/>
                        </a:rPr>
                        <a:t>45</a:t>
                      </a:r>
                      <a:r>
                        <a:rPr lang="zh-CN" sz="1600" b="1" u="dbl" kern="100" dirty="0">
                          <a:solidFill>
                            <a:srgbClr val="002060"/>
                          </a:solidFill>
                          <a:effectLst/>
                          <a:latin typeface="黑体" pitchFamily="49" charset="-122"/>
                          <a:ea typeface="黑体" pitchFamily="49" charset="-122"/>
                        </a:rPr>
                        <a:t>度角的直线</a:t>
                      </a:r>
                      <a:endParaRPr lang="zh-CN" sz="1600" b="1" kern="100" dirty="0">
                        <a:solidFill>
                          <a:srgbClr val="002060"/>
                        </a:solidFill>
                        <a:effectLst/>
                        <a:latin typeface="黑体" pitchFamily="49" charset="-122"/>
                        <a:ea typeface="黑体" pitchFamily="49" charset="-122"/>
                      </a:endParaRPr>
                    </a:p>
                    <a:p>
                      <a:pPr algn="just">
                        <a:spcAft>
                          <a:spcPts val="0"/>
                        </a:spcAft>
                      </a:pPr>
                      <a:r>
                        <a:rPr lang="zh-CN" sz="1600" b="1" u="dbl" kern="100" dirty="0">
                          <a:solidFill>
                            <a:srgbClr val="002060"/>
                          </a:solidFill>
                          <a:effectLst/>
                          <a:latin typeface="黑体" pitchFamily="49" charset="-122"/>
                          <a:ea typeface="黑体" pitchFamily="49" charset="-122"/>
                        </a:rPr>
                        <a:t>（行业常见的）</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177463113"/>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无弹性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kern="100">
                          <a:solidFill>
                            <a:srgbClr val="002060"/>
                          </a:solidFill>
                          <a:effectLst/>
                          <a:latin typeface="黑体" pitchFamily="49" charset="-122"/>
                          <a:ea typeface="黑体" pitchFamily="49" charset="-122"/>
                        </a:rPr>
                        <a:t>(1</a:t>
                      </a:r>
                      <a:r>
                        <a:rPr lang="en-US" sz="1600" b="1" u="dbl" kern="100">
                          <a:solidFill>
                            <a:srgbClr val="002060"/>
                          </a:solidFill>
                          <a:effectLst/>
                          <a:latin typeface="黑体" pitchFamily="49" charset="-122"/>
                          <a:ea typeface="黑体" pitchFamily="49" charset="-122"/>
                        </a:rPr>
                        <a:t>)</a:t>
                      </a:r>
                      <a:r>
                        <a:rPr lang="zh-CN" sz="1600" b="1" u="dbl" kern="100">
                          <a:solidFill>
                            <a:srgbClr val="002060"/>
                          </a:solidFill>
                          <a:effectLst/>
                          <a:latin typeface="黑体" pitchFamily="49" charset="-122"/>
                          <a:ea typeface="黑体" pitchFamily="49" charset="-122"/>
                        </a:rPr>
                        <a:t>弹性</a:t>
                      </a:r>
                      <a:r>
                        <a:rPr lang="en-US" sz="1600" b="1" u="dbl" kern="100">
                          <a:solidFill>
                            <a:srgbClr val="002060"/>
                          </a:solidFill>
                          <a:effectLst/>
                          <a:latin typeface="黑体" pitchFamily="49" charset="-122"/>
                          <a:ea typeface="黑体" pitchFamily="49" charset="-122"/>
                        </a:rPr>
                        <a:t>=0</a:t>
                      </a:r>
                      <a:endParaRPr lang="zh-CN" sz="1600" b="1">
                        <a:solidFill>
                          <a:srgbClr val="002060"/>
                        </a:solidFill>
                        <a:effectLst/>
                        <a:latin typeface="黑体" pitchFamily="49" charset="-122"/>
                        <a:ea typeface="黑体" pitchFamily="49" charset="-122"/>
                      </a:endParaRPr>
                    </a:p>
                    <a:p>
                      <a:pPr algn="just">
                        <a:spcAft>
                          <a:spcPts val="0"/>
                        </a:spcAft>
                      </a:pPr>
                      <a:r>
                        <a:rPr lang="en-US" sz="1600" b="1" kern="100">
                          <a:solidFill>
                            <a:srgbClr val="002060"/>
                          </a:solidFill>
                          <a:effectLst/>
                          <a:latin typeface="黑体" pitchFamily="49" charset="-122"/>
                          <a:ea typeface="黑体" pitchFamily="49" charset="-122"/>
                        </a:rPr>
                        <a:t>(2)</a:t>
                      </a:r>
                      <a:r>
                        <a:rPr lang="zh-CN" sz="1600" b="1" kern="100">
                          <a:solidFill>
                            <a:srgbClr val="002060"/>
                          </a:solidFill>
                          <a:effectLst/>
                          <a:latin typeface="黑体" pitchFamily="49" charset="-122"/>
                          <a:ea typeface="黑体" pitchFamily="49" charset="-122"/>
                        </a:rPr>
                        <a:t>工资率变动</a:t>
                      </a:r>
                      <a:r>
                        <a:rPr lang="zh-CN" sz="1600" b="1" u="sng" kern="100">
                          <a:solidFill>
                            <a:srgbClr val="002060"/>
                          </a:solidFill>
                          <a:effectLst/>
                          <a:latin typeface="黑体" pitchFamily="49" charset="-122"/>
                          <a:ea typeface="黑体" pitchFamily="49" charset="-122"/>
                        </a:rPr>
                        <a:t>不会</a:t>
                      </a:r>
                      <a:r>
                        <a:rPr lang="zh-CN" sz="1600" b="1" kern="100">
                          <a:solidFill>
                            <a:srgbClr val="002060"/>
                          </a:solidFill>
                          <a:effectLst/>
                          <a:latin typeface="黑体" pitchFamily="49" charset="-122"/>
                          <a:ea typeface="黑体" pitchFamily="49" charset="-122"/>
                        </a:rPr>
                        <a:t>带来劳动工时的</a:t>
                      </a:r>
                      <a:r>
                        <a:rPr lang="zh-CN" sz="1600" b="1" u="sng" kern="100">
                          <a:solidFill>
                            <a:srgbClr val="002060"/>
                          </a:solidFill>
                          <a:effectLst/>
                          <a:latin typeface="黑体" pitchFamily="49" charset="-122"/>
                          <a:ea typeface="黑体" pitchFamily="49" charset="-122"/>
                        </a:rPr>
                        <a:t>任何变动</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u="dbl" kern="100">
                          <a:solidFill>
                            <a:srgbClr val="002060"/>
                          </a:solidFill>
                          <a:effectLst/>
                          <a:latin typeface="黑体" pitchFamily="49" charset="-122"/>
                          <a:ea typeface="黑体" pitchFamily="49" charset="-122"/>
                        </a:rPr>
                        <a:t>垂直</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79554929"/>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无限弹性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kern="100">
                          <a:solidFill>
                            <a:srgbClr val="002060"/>
                          </a:solidFill>
                          <a:effectLst/>
                          <a:latin typeface="黑体" pitchFamily="49" charset="-122"/>
                          <a:ea typeface="黑体" pitchFamily="49" charset="-122"/>
                        </a:rPr>
                        <a:t>(1)</a:t>
                      </a:r>
                      <a:r>
                        <a:rPr lang="zh-CN" sz="1600" b="1" u="dbl" kern="100">
                          <a:solidFill>
                            <a:srgbClr val="002060"/>
                          </a:solidFill>
                          <a:effectLst/>
                          <a:latin typeface="黑体" pitchFamily="49" charset="-122"/>
                          <a:ea typeface="黑体" pitchFamily="49" charset="-122"/>
                        </a:rPr>
                        <a:t>弹性为∞</a:t>
                      </a:r>
                      <a:endParaRPr lang="zh-CN" sz="1600" b="1">
                        <a:solidFill>
                          <a:srgbClr val="002060"/>
                        </a:solidFill>
                        <a:effectLst/>
                        <a:latin typeface="黑体" pitchFamily="49" charset="-122"/>
                        <a:ea typeface="黑体" pitchFamily="49" charset="-122"/>
                      </a:endParaRPr>
                    </a:p>
                    <a:p>
                      <a:pPr algn="just">
                        <a:spcAft>
                          <a:spcPts val="0"/>
                        </a:spcAft>
                      </a:pPr>
                      <a:r>
                        <a:rPr lang="en-US" sz="1600" b="1" kern="100">
                          <a:solidFill>
                            <a:srgbClr val="002060"/>
                          </a:solidFill>
                          <a:effectLst/>
                          <a:latin typeface="黑体" pitchFamily="49" charset="-122"/>
                          <a:ea typeface="黑体" pitchFamily="49" charset="-122"/>
                        </a:rPr>
                        <a:t>(2)</a:t>
                      </a:r>
                      <a:r>
                        <a:rPr lang="zh-CN" sz="1600" b="1" kern="100">
                          <a:solidFill>
                            <a:srgbClr val="002060"/>
                          </a:solidFill>
                          <a:effectLst/>
                          <a:latin typeface="黑体" pitchFamily="49" charset="-122"/>
                          <a:ea typeface="黑体" pitchFamily="49" charset="-122"/>
                        </a:rPr>
                        <a:t>在某工资率下劳动需求者</a:t>
                      </a:r>
                      <a:r>
                        <a:rPr lang="zh-CN" sz="1600" b="1" u="dbl" kern="100">
                          <a:solidFill>
                            <a:srgbClr val="002060"/>
                          </a:solidFill>
                          <a:effectLst/>
                          <a:latin typeface="黑体" pitchFamily="49" charset="-122"/>
                          <a:ea typeface="黑体" pitchFamily="49" charset="-122"/>
                        </a:rPr>
                        <a:t>可获得任意数量</a:t>
                      </a:r>
                      <a:r>
                        <a:rPr lang="zh-CN" sz="1600" b="1" kern="100">
                          <a:solidFill>
                            <a:srgbClr val="002060"/>
                          </a:solidFill>
                          <a:effectLst/>
                          <a:latin typeface="黑体" pitchFamily="49" charset="-122"/>
                          <a:ea typeface="黑体" pitchFamily="49" charset="-122"/>
                        </a:rPr>
                        <a:t>的劳动力</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u="dbl" kern="100" dirty="0">
                          <a:solidFill>
                            <a:srgbClr val="002060"/>
                          </a:solidFill>
                          <a:effectLst/>
                          <a:latin typeface="黑体" pitchFamily="49" charset="-122"/>
                          <a:ea typeface="黑体" pitchFamily="49" charset="-122"/>
                        </a:rPr>
                        <a:t>水平</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11564433"/>
                  </a:ext>
                </a:extLst>
              </a:tr>
            </a:tbl>
          </a:graphicData>
        </a:graphic>
      </p:graphicFrame>
    </p:spTree>
    <p:extLst>
      <p:ext uri="{BB962C8B-B14F-4D97-AF65-F5344CB8AC3E}">
        <p14:creationId xmlns:p14="http://schemas.microsoft.com/office/powerpoint/2010/main" val="3137494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248FAF79-B689-45CB-87F9-619D5D32A870}"/>
              </a:ext>
            </a:extLst>
          </p:cNvPr>
          <p:cNvSpPr/>
          <p:nvPr/>
        </p:nvSpPr>
        <p:spPr>
          <a:xfrm>
            <a:off x="820586" y="650443"/>
            <a:ext cx="1930337" cy="369332"/>
          </a:xfrm>
          <a:prstGeom prst="rect">
            <a:avLst/>
          </a:prstGeom>
        </p:spPr>
        <p:txBody>
          <a:bodyPr wrap="none">
            <a:spAutoFit/>
          </a:bodyPr>
          <a:lstStyle/>
          <a:p>
            <a:r>
              <a:rPr lang="en-US" altLang="zh-CN" b="1" u="sng" kern="100" dirty="0">
                <a:solidFill>
                  <a:srgbClr val="C00000"/>
                </a:solidFill>
                <a:latin typeface="黑体" pitchFamily="49" charset="-122"/>
                <a:ea typeface="黑体" pitchFamily="49" charset="-122"/>
                <a:cs typeface="宋体" panose="02010600030101010101" pitchFamily="2" charset="-122"/>
              </a:rPr>
              <a:t>13.</a:t>
            </a:r>
            <a:r>
              <a:rPr lang="zh-CN" altLang="zh-CN" b="1" u="sng" kern="100" dirty="0">
                <a:solidFill>
                  <a:srgbClr val="C00000"/>
                </a:solidFill>
                <a:latin typeface="黑体" pitchFamily="49" charset="-122"/>
                <a:ea typeface="黑体" pitchFamily="49" charset="-122"/>
                <a:cs typeface="宋体" panose="02010600030101010101" pitchFamily="2" charset="-122"/>
              </a:rPr>
              <a:t>家庭生产理论</a:t>
            </a:r>
            <a:endParaRPr lang="zh-CN" altLang="en-US" dirty="0">
              <a:latin typeface="黑体" pitchFamily="49" charset="-122"/>
              <a:ea typeface="黑体" pitchFamily="49" charset="-122"/>
            </a:endParaRPr>
          </a:p>
        </p:txBody>
      </p:sp>
      <p:graphicFrame>
        <p:nvGraphicFramePr>
          <p:cNvPr id="7" name="表格 6">
            <a:extLst>
              <a:ext uri="{FF2B5EF4-FFF2-40B4-BE49-F238E27FC236}">
                <a16:creationId xmlns:a16="http://schemas.microsoft.com/office/drawing/2014/main" id="{75521572-2DE2-4E9F-AADA-F22F99127E5A}"/>
              </a:ext>
            </a:extLst>
          </p:cNvPr>
          <p:cNvGraphicFramePr>
            <a:graphicFrameLocks noGrp="1"/>
          </p:cNvGraphicFramePr>
          <p:nvPr>
            <p:extLst>
              <p:ext uri="{D42A27DB-BD31-4B8C-83A1-F6EECF244321}">
                <p14:modId xmlns:p14="http://schemas.microsoft.com/office/powerpoint/2010/main" val="3029960168"/>
              </p:ext>
            </p:extLst>
          </p:nvPr>
        </p:nvGraphicFramePr>
        <p:xfrm>
          <a:off x="692150" y="1066800"/>
          <a:ext cx="10837863" cy="1645920"/>
        </p:xfrm>
        <a:graphic>
          <a:graphicData uri="http://schemas.openxmlformats.org/drawingml/2006/table">
            <a:tbl>
              <a:tblPr>
                <a:tableStyleId>{5C22544A-7EE6-4342-B048-85BDC9FD1C3A}</a:tableStyleId>
              </a:tblPr>
              <a:tblGrid>
                <a:gridCol w="2660650">
                  <a:extLst>
                    <a:ext uri="{9D8B030D-6E8A-4147-A177-3AD203B41FA5}">
                      <a16:colId xmlns:a16="http://schemas.microsoft.com/office/drawing/2014/main" val="2003834661"/>
                    </a:ext>
                  </a:extLst>
                </a:gridCol>
                <a:gridCol w="8177213">
                  <a:extLst>
                    <a:ext uri="{9D8B030D-6E8A-4147-A177-3AD203B41FA5}">
                      <a16:colId xmlns:a16="http://schemas.microsoft.com/office/drawing/2014/main" val="4202042796"/>
                    </a:ext>
                  </a:extLst>
                </a:gridCol>
              </a:tblGrid>
              <a:tr h="0">
                <a:tc>
                  <a:txBody>
                    <a:bodyPr/>
                    <a:lstStyle/>
                    <a:p>
                      <a:pPr algn="just">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分析角度</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a:solidFill>
                            <a:srgbClr val="002060"/>
                          </a:solidFill>
                          <a:effectLst/>
                          <a:latin typeface="黑体" pitchFamily="49" charset="-122"/>
                          <a:ea typeface="黑体" pitchFamily="49" charset="-122"/>
                        </a:rPr>
                        <a:t>（</a:t>
                      </a:r>
                      <a:r>
                        <a:rPr lang="en-US" sz="1800" b="1">
                          <a:solidFill>
                            <a:srgbClr val="002060"/>
                          </a:solidFill>
                          <a:effectLst/>
                          <a:latin typeface="黑体" pitchFamily="49" charset="-122"/>
                          <a:ea typeface="黑体" pitchFamily="49" charset="-122"/>
                        </a:rPr>
                        <a:t>1</a:t>
                      </a:r>
                      <a:r>
                        <a:rPr lang="zh-CN" sz="1800" b="1">
                          <a:solidFill>
                            <a:srgbClr val="002060"/>
                          </a:solidFill>
                          <a:effectLst/>
                          <a:latin typeface="黑体" pitchFamily="49" charset="-122"/>
                          <a:ea typeface="黑体" pitchFamily="49" charset="-122"/>
                        </a:rPr>
                        <a:t>）它是以家庭为单位来分析劳动力供给问题。</a:t>
                      </a:r>
                    </a:p>
                    <a:p>
                      <a:pPr algn="l">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）一个家庭会把它</a:t>
                      </a:r>
                      <a:r>
                        <a:rPr lang="zh-CN" sz="1800" b="1" u="dbl" kern="0">
                          <a:solidFill>
                            <a:srgbClr val="002060"/>
                          </a:solidFill>
                          <a:effectLst/>
                          <a:latin typeface="黑体" pitchFamily="49" charset="-122"/>
                          <a:ea typeface="黑体" pitchFamily="49" charset="-122"/>
                        </a:rPr>
                        <a:t>生产出来的家庭物品</a:t>
                      </a:r>
                      <a:r>
                        <a:rPr lang="zh-CN" sz="1800" b="1" kern="0">
                          <a:solidFill>
                            <a:srgbClr val="002060"/>
                          </a:solidFill>
                          <a:effectLst/>
                          <a:latin typeface="黑体" pitchFamily="49" charset="-122"/>
                          <a:ea typeface="黑体" pitchFamily="49" charset="-122"/>
                        </a:rPr>
                        <a:t>看成是效用的直接来源。</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04626157"/>
                  </a:ext>
                </a:extLst>
              </a:tr>
              <a:tr h="0">
                <a:tc>
                  <a:txBody>
                    <a:bodyPr/>
                    <a:lstStyle/>
                    <a:p>
                      <a:pPr algn="just">
                        <a:spcAft>
                          <a:spcPts val="0"/>
                        </a:spcAft>
                      </a:pP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家庭时间分配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1</a:t>
                      </a:r>
                      <a:r>
                        <a:rPr lang="zh-CN" sz="1800" b="1" kern="0">
                          <a:solidFill>
                            <a:srgbClr val="002060"/>
                          </a:solidFill>
                          <a:effectLst/>
                          <a:latin typeface="黑体" pitchFamily="49" charset="-122"/>
                          <a:ea typeface="黑体" pitchFamily="49" charset="-122"/>
                        </a:rPr>
                        <a:t>）市场工作时间 （</a:t>
                      </a: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）家庭生产时间</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007437374"/>
                  </a:ext>
                </a:extLst>
              </a:tr>
              <a:tr h="0">
                <a:tc>
                  <a:txBody>
                    <a:bodyPr/>
                    <a:lstStyle/>
                    <a:p>
                      <a:pPr algn="just">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家庭物品的生产方式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时间密集型、商品密集型。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575005699"/>
                  </a:ext>
                </a:extLst>
              </a:tr>
              <a:tr h="0">
                <a:tc>
                  <a:txBody>
                    <a:bodyPr/>
                    <a:lstStyle/>
                    <a:p>
                      <a:pPr algn="just">
                        <a:spcAft>
                          <a:spcPts val="0"/>
                        </a:spcAft>
                      </a:pPr>
                      <a:r>
                        <a:rPr lang="en-US" sz="1800" b="1" kern="0" dirty="0">
                          <a:solidFill>
                            <a:srgbClr val="002060"/>
                          </a:solidFill>
                          <a:effectLst/>
                          <a:latin typeface="黑体" pitchFamily="49" charset="-122"/>
                          <a:ea typeface="黑体" pitchFamily="49" charset="-122"/>
                        </a:rPr>
                        <a:t>4.</a:t>
                      </a:r>
                      <a:r>
                        <a:rPr lang="zh-CN" sz="1800" b="1" kern="0" dirty="0">
                          <a:solidFill>
                            <a:srgbClr val="002060"/>
                          </a:solidFill>
                          <a:effectLst/>
                          <a:latin typeface="黑体" pitchFamily="49" charset="-122"/>
                          <a:ea typeface="黑体" pitchFamily="49" charset="-122"/>
                        </a:rPr>
                        <a:t>家庭内部分工决策</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dirty="0">
                          <a:solidFill>
                            <a:srgbClr val="002060"/>
                          </a:solidFill>
                          <a:effectLst/>
                          <a:latin typeface="黑体" pitchFamily="49" charset="-122"/>
                          <a:ea typeface="黑体" pitchFamily="49" charset="-122"/>
                        </a:rPr>
                        <a:t>采用</a:t>
                      </a:r>
                      <a:r>
                        <a:rPr lang="zh-CN" sz="1800" b="1" u="dbl" kern="0" dirty="0">
                          <a:solidFill>
                            <a:srgbClr val="002060"/>
                          </a:solidFill>
                          <a:effectLst/>
                          <a:latin typeface="黑体" pitchFamily="49" charset="-122"/>
                          <a:ea typeface="黑体" pitchFamily="49" charset="-122"/>
                        </a:rPr>
                        <a:t>比较优势</a:t>
                      </a:r>
                      <a:r>
                        <a:rPr lang="zh-CN" sz="1800" b="1" kern="0" dirty="0">
                          <a:solidFill>
                            <a:srgbClr val="002060"/>
                          </a:solidFill>
                          <a:effectLst/>
                          <a:latin typeface="黑体" pitchFamily="49" charset="-122"/>
                          <a:ea typeface="黑体" pitchFamily="49" charset="-122"/>
                        </a:rPr>
                        <a:t>的原理，即每个家庭成员都应该去从事生产率相对效率最高或最擅长的工作。</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237825731"/>
                  </a:ext>
                </a:extLst>
              </a:tr>
            </a:tbl>
          </a:graphicData>
        </a:graphic>
      </p:graphicFrame>
      <p:sp>
        <p:nvSpPr>
          <p:cNvPr id="8" name="矩形 7">
            <a:extLst>
              <a:ext uri="{FF2B5EF4-FFF2-40B4-BE49-F238E27FC236}">
                <a16:creationId xmlns:a16="http://schemas.microsoft.com/office/drawing/2014/main" id="{551701BA-46B8-4F15-B288-0CC572E0FD63}"/>
              </a:ext>
            </a:extLst>
          </p:cNvPr>
          <p:cNvSpPr/>
          <p:nvPr/>
        </p:nvSpPr>
        <p:spPr>
          <a:xfrm>
            <a:off x="488950" y="2794000"/>
            <a:ext cx="4305666"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14.</a:t>
            </a:r>
            <a:r>
              <a:rPr lang="zh-CN" altLang="zh-CN" b="1" u="sng" kern="100" dirty="0">
                <a:solidFill>
                  <a:srgbClr val="C00000"/>
                </a:solidFill>
                <a:latin typeface="黑体" pitchFamily="49" charset="-122"/>
                <a:ea typeface="黑体" pitchFamily="49" charset="-122"/>
                <a:cs typeface="宋体" panose="02010600030101010101" pitchFamily="2" charset="-122"/>
              </a:rPr>
              <a:t>经济周期（</a:t>
            </a:r>
            <a:r>
              <a:rPr lang="zh-CN" altLang="zh-CN" b="1" u="sng" kern="100" dirty="0">
                <a:solidFill>
                  <a:srgbClr val="002060"/>
                </a:solidFill>
                <a:latin typeface="黑体" pitchFamily="49" charset="-122"/>
                <a:ea typeface="黑体" pitchFamily="49" charset="-122"/>
                <a:cs typeface="宋体" panose="02010600030101010101" pitchFamily="2" charset="-122"/>
              </a:rPr>
              <a:t>衰退</a:t>
            </a:r>
            <a:r>
              <a:rPr lang="zh-CN" altLang="zh-CN" b="1" u="sng" kern="100" dirty="0">
                <a:solidFill>
                  <a:srgbClr val="C00000"/>
                </a:solidFill>
                <a:latin typeface="黑体" pitchFamily="49" charset="-122"/>
                <a:ea typeface="黑体" pitchFamily="49" charset="-122"/>
                <a:cs typeface="宋体" panose="02010600030101010101" pitchFamily="2" charset="-122"/>
              </a:rPr>
              <a:t>）中的劳动力供给</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80745543-3690-4BC2-BD9C-F133899A08FF}"/>
              </a:ext>
            </a:extLst>
          </p:cNvPr>
          <p:cNvGraphicFramePr>
            <a:graphicFrameLocks noGrp="1"/>
          </p:cNvGraphicFramePr>
          <p:nvPr>
            <p:extLst>
              <p:ext uri="{D42A27DB-BD31-4B8C-83A1-F6EECF244321}">
                <p14:modId xmlns:p14="http://schemas.microsoft.com/office/powerpoint/2010/main" val="2829671804"/>
              </p:ext>
            </p:extLst>
          </p:nvPr>
        </p:nvGraphicFramePr>
        <p:xfrm>
          <a:off x="692149" y="3464806"/>
          <a:ext cx="10837863" cy="2194560"/>
        </p:xfrm>
        <a:graphic>
          <a:graphicData uri="http://schemas.openxmlformats.org/drawingml/2006/table">
            <a:tbl>
              <a:tblPr>
                <a:tableStyleId>{5C22544A-7EE6-4342-B048-85BDC9FD1C3A}</a:tableStyleId>
              </a:tblPr>
              <a:tblGrid>
                <a:gridCol w="3113247">
                  <a:extLst>
                    <a:ext uri="{9D8B030D-6E8A-4147-A177-3AD203B41FA5}">
                      <a16:colId xmlns:a16="http://schemas.microsoft.com/office/drawing/2014/main" val="2353708617"/>
                    </a:ext>
                  </a:extLst>
                </a:gridCol>
                <a:gridCol w="7724616">
                  <a:extLst>
                    <a:ext uri="{9D8B030D-6E8A-4147-A177-3AD203B41FA5}">
                      <a16:colId xmlns:a16="http://schemas.microsoft.com/office/drawing/2014/main" val="1101919714"/>
                    </a:ext>
                  </a:extLst>
                </a:gridCol>
              </a:tblGrid>
              <a:tr h="0">
                <a:tc>
                  <a:txBody>
                    <a:bodyPr/>
                    <a:lstStyle/>
                    <a:p>
                      <a:pPr algn="just">
                        <a:spcAft>
                          <a:spcPts val="0"/>
                        </a:spcAft>
                      </a:pPr>
                      <a:r>
                        <a:rPr lang="en-US" sz="1800" b="1" kern="0" dirty="0">
                          <a:solidFill>
                            <a:srgbClr val="002060"/>
                          </a:solidFill>
                          <a:effectLst/>
                          <a:latin typeface="黑体" pitchFamily="49" charset="-122"/>
                          <a:ea typeface="黑体" pitchFamily="49" charset="-122"/>
                        </a:rPr>
                        <a:t>1. </a:t>
                      </a:r>
                      <a:r>
                        <a:rPr lang="zh-CN" sz="1800" b="1" kern="0" dirty="0">
                          <a:solidFill>
                            <a:srgbClr val="002060"/>
                          </a:solidFill>
                          <a:effectLst/>
                          <a:latin typeface="黑体" pitchFamily="49" charset="-122"/>
                          <a:ea typeface="黑体" pitchFamily="49" charset="-122"/>
                        </a:rPr>
                        <a:t>附加的劳动者效应（</a:t>
                      </a:r>
                      <a:r>
                        <a:rPr lang="zh-CN" sz="1800" b="1" u="sng" kern="0" dirty="0">
                          <a:solidFill>
                            <a:srgbClr val="002060"/>
                          </a:solidFill>
                          <a:effectLst/>
                          <a:latin typeface="黑体" pitchFamily="49" charset="-122"/>
                          <a:ea typeface="黑体" pitchFamily="49" charset="-122"/>
                        </a:rPr>
                        <a:t>类似于收入效应）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当家庭中的主要收入获取者失去工作或工资被削减以后，其他的家庭成员（带孩子的女性或年轻人）将临时性地进入劳动力队伍，以力图通过找到工作而缓解家庭收入的下降。。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421272106"/>
                  </a:ext>
                </a:extLst>
              </a:tr>
              <a:tr h="0">
                <a:tc>
                  <a:txBody>
                    <a:bodyPr/>
                    <a:lstStyle/>
                    <a:p>
                      <a:pPr algn="just">
                        <a:spcAft>
                          <a:spcPts val="0"/>
                        </a:spcAft>
                      </a:pPr>
                      <a:r>
                        <a:rPr lang="en-US" sz="1800" b="1" kern="0" dirty="0">
                          <a:solidFill>
                            <a:srgbClr val="002060"/>
                          </a:solidFill>
                          <a:effectLst/>
                          <a:latin typeface="黑体" pitchFamily="49" charset="-122"/>
                          <a:ea typeface="黑体" pitchFamily="49" charset="-122"/>
                        </a:rPr>
                        <a:t>2. </a:t>
                      </a:r>
                      <a:r>
                        <a:rPr lang="zh-CN" sz="1800" b="1" kern="0" dirty="0">
                          <a:solidFill>
                            <a:srgbClr val="002060"/>
                          </a:solidFill>
                          <a:effectLst/>
                          <a:latin typeface="黑体" pitchFamily="49" charset="-122"/>
                          <a:ea typeface="黑体" pitchFamily="49" charset="-122"/>
                        </a:rPr>
                        <a:t>灰心丧气的劳动者效应（</a:t>
                      </a:r>
                      <a:r>
                        <a:rPr lang="zh-CN" sz="1800" b="1" u="sng" kern="0" dirty="0">
                          <a:solidFill>
                            <a:srgbClr val="002060"/>
                          </a:solidFill>
                          <a:effectLst/>
                          <a:latin typeface="黑体" pitchFamily="49" charset="-122"/>
                          <a:ea typeface="黑体" pitchFamily="49" charset="-122"/>
                        </a:rPr>
                        <a:t>类似于替代效应）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在衰退时期，一些本来可以寻找工作的劳动者由于对在某一可行的工资率水平下找到工作变得非常悲观，因而停止寻找工作，临时成为非劳动力参与者的情况。</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39573446"/>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二者共同作用</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（方向相反）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u="dbl" kern="0" dirty="0">
                          <a:solidFill>
                            <a:srgbClr val="002060"/>
                          </a:solidFill>
                          <a:effectLst/>
                          <a:latin typeface="黑体" pitchFamily="49" charset="-122"/>
                          <a:ea typeface="黑体" pitchFamily="49" charset="-122"/>
                        </a:rPr>
                        <a:t>灰心丧气</a:t>
                      </a:r>
                      <a:r>
                        <a:rPr lang="zh-CN" sz="1800" b="1" kern="0" dirty="0">
                          <a:solidFill>
                            <a:srgbClr val="002060"/>
                          </a:solidFill>
                          <a:effectLst/>
                          <a:latin typeface="黑体" pitchFamily="49" charset="-122"/>
                          <a:ea typeface="黑体" pitchFamily="49" charset="-122"/>
                        </a:rPr>
                        <a:t>的劳动者效应比较强，并且占据着</a:t>
                      </a:r>
                      <a:r>
                        <a:rPr lang="zh-CN" sz="1800" b="1" u="dbl" kern="0" dirty="0">
                          <a:solidFill>
                            <a:srgbClr val="002060"/>
                          </a:solidFill>
                          <a:effectLst/>
                          <a:latin typeface="黑体" pitchFamily="49" charset="-122"/>
                          <a:ea typeface="黑体" pitchFamily="49" charset="-122"/>
                        </a:rPr>
                        <a:t>主导</a:t>
                      </a:r>
                      <a:r>
                        <a:rPr lang="zh-CN" sz="1800" b="1" kern="0" dirty="0">
                          <a:solidFill>
                            <a:srgbClr val="002060"/>
                          </a:solidFill>
                          <a:effectLst/>
                          <a:latin typeface="黑体" pitchFamily="49" charset="-122"/>
                          <a:ea typeface="黑体" pitchFamily="49" charset="-122"/>
                        </a:rPr>
                        <a:t>地位，会导致</a:t>
                      </a:r>
                      <a:r>
                        <a:rPr lang="zh-CN" sz="1800" b="1" u="sng" kern="0" dirty="0">
                          <a:solidFill>
                            <a:srgbClr val="002060"/>
                          </a:solidFill>
                          <a:effectLst/>
                          <a:latin typeface="黑体" pitchFamily="49" charset="-122"/>
                          <a:ea typeface="黑体" pitchFamily="49" charset="-122"/>
                        </a:rPr>
                        <a:t>隐性失业</a:t>
                      </a:r>
                      <a:r>
                        <a:rPr lang="zh-CN" sz="1800" b="1" kern="0" dirty="0">
                          <a:solidFill>
                            <a:srgbClr val="002060"/>
                          </a:solidFill>
                          <a:effectLst/>
                          <a:latin typeface="黑体" pitchFamily="49" charset="-122"/>
                          <a:ea typeface="黑体" pitchFamily="49" charset="-122"/>
                        </a:rPr>
                        <a:t>现象存在。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44002237"/>
                  </a:ext>
                </a:extLst>
              </a:tr>
            </a:tbl>
          </a:graphicData>
        </a:graphic>
      </p:graphicFrame>
    </p:spTree>
    <p:extLst>
      <p:ext uri="{BB962C8B-B14F-4D97-AF65-F5344CB8AC3E}">
        <p14:creationId xmlns:p14="http://schemas.microsoft.com/office/powerpoint/2010/main" val="40234813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4D1CF690-AD7B-4C6E-B42A-DA03A580B3FC}"/>
              </a:ext>
            </a:extLst>
          </p:cNvPr>
          <p:cNvSpPr/>
          <p:nvPr/>
        </p:nvSpPr>
        <p:spPr>
          <a:xfrm>
            <a:off x="433070" y="576860"/>
            <a:ext cx="7575665" cy="507831"/>
          </a:xfrm>
          <a:prstGeom prst="rect">
            <a:avLst/>
          </a:prstGeom>
        </p:spPr>
        <p:txBody>
          <a:bodyPr wrap="squar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15.</a:t>
            </a:r>
            <a:r>
              <a:rPr lang="zh-CN" altLang="zh-CN" b="1" u="sng" kern="100" dirty="0">
                <a:solidFill>
                  <a:srgbClr val="993300"/>
                </a:solidFill>
                <a:latin typeface="黑体" pitchFamily="49" charset="-122"/>
                <a:ea typeface="黑体" pitchFamily="49" charset="-122"/>
                <a:cs typeface="宋体" panose="02010600030101010101" pitchFamily="2" charset="-122"/>
              </a:rPr>
              <a:t>女性劳动力参与率变化（大幅度上升）的主要影响因素</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9521471A-5769-4D73-A264-7C68CF840ADD}"/>
              </a:ext>
            </a:extLst>
          </p:cNvPr>
          <p:cNvGraphicFramePr>
            <a:graphicFrameLocks noGrp="1"/>
          </p:cNvGraphicFramePr>
          <p:nvPr>
            <p:extLst>
              <p:ext uri="{D42A27DB-BD31-4B8C-83A1-F6EECF244321}">
                <p14:modId xmlns:p14="http://schemas.microsoft.com/office/powerpoint/2010/main" val="917464473"/>
              </p:ext>
            </p:extLst>
          </p:nvPr>
        </p:nvGraphicFramePr>
        <p:xfrm>
          <a:off x="692149" y="1075164"/>
          <a:ext cx="10837863" cy="155448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877621730"/>
                    </a:ext>
                  </a:extLst>
                </a:gridCol>
              </a:tblGrid>
              <a:tr h="0">
                <a:tc>
                  <a:txBody>
                    <a:bodyPr/>
                    <a:lstStyle/>
                    <a:p>
                      <a:pPr marL="342900" lvl="0" indent="-342900">
                        <a:spcAft>
                          <a:spcPts val="0"/>
                        </a:spcAft>
                        <a:buFont typeface="+mj-lt"/>
                        <a:buAutoNum type="arabicPeriod"/>
                      </a:pPr>
                      <a:r>
                        <a:rPr lang="zh-CN" sz="1700" b="1" dirty="0">
                          <a:solidFill>
                            <a:srgbClr val="002060"/>
                          </a:solidFill>
                          <a:effectLst/>
                          <a:latin typeface="黑体" pitchFamily="49" charset="-122"/>
                          <a:ea typeface="黑体" pitchFamily="49" charset="-122"/>
                        </a:rPr>
                        <a:t>女性相对工资率上升</a:t>
                      </a:r>
                    </a:p>
                    <a:p>
                      <a:pPr marL="342900" lvl="0" indent="-342900">
                        <a:spcAft>
                          <a:spcPts val="0"/>
                        </a:spcAft>
                        <a:buFont typeface="+mj-lt"/>
                        <a:buAutoNum type="arabicPeriod"/>
                      </a:pPr>
                      <a:r>
                        <a:rPr lang="zh-CN" sz="1700" b="1" dirty="0">
                          <a:solidFill>
                            <a:srgbClr val="002060"/>
                          </a:solidFill>
                          <a:effectLst/>
                          <a:latin typeface="黑体" pitchFamily="49" charset="-122"/>
                          <a:ea typeface="黑体" pitchFamily="49" charset="-122"/>
                        </a:rPr>
                        <a:t>女性劳动力市场工作的偏好和态度发生了改变</a:t>
                      </a:r>
                    </a:p>
                    <a:p>
                      <a:pPr marL="342900" lvl="0" indent="-342900">
                        <a:spcAft>
                          <a:spcPts val="0"/>
                        </a:spcAft>
                        <a:buFont typeface="+mj-lt"/>
                        <a:buAutoNum type="arabicPeriod"/>
                      </a:pPr>
                      <a:r>
                        <a:rPr lang="zh-CN" sz="1700" b="1" dirty="0">
                          <a:solidFill>
                            <a:srgbClr val="002060"/>
                          </a:solidFill>
                          <a:effectLst/>
                          <a:latin typeface="黑体" pitchFamily="49" charset="-122"/>
                          <a:ea typeface="黑体" pitchFamily="49" charset="-122"/>
                        </a:rPr>
                        <a:t>家庭生产活动的生产率提高</a:t>
                      </a:r>
                    </a:p>
                    <a:p>
                      <a:pPr marL="342900" lvl="0" indent="-342900">
                        <a:spcAft>
                          <a:spcPts val="0"/>
                        </a:spcAft>
                        <a:buFont typeface="+mj-lt"/>
                        <a:buAutoNum type="arabicPeriod"/>
                      </a:pPr>
                      <a:r>
                        <a:rPr lang="zh-CN" sz="1700" b="1" dirty="0">
                          <a:solidFill>
                            <a:srgbClr val="002060"/>
                          </a:solidFill>
                          <a:effectLst/>
                          <a:latin typeface="黑体" pitchFamily="49" charset="-122"/>
                          <a:ea typeface="黑体" pitchFamily="49" charset="-122"/>
                        </a:rPr>
                        <a:t>出生率下降</a:t>
                      </a:r>
                    </a:p>
                    <a:p>
                      <a:pPr marL="342900" lvl="0" indent="-342900">
                        <a:spcAft>
                          <a:spcPts val="0"/>
                        </a:spcAft>
                        <a:buFont typeface="+mj-lt"/>
                        <a:buAutoNum type="arabicPeriod"/>
                      </a:pPr>
                      <a:r>
                        <a:rPr lang="zh-CN" sz="1700" b="1" dirty="0">
                          <a:solidFill>
                            <a:srgbClr val="002060"/>
                          </a:solidFill>
                          <a:effectLst/>
                          <a:latin typeface="黑体" pitchFamily="49" charset="-122"/>
                          <a:ea typeface="黑体" pitchFamily="49" charset="-122"/>
                        </a:rPr>
                        <a:t>离婚率上升</a:t>
                      </a:r>
                    </a:p>
                    <a:p>
                      <a:pPr algn="just">
                        <a:spcAft>
                          <a:spcPts val="0"/>
                        </a:spcAft>
                      </a:pPr>
                      <a:r>
                        <a:rPr lang="en-US" sz="1700" b="1" kern="100" dirty="0">
                          <a:solidFill>
                            <a:srgbClr val="002060"/>
                          </a:solidFill>
                          <a:effectLst/>
                          <a:latin typeface="黑体" pitchFamily="49" charset="-122"/>
                          <a:ea typeface="黑体" pitchFamily="49" charset="-122"/>
                        </a:rPr>
                        <a:t>6.</a:t>
                      </a:r>
                      <a:r>
                        <a:rPr lang="en-US" sz="1700" b="1" kern="100" baseline="0" dirty="0">
                          <a:solidFill>
                            <a:srgbClr val="002060"/>
                          </a:solidFill>
                          <a:effectLst/>
                          <a:latin typeface="黑体" pitchFamily="49" charset="-122"/>
                          <a:ea typeface="黑体" pitchFamily="49" charset="-122"/>
                        </a:rPr>
                        <a:t> </a:t>
                      </a:r>
                      <a:r>
                        <a:rPr lang="zh-CN" sz="1700" b="1" kern="100" dirty="0">
                          <a:solidFill>
                            <a:srgbClr val="002060"/>
                          </a:solidFill>
                          <a:effectLst/>
                          <a:latin typeface="黑体" pitchFamily="49" charset="-122"/>
                          <a:ea typeface="黑体" pitchFamily="49" charset="-122"/>
                        </a:rPr>
                        <a:t>工作机会增加</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597793244"/>
                  </a:ext>
                </a:extLst>
              </a:tr>
            </a:tbl>
          </a:graphicData>
        </a:graphic>
      </p:graphicFrame>
      <p:sp>
        <p:nvSpPr>
          <p:cNvPr id="15" name="矩形 14">
            <a:extLst>
              <a:ext uri="{FF2B5EF4-FFF2-40B4-BE49-F238E27FC236}">
                <a16:creationId xmlns:a16="http://schemas.microsoft.com/office/drawing/2014/main" id="{7784946E-5F7D-4A20-AE25-4A2AEC0C1A0B}"/>
              </a:ext>
            </a:extLst>
          </p:cNvPr>
          <p:cNvSpPr/>
          <p:nvPr/>
        </p:nvSpPr>
        <p:spPr>
          <a:xfrm>
            <a:off x="692150" y="2816064"/>
            <a:ext cx="2161169" cy="369332"/>
          </a:xfrm>
          <a:prstGeom prst="rect">
            <a:avLst/>
          </a:prstGeom>
        </p:spPr>
        <p:txBody>
          <a:bodyPr wrap="none">
            <a:spAutoFit/>
          </a:bodyPr>
          <a:lstStyle/>
          <a:p>
            <a:r>
              <a:rPr lang="zh-CN" altLang="en-US" b="1" u="sng" kern="100" dirty="0">
                <a:solidFill>
                  <a:srgbClr val="002060"/>
                </a:solidFill>
                <a:latin typeface="黑体" pitchFamily="49" charset="-122"/>
                <a:ea typeface="黑体" pitchFamily="49" charset="-122"/>
              </a:rPr>
              <a:t>第三节 劳动力需求</a:t>
            </a:r>
            <a:endParaRPr lang="zh-CN" altLang="en-US" dirty="0">
              <a:solidFill>
                <a:srgbClr val="002060"/>
              </a:solidFill>
              <a:latin typeface="黑体" pitchFamily="49" charset="-122"/>
              <a:ea typeface="黑体" pitchFamily="49" charset="-122"/>
            </a:endParaRPr>
          </a:p>
        </p:txBody>
      </p:sp>
      <p:graphicFrame>
        <p:nvGraphicFramePr>
          <p:cNvPr id="16" name="表格 15">
            <a:extLst>
              <a:ext uri="{FF2B5EF4-FFF2-40B4-BE49-F238E27FC236}">
                <a16:creationId xmlns:a16="http://schemas.microsoft.com/office/drawing/2014/main" id="{D0FF1A3C-E6A9-40EC-A861-C8C8BE9ECEC8}"/>
              </a:ext>
            </a:extLst>
          </p:cNvPr>
          <p:cNvGraphicFramePr>
            <a:graphicFrameLocks noGrp="1"/>
          </p:cNvGraphicFramePr>
          <p:nvPr>
            <p:extLst>
              <p:ext uri="{D42A27DB-BD31-4B8C-83A1-F6EECF244321}">
                <p14:modId xmlns:p14="http://schemas.microsoft.com/office/powerpoint/2010/main" val="4056809915"/>
              </p:ext>
            </p:extLst>
          </p:nvPr>
        </p:nvGraphicFramePr>
        <p:xfrm>
          <a:off x="692150" y="3860800"/>
          <a:ext cx="10837863" cy="2590800"/>
        </p:xfrm>
        <a:graphic>
          <a:graphicData uri="http://schemas.openxmlformats.org/drawingml/2006/table">
            <a:tbl>
              <a:tblPr>
                <a:tableStyleId>{5C22544A-7EE6-4342-B048-85BDC9FD1C3A}</a:tableStyleId>
              </a:tblPr>
              <a:tblGrid>
                <a:gridCol w="1898651">
                  <a:extLst>
                    <a:ext uri="{9D8B030D-6E8A-4147-A177-3AD203B41FA5}">
                      <a16:colId xmlns:a16="http://schemas.microsoft.com/office/drawing/2014/main" val="3277254278"/>
                    </a:ext>
                  </a:extLst>
                </a:gridCol>
                <a:gridCol w="8939212">
                  <a:extLst>
                    <a:ext uri="{9D8B030D-6E8A-4147-A177-3AD203B41FA5}">
                      <a16:colId xmlns:a16="http://schemas.microsoft.com/office/drawing/2014/main" val="2586125500"/>
                    </a:ext>
                  </a:extLst>
                </a:gridCol>
              </a:tblGrid>
              <a:tr h="0">
                <a:tc rowSpan="2">
                  <a:txBody>
                    <a:bodyPr/>
                    <a:lstStyle/>
                    <a:p>
                      <a:pPr algn="l">
                        <a:spcAft>
                          <a:spcPts val="0"/>
                        </a:spcAft>
                      </a:pPr>
                      <a:r>
                        <a:rPr lang="zh-CN" sz="1700" b="1" kern="100" dirty="0">
                          <a:solidFill>
                            <a:srgbClr val="002060"/>
                          </a:solidFill>
                          <a:effectLst/>
                          <a:latin typeface="黑体" pitchFamily="49" charset="-122"/>
                          <a:ea typeface="黑体" pitchFamily="49" charset="-122"/>
                        </a:rPr>
                        <a:t>（</a:t>
                      </a:r>
                      <a:r>
                        <a:rPr lang="en-US" sz="1700" b="1" kern="100" dirty="0">
                          <a:solidFill>
                            <a:srgbClr val="002060"/>
                          </a:solidFill>
                          <a:effectLst/>
                          <a:latin typeface="黑体" pitchFamily="49" charset="-122"/>
                          <a:ea typeface="黑体" pitchFamily="49" charset="-122"/>
                        </a:rPr>
                        <a:t>1</a:t>
                      </a:r>
                      <a:r>
                        <a:rPr lang="zh-CN" sz="1700" b="1" kern="100" dirty="0">
                          <a:solidFill>
                            <a:srgbClr val="002060"/>
                          </a:solidFill>
                          <a:effectLst/>
                          <a:latin typeface="黑体" pitchFamily="49" charset="-122"/>
                          <a:ea typeface="黑体" pitchFamily="49" charset="-122"/>
                        </a:rPr>
                        <a:t>）劳动力需求两个层面的含义</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u="sng" kern="100" dirty="0">
                          <a:solidFill>
                            <a:srgbClr val="002060"/>
                          </a:solidFill>
                          <a:effectLst/>
                          <a:latin typeface="黑体" pitchFamily="49" charset="-122"/>
                          <a:ea typeface="黑体" pitchFamily="49" charset="-122"/>
                        </a:rPr>
                        <a:t>一，单个企业的劳动力需求：</a:t>
                      </a:r>
                      <a:r>
                        <a:rPr lang="zh-CN" sz="1700" b="1" kern="100" dirty="0">
                          <a:solidFill>
                            <a:srgbClr val="002060"/>
                          </a:solidFill>
                          <a:effectLst/>
                          <a:latin typeface="黑体" pitchFamily="49" charset="-122"/>
                          <a:ea typeface="黑体" pitchFamily="49" charset="-122"/>
                        </a:rPr>
                        <a:t>在微观上，劳动力需求是指在一定的市场工资率水平上，企业愿意雇用的某种劳动力数量。</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992642661"/>
                  </a:ext>
                </a:extLst>
              </a:tr>
              <a:tr h="0">
                <a:tc vMerge="1">
                  <a:txBody>
                    <a:bodyPr/>
                    <a:lstStyle/>
                    <a:p>
                      <a:endParaRPr lang="zh-CN" altLang="en-US"/>
                    </a:p>
                  </a:txBody>
                  <a:tcPr/>
                </a:tc>
                <a:tc>
                  <a:txBody>
                    <a:bodyPr/>
                    <a:lstStyle/>
                    <a:p>
                      <a:pPr algn="l">
                        <a:spcAft>
                          <a:spcPts val="0"/>
                        </a:spcAft>
                      </a:pPr>
                      <a:r>
                        <a:rPr lang="zh-CN" sz="1700" b="1" u="sng" kern="100" dirty="0">
                          <a:solidFill>
                            <a:srgbClr val="002060"/>
                          </a:solidFill>
                          <a:effectLst/>
                          <a:latin typeface="黑体" pitchFamily="49" charset="-122"/>
                          <a:ea typeface="黑体" pitchFamily="49" charset="-122"/>
                        </a:rPr>
                        <a:t>二，行业或市场层面的劳动力需求</a:t>
                      </a:r>
                      <a:r>
                        <a:rPr lang="zh-CN" sz="1700" b="1" kern="100" dirty="0">
                          <a:solidFill>
                            <a:srgbClr val="002060"/>
                          </a:solidFill>
                          <a:effectLst/>
                          <a:latin typeface="黑体" pitchFamily="49" charset="-122"/>
                          <a:ea typeface="黑体" pitchFamily="49" charset="-122"/>
                        </a:rPr>
                        <a:t>：在宏观上，劳动力需求是指在一定的市场工资率下，市场上的所有企业需要雇用的劳动力数量总和。</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680834882"/>
                  </a:ext>
                </a:extLst>
              </a:tr>
              <a:tr h="0">
                <a:tc rowSpan="2">
                  <a:txBody>
                    <a:bodyPr/>
                    <a:lstStyle/>
                    <a:p>
                      <a:pPr algn="l">
                        <a:spcAft>
                          <a:spcPts val="0"/>
                        </a:spcAft>
                      </a:pPr>
                      <a:r>
                        <a:rPr lang="zh-CN" sz="1700" b="1" kern="100" dirty="0">
                          <a:solidFill>
                            <a:srgbClr val="002060"/>
                          </a:solidFill>
                          <a:effectLst/>
                          <a:latin typeface="黑体" pitchFamily="49" charset="-122"/>
                          <a:ea typeface="黑体" pitchFamily="49" charset="-122"/>
                        </a:rPr>
                        <a:t>（</a:t>
                      </a:r>
                      <a:r>
                        <a:rPr lang="en-US" sz="1700" b="1" kern="100" dirty="0">
                          <a:solidFill>
                            <a:srgbClr val="002060"/>
                          </a:solidFill>
                          <a:effectLst/>
                          <a:latin typeface="黑体" pitchFamily="49" charset="-122"/>
                          <a:ea typeface="黑体" pitchFamily="49" charset="-122"/>
                        </a:rPr>
                        <a:t>2</a:t>
                      </a:r>
                      <a:r>
                        <a:rPr lang="zh-CN" sz="1700" b="1" kern="100" dirty="0">
                          <a:solidFill>
                            <a:srgbClr val="002060"/>
                          </a:solidFill>
                          <a:effectLst/>
                          <a:latin typeface="黑体" pitchFamily="49" charset="-122"/>
                          <a:ea typeface="黑体" pitchFamily="49" charset="-122"/>
                        </a:rPr>
                        <a:t>）需求种类</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u="sng" kern="100" dirty="0">
                          <a:solidFill>
                            <a:srgbClr val="002060"/>
                          </a:solidFill>
                          <a:effectLst/>
                          <a:latin typeface="黑体" pitchFamily="49" charset="-122"/>
                          <a:ea typeface="黑体" pitchFamily="49" charset="-122"/>
                        </a:rPr>
                        <a:t>一，直接需求</a:t>
                      </a:r>
                      <a:r>
                        <a:rPr lang="zh-CN" sz="1700" b="1" kern="100" dirty="0">
                          <a:solidFill>
                            <a:srgbClr val="002060"/>
                          </a:solidFill>
                          <a:effectLst/>
                          <a:latin typeface="黑体" pitchFamily="49" charset="-122"/>
                          <a:ea typeface="黑体" pitchFamily="49" charset="-122"/>
                        </a:rPr>
                        <a:t>：直接需求是指人们对那些能够直接满足自己的某种需要的商品所产生的需求，如对食品和服饰的需求，人们通过对这些商品的消费能够产生直接的效用即满足。</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865893205"/>
                  </a:ext>
                </a:extLst>
              </a:tr>
              <a:tr h="0">
                <a:tc vMerge="1">
                  <a:txBody>
                    <a:bodyPr/>
                    <a:lstStyle/>
                    <a:p>
                      <a:endParaRPr lang="zh-CN" altLang="en-US"/>
                    </a:p>
                  </a:txBody>
                  <a:tcPr/>
                </a:tc>
                <a:tc>
                  <a:txBody>
                    <a:bodyPr/>
                    <a:lstStyle/>
                    <a:p>
                      <a:pPr algn="l">
                        <a:spcAft>
                          <a:spcPts val="0"/>
                        </a:spcAft>
                      </a:pPr>
                      <a:r>
                        <a:rPr lang="zh-CN" sz="1700" b="1" u="sng" kern="100" dirty="0">
                          <a:solidFill>
                            <a:srgbClr val="002060"/>
                          </a:solidFill>
                          <a:effectLst/>
                          <a:latin typeface="黑体" pitchFamily="49" charset="-122"/>
                          <a:ea typeface="黑体" pitchFamily="49" charset="-122"/>
                        </a:rPr>
                        <a:t>二，间接需求：</a:t>
                      </a:r>
                      <a:r>
                        <a:rPr lang="zh-CN" sz="1700" b="1" kern="100" dirty="0">
                          <a:solidFill>
                            <a:srgbClr val="002060"/>
                          </a:solidFill>
                          <a:effectLst/>
                          <a:latin typeface="黑体" pitchFamily="49" charset="-122"/>
                          <a:ea typeface="黑体" pitchFamily="49" charset="-122"/>
                        </a:rPr>
                        <a:t>有时也被称为派生需求，这种需求是由于对某种能够给人带来满足的最终产品存在需求，进而延伸出来的对生产这种产品的</a:t>
                      </a:r>
                      <a:r>
                        <a:rPr lang="zh-CN" sz="1700" b="1" u="sng" kern="100" dirty="0">
                          <a:solidFill>
                            <a:srgbClr val="002060"/>
                          </a:solidFill>
                          <a:effectLst/>
                          <a:latin typeface="黑体" pitchFamily="49" charset="-122"/>
                          <a:ea typeface="黑体" pitchFamily="49" charset="-122"/>
                        </a:rPr>
                        <a:t>生产要素的需求。 它包括：</a:t>
                      </a:r>
                      <a:endParaRPr lang="zh-CN" sz="1700" b="1" kern="100" dirty="0">
                        <a:solidFill>
                          <a:srgbClr val="002060"/>
                        </a:solidFill>
                        <a:effectLst/>
                        <a:latin typeface="黑体" pitchFamily="49" charset="-122"/>
                        <a:ea typeface="黑体" pitchFamily="49" charset="-122"/>
                      </a:endParaRPr>
                    </a:p>
                    <a:p>
                      <a:pPr algn="l">
                        <a:spcAft>
                          <a:spcPts val="0"/>
                        </a:spcAft>
                      </a:pPr>
                      <a:r>
                        <a:rPr lang="zh-CN" sz="1700" b="1" u="sng" kern="100" dirty="0">
                          <a:solidFill>
                            <a:srgbClr val="002060"/>
                          </a:solidFill>
                          <a:effectLst/>
                          <a:latin typeface="黑体" pitchFamily="49" charset="-122"/>
                          <a:ea typeface="黑体" pitchFamily="49" charset="-122"/>
                        </a:rPr>
                        <a:t>●对劳动力的需求</a:t>
                      </a:r>
                      <a:endParaRPr lang="zh-CN" sz="1700" b="1" kern="100" dirty="0">
                        <a:solidFill>
                          <a:srgbClr val="002060"/>
                        </a:solidFill>
                        <a:effectLst/>
                        <a:latin typeface="黑体" pitchFamily="49" charset="-122"/>
                        <a:ea typeface="黑体" pitchFamily="49" charset="-122"/>
                      </a:endParaRPr>
                    </a:p>
                    <a:p>
                      <a:pPr algn="l">
                        <a:spcAft>
                          <a:spcPts val="0"/>
                        </a:spcAft>
                      </a:pPr>
                      <a:r>
                        <a:rPr lang="zh-CN" sz="1700" b="1" u="sng" kern="100" dirty="0">
                          <a:solidFill>
                            <a:srgbClr val="002060"/>
                          </a:solidFill>
                          <a:effectLst/>
                          <a:latin typeface="黑体" pitchFamily="49" charset="-122"/>
                          <a:ea typeface="黑体" pitchFamily="49" charset="-122"/>
                        </a:rPr>
                        <a:t>●对资本或机器设备等生产资料的需求</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084970009"/>
                  </a:ext>
                </a:extLst>
              </a:tr>
            </a:tbl>
          </a:graphicData>
        </a:graphic>
      </p:graphicFrame>
      <p:sp>
        <p:nvSpPr>
          <p:cNvPr id="17" name="矩形 16">
            <a:extLst>
              <a:ext uri="{FF2B5EF4-FFF2-40B4-BE49-F238E27FC236}">
                <a16:creationId xmlns:a16="http://schemas.microsoft.com/office/drawing/2014/main" id="{7784946E-5F7D-4A20-AE25-4A2AEC0C1A0B}"/>
              </a:ext>
            </a:extLst>
          </p:cNvPr>
          <p:cNvSpPr/>
          <p:nvPr/>
        </p:nvSpPr>
        <p:spPr>
          <a:xfrm>
            <a:off x="692150" y="3491468"/>
            <a:ext cx="2395207"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16.</a:t>
            </a:r>
            <a:r>
              <a:rPr lang="zh-CN" altLang="zh-CN" b="1" u="sng" kern="100" dirty="0">
                <a:solidFill>
                  <a:srgbClr val="993300"/>
                </a:solidFill>
                <a:latin typeface="黑体" pitchFamily="49" charset="-122"/>
                <a:ea typeface="黑体" pitchFamily="49" charset="-122"/>
                <a:cs typeface="宋体" panose="02010600030101010101" pitchFamily="2" charset="-122"/>
              </a:rPr>
              <a:t>劳动力需求的性质</a:t>
            </a:r>
            <a:endParaRPr lang="zh-CN" altLang="en-US" dirty="0">
              <a:latin typeface="黑体" pitchFamily="49" charset="-122"/>
              <a:ea typeface="黑体" pitchFamily="49" charset="-122"/>
            </a:endParaRPr>
          </a:p>
        </p:txBody>
      </p:sp>
    </p:spTree>
    <p:extLst>
      <p:ext uri="{BB962C8B-B14F-4D97-AF65-F5344CB8AC3E}">
        <p14:creationId xmlns:p14="http://schemas.microsoft.com/office/powerpoint/2010/main" val="40234813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a:extLst>
              <a:ext uri="{FF2B5EF4-FFF2-40B4-BE49-F238E27FC236}">
                <a16:creationId xmlns:a16="http://schemas.microsoft.com/office/drawing/2014/main" id="{BCEFB4BA-EF17-4A40-B4C3-9BBAC5A53A63}"/>
              </a:ext>
            </a:extLst>
          </p:cNvPr>
          <p:cNvSpPr txBox="1"/>
          <p:nvPr/>
        </p:nvSpPr>
        <p:spPr>
          <a:xfrm>
            <a:off x="1092200" y="1298575"/>
            <a:ext cx="10007600" cy="4154984"/>
          </a:xfrm>
          <a:prstGeom prst="rect">
            <a:avLst/>
          </a:prstGeom>
          <a:noFill/>
        </p:spPr>
        <p:txBody>
          <a:bodyPr wrap="square" rtlCol="0">
            <a:spAutoFit/>
          </a:bodyPr>
          <a:lstStyle/>
          <a:p>
            <a:r>
              <a:rPr lang="zh-CN" altLang="en-US" sz="6600" b="1" dirty="0">
                <a:solidFill>
                  <a:srgbClr val="002060"/>
                </a:solidFill>
                <a:latin typeface="黑体" panose="02010609060101010101" pitchFamily="49" charset="-122"/>
                <a:ea typeface="黑体" panose="02010609060101010101" pitchFamily="49" charset="-122"/>
              </a:rPr>
              <a:t>       中级经济师  </a:t>
            </a:r>
            <a:endParaRPr lang="en-US" altLang="zh-CN" sz="6600" b="1" dirty="0">
              <a:solidFill>
                <a:srgbClr val="002060"/>
              </a:solidFill>
              <a:latin typeface="黑体" panose="02010609060101010101" pitchFamily="49" charset="-122"/>
              <a:ea typeface="黑体" panose="02010609060101010101" pitchFamily="49" charset="-122"/>
            </a:endParaRPr>
          </a:p>
          <a:p>
            <a:r>
              <a:rPr lang="en-US" altLang="zh-CN" sz="6600" b="1" dirty="0">
                <a:solidFill>
                  <a:srgbClr val="002060"/>
                </a:solidFill>
                <a:latin typeface="黑体" panose="02010609060101010101" pitchFamily="49" charset="-122"/>
                <a:ea typeface="黑体" panose="02010609060101010101" pitchFamily="49" charset="-122"/>
              </a:rPr>
              <a:t>      </a:t>
            </a:r>
            <a:r>
              <a:rPr lang="zh-CN" altLang="en-US" sz="5400" b="1" dirty="0">
                <a:solidFill>
                  <a:srgbClr val="002060"/>
                </a:solidFill>
                <a:latin typeface="黑体" panose="02010609060101010101" pitchFamily="49" charset="-122"/>
                <a:ea typeface="黑体" panose="02010609060101010101" pitchFamily="49" charset="-122"/>
              </a:rPr>
              <a:t>人力资源管理专业</a:t>
            </a:r>
            <a:endParaRPr lang="en-US" altLang="zh-CN" sz="5400" b="1" dirty="0">
              <a:solidFill>
                <a:srgbClr val="002060"/>
              </a:solidFill>
              <a:latin typeface="黑体" panose="02010609060101010101" pitchFamily="49" charset="-122"/>
              <a:ea typeface="黑体" panose="02010609060101010101" pitchFamily="49" charset="-122"/>
            </a:endParaRPr>
          </a:p>
          <a:p>
            <a:endParaRPr lang="en-US" altLang="zh-CN" sz="4400" b="1" dirty="0">
              <a:solidFill>
                <a:srgbClr val="002060"/>
              </a:solidFill>
              <a:latin typeface="黑体" panose="02010609060101010101" pitchFamily="49" charset="-122"/>
              <a:ea typeface="黑体" panose="02010609060101010101" pitchFamily="49" charset="-122"/>
            </a:endParaRPr>
          </a:p>
          <a:p>
            <a:r>
              <a:rPr lang="zh-CN" altLang="en-US" sz="4400" b="1" dirty="0">
                <a:solidFill>
                  <a:srgbClr val="002060"/>
                </a:solidFill>
                <a:latin typeface="黑体" panose="02010609060101010101" pitchFamily="49" charset="-122"/>
                <a:ea typeface="黑体" panose="02010609060101010101" pitchFamily="49" charset="-122"/>
              </a:rPr>
              <a:t>               </a:t>
            </a:r>
            <a:endParaRPr lang="en-US" altLang="zh-CN" sz="4400" b="1" dirty="0">
              <a:solidFill>
                <a:srgbClr val="002060"/>
              </a:solidFill>
              <a:latin typeface="黑体" panose="02010609060101010101" pitchFamily="49" charset="-122"/>
              <a:ea typeface="黑体" panose="02010609060101010101" pitchFamily="49" charset="-122"/>
            </a:endParaRPr>
          </a:p>
          <a:p>
            <a:r>
              <a:rPr lang="en-US" altLang="zh-CN" sz="4400" b="1" dirty="0">
                <a:solidFill>
                  <a:srgbClr val="002060"/>
                </a:solidFill>
                <a:latin typeface="黑体" panose="02010609060101010101" pitchFamily="49" charset="-122"/>
                <a:ea typeface="黑体" panose="02010609060101010101" pitchFamily="49" charset="-122"/>
              </a:rPr>
              <a:t>           </a:t>
            </a:r>
            <a:r>
              <a:rPr lang="zh-CN" altLang="en-US" sz="4400" b="1" dirty="0">
                <a:solidFill>
                  <a:srgbClr val="002060"/>
                </a:solidFill>
                <a:latin typeface="黑体" panose="02010609060101010101" pitchFamily="49" charset="-122"/>
                <a:ea typeface="黑体" panose="02010609060101010101" pitchFamily="49" charset="-122"/>
              </a:rPr>
              <a:t>主讲：周润芝</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EDFCF0C3-35B0-48A7-B291-8AE61EE98B21}"/>
              </a:ext>
            </a:extLst>
          </p:cNvPr>
          <p:cNvSpPr/>
          <p:nvPr/>
        </p:nvSpPr>
        <p:spPr>
          <a:xfrm>
            <a:off x="692150" y="553677"/>
            <a:ext cx="2390078"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17.</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劳动力需求曲线</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4C20992A-67CF-44F3-B909-B7CB8A2D9463}"/>
              </a:ext>
            </a:extLst>
          </p:cNvPr>
          <p:cNvGraphicFramePr>
            <a:graphicFrameLocks noGrp="1"/>
          </p:cNvGraphicFramePr>
          <p:nvPr>
            <p:extLst>
              <p:ext uri="{D42A27DB-BD31-4B8C-83A1-F6EECF244321}">
                <p14:modId xmlns:p14="http://schemas.microsoft.com/office/powerpoint/2010/main" val="2257121828"/>
              </p:ext>
            </p:extLst>
          </p:nvPr>
        </p:nvGraphicFramePr>
        <p:xfrm>
          <a:off x="692149" y="1298575"/>
          <a:ext cx="10837863" cy="1097280"/>
        </p:xfrm>
        <a:graphic>
          <a:graphicData uri="http://schemas.openxmlformats.org/drawingml/2006/table">
            <a:tbl>
              <a:tblPr>
                <a:tableStyleId>{5C22544A-7EE6-4342-B048-85BDC9FD1C3A}</a:tableStyleId>
              </a:tblPr>
              <a:tblGrid>
                <a:gridCol w="1632928">
                  <a:extLst>
                    <a:ext uri="{9D8B030D-6E8A-4147-A177-3AD203B41FA5}">
                      <a16:colId xmlns:a16="http://schemas.microsoft.com/office/drawing/2014/main" val="3072116585"/>
                    </a:ext>
                  </a:extLst>
                </a:gridCol>
                <a:gridCol w="9204935">
                  <a:extLst>
                    <a:ext uri="{9D8B030D-6E8A-4147-A177-3AD203B41FA5}">
                      <a16:colId xmlns:a16="http://schemas.microsoft.com/office/drawing/2014/main" val="1665565270"/>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）含义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它描述了在产品需求、资本价格以及可利用的生产技术等因素不变的情况下，相对于各种可能的市场工资率水平，市场或企业愿意雇佣的劳动力数量。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825113911"/>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）形状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sng" kern="100">
                          <a:solidFill>
                            <a:srgbClr val="002060"/>
                          </a:solidFill>
                          <a:effectLst/>
                          <a:latin typeface="黑体" pitchFamily="49" charset="-122"/>
                          <a:ea typeface="黑体" pitchFamily="49" charset="-122"/>
                        </a:rPr>
                        <a:t>自左上方向右下方倾斜</a:t>
                      </a:r>
                      <a:r>
                        <a:rPr lang="en-US" sz="1800" b="1" u="sng" kern="100">
                          <a:solidFill>
                            <a:srgbClr val="002060"/>
                          </a:solidFill>
                          <a:effectLst/>
                          <a:latin typeface="黑体" pitchFamily="49" charset="-122"/>
                          <a:ea typeface="黑体" pitchFamily="49" charset="-122"/>
                        </a:rPr>
                        <a:t>(</a:t>
                      </a:r>
                      <a:r>
                        <a:rPr lang="zh-CN" sz="1800" b="1" u="sng" kern="100">
                          <a:solidFill>
                            <a:srgbClr val="002060"/>
                          </a:solidFill>
                          <a:effectLst/>
                          <a:latin typeface="黑体" pitchFamily="49" charset="-122"/>
                          <a:ea typeface="黑体" pitchFamily="49" charset="-122"/>
                        </a:rPr>
                        <a:t>无论长期还是短期）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594010876"/>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）斜率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sng" kern="100" dirty="0">
                          <a:solidFill>
                            <a:srgbClr val="002060"/>
                          </a:solidFill>
                          <a:effectLst/>
                          <a:latin typeface="黑体" pitchFamily="49" charset="-122"/>
                          <a:ea typeface="黑体" pitchFamily="49" charset="-122"/>
                        </a:rPr>
                        <a:t>负</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697449200"/>
                  </a:ext>
                </a:extLst>
              </a:tr>
            </a:tbl>
          </a:graphicData>
        </a:graphic>
      </p:graphicFrame>
      <p:pic>
        <p:nvPicPr>
          <p:cNvPr id="9217" name="Picture 1">
            <a:extLst>
              <a:ext uri="{FF2B5EF4-FFF2-40B4-BE49-F238E27FC236}">
                <a16:creationId xmlns:a16="http://schemas.microsoft.com/office/drawing/2014/main" id="{F4E99B68-139F-4578-AE01-BBD5491C8D5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2151" y="2568010"/>
            <a:ext cx="5403850" cy="3223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06557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C3F1BFCA-143D-495A-844F-CB3D062035DB}"/>
              </a:ext>
            </a:extLst>
          </p:cNvPr>
          <p:cNvSpPr/>
          <p:nvPr/>
        </p:nvSpPr>
        <p:spPr>
          <a:xfrm>
            <a:off x="892876" y="487359"/>
            <a:ext cx="5002973"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黑体" pitchFamily="49" charset="-122"/>
                <a:ea typeface="黑体" pitchFamily="49" charset="-122"/>
                <a:cs typeface="宋体" panose="02010600030101010101" pitchFamily="2" charset="-122"/>
              </a:rPr>
              <a:t>18.</a:t>
            </a:r>
            <a:r>
              <a:rPr lang="zh-CN" altLang="zh-CN" b="1" u="sng" kern="100" dirty="0">
                <a:solidFill>
                  <a:srgbClr val="993300"/>
                </a:solidFill>
                <a:latin typeface="黑体" pitchFamily="49" charset="-122"/>
                <a:ea typeface="黑体" pitchFamily="49" charset="-122"/>
                <a:cs typeface="宋体" panose="02010600030101010101" pitchFamily="2" charset="-122"/>
              </a:rPr>
              <a:t>工资率变化对长期劳动力需求数量的影响</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a16="http://schemas.microsoft.com/office/drawing/2014/main" id="{A9C6FFC8-258A-464E-AE7F-185C98064F26}"/>
              </a:ext>
            </a:extLst>
          </p:cNvPr>
          <p:cNvSpPr/>
          <p:nvPr/>
        </p:nvSpPr>
        <p:spPr>
          <a:xfrm>
            <a:off x="1201729" y="814405"/>
            <a:ext cx="3603872" cy="442878"/>
          </a:xfrm>
          <a:prstGeom prst="rect">
            <a:avLst/>
          </a:prstGeom>
        </p:spPr>
        <p:txBody>
          <a:bodyPr wrap="none">
            <a:spAutoFit/>
          </a:bodyPr>
          <a:lstStyle/>
          <a:p>
            <a:pPr indent="279400" algn="just">
              <a:lnSpc>
                <a:spcPct val="150000"/>
              </a:lnSpc>
              <a:spcAft>
                <a:spcPts val="0"/>
              </a:spcAft>
            </a:pPr>
            <a:r>
              <a:rPr lang="zh-CN" altLang="zh-CN" kern="100" dirty="0">
                <a:solidFill>
                  <a:srgbClr val="000080"/>
                </a:solidFill>
                <a:latin typeface="黑体" pitchFamily="49" charset="-122"/>
                <a:ea typeface="黑体" pitchFamily="49" charset="-122"/>
                <a:cs typeface="宋体" panose="02010600030101010101" pitchFamily="2" charset="-122"/>
              </a:rPr>
              <a:t> </a:t>
            </a:r>
            <a:r>
              <a:rPr lang="zh-CN" altLang="zh-CN" b="1" kern="100" dirty="0">
                <a:solidFill>
                  <a:srgbClr val="000080"/>
                </a:solidFill>
                <a:latin typeface="黑体" pitchFamily="49" charset="-122"/>
                <a:ea typeface="黑体" pitchFamily="49" charset="-122"/>
                <a:cs typeface="宋体" panose="02010600030101010101" pitchFamily="2" charset="-122"/>
              </a:rPr>
              <a:t>工资率的替代效应和规模效应</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a16="http://schemas.microsoft.com/office/drawing/2014/main" id="{85D4C90C-DEAE-475A-8B94-277DC4198C85}"/>
              </a:ext>
            </a:extLst>
          </p:cNvPr>
          <p:cNvGraphicFramePr>
            <a:graphicFrameLocks noGrp="1"/>
          </p:cNvGraphicFramePr>
          <p:nvPr>
            <p:extLst>
              <p:ext uri="{D42A27DB-BD31-4B8C-83A1-F6EECF244321}">
                <p14:modId xmlns:p14="http://schemas.microsoft.com/office/powerpoint/2010/main" val="3792850885"/>
              </p:ext>
            </p:extLst>
          </p:nvPr>
        </p:nvGraphicFramePr>
        <p:xfrm>
          <a:off x="692151" y="1366353"/>
          <a:ext cx="10837862" cy="4114800"/>
        </p:xfrm>
        <a:graphic>
          <a:graphicData uri="http://schemas.openxmlformats.org/drawingml/2006/table">
            <a:tbl>
              <a:tblPr>
                <a:tableStyleId>{5C22544A-7EE6-4342-B048-85BDC9FD1C3A}</a:tableStyleId>
              </a:tblPr>
              <a:tblGrid>
                <a:gridCol w="824095">
                  <a:extLst>
                    <a:ext uri="{9D8B030D-6E8A-4147-A177-3AD203B41FA5}">
                      <a16:colId xmlns:a16="http://schemas.microsoft.com/office/drawing/2014/main" val="692338758"/>
                    </a:ext>
                  </a:extLst>
                </a:gridCol>
                <a:gridCol w="10013767">
                  <a:extLst>
                    <a:ext uri="{9D8B030D-6E8A-4147-A177-3AD203B41FA5}">
                      <a16:colId xmlns:a16="http://schemas.microsoft.com/office/drawing/2014/main" val="3033170054"/>
                    </a:ext>
                  </a:extLst>
                </a:gridCol>
              </a:tblGrid>
              <a:tr h="0">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rPr>
                        <a:t>规</a:t>
                      </a:r>
                      <a:r>
                        <a:rPr lang="zh-CN" sz="1800" b="1" kern="100" dirty="0">
                          <a:solidFill>
                            <a:srgbClr val="002060"/>
                          </a:solidFill>
                          <a:effectLst/>
                          <a:latin typeface="黑体" pitchFamily="49" charset="-122"/>
                          <a:ea typeface="黑体" pitchFamily="49" charset="-122"/>
                        </a:rPr>
                        <a:t>模效应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又称产出效应，指工资率变动首先直接作用于生产规模或产出规模，从而进一步影响劳动力需求量的作用过程及其结果。</a:t>
                      </a:r>
                    </a:p>
                    <a:p>
                      <a:pPr algn="just">
                        <a:spcAft>
                          <a:spcPts val="0"/>
                        </a:spcAft>
                      </a:pPr>
                      <a:r>
                        <a:rPr lang="zh-CN" sz="1800" b="1" u="dbl" kern="100" dirty="0">
                          <a:solidFill>
                            <a:srgbClr val="002060"/>
                          </a:solidFill>
                          <a:effectLst/>
                          <a:latin typeface="黑体" pitchFamily="49" charset="-122"/>
                          <a:ea typeface="黑体" pitchFamily="49" charset="-122"/>
                        </a:rPr>
                        <a:t>图示：工资率变动→生产规模→劳动力需求量</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u="dbl" kern="100" dirty="0">
                          <a:solidFill>
                            <a:srgbClr val="002060"/>
                          </a:solidFill>
                          <a:effectLst/>
                          <a:latin typeface="黑体" pitchFamily="49" charset="-122"/>
                          <a:ea typeface="黑体" pitchFamily="49" charset="-122"/>
                        </a:rPr>
                        <a:t>即：</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上升</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 缩小</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减少</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下降 </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 扩大</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增加</a:t>
                      </a:r>
                      <a:endParaRPr lang="en-US" altLang="zh-CN" sz="1800" b="1" u="dbl" kern="100" dirty="0">
                        <a:solidFill>
                          <a:srgbClr val="002060"/>
                        </a:solidFill>
                        <a:effectLst/>
                        <a:latin typeface="黑体" pitchFamily="49" charset="-122"/>
                        <a:ea typeface="黑体" pitchFamily="49" charset="-122"/>
                      </a:endParaRPr>
                    </a:p>
                    <a:p>
                      <a:pPr algn="just">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682532915"/>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指工资率</a:t>
                      </a:r>
                      <a:r>
                        <a:rPr lang="zh-CN" altLang="en-US" sz="1800" b="1" kern="100" dirty="0">
                          <a:solidFill>
                            <a:srgbClr val="002060"/>
                          </a:solidFill>
                          <a:effectLst/>
                          <a:latin typeface="黑体" pitchFamily="49" charset="-122"/>
                          <a:ea typeface="黑体" pitchFamily="49" charset="-122"/>
                        </a:rPr>
                        <a:t>的</a:t>
                      </a:r>
                      <a:r>
                        <a:rPr lang="zh-CN" sz="1800" b="1" kern="100" dirty="0">
                          <a:solidFill>
                            <a:srgbClr val="002060"/>
                          </a:solidFill>
                          <a:effectLst/>
                          <a:latin typeface="黑体" pitchFamily="49" charset="-122"/>
                          <a:ea typeface="黑体" pitchFamily="49" charset="-122"/>
                        </a:rPr>
                        <a:t>变动</a:t>
                      </a:r>
                      <a:r>
                        <a:rPr lang="zh-CN" altLang="en-US" sz="1800" b="1" kern="100" dirty="0">
                          <a:solidFill>
                            <a:srgbClr val="002060"/>
                          </a:solidFill>
                          <a:effectLst/>
                          <a:latin typeface="黑体" pitchFamily="49" charset="-122"/>
                          <a:ea typeface="黑体" pitchFamily="49" charset="-122"/>
                        </a:rPr>
                        <a:t>会</a:t>
                      </a:r>
                      <a:r>
                        <a:rPr lang="zh-CN" sz="1800" b="1" kern="100" dirty="0">
                          <a:solidFill>
                            <a:srgbClr val="002060"/>
                          </a:solidFill>
                          <a:effectLst/>
                          <a:latin typeface="黑体" pitchFamily="49" charset="-122"/>
                          <a:ea typeface="黑体" pitchFamily="49" charset="-122"/>
                        </a:rPr>
                        <a:t>通过</a:t>
                      </a:r>
                      <a:r>
                        <a:rPr lang="zh-CN" altLang="en-US" sz="1800" b="1" kern="100" dirty="0">
                          <a:solidFill>
                            <a:srgbClr val="002060"/>
                          </a:solidFill>
                          <a:effectLst/>
                          <a:latin typeface="黑体" pitchFamily="49" charset="-122"/>
                          <a:ea typeface="黑体" pitchFamily="49" charset="-122"/>
                        </a:rPr>
                        <a:t>作用于企业愿意使用</a:t>
                      </a:r>
                      <a:r>
                        <a:rPr lang="zh-CN" sz="1800" b="1" kern="100" dirty="0">
                          <a:solidFill>
                            <a:srgbClr val="002060"/>
                          </a:solidFill>
                          <a:effectLst/>
                          <a:latin typeface="黑体" pitchFamily="49" charset="-122"/>
                          <a:ea typeface="黑体" pitchFamily="49" charset="-122"/>
                        </a:rPr>
                        <a:t>资本和劳动力之间的相对投入比例从而影响到劳动力需求数量。</a:t>
                      </a:r>
                      <a:r>
                        <a:rPr lang="zh-CN" sz="1800" b="1" u="dbl" kern="100" dirty="0">
                          <a:solidFill>
                            <a:srgbClr val="002060"/>
                          </a:solidFill>
                          <a:effectLst/>
                          <a:latin typeface="黑体" pitchFamily="49" charset="-122"/>
                          <a:ea typeface="黑体" pitchFamily="49" charset="-122"/>
                        </a:rPr>
                        <a:t>（指：资本和劳动力之间相互替代</a:t>
                      </a:r>
                      <a:r>
                        <a:rPr lang="zh-CN" sz="1800" b="1" u="sng"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u="dbl" kern="100" dirty="0">
                          <a:solidFill>
                            <a:srgbClr val="002060"/>
                          </a:solidFill>
                          <a:effectLst/>
                          <a:latin typeface="黑体" pitchFamily="49" charset="-122"/>
                          <a:ea typeface="黑体" pitchFamily="49" charset="-122"/>
                        </a:rPr>
                        <a:t>图示：工资率变动→资本和劳动力相对投入比例→劳动力需求量</a:t>
                      </a:r>
                      <a:endParaRPr lang="zh-CN" sz="1800" b="1" kern="100" dirty="0">
                        <a:solidFill>
                          <a:srgbClr val="002060"/>
                        </a:solidFill>
                        <a:effectLst/>
                        <a:latin typeface="黑体" pitchFamily="49" charset="-122"/>
                        <a:ea typeface="黑体" pitchFamily="49" charset="-122"/>
                      </a:endParaRPr>
                    </a:p>
                    <a:p>
                      <a:pPr indent="266700" algn="just">
                        <a:spcAft>
                          <a:spcPts val="0"/>
                        </a:spcAft>
                      </a:pPr>
                      <a:r>
                        <a:rPr lang="zh-CN" sz="1800" b="1" u="dbl" kern="100" dirty="0">
                          <a:solidFill>
                            <a:srgbClr val="002060"/>
                          </a:solidFill>
                          <a:effectLst/>
                          <a:latin typeface="黑体" pitchFamily="49" charset="-122"/>
                          <a:ea typeface="黑体" pitchFamily="49" charset="-122"/>
                        </a:rPr>
                        <a:t>即：</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上升</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资本相对便宜</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减少（资本密集化生产方式）</a:t>
                      </a:r>
                      <a:endParaRPr lang="zh-CN" sz="1800" b="1" kern="100" dirty="0">
                        <a:solidFill>
                          <a:srgbClr val="002060"/>
                        </a:solidFill>
                        <a:effectLst/>
                        <a:latin typeface="黑体" pitchFamily="49" charset="-122"/>
                        <a:ea typeface="黑体" pitchFamily="49" charset="-122"/>
                      </a:endParaRPr>
                    </a:p>
                    <a:p>
                      <a:pPr indent="266700" algn="just">
                        <a:spcAft>
                          <a:spcPts val="0"/>
                        </a:spcAft>
                      </a:pPr>
                      <a:r>
                        <a:rPr lang="en-US" sz="1800" b="1" u="sng" kern="100" dirty="0">
                          <a:solidFill>
                            <a:srgbClr val="002060"/>
                          </a:solidFill>
                          <a:effectLst/>
                          <a:latin typeface="黑体" pitchFamily="49" charset="-122"/>
                          <a:ea typeface="黑体" pitchFamily="49" charset="-122"/>
                        </a:rPr>
                        <a:t>       </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下降</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劳动力相对便宜</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增加（劳动密集化生产方式）</a:t>
                      </a:r>
                      <a:endParaRPr lang="en-US" altLang="zh-CN" sz="1800" b="1" u="dbl" kern="100" dirty="0">
                        <a:solidFill>
                          <a:srgbClr val="002060"/>
                        </a:solidFill>
                        <a:effectLst/>
                        <a:latin typeface="黑体" pitchFamily="49" charset="-122"/>
                        <a:ea typeface="黑体" pitchFamily="49" charset="-122"/>
                      </a:endParaRPr>
                    </a:p>
                    <a:p>
                      <a:pPr indent="266700" algn="just">
                        <a:spcAft>
                          <a:spcPts val="0"/>
                        </a:spcAft>
                      </a:pPr>
                      <a:endParaRPr lang="zh-CN" sz="1800" b="1" kern="100" dirty="0">
                        <a:solidFill>
                          <a:srgbClr val="002060"/>
                        </a:solidFill>
                        <a:effectLst/>
                        <a:latin typeface="黑体" pitchFamily="49" charset="-122"/>
                        <a:ea typeface="黑体" pitchFamily="49" charset="-122"/>
                        <a:cs typeface="Calibri" panose="020F0502020204030204" pitchFamily="34" charset="0"/>
                      </a:endParaRPr>
                    </a:p>
                  </a:txBody>
                  <a:tcPr marL="68580" marR="68580" marT="0" marB="0"/>
                </a:tc>
                <a:extLst>
                  <a:ext uri="{0D108BD9-81ED-4DB2-BD59-A6C34878D82A}">
                    <a16:rowId xmlns:a16="http://schemas.microsoft.com/office/drawing/2014/main" val="885695617"/>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结论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indent="266700" algn="l">
                        <a:spcAft>
                          <a:spcPts val="0"/>
                        </a:spcAft>
                      </a:pPr>
                      <a:r>
                        <a:rPr lang="zh-CN" altLang="en-US" sz="1800" b="1" kern="100" dirty="0">
                          <a:solidFill>
                            <a:srgbClr val="002060"/>
                          </a:solidFill>
                          <a:effectLst/>
                          <a:latin typeface="黑体" pitchFamily="49" charset="-122"/>
                          <a:ea typeface="黑体" pitchFamily="49" charset="-122"/>
                        </a:rPr>
                        <a:t>在其他条件不变的情况下，无论哪个方向的工资率变动所产生的的规模效应和替代效应的作用</a:t>
                      </a:r>
                      <a:endParaRPr lang="en-US" altLang="zh-CN" sz="1800" b="1" kern="100" dirty="0">
                        <a:solidFill>
                          <a:srgbClr val="002060"/>
                        </a:solidFill>
                        <a:effectLst/>
                        <a:latin typeface="黑体" pitchFamily="49" charset="-122"/>
                        <a:ea typeface="黑体" pitchFamily="49" charset="-122"/>
                      </a:endParaRPr>
                    </a:p>
                    <a:p>
                      <a:pPr indent="266700" algn="l">
                        <a:spcAft>
                          <a:spcPts val="0"/>
                        </a:spcAft>
                      </a:pPr>
                      <a:r>
                        <a:rPr lang="zh-CN" altLang="en-US" sz="1800" b="1" kern="100" dirty="0">
                          <a:solidFill>
                            <a:srgbClr val="002060"/>
                          </a:solidFill>
                          <a:effectLst/>
                          <a:latin typeface="黑体" pitchFamily="49" charset="-122"/>
                          <a:ea typeface="黑体" pitchFamily="49" charset="-122"/>
                        </a:rPr>
                        <a:t>方向都是相同的，即在其他条件不变的情况下，工资率上升的规模效应和替代效应都导致劳动</a:t>
                      </a:r>
                      <a:endParaRPr lang="en-US" altLang="zh-CN" sz="1800" b="1" kern="100" dirty="0">
                        <a:solidFill>
                          <a:srgbClr val="002060"/>
                        </a:solidFill>
                        <a:effectLst/>
                        <a:latin typeface="黑体" pitchFamily="49" charset="-122"/>
                        <a:ea typeface="黑体" pitchFamily="49" charset="-122"/>
                      </a:endParaRPr>
                    </a:p>
                    <a:p>
                      <a:pPr indent="266700" algn="l">
                        <a:spcAft>
                          <a:spcPts val="0"/>
                        </a:spcAft>
                      </a:pPr>
                      <a:r>
                        <a:rPr lang="zh-CN" altLang="en-US" sz="1800" b="1" kern="100" dirty="0">
                          <a:solidFill>
                            <a:srgbClr val="002060"/>
                          </a:solidFill>
                          <a:effectLst/>
                          <a:latin typeface="黑体" pitchFamily="49" charset="-122"/>
                          <a:ea typeface="黑体" pitchFamily="49" charset="-122"/>
                        </a:rPr>
                        <a:t>力需求量下降，而工资率下降的规模效应和替代效应都导致劳动力需求量的上升。</a:t>
                      </a:r>
                      <a:endParaRPr lang="zh-CN" sz="1800" b="1" kern="100" dirty="0">
                        <a:solidFill>
                          <a:srgbClr val="002060"/>
                        </a:solidFill>
                        <a:effectLst/>
                        <a:latin typeface="黑体" pitchFamily="49" charset="-122"/>
                        <a:ea typeface="黑体" pitchFamily="49" charset="-122"/>
                      </a:endParaRPr>
                    </a:p>
                  </a:txBody>
                  <a:tcPr marL="68580" marR="68580" marT="0" marB="0"/>
                </a:tc>
                <a:extLst>
                  <a:ext uri="{0D108BD9-81ED-4DB2-BD59-A6C34878D82A}">
                    <a16:rowId xmlns:a16="http://schemas.microsoft.com/office/drawing/2014/main" val="1324136883"/>
                  </a:ext>
                </a:extLst>
              </a:tr>
            </a:tbl>
          </a:graphicData>
        </a:graphic>
      </p:graphicFrame>
    </p:spTree>
    <p:extLst>
      <p:ext uri="{BB962C8B-B14F-4D97-AF65-F5344CB8AC3E}">
        <p14:creationId xmlns:p14="http://schemas.microsoft.com/office/powerpoint/2010/main" val="5911217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58148D8D-C20C-4321-A58C-7CAC2F354515}"/>
              </a:ext>
            </a:extLst>
          </p:cNvPr>
          <p:cNvSpPr/>
          <p:nvPr/>
        </p:nvSpPr>
        <p:spPr>
          <a:xfrm>
            <a:off x="924831" y="587546"/>
            <a:ext cx="4487126"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19.</a:t>
            </a:r>
            <a:r>
              <a:rPr lang="zh-CN" altLang="zh-CN" b="1" u="sng" kern="100" dirty="0">
                <a:solidFill>
                  <a:srgbClr val="993300"/>
                </a:solidFill>
                <a:latin typeface="黑体" pitchFamily="49" charset="-122"/>
                <a:ea typeface="黑体" pitchFamily="49" charset="-122"/>
                <a:cs typeface="宋体" panose="02010600030101010101" pitchFamily="2" charset="-122"/>
              </a:rPr>
              <a:t>产品需求变化对劳动力需求数量的影响</a:t>
            </a:r>
            <a:endParaRPr lang="zh-CN" altLang="en-US" dirty="0">
              <a:latin typeface="黑体" pitchFamily="49" charset="-122"/>
              <a:ea typeface="黑体" pitchFamily="49" charset="-122"/>
            </a:endParaRPr>
          </a:p>
        </p:txBody>
      </p:sp>
      <p:graphicFrame>
        <p:nvGraphicFramePr>
          <p:cNvPr id="10" name="表格 9">
            <a:extLst>
              <a:ext uri="{FF2B5EF4-FFF2-40B4-BE49-F238E27FC236}">
                <a16:creationId xmlns:a16="http://schemas.microsoft.com/office/drawing/2014/main" id="{B5C82B08-1C38-4A34-B5FC-6EE2FECEB1F9}"/>
              </a:ext>
            </a:extLst>
          </p:cNvPr>
          <p:cNvGraphicFramePr>
            <a:graphicFrameLocks noGrp="1"/>
          </p:cNvGraphicFramePr>
          <p:nvPr>
            <p:extLst>
              <p:ext uri="{D42A27DB-BD31-4B8C-83A1-F6EECF244321}">
                <p14:modId xmlns:p14="http://schemas.microsoft.com/office/powerpoint/2010/main" val="2901845347"/>
              </p:ext>
            </p:extLst>
          </p:nvPr>
        </p:nvGraphicFramePr>
        <p:xfrm>
          <a:off x="692149" y="1298575"/>
          <a:ext cx="10837863" cy="1371600"/>
        </p:xfrm>
        <a:graphic>
          <a:graphicData uri="http://schemas.openxmlformats.org/drawingml/2006/table">
            <a:tbl>
              <a:tblPr>
                <a:tableStyleId>{5C22544A-7EE6-4342-B048-85BDC9FD1C3A}</a:tableStyleId>
              </a:tblPr>
              <a:tblGrid>
                <a:gridCol w="2893330">
                  <a:extLst>
                    <a:ext uri="{9D8B030D-6E8A-4147-A177-3AD203B41FA5}">
                      <a16:colId xmlns:a16="http://schemas.microsoft.com/office/drawing/2014/main" val="1091122576"/>
                    </a:ext>
                  </a:extLst>
                </a:gridCol>
                <a:gridCol w="2893330">
                  <a:extLst>
                    <a:ext uri="{9D8B030D-6E8A-4147-A177-3AD203B41FA5}">
                      <a16:colId xmlns:a16="http://schemas.microsoft.com/office/drawing/2014/main" val="2250835829"/>
                    </a:ext>
                  </a:extLst>
                </a:gridCol>
                <a:gridCol w="2647426">
                  <a:extLst>
                    <a:ext uri="{9D8B030D-6E8A-4147-A177-3AD203B41FA5}">
                      <a16:colId xmlns:a16="http://schemas.microsoft.com/office/drawing/2014/main" val="4179656384"/>
                    </a:ext>
                  </a:extLst>
                </a:gridCol>
                <a:gridCol w="2403777">
                  <a:extLst>
                    <a:ext uri="{9D8B030D-6E8A-4147-A177-3AD203B41FA5}">
                      <a16:colId xmlns:a16="http://schemas.microsoft.com/office/drawing/2014/main" val="3182649473"/>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前提条件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产品需求</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规模效应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劳动力需求数量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995809456"/>
                  </a:ext>
                </a:extLst>
              </a:tr>
              <a:tr h="0">
                <a:tc rowSpan="3">
                  <a:txBody>
                    <a:bodyPr/>
                    <a:lstStyle/>
                    <a:p>
                      <a:pPr algn="l">
                        <a:spcAft>
                          <a:spcPts val="0"/>
                        </a:spcAft>
                      </a:pPr>
                      <a:r>
                        <a:rPr lang="zh-CN" sz="1800" b="1" kern="100" dirty="0">
                          <a:solidFill>
                            <a:srgbClr val="002060"/>
                          </a:solidFill>
                          <a:effectLst/>
                          <a:latin typeface="黑体" pitchFamily="49" charset="-122"/>
                          <a:ea typeface="黑体" pitchFamily="49" charset="-122"/>
                        </a:rPr>
                        <a:t>在其他条件不变（包括工资率不变）</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扩大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651243947"/>
                  </a:ext>
                </a:extLst>
              </a:tr>
              <a:tr h="0">
                <a:tc vMerge="1">
                  <a:txBody>
                    <a:bodyPr/>
                    <a:lstStyle/>
                    <a:p>
                      <a:endParaRPr lang="zh-CN" altLang="en-US"/>
                    </a:p>
                  </a:txBody>
                  <a:tcPr/>
                </a:tc>
                <a:tc>
                  <a:txBody>
                    <a:bodyPr/>
                    <a:lstStyle/>
                    <a:p>
                      <a:pPr algn="ctr">
                        <a:spcAft>
                          <a:spcPts val="0"/>
                        </a:spcAft>
                      </a:pPr>
                      <a:r>
                        <a:rPr lang="zh-CN" sz="1800" b="1" u="dbl" kern="100">
                          <a:solidFill>
                            <a:srgbClr val="002060"/>
                          </a:solidFill>
                          <a:effectLst/>
                          <a:latin typeface="黑体" pitchFamily="49" charset="-122"/>
                          <a:ea typeface="黑体" pitchFamily="49" charset="-122"/>
                        </a:rPr>
                        <a:t>下降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缩减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heavy"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303272154"/>
                  </a:ext>
                </a:extLst>
              </a:tr>
              <a:tr h="0">
                <a:tc vMerge="1">
                  <a:txBody>
                    <a:bodyPr/>
                    <a:lstStyle/>
                    <a:p>
                      <a:endParaRPr lang="zh-CN" altLang="en-US"/>
                    </a:p>
                  </a:txBody>
                  <a:tcPr/>
                </a:tc>
                <a:tc gridSpan="3">
                  <a:txBody>
                    <a:bodyPr/>
                    <a:lstStyle/>
                    <a:p>
                      <a:pPr algn="l">
                        <a:spcAft>
                          <a:spcPts val="0"/>
                        </a:spcAft>
                      </a:pPr>
                      <a:r>
                        <a:rPr lang="zh-CN" sz="1800" b="1" kern="100" dirty="0">
                          <a:solidFill>
                            <a:srgbClr val="002060"/>
                          </a:solidFill>
                          <a:effectLst/>
                          <a:latin typeface="黑体" pitchFamily="49" charset="-122"/>
                          <a:ea typeface="黑体" pitchFamily="49" charset="-122"/>
                        </a:rPr>
                        <a:t>产品需求变化</a:t>
                      </a:r>
                      <a:r>
                        <a:rPr lang="zh-CN" sz="1800" b="1" u="dbl" kern="100" dirty="0">
                          <a:solidFill>
                            <a:srgbClr val="002060"/>
                          </a:solidFill>
                          <a:effectLst/>
                          <a:latin typeface="黑体" pitchFamily="49" charset="-122"/>
                          <a:ea typeface="黑体" pitchFamily="49" charset="-122"/>
                        </a:rPr>
                        <a:t>只会</a:t>
                      </a:r>
                      <a:r>
                        <a:rPr lang="zh-CN" sz="1800" b="1" kern="100" dirty="0">
                          <a:solidFill>
                            <a:srgbClr val="002060"/>
                          </a:solidFill>
                          <a:effectLst/>
                          <a:latin typeface="黑体" pitchFamily="49" charset="-122"/>
                          <a:ea typeface="黑体" pitchFamily="49" charset="-122"/>
                        </a:rPr>
                        <a:t>对劳动力需求数量</a:t>
                      </a:r>
                      <a:r>
                        <a:rPr lang="zh-CN" sz="1800" b="1" u="dbl" kern="100" dirty="0">
                          <a:solidFill>
                            <a:srgbClr val="002060"/>
                          </a:solidFill>
                          <a:effectLst/>
                          <a:latin typeface="黑体" pitchFamily="49" charset="-122"/>
                          <a:ea typeface="黑体" pitchFamily="49" charset="-122"/>
                        </a:rPr>
                        <a:t>产生规模效应</a:t>
                      </a:r>
                      <a:r>
                        <a:rPr lang="zh-CN" sz="1800" b="1" kern="100" dirty="0">
                          <a:solidFill>
                            <a:srgbClr val="002060"/>
                          </a:solidFill>
                          <a:effectLst/>
                          <a:latin typeface="黑体" pitchFamily="49" charset="-122"/>
                          <a:ea typeface="黑体" pitchFamily="49" charset="-122"/>
                        </a:rPr>
                        <a:t>（或产出效应），</a:t>
                      </a:r>
                      <a:r>
                        <a:rPr lang="zh-CN" sz="1800" b="1" u="dbl" kern="100" dirty="0">
                          <a:solidFill>
                            <a:srgbClr val="002060"/>
                          </a:solidFill>
                          <a:effectLst/>
                          <a:latin typeface="黑体" pitchFamily="49" charset="-122"/>
                          <a:ea typeface="黑体" pitchFamily="49" charset="-122"/>
                        </a:rPr>
                        <a:t>而不会产生替代效应。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740688315"/>
                  </a:ext>
                </a:extLst>
              </a:tr>
            </a:tbl>
          </a:graphicData>
        </a:graphic>
      </p:graphicFrame>
      <p:sp>
        <p:nvSpPr>
          <p:cNvPr id="14" name="矩形 13">
            <a:extLst>
              <a:ext uri="{FF2B5EF4-FFF2-40B4-BE49-F238E27FC236}">
                <a16:creationId xmlns:a16="http://schemas.microsoft.com/office/drawing/2014/main" id="{BE491372-5855-46D9-BA5F-36DA2762B045}"/>
              </a:ext>
            </a:extLst>
          </p:cNvPr>
          <p:cNvSpPr/>
          <p:nvPr/>
        </p:nvSpPr>
        <p:spPr>
          <a:xfrm>
            <a:off x="692150" y="838193"/>
            <a:ext cx="4419479" cy="460382"/>
          </a:xfrm>
          <a:prstGeom prst="rect">
            <a:avLst/>
          </a:prstGeom>
        </p:spPr>
        <p:txBody>
          <a:bodyPr wrap="none">
            <a:spAutoFit/>
          </a:bodyPr>
          <a:lstStyle/>
          <a:p>
            <a:pPr indent="280670" algn="ctr">
              <a:lnSpc>
                <a:spcPct val="150000"/>
              </a:lnSpc>
              <a:spcAft>
                <a:spcPts val="0"/>
              </a:spcAft>
            </a:pPr>
            <a:r>
              <a:rPr lang="zh-CN" altLang="zh-CN" b="1" kern="100" dirty="0">
                <a:solidFill>
                  <a:srgbClr val="000080"/>
                </a:solidFill>
                <a:latin typeface="黑体" pitchFamily="49" charset="-122"/>
                <a:ea typeface="黑体" pitchFamily="49" charset="-122"/>
                <a:cs typeface="宋体" panose="02010600030101010101" pitchFamily="2" charset="-122"/>
              </a:rPr>
              <a:t>产品需求变化对劳动力需求数量的影响</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5911217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014FF152-F9BC-49B8-90BB-4CD5250352CE}"/>
              </a:ext>
            </a:extLst>
          </p:cNvPr>
          <p:cNvSpPr/>
          <p:nvPr/>
        </p:nvSpPr>
        <p:spPr>
          <a:xfrm>
            <a:off x="820586" y="573121"/>
            <a:ext cx="4604146"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20.</a:t>
            </a:r>
            <a:r>
              <a:rPr lang="zh-CN" altLang="zh-CN" b="1" u="sng" kern="100" dirty="0">
                <a:solidFill>
                  <a:srgbClr val="993300"/>
                </a:solidFill>
                <a:latin typeface="黑体" pitchFamily="49" charset="-122"/>
                <a:ea typeface="黑体" pitchFamily="49" charset="-122"/>
                <a:cs typeface="宋体" panose="02010600030101010101" pitchFamily="2" charset="-122"/>
              </a:rPr>
              <a:t>资本价格变化对劳动力需求数量的影响</a:t>
            </a:r>
            <a:r>
              <a:rPr lang="zh-CN" altLang="zh-CN" b="1" kern="100" dirty="0">
                <a:solidFill>
                  <a:srgbClr val="000080"/>
                </a:solidFill>
                <a:latin typeface="黑体" pitchFamily="49" charset="-122"/>
                <a:ea typeface="黑体" pitchFamily="49" charset="-122"/>
                <a:cs typeface="宋体" panose="02010600030101010101" pitchFamily="2" charset="-122"/>
              </a:rPr>
              <a:t> </a:t>
            </a:r>
            <a:endParaRPr lang="zh-CN" altLang="en-US" b="1" dirty="0">
              <a:latin typeface="黑体" pitchFamily="49" charset="-122"/>
              <a:ea typeface="黑体" pitchFamily="49" charset="-122"/>
            </a:endParaRPr>
          </a:p>
        </p:txBody>
      </p:sp>
      <p:sp>
        <p:nvSpPr>
          <p:cNvPr id="7" name="矩形 6">
            <a:extLst>
              <a:ext uri="{FF2B5EF4-FFF2-40B4-BE49-F238E27FC236}">
                <a16:creationId xmlns:a16="http://schemas.microsoft.com/office/drawing/2014/main" id="{8387DAF0-07A8-4390-98DE-44F3E765C470}"/>
              </a:ext>
            </a:extLst>
          </p:cNvPr>
          <p:cNvSpPr/>
          <p:nvPr/>
        </p:nvSpPr>
        <p:spPr>
          <a:xfrm>
            <a:off x="1040765" y="875347"/>
            <a:ext cx="4419479" cy="460382"/>
          </a:xfrm>
          <a:prstGeom prst="rect">
            <a:avLst/>
          </a:prstGeom>
        </p:spPr>
        <p:txBody>
          <a:bodyPr wrap="none">
            <a:spAutoFit/>
          </a:bodyPr>
          <a:lstStyle/>
          <a:p>
            <a:pPr indent="280670" algn="ctr">
              <a:lnSpc>
                <a:spcPct val="150000"/>
              </a:lnSpc>
              <a:spcAft>
                <a:spcPts val="0"/>
              </a:spcAft>
            </a:pPr>
            <a:r>
              <a:rPr lang="zh-CN" altLang="zh-CN" b="1" kern="100" dirty="0">
                <a:solidFill>
                  <a:srgbClr val="000080"/>
                </a:solidFill>
                <a:latin typeface="黑体" pitchFamily="49" charset="-122"/>
                <a:ea typeface="黑体" pitchFamily="49" charset="-122"/>
                <a:cs typeface="宋体" panose="02010600030101010101" pitchFamily="2" charset="-122"/>
              </a:rPr>
              <a:t>资本价格变化对</a:t>
            </a:r>
            <a:r>
              <a:rPr lang="zh-CN" altLang="zh-CN" b="1" u="dbl" kern="100" dirty="0">
                <a:solidFill>
                  <a:srgbClr val="000080"/>
                </a:solidFill>
                <a:latin typeface="黑体" pitchFamily="49" charset="-122"/>
                <a:ea typeface="黑体" pitchFamily="49" charset="-122"/>
                <a:cs typeface="宋体" panose="02010600030101010101" pitchFamily="2" charset="-122"/>
              </a:rPr>
              <a:t>劳动力需求</a:t>
            </a:r>
            <a:r>
              <a:rPr lang="zh-CN" altLang="zh-CN" b="1" kern="100" dirty="0">
                <a:solidFill>
                  <a:srgbClr val="000080"/>
                </a:solidFill>
                <a:latin typeface="黑体" pitchFamily="49" charset="-122"/>
                <a:ea typeface="黑体" pitchFamily="49" charset="-122"/>
                <a:cs typeface="宋体" panose="02010600030101010101" pitchFamily="2" charset="-122"/>
              </a:rPr>
              <a:t>数量的影响</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a16="http://schemas.microsoft.com/office/drawing/2014/main" id="{284B72F7-20F9-43F8-8D7E-ED16D26D639A}"/>
              </a:ext>
            </a:extLst>
          </p:cNvPr>
          <p:cNvGraphicFramePr>
            <a:graphicFrameLocks noGrp="1"/>
          </p:cNvGraphicFramePr>
          <p:nvPr>
            <p:extLst>
              <p:ext uri="{D42A27DB-BD31-4B8C-83A1-F6EECF244321}">
                <p14:modId xmlns:p14="http://schemas.microsoft.com/office/powerpoint/2010/main" val="1235499304"/>
              </p:ext>
            </p:extLst>
          </p:nvPr>
        </p:nvGraphicFramePr>
        <p:xfrm>
          <a:off x="692151" y="1400312"/>
          <a:ext cx="10837862" cy="1913890"/>
        </p:xfrm>
        <a:graphic>
          <a:graphicData uri="http://schemas.openxmlformats.org/drawingml/2006/table">
            <a:tbl>
              <a:tblPr>
                <a:tableStyleId>{5C22544A-7EE6-4342-B048-85BDC9FD1C3A}</a:tableStyleId>
              </a:tblPr>
              <a:tblGrid>
                <a:gridCol w="1230945">
                  <a:extLst>
                    <a:ext uri="{9D8B030D-6E8A-4147-A177-3AD203B41FA5}">
                      <a16:colId xmlns:a16="http://schemas.microsoft.com/office/drawing/2014/main" val="2417162814"/>
                    </a:ext>
                  </a:extLst>
                </a:gridCol>
                <a:gridCol w="1230945">
                  <a:extLst>
                    <a:ext uri="{9D8B030D-6E8A-4147-A177-3AD203B41FA5}">
                      <a16:colId xmlns:a16="http://schemas.microsoft.com/office/drawing/2014/main" val="2154658112"/>
                    </a:ext>
                  </a:extLst>
                </a:gridCol>
                <a:gridCol w="1197676">
                  <a:extLst>
                    <a:ext uri="{9D8B030D-6E8A-4147-A177-3AD203B41FA5}">
                      <a16:colId xmlns:a16="http://schemas.microsoft.com/office/drawing/2014/main" val="3853817389"/>
                    </a:ext>
                  </a:extLst>
                </a:gridCol>
                <a:gridCol w="2395353">
                  <a:extLst>
                    <a:ext uri="{9D8B030D-6E8A-4147-A177-3AD203B41FA5}">
                      <a16:colId xmlns:a16="http://schemas.microsoft.com/office/drawing/2014/main" val="3638297597"/>
                    </a:ext>
                  </a:extLst>
                </a:gridCol>
                <a:gridCol w="2395353">
                  <a:extLst>
                    <a:ext uri="{9D8B030D-6E8A-4147-A177-3AD203B41FA5}">
                      <a16:colId xmlns:a16="http://schemas.microsoft.com/office/drawing/2014/main" val="3237217602"/>
                    </a:ext>
                  </a:extLst>
                </a:gridCol>
                <a:gridCol w="2387590">
                  <a:extLst>
                    <a:ext uri="{9D8B030D-6E8A-4147-A177-3AD203B41FA5}">
                      <a16:colId xmlns:a16="http://schemas.microsoft.com/office/drawing/2014/main" val="1023731201"/>
                    </a:ext>
                  </a:extLst>
                </a:gridCol>
              </a:tblGrid>
              <a:tr h="327025">
                <a:tc rowSpan="2">
                  <a:txBody>
                    <a:bodyPr/>
                    <a:lstStyle/>
                    <a:p>
                      <a:pPr algn="ctr">
                        <a:spcAft>
                          <a:spcPts val="0"/>
                        </a:spcAft>
                      </a:pPr>
                      <a:r>
                        <a:rPr lang="zh-CN" sz="1800" b="1" kern="100">
                          <a:solidFill>
                            <a:srgbClr val="002060"/>
                          </a:solidFill>
                          <a:effectLst/>
                          <a:latin typeface="黑体" pitchFamily="49" charset="-122"/>
                          <a:ea typeface="黑体" pitchFamily="49" charset="-122"/>
                        </a:rPr>
                        <a:t>前提</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rowSpan="2">
                  <a:txBody>
                    <a:bodyPr/>
                    <a:lstStyle/>
                    <a:p>
                      <a:pPr algn="l">
                        <a:spcAft>
                          <a:spcPts val="0"/>
                        </a:spcAft>
                      </a:pPr>
                      <a:r>
                        <a:rPr lang="zh-CN" sz="1800" b="1" kern="100">
                          <a:solidFill>
                            <a:srgbClr val="002060"/>
                          </a:solidFill>
                          <a:effectLst/>
                          <a:latin typeface="黑体" pitchFamily="49" charset="-122"/>
                          <a:ea typeface="黑体" pitchFamily="49" charset="-122"/>
                        </a:rPr>
                        <a:t>资本价格</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gridSpan="4">
                  <a:txBody>
                    <a:bodyPr/>
                    <a:lstStyle/>
                    <a:p>
                      <a:pPr algn="ctr">
                        <a:spcAft>
                          <a:spcPts val="0"/>
                        </a:spcAft>
                      </a:pPr>
                      <a:r>
                        <a:rPr lang="zh-CN" sz="1800" b="1" u="dbl" kern="100">
                          <a:solidFill>
                            <a:srgbClr val="002060"/>
                          </a:solidFill>
                          <a:effectLst/>
                          <a:latin typeface="黑体" pitchFamily="49" charset="-122"/>
                          <a:ea typeface="黑体" pitchFamily="49" charset="-122"/>
                        </a:rPr>
                        <a:t>劳动力需求</a:t>
                      </a:r>
                      <a:r>
                        <a:rPr lang="zh-CN" sz="1800" b="1" kern="100">
                          <a:solidFill>
                            <a:srgbClr val="002060"/>
                          </a:solidFill>
                          <a:effectLst/>
                          <a:latin typeface="黑体" pitchFamily="49" charset="-122"/>
                          <a:ea typeface="黑体" pitchFamily="49" charset="-122"/>
                        </a:rPr>
                        <a:t>数量的变化</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873210296"/>
                  </a:ext>
                </a:extLst>
              </a:tr>
              <a:tr h="327025">
                <a:tc vMerge="1">
                  <a:txBody>
                    <a:bodyPr/>
                    <a:lstStyle/>
                    <a:p>
                      <a:endParaRPr lang="zh-CN" altLang="en-US"/>
                    </a:p>
                  </a:txBody>
                  <a:tcPr/>
                </a:tc>
                <a:tc vMerge="1">
                  <a:txBody>
                    <a:bodyPr/>
                    <a:lstStyle/>
                    <a:p>
                      <a:endParaRPr lang="zh-CN" altLang="en-US"/>
                    </a:p>
                  </a:txBody>
                  <a:tcPr/>
                </a:tc>
                <a:tc>
                  <a:txBody>
                    <a:bodyPr/>
                    <a:lstStyle/>
                    <a:p>
                      <a:pPr algn="ctr">
                        <a:spcAft>
                          <a:spcPts val="0"/>
                        </a:spcAft>
                      </a:pPr>
                      <a:r>
                        <a:rPr lang="zh-CN" sz="1800" b="1" kern="100">
                          <a:solidFill>
                            <a:srgbClr val="002060"/>
                          </a:solidFill>
                          <a:effectLst/>
                          <a:latin typeface="黑体" pitchFamily="49" charset="-122"/>
                          <a:ea typeface="黑体" pitchFamily="49" charset="-122"/>
                        </a:rPr>
                        <a:t>规模效应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规模效应</a:t>
                      </a:r>
                      <a:r>
                        <a:rPr lang="en-US" sz="1800" b="1" kern="100">
                          <a:solidFill>
                            <a:srgbClr val="002060"/>
                          </a:solidFill>
                          <a:effectLst/>
                          <a:latin typeface="黑体" pitchFamily="49" charset="-122"/>
                          <a:ea typeface="黑体" pitchFamily="49" charset="-122"/>
                        </a:rPr>
                        <a:t>&gt;</a:t>
                      </a:r>
                      <a:r>
                        <a:rPr lang="zh-CN" sz="1800" b="1"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替代效应</a:t>
                      </a:r>
                      <a:r>
                        <a:rPr lang="en-US" sz="1800" b="1" kern="100">
                          <a:solidFill>
                            <a:srgbClr val="002060"/>
                          </a:solidFill>
                          <a:effectLst/>
                          <a:latin typeface="黑体" pitchFamily="49" charset="-122"/>
                          <a:ea typeface="黑体" pitchFamily="49" charset="-122"/>
                        </a:rPr>
                        <a:t>&gt;</a:t>
                      </a:r>
                      <a:r>
                        <a:rPr lang="zh-CN" sz="1800" b="1" kern="100">
                          <a:solidFill>
                            <a:srgbClr val="002060"/>
                          </a:solidFill>
                          <a:effectLst/>
                          <a:latin typeface="黑体" pitchFamily="49" charset="-122"/>
                          <a:ea typeface="黑体" pitchFamily="49" charset="-122"/>
                        </a:rPr>
                        <a:t>规模效应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36087774"/>
                  </a:ext>
                </a:extLst>
              </a:tr>
              <a:tr h="355600">
                <a:tc rowSpan="3">
                  <a:txBody>
                    <a:bodyPr/>
                    <a:lstStyle/>
                    <a:p>
                      <a:pPr algn="l">
                        <a:spcAft>
                          <a:spcPts val="0"/>
                        </a:spcAft>
                      </a:pPr>
                      <a:r>
                        <a:rPr lang="zh-CN" sz="1800" b="1" kern="100">
                          <a:solidFill>
                            <a:srgbClr val="002060"/>
                          </a:solidFill>
                          <a:effectLst/>
                          <a:latin typeface="黑体" pitchFamily="49" charset="-122"/>
                          <a:ea typeface="黑体" pitchFamily="49" charset="-122"/>
                        </a:rPr>
                        <a:t>在其他条件不变（包括工资率不变）</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892585445"/>
                  </a:ext>
                </a:extLst>
              </a:tr>
              <a:tr h="355600">
                <a:tc vMerge="1">
                  <a:txBody>
                    <a:bodyPr/>
                    <a:lstStyle/>
                    <a:p>
                      <a:endParaRPr lang="zh-CN" altLang="en-US"/>
                    </a:p>
                  </a:txBody>
                  <a:tcPr/>
                </a:tc>
                <a:tc>
                  <a:txBody>
                    <a:bodyPr/>
                    <a:lstStyle/>
                    <a:p>
                      <a:pPr algn="ctr">
                        <a:spcAft>
                          <a:spcPts val="0"/>
                        </a:spcAft>
                      </a:pPr>
                      <a:r>
                        <a:rPr lang="zh-CN" sz="1800" b="1" u="dbl" kern="100">
                          <a:solidFill>
                            <a:srgbClr val="002060"/>
                          </a:solidFill>
                          <a:effectLst/>
                          <a:latin typeface="黑体" pitchFamily="49" charset="-122"/>
                          <a:ea typeface="黑体" pitchFamily="49" charset="-122"/>
                        </a:rPr>
                        <a:t>下降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945943605"/>
                  </a:ext>
                </a:extLst>
              </a:tr>
              <a:tr h="0">
                <a:tc vMerge="1">
                  <a:txBody>
                    <a:bodyPr/>
                    <a:lstStyle/>
                    <a:p>
                      <a:endParaRPr lang="zh-CN" altLang="en-US"/>
                    </a:p>
                  </a:txBody>
                  <a:tcPr/>
                </a:tc>
                <a:tc gridSpan="5">
                  <a:txBody>
                    <a:bodyPr/>
                    <a:lstStyle/>
                    <a:p>
                      <a:pPr algn="l">
                        <a:spcAft>
                          <a:spcPts val="0"/>
                        </a:spcAft>
                      </a:pPr>
                      <a:r>
                        <a:rPr lang="zh-CN" sz="1800" b="1" kern="100" dirty="0">
                          <a:solidFill>
                            <a:srgbClr val="002060"/>
                          </a:solidFill>
                          <a:effectLst/>
                          <a:latin typeface="黑体" pitchFamily="49" charset="-122"/>
                          <a:ea typeface="黑体" pitchFamily="49" charset="-122"/>
                        </a:rPr>
                        <a:t>●资本价格变化产生的规模效应和替代效应对于劳动力需求数量的影响在作用方向上是相反的。</a:t>
                      </a:r>
                    </a:p>
                    <a:p>
                      <a:pPr algn="l">
                        <a:spcAft>
                          <a:spcPts val="0"/>
                        </a:spcAft>
                      </a:pPr>
                      <a:r>
                        <a:rPr lang="zh-CN" sz="1800" b="1" kern="100" dirty="0">
                          <a:solidFill>
                            <a:srgbClr val="002060"/>
                          </a:solidFill>
                          <a:effectLst/>
                          <a:latin typeface="黑体" pitchFamily="49" charset="-122"/>
                          <a:ea typeface="黑体" pitchFamily="49" charset="-122"/>
                        </a:rPr>
                        <a:t>●资本价格变化对于劳动力需求数量的最终影晌将取决于</a:t>
                      </a:r>
                      <a:r>
                        <a:rPr lang="zh-CN" sz="1800" b="1" u="dbl" kern="100" dirty="0">
                          <a:solidFill>
                            <a:srgbClr val="002060"/>
                          </a:solidFill>
                          <a:effectLst/>
                          <a:latin typeface="黑体" pitchFamily="49" charset="-122"/>
                          <a:ea typeface="黑体" pitchFamily="49" charset="-122"/>
                        </a:rPr>
                        <a:t>哪种效应</a:t>
                      </a:r>
                      <a:r>
                        <a:rPr lang="zh-CN" sz="1800" b="1" kern="100" dirty="0">
                          <a:solidFill>
                            <a:srgbClr val="002060"/>
                          </a:solidFill>
                          <a:effectLst/>
                          <a:latin typeface="黑体" pitchFamily="49" charset="-122"/>
                          <a:ea typeface="黑体" pitchFamily="49" charset="-122"/>
                        </a:rPr>
                        <a:t>的力量更大。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209158180"/>
                  </a:ext>
                </a:extLst>
              </a:tr>
            </a:tbl>
          </a:graphicData>
        </a:graphic>
      </p:graphicFrame>
    </p:spTree>
    <p:extLst>
      <p:ext uri="{BB962C8B-B14F-4D97-AF65-F5344CB8AC3E}">
        <p14:creationId xmlns:p14="http://schemas.microsoft.com/office/powerpoint/2010/main" val="24104206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1B56E45F-8A27-48B0-9AB8-E148E6B30E9E}"/>
              </a:ext>
            </a:extLst>
          </p:cNvPr>
          <p:cNvSpPr/>
          <p:nvPr/>
        </p:nvSpPr>
        <p:spPr>
          <a:xfrm>
            <a:off x="692150" y="584200"/>
            <a:ext cx="3319820" cy="507831"/>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21.</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劳动力需求自身工资弹性</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0" name="矩形 9">
            <a:extLst>
              <a:ext uri="{FF2B5EF4-FFF2-40B4-BE49-F238E27FC236}">
                <a16:creationId xmlns:a16="http://schemas.microsoft.com/office/drawing/2014/main" id="{9552ACBE-C199-4C66-9476-E0A11533EF3B}"/>
              </a:ext>
            </a:extLst>
          </p:cNvPr>
          <p:cNvSpPr/>
          <p:nvPr/>
        </p:nvSpPr>
        <p:spPr>
          <a:xfrm>
            <a:off x="1244703" y="929243"/>
            <a:ext cx="2741456" cy="369332"/>
          </a:xfrm>
          <a:prstGeom prst="rect">
            <a:avLst/>
          </a:prstGeom>
        </p:spPr>
        <p:txBody>
          <a:bodyPr wrap="none">
            <a:spAutoFit/>
          </a:bodyPr>
          <a:lstStyle/>
          <a:p>
            <a:r>
              <a:rPr lang="zh-CN" altLang="zh-CN" b="1" u="dbl" kern="100" dirty="0">
                <a:solidFill>
                  <a:srgbClr val="000080"/>
                </a:solidFill>
                <a:latin typeface="黑体" pitchFamily="49" charset="-122"/>
                <a:ea typeface="黑体" pitchFamily="49" charset="-122"/>
                <a:cs typeface="宋体" panose="02010600030101010101" pitchFamily="2" charset="-122"/>
              </a:rPr>
              <a:t>劳动力需求</a:t>
            </a:r>
            <a:r>
              <a:rPr lang="zh-CN" altLang="zh-CN" b="1" u="dbl" kern="100" dirty="0">
                <a:solidFill>
                  <a:srgbClr val="FF0000"/>
                </a:solidFill>
                <a:latin typeface="黑体" pitchFamily="49" charset="-122"/>
                <a:ea typeface="黑体" pitchFamily="49" charset="-122"/>
                <a:cs typeface="宋体" panose="02010600030101010101" pitchFamily="2" charset="-122"/>
              </a:rPr>
              <a:t>自身</a:t>
            </a:r>
            <a:r>
              <a:rPr lang="zh-CN" altLang="zh-CN" b="1" u="dbl" kern="100" dirty="0">
                <a:solidFill>
                  <a:srgbClr val="000080"/>
                </a:solidFill>
                <a:latin typeface="黑体" pitchFamily="49" charset="-122"/>
                <a:ea typeface="黑体" pitchFamily="49" charset="-122"/>
                <a:cs typeface="宋体" panose="02010600030101010101" pitchFamily="2" charset="-122"/>
              </a:rPr>
              <a:t>工资弹性</a:t>
            </a:r>
            <a:endParaRPr lang="zh-CN" altLang="en-US" dirty="0">
              <a:latin typeface="黑体" pitchFamily="49" charset="-122"/>
              <a:ea typeface="黑体" pitchFamily="49" charset="-122"/>
            </a:endParaRPr>
          </a:p>
        </p:txBody>
      </p:sp>
      <p:graphicFrame>
        <p:nvGraphicFramePr>
          <p:cNvPr id="14" name="表格 13">
            <a:extLst>
              <a:ext uri="{FF2B5EF4-FFF2-40B4-BE49-F238E27FC236}">
                <a16:creationId xmlns:a16="http://schemas.microsoft.com/office/drawing/2014/main" id="{28BECD8F-4DEC-46F1-9038-14A32359C71F}"/>
              </a:ext>
            </a:extLst>
          </p:cNvPr>
          <p:cNvGraphicFramePr>
            <a:graphicFrameLocks noGrp="1"/>
          </p:cNvGraphicFramePr>
          <p:nvPr>
            <p:extLst>
              <p:ext uri="{D42A27DB-BD31-4B8C-83A1-F6EECF244321}">
                <p14:modId xmlns:p14="http://schemas.microsoft.com/office/powerpoint/2010/main" val="2533564855"/>
              </p:ext>
            </p:extLst>
          </p:nvPr>
        </p:nvGraphicFramePr>
        <p:xfrm>
          <a:off x="692150" y="1507067"/>
          <a:ext cx="10837863" cy="3840480"/>
        </p:xfrm>
        <a:graphic>
          <a:graphicData uri="http://schemas.openxmlformats.org/drawingml/2006/table">
            <a:tbl>
              <a:tblPr>
                <a:tableStyleId>{5C22544A-7EE6-4342-B048-85BDC9FD1C3A}</a:tableStyleId>
              </a:tblPr>
              <a:tblGrid>
                <a:gridCol w="1610037">
                  <a:extLst>
                    <a:ext uri="{9D8B030D-6E8A-4147-A177-3AD203B41FA5}">
                      <a16:colId xmlns:a16="http://schemas.microsoft.com/office/drawing/2014/main" val="2618478480"/>
                    </a:ext>
                  </a:extLst>
                </a:gridCol>
                <a:gridCol w="9227826">
                  <a:extLst>
                    <a:ext uri="{9D8B030D-6E8A-4147-A177-3AD203B41FA5}">
                      <a16:colId xmlns:a16="http://schemas.microsoft.com/office/drawing/2014/main" val="3680708370"/>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劳动力需求</a:t>
                      </a:r>
                      <a:r>
                        <a:rPr lang="en-US" sz="1800" b="1" kern="100">
                          <a:solidFill>
                            <a:srgbClr val="002060"/>
                          </a:solidFill>
                          <a:effectLst/>
                          <a:latin typeface="黑体" pitchFamily="49" charset="-122"/>
                          <a:ea typeface="黑体" pitchFamily="49" charset="-122"/>
                        </a:rPr>
                        <a:t>(L)</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149244336"/>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概念</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某种劳动力的工资率（</a:t>
                      </a:r>
                      <a:r>
                        <a:rPr lang="en-US" sz="1800" b="1" kern="100" dirty="0">
                          <a:solidFill>
                            <a:srgbClr val="002060"/>
                          </a:solidFill>
                          <a:effectLst/>
                          <a:latin typeface="黑体" pitchFamily="49" charset="-122"/>
                          <a:ea typeface="黑体" pitchFamily="49" charset="-122"/>
                        </a:rPr>
                        <a:t>W</a:t>
                      </a:r>
                      <a:r>
                        <a:rPr lang="zh-CN" sz="1800" b="1" kern="100" dirty="0">
                          <a:solidFill>
                            <a:srgbClr val="002060"/>
                          </a:solidFill>
                          <a:effectLst/>
                          <a:latin typeface="黑体" pitchFamily="49" charset="-122"/>
                          <a:ea typeface="黑体" pitchFamily="49" charset="-122"/>
                        </a:rPr>
                        <a:t>）变化</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所引起的此种劳动力的需求量发生变化的百分比。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13470585"/>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公式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需求弹性</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劳动力需求量变动</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工资率变动</a:t>
                      </a: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η</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L1-L0</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/L0]/[</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W1-W0</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/W0]</a:t>
                      </a:r>
                      <a:r>
                        <a:rPr lang="zh-CN" sz="1800" b="1" kern="10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64614001"/>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数值</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a:solidFill>
                            <a:srgbClr val="002060"/>
                          </a:solidFill>
                          <a:effectLst/>
                          <a:latin typeface="黑体" pitchFamily="49" charset="-122"/>
                          <a:ea typeface="黑体" pitchFamily="49" charset="-122"/>
                        </a:rPr>
                        <a:t>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17691633"/>
                  </a:ext>
                </a:extLst>
              </a:tr>
              <a:tr h="0">
                <a:tc>
                  <a:txBody>
                    <a:bodyPr/>
                    <a:lstStyle/>
                    <a:p>
                      <a:pPr algn="l">
                        <a:spcAft>
                          <a:spcPts val="0"/>
                        </a:spcAft>
                      </a:pPr>
                      <a:r>
                        <a:rPr lang="zh-CN" sz="1800" b="1" u="sng" kern="100">
                          <a:solidFill>
                            <a:srgbClr val="002060"/>
                          </a:solidFill>
                          <a:effectLst/>
                          <a:latin typeface="黑体" pitchFamily="49" charset="-122"/>
                          <a:ea typeface="黑体" pitchFamily="49" charset="-122"/>
                        </a:rPr>
                        <a:t>富有</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弹性</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工资率上升</a:t>
                      </a:r>
                      <a:r>
                        <a:rPr lang="en-US" sz="1800" b="1" u="dbl" kern="100">
                          <a:solidFill>
                            <a:srgbClr val="002060"/>
                          </a:solidFill>
                          <a:effectLst/>
                          <a:latin typeface="黑体" pitchFamily="49" charset="-122"/>
                          <a:ea typeface="黑体" pitchFamily="49" charset="-122"/>
                        </a:rPr>
                        <a:t>1% </a:t>
                      </a:r>
                      <a:r>
                        <a:rPr lang="zh-CN" sz="1800" b="1" u="dbl" kern="100">
                          <a:solidFill>
                            <a:srgbClr val="002060"/>
                          </a:solidFill>
                          <a:effectLst/>
                          <a:latin typeface="黑体" pitchFamily="49" charset="-122"/>
                          <a:ea typeface="黑体" pitchFamily="49" charset="-122"/>
                        </a:rPr>
                        <a:t>引起劳动力需求量下降的幅度大于</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）工资率上升时，工资总量下降，反之亦然。</a:t>
                      </a: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334107566"/>
                  </a:ext>
                </a:extLst>
              </a:tr>
              <a:tr h="0">
                <a:tc>
                  <a:txBody>
                    <a:bodyPr/>
                    <a:lstStyle/>
                    <a:p>
                      <a:pPr algn="l">
                        <a:spcAft>
                          <a:spcPts val="0"/>
                        </a:spcAft>
                      </a:pPr>
                      <a:r>
                        <a:rPr lang="zh-CN" sz="1800" b="1" u="sng" kern="100">
                          <a:solidFill>
                            <a:srgbClr val="002060"/>
                          </a:solidFill>
                          <a:effectLst/>
                          <a:latin typeface="黑体" pitchFamily="49" charset="-122"/>
                          <a:ea typeface="黑体" pitchFamily="49" charset="-122"/>
                        </a:rPr>
                        <a:t>缺乏</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弹性</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工资率上升</a:t>
                      </a:r>
                      <a:r>
                        <a:rPr lang="en-US" sz="1800" b="1" u="dbl" kern="100">
                          <a:solidFill>
                            <a:srgbClr val="002060"/>
                          </a:solidFill>
                          <a:effectLst/>
                          <a:latin typeface="黑体" pitchFamily="49" charset="-122"/>
                          <a:ea typeface="黑体" pitchFamily="49" charset="-122"/>
                        </a:rPr>
                        <a:t>1% </a:t>
                      </a:r>
                      <a:r>
                        <a:rPr lang="zh-CN" sz="1800" b="1" u="dbl" kern="100">
                          <a:solidFill>
                            <a:srgbClr val="002060"/>
                          </a:solidFill>
                          <a:effectLst/>
                          <a:latin typeface="黑体" pitchFamily="49" charset="-122"/>
                          <a:ea typeface="黑体" pitchFamily="49" charset="-122"/>
                        </a:rPr>
                        <a:t>引起劳动力需求量下降的幅度小于</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）工资率上升时，工资总量也上升，反之亦然。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827101229"/>
                  </a:ext>
                </a:extLst>
              </a:tr>
              <a:tr h="0">
                <a:tc>
                  <a:txBody>
                    <a:bodyPr/>
                    <a:lstStyle/>
                    <a:p>
                      <a:pPr algn="l">
                        <a:spcAft>
                          <a:spcPts val="0"/>
                        </a:spcAft>
                      </a:pPr>
                      <a:r>
                        <a:rPr lang="zh-CN" sz="1800" b="1" u="sng" kern="100">
                          <a:solidFill>
                            <a:srgbClr val="002060"/>
                          </a:solidFill>
                          <a:effectLst/>
                          <a:latin typeface="黑体" pitchFamily="49" charset="-122"/>
                          <a:ea typeface="黑体" pitchFamily="49" charset="-122"/>
                        </a:rPr>
                        <a:t>单位</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弹性</a:t>
                      </a:r>
                      <a:r>
                        <a:rPr lang="en-US" sz="1800" b="1" u="dbl" kern="100" dirty="0">
                          <a:solidFill>
                            <a:srgbClr val="002060"/>
                          </a:solidFill>
                          <a:effectLst/>
                          <a:latin typeface="黑体" pitchFamily="49" charset="-122"/>
                          <a:ea typeface="黑体" pitchFamily="49" charset="-122"/>
                        </a:rPr>
                        <a:t>/=1</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工资率上升</a:t>
                      </a:r>
                      <a:r>
                        <a:rPr lang="en-US" sz="1800" b="1" u="dbl" kern="100" dirty="0">
                          <a:solidFill>
                            <a:srgbClr val="002060"/>
                          </a:solidFill>
                          <a:effectLst/>
                          <a:latin typeface="黑体" pitchFamily="49" charset="-122"/>
                          <a:ea typeface="黑体" pitchFamily="49" charset="-122"/>
                        </a:rPr>
                        <a:t>1% </a:t>
                      </a:r>
                      <a:r>
                        <a:rPr lang="zh-CN" sz="1800" b="1" u="dbl" kern="100" dirty="0">
                          <a:solidFill>
                            <a:srgbClr val="002060"/>
                          </a:solidFill>
                          <a:effectLst/>
                          <a:latin typeface="黑体" pitchFamily="49" charset="-122"/>
                          <a:ea typeface="黑体" pitchFamily="49" charset="-122"/>
                        </a:rPr>
                        <a:t>引起劳动力需求量下降的幅度等于</a:t>
                      </a:r>
                      <a:r>
                        <a:rPr lang="en-US" sz="1800" b="1" u="dbl" kern="100" dirty="0">
                          <a:solidFill>
                            <a:srgbClr val="002060"/>
                          </a:solidFill>
                          <a:effectLst/>
                          <a:latin typeface="黑体" pitchFamily="49" charset="-122"/>
                          <a:ea typeface="黑体" pitchFamily="49" charset="-122"/>
                        </a:rPr>
                        <a:t>1%</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）无论工资率上升还是下降，工资总量不会发生变化</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92109037"/>
                  </a:ext>
                </a:extLst>
              </a:tr>
            </a:tbl>
          </a:graphicData>
        </a:graphic>
      </p:graphicFrame>
    </p:spTree>
    <p:extLst>
      <p:ext uri="{BB962C8B-B14F-4D97-AF65-F5344CB8AC3E}">
        <p14:creationId xmlns:p14="http://schemas.microsoft.com/office/powerpoint/2010/main" val="24104206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B8E9004A-B353-428E-A6FF-26BC95CFCC9D}"/>
              </a:ext>
            </a:extLst>
          </p:cNvPr>
          <p:cNvSpPr/>
          <p:nvPr/>
        </p:nvSpPr>
        <p:spPr>
          <a:xfrm>
            <a:off x="663196" y="487376"/>
            <a:ext cx="2213748" cy="507831"/>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22.</a:t>
            </a:r>
            <a:r>
              <a:rPr lang="zh-CN" altLang="zh-CN" b="1" u="sng" kern="100" dirty="0">
                <a:solidFill>
                  <a:srgbClr val="993300"/>
                </a:solidFill>
                <a:latin typeface="黑体" pitchFamily="49" charset="-122"/>
                <a:ea typeface="黑体" pitchFamily="49" charset="-122"/>
                <a:cs typeface="宋体" panose="02010600030101010101" pitchFamily="2" charset="-122"/>
              </a:rPr>
              <a:t>派生需求定理</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a16="http://schemas.microsoft.com/office/drawing/2014/main" id="{195766AE-5425-481C-A0D8-9D0976ADC257}"/>
              </a:ext>
            </a:extLst>
          </p:cNvPr>
          <p:cNvSpPr/>
          <p:nvPr/>
        </p:nvSpPr>
        <p:spPr>
          <a:xfrm>
            <a:off x="603375" y="839705"/>
            <a:ext cx="5349221" cy="460382"/>
          </a:xfrm>
          <a:prstGeom prst="rect">
            <a:avLst/>
          </a:prstGeom>
        </p:spPr>
        <p:txBody>
          <a:bodyPr wrap="none">
            <a:spAutoFit/>
          </a:bodyPr>
          <a:lstStyle/>
          <a:p>
            <a:pPr indent="280670">
              <a:lnSpc>
                <a:spcPct val="150000"/>
              </a:lnSpc>
            </a:pPr>
            <a:r>
              <a:rPr lang="zh-CN" altLang="zh-CN" b="1" kern="100" dirty="0">
                <a:solidFill>
                  <a:srgbClr val="000080"/>
                </a:solidFill>
                <a:latin typeface="黑体" pitchFamily="49" charset="-122"/>
                <a:ea typeface="黑体" pitchFamily="49" charset="-122"/>
                <a:cs typeface="宋体" panose="02010600030101010101" pitchFamily="2" charset="-122"/>
              </a:rPr>
              <a:t>影响劳动力自身需求工资弹性的因素及变化情况</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a16="http://schemas.microsoft.com/office/drawing/2014/main" id="{A7527C6E-26D2-4ECA-A191-F0B8DEDBBAD8}"/>
              </a:ext>
            </a:extLst>
          </p:cNvPr>
          <p:cNvGraphicFramePr>
            <a:graphicFrameLocks noGrp="1"/>
          </p:cNvGraphicFramePr>
          <p:nvPr>
            <p:extLst>
              <p:ext uri="{D42A27DB-BD31-4B8C-83A1-F6EECF244321}">
                <p14:modId xmlns:p14="http://schemas.microsoft.com/office/powerpoint/2010/main" val="364358388"/>
              </p:ext>
            </p:extLst>
          </p:nvPr>
        </p:nvGraphicFramePr>
        <p:xfrm>
          <a:off x="692150" y="1298575"/>
          <a:ext cx="10837864" cy="1920240"/>
        </p:xfrm>
        <a:graphic>
          <a:graphicData uri="http://schemas.openxmlformats.org/drawingml/2006/table">
            <a:tbl>
              <a:tblPr>
                <a:tableStyleId>{5C22544A-7EE6-4342-B048-85BDC9FD1C3A}</a:tableStyleId>
              </a:tblPr>
              <a:tblGrid>
                <a:gridCol w="4721693">
                  <a:extLst>
                    <a:ext uri="{9D8B030D-6E8A-4147-A177-3AD203B41FA5}">
                      <a16:colId xmlns:a16="http://schemas.microsoft.com/office/drawing/2014/main" val="1193227800"/>
                    </a:ext>
                  </a:extLst>
                </a:gridCol>
                <a:gridCol w="969346">
                  <a:extLst>
                    <a:ext uri="{9D8B030D-6E8A-4147-A177-3AD203B41FA5}">
                      <a16:colId xmlns:a16="http://schemas.microsoft.com/office/drawing/2014/main" val="1107491953"/>
                    </a:ext>
                  </a:extLst>
                </a:gridCol>
                <a:gridCol w="1930357">
                  <a:extLst>
                    <a:ext uri="{9D8B030D-6E8A-4147-A177-3AD203B41FA5}">
                      <a16:colId xmlns:a16="http://schemas.microsoft.com/office/drawing/2014/main" val="4001147004"/>
                    </a:ext>
                  </a:extLst>
                </a:gridCol>
                <a:gridCol w="1930357">
                  <a:extLst>
                    <a:ext uri="{9D8B030D-6E8A-4147-A177-3AD203B41FA5}">
                      <a16:colId xmlns:a16="http://schemas.microsoft.com/office/drawing/2014/main" val="3278254988"/>
                    </a:ext>
                  </a:extLst>
                </a:gridCol>
                <a:gridCol w="1286111">
                  <a:extLst>
                    <a:ext uri="{9D8B030D-6E8A-4147-A177-3AD203B41FA5}">
                      <a16:colId xmlns:a16="http://schemas.microsoft.com/office/drawing/2014/main" val="1929630628"/>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条件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dirty="0">
                          <a:solidFill>
                            <a:srgbClr val="002060"/>
                          </a:solidFill>
                          <a:effectLst/>
                          <a:latin typeface="黑体" pitchFamily="49" charset="-122"/>
                          <a:ea typeface="黑体" pitchFamily="49" charset="-122"/>
                        </a:rPr>
                        <a:t>变化</a:t>
                      </a:r>
                    </a:p>
                    <a:p>
                      <a:pPr algn="l">
                        <a:spcAft>
                          <a:spcPts val="0"/>
                        </a:spcAft>
                      </a:pPr>
                      <a:r>
                        <a:rPr lang="zh-CN" sz="1800" b="1" kern="100" dirty="0">
                          <a:solidFill>
                            <a:srgbClr val="002060"/>
                          </a:solidFill>
                          <a:effectLst/>
                          <a:latin typeface="黑体" pitchFamily="49" charset="-122"/>
                          <a:ea typeface="黑体" pitchFamily="49" charset="-122"/>
                        </a:rPr>
                        <a:t>情况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劳动力自身</a:t>
                      </a:r>
                    </a:p>
                    <a:p>
                      <a:pPr algn="l">
                        <a:spcAft>
                          <a:spcPts val="0"/>
                        </a:spcAft>
                      </a:pPr>
                      <a:r>
                        <a:rPr lang="zh-CN" sz="1800" b="1" kern="100">
                          <a:solidFill>
                            <a:srgbClr val="002060"/>
                          </a:solidFill>
                          <a:effectLst/>
                          <a:latin typeface="黑体" pitchFamily="49" charset="-122"/>
                          <a:ea typeface="黑体" pitchFamily="49" charset="-122"/>
                        </a:rPr>
                        <a:t>需求工资弹性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记忆窍门</a:t>
                      </a:r>
                    </a:p>
                    <a:p>
                      <a:pPr algn="l">
                        <a:spcAft>
                          <a:spcPts val="0"/>
                        </a:spcAft>
                      </a:pPr>
                      <a:r>
                        <a:rPr lang="zh-CN" sz="1800" b="1" kern="100">
                          <a:solidFill>
                            <a:srgbClr val="002060"/>
                          </a:solidFill>
                          <a:effectLst/>
                          <a:latin typeface="黑体" pitchFamily="49" charset="-122"/>
                          <a:ea typeface="黑体" pitchFamily="49" charset="-122"/>
                        </a:rPr>
                        <a:t>（方向）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910994353"/>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①最终产品的需求价格弹性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相同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649797141"/>
                  </a:ext>
                </a:extLst>
              </a:tr>
              <a:tr h="111125">
                <a:tc rowSpan="2">
                  <a:txBody>
                    <a:bodyPr/>
                    <a:lstStyle/>
                    <a:p>
                      <a:pPr algn="l">
                        <a:spcAft>
                          <a:spcPts val="0"/>
                        </a:spcAft>
                      </a:pPr>
                      <a:r>
                        <a:rPr lang="zh-CN" sz="1800" b="1" kern="100">
                          <a:solidFill>
                            <a:srgbClr val="002060"/>
                          </a:solidFill>
                          <a:effectLst/>
                          <a:latin typeface="黑体" pitchFamily="49" charset="-122"/>
                          <a:ea typeface="黑体" pitchFamily="49" charset="-122"/>
                        </a:rPr>
                        <a:t>②要素替代的难易度</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rowSpan="2">
                  <a:txBody>
                    <a:bodyPr/>
                    <a:lstStyle/>
                    <a:p>
                      <a:pPr algn="l">
                        <a:spcAft>
                          <a:spcPts val="0"/>
                        </a:spcAft>
                      </a:pPr>
                      <a:r>
                        <a:rPr lang="zh-CN" sz="1800" b="1" kern="100">
                          <a:solidFill>
                            <a:srgbClr val="002060"/>
                          </a:solidFill>
                          <a:effectLst/>
                          <a:latin typeface="黑体" pitchFamily="49" charset="-122"/>
                          <a:ea typeface="黑体" pitchFamily="49" charset="-122"/>
                        </a:rPr>
                        <a:t>相同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a:solidFill>
                            <a:srgbClr val="002060"/>
                          </a:solidFill>
                          <a:effectLst/>
                          <a:latin typeface="黑体" pitchFamily="49" charset="-122"/>
                          <a:ea typeface="黑体" pitchFamily="49" charset="-122"/>
                        </a:rPr>
                        <a:t>容易</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u="dbl" kern="100">
                          <a:solidFill>
                            <a:srgbClr val="002060"/>
                          </a:solidFill>
                          <a:effectLst/>
                          <a:latin typeface="黑体" pitchFamily="49" charset="-122"/>
                          <a:ea typeface="黑体" pitchFamily="49" charset="-122"/>
                        </a:rPr>
                        <a:t>高</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rowSpan="2">
                  <a:txBody>
                    <a:bodyPr/>
                    <a:lstStyle/>
                    <a:p>
                      <a:pPr algn="l">
                        <a:spcAft>
                          <a:spcPts val="0"/>
                        </a:spcAft>
                      </a:pPr>
                      <a:r>
                        <a:rPr lang="zh-CN" sz="1800" b="1" u="dbl" kern="100">
                          <a:solidFill>
                            <a:srgbClr val="002060"/>
                          </a:solidFill>
                          <a:effectLst/>
                          <a:latin typeface="黑体" pitchFamily="49" charset="-122"/>
                          <a:ea typeface="黑体" pitchFamily="49" charset="-122"/>
                        </a:rPr>
                        <a:t>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904242153"/>
                  </a:ext>
                </a:extLst>
              </a:tr>
              <a:tr h="111125">
                <a:tc vMerge="1">
                  <a:txBody>
                    <a:bodyPr/>
                    <a:lstStyle/>
                    <a:p>
                      <a:endParaRPr lang="zh-CN" altLang="en-US"/>
                    </a:p>
                  </a:txBody>
                  <a:tcPr/>
                </a:tc>
                <a:tc vMerge="1">
                  <a:txBody>
                    <a:bodyPr/>
                    <a:lstStyle/>
                    <a:p>
                      <a:endParaRPr lang="zh-CN" altLang="en-US"/>
                    </a:p>
                  </a:txBody>
                  <a:tcPr/>
                </a:tc>
                <a:tc>
                  <a:txBody>
                    <a:bodyPr/>
                    <a:lstStyle/>
                    <a:p>
                      <a:pPr algn="l">
                        <a:spcAft>
                          <a:spcPts val="0"/>
                        </a:spcAft>
                      </a:pPr>
                      <a:r>
                        <a:rPr lang="zh-CN" sz="1800" b="1" kern="100">
                          <a:solidFill>
                            <a:srgbClr val="002060"/>
                          </a:solidFill>
                          <a:effectLst/>
                          <a:latin typeface="黑体" pitchFamily="49" charset="-122"/>
                          <a:ea typeface="黑体" pitchFamily="49" charset="-122"/>
                        </a:rPr>
                        <a:t>困难</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低</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a16="http://schemas.microsoft.com/office/drawing/2014/main" val="3718034376"/>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③其他生产要素的供给弹性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相同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785048746"/>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④产品总成本中劳动力成本所占的比重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相同</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dirty="0">
                          <a:solidFill>
                            <a:srgbClr val="002060"/>
                          </a:solidFill>
                          <a:effectLst/>
                          <a:latin typeface="黑体" pitchFamily="49" charset="-122"/>
                          <a:ea typeface="黑体" pitchFamily="49" charset="-122"/>
                        </a:rPr>
                        <a:t>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dirty="0">
                          <a:solidFill>
                            <a:srgbClr val="002060"/>
                          </a:solidFill>
                          <a:effectLst/>
                          <a:latin typeface="黑体" pitchFamily="49" charset="-122"/>
                          <a:ea typeface="黑体" pitchFamily="49" charset="-122"/>
                        </a:rPr>
                        <a:t>同</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050209711"/>
                  </a:ext>
                </a:extLst>
              </a:tr>
            </a:tbl>
          </a:graphicData>
        </a:graphic>
      </p:graphicFrame>
      <p:sp>
        <p:nvSpPr>
          <p:cNvPr id="9" name="矩形 8">
            <a:extLst>
              <a:ext uri="{FF2B5EF4-FFF2-40B4-BE49-F238E27FC236}">
                <a16:creationId xmlns:a16="http://schemas.microsoft.com/office/drawing/2014/main" id="{929CD13A-3D69-4A73-A528-D6E3444A5DC7}"/>
              </a:ext>
            </a:extLst>
          </p:cNvPr>
          <p:cNvSpPr/>
          <p:nvPr/>
        </p:nvSpPr>
        <p:spPr>
          <a:xfrm>
            <a:off x="692150" y="3352969"/>
            <a:ext cx="3608360" cy="507831"/>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23.</a:t>
            </a:r>
            <a:r>
              <a:rPr lang="zh-CN" altLang="zh-CN" b="1" u="sng" kern="100" dirty="0">
                <a:solidFill>
                  <a:srgbClr val="993300"/>
                </a:solidFill>
                <a:latin typeface="黑体" pitchFamily="49" charset="-122"/>
                <a:ea typeface="黑体" pitchFamily="49" charset="-122"/>
                <a:cs typeface="宋体" panose="02010600030101010101" pitchFamily="2" charset="-122"/>
              </a:rPr>
              <a:t>劳动力需求的交叉工资弹性</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10" name="矩形 9">
            <a:extLst>
              <a:ext uri="{FF2B5EF4-FFF2-40B4-BE49-F238E27FC236}">
                <a16:creationId xmlns:a16="http://schemas.microsoft.com/office/drawing/2014/main" id="{C4A2D719-00C1-48CA-A9B8-63F1746FB49F}"/>
              </a:ext>
            </a:extLst>
          </p:cNvPr>
          <p:cNvSpPr/>
          <p:nvPr/>
        </p:nvSpPr>
        <p:spPr>
          <a:xfrm>
            <a:off x="692150" y="3860800"/>
            <a:ext cx="3257302" cy="460382"/>
          </a:xfrm>
          <a:prstGeom prst="rect">
            <a:avLst/>
          </a:prstGeom>
        </p:spPr>
        <p:txBody>
          <a:bodyPr wrap="none">
            <a:spAutoFit/>
          </a:bodyPr>
          <a:lstStyle/>
          <a:p>
            <a:pPr indent="280670">
              <a:lnSpc>
                <a:spcPct val="150000"/>
              </a:lnSpc>
            </a:pPr>
            <a:r>
              <a:rPr lang="zh-CN" altLang="zh-CN" b="1" u="dbl" kern="100" dirty="0">
                <a:solidFill>
                  <a:srgbClr val="000080"/>
                </a:solidFill>
                <a:latin typeface="黑体" pitchFamily="49" charset="-122"/>
                <a:ea typeface="黑体" pitchFamily="49" charset="-122"/>
                <a:cs typeface="宋体" panose="02010600030101010101" pitchFamily="2" charset="-122"/>
              </a:rPr>
              <a:t>劳动力需求的交叉工资弹性</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C78F4E65-E356-4799-A996-A4FF41FC8F3E}"/>
              </a:ext>
            </a:extLst>
          </p:cNvPr>
          <p:cNvGraphicFramePr>
            <a:graphicFrameLocks noGrp="1"/>
          </p:cNvGraphicFramePr>
          <p:nvPr>
            <p:extLst>
              <p:ext uri="{D42A27DB-BD31-4B8C-83A1-F6EECF244321}">
                <p14:modId xmlns:p14="http://schemas.microsoft.com/office/powerpoint/2010/main" val="3359076902"/>
              </p:ext>
            </p:extLst>
          </p:nvPr>
        </p:nvGraphicFramePr>
        <p:xfrm>
          <a:off x="692149" y="4329748"/>
          <a:ext cx="10837863" cy="822960"/>
        </p:xfrm>
        <a:graphic>
          <a:graphicData uri="http://schemas.openxmlformats.org/drawingml/2006/table">
            <a:tbl>
              <a:tblPr>
                <a:tableStyleId>{5C22544A-7EE6-4342-B048-85BDC9FD1C3A}</a:tableStyleId>
              </a:tblPr>
              <a:tblGrid>
                <a:gridCol w="1053010">
                  <a:extLst>
                    <a:ext uri="{9D8B030D-6E8A-4147-A177-3AD203B41FA5}">
                      <a16:colId xmlns:a16="http://schemas.microsoft.com/office/drawing/2014/main" val="4278867323"/>
                    </a:ext>
                  </a:extLst>
                </a:gridCol>
                <a:gridCol w="9784853">
                  <a:extLst>
                    <a:ext uri="{9D8B030D-6E8A-4147-A177-3AD203B41FA5}">
                      <a16:colId xmlns:a16="http://schemas.microsoft.com/office/drawing/2014/main" val="3080747015"/>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含义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指一种劳动力</a:t>
                      </a:r>
                      <a:r>
                        <a:rPr lang="zh-CN" sz="1800" b="1" u="dbl" kern="100" dirty="0">
                          <a:solidFill>
                            <a:srgbClr val="002060"/>
                          </a:solidFill>
                          <a:effectLst/>
                          <a:latin typeface="黑体" pitchFamily="49" charset="-122"/>
                          <a:ea typeface="黑体" pitchFamily="49" charset="-122"/>
                        </a:rPr>
                        <a:t>（男）的工资</a:t>
                      </a:r>
                      <a:r>
                        <a:rPr lang="zh-CN" altLang="en-US" sz="1800" b="1" u="dbl" kern="100" dirty="0">
                          <a:solidFill>
                            <a:srgbClr val="002060"/>
                          </a:solidFill>
                          <a:effectLst/>
                          <a:latin typeface="黑体" pitchFamily="49" charset="-122"/>
                          <a:ea typeface="黑体" pitchFamily="49" charset="-122"/>
                        </a:rPr>
                        <a:t>率</a:t>
                      </a:r>
                      <a:r>
                        <a:rPr lang="zh-CN" sz="1800" b="1" u="dbl" kern="100" dirty="0">
                          <a:solidFill>
                            <a:srgbClr val="002060"/>
                          </a:solidFill>
                          <a:effectLst/>
                          <a:latin typeface="黑体" pitchFamily="49" charset="-122"/>
                          <a:ea typeface="黑体" pitchFamily="49" charset="-122"/>
                        </a:rPr>
                        <a:t>变化</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引起的另一类劳动力</a:t>
                      </a:r>
                      <a:r>
                        <a:rPr lang="zh-CN" sz="1800" b="1" u="dbl" kern="100" dirty="0">
                          <a:solidFill>
                            <a:srgbClr val="002060"/>
                          </a:solidFill>
                          <a:effectLst/>
                          <a:latin typeface="黑体" pitchFamily="49" charset="-122"/>
                          <a:ea typeface="黑体" pitchFamily="49" charset="-122"/>
                        </a:rPr>
                        <a:t>（女）需求量</a:t>
                      </a:r>
                      <a:r>
                        <a:rPr lang="zh-CN" sz="1800" b="1" kern="100" dirty="0">
                          <a:solidFill>
                            <a:srgbClr val="002060"/>
                          </a:solidFill>
                          <a:effectLst/>
                          <a:latin typeface="黑体" pitchFamily="49" charset="-122"/>
                          <a:ea typeface="黑体" pitchFamily="49" charset="-122"/>
                        </a:rPr>
                        <a:t>变化的百分比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51461963"/>
                  </a:ext>
                </a:extLst>
              </a:tr>
              <a:tr h="0">
                <a:tc>
                  <a:txBody>
                    <a:bodyPr/>
                    <a:lstStyle/>
                    <a:p>
                      <a:pPr algn="l">
                        <a:spcAft>
                          <a:spcPts val="0"/>
                        </a:spcAft>
                      </a:pPr>
                      <a:r>
                        <a:rPr lang="zh-CN" sz="1800" b="1" u="dbl" kern="100">
                          <a:solidFill>
                            <a:srgbClr val="002060"/>
                          </a:solidFill>
                          <a:effectLst/>
                          <a:latin typeface="黑体" pitchFamily="49" charset="-122"/>
                          <a:ea typeface="黑体" pitchFamily="49" charset="-122"/>
                        </a:rPr>
                        <a:t>正</a:t>
                      </a:r>
                      <a:r>
                        <a:rPr lang="zh-CN" sz="1800" b="1" kern="100">
                          <a:solidFill>
                            <a:srgbClr val="002060"/>
                          </a:solidFill>
                          <a:effectLst/>
                          <a:latin typeface="黑体" pitchFamily="49" charset="-122"/>
                          <a:ea typeface="黑体" pitchFamily="49" charset="-122"/>
                        </a:rPr>
                        <a:t>值</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dirty="0">
                          <a:solidFill>
                            <a:srgbClr val="002060"/>
                          </a:solidFill>
                          <a:effectLst/>
                          <a:latin typeface="黑体" pitchFamily="49" charset="-122"/>
                          <a:ea typeface="黑体" pitchFamily="49" charset="-122"/>
                        </a:rPr>
                        <a:t>总替代</a:t>
                      </a:r>
                      <a:r>
                        <a:rPr lang="zh-CN" sz="1800" b="1" kern="100" dirty="0">
                          <a:solidFill>
                            <a:srgbClr val="002060"/>
                          </a:solidFill>
                          <a:effectLst/>
                          <a:latin typeface="黑体" pitchFamily="49" charset="-122"/>
                          <a:ea typeface="黑体" pitchFamily="49" charset="-122"/>
                        </a:rPr>
                        <a:t>关系：意味着一种劳动力的</a:t>
                      </a:r>
                      <a:r>
                        <a:rPr lang="zh-CN" sz="1800" b="1" u="dbl" kern="100" dirty="0">
                          <a:solidFill>
                            <a:srgbClr val="002060"/>
                          </a:solidFill>
                          <a:effectLst/>
                          <a:latin typeface="黑体" pitchFamily="49" charset="-122"/>
                          <a:ea typeface="黑体" pitchFamily="49" charset="-122"/>
                        </a:rPr>
                        <a:t>工资率提高</a:t>
                      </a:r>
                      <a:r>
                        <a:rPr lang="zh-CN" sz="1800" b="1" kern="100" dirty="0">
                          <a:solidFill>
                            <a:srgbClr val="002060"/>
                          </a:solidFill>
                          <a:effectLst/>
                          <a:latin typeface="黑体" pitchFamily="49" charset="-122"/>
                          <a:ea typeface="黑体" pitchFamily="49" charset="-122"/>
                        </a:rPr>
                        <a:t>会促使另一种劳动力的</a:t>
                      </a:r>
                      <a:r>
                        <a:rPr lang="zh-CN" sz="1800" b="1" u="dbl" kern="100" dirty="0">
                          <a:solidFill>
                            <a:srgbClr val="002060"/>
                          </a:solidFill>
                          <a:effectLst/>
                          <a:latin typeface="黑体" pitchFamily="49" charset="-122"/>
                          <a:ea typeface="黑体" pitchFamily="49" charset="-122"/>
                        </a:rPr>
                        <a:t>就业量增加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23474669"/>
                  </a:ext>
                </a:extLst>
              </a:tr>
              <a:tr h="0">
                <a:tc>
                  <a:txBody>
                    <a:bodyPr/>
                    <a:lstStyle/>
                    <a:p>
                      <a:pPr algn="l">
                        <a:spcAft>
                          <a:spcPts val="0"/>
                        </a:spcAft>
                      </a:pPr>
                      <a:r>
                        <a:rPr lang="zh-CN" sz="1800" b="1" u="dbl" kern="100" dirty="0">
                          <a:solidFill>
                            <a:srgbClr val="002060"/>
                          </a:solidFill>
                          <a:effectLst/>
                          <a:latin typeface="黑体" pitchFamily="49" charset="-122"/>
                          <a:ea typeface="黑体" pitchFamily="49" charset="-122"/>
                        </a:rPr>
                        <a:t>负</a:t>
                      </a:r>
                      <a:r>
                        <a:rPr lang="zh-CN" sz="1800" b="1" kern="100" dirty="0">
                          <a:solidFill>
                            <a:srgbClr val="002060"/>
                          </a:solidFill>
                          <a:effectLst/>
                          <a:latin typeface="黑体" pitchFamily="49" charset="-122"/>
                          <a:ea typeface="黑体" pitchFamily="49" charset="-122"/>
                        </a:rPr>
                        <a:t>值</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dirty="0">
                          <a:solidFill>
                            <a:srgbClr val="002060"/>
                          </a:solidFill>
                          <a:effectLst/>
                          <a:latin typeface="黑体" pitchFamily="49" charset="-122"/>
                          <a:ea typeface="黑体" pitchFamily="49" charset="-122"/>
                        </a:rPr>
                        <a:t>总互补</a:t>
                      </a:r>
                      <a:r>
                        <a:rPr lang="zh-CN" sz="1800" b="1" kern="100" dirty="0">
                          <a:solidFill>
                            <a:srgbClr val="002060"/>
                          </a:solidFill>
                          <a:effectLst/>
                          <a:latin typeface="黑体" pitchFamily="49" charset="-122"/>
                          <a:ea typeface="黑体" pitchFamily="49" charset="-122"/>
                        </a:rPr>
                        <a:t>关系：意味着一种劳动力的</a:t>
                      </a:r>
                      <a:r>
                        <a:rPr lang="zh-CN" sz="1800" b="1" u="dbl" kern="100" dirty="0">
                          <a:solidFill>
                            <a:srgbClr val="002060"/>
                          </a:solidFill>
                          <a:effectLst/>
                          <a:latin typeface="黑体" pitchFamily="49" charset="-122"/>
                          <a:ea typeface="黑体" pitchFamily="49" charset="-122"/>
                        </a:rPr>
                        <a:t>工资率提高</a:t>
                      </a:r>
                      <a:r>
                        <a:rPr lang="zh-CN" sz="1800" b="1" kern="100" dirty="0">
                          <a:solidFill>
                            <a:srgbClr val="002060"/>
                          </a:solidFill>
                          <a:effectLst/>
                          <a:latin typeface="黑体" pitchFamily="49" charset="-122"/>
                          <a:ea typeface="黑体" pitchFamily="49" charset="-122"/>
                        </a:rPr>
                        <a:t>会促使另一种劳动力的</a:t>
                      </a:r>
                      <a:r>
                        <a:rPr lang="zh-CN" sz="1800" b="1" u="dbl" kern="100" dirty="0">
                          <a:solidFill>
                            <a:srgbClr val="002060"/>
                          </a:solidFill>
                          <a:effectLst/>
                          <a:latin typeface="黑体" pitchFamily="49" charset="-122"/>
                          <a:ea typeface="黑体" pitchFamily="49" charset="-122"/>
                        </a:rPr>
                        <a:t>就业量减少</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29207001"/>
                  </a:ext>
                </a:extLst>
              </a:tr>
            </a:tbl>
          </a:graphicData>
        </a:graphic>
      </p:graphicFrame>
    </p:spTree>
    <p:extLst>
      <p:ext uri="{BB962C8B-B14F-4D97-AF65-F5344CB8AC3E}">
        <p14:creationId xmlns:p14="http://schemas.microsoft.com/office/powerpoint/2010/main" val="12185963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9E78DA76-262B-4D21-B1B3-99890F0BE591}"/>
              </a:ext>
            </a:extLst>
          </p:cNvPr>
          <p:cNvSpPr/>
          <p:nvPr/>
        </p:nvSpPr>
        <p:spPr>
          <a:xfrm>
            <a:off x="6396067" y="726043"/>
            <a:ext cx="4456669"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25.</a:t>
            </a:r>
            <a:r>
              <a:rPr lang="zh-CN" altLang="zh-CN" b="1" dirty="0">
                <a:solidFill>
                  <a:srgbClr val="993300"/>
                </a:solidFill>
                <a:latin typeface="黑体" pitchFamily="49" charset="-122"/>
                <a:ea typeface="黑体" pitchFamily="49" charset="-122"/>
                <a:cs typeface="宋体" panose="02010600030101010101" pitchFamily="2" charset="-122"/>
              </a:rPr>
              <a:t>劳动力</a:t>
            </a:r>
            <a:r>
              <a:rPr lang="zh-CN" altLang="zh-CN" b="1" u="dbl" dirty="0">
                <a:solidFill>
                  <a:srgbClr val="993300"/>
                </a:solidFill>
                <a:latin typeface="黑体" pitchFamily="49" charset="-122"/>
                <a:ea typeface="黑体" pitchFamily="49" charset="-122"/>
                <a:cs typeface="宋体" panose="02010600030101010101" pitchFamily="2" charset="-122"/>
              </a:rPr>
              <a:t>供给曲线移动</a:t>
            </a:r>
            <a:r>
              <a:rPr lang="zh-CN" altLang="zh-CN" b="1" dirty="0">
                <a:solidFill>
                  <a:srgbClr val="993300"/>
                </a:solidFill>
                <a:latin typeface="黑体" pitchFamily="49" charset="-122"/>
                <a:ea typeface="黑体" pitchFamily="49" charset="-122"/>
                <a:cs typeface="宋体" panose="02010600030101010101" pitchFamily="2" charset="-122"/>
              </a:rPr>
              <a:t>对均衡位置的影响</a:t>
            </a:r>
            <a:endParaRPr lang="zh-CN" altLang="en-US" dirty="0">
              <a:latin typeface="黑体" pitchFamily="49" charset="-122"/>
              <a:ea typeface="黑体" pitchFamily="49" charset="-122"/>
            </a:endParaRPr>
          </a:p>
        </p:txBody>
      </p:sp>
      <p:pic>
        <p:nvPicPr>
          <p:cNvPr id="13314" name="Picture 1">
            <a:extLst>
              <a:ext uri="{FF2B5EF4-FFF2-40B4-BE49-F238E27FC236}">
                <a16:creationId xmlns:a16="http://schemas.microsoft.com/office/drawing/2014/main" id="{59B5FF32-FAD1-494C-A444-81BBF9ECC6E7}"/>
              </a:ext>
            </a:extLst>
          </p:cNvPr>
          <p:cNvPicPr>
            <a:picLocks noChangeAspect="1" noChangeArrowheads="1"/>
          </p:cNvPicPr>
          <p:nvPr/>
        </p:nvPicPr>
        <p:blipFill>
          <a:blip r:embed="rId4" cstate="print">
            <a:lum bright="30000" contrast="10000"/>
            <a:extLst>
              <a:ext uri="{28A0092B-C50C-407E-A947-70E740481C1C}">
                <a14:useLocalDpi xmlns:a14="http://schemas.microsoft.com/office/drawing/2010/main" val="0"/>
              </a:ext>
            </a:extLst>
          </a:blip>
          <a:srcRect/>
          <a:stretch>
            <a:fillRect/>
          </a:stretch>
        </p:blipFill>
        <p:spPr bwMode="auto">
          <a:xfrm>
            <a:off x="6636435" y="1527175"/>
            <a:ext cx="3581400" cy="233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表格 6">
            <a:extLst>
              <a:ext uri="{FF2B5EF4-FFF2-40B4-BE49-F238E27FC236}">
                <a16:creationId xmlns:a16="http://schemas.microsoft.com/office/drawing/2014/main" id="{0FD26534-1584-4D92-AC1C-A71DB45298CA}"/>
              </a:ext>
            </a:extLst>
          </p:cNvPr>
          <p:cNvGraphicFramePr>
            <a:graphicFrameLocks noGrp="1"/>
          </p:cNvGraphicFramePr>
          <p:nvPr>
            <p:extLst>
              <p:ext uri="{D42A27DB-BD31-4B8C-83A1-F6EECF244321}">
                <p14:modId xmlns:p14="http://schemas.microsoft.com/office/powerpoint/2010/main" val="662135104"/>
              </p:ext>
            </p:extLst>
          </p:nvPr>
        </p:nvGraphicFramePr>
        <p:xfrm>
          <a:off x="6118543" y="4090565"/>
          <a:ext cx="5411470" cy="1920240"/>
        </p:xfrm>
        <a:graphic>
          <a:graphicData uri="http://schemas.openxmlformats.org/drawingml/2006/table">
            <a:tbl>
              <a:tblPr>
                <a:tableStyleId>{5C22544A-7EE6-4342-B048-85BDC9FD1C3A}</a:tableStyleId>
              </a:tblPr>
              <a:tblGrid>
                <a:gridCol w="5411470">
                  <a:extLst>
                    <a:ext uri="{9D8B030D-6E8A-4147-A177-3AD203B41FA5}">
                      <a16:colId xmlns:a16="http://schemas.microsoft.com/office/drawing/2014/main" val="4174182125"/>
                    </a:ext>
                  </a:extLst>
                </a:gridCol>
              </a:tblGrid>
              <a:tr h="0">
                <a:tc>
                  <a:txBody>
                    <a:bodyPr/>
                    <a:lstStyle/>
                    <a:p>
                      <a:pPr algn="l">
                        <a:spcAft>
                          <a:spcPts val="0"/>
                        </a:spcAft>
                      </a:pPr>
                      <a:r>
                        <a:rPr lang="zh-CN" sz="1800" b="1" u="sng" kern="100" dirty="0">
                          <a:solidFill>
                            <a:srgbClr val="002060"/>
                          </a:solidFill>
                          <a:effectLst/>
                          <a:latin typeface="黑体" pitchFamily="49" charset="-122"/>
                          <a:ea typeface="黑体" pitchFamily="49" charset="-122"/>
                        </a:rPr>
                        <a:t>劳动力供给曲线移动对均衡位置的影响：</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原始线是</a:t>
                      </a:r>
                      <a:r>
                        <a:rPr lang="en-US" sz="1800" b="1" kern="100" dirty="0">
                          <a:solidFill>
                            <a:srgbClr val="002060"/>
                          </a:solidFill>
                          <a:effectLst/>
                          <a:latin typeface="黑体" pitchFamily="49" charset="-122"/>
                          <a:ea typeface="黑体" pitchFamily="49" charset="-122"/>
                        </a:rPr>
                        <a:t>S0</a:t>
                      </a:r>
                      <a:r>
                        <a:rPr lang="zh-CN" sz="1800" b="1" kern="100" dirty="0">
                          <a:solidFill>
                            <a:srgbClr val="002060"/>
                          </a:solidFill>
                          <a:effectLst/>
                          <a:latin typeface="黑体" pitchFamily="49" charset="-122"/>
                          <a:ea typeface="黑体" pitchFamily="49" charset="-122"/>
                        </a:rPr>
                        <a:t>线，即中间那条线。在劳动力需求曲线</a:t>
                      </a:r>
                      <a:r>
                        <a:rPr lang="en-US" sz="1800" b="1" kern="100" dirty="0">
                          <a:solidFill>
                            <a:srgbClr val="002060"/>
                          </a:solidFill>
                          <a:effectLst/>
                          <a:latin typeface="黑体" pitchFamily="49" charset="-122"/>
                          <a:ea typeface="黑体" pitchFamily="49" charset="-122"/>
                        </a:rPr>
                        <a:t>D</a:t>
                      </a:r>
                      <a:r>
                        <a:rPr lang="zh-CN" sz="1800" b="1" kern="100" dirty="0">
                          <a:solidFill>
                            <a:srgbClr val="002060"/>
                          </a:solidFill>
                          <a:effectLst/>
                          <a:latin typeface="黑体" pitchFamily="49" charset="-122"/>
                          <a:ea typeface="黑体" pitchFamily="49" charset="-122"/>
                        </a:rPr>
                        <a:t>不变前提下：</a:t>
                      </a:r>
                    </a:p>
                    <a:p>
                      <a:pPr algn="l">
                        <a:spcAft>
                          <a:spcPts val="0"/>
                        </a:spcAft>
                      </a:pPr>
                      <a:r>
                        <a:rPr lang="en-US" sz="1800" b="1" kern="100" dirty="0">
                          <a:solidFill>
                            <a:srgbClr val="002060"/>
                          </a:solidFill>
                          <a:effectLst/>
                          <a:latin typeface="黑体" pitchFamily="49" charset="-122"/>
                          <a:ea typeface="黑体" pitchFamily="49" charset="-122"/>
                        </a:rPr>
                        <a:t>1. </a:t>
                      </a:r>
                      <a:r>
                        <a:rPr lang="zh-CN" sz="1800" b="1" u="dbl" kern="100" dirty="0">
                          <a:solidFill>
                            <a:srgbClr val="002060"/>
                          </a:solidFill>
                          <a:effectLst/>
                          <a:latin typeface="黑体" pitchFamily="49" charset="-122"/>
                          <a:ea typeface="黑体" pitchFamily="49" charset="-122"/>
                        </a:rPr>
                        <a:t>若劳动力供给增加</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S0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S1</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W1,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E1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即均衡工资率减少而均衡就业量增加。</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a:solidFill>
                            <a:srgbClr val="002060"/>
                          </a:solidFill>
                          <a:effectLst/>
                          <a:latin typeface="黑体" pitchFamily="49" charset="-122"/>
                          <a:ea typeface="黑体" pitchFamily="49" charset="-122"/>
                        </a:rPr>
                        <a:t>2. </a:t>
                      </a:r>
                      <a:r>
                        <a:rPr lang="zh-CN" sz="1800" b="1" u="dbl" kern="100" dirty="0">
                          <a:solidFill>
                            <a:srgbClr val="002060"/>
                          </a:solidFill>
                          <a:effectLst/>
                          <a:latin typeface="黑体" pitchFamily="49" charset="-122"/>
                          <a:ea typeface="黑体" pitchFamily="49" charset="-122"/>
                        </a:rPr>
                        <a:t>若劳动力供给减少</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S0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S2</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W2,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E2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即均衡工资率增加而均衡就业量减少。</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62350635"/>
                  </a:ext>
                </a:extLst>
              </a:tr>
            </a:tbl>
          </a:graphicData>
        </a:graphic>
      </p:graphicFrame>
      <p:sp>
        <p:nvSpPr>
          <p:cNvPr id="14" name="矩形 13">
            <a:extLst>
              <a:ext uri="{FF2B5EF4-FFF2-40B4-BE49-F238E27FC236}">
                <a16:creationId xmlns:a16="http://schemas.microsoft.com/office/drawing/2014/main" id="{81658F7F-3932-4F33-8608-7B89E94576BA}"/>
              </a:ext>
            </a:extLst>
          </p:cNvPr>
          <p:cNvSpPr/>
          <p:nvPr/>
        </p:nvSpPr>
        <p:spPr>
          <a:xfrm>
            <a:off x="570611" y="469582"/>
            <a:ext cx="3839193" cy="442878"/>
          </a:xfrm>
          <a:prstGeom prst="rect">
            <a:avLst/>
          </a:prstGeom>
        </p:spPr>
        <p:txBody>
          <a:bodyPr wrap="none">
            <a:spAutoFit/>
          </a:bodyPr>
          <a:lstStyle/>
          <a:p>
            <a:pPr indent="280670">
              <a:lnSpc>
                <a:spcPct val="150000"/>
              </a:lnSpc>
            </a:pPr>
            <a:r>
              <a:rPr lang="zh-CN" altLang="en-US" b="1" u="sng" kern="100" dirty="0">
                <a:solidFill>
                  <a:srgbClr val="002060"/>
                </a:solidFill>
                <a:latin typeface="黑体" pitchFamily="49" charset="-122"/>
                <a:ea typeface="黑体" pitchFamily="49" charset="-122"/>
                <a:cs typeface="Times New Roman" panose="02020603050405020304" pitchFamily="18" charset="0"/>
              </a:rPr>
              <a:t>第四节 劳动力市场均衡与非均衡</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pic>
        <p:nvPicPr>
          <p:cNvPr id="15" name="图片 3">
            <a:extLst>
              <a:ext uri="{FF2B5EF4-FFF2-40B4-BE49-F238E27FC236}">
                <a16:creationId xmlns:a16="http://schemas.microsoft.com/office/drawing/2014/main" id="{984201D9-D485-4DC2-9288-8A50290D8A74}"/>
              </a:ext>
            </a:extLst>
          </p:cNvPr>
          <p:cNvPicPr>
            <a:picLocks noChangeAspect="1" noChangeArrowheads="1"/>
          </p:cNvPicPr>
          <p:nvPr/>
        </p:nvPicPr>
        <p:blipFill>
          <a:blip r:embed="rId5" cstate="print">
            <a:lum bright="30000" contrast="10000"/>
            <a:extLst>
              <a:ext uri="{28A0092B-C50C-407E-A947-70E740481C1C}">
                <a14:useLocalDpi xmlns:a14="http://schemas.microsoft.com/office/drawing/2010/main" val="0"/>
              </a:ext>
            </a:extLst>
          </a:blip>
          <a:srcRect/>
          <a:stretch>
            <a:fillRect/>
          </a:stretch>
        </p:blipFill>
        <p:spPr bwMode="auto">
          <a:xfrm>
            <a:off x="1040765" y="1547723"/>
            <a:ext cx="3629025" cy="233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表格 15">
            <a:extLst>
              <a:ext uri="{FF2B5EF4-FFF2-40B4-BE49-F238E27FC236}">
                <a16:creationId xmlns:a16="http://schemas.microsoft.com/office/drawing/2014/main" id="{2AF9D8F1-5A02-4A8F-BFDF-B3F10266ABFF}"/>
              </a:ext>
            </a:extLst>
          </p:cNvPr>
          <p:cNvGraphicFramePr>
            <a:graphicFrameLocks noGrp="1"/>
          </p:cNvGraphicFramePr>
          <p:nvPr>
            <p:extLst>
              <p:ext uri="{D42A27DB-BD31-4B8C-83A1-F6EECF244321}">
                <p14:modId xmlns:p14="http://schemas.microsoft.com/office/powerpoint/2010/main" val="1456763599"/>
              </p:ext>
            </p:extLst>
          </p:nvPr>
        </p:nvGraphicFramePr>
        <p:xfrm>
          <a:off x="684530" y="4080933"/>
          <a:ext cx="5411470" cy="1920240"/>
        </p:xfrm>
        <a:graphic>
          <a:graphicData uri="http://schemas.openxmlformats.org/drawingml/2006/table">
            <a:tbl>
              <a:tblPr>
                <a:tableStyleId>{5C22544A-7EE6-4342-B048-85BDC9FD1C3A}</a:tableStyleId>
              </a:tblPr>
              <a:tblGrid>
                <a:gridCol w="5411470">
                  <a:extLst>
                    <a:ext uri="{9D8B030D-6E8A-4147-A177-3AD203B41FA5}">
                      <a16:colId xmlns:a16="http://schemas.microsoft.com/office/drawing/2014/main" val="2600258928"/>
                    </a:ext>
                  </a:extLst>
                </a:gridCol>
              </a:tblGrid>
              <a:tr h="0">
                <a:tc>
                  <a:txBody>
                    <a:bodyPr/>
                    <a:lstStyle/>
                    <a:p>
                      <a:pPr algn="l">
                        <a:spcAft>
                          <a:spcPts val="0"/>
                        </a:spcAft>
                      </a:pPr>
                      <a:r>
                        <a:rPr lang="zh-CN" sz="1800" b="1" u="sng" kern="100" dirty="0">
                          <a:solidFill>
                            <a:srgbClr val="002060"/>
                          </a:solidFill>
                          <a:effectLst/>
                          <a:latin typeface="黑体" pitchFamily="49" charset="-122"/>
                          <a:ea typeface="黑体" pitchFamily="49" charset="-122"/>
                        </a:rPr>
                        <a:t>劳动力需求曲线移动对均衡位置的影响</a:t>
                      </a:r>
                      <a:r>
                        <a:rPr lang="en-US" sz="1800" b="1" u="sng"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原始线是</a:t>
                      </a:r>
                      <a:r>
                        <a:rPr lang="en-US" sz="1800" b="1" kern="100" dirty="0">
                          <a:solidFill>
                            <a:srgbClr val="002060"/>
                          </a:solidFill>
                          <a:effectLst/>
                          <a:latin typeface="黑体" pitchFamily="49" charset="-122"/>
                          <a:ea typeface="黑体" pitchFamily="49" charset="-122"/>
                        </a:rPr>
                        <a:t>D0</a:t>
                      </a:r>
                      <a:r>
                        <a:rPr lang="zh-CN" sz="1800" b="1" kern="100" dirty="0">
                          <a:solidFill>
                            <a:srgbClr val="002060"/>
                          </a:solidFill>
                          <a:effectLst/>
                          <a:latin typeface="黑体" pitchFamily="49" charset="-122"/>
                          <a:ea typeface="黑体" pitchFamily="49" charset="-122"/>
                        </a:rPr>
                        <a:t>线，即中间那条线。在劳动力供给曲线</a:t>
                      </a:r>
                      <a:r>
                        <a:rPr lang="en-US" sz="1800" b="1" kern="100" dirty="0">
                          <a:solidFill>
                            <a:srgbClr val="002060"/>
                          </a:solidFill>
                          <a:effectLst/>
                          <a:latin typeface="黑体" pitchFamily="49" charset="-122"/>
                          <a:ea typeface="黑体" pitchFamily="49" charset="-122"/>
                        </a:rPr>
                        <a:t>S</a:t>
                      </a:r>
                      <a:r>
                        <a:rPr lang="zh-CN" sz="1800" b="1" kern="100" dirty="0">
                          <a:solidFill>
                            <a:srgbClr val="002060"/>
                          </a:solidFill>
                          <a:effectLst/>
                          <a:latin typeface="黑体" pitchFamily="49" charset="-122"/>
                          <a:ea typeface="黑体" pitchFamily="49" charset="-122"/>
                        </a:rPr>
                        <a:t>不变前提下：</a:t>
                      </a:r>
                    </a:p>
                    <a:p>
                      <a:pPr algn="l">
                        <a:spcAft>
                          <a:spcPts val="0"/>
                        </a:spcAft>
                      </a:pPr>
                      <a:r>
                        <a:rPr lang="en-US" sz="1800" b="1" kern="100" dirty="0">
                          <a:solidFill>
                            <a:srgbClr val="002060"/>
                          </a:solidFill>
                          <a:effectLst/>
                          <a:latin typeface="黑体" pitchFamily="49" charset="-122"/>
                          <a:ea typeface="黑体" pitchFamily="49" charset="-122"/>
                        </a:rPr>
                        <a:t>1. </a:t>
                      </a:r>
                      <a:r>
                        <a:rPr lang="zh-CN" sz="1800" b="1" u="dbl" kern="100" dirty="0">
                          <a:solidFill>
                            <a:srgbClr val="002060"/>
                          </a:solidFill>
                          <a:effectLst/>
                          <a:latin typeface="黑体" pitchFamily="49" charset="-122"/>
                          <a:ea typeface="黑体" pitchFamily="49" charset="-122"/>
                        </a:rPr>
                        <a:t>若劳动力需求增加</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D0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D2</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W2,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E2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即均衡工资率与均衡就业量同时增加。</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a:solidFill>
                            <a:srgbClr val="002060"/>
                          </a:solidFill>
                          <a:effectLst/>
                          <a:latin typeface="黑体" pitchFamily="49" charset="-122"/>
                          <a:ea typeface="黑体" pitchFamily="49" charset="-122"/>
                        </a:rPr>
                        <a:t>2. </a:t>
                      </a:r>
                      <a:r>
                        <a:rPr lang="zh-CN" sz="1800" b="1" u="dbl" kern="100" dirty="0">
                          <a:solidFill>
                            <a:srgbClr val="002060"/>
                          </a:solidFill>
                          <a:effectLst/>
                          <a:latin typeface="黑体" pitchFamily="49" charset="-122"/>
                          <a:ea typeface="黑体" pitchFamily="49" charset="-122"/>
                        </a:rPr>
                        <a:t>若劳动力需求减少</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D0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D1</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W1,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E1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即均衡工资率与均衡就业量同时减少。</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805910939"/>
                  </a:ext>
                </a:extLst>
              </a:tr>
            </a:tbl>
          </a:graphicData>
        </a:graphic>
      </p:graphicFrame>
      <p:sp>
        <p:nvSpPr>
          <p:cNvPr id="19" name="矩形 18">
            <a:extLst>
              <a:ext uri="{FF2B5EF4-FFF2-40B4-BE49-F238E27FC236}">
                <a16:creationId xmlns:a16="http://schemas.microsoft.com/office/drawing/2014/main" id="{81658F7F-3932-4F33-8608-7B89E94576BA}"/>
              </a:ext>
            </a:extLst>
          </p:cNvPr>
          <p:cNvSpPr/>
          <p:nvPr/>
        </p:nvSpPr>
        <p:spPr>
          <a:xfrm>
            <a:off x="692150" y="790744"/>
            <a:ext cx="4770537" cy="507831"/>
          </a:xfrm>
          <a:prstGeom prst="rect">
            <a:avLst/>
          </a:prstGeom>
        </p:spPr>
        <p:txBody>
          <a:bodyPr wrap="squar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24.</a:t>
            </a:r>
            <a:r>
              <a:rPr lang="zh-CN" altLang="zh-CN" b="1" kern="0" dirty="0">
                <a:solidFill>
                  <a:srgbClr val="993300"/>
                </a:solidFill>
                <a:latin typeface="黑体" pitchFamily="49" charset="-122"/>
                <a:ea typeface="黑体" pitchFamily="49" charset="-122"/>
                <a:cs typeface="宋体" panose="02010600030101010101" pitchFamily="2" charset="-122"/>
              </a:rPr>
              <a:t>劳动力</a:t>
            </a:r>
            <a:r>
              <a:rPr lang="zh-CN" altLang="zh-CN" b="1" u="dbl" kern="0" dirty="0">
                <a:solidFill>
                  <a:srgbClr val="993300"/>
                </a:solidFill>
                <a:latin typeface="黑体" pitchFamily="49" charset="-122"/>
                <a:ea typeface="黑体" pitchFamily="49" charset="-122"/>
                <a:cs typeface="宋体" panose="02010600030101010101" pitchFamily="2" charset="-122"/>
              </a:rPr>
              <a:t>需求曲线移动</a:t>
            </a:r>
            <a:r>
              <a:rPr lang="zh-CN" altLang="zh-CN" b="1" kern="0" dirty="0">
                <a:solidFill>
                  <a:srgbClr val="993300"/>
                </a:solidFill>
                <a:latin typeface="黑体" pitchFamily="49" charset="-122"/>
                <a:ea typeface="黑体" pitchFamily="49" charset="-122"/>
                <a:cs typeface="宋体" panose="02010600030101010101" pitchFamily="2" charset="-122"/>
              </a:rPr>
              <a:t>对均衡位置的影响</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38678291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矩形 16">
            <a:extLst>
              <a:ext uri="{FF2B5EF4-FFF2-40B4-BE49-F238E27FC236}">
                <a16:creationId xmlns:a16="http://schemas.microsoft.com/office/drawing/2014/main" id="{A520CE2C-B0DD-495D-AAFF-E91819C5576A}"/>
              </a:ext>
            </a:extLst>
          </p:cNvPr>
          <p:cNvSpPr/>
          <p:nvPr/>
        </p:nvSpPr>
        <p:spPr>
          <a:xfrm>
            <a:off x="692150" y="531343"/>
            <a:ext cx="6791856" cy="507831"/>
          </a:xfrm>
          <a:prstGeom prst="rect">
            <a:avLst/>
          </a:prstGeom>
        </p:spPr>
        <p:txBody>
          <a:bodyPr wrap="squar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26.</a:t>
            </a:r>
            <a:r>
              <a:rPr lang="zh-CN" altLang="zh-CN" b="1" kern="100" dirty="0">
                <a:solidFill>
                  <a:srgbClr val="993300"/>
                </a:solidFill>
                <a:latin typeface="Calibri" panose="020F0502020204030204" pitchFamily="34" charset="0"/>
                <a:ea typeface="宋体" panose="02010600030101010101" pitchFamily="2" charset="-122"/>
                <a:cs typeface="宋体" panose="02010600030101010101" pitchFamily="2" charset="-122"/>
              </a:rPr>
              <a:t>劳动力</a:t>
            </a:r>
            <a:r>
              <a:rPr lang="zh-CN" altLang="zh-CN" b="1" u="dbl" kern="100" dirty="0">
                <a:solidFill>
                  <a:srgbClr val="993300"/>
                </a:solidFill>
                <a:latin typeface="Calibri" panose="020F0502020204030204" pitchFamily="34" charset="0"/>
                <a:ea typeface="宋体" panose="02010600030101010101" pitchFamily="2" charset="-122"/>
                <a:cs typeface="宋体" panose="02010600030101010101" pitchFamily="2" charset="-122"/>
              </a:rPr>
              <a:t>供求曲线同时移动</a:t>
            </a:r>
            <a:r>
              <a:rPr lang="zh-CN" altLang="zh-CN" b="1" kern="100" dirty="0">
                <a:solidFill>
                  <a:srgbClr val="993300"/>
                </a:solidFill>
                <a:latin typeface="Calibri" panose="020F0502020204030204" pitchFamily="34" charset="0"/>
                <a:ea typeface="宋体" panose="02010600030101010101" pitchFamily="2" charset="-122"/>
                <a:cs typeface="宋体" panose="02010600030101010101" pitchFamily="2" charset="-122"/>
              </a:rPr>
              <a:t>对劳动力市场均衡的影响</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8" name="表格 17">
            <a:extLst>
              <a:ext uri="{FF2B5EF4-FFF2-40B4-BE49-F238E27FC236}">
                <a16:creationId xmlns:a16="http://schemas.microsoft.com/office/drawing/2014/main" id="{4E0E817F-701F-4C93-9154-734937EB258F}"/>
              </a:ext>
            </a:extLst>
          </p:cNvPr>
          <p:cNvGraphicFramePr>
            <a:graphicFrameLocks noGrp="1"/>
          </p:cNvGraphicFramePr>
          <p:nvPr>
            <p:extLst>
              <p:ext uri="{D42A27DB-BD31-4B8C-83A1-F6EECF244321}">
                <p14:modId xmlns:p14="http://schemas.microsoft.com/office/powerpoint/2010/main" val="1233989224"/>
              </p:ext>
            </p:extLst>
          </p:nvPr>
        </p:nvGraphicFramePr>
        <p:xfrm>
          <a:off x="692150" y="1083733"/>
          <a:ext cx="10837863" cy="1097280"/>
        </p:xfrm>
        <a:graphic>
          <a:graphicData uri="http://schemas.openxmlformats.org/drawingml/2006/table">
            <a:tbl>
              <a:tblPr>
                <a:tableStyleId>{5C22544A-7EE6-4342-B048-85BDC9FD1C3A}</a:tableStyleId>
              </a:tblPr>
              <a:tblGrid>
                <a:gridCol w="7222275">
                  <a:extLst>
                    <a:ext uri="{9D8B030D-6E8A-4147-A177-3AD203B41FA5}">
                      <a16:colId xmlns:a16="http://schemas.microsoft.com/office/drawing/2014/main" val="483251019"/>
                    </a:ext>
                  </a:extLst>
                </a:gridCol>
                <a:gridCol w="3615588">
                  <a:extLst>
                    <a:ext uri="{9D8B030D-6E8A-4147-A177-3AD203B41FA5}">
                      <a16:colId xmlns:a16="http://schemas.microsoft.com/office/drawing/2014/main" val="2134448117"/>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）产品需求量上升导致对生产产品的劳动力需求增加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劳动力需求曲线右移</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35437801"/>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）人口和劳动力数量的增加又必然使劳动力供给总量增加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劳动力供给曲线整体右移</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225660141"/>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）当劳动力需求曲线移动幅度更大时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均衡工资率上升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681014823"/>
                  </a:ext>
                </a:extLst>
              </a:tr>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）当劳动力供给曲线移动幅度更大时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均衡工资率下降</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526355263"/>
                  </a:ext>
                </a:extLst>
              </a:tr>
            </a:tbl>
          </a:graphicData>
        </a:graphic>
      </p:graphicFrame>
      <p:sp>
        <p:nvSpPr>
          <p:cNvPr id="19" name="矩形 18">
            <a:extLst>
              <a:ext uri="{FF2B5EF4-FFF2-40B4-BE49-F238E27FC236}">
                <a16:creationId xmlns:a16="http://schemas.microsoft.com/office/drawing/2014/main" id="{D7A79F3C-3370-4087-8DB5-82E8A8248798}"/>
              </a:ext>
            </a:extLst>
          </p:cNvPr>
          <p:cNvSpPr/>
          <p:nvPr/>
        </p:nvSpPr>
        <p:spPr>
          <a:xfrm>
            <a:off x="692150" y="2369540"/>
            <a:ext cx="3608360" cy="507831"/>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27.</a:t>
            </a:r>
            <a:r>
              <a:rPr lang="zh-CN" altLang="zh-CN" b="1" u="sng" kern="100" dirty="0">
                <a:solidFill>
                  <a:srgbClr val="993300"/>
                </a:solidFill>
                <a:latin typeface="黑体" pitchFamily="49" charset="-122"/>
                <a:ea typeface="黑体" pitchFamily="49" charset="-122"/>
                <a:cs typeface="宋体" panose="02010600030101010101" pitchFamily="2" charset="-122"/>
              </a:rPr>
              <a:t>劳动力需求方遇到的摩擦力</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20" name="表格 19">
            <a:extLst>
              <a:ext uri="{FF2B5EF4-FFF2-40B4-BE49-F238E27FC236}">
                <a16:creationId xmlns:a16="http://schemas.microsoft.com/office/drawing/2014/main" id="{369069FF-9531-45FC-A14D-F104CD1164CB}"/>
              </a:ext>
            </a:extLst>
          </p:cNvPr>
          <p:cNvGraphicFramePr>
            <a:graphicFrameLocks noGrp="1"/>
          </p:cNvGraphicFramePr>
          <p:nvPr>
            <p:extLst>
              <p:ext uri="{D42A27DB-BD31-4B8C-83A1-F6EECF244321}">
                <p14:modId xmlns:p14="http://schemas.microsoft.com/office/powerpoint/2010/main" val="828520973"/>
              </p:ext>
            </p:extLst>
          </p:nvPr>
        </p:nvGraphicFramePr>
        <p:xfrm>
          <a:off x="692149" y="2938780"/>
          <a:ext cx="10837863" cy="3017520"/>
        </p:xfrm>
        <a:graphic>
          <a:graphicData uri="http://schemas.openxmlformats.org/drawingml/2006/table">
            <a:tbl>
              <a:tblPr>
                <a:tableStyleId>{5C22544A-7EE6-4342-B048-85BDC9FD1C3A}</a:tableStyleId>
              </a:tblPr>
              <a:tblGrid>
                <a:gridCol w="2051051">
                  <a:extLst>
                    <a:ext uri="{9D8B030D-6E8A-4147-A177-3AD203B41FA5}">
                      <a16:colId xmlns:a16="http://schemas.microsoft.com/office/drawing/2014/main" val="93654668"/>
                    </a:ext>
                  </a:extLst>
                </a:gridCol>
                <a:gridCol w="8786812">
                  <a:extLst>
                    <a:ext uri="{9D8B030D-6E8A-4147-A177-3AD203B41FA5}">
                      <a16:colId xmlns:a16="http://schemas.microsoft.com/office/drawing/2014/main" val="2871409239"/>
                    </a:ext>
                  </a:extLst>
                </a:gridCol>
              </a:tblGrid>
              <a:tr h="0">
                <a:tc rowSpan="4">
                  <a:txBody>
                    <a:bodyPr/>
                    <a:lstStyle/>
                    <a:p>
                      <a:pPr algn="l">
                        <a:spcAft>
                          <a:spcPts val="0"/>
                        </a:spcAft>
                      </a:pPr>
                      <a:r>
                        <a:rPr lang="en-US" sz="1800" b="1" kern="100" dirty="0">
                          <a:solidFill>
                            <a:srgbClr val="002060"/>
                          </a:solidFill>
                          <a:effectLst/>
                          <a:latin typeface="黑体" pitchFamily="49" charset="-122"/>
                          <a:ea typeface="黑体" pitchFamily="49" charset="-122"/>
                        </a:rPr>
                        <a:t>1. </a:t>
                      </a:r>
                      <a:r>
                        <a:rPr lang="zh-CN" sz="1800" b="1" kern="100" dirty="0">
                          <a:solidFill>
                            <a:srgbClr val="002060"/>
                          </a:solidFill>
                          <a:effectLst/>
                          <a:latin typeface="黑体" pitchFamily="49" charset="-122"/>
                          <a:ea typeface="黑体" pitchFamily="49" charset="-122"/>
                        </a:rPr>
                        <a:t>企业并非必须支付市场通行的工资率</a:t>
                      </a:r>
                    </a:p>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第一，企业不仅会向员工支付工资，而且会提供福利以及其他一些员工认为有价值的报酬因素，如良好的工作环境甚至便利的交通条件。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175090267"/>
                  </a:ext>
                </a:extLst>
              </a:tr>
              <a:tr h="0">
                <a:tc vMerge="1">
                  <a:txBody>
                    <a:bodyPr/>
                    <a:lstStyle/>
                    <a:p>
                      <a:endParaRPr lang="zh-CN" altLang="en-US"/>
                    </a:p>
                  </a:txBody>
                  <a:tcPr/>
                </a:tc>
                <a:tc>
                  <a:txBody>
                    <a:bodyPr/>
                    <a:lstStyle/>
                    <a:p>
                      <a:pPr algn="l">
                        <a:spcAft>
                          <a:spcPts val="0"/>
                        </a:spcAft>
                      </a:pPr>
                      <a:r>
                        <a:rPr lang="zh-CN" sz="1800" b="1" kern="100">
                          <a:solidFill>
                            <a:srgbClr val="002060"/>
                          </a:solidFill>
                          <a:effectLst/>
                          <a:latin typeface="黑体" pitchFamily="49" charset="-122"/>
                          <a:ea typeface="黑体" pitchFamily="49" charset="-122"/>
                        </a:rPr>
                        <a:t>第二，会有意提供超过（而不是等于）市场工资率的工资水平</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效率工资。</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39982856"/>
                  </a:ext>
                </a:extLst>
              </a:tr>
              <a:tr h="0">
                <a:tc vMerge="1">
                  <a:txBody>
                    <a:bodyPr/>
                    <a:lstStyle/>
                    <a:p>
                      <a:endParaRPr lang="zh-CN" altLang="en-US"/>
                    </a:p>
                  </a:txBody>
                  <a:tcPr/>
                </a:tc>
                <a:tc>
                  <a:txBody>
                    <a:bodyPr/>
                    <a:lstStyle/>
                    <a:p>
                      <a:pPr algn="l">
                        <a:spcAft>
                          <a:spcPts val="0"/>
                        </a:spcAft>
                      </a:pPr>
                      <a:r>
                        <a:rPr lang="zh-CN" sz="1800" b="1" kern="100">
                          <a:solidFill>
                            <a:srgbClr val="002060"/>
                          </a:solidFill>
                          <a:effectLst/>
                          <a:latin typeface="黑体" pitchFamily="49" charset="-122"/>
                          <a:ea typeface="黑体" pitchFamily="49" charset="-122"/>
                        </a:rPr>
                        <a:t>第三，政府颁布了最低工资立法等方面的法律法规，在一定程度上阻止了企业根据劳动力市场均衡工资率来支付与市场工资水平相当的工资。</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330005551"/>
                  </a:ext>
                </a:extLst>
              </a:tr>
              <a:tr h="0">
                <a:tc vMerge="1">
                  <a:txBody>
                    <a:bodyPr/>
                    <a:lstStyle/>
                    <a:p>
                      <a:endParaRPr lang="zh-CN" altLang="en-US"/>
                    </a:p>
                  </a:txBody>
                  <a:tcPr/>
                </a:tc>
                <a:tc>
                  <a:txBody>
                    <a:bodyPr/>
                    <a:lstStyle/>
                    <a:p>
                      <a:pPr algn="l">
                        <a:spcAft>
                          <a:spcPts val="0"/>
                        </a:spcAft>
                      </a:pPr>
                      <a:r>
                        <a:rPr lang="zh-CN" sz="1800" b="1" kern="100" dirty="0">
                          <a:solidFill>
                            <a:srgbClr val="002060"/>
                          </a:solidFill>
                          <a:effectLst/>
                          <a:latin typeface="黑体" pitchFamily="49" charset="-122"/>
                          <a:ea typeface="黑体" pitchFamily="49" charset="-122"/>
                        </a:rPr>
                        <a:t>第四，工会通过集体谈判迫使企业将工资水平确定在髙于市场通行工资率的水平上。</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316799530"/>
                  </a:ext>
                </a:extLst>
              </a:tr>
              <a:tr h="0">
                <a:tc>
                  <a:txBody>
                    <a:bodyPr/>
                    <a:lstStyle/>
                    <a:p>
                      <a:pPr algn="l">
                        <a:spcAft>
                          <a:spcPts val="0"/>
                        </a:spcAft>
                      </a:pPr>
                      <a:r>
                        <a:rPr lang="en-US" sz="1800" b="1" kern="100" dirty="0">
                          <a:solidFill>
                            <a:srgbClr val="002060"/>
                          </a:solidFill>
                          <a:effectLst/>
                          <a:latin typeface="黑体" pitchFamily="49" charset="-122"/>
                          <a:ea typeface="黑体" pitchFamily="49" charset="-122"/>
                        </a:rPr>
                        <a:t>2. </a:t>
                      </a:r>
                      <a:r>
                        <a:rPr lang="zh-CN" sz="1800" b="1" kern="100" dirty="0">
                          <a:solidFill>
                            <a:srgbClr val="002060"/>
                          </a:solidFill>
                          <a:effectLst/>
                          <a:latin typeface="黑体" pitchFamily="49" charset="-122"/>
                          <a:ea typeface="黑体" pitchFamily="49" charset="-122"/>
                        </a:rPr>
                        <a:t>企业并非可以自由调整雇用量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）企业雇用和解雇劳动力的过程都是需要耗费成本的。</a:t>
                      </a: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）解雇员工的做法可能会被视为对员工的不公平，从而影响企业未来在市场上招募员工的能力，甚至会损害留用员工的生产率。</a:t>
                      </a: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）政府以立法的形式要求企业在解雇员工时必须支付遣散费或提供其他补偿，也会增加企业解雇员工的成本。</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372998184"/>
                  </a:ext>
                </a:extLst>
              </a:tr>
            </a:tbl>
          </a:graphicData>
        </a:graphic>
      </p:graphicFrame>
    </p:spTree>
    <p:extLst>
      <p:ext uri="{BB962C8B-B14F-4D97-AF65-F5344CB8AC3E}">
        <p14:creationId xmlns:p14="http://schemas.microsoft.com/office/powerpoint/2010/main" val="38678291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A00EACBF-A5CA-499D-8B62-DA7B31C7CC2D}"/>
              </a:ext>
            </a:extLst>
          </p:cNvPr>
          <p:cNvSpPr/>
          <p:nvPr/>
        </p:nvSpPr>
        <p:spPr>
          <a:xfrm>
            <a:off x="692150" y="632042"/>
            <a:ext cx="3324949"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28.</a:t>
            </a:r>
            <a:r>
              <a:rPr lang="zh-CN" altLang="zh-CN" b="1" u="sng" kern="100" dirty="0">
                <a:solidFill>
                  <a:srgbClr val="993300"/>
                </a:solidFill>
                <a:latin typeface="黑体" pitchFamily="49" charset="-122"/>
                <a:ea typeface="黑体" pitchFamily="49" charset="-122"/>
                <a:cs typeface="宋体" panose="02010600030101010101" pitchFamily="2" charset="-122"/>
              </a:rPr>
              <a:t>劳动力供给方遇到的摩擦力</a:t>
            </a:r>
            <a:endParaRPr lang="zh-CN" altLang="en-US" dirty="0">
              <a:latin typeface="黑体" pitchFamily="49" charset="-122"/>
              <a:ea typeface="黑体" pitchFamily="49" charset="-122"/>
            </a:endParaRPr>
          </a:p>
        </p:txBody>
      </p:sp>
      <p:graphicFrame>
        <p:nvGraphicFramePr>
          <p:cNvPr id="14" name="表格 13">
            <a:extLst>
              <a:ext uri="{FF2B5EF4-FFF2-40B4-BE49-F238E27FC236}">
                <a16:creationId xmlns:a16="http://schemas.microsoft.com/office/drawing/2014/main" id="{46A895B5-2B04-4D3F-A6CB-B56A5DCE5708}"/>
              </a:ext>
            </a:extLst>
          </p:cNvPr>
          <p:cNvGraphicFramePr>
            <a:graphicFrameLocks noGrp="1"/>
          </p:cNvGraphicFramePr>
          <p:nvPr>
            <p:extLst>
              <p:ext uri="{D42A27DB-BD31-4B8C-83A1-F6EECF244321}">
                <p14:modId xmlns:p14="http://schemas.microsoft.com/office/powerpoint/2010/main" val="3257139914"/>
              </p:ext>
            </p:extLst>
          </p:nvPr>
        </p:nvGraphicFramePr>
        <p:xfrm>
          <a:off x="692149" y="1075304"/>
          <a:ext cx="10837863" cy="2468880"/>
        </p:xfrm>
        <a:graphic>
          <a:graphicData uri="http://schemas.openxmlformats.org/drawingml/2006/table">
            <a:tbl>
              <a:tblPr>
                <a:tableStyleId>{5C22544A-7EE6-4342-B048-85BDC9FD1C3A}</a:tableStyleId>
              </a:tblPr>
              <a:tblGrid>
                <a:gridCol w="2796581">
                  <a:extLst>
                    <a:ext uri="{9D8B030D-6E8A-4147-A177-3AD203B41FA5}">
                      <a16:colId xmlns:a16="http://schemas.microsoft.com/office/drawing/2014/main" val="282263833"/>
                    </a:ext>
                  </a:extLst>
                </a:gridCol>
                <a:gridCol w="8041282">
                  <a:extLst>
                    <a:ext uri="{9D8B030D-6E8A-4147-A177-3AD203B41FA5}">
                      <a16:colId xmlns:a16="http://schemas.microsoft.com/office/drawing/2014/main" val="3994151310"/>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 1.</a:t>
                      </a:r>
                      <a:r>
                        <a:rPr lang="zh-CN" sz="1800" b="1" kern="100" dirty="0">
                          <a:solidFill>
                            <a:srgbClr val="002060"/>
                          </a:solidFill>
                          <a:effectLst/>
                          <a:latin typeface="黑体" pitchFamily="49" charset="-122"/>
                          <a:ea typeface="黑体" pitchFamily="49" charset="-122"/>
                        </a:rPr>
                        <a:t>劳动者并非可以零成本自由流动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劳动力流动确实是有成本的，包括：</a:t>
                      </a:r>
                    </a:p>
                    <a:p>
                      <a:pPr algn="l">
                        <a:spcAft>
                          <a:spcPts val="0"/>
                        </a:spcAft>
                      </a:pPr>
                      <a:r>
                        <a:rPr lang="zh-CN" sz="1800" b="1" kern="100">
                          <a:solidFill>
                            <a:srgbClr val="002060"/>
                          </a:solidFill>
                          <a:effectLst/>
                          <a:latin typeface="黑体" pitchFamily="49" charset="-122"/>
                          <a:ea typeface="黑体" pitchFamily="49" charset="-122"/>
                        </a:rPr>
                        <a:t>●寻找就业信息的成本，</a:t>
                      </a:r>
                    </a:p>
                    <a:p>
                      <a:pPr algn="l">
                        <a:spcAft>
                          <a:spcPts val="0"/>
                        </a:spcAft>
                      </a:pPr>
                      <a:r>
                        <a:rPr lang="zh-CN" sz="1800" b="1" kern="100">
                          <a:solidFill>
                            <a:srgbClr val="002060"/>
                          </a:solidFill>
                          <a:effectLst/>
                          <a:latin typeface="黑体" pitchFamily="49" charset="-122"/>
                          <a:ea typeface="黑体" pitchFamily="49" charset="-122"/>
                        </a:rPr>
                        <a:t>●工作转移还会因为一些在原来企业学习到的技能失效，同时需要在新企业中重新接受培训，以掌握新的技能而产生新的成本。</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881090261"/>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劳动者对工资率的反应并非极其敏感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●劳动者认为目前企业支付的工资水平低于市场水平，他们往往也不会马上辞职，</a:t>
                      </a:r>
                      <a:r>
                        <a:rPr lang="zh-CN" altLang="en-US" sz="1800" b="1" kern="100" dirty="0">
                          <a:solidFill>
                            <a:srgbClr val="002060"/>
                          </a:solidFill>
                          <a:effectLst/>
                          <a:latin typeface="黑体" pitchFamily="49" charset="-122"/>
                          <a:ea typeface="黑体" pitchFamily="49" charset="-122"/>
                        </a:rPr>
                        <a:t>不断权衡，确保不会因为两份工作之间出现空挡而失去工资性报酬。</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zh-CN" altLang="zh-CN" sz="1800" b="1" kern="100" dirty="0">
                          <a:solidFill>
                            <a:srgbClr val="002060"/>
                          </a:solidFill>
                          <a:effectLst/>
                          <a:latin typeface="黑体" pitchFamily="49" charset="-122"/>
                          <a:ea typeface="黑体" pitchFamily="49" charset="-122"/>
                        </a:rPr>
                        <a:t>工资水平也并非唯一的考虑因素</a:t>
                      </a:r>
                      <a:r>
                        <a:rPr lang="zh-CN" alt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福利水平、交通便利程度、企业的地理位置、能否满足照顾家庭的需要等也是劳动者的重要考虑因素。</a:t>
                      </a:r>
                      <a:endParaRPr lang="en-US" altLang="zh-CN" sz="1800" b="1" kern="100" dirty="0">
                        <a:solidFill>
                          <a:srgbClr val="002060"/>
                        </a:solidFill>
                        <a:effectLst/>
                        <a:latin typeface="黑体" pitchFamily="49" charset="-122"/>
                        <a:ea typeface="黑体" pitchFamily="49" charset="-122"/>
                      </a:endParaRPr>
                    </a:p>
                    <a:p>
                      <a:pPr algn="l">
                        <a:spcAft>
                          <a:spcPts val="0"/>
                        </a:spcAft>
                      </a:pPr>
                      <a:r>
                        <a:rPr lang="zh-CN" altLang="zh-CN" sz="1800" b="1" kern="100" dirty="0">
                          <a:solidFill>
                            <a:srgbClr val="002060"/>
                          </a:solidFill>
                          <a:effectLst/>
                          <a:latin typeface="黑体" pitchFamily="49" charset="-122"/>
                          <a:ea typeface="黑体" pitchFamily="49" charset="-122"/>
                        </a:rPr>
                        <a:t>●</a:t>
                      </a:r>
                      <a:r>
                        <a:rPr lang="zh-CN" altLang="en-US" sz="1800" b="1" kern="100" dirty="0">
                          <a:solidFill>
                            <a:srgbClr val="002060"/>
                          </a:solidFill>
                          <a:effectLst/>
                          <a:latin typeface="黑体" pitchFamily="49" charset="-122"/>
                          <a:ea typeface="黑体" pitchFamily="49" charset="-122"/>
                        </a:rPr>
                        <a:t>市场上劳动力供大于求时，市场工资率就会趋于下降。</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41531935"/>
                  </a:ext>
                </a:extLst>
              </a:tr>
            </a:tbl>
          </a:graphicData>
        </a:graphic>
      </p:graphicFrame>
      <p:sp>
        <p:nvSpPr>
          <p:cNvPr id="15" name="矩形 14">
            <a:extLst>
              <a:ext uri="{FF2B5EF4-FFF2-40B4-BE49-F238E27FC236}">
                <a16:creationId xmlns:a16="http://schemas.microsoft.com/office/drawing/2014/main" id="{5ED74F86-A84B-4ADD-A3D1-582ECDCF4EB4}"/>
              </a:ext>
            </a:extLst>
          </p:cNvPr>
          <p:cNvSpPr/>
          <p:nvPr/>
        </p:nvSpPr>
        <p:spPr>
          <a:xfrm>
            <a:off x="438150" y="3606884"/>
            <a:ext cx="3784690" cy="507831"/>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29.</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政府促进就业的宏观经济政策</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6" name="表格 15">
            <a:extLst>
              <a:ext uri="{FF2B5EF4-FFF2-40B4-BE49-F238E27FC236}">
                <a16:creationId xmlns:a16="http://schemas.microsoft.com/office/drawing/2014/main" id="{1533097C-CDB7-42BB-AA52-0290FF58B0CB}"/>
              </a:ext>
            </a:extLst>
          </p:cNvPr>
          <p:cNvGraphicFramePr>
            <a:graphicFrameLocks noGrp="1"/>
          </p:cNvGraphicFramePr>
          <p:nvPr>
            <p:extLst>
              <p:ext uri="{D42A27DB-BD31-4B8C-83A1-F6EECF244321}">
                <p14:modId xmlns:p14="http://schemas.microsoft.com/office/powerpoint/2010/main" val="3134244482"/>
              </p:ext>
            </p:extLst>
          </p:nvPr>
        </p:nvGraphicFramePr>
        <p:xfrm>
          <a:off x="692150" y="4301067"/>
          <a:ext cx="10837863" cy="822960"/>
        </p:xfrm>
        <a:graphic>
          <a:graphicData uri="http://schemas.openxmlformats.org/drawingml/2006/table">
            <a:tbl>
              <a:tblPr>
                <a:tableStyleId>{5C22544A-7EE6-4342-B048-85BDC9FD1C3A}</a:tableStyleId>
              </a:tblPr>
              <a:tblGrid>
                <a:gridCol w="2931584">
                  <a:extLst>
                    <a:ext uri="{9D8B030D-6E8A-4147-A177-3AD203B41FA5}">
                      <a16:colId xmlns:a16="http://schemas.microsoft.com/office/drawing/2014/main" val="2434523079"/>
                    </a:ext>
                  </a:extLst>
                </a:gridCol>
                <a:gridCol w="7906279">
                  <a:extLst>
                    <a:ext uri="{9D8B030D-6E8A-4147-A177-3AD203B41FA5}">
                      <a16:colId xmlns:a16="http://schemas.microsoft.com/office/drawing/2014/main" val="4145553144"/>
                    </a:ext>
                  </a:extLst>
                </a:gridCol>
              </a:tblGrid>
              <a:tr h="0">
                <a:tc>
                  <a:txBody>
                    <a:bodyPr/>
                    <a:lstStyle/>
                    <a:p>
                      <a:pPr algn="l">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宏观经济管理的重要目标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即：充分就业</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349926166"/>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政策种类</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包括货币政策、财政政策、收入政策、人力政策、产业政策选择和就业结构调整等。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89140003"/>
                  </a:ext>
                </a:extLst>
              </a:tr>
            </a:tbl>
          </a:graphicData>
        </a:graphic>
      </p:graphicFrame>
    </p:spTree>
    <p:extLst>
      <p:ext uri="{BB962C8B-B14F-4D97-AF65-F5344CB8AC3E}">
        <p14:creationId xmlns:p14="http://schemas.microsoft.com/office/powerpoint/2010/main" val="33916235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CC02C283-19AE-49C2-B7C1-DC3E77AF893E}"/>
              </a:ext>
            </a:extLst>
          </p:cNvPr>
          <p:cNvSpPr/>
          <p:nvPr/>
        </p:nvSpPr>
        <p:spPr>
          <a:xfrm>
            <a:off x="591060" y="487359"/>
            <a:ext cx="1748877" cy="507831"/>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30.</a:t>
            </a:r>
            <a:r>
              <a:rPr lang="zh-CN" altLang="zh-CN" b="1" u="sng" kern="100" dirty="0">
                <a:solidFill>
                  <a:srgbClr val="993300"/>
                </a:solidFill>
                <a:latin typeface="黑体" pitchFamily="49" charset="-122"/>
                <a:ea typeface="黑体" pitchFamily="49" charset="-122"/>
                <a:cs typeface="宋体" panose="02010600030101010101" pitchFamily="2" charset="-122"/>
              </a:rPr>
              <a:t>货币政策</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27DB6199-59E4-4773-BEB8-907E92C12E90}"/>
              </a:ext>
            </a:extLst>
          </p:cNvPr>
          <p:cNvGraphicFramePr>
            <a:graphicFrameLocks noGrp="1"/>
          </p:cNvGraphicFramePr>
          <p:nvPr>
            <p:extLst>
              <p:ext uri="{D42A27DB-BD31-4B8C-83A1-F6EECF244321}">
                <p14:modId xmlns:p14="http://schemas.microsoft.com/office/powerpoint/2010/main" val="2487843575"/>
              </p:ext>
            </p:extLst>
          </p:nvPr>
        </p:nvGraphicFramePr>
        <p:xfrm>
          <a:off x="692149" y="942453"/>
          <a:ext cx="10837864" cy="2743200"/>
        </p:xfrm>
        <a:graphic>
          <a:graphicData uri="http://schemas.openxmlformats.org/drawingml/2006/table">
            <a:tbl>
              <a:tblPr>
                <a:tableStyleId>{5C22544A-7EE6-4342-B048-85BDC9FD1C3A}</a:tableStyleId>
              </a:tblPr>
              <a:tblGrid>
                <a:gridCol w="2474384">
                  <a:extLst>
                    <a:ext uri="{9D8B030D-6E8A-4147-A177-3AD203B41FA5}">
                      <a16:colId xmlns:a16="http://schemas.microsoft.com/office/drawing/2014/main" val="2014963492"/>
                    </a:ext>
                  </a:extLst>
                </a:gridCol>
                <a:gridCol w="8363480">
                  <a:extLst>
                    <a:ext uri="{9D8B030D-6E8A-4147-A177-3AD203B41FA5}">
                      <a16:colId xmlns:a16="http://schemas.microsoft.com/office/drawing/2014/main" val="1923774477"/>
                    </a:ext>
                  </a:extLst>
                </a:gridCol>
              </a:tblGrid>
              <a:tr h="0">
                <a:tc>
                  <a:txBody>
                    <a:bodyPr/>
                    <a:lstStyle/>
                    <a:p>
                      <a:pPr algn="l">
                        <a:spcAft>
                          <a:spcPts val="0"/>
                        </a:spcAft>
                      </a:pPr>
                      <a:r>
                        <a:rPr lang="zh-CN" sz="1800" b="1" kern="100" dirty="0">
                          <a:solidFill>
                            <a:srgbClr val="002060"/>
                          </a:solidFill>
                          <a:effectLst/>
                        </a:rPr>
                        <a:t>（</a:t>
                      </a:r>
                      <a:r>
                        <a:rPr lang="en-US" sz="1800" b="1" kern="100" dirty="0">
                          <a:solidFill>
                            <a:srgbClr val="002060"/>
                          </a:solidFill>
                          <a:effectLst/>
                        </a:rPr>
                        <a:t>1</a:t>
                      </a:r>
                      <a:r>
                        <a:rPr lang="zh-CN" sz="1800" b="1" kern="100" dirty="0">
                          <a:solidFill>
                            <a:srgbClr val="002060"/>
                          </a:solidFill>
                          <a:effectLst/>
                        </a:rPr>
                        <a:t>）货币政策概念</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rPr>
                        <a:t>货币政策是政府通过</a:t>
                      </a:r>
                      <a:r>
                        <a:rPr lang="zh-CN" sz="1800" b="1" u="dbl" kern="100" dirty="0">
                          <a:solidFill>
                            <a:srgbClr val="FF0000"/>
                          </a:solidFill>
                          <a:effectLst/>
                        </a:rPr>
                        <a:t>控制货币供应量</a:t>
                      </a:r>
                      <a:r>
                        <a:rPr lang="zh-CN" sz="1800" b="1" kern="100" dirty="0">
                          <a:solidFill>
                            <a:srgbClr val="002060"/>
                          </a:solidFill>
                          <a:effectLst/>
                        </a:rPr>
                        <a:t>调节经济运行的一种手段。在货币政策有助于实现诸如充分就业、价格稳定和经济增长之类的目标限度内，它主要是通过</a:t>
                      </a:r>
                      <a:r>
                        <a:rPr lang="zh-CN" sz="1800" b="1" u="dbl" kern="100" dirty="0">
                          <a:solidFill>
                            <a:srgbClr val="002060"/>
                          </a:solidFill>
                          <a:effectLst/>
                        </a:rPr>
                        <a:t>对总需求进行调节</a:t>
                      </a:r>
                      <a:r>
                        <a:rPr lang="zh-CN" sz="1800" b="1" kern="100" dirty="0">
                          <a:solidFill>
                            <a:srgbClr val="002060"/>
                          </a:solidFill>
                          <a:effectLst/>
                        </a:rPr>
                        <a:t>从而对收入水平的影响来发挥作用的。</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779642461"/>
                  </a:ext>
                </a:extLst>
              </a:tr>
              <a:tr h="0">
                <a:tc rowSpan="2">
                  <a:txBody>
                    <a:bodyPr/>
                    <a:lstStyle/>
                    <a:p>
                      <a:pPr algn="l">
                        <a:spcAft>
                          <a:spcPts val="0"/>
                        </a:spcAft>
                      </a:pPr>
                      <a:r>
                        <a:rPr lang="zh-CN" sz="1800" b="1" kern="100">
                          <a:solidFill>
                            <a:srgbClr val="002060"/>
                          </a:solidFill>
                          <a:effectLst/>
                        </a:rPr>
                        <a:t>（</a:t>
                      </a:r>
                      <a:r>
                        <a:rPr lang="en-US" sz="1800" b="1" kern="100">
                          <a:solidFill>
                            <a:srgbClr val="002060"/>
                          </a:solidFill>
                          <a:effectLst/>
                        </a:rPr>
                        <a:t>2</a:t>
                      </a:r>
                      <a:r>
                        <a:rPr lang="zh-CN" sz="1800" b="1" kern="100">
                          <a:solidFill>
                            <a:srgbClr val="002060"/>
                          </a:solidFill>
                          <a:effectLst/>
                        </a:rPr>
                        <a:t>）货币政策种类</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rPr>
                        <a:t>第一，扩张性货币政策：</a:t>
                      </a:r>
                    </a:p>
                    <a:p>
                      <a:pPr algn="l">
                        <a:spcAft>
                          <a:spcPts val="0"/>
                        </a:spcAft>
                      </a:pPr>
                      <a:r>
                        <a:rPr lang="zh-CN" sz="1800" b="1" kern="100">
                          <a:solidFill>
                            <a:srgbClr val="002060"/>
                          </a:solidFill>
                          <a:effectLst/>
                        </a:rPr>
                        <a:t>●要点：是通过</a:t>
                      </a:r>
                      <a:r>
                        <a:rPr lang="zh-CN" sz="1800" b="1" u="dbl" kern="100">
                          <a:solidFill>
                            <a:srgbClr val="002060"/>
                          </a:solidFill>
                          <a:effectLst/>
                        </a:rPr>
                        <a:t>提高货币供应增长速度</a:t>
                      </a:r>
                      <a:r>
                        <a:rPr lang="zh-CN" sz="1800" b="1" kern="100">
                          <a:solidFill>
                            <a:srgbClr val="002060"/>
                          </a:solidFill>
                          <a:effectLst/>
                        </a:rPr>
                        <a:t>来刺激总需求的增长。</a:t>
                      </a:r>
                    </a:p>
                    <a:p>
                      <a:pPr algn="l">
                        <a:spcAft>
                          <a:spcPts val="0"/>
                        </a:spcAft>
                      </a:pPr>
                      <a:r>
                        <a:rPr lang="zh-CN" sz="1800" b="1" kern="100">
                          <a:solidFill>
                            <a:srgbClr val="002060"/>
                          </a:solidFill>
                          <a:effectLst/>
                        </a:rPr>
                        <a:t>●效果：增加生产、提高就业水平。</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586512637"/>
                  </a:ext>
                </a:extLst>
              </a:tr>
              <a:tr h="0">
                <a:tc vMerge="1">
                  <a:txBody>
                    <a:bodyPr/>
                    <a:lstStyle/>
                    <a:p>
                      <a:endParaRPr lang="zh-CN" altLang="en-US"/>
                    </a:p>
                  </a:txBody>
                  <a:tcPr/>
                </a:tc>
                <a:tc>
                  <a:txBody>
                    <a:bodyPr/>
                    <a:lstStyle/>
                    <a:p>
                      <a:pPr algn="l">
                        <a:spcAft>
                          <a:spcPts val="0"/>
                        </a:spcAft>
                      </a:pPr>
                      <a:r>
                        <a:rPr lang="zh-CN" sz="1800" b="1" kern="100">
                          <a:solidFill>
                            <a:srgbClr val="002060"/>
                          </a:solidFill>
                          <a:effectLst/>
                        </a:rPr>
                        <a:t>第二，紧缩性货币政策：</a:t>
                      </a:r>
                    </a:p>
                    <a:p>
                      <a:pPr algn="l">
                        <a:spcAft>
                          <a:spcPts val="0"/>
                        </a:spcAft>
                      </a:pPr>
                      <a:r>
                        <a:rPr lang="zh-CN" sz="1800" b="1" kern="100">
                          <a:solidFill>
                            <a:srgbClr val="002060"/>
                          </a:solidFill>
                          <a:effectLst/>
                        </a:rPr>
                        <a:t>●要点：是通过削减货币供应的增长率来降低总需求水平。</a:t>
                      </a:r>
                    </a:p>
                    <a:p>
                      <a:pPr algn="l">
                        <a:spcAft>
                          <a:spcPts val="0"/>
                        </a:spcAft>
                      </a:pPr>
                      <a:r>
                        <a:rPr lang="zh-CN" sz="1800" b="1" kern="100">
                          <a:solidFill>
                            <a:srgbClr val="002060"/>
                          </a:solidFill>
                          <a:effectLst/>
                        </a:rPr>
                        <a:t>●效果：治理通货膨胀有积极的作用；往往会使</a:t>
                      </a:r>
                      <a:r>
                        <a:rPr lang="zh-CN" sz="1800" b="1" u="dbl" kern="100">
                          <a:solidFill>
                            <a:srgbClr val="002060"/>
                          </a:solidFill>
                          <a:effectLst/>
                        </a:rPr>
                        <a:t>失业水平上升</a:t>
                      </a:r>
                      <a:r>
                        <a:rPr lang="zh-CN" sz="1800" b="1" kern="100">
                          <a:solidFill>
                            <a:srgbClr val="002060"/>
                          </a:solidFill>
                          <a:effectLst/>
                        </a:rPr>
                        <a:t>。</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914545784"/>
                  </a:ext>
                </a:extLst>
              </a:tr>
              <a:tr h="0">
                <a:tc>
                  <a:txBody>
                    <a:bodyPr/>
                    <a:lstStyle/>
                    <a:p>
                      <a:pPr algn="l">
                        <a:spcAft>
                          <a:spcPts val="0"/>
                        </a:spcAft>
                      </a:pPr>
                      <a:r>
                        <a:rPr lang="en-US" sz="1800" b="1" kern="100" dirty="0">
                          <a:solidFill>
                            <a:srgbClr val="002060"/>
                          </a:solidFill>
                          <a:effectLst/>
                        </a:rPr>
                        <a:t>(3)</a:t>
                      </a:r>
                      <a:r>
                        <a:rPr lang="zh-CN" sz="1800" b="1" kern="100" dirty="0">
                          <a:solidFill>
                            <a:srgbClr val="002060"/>
                          </a:solidFill>
                          <a:effectLst/>
                        </a:rPr>
                        <a:t>货币政策施行手段</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rPr>
                        <a:t>包括：法定准备金制度、贴现率调整、公开市场业务。</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039924536"/>
                  </a:ext>
                </a:extLst>
              </a:tr>
            </a:tbl>
          </a:graphicData>
        </a:graphic>
      </p:graphicFrame>
      <p:sp>
        <p:nvSpPr>
          <p:cNvPr id="8" name="矩形 7">
            <a:extLst>
              <a:ext uri="{FF2B5EF4-FFF2-40B4-BE49-F238E27FC236}">
                <a16:creationId xmlns:a16="http://schemas.microsoft.com/office/drawing/2014/main" id="{91057383-0C7E-4E7F-81B0-80E5DFCCF4C9}"/>
              </a:ext>
            </a:extLst>
          </p:cNvPr>
          <p:cNvSpPr/>
          <p:nvPr/>
        </p:nvSpPr>
        <p:spPr>
          <a:xfrm>
            <a:off x="692150" y="3639361"/>
            <a:ext cx="1748877" cy="507831"/>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31.</a:t>
            </a:r>
            <a:r>
              <a:rPr lang="zh-CN" altLang="zh-CN" b="1" u="sng" kern="100" dirty="0">
                <a:solidFill>
                  <a:srgbClr val="993300"/>
                </a:solidFill>
                <a:latin typeface="黑体" pitchFamily="49" charset="-122"/>
                <a:ea typeface="黑体" pitchFamily="49" charset="-122"/>
                <a:cs typeface="宋体" panose="02010600030101010101" pitchFamily="2" charset="-122"/>
              </a:rPr>
              <a:t>财政政策</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6AECB409-7ECB-455E-AA46-DF5F626A1C3F}"/>
              </a:ext>
            </a:extLst>
          </p:cNvPr>
          <p:cNvGraphicFramePr>
            <a:graphicFrameLocks noGrp="1"/>
          </p:cNvGraphicFramePr>
          <p:nvPr>
            <p:extLst>
              <p:ext uri="{D42A27DB-BD31-4B8C-83A1-F6EECF244321}">
                <p14:modId xmlns:p14="http://schemas.microsoft.com/office/powerpoint/2010/main" val="2493308510"/>
              </p:ext>
            </p:extLst>
          </p:nvPr>
        </p:nvGraphicFramePr>
        <p:xfrm>
          <a:off x="692148" y="4201055"/>
          <a:ext cx="10837864" cy="2331720"/>
        </p:xfrm>
        <a:graphic>
          <a:graphicData uri="http://schemas.openxmlformats.org/drawingml/2006/table">
            <a:tbl>
              <a:tblPr>
                <a:tableStyleId>{5C22544A-7EE6-4342-B048-85BDC9FD1C3A}</a:tableStyleId>
              </a:tblPr>
              <a:tblGrid>
                <a:gridCol w="2525185">
                  <a:extLst>
                    <a:ext uri="{9D8B030D-6E8A-4147-A177-3AD203B41FA5}">
                      <a16:colId xmlns:a16="http://schemas.microsoft.com/office/drawing/2014/main" val="298175706"/>
                    </a:ext>
                  </a:extLst>
                </a:gridCol>
                <a:gridCol w="8312679">
                  <a:extLst>
                    <a:ext uri="{9D8B030D-6E8A-4147-A177-3AD203B41FA5}">
                      <a16:colId xmlns:a16="http://schemas.microsoft.com/office/drawing/2014/main" val="3365318261"/>
                    </a:ext>
                  </a:extLst>
                </a:gridCol>
              </a:tblGrid>
              <a:tr h="0">
                <a:tc>
                  <a:txBody>
                    <a:bodyPr/>
                    <a:lstStyle/>
                    <a:p>
                      <a:pPr algn="l">
                        <a:spcAft>
                          <a:spcPts val="0"/>
                        </a:spcAft>
                      </a:pPr>
                      <a:r>
                        <a:rPr lang="zh-CN" sz="1700" b="1" kern="100" dirty="0">
                          <a:solidFill>
                            <a:srgbClr val="002060"/>
                          </a:solidFill>
                          <a:effectLst/>
                          <a:latin typeface="黑体" pitchFamily="49" charset="-122"/>
                          <a:ea typeface="黑体" pitchFamily="49" charset="-122"/>
                        </a:rPr>
                        <a:t>（</a:t>
                      </a:r>
                      <a:r>
                        <a:rPr lang="en-US" sz="1700" b="1" kern="100" dirty="0">
                          <a:solidFill>
                            <a:srgbClr val="002060"/>
                          </a:solidFill>
                          <a:effectLst/>
                          <a:latin typeface="黑体" pitchFamily="49" charset="-122"/>
                          <a:ea typeface="黑体" pitchFamily="49" charset="-122"/>
                        </a:rPr>
                        <a:t>1</a:t>
                      </a:r>
                      <a:r>
                        <a:rPr lang="zh-CN" sz="1700" b="1" kern="100" dirty="0">
                          <a:solidFill>
                            <a:srgbClr val="002060"/>
                          </a:solidFill>
                          <a:effectLst/>
                          <a:latin typeface="黑体" pitchFamily="49" charset="-122"/>
                          <a:ea typeface="黑体" pitchFamily="49" charset="-122"/>
                        </a:rPr>
                        <a:t>）财政政策概念</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kern="100" dirty="0">
                          <a:solidFill>
                            <a:srgbClr val="002060"/>
                          </a:solidFill>
                          <a:effectLst/>
                          <a:latin typeface="黑体" pitchFamily="49" charset="-122"/>
                          <a:ea typeface="黑体" pitchFamily="49" charset="-122"/>
                        </a:rPr>
                        <a:t>财政政策是利用</a:t>
                      </a:r>
                      <a:r>
                        <a:rPr lang="zh-CN" sz="1700" b="1" u="dbl" kern="100" dirty="0">
                          <a:solidFill>
                            <a:srgbClr val="FF0000"/>
                          </a:solidFill>
                          <a:effectLst/>
                          <a:latin typeface="黑体" pitchFamily="49" charset="-122"/>
                          <a:ea typeface="黑体" pitchFamily="49" charset="-122"/>
                        </a:rPr>
                        <a:t>政府预算</a:t>
                      </a:r>
                      <a:r>
                        <a:rPr lang="zh-CN" sz="1700" b="1" kern="100" dirty="0">
                          <a:solidFill>
                            <a:srgbClr val="002060"/>
                          </a:solidFill>
                          <a:effectLst/>
                          <a:latin typeface="黑体" pitchFamily="49" charset="-122"/>
                          <a:ea typeface="黑体" pitchFamily="49" charset="-122"/>
                        </a:rPr>
                        <a:t>来影响总需求的一种政策。</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800216105"/>
                  </a:ext>
                </a:extLst>
              </a:tr>
              <a:tr h="0">
                <a:tc rowSpan="2">
                  <a:txBody>
                    <a:bodyPr/>
                    <a:lstStyle/>
                    <a:p>
                      <a:pPr algn="l">
                        <a:spcAft>
                          <a:spcPts val="0"/>
                        </a:spcAft>
                      </a:pPr>
                      <a:r>
                        <a:rPr lang="zh-CN" sz="1700" b="1" kern="100" dirty="0">
                          <a:solidFill>
                            <a:srgbClr val="002060"/>
                          </a:solidFill>
                          <a:effectLst/>
                          <a:latin typeface="黑体" pitchFamily="49" charset="-122"/>
                          <a:ea typeface="黑体" pitchFamily="49" charset="-122"/>
                        </a:rPr>
                        <a:t>（</a:t>
                      </a:r>
                      <a:r>
                        <a:rPr lang="en-US" sz="1700" b="1" kern="100" dirty="0">
                          <a:solidFill>
                            <a:srgbClr val="002060"/>
                          </a:solidFill>
                          <a:effectLst/>
                          <a:latin typeface="黑体" pitchFamily="49" charset="-122"/>
                          <a:ea typeface="黑体" pitchFamily="49" charset="-122"/>
                        </a:rPr>
                        <a:t>2</a:t>
                      </a:r>
                      <a:r>
                        <a:rPr lang="zh-CN" sz="1700" b="1" kern="100" dirty="0">
                          <a:solidFill>
                            <a:srgbClr val="002060"/>
                          </a:solidFill>
                          <a:effectLst/>
                          <a:latin typeface="黑体" pitchFamily="49" charset="-122"/>
                          <a:ea typeface="黑体" pitchFamily="49" charset="-122"/>
                        </a:rPr>
                        <a:t>）财政政策种类</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kern="100" dirty="0">
                          <a:solidFill>
                            <a:srgbClr val="002060"/>
                          </a:solidFill>
                          <a:effectLst/>
                          <a:latin typeface="黑体" pitchFamily="49" charset="-122"/>
                          <a:ea typeface="黑体" pitchFamily="49" charset="-122"/>
                        </a:rPr>
                        <a:t>第一，扩张性财政政策：</a:t>
                      </a:r>
                    </a:p>
                    <a:p>
                      <a:pPr algn="l">
                        <a:spcAft>
                          <a:spcPts val="0"/>
                        </a:spcAft>
                      </a:pPr>
                      <a:r>
                        <a:rPr lang="zh-CN" sz="1700" b="1" kern="100" dirty="0">
                          <a:solidFill>
                            <a:srgbClr val="002060"/>
                          </a:solidFill>
                          <a:effectLst/>
                          <a:latin typeface="黑体" pitchFamily="49" charset="-122"/>
                          <a:ea typeface="黑体" pitchFamily="49" charset="-122"/>
                        </a:rPr>
                        <a:t>●要点：通过</a:t>
                      </a:r>
                      <a:r>
                        <a:rPr lang="zh-CN" sz="1700" b="1" u="dbl" kern="100" dirty="0">
                          <a:solidFill>
                            <a:srgbClr val="002060"/>
                          </a:solidFill>
                          <a:effectLst/>
                          <a:latin typeface="黑体" pitchFamily="49" charset="-122"/>
                          <a:ea typeface="黑体" pitchFamily="49" charset="-122"/>
                        </a:rPr>
                        <a:t>降低税率、增加转移支付、扩大政府支出</a:t>
                      </a:r>
                      <a:r>
                        <a:rPr lang="zh-CN" sz="1700" b="1" kern="100" dirty="0">
                          <a:solidFill>
                            <a:srgbClr val="002060"/>
                          </a:solidFill>
                          <a:effectLst/>
                          <a:latin typeface="黑体" pitchFamily="49" charset="-122"/>
                          <a:ea typeface="黑体" pitchFamily="49" charset="-122"/>
                        </a:rPr>
                        <a:t>的方法刺激总需求的增加， 进而</a:t>
                      </a:r>
                      <a:r>
                        <a:rPr lang="zh-CN" sz="1700" b="1" u="dbl" kern="100" dirty="0">
                          <a:solidFill>
                            <a:srgbClr val="002060"/>
                          </a:solidFill>
                          <a:effectLst/>
                          <a:latin typeface="黑体" pitchFamily="49" charset="-122"/>
                          <a:ea typeface="黑体" pitchFamily="49" charset="-122"/>
                        </a:rPr>
                        <a:t>降低失业率</a:t>
                      </a:r>
                      <a:r>
                        <a:rPr lang="zh-CN" sz="1700" b="1" kern="100" dirty="0">
                          <a:solidFill>
                            <a:srgbClr val="002060"/>
                          </a:solidFill>
                          <a:effectLst/>
                          <a:latin typeface="黑体" pitchFamily="49" charset="-122"/>
                          <a:ea typeface="黑体" pitchFamily="49" charset="-122"/>
                        </a:rPr>
                        <a:t>的政策。</a:t>
                      </a:r>
                    </a:p>
                    <a:p>
                      <a:pPr algn="l">
                        <a:spcAft>
                          <a:spcPts val="0"/>
                        </a:spcAft>
                      </a:pPr>
                      <a:r>
                        <a:rPr lang="zh-CN" sz="1700" b="1" kern="100" dirty="0">
                          <a:solidFill>
                            <a:srgbClr val="002060"/>
                          </a:solidFill>
                          <a:effectLst/>
                          <a:latin typeface="黑体" pitchFamily="49" charset="-122"/>
                          <a:ea typeface="黑体" pitchFamily="49" charset="-122"/>
                        </a:rPr>
                        <a:t>●主要目标：</a:t>
                      </a:r>
                      <a:r>
                        <a:rPr lang="zh-CN" sz="1700" b="1" u="dbl" kern="100" dirty="0">
                          <a:solidFill>
                            <a:srgbClr val="002060"/>
                          </a:solidFill>
                          <a:effectLst/>
                          <a:latin typeface="黑体" pitchFamily="49" charset="-122"/>
                          <a:ea typeface="黑体" pitchFamily="49" charset="-122"/>
                        </a:rPr>
                        <a:t>提高就业水平</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825633894"/>
                  </a:ext>
                </a:extLst>
              </a:tr>
              <a:tr h="0">
                <a:tc vMerge="1">
                  <a:txBody>
                    <a:bodyPr/>
                    <a:lstStyle/>
                    <a:p>
                      <a:endParaRPr lang="zh-CN" altLang="en-US"/>
                    </a:p>
                  </a:txBody>
                  <a:tcPr/>
                </a:tc>
                <a:tc>
                  <a:txBody>
                    <a:bodyPr/>
                    <a:lstStyle/>
                    <a:p>
                      <a:pPr algn="l">
                        <a:spcAft>
                          <a:spcPts val="0"/>
                        </a:spcAft>
                      </a:pPr>
                      <a:r>
                        <a:rPr lang="zh-CN" sz="1700" b="1" kern="100">
                          <a:solidFill>
                            <a:srgbClr val="002060"/>
                          </a:solidFill>
                          <a:effectLst/>
                          <a:latin typeface="黑体" pitchFamily="49" charset="-122"/>
                          <a:ea typeface="黑体" pitchFamily="49" charset="-122"/>
                        </a:rPr>
                        <a:t>第二，紧缩性财政政策：</a:t>
                      </a:r>
                    </a:p>
                    <a:p>
                      <a:pPr algn="l">
                        <a:spcAft>
                          <a:spcPts val="0"/>
                        </a:spcAft>
                      </a:pPr>
                      <a:r>
                        <a:rPr lang="zh-CN" sz="1700" b="1" kern="100">
                          <a:solidFill>
                            <a:srgbClr val="002060"/>
                          </a:solidFill>
                          <a:effectLst/>
                          <a:latin typeface="黑体" pitchFamily="49" charset="-122"/>
                          <a:ea typeface="黑体" pitchFamily="49" charset="-122"/>
                        </a:rPr>
                        <a:t>●要点：主要是</a:t>
                      </a:r>
                      <a:r>
                        <a:rPr lang="zh-CN" sz="1700" b="1" u="dbl" kern="100">
                          <a:solidFill>
                            <a:srgbClr val="002060"/>
                          </a:solidFill>
                          <a:effectLst/>
                          <a:latin typeface="黑体" pitchFamily="49" charset="-122"/>
                          <a:ea typeface="黑体" pitchFamily="49" charset="-122"/>
                        </a:rPr>
                        <a:t>提高税率、减少转移支付、降低政府支出</a:t>
                      </a:r>
                      <a:r>
                        <a:rPr lang="zh-CN" sz="1700" b="1" kern="100">
                          <a:solidFill>
                            <a:srgbClr val="002060"/>
                          </a:solidFill>
                          <a:effectLst/>
                          <a:latin typeface="黑体" pitchFamily="49" charset="-122"/>
                          <a:ea typeface="黑体" pitchFamily="49" charset="-122"/>
                        </a:rPr>
                        <a:t>。</a:t>
                      </a:r>
                    </a:p>
                    <a:p>
                      <a:pPr algn="l">
                        <a:spcAft>
                          <a:spcPts val="0"/>
                        </a:spcAft>
                      </a:pPr>
                      <a:r>
                        <a:rPr lang="zh-CN" sz="1700" b="1" kern="100">
                          <a:solidFill>
                            <a:srgbClr val="002060"/>
                          </a:solidFill>
                          <a:effectLst/>
                          <a:latin typeface="黑体" pitchFamily="49" charset="-122"/>
                          <a:ea typeface="黑体" pitchFamily="49" charset="-122"/>
                        </a:rPr>
                        <a:t>●效果：降低通货膨胀率有积极的作用，但</a:t>
                      </a:r>
                      <a:r>
                        <a:rPr lang="zh-CN" sz="1700" b="1" u="dbl" kern="100">
                          <a:solidFill>
                            <a:srgbClr val="002060"/>
                          </a:solidFill>
                          <a:effectLst/>
                          <a:latin typeface="黑体" pitchFamily="49" charset="-122"/>
                          <a:ea typeface="黑体" pitchFamily="49" charset="-122"/>
                        </a:rPr>
                        <a:t>不利于就业水平的提高</a:t>
                      </a:r>
                      <a:r>
                        <a:rPr lang="zh-CN" sz="1700" b="1" kern="100">
                          <a:solidFill>
                            <a:srgbClr val="002060"/>
                          </a:solidFill>
                          <a:effectLst/>
                          <a:latin typeface="黑体" pitchFamily="49" charset="-122"/>
                          <a:ea typeface="黑体" pitchFamily="49" charset="-122"/>
                        </a:rPr>
                        <a:t>。</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57837341"/>
                  </a:ext>
                </a:extLst>
              </a:tr>
              <a:tr h="0">
                <a:tc>
                  <a:txBody>
                    <a:bodyPr/>
                    <a:lstStyle/>
                    <a:p>
                      <a:pPr algn="l">
                        <a:spcAft>
                          <a:spcPts val="0"/>
                        </a:spcAft>
                      </a:pPr>
                      <a:r>
                        <a:rPr lang="en-US" sz="1700" b="1" kern="100" dirty="0">
                          <a:solidFill>
                            <a:srgbClr val="002060"/>
                          </a:solidFill>
                          <a:effectLst/>
                          <a:latin typeface="黑体" pitchFamily="49" charset="-122"/>
                          <a:ea typeface="黑体" pitchFamily="49" charset="-122"/>
                        </a:rPr>
                        <a:t>(3)</a:t>
                      </a:r>
                      <a:r>
                        <a:rPr lang="zh-CN" sz="1700" b="1" kern="100" dirty="0">
                          <a:solidFill>
                            <a:srgbClr val="002060"/>
                          </a:solidFill>
                          <a:effectLst/>
                          <a:latin typeface="黑体" pitchFamily="49" charset="-122"/>
                          <a:ea typeface="黑体" pitchFamily="49" charset="-122"/>
                        </a:rPr>
                        <a:t>财政政策施行手段</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kern="100" dirty="0">
                          <a:solidFill>
                            <a:srgbClr val="002060"/>
                          </a:solidFill>
                          <a:effectLst/>
                          <a:latin typeface="黑体" pitchFamily="49" charset="-122"/>
                          <a:ea typeface="黑体" pitchFamily="49" charset="-122"/>
                        </a:rPr>
                        <a:t>包括：</a:t>
                      </a:r>
                      <a:r>
                        <a:rPr lang="zh-CN" sz="1700" b="1" u="dbl" kern="100" dirty="0">
                          <a:solidFill>
                            <a:srgbClr val="002060"/>
                          </a:solidFill>
                          <a:effectLst/>
                          <a:latin typeface="黑体" pitchFamily="49" charset="-122"/>
                          <a:ea typeface="黑体" pitchFamily="49" charset="-122"/>
                        </a:rPr>
                        <a:t>调整税率和政府支出水平。</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665413474"/>
                  </a:ext>
                </a:extLst>
              </a:tr>
            </a:tbl>
          </a:graphicData>
        </a:graphic>
      </p:graphicFrame>
    </p:spTree>
    <p:extLst>
      <p:ext uri="{BB962C8B-B14F-4D97-AF65-F5344CB8AC3E}">
        <p14:creationId xmlns:p14="http://schemas.microsoft.com/office/powerpoint/2010/main" val="21780671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A9908D62-6DBF-4AD0-B75D-344905C28DFC}"/>
              </a:ext>
            </a:extLst>
          </p:cNvPr>
          <p:cNvSpPr/>
          <p:nvPr/>
        </p:nvSpPr>
        <p:spPr>
          <a:xfrm>
            <a:off x="3253155" y="1669409"/>
            <a:ext cx="6138219" cy="3139321"/>
          </a:xfrm>
          <a:prstGeom prst="rect">
            <a:avLst/>
          </a:prstGeom>
        </p:spPr>
        <p:txBody>
          <a:bodyPr wrap="none">
            <a:spAutoFit/>
          </a:bodyPr>
          <a:lstStyle/>
          <a:p>
            <a:r>
              <a:rPr lang="zh-CN" altLang="en-US" sz="6600" b="1" kern="100" dirty="0">
                <a:solidFill>
                  <a:srgbClr val="002060"/>
                </a:solidFill>
                <a:latin typeface="黑体" panose="02010609060101010101" pitchFamily="49" charset="-122"/>
                <a:ea typeface="黑体" panose="02010609060101010101" pitchFamily="49" charset="-122"/>
              </a:rPr>
              <a:t>   第三部分</a:t>
            </a:r>
            <a:endParaRPr lang="en-US" altLang="zh-CN" sz="6600" b="1" kern="100" dirty="0">
              <a:solidFill>
                <a:srgbClr val="002060"/>
              </a:solidFill>
              <a:latin typeface="黑体" panose="02010609060101010101" pitchFamily="49" charset="-122"/>
              <a:ea typeface="黑体" panose="02010609060101010101" pitchFamily="49" charset="-122"/>
            </a:endParaRPr>
          </a:p>
          <a:p>
            <a:endParaRPr lang="en-US" altLang="zh-CN" sz="6600" b="1" kern="100" dirty="0">
              <a:solidFill>
                <a:srgbClr val="002060"/>
              </a:solidFill>
              <a:latin typeface="黑体" panose="02010609060101010101" pitchFamily="49" charset="-122"/>
              <a:ea typeface="黑体" panose="02010609060101010101" pitchFamily="49" charset="-122"/>
            </a:endParaRPr>
          </a:p>
          <a:p>
            <a:r>
              <a:rPr lang="zh-CN" altLang="en-US" sz="6600" b="1" kern="100" dirty="0">
                <a:solidFill>
                  <a:srgbClr val="002060"/>
                </a:solidFill>
                <a:latin typeface="黑体" panose="02010609060101010101" pitchFamily="49" charset="-122"/>
                <a:ea typeface="黑体" panose="02010609060101010101" pitchFamily="49" charset="-122"/>
              </a:rPr>
              <a:t>劳 动 力 市 场</a:t>
            </a:r>
            <a:endParaRPr lang="zh-CN" altLang="en-US" sz="6600" b="1" dirty="0">
              <a:solidFill>
                <a:srgbClr val="002060"/>
              </a:solidFill>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AA3610E9-2816-432D-B336-F7B700BBE201}"/>
              </a:ext>
            </a:extLst>
          </p:cNvPr>
          <p:cNvSpPr/>
          <p:nvPr/>
        </p:nvSpPr>
        <p:spPr>
          <a:xfrm>
            <a:off x="958698" y="641400"/>
            <a:ext cx="1465466" cy="369332"/>
          </a:xfrm>
          <a:prstGeom prst="rect">
            <a:avLst/>
          </a:prstGeom>
        </p:spPr>
        <p:txBody>
          <a:bodyPr wrap="none">
            <a:spAutoFit/>
          </a:bodyPr>
          <a:lstStyle/>
          <a:p>
            <a:r>
              <a:rPr lang="en-US" altLang="zh-CN" b="1" u="sng" kern="100" dirty="0">
                <a:solidFill>
                  <a:srgbClr val="993300"/>
                </a:solidFill>
                <a:latin typeface="黑体" pitchFamily="49" charset="-122"/>
                <a:ea typeface="黑体" pitchFamily="49" charset="-122"/>
                <a:cs typeface="宋体" panose="02010600030101010101" pitchFamily="2" charset="-122"/>
              </a:rPr>
              <a:t>32.</a:t>
            </a:r>
            <a:r>
              <a:rPr lang="zh-CN" altLang="zh-CN" b="1" u="sng" kern="100" dirty="0">
                <a:solidFill>
                  <a:srgbClr val="993300"/>
                </a:solidFill>
                <a:latin typeface="黑体" pitchFamily="49" charset="-122"/>
                <a:ea typeface="黑体" pitchFamily="49" charset="-122"/>
                <a:cs typeface="宋体" panose="02010600030101010101" pitchFamily="2" charset="-122"/>
              </a:rPr>
              <a:t>收入政策</a:t>
            </a:r>
            <a:endParaRPr lang="zh-CN" altLang="en-US" dirty="0">
              <a:latin typeface="黑体" pitchFamily="49" charset="-122"/>
              <a:ea typeface="黑体" pitchFamily="49" charset="-122"/>
            </a:endParaRPr>
          </a:p>
        </p:txBody>
      </p:sp>
      <p:graphicFrame>
        <p:nvGraphicFramePr>
          <p:cNvPr id="7" name="表格 6">
            <a:extLst>
              <a:ext uri="{FF2B5EF4-FFF2-40B4-BE49-F238E27FC236}">
                <a16:creationId xmlns:a16="http://schemas.microsoft.com/office/drawing/2014/main" id="{64CA9045-9DCD-47A6-895B-7C5E6D3F7B27}"/>
              </a:ext>
            </a:extLst>
          </p:cNvPr>
          <p:cNvGraphicFramePr>
            <a:graphicFrameLocks noGrp="1"/>
          </p:cNvGraphicFramePr>
          <p:nvPr>
            <p:extLst>
              <p:ext uri="{D42A27DB-BD31-4B8C-83A1-F6EECF244321}">
                <p14:modId xmlns:p14="http://schemas.microsoft.com/office/powerpoint/2010/main" val="3465484037"/>
              </p:ext>
            </p:extLst>
          </p:nvPr>
        </p:nvGraphicFramePr>
        <p:xfrm>
          <a:off x="692150" y="1023931"/>
          <a:ext cx="10837863" cy="1371600"/>
        </p:xfrm>
        <a:graphic>
          <a:graphicData uri="http://schemas.openxmlformats.org/drawingml/2006/table">
            <a:tbl>
              <a:tblPr>
                <a:tableStyleId>{5C22544A-7EE6-4342-B048-85BDC9FD1C3A}</a:tableStyleId>
              </a:tblPr>
              <a:tblGrid>
                <a:gridCol w="2942152">
                  <a:extLst>
                    <a:ext uri="{9D8B030D-6E8A-4147-A177-3AD203B41FA5}">
                      <a16:colId xmlns:a16="http://schemas.microsoft.com/office/drawing/2014/main" val="368479188"/>
                    </a:ext>
                  </a:extLst>
                </a:gridCol>
                <a:gridCol w="7895711">
                  <a:extLst>
                    <a:ext uri="{9D8B030D-6E8A-4147-A177-3AD203B41FA5}">
                      <a16:colId xmlns:a16="http://schemas.microsoft.com/office/drawing/2014/main" val="487205797"/>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）收入政策概念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收入政策实标上是一种</a:t>
                      </a:r>
                      <a:r>
                        <a:rPr lang="zh-CN" sz="1800" b="1" u="sng" kern="100" dirty="0">
                          <a:solidFill>
                            <a:srgbClr val="002060"/>
                          </a:solidFill>
                          <a:effectLst/>
                          <a:latin typeface="黑体" pitchFamily="49" charset="-122"/>
                          <a:ea typeface="黑体" pitchFamily="49" charset="-122"/>
                        </a:rPr>
                        <a:t>工资、物价管理政策</a:t>
                      </a:r>
                      <a:r>
                        <a:rPr lang="zh-CN" sz="1800" b="1" kern="100" dirty="0">
                          <a:solidFill>
                            <a:srgbClr val="002060"/>
                          </a:solidFill>
                          <a:effectLst/>
                          <a:latin typeface="黑体" pitchFamily="49" charset="-122"/>
                          <a:ea typeface="黑体" pitchFamily="49" charset="-122"/>
                        </a:rPr>
                        <a:t>。</a:t>
                      </a:r>
                    </a:p>
                    <a:p>
                      <a:pPr algn="l">
                        <a:spcAft>
                          <a:spcPts val="0"/>
                        </a:spcAft>
                      </a:pPr>
                      <a:r>
                        <a:rPr lang="zh-CN" sz="1800" b="1" kern="100" dirty="0">
                          <a:solidFill>
                            <a:srgbClr val="002060"/>
                          </a:solidFill>
                          <a:effectLst/>
                          <a:latin typeface="黑体" pitchFamily="49" charset="-122"/>
                          <a:ea typeface="黑体" pitchFamily="49" charset="-122"/>
                        </a:rPr>
                        <a:t>●工资管理的目标是对劳动力市场、劳动者的收入水平实施控制。</a:t>
                      </a:r>
                    </a:p>
                    <a:p>
                      <a:pPr algn="l">
                        <a:spcAft>
                          <a:spcPts val="0"/>
                        </a:spcAft>
                      </a:pPr>
                      <a:r>
                        <a:rPr lang="zh-CN" sz="1800" b="1" kern="100" dirty="0">
                          <a:solidFill>
                            <a:srgbClr val="002060"/>
                          </a:solidFill>
                          <a:effectLst/>
                          <a:latin typeface="黑体" pitchFamily="49" charset="-122"/>
                          <a:ea typeface="黑体" pitchFamily="49" charset="-122"/>
                        </a:rPr>
                        <a:t>●价格管理的目标是使企业能获得必要的利润，又能对价格水平实施控制。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954306741"/>
                  </a:ext>
                </a:extLst>
              </a:tr>
              <a:tr h="213995">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a:t>
                      </a:r>
                      <a:r>
                        <a:rPr lang="zh-CN" sz="1800" b="1" u="sng" kern="100">
                          <a:solidFill>
                            <a:srgbClr val="002060"/>
                          </a:solidFill>
                          <a:effectLst/>
                          <a:latin typeface="黑体" pitchFamily="49" charset="-122"/>
                          <a:ea typeface="黑体" pitchFamily="49" charset="-122"/>
                        </a:rPr>
                        <a:t>政府实行的</a:t>
                      </a:r>
                      <a:r>
                        <a:rPr lang="zh-CN" sz="1800" b="1" kern="100">
                          <a:solidFill>
                            <a:srgbClr val="002060"/>
                          </a:solidFill>
                          <a:effectLst/>
                          <a:latin typeface="黑体" pitchFamily="49" charset="-122"/>
                          <a:ea typeface="黑体" pitchFamily="49" charset="-122"/>
                        </a:rPr>
                        <a:t>收入政策</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即：工资一价格</a:t>
                      </a:r>
                      <a:r>
                        <a:rPr lang="zh-CN" sz="1800" b="1" u="dbl" kern="100">
                          <a:solidFill>
                            <a:srgbClr val="002060"/>
                          </a:solidFill>
                          <a:effectLst/>
                          <a:latin typeface="黑体" pitchFamily="49" charset="-122"/>
                          <a:ea typeface="黑体" pitchFamily="49" charset="-122"/>
                        </a:rPr>
                        <a:t>指导</a:t>
                      </a:r>
                      <a:r>
                        <a:rPr lang="zh-CN" sz="1800" b="1" kern="100">
                          <a:solidFill>
                            <a:srgbClr val="002060"/>
                          </a:solidFill>
                          <a:effectLst/>
                          <a:latin typeface="黑体" pitchFamily="49" charset="-122"/>
                          <a:ea typeface="黑体" pitchFamily="49" charset="-122"/>
                        </a:rPr>
                        <a:t>的方针（思想）</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57394673"/>
                  </a:ext>
                </a:extLst>
              </a:tr>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）工资指导线制定原则</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年度报酬增加百分比</a:t>
                      </a:r>
                      <a:r>
                        <a:rPr lang="zh-CN" sz="1800" b="1" u="sng" kern="100" dirty="0">
                          <a:solidFill>
                            <a:srgbClr val="002060"/>
                          </a:solidFill>
                          <a:effectLst/>
                          <a:latin typeface="黑体" pitchFamily="49" charset="-122"/>
                          <a:ea typeface="黑体" pitchFamily="49" charset="-122"/>
                        </a:rPr>
                        <a:t>不超过</a:t>
                      </a:r>
                      <a:r>
                        <a:rPr lang="zh-CN" sz="1800" b="1" kern="100" dirty="0">
                          <a:solidFill>
                            <a:srgbClr val="002060"/>
                          </a:solidFill>
                          <a:effectLst/>
                          <a:latin typeface="黑体" pitchFamily="49" charset="-122"/>
                          <a:ea typeface="黑体" pitchFamily="49" charset="-122"/>
                        </a:rPr>
                        <a:t>劳动生产率的增长趋势</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616715561"/>
                  </a:ext>
                </a:extLst>
              </a:tr>
            </a:tbl>
          </a:graphicData>
        </a:graphic>
      </p:graphicFrame>
      <p:sp>
        <p:nvSpPr>
          <p:cNvPr id="8" name="矩形 7">
            <a:extLst>
              <a:ext uri="{FF2B5EF4-FFF2-40B4-BE49-F238E27FC236}">
                <a16:creationId xmlns:a16="http://schemas.microsoft.com/office/drawing/2014/main" id="{431A6533-3DDB-48FE-8A73-1B8BC4B46053}"/>
              </a:ext>
            </a:extLst>
          </p:cNvPr>
          <p:cNvSpPr/>
          <p:nvPr/>
        </p:nvSpPr>
        <p:spPr>
          <a:xfrm>
            <a:off x="692150" y="2371827"/>
            <a:ext cx="1748877" cy="507831"/>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33.</a:t>
            </a:r>
            <a:r>
              <a:rPr lang="zh-CN" altLang="zh-CN" b="1" u="sng" kern="100" dirty="0">
                <a:solidFill>
                  <a:srgbClr val="993300"/>
                </a:solidFill>
                <a:latin typeface="黑体" pitchFamily="49" charset="-122"/>
                <a:ea typeface="黑体" pitchFamily="49" charset="-122"/>
                <a:cs typeface="宋体" panose="02010600030101010101" pitchFamily="2" charset="-122"/>
              </a:rPr>
              <a:t>人力政策</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152DBCBD-CBCA-4A66-B769-805F997829BC}"/>
              </a:ext>
            </a:extLst>
          </p:cNvPr>
          <p:cNvGraphicFramePr>
            <a:graphicFrameLocks noGrp="1"/>
          </p:cNvGraphicFramePr>
          <p:nvPr>
            <p:extLst>
              <p:ext uri="{D42A27DB-BD31-4B8C-83A1-F6EECF244321}">
                <p14:modId xmlns:p14="http://schemas.microsoft.com/office/powerpoint/2010/main" val="792938572"/>
              </p:ext>
            </p:extLst>
          </p:nvPr>
        </p:nvGraphicFramePr>
        <p:xfrm>
          <a:off x="692150" y="2917613"/>
          <a:ext cx="10837863" cy="548640"/>
        </p:xfrm>
        <a:graphic>
          <a:graphicData uri="http://schemas.openxmlformats.org/drawingml/2006/table">
            <a:tbl>
              <a:tblPr>
                <a:tableStyleId>{5C22544A-7EE6-4342-B048-85BDC9FD1C3A}</a:tableStyleId>
              </a:tblPr>
              <a:tblGrid>
                <a:gridCol w="1051983">
                  <a:extLst>
                    <a:ext uri="{9D8B030D-6E8A-4147-A177-3AD203B41FA5}">
                      <a16:colId xmlns:a16="http://schemas.microsoft.com/office/drawing/2014/main" val="1525739226"/>
                    </a:ext>
                  </a:extLst>
                </a:gridCol>
                <a:gridCol w="9785880">
                  <a:extLst>
                    <a:ext uri="{9D8B030D-6E8A-4147-A177-3AD203B41FA5}">
                      <a16:colId xmlns:a16="http://schemas.microsoft.com/office/drawing/2014/main" val="2331713041"/>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性质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主要是针对劳动力市场的</a:t>
                      </a:r>
                      <a:r>
                        <a:rPr lang="zh-CN" sz="1800" b="1" u="sng" kern="100">
                          <a:solidFill>
                            <a:srgbClr val="002060"/>
                          </a:solidFill>
                          <a:effectLst/>
                          <a:latin typeface="黑体" pitchFamily="49" charset="-122"/>
                          <a:ea typeface="黑体" pitchFamily="49" charset="-122"/>
                        </a:rPr>
                        <a:t>结构性失业</a:t>
                      </a:r>
                      <a:r>
                        <a:rPr lang="zh-CN" sz="1800" b="1" kern="100">
                          <a:solidFill>
                            <a:srgbClr val="002060"/>
                          </a:solidFill>
                          <a:effectLst/>
                          <a:latin typeface="黑体" pitchFamily="49" charset="-122"/>
                          <a:ea typeface="黑体" pitchFamily="49" charset="-122"/>
                        </a:rPr>
                        <a:t>而提出的一种扩大就业的政策。</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77260597"/>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依据</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人力资本理论：论证了参加市场工作的能力</a:t>
                      </a:r>
                      <a:r>
                        <a:rPr lang="zh-CN" sz="1800" b="1" u="sng" kern="100" dirty="0">
                          <a:solidFill>
                            <a:srgbClr val="002060"/>
                          </a:solidFill>
                          <a:effectLst/>
                          <a:latin typeface="黑体" pitchFamily="49" charset="-122"/>
                          <a:ea typeface="黑体" pitchFamily="49" charset="-122"/>
                        </a:rPr>
                        <a:t>取决于经验、正规教育以及培训。</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561658712"/>
                  </a:ext>
                </a:extLst>
              </a:tr>
            </a:tbl>
          </a:graphicData>
        </a:graphic>
      </p:graphicFrame>
      <p:sp>
        <p:nvSpPr>
          <p:cNvPr id="10" name="矩形 9">
            <a:extLst>
              <a:ext uri="{FF2B5EF4-FFF2-40B4-BE49-F238E27FC236}">
                <a16:creationId xmlns:a16="http://schemas.microsoft.com/office/drawing/2014/main" id="{E2E231C3-6CB1-4FC2-ABA2-C3784FD4EED2}"/>
              </a:ext>
            </a:extLst>
          </p:cNvPr>
          <p:cNvSpPr/>
          <p:nvPr/>
        </p:nvSpPr>
        <p:spPr>
          <a:xfrm>
            <a:off x="692150" y="3417922"/>
            <a:ext cx="1748877" cy="507831"/>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34.</a:t>
            </a:r>
            <a:r>
              <a:rPr lang="zh-CN" altLang="zh-CN" b="1" u="sng" kern="100" dirty="0">
                <a:solidFill>
                  <a:srgbClr val="993300"/>
                </a:solidFill>
                <a:latin typeface="黑体" pitchFamily="49" charset="-122"/>
                <a:ea typeface="黑体" pitchFamily="49" charset="-122"/>
                <a:cs typeface="宋体" panose="02010600030101010101" pitchFamily="2" charset="-122"/>
              </a:rPr>
              <a:t>产业政策</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611410A7-1E68-4B4E-A314-8808B25F25A9}"/>
              </a:ext>
            </a:extLst>
          </p:cNvPr>
          <p:cNvGraphicFramePr>
            <a:graphicFrameLocks noGrp="1"/>
          </p:cNvGraphicFramePr>
          <p:nvPr>
            <p:extLst>
              <p:ext uri="{D42A27DB-BD31-4B8C-83A1-F6EECF244321}">
                <p14:modId xmlns:p14="http://schemas.microsoft.com/office/powerpoint/2010/main" val="4179335315"/>
              </p:ext>
            </p:extLst>
          </p:nvPr>
        </p:nvGraphicFramePr>
        <p:xfrm>
          <a:off x="692149" y="3860800"/>
          <a:ext cx="10837863" cy="1920240"/>
        </p:xfrm>
        <a:graphic>
          <a:graphicData uri="http://schemas.openxmlformats.org/drawingml/2006/table">
            <a:tbl>
              <a:tblPr>
                <a:tableStyleId>{5C22544A-7EE6-4342-B048-85BDC9FD1C3A}</a:tableStyleId>
              </a:tblPr>
              <a:tblGrid>
                <a:gridCol w="2548589">
                  <a:extLst>
                    <a:ext uri="{9D8B030D-6E8A-4147-A177-3AD203B41FA5}">
                      <a16:colId xmlns:a16="http://schemas.microsoft.com/office/drawing/2014/main" val="143141462"/>
                    </a:ext>
                  </a:extLst>
                </a:gridCol>
                <a:gridCol w="8289274">
                  <a:extLst>
                    <a:ext uri="{9D8B030D-6E8A-4147-A177-3AD203B41FA5}">
                      <a16:colId xmlns:a16="http://schemas.microsoft.com/office/drawing/2014/main" val="740873328"/>
                    </a:ext>
                  </a:extLst>
                </a:gridCol>
              </a:tblGrid>
              <a:tr h="0">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）产业政策概念</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所谓产业政策，就是一个国家对其</a:t>
                      </a:r>
                      <a:r>
                        <a:rPr lang="zh-CN" sz="1800" b="1" u="sng" kern="100">
                          <a:solidFill>
                            <a:srgbClr val="002060"/>
                          </a:solidFill>
                          <a:effectLst/>
                          <a:latin typeface="黑体" pitchFamily="49" charset="-122"/>
                          <a:ea typeface="黑体" pitchFamily="49" charset="-122"/>
                        </a:rPr>
                        <a:t>产业结构</a:t>
                      </a:r>
                      <a:r>
                        <a:rPr lang="zh-CN" sz="1800" b="1" kern="100">
                          <a:solidFill>
                            <a:srgbClr val="002060"/>
                          </a:solidFill>
                          <a:effectLst/>
                          <a:latin typeface="黑体" pitchFamily="49" charset="-122"/>
                          <a:ea typeface="黑体" pitchFamily="49" charset="-122"/>
                        </a:rPr>
                        <a:t>实施引导、调节、管理的方针和政策。</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975604100"/>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）“就业弹性”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产业的“就业弹性”：是反映产业政策对就业结构以及就业水平的影响程度的指标。它是指在某产业中产出增长百分比或经济增长百分比所带来的就业增长百分比</a:t>
                      </a:r>
                      <a:r>
                        <a:rPr lang="zh-CN" sz="1800" b="1" kern="100" dirty="0">
                          <a:solidFill>
                            <a:srgbClr val="002060"/>
                          </a:solidFill>
                          <a:effectLst/>
                          <a:latin typeface="黑体" pitchFamily="49" charset="-122"/>
                          <a:ea typeface="黑体" pitchFamily="49" charset="-122"/>
                        </a:rPr>
                        <a:t>。</a:t>
                      </a:r>
                    </a:p>
                    <a:p>
                      <a:pPr algn="l">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就业弹性高</a:t>
                      </a:r>
                      <a:r>
                        <a:rPr lang="zh-CN" sz="1800" b="1" kern="100" dirty="0">
                          <a:solidFill>
                            <a:srgbClr val="002060"/>
                          </a:solidFill>
                          <a:effectLst/>
                          <a:latin typeface="黑体" pitchFamily="49" charset="-122"/>
                          <a:ea typeface="黑体" pitchFamily="49" charset="-122"/>
                        </a:rPr>
                        <a:t>的国家或地区：</a:t>
                      </a:r>
                      <a:r>
                        <a:rPr lang="zh-CN" sz="1800" b="1" u="sng" kern="100" dirty="0">
                          <a:solidFill>
                            <a:srgbClr val="002060"/>
                          </a:solidFill>
                          <a:effectLst/>
                          <a:latin typeface="黑体" pitchFamily="49" charset="-122"/>
                          <a:ea typeface="黑体" pitchFamily="49" charset="-122"/>
                        </a:rPr>
                        <a:t>劳动密集型产业的比重较大</a:t>
                      </a:r>
                      <a:r>
                        <a:rPr lang="en-US"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就业弹性低</a:t>
                      </a:r>
                      <a:r>
                        <a:rPr lang="zh-CN" sz="1800" b="1" kern="100" dirty="0">
                          <a:solidFill>
                            <a:srgbClr val="002060"/>
                          </a:solidFill>
                          <a:effectLst/>
                          <a:latin typeface="黑体" pitchFamily="49" charset="-122"/>
                          <a:ea typeface="黑体" pitchFamily="49" charset="-122"/>
                        </a:rPr>
                        <a:t>的国家或地区：偏重</a:t>
                      </a:r>
                      <a:r>
                        <a:rPr lang="zh-CN" sz="1800" b="1" u="sng" kern="100" dirty="0">
                          <a:solidFill>
                            <a:srgbClr val="002060"/>
                          </a:solidFill>
                          <a:effectLst/>
                          <a:latin typeface="黑体" pitchFamily="49" charset="-122"/>
                          <a:ea typeface="黑体" pitchFamily="49" charset="-122"/>
                        </a:rPr>
                        <a:t>资本或技术密集型</a:t>
                      </a:r>
                      <a:r>
                        <a:rPr lang="zh-CN" sz="1800" b="1" kern="100" dirty="0">
                          <a:solidFill>
                            <a:srgbClr val="002060"/>
                          </a:solidFill>
                          <a:effectLst/>
                          <a:latin typeface="黑体" pitchFamily="49" charset="-122"/>
                          <a:ea typeface="黑体" pitchFamily="49" charset="-122"/>
                        </a:rPr>
                        <a:t>产业的产业政策。</a:t>
                      </a:r>
                    </a:p>
                    <a:p>
                      <a:pPr algn="l">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提高就业水平</a:t>
                      </a:r>
                      <a:r>
                        <a:rPr lang="zh-CN" sz="1800" b="1" kern="100" dirty="0">
                          <a:solidFill>
                            <a:srgbClr val="002060"/>
                          </a:solidFill>
                          <a:effectLst/>
                          <a:latin typeface="黑体" pitchFamily="49" charset="-122"/>
                          <a:ea typeface="黑体" pitchFamily="49" charset="-122"/>
                        </a:rPr>
                        <a:t>目标：</a:t>
                      </a:r>
                      <a:r>
                        <a:rPr lang="zh-CN" sz="1800" b="1" u="sng" kern="100" dirty="0">
                          <a:solidFill>
                            <a:srgbClr val="002060"/>
                          </a:solidFill>
                          <a:effectLst/>
                          <a:latin typeface="黑体" pitchFamily="49" charset="-122"/>
                          <a:ea typeface="黑体" pitchFamily="49" charset="-122"/>
                        </a:rPr>
                        <a:t>发展就业弹性高的产业</a:t>
                      </a:r>
                      <a:r>
                        <a:rPr lang="zh-CN" sz="1800" b="1" kern="100" dirty="0">
                          <a:solidFill>
                            <a:srgbClr val="002060"/>
                          </a:solidFill>
                          <a:effectLst/>
                          <a:latin typeface="黑体" pitchFamily="49" charset="-122"/>
                          <a:ea typeface="黑体" pitchFamily="49" charset="-122"/>
                        </a:rPr>
                        <a:t>无疑是一条重要出路。</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67070848"/>
                  </a:ext>
                </a:extLst>
              </a:tr>
            </a:tbl>
          </a:graphicData>
        </a:graphic>
      </p:graphicFrame>
    </p:spTree>
    <p:extLst>
      <p:ext uri="{BB962C8B-B14F-4D97-AF65-F5344CB8AC3E}">
        <p14:creationId xmlns:p14="http://schemas.microsoft.com/office/powerpoint/2010/main" val="26711242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2185E38A-CABB-4CFC-A11C-F96EF1A5E143}"/>
              </a:ext>
            </a:extLst>
          </p:cNvPr>
          <p:cNvSpPr/>
          <p:nvPr/>
        </p:nvSpPr>
        <p:spPr>
          <a:xfrm>
            <a:off x="483870" y="532723"/>
            <a:ext cx="3143489" cy="507831"/>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35.</a:t>
            </a:r>
            <a:r>
              <a:rPr lang="zh-CN" altLang="zh-CN" b="1" u="sng" kern="100" dirty="0">
                <a:solidFill>
                  <a:srgbClr val="993300"/>
                </a:solidFill>
                <a:latin typeface="黑体" pitchFamily="49" charset="-122"/>
                <a:ea typeface="黑体" pitchFamily="49" charset="-122"/>
                <a:cs typeface="宋体" panose="02010600030101010101" pitchFamily="2" charset="-122"/>
              </a:rPr>
              <a:t>最低工资立法及其影响</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2FF84683-4E6E-4052-B74D-D7567930ECE8}"/>
              </a:ext>
            </a:extLst>
          </p:cNvPr>
          <p:cNvGraphicFramePr>
            <a:graphicFrameLocks noGrp="1"/>
          </p:cNvGraphicFramePr>
          <p:nvPr>
            <p:extLst>
              <p:ext uri="{D42A27DB-BD31-4B8C-83A1-F6EECF244321}">
                <p14:modId xmlns:p14="http://schemas.microsoft.com/office/powerpoint/2010/main" val="738003838"/>
              </p:ext>
            </p:extLst>
          </p:nvPr>
        </p:nvGraphicFramePr>
        <p:xfrm>
          <a:off x="852729" y="1028658"/>
          <a:ext cx="10677284" cy="2468880"/>
        </p:xfrm>
        <a:graphic>
          <a:graphicData uri="http://schemas.openxmlformats.org/drawingml/2006/table">
            <a:tbl>
              <a:tblPr>
                <a:tableStyleId>{5C22544A-7EE6-4342-B048-85BDC9FD1C3A}</a:tableStyleId>
              </a:tblPr>
              <a:tblGrid>
                <a:gridCol w="2134956">
                  <a:extLst>
                    <a:ext uri="{9D8B030D-6E8A-4147-A177-3AD203B41FA5}">
                      <a16:colId xmlns:a16="http://schemas.microsoft.com/office/drawing/2014/main" val="2620499445"/>
                    </a:ext>
                  </a:extLst>
                </a:gridCol>
                <a:gridCol w="8542328">
                  <a:extLst>
                    <a:ext uri="{9D8B030D-6E8A-4147-A177-3AD203B41FA5}">
                      <a16:colId xmlns:a16="http://schemas.microsoft.com/office/drawing/2014/main" val="2493250975"/>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压缩效应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●最低工资立法</a:t>
                      </a:r>
                      <a:r>
                        <a:rPr lang="zh-CN" sz="1800" b="1" u="sng" kern="100" dirty="0">
                          <a:solidFill>
                            <a:srgbClr val="002060"/>
                          </a:solidFill>
                          <a:effectLst/>
                          <a:latin typeface="黑体" pitchFamily="49" charset="-122"/>
                          <a:ea typeface="黑体" pitchFamily="49" charset="-122"/>
                        </a:rPr>
                        <a:t>提高了</a:t>
                      </a:r>
                      <a:r>
                        <a:rPr lang="zh-CN" sz="1800" b="1" kern="100" dirty="0">
                          <a:solidFill>
                            <a:srgbClr val="002060"/>
                          </a:solidFill>
                          <a:effectLst/>
                          <a:latin typeface="黑体" pitchFamily="49" charset="-122"/>
                          <a:ea typeface="黑体" pitchFamily="49" charset="-122"/>
                        </a:rPr>
                        <a:t>原来所获得的</a:t>
                      </a:r>
                      <a:r>
                        <a:rPr lang="zh-CN" sz="1800" b="1" u="sng" kern="100" dirty="0">
                          <a:solidFill>
                            <a:srgbClr val="002060"/>
                          </a:solidFill>
                          <a:effectLst/>
                          <a:latin typeface="黑体" pitchFamily="49" charset="-122"/>
                          <a:ea typeface="黑体" pitchFamily="49" charset="-122"/>
                        </a:rPr>
                        <a:t>工资率低于最低工资的那些工人的收入水平。</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●有可能通过</a:t>
                      </a:r>
                      <a:r>
                        <a:rPr lang="zh-CN" sz="1800" b="1" u="sng" kern="100" dirty="0">
                          <a:solidFill>
                            <a:srgbClr val="002060"/>
                          </a:solidFill>
                          <a:effectLst/>
                          <a:latin typeface="黑体" pitchFamily="49" charset="-122"/>
                          <a:ea typeface="黑体" pitchFamily="49" charset="-122"/>
                        </a:rPr>
                        <a:t>缩小其他低工资工人以及技术工人与监督管理人员之间的收入差距</a:t>
                      </a:r>
                      <a:r>
                        <a:rPr lang="zh-CN" sz="1800" b="1" kern="100" dirty="0">
                          <a:solidFill>
                            <a:srgbClr val="002060"/>
                          </a:solidFill>
                          <a:effectLst/>
                          <a:latin typeface="黑体" pitchFamily="49" charset="-122"/>
                          <a:ea typeface="黑体" pitchFamily="49" charset="-122"/>
                        </a:rPr>
                        <a:t>来压缩收入的不平等程度。</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747384943"/>
                  </a:ext>
                </a:extLst>
              </a:tr>
              <a:tr h="0">
                <a:tc>
                  <a:txBody>
                    <a:bodyPr/>
                    <a:lstStyle/>
                    <a:p>
                      <a:pPr algn="l">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扩大效应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最低工资立法</a:t>
                      </a:r>
                      <a:r>
                        <a:rPr lang="zh-CN" sz="1800" b="1" u="sng" kern="100">
                          <a:solidFill>
                            <a:srgbClr val="002060"/>
                          </a:solidFill>
                          <a:effectLst/>
                          <a:latin typeface="黑体" pitchFamily="49" charset="-122"/>
                          <a:ea typeface="黑体" pitchFamily="49" charset="-122"/>
                        </a:rPr>
                        <a:t>超过了</a:t>
                      </a:r>
                      <a:r>
                        <a:rPr lang="zh-CN" sz="1800" b="1" kern="100">
                          <a:solidFill>
                            <a:srgbClr val="002060"/>
                          </a:solidFill>
                          <a:effectLst/>
                          <a:latin typeface="黑体" pitchFamily="49" charset="-122"/>
                          <a:ea typeface="黑体" pitchFamily="49" charset="-122"/>
                        </a:rPr>
                        <a:t>均衡工资率，必然会导致企业</a:t>
                      </a:r>
                      <a:r>
                        <a:rPr lang="zh-CN" sz="1800" b="1" u="sng" kern="100">
                          <a:solidFill>
                            <a:srgbClr val="002060"/>
                          </a:solidFill>
                          <a:effectLst/>
                          <a:latin typeface="黑体" pitchFamily="49" charset="-122"/>
                          <a:ea typeface="黑体" pitchFamily="49" charset="-122"/>
                        </a:rPr>
                        <a:t>不愿意继续雇用</a:t>
                      </a:r>
                      <a:r>
                        <a:rPr lang="zh-CN" sz="1800" b="1" kern="100">
                          <a:solidFill>
                            <a:srgbClr val="002060"/>
                          </a:solidFill>
                          <a:effectLst/>
                          <a:latin typeface="黑体" pitchFamily="49" charset="-122"/>
                          <a:ea typeface="黑体" pitchFamily="49" charset="-122"/>
                        </a:rPr>
                        <a:t>生产率水平低于最低工资的那些工人，于是这些工人就会失去工作</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就会扩大收入差距。</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899064582"/>
                  </a:ext>
                </a:extLst>
              </a:tr>
              <a:tr h="0">
                <a:tc>
                  <a:txBody>
                    <a:bodyPr/>
                    <a:lstStyle/>
                    <a:p>
                      <a:pPr algn="l">
                        <a:spcAft>
                          <a:spcPts val="0"/>
                        </a:spcAft>
                      </a:pPr>
                      <a:r>
                        <a:rPr lang="en-US" altLang="zh-CN"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最低工资立法的最终影响</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●最低工资立法对于收入分配不平等程度的最终影响，要取决于</a:t>
                      </a:r>
                      <a:r>
                        <a:rPr lang="zh-CN" sz="1800" b="1" u="sng" kern="100" dirty="0">
                          <a:solidFill>
                            <a:srgbClr val="002060"/>
                          </a:solidFill>
                          <a:effectLst/>
                          <a:latin typeface="黑体" pitchFamily="49" charset="-122"/>
                          <a:ea typeface="黑体" pitchFamily="49" charset="-122"/>
                        </a:rPr>
                        <a:t>压缩效应和扩大效应的力量哪一个更大。</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压缩效应</a:t>
                      </a:r>
                      <a:r>
                        <a:rPr lang="en-US" sz="1800" b="1" u="sng" kern="100" dirty="0">
                          <a:solidFill>
                            <a:srgbClr val="002060"/>
                          </a:solidFill>
                          <a:effectLst/>
                          <a:latin typeface="黑体" pitchFamily="49" charset="-122"/>
                          <a:ea typeface="黑体" pitchFamily="49" charset="-122"/>
                        </a:rPr>
                        <a:t>&gt;</a:t>
                      </a:r>
                      <a:r>
                        <a:rPr lang="zh-CN" sz="1800" b="1" u="sng" kern="100" dirty="0">
                          <a:solidFill>
                            <a:srgbClr val="002060"/>
                          </a:solidFill>
                          <a:effectLst/>
                          <a:latin typeface="黑体" pitchFamily="49" charset="-122"/>
                          <a:ea typeface="黑体" pitchFamily="49" charset="-122"/>
                        </a:rPr>
                        <a:t>扩大效应</a:t>
                      </a:r>
                      <a:r>
                        <a:rPr lang="zh-CN" sz="1800" b="1" kern="100" dirty="0">
                          <a:solidFill>
                            <a:srgbClr val="002060"/>
                          </a:solidFill>
                          <a:effectLst/>
                          <a:latin typeface="黑体" pitchFamily="49" charset="-122"/>
                          <a:ea typeface="黑体" pitchFamily="49" charset="-122"/>
                        </a:rPr>
                        <a:t>：最低工资立法</a:t>
                      </a:r>
                      <a:r>
                        <a:rPr lang="zh-CN" sz="1800" b="1" u="sng" kern="100" dirty="0">
                          <a:solidFill>
                            <a:srgbClr val="002060"/>
                          </a:solidFill>
                          <a:effectLst/>
                          <a:latin typeface="黑体" pitchFamily="49" charset="-122"/>
                          <a:ea typeface="黑体" pitchFamily="49" charset="-122"/>
                        </a:rPr>
                        <a:t>削弱了社会上的收入不平等程度</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扩大效应</a:t>
                      </a:r>
                      <a:r>
                        <a:rPr lang="en-US" sz="1800" b="1" u="sng" kern="100" dirty="0">
                          <a:solidFill>
                            <a:srgbClr val="002060"/>
                          </a:solidFill>
                          <a:effectLst/>
                          <a:latin typeface="黑体" pitchFamily="49" charset="-122"/>
                          <a:ea typeface="黑体" pitchFamily="49" charset="-122"/>
                        </a:rPr>
                        <a:t>&gt;</a:t>
                      </a:r>
                      <a:r>
                        <a:rPr lang="zh-CN" sz="1800" b="1" u="sng" kern="100" dirty="0">
                          <a:solidFill>
                            <a:srgbClr val="002060"/>
                          </a:solidFill>
                          <a:effectLst/>
                          <a:latin typeface="黑体" pitchFamily="49" charset="-122"/>
                          <a:ea typeface="黑体" pitchFamily="49" charset="-122"/>
                        </a:rPr>
                        <a:t>压缩效应</a:t>
                      </a:r>
                      <a:r>
                        <a:rPr lang="zh-CN" sz="1800" b="1" kern="100" dirty="0">
                          <a:solidFill>
                            <a:srgbClr val="002060"/>
                          </a:solidFill>
                          <a:effectLst/>
                          <a:latin typeface="黑体" pitchFamily="49" charset="-122"/>
                          <a:ea typeface="黑体" pitchFamily="49" charset="-122"/>
                        </a:rPr>
                        <a:t>：社会上的</a:t>
                      </a:r>
                      <a:r>
                        <a:rPr lang="zh-CN" sz="1800" b="1" u="sng" kern="100" dirty="0">
                          <a:solidFill>
                            <a:srgbClr val="002060"/>
                          </a:solidFill>
                          <a:effectLst/>
                          <a:latin typeface="黑体" pitchFamily="49" charset="-122"/>
                          <a:ea typeface="黑体" pitchFamily="49" charset="-122"/>
                        </a:rPr>
                        <a:t>不平等程度会进一步加剧</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867176275"/>
                  </a:ext>
                </a:extLst>
              </a:tr>
            </a:tbl>
          </a:graphicData>
        </a:graphic>
      </p:graphicFrame>
    </p:spTree>
    <p:extLst>
      <p:ext uri="{BB962C8B-B14F-4D97-AF65-F5344CB8AC3E}">
        <p14:creationId xmlns:p14="http://schemas.microsoft.com/office/powerpoint/2010/main" val="15373982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FC7DEA89-8667-48BB-9160-D6ABB04C0C2D}"/>
              </a:ext>
            </a:extLst>
          </p:cNvPr>
          <p:cNvSpPr/>
          <p:nvPr/>
        </p:nvSpPr>
        <p:spPr>
          <a:xfrm>
            <a:off x="2532804" y="2564723"/>
            <a:ext cx="6128281" cy="1107996"/>
          </a:xfrm>
          <a:prstGeom prst="rect">
            <a:avLst/>
          </a:prstGeom>
        </p:spPr>
        <p:txBody>
          <a:bodyPr wrap="none">
            <a:spAutoFit/>
          </a:bodyPr>
          <a:lstStyle/>
          <a:p>
            <a:pPr indent="280670">
              <a:lnSpc>
                <a:spcPct val="150000"/>
              </a:lnSpc>
            </a:pPr>
            <a:r>
              <a:rPr lang="zh-CN" altLang="en-US" sz="4400" b="1" u="sng" kern="100" dirty="0">
                <a:solidFill>
                  <a:srgbClr val="002060"/>
                </a:solidFill>
                <a:effectLst/>
                <a:latin typeface="黑体" pitchFamily="49" charset="-122"/>
                <a:ea typeface="黑体" pitchFamily="49" charset="-122"/>
                <a:cs typeface="Times New Roman" panose="02020603050405020304" pitchFamily="18" charset="0"/>
              </a:rPr>
              <a:t>第十二章  </a:t>
            </a:r>
            <a:r>
              <a:rPr lang="zh-CN" altLang="en-US" sz="4400" b="1" u="sng" kern="100" dirty="0">
                <a:solidFill>
                  <a:srgbClr val="002060"/>
                </a:solidFill>
                <a:latin typeface="黑体" pitchFamily="49" charset="-122"/>
                <a:ea typeface="黑体" pitchFamily="49" charset="-122"/>
                <a:cs typeface="Times New Roman" panose="02020603050405020304" pitchFamily="18" charset="0"/>
              </a:rPr>
              <a:t>工资与就业</a:t>
            </a:r>
            <a:endParaRPr lang="zh-CN" altLang="zh-CN" sz="44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1178050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9938" name="Picture 2" descr="C:\Users\samsung\Desktop\2020年经济师课件9.7\2020年经济师课件\第三部分 导图\图第十二章.png"/>
          <p:cNvPicPr>
            <a:picLocks noChangeAspect="1" noChangeArrowheads="1"/>
          </p:cNvPicPr>
          <p:nvPr/>
        </p:nvPicPr>
        <p:blipFill>
          <a:blip r:embed="rId4" cstate="print"/>
          <a:srcRect/>
          <a:stretch>
            <a:fillRect/>
          </a:stretch>
        </p:blipFill>
        <p:spPr bwMode="auto">
          <a:xfrm>
            <a:off x="1422400" y="745067"/>
            <a:ext cx="9448800" cy="5435600"/>
          </a:xfrm>
          <a:prstGeom prst="rect">
            <a:avLst/>
          </a:prstGeom>
          <a:noFill/>
        </p:spPr>
      </p:pic>
    </p:spTree>
    <p:extLst>
      <p:ext uri="{BB962C8B-B14F-4D97-AF65-F5344CB8AC3E}">
        <p14:creationId xmlns:p14="http://schemas.microsoft.com/office/powerpoint/2010/main" val="1178050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7274FCA7-A0F2-4C0A-B69B-998BFD24CDF0}"/>
              </a:ext>
            </a:extLst>
          </p:cNvPr>
          <p:cNvSpPr/>
          <p:nvPr/>
        </p:nvSpPr>
        <p:spPr>
          <a:xfrm>
            <a:off x="576832" y="411445"/>
            <a:ext cx="3491340" cy="442878"/>
          </a:xfrm>
          <a:prstGeom prst="rect">
            <a:avLst/>
          </a:prstGeom>
        </p:spPr>
        <p:txBody>
          <a:bodyPr wrap="none">
            <a:spAutoFit/>
          </a:bodyPr>
          <a:lstStyle/>
          <a:p>
            <a:pPr indent="280670">
              <a:lnSpc>
                <a:spcPct val="150000"/>
              </a:lnSpc>
            </a:pPr>
            <a:r>
              <a:rPr lang="zh-CN" altLang="en-US" b="1" u="sng" kern="100" dirty="0">
                <a:solidFill>
                  <a:srgbClr val="993300"/>
                </a:solidFill>
                <a:latin typeface="黑体" pitchFamily="49" charset="-122"/>
                <a:ea typeface="黑体" pitchFamily="49" charset="-122"/>
                <a:cs typeface="Times New Roman" panose="02020603050405020304" pitchFamily="18" charset="0"/>
              </a:rPr>
              <a:t>第一节  工资水平与工资差别</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DCACA7F4-1DE7-4285-B9EF-CA54BCB1CCCA}"/>
              </a:ext>
            </a:extLst>
          </p:cNvPr>
          <p:cNvGraphicFramePr>
            <a:graphicFrameLocks noGrp="1"/>
          </p:cNvGraphicFramePr>
          <p:nvPr>
            <p:extLst>
              <p:ext uri="{D42A27DB-BD31-4B8C-83A1-F6EECF244321}">
                <p14:modId xmlns:p14="http://schemas.microsoft.com/office/powerpoint/2010/main" val="2801241722"/>
              </p:ext>
            </p:extLst>
          </p:nvPr>
        </p:nvGraphicFramePr>
        <p:xfrm>
          <a:off x="692150" y="1298575"/>
          <a:ext cx="10837864" cy="2743200"/>
        </p:xfrm>
        <a:graphic>
          <a:graphicData uri="http://schemas.openxmlformats.org/drawingml/2006/table">
            <a:tbl>
              <a:tblPr>
                <a:tableStyleId>{5C22544A-7EE6-4342-B048-85BDC9FD1C3A}</a:tableStyleId>
              </a:tblPr>
              <a:tblGrid>
                <a:gridCol w="3236383">
                  <a:extLst>
                    <a:ext uri="{9D8B030D-6E8A-4147-A177-3AD203B41FA5}">
                      <a16:colId xmlns:a16="http://schemas.microsoft.com/office/drawing/2014/main" val="2616591575"/>
                    </a:ext>
                  </a:extLst>
                </a:gridCol>
                <a:gridCol w="7601481">
                  <a:extLst>
                    <a:ext uri="{9D8B030D-6E8A-4147-A177-3AD203B41FA5}">
                      <a16:colId xmlns:a16="http://schemas.microsoft.com/office/drawing/2014/main" val="2137896514"/>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货币工资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又称名义工资，是指雇主以货币形式支付给员工的劳动报酬。</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460970547"/>
                  </a:ext>
                </a:extLst>
              </a:tr>
              <a:tr h="0">
                <a:tc rowSpan="2">
                  <a:txBody>
                    <a:bodyPr/>
                    <a:lstStyle/>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实际工资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）定义：是指货币工资所能购买到的商品和服务量。它可用来说明货币工资的购买能力。</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799411022"/>
                  </a:ext>
                </a:extLst>
              </a:tr>
              <a:tr h="0">
                <a:tc vMerge="1">
                  <a:txBody>
                    <a:bodyPr/>
                    <a:lstStyle/>
                    <a:p>
                      <a:endParaRPr lang="zh-CN" altLang="en-US"/>
                    </a:p>
                  </a:txBody>
                  <a:tcPr/>
                </a:tc>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）公式：实际工资</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货币工资</a:t>
                      </a:r>
                      <a:r>
                        <a:rPr lang="en-US" sz="1800" b="1" kern="100">
                          <a:solidFill>
                            <a:srgbClr val="002060"/>
                          </a:solidFill>
                          <a:effectLst/>
                          <a:latin typeface="黑体" pitchFamily="49" charset="-122"/>
                          <a:ea typeface="黑体" pitchFamily="49" charset="-122"/>
                        </a:rPr>
                        <a:t>/ </a:t>
                      </a:r>
                      <a:r>
                        <a:rPr lang="zh-CN" sz="1800" b="1" kern="100">
                          <a:solidFill>
                            <a:srgbClr val="002060"/>
                          </a:solidFill>
                          <a:effectLst/>
                          <a:latin typeface="黑体" pitchFamily="49" charset="-122"/>
                          <a:ea typeface="黑体" pitchFamily="49" charset="-122"/>
                        </a:rPr>
                        <a:t>物价指数</a:t>
                      </a:r>
                    </a:p>
                    <a:p>
                      <a:pPr algn="just">
                        <a:spcAft>
                          <a:spcPts val="0"/>
                        </a:spcAft>
                      </a:pPr>
                      <a:r>
                        <a:rPr lang="zh-CN" sz="1800" b="1" kern="100">
                          <a:solidFill>
                            <a:srgbClr val="002060"/>
                          </a:solidFill>
                          <a:effectLst/>
                          <a:latin typeface="黑体" pitchFamily="49" charset="-122"/>
                          <a:ea typeface="黑体" pitchFamily="49" charset="-122"/>
                        </a:rPr>
                        <a:t>公式中的物价指数一般用消费品价格指数来表示，在现实中</a:t>
                      </a:r>
                      <a:r>
                        <a:rPr lang="zh-CN" sz="1800" b="1" u="sng" kern="100">
                          <a:solidFill>
                            <a:srgbClr val="002060"/>
                          </a:solidFill>
                          <a:effectLst/>
                          <a:latin typeface="黑体" pitchFamily="49" charset="-122"/>
                          <a:ea typeface="黑体" pitchFamily="49" charset="-122"/>
                        </a:rPr>
                        <a:t>货币工资水平总是高于实际工资水平。</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21394004"/>
                  </a:ext>
                </a:extLst>
              </a:tr>
              <a:tr h="724535">
                <a:tc>
                  <a:txBody>
                    <a:bodyPr/>
                    <a:lstStyle/>
                    <a:p>
                      <a:pPr algn="just">
                        <a:spcAft>
                          <a:spcPts val="0"/>
                        </a:spcAft>
                      </a:pPr>
                      <a:r>
                        <a:rPr lang="en-US" sz="1800" b="1" kern="100" dirty="0">
                          <a:solidFill>
                            <a:srgbClr val="002060"/>
                          </a:solidFill>
                          <a:effectLst/>
                          <a:latin typeface="黑体" pitchFamily="49" charset="-122"/>
                          <a:ea typeface="黑体" pitchFamily="49" charset="-122"/>
                        </a:rPr>
                        <a:t>3. </a:t>
                      </a:r>
                      <a:r>
                        <a:rPr lang="zh-CN" sz="1800" b="1" kern="100" dirty="0">
                          <a:solidFill>
                            <a:srgbClr val="002060"/>
                          </a:solidFill>
                          <a:effectLst/>
                          <a:latin typeface="黑体" pitchFamily="49" charset="-122"/>
                          <a:ea typeface="黑体" pitchFamily="49" charset="-122"/>
                        </a:rPr>
                        <a:t>确定工资水平的实际因素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）劳动者个人及其家庭所需的生活费用</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）同工同酬的原则</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）企业的工资支付能力：决定一个部门或企业的工资支付能力的主要因素是该部门或企业的生产率。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409710394"/>
                  </a:ext>
                </a:extLst>
              </a:tr>
            </a:tbl>
          </a:graphicData>
        </a:graphic>
      </p:graphicFrame>
      <p:sp>
        <p:nvSpPr>
          <p:cNvPr id="17" name="矩形 16">
            <a:extLst>
              <a:ext uri="{FF2B5EF4-FFF2-40B4-BE49-F238E27FC236}">
                <a16:creationId xmlns:a16="http://schemas.microsoft.com/office/drawing/2014/main" id="{7274FCA7-A0F2-4C0A-B69B-998BFD24CDF0}"/>
              </a:ext>
            </a:extLst>
          </p:cNvPr>
          <p:cNvSpPr/>
          <p:nvPr/>
        </p:nvSpPr>
        <p:spPr>
          <a:xfrm>
            <a:off x="692150" y="790744"/>
            <a:ext cx="3026470" cy="442878"/>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1.</a:t>
            </a:r>
            <a:r>
              <a:rPr lang="zh-CN" altLang="zh-CN" b="1" u="sng" kern="100" dirty="0">
                <a:solidFill>
                  <a:srgbClr val="993300"/>
                </a:solidFill>
                <a:latin typeface="黑体" pitchFamily="49" charset="-122"/>
                <a:ea typeface="黑体" pitchFamily="49" charset="-122"/>
                <a:cs typeface="宋体" panose="02010600030101010101" pitchFamily="2" charset="-122"/>
              </a:rPr>
              <a:t>工资水平及其决定因素</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990184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F35778D7-5EEF-4943-93F6-BC39BC72097C}"/>
              </a:ext>
            </a:extLst>
          </p:cNvPr>
          <p:cNvSpPr/>
          <p:nvPr/>
        </p:nvSpPr>
        <p:spPr>
          <a:xfrm>
            <a:off x="692150" y="575733"/>
            <a:ext cx="3667671" cy="507831"/>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工资水平与生产率和企业规模</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0A2FECCF-2EC3-43B4-87F8-4E7C09D9BD49}"/>
              </a:ext>
            </a:extLst>
          </p:cNvPr>
          <p:cNvGraphicFramePr>
            <a:graphicFrameLocks noGrp="1"/>
          </p:cNvGraphicFramePr>
          <p:nvPr>
            <p:extLst>
              <p:ext uri="{D42A27DB-BD31-4B8C-83A1-F6EECF244321}">
                <p14:modId xmlns:p14="http://schemas.microsoft.com/office/powerpoint/2010/main" val="3211120548"/>
              </p:ext>
            </p:extLst>
          </p:nvPr>
        </p:nvGraphicFramePr>
        <p:xfrm>
          <a:off x="692150" y="1117600"/>
          <a:ext cx="10837863" cy="2743200"/>
        </p:xfrm>
        <a:graphic>
          <a:graphicData uri="http://schemas.openxmlformats.org/drawingml/2006/table">
            <a:tbl>
              <a:tblPr>
                <a:tableStyleId>{5C22544A-7EE6-4342-B048-85BDC9FD1C3A}</a:tableStyleId>
              </a:tblPr>
              <a:tblGrid>
                <a:gridCol w="2559050">
                  <a:extLst>
                    <a:ext uri="{9D8B030D-6E8A-4147-A177-3AD203B41FA5}">
                      <a16:colId xmlns:a16="http://schemas.microsoft.com/office/drawing/2014/main" val="3739413852"/>
                    </a:ext>
                  </a:extLst>
                </a:gridCol>
                <a:gridCol w="8278813">
                  <a:extLst>
                    <a:ext uri="{9D8B030D-6E8A-4147-A177-3AD203B41FA5}">
                      <a16:colId xmlns:a16="http://schemas.microsoft.com/office/drawing/2014/main" val="579627391"/>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1.工资水平与生产率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0" dirty="0">
                          <a:solidFill>
                            <a:srgbClr val="002060"/>
                          </a:solidFill>
                          <a:effectLst/>
                          <a:latin typeface="黑体" pitchFamily="49" charset="-122"/>
                          <a:ea typeface="黑体" pitchFamily="49" charset="-122"/>
                        </a:rPr>
                        <a:t>较高的工资有助于提高员工生产率的原因</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None/>
                      </a:pPr>
                      <a:r>
                        <a:rPr lang="zh-CN" altLang="en-US" sz="1800" b="1" u="sng" kern="0" dirty="0">
                          <a:solidFill>
                            <a:srgbClr val="002060"/>
                          </a:solidFill>
                          <a:effectLst/>
                          <a:latin typeface="黑体" pitchFamily="49" charset="-122"/>
                          <a:ea typeface="黑体" pitchFamily="49" charset="-122"/>
                        </a:rPr>
                        <a:t>（</a:t>
                      </a:r>
                      <a:r>
                        <a:rPr lang="en-US" altLang="zh-CN" sz="1800" b="1" u="sng" kern="0" dirty="0">
                          <a:solidFill>
                            <a:srgbClr val="002060"/>
                          </a:solidFill>
                          <a:effectLst/>
                          <a:latin typeface="黑体" pitchFamily="49" charset="-122"/>
                          <a:ea typeface="黑体" pitchFamily="49" charset="-122"/>
                        </a:rPr>
                        <a:t>1</a:t>
                      </a:r>
                      <a:r>
                        <a:rPr lang="zh-CN" altLang="en-US" sz="1800" b="1" u="sng"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高工资扩大了企业的求职者人才库</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a:t>
                      </a:r>
                      <a:r>
                        <a:rPr lang="zh-CN" sz="1800" b="1" u="sng" kern="0" dirty="0">
                          <a:solidFill>
                            <a:srgbClr val="002060"/>
                          </a:solidFill>
                          <a:effectLst/>
                          <a:latin typeface="黑体" pitchFamily="49" charset="-122"/>
                          <a:ea typeface="黑体" pitchFamily="49" charset="-122"/>
                        </a:rPr>
                        <a:t>大都与员工对企业的认同感有很大的关系</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（3）</a:t>
                      </a:r>
                      <a:r>
                        <a:rPr lang="zh-CN" sz="1800" b="1" u="sng" kern="0" dirty="0">
                          <a:solidFill>
                            <a:srgbClr val="002060"/>
                          </a:solidFill>
                          <a:effectLst/>
                          <a:latin typeface="黑体" pitchFamily="49" charset="-122"/>
                          <a:ea typeface="黑体" pitchFamily="49" charset="-122"/>
                        </a:rPr>
                        <a:t>员工十分关注自己是否受到公平的对待</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923591466"/>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2.工资水平与企业规模</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通常情况下，在那些规模较大的企业中工作的员工，其工资随着经验的增加而增长的速度也要快得多。</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大企业为员工提供了更多的特殊培训机会。</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高工资可以被看成是一种补偿性的工资差别</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大企业可以为员工提供一个在职业性“工作阶梯”中得到多层次晋升的机会。</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4</a:t>
                      </a:r>
                      <a:r>
                        <a:rPr lang="en-US" altLang="zh-CN" sz="1800" b="1" kern="0" dirty="0">
                          <a:solidFill>
                            <a:srgbClr val="002060"/>
                          </a:solidFill>
                          <a:effectLst/>
                          <a:latin typeface="黑体" pitchFamily="49" charset="-122"/>
                          <a:ea typeface="黑体" pitchFamily="49" charset="-122"/>
                        </a:rPr>
                        <a:t>.</a:t>
                      </a:r>
                      <a:r>
                        <a:rPr lang="zh-CN" sz="1800" b="1" kern="0" dirty="0">
                          <a:solidFill>
                            <a:srgbClr val="002060"/>
                          </a:solidFill>
                          <a:effectLst/>
                          <a:latin typeface="黑体" pitchFamily="49" charset="-122"/>
                          <a:ea typeface="黑体" pitchFamily="49" charset="-122"/>
                        </a:rPr>
                        <a:t>较大企业的岗位空缺其成本是很高的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62123670"/>
                  </a:ext>
                </a:extLst>
              </a:tr>
            </a:tbl>
          </a:graphicData>
        </a:graphic>
      </p:graphicFrame>
    </p:spTree>
    <p:extLst>
      <p:ext uri="{BB962C8B-B14F-4D97-AF65-F5344CB8AC3E}">
        <p14:creationId xmlns:p14="http://schemas.microsoft.com/office/powerpoint/2010/main" val="27990184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3C7BB1B5-5422-4388-99A7-74D43391E26B}"/>
              </a:ext>
            </a:extLst>
          </p:cNvPr>
          <p:cNvSpPr/>
          <p:nvPr/>
        </p:nvSpPr>
        <p:spPr>
          <a:xfrm>
            <a:off x="692150" y="556333"/>
            <a:ext cx="2737929"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3.</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工资差别概念的界定</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C1456703-562D-433B-A293-DF02C3C02690}"/>
              </a:ext>
            </a:extLst>
          </p:cNvPr>
          <p:cNvGraphicFramePr>
            <a:graphicFrameLocks noGrp="1"/>
          </p:cNvGraphicFramePr>
          <p:nvPr>
            <p:extLst>
              <p:ext uri="{D42A27DB-BD31-4B8C-83A1-F6EECF244321}">
                <p14:modId xmlns:p14="http://schemas.microsoft.com/office/powerpoint/2010/main" val="3752289741"/>
              </p:ext>
            </p:extLst>
          </p:nvPr>
        </p:nvGraphicFramePr>
        <p:xfrm>
          <a:off x="692149" y="1079156"/>
          <a:ext cx="10837863" cy="2743200"/>
        </p:xfrm>
        <a:graphic>
          <a:graphicData uri="http://schemas.openxmlformats.org/drawingml/2006/table">
            <a:tbl>
              <a:tblPr>
                <a:tableStyleId>{5C22544A-7EE6-4342-B048-85BDC9FD1C3A}</a:tableStyleId>
              </a:tblPr>
              <a:tblGrid>
                <a:gridCol w="3808756">
                  <a:extLst>
                    <a:ext uri="{9D8B030D-6E8A-4147-A177-3AD203B41FA5}">
                      <a16:colId xmlns:a16="http://schemas.microsoft.com/office/drawing/2014/main" val="363855525"/>
                    </a:ext>
                  </a:extLst>
                </a:gridCol>
                <a:gridCol w="7029107">
                  <a:extLst>
                    <a:ext uri="{9D8B030D-6E8A-4147-A177-3AD203B41FA5}">
                      <a16:colId xmlns:a16="http://schemas.microsoft.com/office/drawing/2014/main" val="3334902482"/>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工资差别定义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就是指各类人员的工资在水平上差异。</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856612341"/>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．工资研究领域的两大难题</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工资水平</a:t>
                      </a:r>
                      <a:r>
                        <a:rPr lang="en-US" sz="1800" b="1" kern="100">
                          <a:solidFill>
                            <a:srgbClr val="002060"/>
                          </a:solidFill>
                          <a:effectLst/>
                          <a:latin typeface="黑体" pitchFamily="49" charset="-122"/>
                          <a:ea typeface="黑体" pitchFamily="49" charset="-122"/>
                        </a:rPr>
                        <a:t> + </a:t>
                      </a:r>
                      <a:r>
                        <a:rPr lang="zh-CN" sz="1800" b="1" kern="100">
                          <a:solidFill>
                            <a:srgbClr val="002060"/>
                          </a:solidFill>
                          <a:effectLst/>
                          <a:latin typeface="黑体" pitchFamily="49" charset="-122"/>
                          <a:ea typeface="黑体" pitchFamily="49" charset="-122"/>
                        </a:rPr>
                        <a:t>工资差别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30143085"/>
                  </a:ext>
                </a:extLst>
              </a:tr>
              <a:tr h="1022350">
                <a:tc>
                  <a:txBody>
                    <a:bodyPr/>
                    <a:lstStyle/>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．工资差别长期存在的原因</a:t>
                      </a:r>
                    </a:p>
                    <a:p>
                      <a:pPr algn="just">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altLang="zh-CN" sz="1800" b="1" u="none" kern="100" dirty="0">
                          <a:solidFill>
                            <a:srgbClr val="002060"/>
                          </a:solidFill>
                          <a:effectLst/>
                          <a:latin typeface="黑体" pitchFamily="49" charset="-122"/>
                          <a:ea typeface="黑体" pitchFamily="49" charset="-122"/>
                        </a:rPr>
                        <a:t>(1)</a:t>
                      </a:r>
                      <a:r>
                        <a:rPr lang="zh-CN" sz="1800" b="1" u="sng" kern="100" dirty="0">
                          <a:solidFill>
                            <a:srgbClr val="002060"/>
                          </a:solidFill>
                          <a:effectLst/>
                          <a:latin typeface="黑体" pitchFamily="49" charset="-122"/>
                          <a:ea typeface="黑体" pitchFamily="49" charset="-122"/>
                        </a:rPr>
                        <a:t>工资差别的本质原因：是同劳动相联系的，只要劳动者的素质和技能不能完全相同（或如经济学上常学的劳动力不同质现象存在），劳动条件的差别无法消除，工资差别就不可能消除。</a:t>
                      </a:r>
                      <a:endParaRPr lang="en-US" altLang="zh-CN" sz="1800" b="1" u="sng" kern="100" dirty="0">
                        <a:solidFill>
                          <a:srgbClr val="002060"/>
                        </a:solidFill>
                        <a:effectLst/>
                        <a:latin typeface="黑体" pitchFamily="49" charset="-122"/>
                        <a:ea typeface="黑体" pitchFamily="49" charset="-122"/>
                      </a:endParaRPr>
                    </a:p>
                    <a:p>
                      <a:pPr algn="just">
                        <a:spcAft>
                          <a:spcPts val="0"/>
                        </a:spcAft>
                      </a:pPr>
                      <a:r>
                        <a:rPr lang="en-US" altLang="zh-CN" sz="1800" b="1" u="none" kern="100" dirty="0">
                          <a:solidFill>
                            <a:srgbClr val="002060"/>
                          </a:solidFill>
                          <a:effectLst/>
                          <a:latin typeface="黑体" pitchFamily="49" charset="-122"/>
                          <a:ea typeface="黑体" pitchFamily="49" charset="-122"/>
                          <a:cs typeface="Times New Roman" panose="02020603050405020304" pitchFamily="18" charset="0"/>
                        </a:rPr>
                        <a:t>(2)</a:t>
                      </a:r>
                      <a:r>
                        <a:rPr lang="zh-CN" altLang="en-US" sz="1800" b="1" u="none" kern="100" dirty="0">
                          <a:solidFill>
                            <a:srgbClr val="002060"/>
                          </a:solidFill>
                          <a:effectLst/>
                          <a:latin typeface="黑体" pitchFamily="49" charset="-122"/>
                          <a:ea typeface="黑体" pitchFamily="49" charset="-122"/>
                          <a:cs typeface="Times New Roman" panose="02020603050405020304" pitchFamily="18" charset="0"/>
                        </a:rPr>
                        <a:t>工资差别存在同市场经济中价格差别的存在一样，具有整个社会范围内不断重新配置资源的功能，它会激励劳动者向高生产率的地方转移，优化劳动力资源配置</a:t>
                      </a:r>
                      <a:endParaRPr lang="zh-CN" sz="1800" b="1" u="none"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29134073"/>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工资差别对配置资源的影响</a:t>
                      </a:r>
                    </a:p>
                    <a:p>
                      <a:pPr algn="just">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工资差别具有在整个社会范围内不断</a:t>
                      </a:r>
                      <a:r>
                        <a:rPr lang="zh-CN" sz="1800" b="1" u="sng" kern="100" dirty="0">
                          <a:solidFill>
                            <a:srgbClr val="002060"/>
                          </a:solidFill>
                          <a:effectLst/>
                          <a:latin typeface="黑体" pitchFamily="49" charset="-122"/>
                          <a:ea typeface="黑体" pitchFamily="49" charset="-122"/>
                        </a:rPr>
                        <a:t>重新配置资源的功能，对于社会经济的发展具有积极的作用。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644840726"/>
                  </a:ext>
                </a:extLst>
              </a:tr>
            </a:tbl>
          </a:graphicData>
        </a:graphic>
      </p:graphicFrame>
      <p:sp>
        <p:nvSpPr>
          <p:cNvPr id="15" name="矩形 14">
            <a:extLst>
              <a:ext uri="{FF2B5EF4-FFF2-40B4-BE49-F238E27FC236}">
                <a16:creationId xmlns:a16="http://schemas.microsoft.com/office/drawing/2014/main" id="{B1A0C9C4-476C-4AA4-AF42-0B32D9E416BB}"/>
              </a:ext>
            </a:extLst>
          </p:cNvPr>
          <p:cNvSpPr/>
          <p:nvPr/>
        </p:nvSpPr>
        <p:spPr>
          <a:xfrm>
            <a:off x="692150" y="3860800"/>
            <a:ext cx="4364977"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4.</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不同产业部门间工资差别形成的原因</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6" name="表格 15">
            <a:extLst>
              <a:ext uri="{FF2B5EF4-FFF2-40B4-BE49-F238E27FC236}">
                <a16:creationId xmlns:a16="http://schemas.microsoft.com/office/drawing/2014/main" id="{7E0EC545-616E-426C-AC41-89CEC13B96CC}"/>
              </a:ext>
            </a:extLst>
          </p:cNvPr>
          <p:cNvGraphicFramePr>
            <a:graphicFrameLocks noGrp="1"/>
          </p:cNvGraphicFramePr>
          <p:nvPr>
            <p:extLst>
              <p:ext uri="{D42A27DB-BD31-4B8C-83A1-F6EECF244321}">
                <p14:modId xmlns:p14="http://schemas.microsoft.com/office/powerpoint/2010/main" val="847652764"/>
              </p:ext>
            </p:extLst>
          </p:nvPr>
        </p:nvGraphicFramePr>
        <p:xfrm>
          <a:off x="692150" y="4605867"/>
          <a:ext cx="10837863" cy="137160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1458725329"/>
                    </a:ext>
                  </a:extLst>
                </a:gridCol>
              </a:tblGrid>
              <a:tr h="1177925">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熟练劳动力所占比重</a:t>
                      </a:r>
                    </a:p>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技术经济特点</a:t>
                      </a:r>
                    </a:p>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发展阶段</a:t>
                      </a:r>
                    </a:p>
                    <a:p>
                      <a:pPr algn="just">
                        <a:spcAft>
                          <a:spcPts val="0"/>
                        </a:spcAft>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工会化程度</a:t>
                      </a:r>
                    </a:p>
                    <a:p>
                      <a:pPr algn="just">
                        <a:spcAft>
                          <a:spcPts val="0"/>
                        </a:spcAft>
                      </a:pP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地理位置</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413533893"/>
                  </a:ext>
                </a:extLst>
              </a:tr>
            </a:tbl>
          </a:graphicData>
        </a:graphic>
      </p:graphicFrame>
    </p:spTree>
    <p:extLst>
      <p:ext uri="{BB962C8B-B14F-4D97-AF65-F5344CB8AC3E}">
        <p14:creationId xmlns:p14="http://schemas.microsoft.com/office/powerpoint/2010/main" val="27990184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63C5D121-584E-4172-B65D-32E068BDF814}"/>
              </a:ext>
            </a:extLst>
          </p:cNvPr>
          <p:cNvSpPr/>
          <p:nvPr/>
        </p:nvSpPr>
        <p:spPr>
          <a:xfrm>
            <a:off x="692150" y="469582"/>
            <a:ext cx="4132542"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5.</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不同职业之间工资差别形成的原因</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2E83E768-6CD4-4B9D-BBD3-AB36B00C0BBE}"/>
              </a:ext>
            </a:extLst>
          </p:cNvPr>
          <p:cNvGraphicFramePr>
            <a:graphicFrameLocks noGrp="1"/>
          </p:cNvGraphicFramePr>
          <p:nvPr>
            <p:extLst>
              <p:ext uri="{D42A27DB-BD31-4B8C-83A1-F6EECF244321}">
                <p14:modId xmlns:p14="http://schemas.microsoft.com/office/powerpoint/2010/main" val="1272635493"/>
              </p:ext>
            </p:extLst>
          </p:nvPr>
        </p:nvGraphicFramePr>
        <p:xfrm>
          <a:off x="692149" y="1083733"/>
          <a:ext cx="10837863" cy="137160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2596244524"/>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第一，不同职业在</a:t>
                      </a:r>
                      <a:r>
                        <a:rPr lang="zh-CN" sz="1800" b="1" u="sng" kern="100" dirty="0">
                          <a:solidFill>
                            <a:srgbClr val="002060"/>
                          </a:solidFill>
                          <a:effectLst/>
                          <a:latin typeface="黑体" pitchFamily="49" charset="-122"/>
                          <a:ea typeface="黑体" pitchFamily="49" charset="-122"/>
                        </a:rPr>
                        <a:t>劳动强度和劳动条件</a:t>
                      </a:r>
                      <a:r>
                        <a:rPr lang="zh-CN" sz="1800" b="1" kern="100" dirty="0">
                          <a:solidFill>
                            <a:srgbClr val="002060"/>
                          </a:solidFill>
                          <a:effectLst/>
                          <a:latin typeface="黑体" pitchFamily="49" charset="-122"/>
                          <a:ea typeface="黑体" pitchFamily="49" charset="-122"/>
                        </a:rPr>
                        <a:t>方面的差别</a:t>
                      </a:r>
                    </a:p>
                    <a:p>
                      <a:pPr algn="just">
                        <a:spcAft>
                          <a:spcPts val="0"/>
                        </a:spcAft>
                      </a:pPr>
                      <a:r>
                        <a:rPr lang="zh-CN" sz="1800" b="1" kern="100" dirty="0">
                          <a:solidFill>
                            <a:srgbClr val="002060"/>
                          </a:solidFill>
                          <a:effectLst/>
                          <a:latin typeface="黑体" pitchFamily="49" charset="-122"/>
                          <a:ea typeface="黑体" pitchFamily="49" charset="-122"/>
                        </a:rPr>
                        <a:t>第二，不同职业引起的</a:t>
                      </a:r>
                      <a:r>
                        <a:rPr lang="zh-CN" sz="1800" b="1" u="sng" kern="100" dirty="0">
                          <a:solidFill>
                            <a:srgbClr val="002060"/>
                          </a:solidFill>
                          <a:effectLst/>
                          <a:latin typeface="黑体" pitchFamily="49" charset="-122"/>
                          <a:ea typeface="黑体" pitchFamily="49" charset="-122"/>
                        </a:rPr>
                        <a:t>愉快或不愉快程度</a:t>
                      </a:r>
                      <a:r>
                        <a:rPr lang="zh-CN" sz="1800" b="1" kern="100" dirty="0">
                          <a:solidFill>
                            <a:srgbClr val="002060"/>
                          </a:solidFill>
                          <a:effectLst/>
                          <a:latin typeface="黑体" pitchFamily="49" charset="-122"/>
                          <a:ea typeface="黑体" pitchFamily="49" charset="-122"/>
                        </a:rPr>
                        <a:t>有差别</a:t>
                      </a:r>
                    </a:p>
                    <a:p>
                      <a:pPr algn="just">
                        <a:spcAft>
                          <a:spcPts val="0"/>
                        </a:spcAft>
                      </a:pPr>
                      <a:r>
                        <a:rPr lang="zh-CN" sz="1800" b="1" kern="100" dirty="0">
                          <a:solidFill>
                            <a:srgbClr val="002060"/>
                          </a:solidFill>
                          <a:effectLst/>
                          <a:latin typeface="黑体" pitchFamily="49" charset="-122"/>
                          <a:ea typeface="黑体" pitchFamily="49" charset="-122"/>
                        </a:rPr>
                        <a:t>第三，不同职业具备</a:t>
                      </a:r>
                      <a:r>
                        <a:rPr lang="zh-CN" sz="1800" b="1" u="sng" kern="100" dirty="0">
                          <a:solidFill>
                            <a:srgbClr val="002060"/>
                          </a:solidFill>
                          <a:effectLst/>
                          <a:latin typeface="黑体" pitchFamily="49" charset="-122"/>
                          <a:ea typeface="黑体" pitchFamily="49" charset="-122"/>
                        </a:rPr>
                        <a:t>从业能力的难易程度</a:t>
                      </a:r>
                      <a:r>
                        <a:rPr lang="zh-CN" sz="1800" b="1" kern="100" dirty="0">
                          <a:solidFill>
                            <a:srgbClr val="002060"/>
                          </a:solidFill>
                          <a:effectLst/>
                          <a:latin typeface="黑体" pitchFamily="49" charset="-122"/>
                          <a:ea typeface="黑体" pitchFamily="49" charset="-122"/>
                        </a:rPr>
                        <a:t>有差别</a:t>
                      </a:r>
                    </a:p>
                    <a:p>
                      <a:pPr algn="just">
                        <a:spcAft>
                          <a:spcPts val="0"/>
                        </a:spcAft>
                      </a:pPr>
                      <a:r>
                        <a:rPr lang="zh-CN" sz="1800" b="1" kern="100" dirty="0">
                          <a:solidFill>
                            <a:srgbClr val="002060"/>
                          </a:solidFill>
                          <a:effectLst/>
                          <a:latin typeface="黑体" pitchFamily="49" charset="-122"/>
                          <a:ea typeface="黑体" pitchFamily="49" charset="-122"/>
                        </a:rPr>
                        <a:t>第四，不同职业所具有的</a:t>
                      </a:r>
                      <a:r>
                        <a:rPr lang="zh-CN" sz="1800" b="1" u="sng" kern="100" dirty="0">
                          <a:solidFill>
                            <a:srgbClr val="002060"/>
                          </a:solidFill>
                          <a:effectLst/>
                          <a:latin typeface="黑体" pitchFamily="49" charset="-122"/>
                          <a:ea typeface="黑体" pitchFamily="49" charset="-122"/>
                        </a:rPr>
                        <a:t>社会安全程度即工作保障和职业稳定程度不同</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第五，不同职业要求从业者所</a:t>
                      </a:r>
                      <a:r>
                        <a:rPr lang="zh-CN" sz="1800" b="1" u="sng" kern="100" dirty="0">
                          <a:solidFill>
                            <a:srgbClr val="002060"/>
                          </a:solidFill>
                          <a:effectLst/>
                          <a:latin typeface="黑体" pitchFamily="49" charset="-122"/>
                          <a:ea typeface="黑体" pitchFamily="49" charset="-122"/>
                        </a:rPr>
                        <a:t>承担的责任程度</a:t>
                      </a:r>
                      <a:r>
                        <a:rPr lang="zh-CN" sz="1800" b="1" kern="100" dirty="0">
                          <a:solidFill>
                            <a:srgbClr val="002060"/>
                          </a:solidFill>
                          <a:effectLst/>
                          <a:latin typeface="黑体" pitchFamily="49" charset="-122"/>
                          <a:ea typeface="黑体" pitchFamily="49" charset="-122"/>
                        </a:rPr>
                        <a:t>是有差别的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438256971"/>
                  </a:ext>
                </a:extLst>
              </a:tr>
            </a:tbl>
          </a:graphicData>
        </a:graphic>
      </p:graphicFrame>
      <p:sp>
        <p:nvSpPr>
          <p:cNvPr id="8" name="矩形 7">
            <a:extLst>
              <a:ext uri="{FF2B5EF4-FFF2-40B4-BE49-F238E27FC236}">
                <a16:creationId xmlns:a16="http://schemas.microsoft.com/office/drawing/2014/main" id="{FAF2B46F-AC27-4517-890B-E82227969323}"/>
              </a:ext>
            </a:extLst>
          </p:cNvPr>
          <p:cNvSpPr/>
          <p:nvPr/>
        </p:nvSpPr>
        <p:spPr>
          <a:xfrm>
            <a:off x="692150" y="2540084"/>
            <a:ext cx="2970365"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6.</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职业间工资差别的形成</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672A2517-CEF1-407D-B350-90106F83A426}"/>
              </a:ext>
            </a:extLst>
          </p:cNvPr>
          <p:cNvGraphicFramePr>
            <a:graphicFrameLocks noGrp="1"/>
          </p:cNvGraphicFramePr>
          <p:nvPr>
            <p:extLst>
              <p:ext uri="{D42A27DB-BD31-4B8C-83A1-F6EECF244321}">
                <p14:modId xmlns:p14="http://schemas.microsoft.com/office/powerpoint/2010/main" val="3809532087"/>
              </p:ext>
            </p:extLst>
          </p:nvPr>
        </p:nvGraphicFramePr>
        <p:xfrm>
          <a:off x="692150" y="3058314"/>
          <a:ext cx="10837863" cy="27432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1238105112"/>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主要反映了三种工资差别的形成，即补偿性工资差别、竞争性工资差别和垄断性工资差别。</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3233913"/>
                  </a:ext>
                </a:extLst>
              </a:tr>
            </a:tbl>
          </a:graphicData>
        </a:graphic>
      </p:graphicFrame>
    </p:spTree>
    <p:extLst>
      <p:ext uri="{BB962C8B-B14F-4D97-AF65-F5344CB8AC3E}">
        <p14:creationId xmlns:p14="http://schemas.microsoft.com/office/powerpoint/2010/main" val="4738768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68782F25-D995-48EB-A329-D5F7566A9B0C}"/>
              </a:ext>
            </a:extLst>
          </p:cNvPr>
          <p:cNvSpPr/>
          <p:nvPr/>
        </p:nvSpPr>
        <p:spPr>
          <a:xfrm>
            <a:off x="904451" y="518171"/>
            <a:ext cx="2273058"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7.</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补偿性工资差别</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DF5B7330-FBEC-4498-AE17-7D834BFCF702}"/>
              </a:ext>
            </a:extLst>
          </p:cNvPr>
          <p:cNvGraphicFramePr>
            <a:graphicFrameLocks noGrp="1"/>
          </p:cNvGraphicFramePr>
          <p:nvPr>
            <p:extLst>
              <p:ext uri="{D42A27DB-BD31-4B8C-83A1-F6EECF244321}">
                <p14:modId xmlns:p14="http://schemas.microsoft.com/office/powerpoint/2010/main" val="1125831560"/>
              </p:ext>
            </p:extLst>
          </p:nvPr>
        </p:nvGraphicFramePr>
        <p:xfrm>
          <a:off x="680719" y="992277"/>
          <a:ext cx="10849293" cy="2194560"/>
        </p:xfrm>
        <a:graphic>
          <a:graphicData uri="http://schemas.openxmlformats.org/drawingml/2006/table">
            <a:tbl>
              <a:tblPr>
                <a:tableStyleId>{5C22544A-7EE6-4342-B048-85BDC9FD1C3A}</a:tableStyleId>
              </a:tblPr>
              <a:tblGrid>
                <a:gridCol w="1469814">
                  <a:extLst>
                    <a:ext uri="{9D8B030D-6E8A-4147-A177-3AD203B41FA5}">
                      <a16:colId xmlns:a16="http://schemas.microsoft.com/office/drawing/2014/main" val="2654011041"/>
                    </a:ext>
                  </a:extLst>
                </a:gridCol>
                <a:gridCol w="9379479">
                  <a:extLst>
                    <a:ext uri="{9D8B030D-6E8A-4147-A177-3AD203B41FA5}">
                      <a16:colId xmlns:a16="http://schemas.microsoft.com/office/drawing/2014/main" val="2289073601"/>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所谓补偿性工资差别：是指在知识技能上</a:t>
                      </a:r>
                      <a:r>
                        <a:rPr lang="zh-CN" sz="1800" b="1" u="sng" kern="100" dirty="0">
                          <a:solidFill>
                            <a:srgbClr val="002060"/>
                          </a:solidFill>
                          <a:effectLst/>
                          <a:latin typeface="黑体" pitchFamily="49" charset="-122"/>
                          <a:ea typeface="黑体" pitchFamily="49" charset="-122"/>
                        </a:rPr>
                        <a:t>无质的差别</a:t>
                      </a:r>
                      <a:r>
                        <a:rPr lang="zh-CN" sz="1800" b="1" kern="100" dirty="0">
                          <a:solidFill>
                            <a:srgbClr val="002060"/>
                          </a:solidFill>
                          <a:effectLst/>
                          <a:latin typeface="黑体" pitchFamily="49" charset="-122"/>
                          <a:ea typeface="黑体" pitchFamily="49" charset="-122"/>
                        </a:rPr>
                        <a:t>的劳动者，因从事职业的</a:t>
                      </a:r>
                      <a:r>
                        <a:rPr lang="zh-CN" sz="1800" b="1" u="sng" kern="100" dirty="0">
                          <a:solidFill>
                            <a:srgbClr val="002060"/>
                          </a:solidFill>
                          <a:effectLst/>
                          <a:latin typeface="黑体" pitchFamily="49" charset="-122"/>
                          <a:ea typeface="黑体" pitchFamily="49" charset="-122"/>
                        </a:rPr>
                        <a:t>工作条件和社会环境的不同</a:t>
                      </a:r>
                      <a:r>
                        <a:rPr lang="zh-CN" sz="1800" b="1" kern="100" dirty="0">
                          <a:solidFill>
                            <a:srgbClr val="002060"/>
                          </a:solidFill>
                          <a:effectLst/>
                          <a:latin typeface="黑体" pitchFamily="49" charset="-122"/>
                          <a:ea typeface="黑体" pitchFamily="49" charset="-122"/>
                        </a:rPr>
                        <a:t>而产生的工资差别。</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311714458"/>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种类（</a:t>
                      </a:r>
                      <a:r>
                        <a:rPr lang="en-US" sz="1800" b="1" kern="100">
                          <a:solidFill>
                            <a:srgbClr val="002060"/>
                          </a:solidFill>
                          <a:effectLst/>
                          <a:latin typeface="黑体" pitchFamily="49" charset="-122"/>
                          <a:ea typeface="黑体" pitchFamily="49" charset="-122"/>
                        </a:rPr>
                        <a:t>4</a:t>
                      </a:r>
                      <a:r>
                        <a:rPr lang="zh-CN" sz="1800" b="1" kern="100">
                          <a:solidFill>
                            <a:srgbClr val="002060"/>
                          </a:solidFill>
                          <a:effectLst/>
                          <a:latin typeface="黑体" pitchFamily="49" charset="-122"/>
                          <a:ea typeface="黑体" pitchFamily="49" charset="-122"/>
                        </a:rPr>
                        <a:t>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劳动强度和劳动条</a:t>
                      </a:r>
                      <a:r>
                        <a:rPr lang="zh-CN" sz="1800" b="1" kern="100" dirty="0">
                          <a:solidFill>
                            <a:srgbClr val="002060"/>
                          </a:solidFill>
                          <a:effectLst/>
                          <a:latin typeface="黑体" pitchFamily="49" charset="-122"/>
                          <a:ea typeface="黑体" pitchFamily="49" charset="-122"/>
                        </a:rPr>
                        <a:t>件方面的差别而引起的工资差别</a:t>
                      </a:r>
                    </a:p>
                    <a:p>
                      <a:pPr algn="just">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从业时的不愉快程度</a:t>
                      </a:r>
                      <a:r>
                        <a:rPr lang="zh-CN" sz="1800" b="1" kern="100" dirty="0">
                          <a:solidFill>
                            <a:srgbClr val="002060"/>
                          </a:solidFill>
                          <a:effectLst/>
                          <a:latin typeface="黑体" pitchFamily="49" charset="-122"/>
                          <a:ea typeface="黑体" pitchFamily="49" charset="-122"/>
                        </a:rPr>
                        <a:t>的差别而引起的工资差别</a:t>
                      </a:r>
                    </a:p>
                    <a:p>
                      <a:pPr algn="just">
                        <a:spcAft>
                          <a:spcPts val="0"/>
                        </a:spcAft>
                      </a:pPr>
                      <a:r>
                        <a:rPr lang="zh-CN" sz="1800" b="1" kern="100" dirty="0">
                          <a:solidFill>
                            <a:srgbClr val="002060"/>
                          </a:solidFill>
                          <a:effectLst/>
                          <a:latin typeface="黑体" pitchFamily="49" charset="-122"/>
                          <a:ea typeface="黑体" pitchFamily="49" charset="-122"/>
                        </a:rPr>
                        <a:t>● </a:t>
                      </a:r>
                      <a:r>
                        <a:rPr lang="zh-CN" sz="1800" b="1" u="sng" kern="100" dirty="0">
                          <a:solidFill>
                            <a:srgbClr val="002060"/>
                          </a:solidFill>
                          <a:effectLst/>
                          <a:latin typeface="黑体" pitchFamily="49" charset="-122"/>
                          <a:ea typeface="黑体" pitchFamily="49" charset="-122"/>
                        </a:rPr>
                        <a:t>工作保障和职业稳定程度</a:t>
                      </a:r>
                      <a:r>
                        <a:rPr lang="zh-CN" sz="1800" b="1" kern="100" dirty="0">
                          <a:solidFill>
                            <a:srgbClr val="002060"/>
                          </a:solidFill>
                          <a:effectLst/>
                          <a:latin typeface="黑体" pitchFamily="49" charset="-122"/>
                          <a:ea typeface="黑体" pitchFamily="49" charset="-122"/>
                        </a:rPr>
                        <a:t>不同而引起的工资差别</a:t>
                      </a:r>
                    </a:p>
                    <a:p>
                      <a:pPr algn="just">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承担的责任程度</a:t>
                      </a:r>
                      <a:r>
                        <a:rPr lang="zh-CN" sz="1800" b="1" kern="100" dirty="0">
                          <a:solidFill>
                            <a:srgbClr val="002060"/>
                          </a:solidFill>
                          <a:effectLst/>
                          <a:latin typeface="黑体" pitchFamily="49" charset="-122"/>
                          <a:ea typeface="黑体" pitchFamily="49" charset="-122"/>
                        </a:rPr>
                        <a:t>的差别而引起的工资差别</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792833309"/>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作用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补偿性工资差别</a:t>
                      </a:r>
                      <a:r>
                        <a:rPr lang="zh-CN" sz="1800" b="1" u="sng" kern="100" dirty="0">
                          <a:solidFill>
                            <a:srgbClr val="002060"/>
                          </a:solidFill>
                          <a:effectLst/>
                          <a:latin typeface="黑体" pitchFamily="49" charset="-122"/>
                          <a:ea typeface="黑体" pitchFamily="49" charset="-122"/>
                        </a:rPr>
                        <a:t>揭示了由于工作条件和社会环境原因而导致的收入差异</a:t>
                      </a:r>
                      <a:r>
                        <a:rPr lang="zh-CN" sz="1800" b="1" kern="100" dirty="0">
                          <a:solidFill>
                            <a:srgbClr val="002060"/>
                          </a:solidFill>
                          <a:effectLst/>
                          <a:latin typeface="黑体" pitchFamily="49" charset="-122"/>
                          <a:ea typeface="黑体" pitchFamily="49" charset="-122"/>
                        </a:rPr>
                        <a:t>；单纯用补偿性工资差别来</a:t>
                      </a:r>
                      <a:r>
                        <a:rPr lang="zh-CN" sz="1800" b="1" u="sng" kern="100" dirty="0">
                          <a:solidFill>
                            <a:srgbClr val="002060"/>
                          </a:solidFill>
                          <a:effectLst/>
                          <a:latin typeface="黑体" pitchFamily="49" charset="-122"/>
                          <a:ea typeface="黑体" pitchFamily="49" charset="-122"/>
                        </a:rPr>
                        <a:t>解释现实中的工资收入差别是不全面的</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231700531"/>
                  </a:ext>
                </a:extLst>
              </a:tr>
            </a:tbl>
          </a:graphicData>
        </a:graphic>
      </p:graphicFrame>
      <p:sp>
        <p:nvSpPr>
          <p:cNvPr id="15" name="矩形 14">
            <a:extLst>
              <a:ext uri="{FF2B5EF4-FFF2-40B4-BE49-F238E27FC236}">
                <a16:creationId xmlns:a16="http://schemas.microsoft.com/office/drawing/2014/main" id="{F9E52675-F98F-4D91-B58D-9A76682476F0}"/>
              </a:ext>
            </a:extLst>
          </p:cNvPr>
          <p:cNvSpPr/>
          <p:nvPr/>
        </p:nvSpPr>
        <p:spPr>
          <a:xfrm>
            <a:off x="692150" y="3128598"/>
            <a:ext cx="2273058"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8.</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竞争性工资差别</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6" name="表格 15">
            <a:extLst>
              <a:ext uri="{FF2B5EF4-FFF2-40B4-BE49-F238E27FC236}">
                <a16:creationId xmlns:a16="http://schemas.microsoft.com/office/drawing/2014/main" id="{477E1C65-9798-4EAF-850A-57C03E565061}"/>
              </a:ext>
            </a:extLst>
          </p:cNvPr>
          <p:cNvGraphicFramePr>
            <a:graphicFrameLocks noGrp="1"/>
          </p:cNvGraphicFramePr>
          <p:nvPr>
            <p:extLst>
              <p:ext uri="{D42A27DB-BD31-4B8C-83A1-F6EECF244321}">
                <p14:modId xmlns:p14="http://schemas.microsoft.com/office/powerpoint/2010/main" val="843315467"/>
              </p:ext>
            </p:extLst>
          </p:nvPr>
        </p:nvGraphicFramePr>
        <p:xfrm>
          <a:off x="692149" y="3656014"/>
          <a:ext cx="10837863" cy="1371600"/>
        </p:xfrm>
        <a:graphic>
          <a:graphicData uri="http://schemas.openxmlformats.org/drawingml/2006/table">
            <a:tbl>
              <a:tblPr>
                <a:tableStyleId>{5C22544A-7EE6-4342-B048-85BDC9FD1C3A}</a:tableStyleId>
              </a:tblPr>
              <a:tblGrid>
                <a:gridCol w="2321984">
                  <a:extLst>
                    <a:ext uri="{9D8B030D-6E8A-4147-A177-3AD203B41FA5}">
                      <a16:colId xmlns:a16="http://schemas.microsoft.com/office/drawing/2014/main" val="3955492166"/>
                    </a:ext>
                  </a:extLst>
                </a:gridCol>
                <a:gridCol w="8515879">
                  <a:extLst>
                    <a:ext uri="{9D8B030D-6E8A-4147-A177-3AD203B41FA5}">
                      <a16:colId xmlns:a16="http://schemas.microsoft.com/office/drawing/2014/main" val="4124356177"/>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类别归属</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u="sng" kern="100">
                          <a:solidFill>
                            <a:srgbClr val="002060"/>
                          </a:solidFill>
                          <a:effectLst/>
                          <a:latin typeface="黑体" pitchFamily="49" charset="-122"/>
                          <a:ea typeface="黑体" pitchFamily="49" charset="-122"/>
                        </a:rPr>
                        <a:t>非补偿性工资差别</a:t>
                      </a:r>
                      <a:r>
                        <a:rPr lang="en-US" sz="1800" b="1" u="sng" kern="100">
                          <a:solidFill>
                            <a:srgbClr val="002060"/>
                          </a:solidFill>
                          <a:effectLst/>
                          <a:latin typeface="黑体" pitchFamily="49" charset="-122"/>
                          <a:ea typeface="黑体" pitchFamily="49" charset="-122"/>
                        </a:rPr>
                        <a:t>: </a:t>
                      </a:r>
                      <a:r>
                        <a:rPr lang="zh-CN" sz="1800" b="1" u="sng" kern="100">
                          <a:solidFill>
                            <a:srgbClr val="002060"/>
                          </a:solidFill>
                          <a:effectLst/>
                          <a:latin typeface="黑体" pitchFamily="49" charset="-122"/>
                          <a:ea typeface="黑体" pitchFamily="49" charset="-122"/>
                        </a:rPr>
                        <a:t>最重要的一种是竞争性工资差别。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84614983"/>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竞争性工资差别概念</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所谓竞争性工资差别，指的是在劳动力和生产资料可以充分流动的竞争性</a:t>
                      </a:r>
                    </a:p>
                    <a:p>
                      <a:pPr algn="just">
                        <a:spcAft>
                          <a:spcPts val="0"/>
                        </a:spcAft>
                      </a:pPr>
                      <a:r>
                        <a:rPr lang="zh-CN" sz="1800" b="1" kern="100" dirty="0">
                          <a:solidFill>
                            <a:srgbClr val="002060"/>
                          </a:solidFill>
                          <a:effectLst/>
                          <a:latin typeface="黑体" pitchFamily="49" charset="-122"/>
                          <a:ea typeface="黑体" pitchFamily="49" charset="-122"/>
                        </a:rPr>
                        <a:t>条件下，劳动者之间所存在的工资差别。</a:t>
                      </a:r>
                      <a:r>
                        <a:rPr lang="zh-CN" sz="1800" b="1" u="sng" kern="100" dirty="0">
                          <a:solidFill>
                            <a:srgbClr val="002060"/>
                          </a:solidFill>
                          <a:effectLst/>
                          <a:latin typeface="黑体" pitchFamily="49" charset="-122"/>
                          <a:ea typeface="黑体" pitchFamily="49" charset="-122"/>
                        </a:rPr>
                        <a:t>也叫技能性工资差别</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19466543"/>
                  </a:ext>
                </a:extLst>
              </a:tr>
              <a:tr h="546735">
                <a:tc>
                  <a:txBody>
                    <a:bodyPr/>
                    <a:lstStyle/>
                    <a:p>
                      <a:pPr algn="just">
                        <a:spcAft>
                          <a:spcPts val="0"/>
                        </a:spcAft>
                      </a:pPr>
                      <a:r>
                        <a:rPr lang="zh-CN" sz="1800" b="1" kern="100">
                          <a:solidFill>
                            <a:srgbClr val="002060"/>
                          </a:solidFill>
                          <a:effectLst/>
                          <a:latin typeface="黑体" pitchFamily="49" charset="-122"/>
                          <a:ea typeface="黑体" pitchFamily="49" charset="-122"/>
                        </a:rPr>
                        <a:t>产生的原因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●竞争性工资差别理论认为：</a:t>
                      </a:r>
                      <a:r>
                        <a:rPr lang="zh-CN" sz="1800" b="1" u="sng" kern="100" dirty="0">
                          <a:solidFill>
                            <a:srgbClr val="002060"/>
                          </a:solidFill>
                          <a:effectLst/>
                          <a:latin typeface="黑体" pitchFamily="49" charset="-122"/>
                          <a:ea typeface="黑体" pitchFamily="49" charset="-122"/>
                        </a:rPr>
                        <a:t>竞争既是使不同质的劳动者产生工资收入差别的原因，也是导致不同质劳动者之间流动的原因。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573207213"/>
                  </a:ext>
                </a:extLst>
              </a:tr>
            </a:tbl>
          </a:graphicData>
        </a:graphic>
      </p:graphicFrame>
    </p:spTree>
    <p:extLst>
      <p:ext uri="{BB962C8B-B14F-4D97-AF65-F5344CB8AC3E}">
        <p14:creationId xmlns:p14="http://schemas.microsoft.com/office/powerpoint/2010/main" val="4738768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3093992E-9566-42AF-B51C-DAB01F9AE635}"/>
              </a:ext>
            </a:extLst>
          </p:cNvPr>
          <p:cNvSpPr/>
          <p:nvPr/>
        </p:nvSpPr>
        <p:spPr>
          <a:xfrm>
            <a:off x="865117" y="469582"/>
            <a:ext cx="2329164"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黑体" pitchFamily="49" charset="-122"/>
                <a:ea typeface="黑体" pitchFamily="49" charset="-122"/>
                <a:cs typeface="宋体" panose="02010600030101010101" pitchFamily="2" charset="-122"/>
              </a:rPr>
              <a:t>9.</a:t>
            </a:r>
            <a:r>
              <a:rPr lang="zh-CN" altLang="zh-CN" b="1" u="sng" kern="100" dirty="0">
                <a:solidFill>
                  <a:srgbClr val="993300"/>
                </a:solidFill>
                <a:latin typeface="黑体" pitchFamily="49" charset="-122"/>
                <a:ea typeface="黑体" pitchFamily="49" charset="-122"/>
                <a:cs typeface="宋体" panose="02010600030101010101" pitchFamily="2" charset="-122"/>
              </a:rPr>
              <a:t>垄断性工资差别</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9E3BC14D-DDDD-40BF-AAC8-6AAC1549239A}"/>
              </a:ext>
            </a:extLst>
          </p:cNvPr>
          <p:cNvGraphicFramePr>
            <a:graphicFrameLocks noGrp="1"/>
          </p:cNvGraphicFramePr>
          <p:nvPr>
            <p:extLst>
              <p:ext uri="{D42A27DB-BD31-4B8C-83A1-F6EECF244321}">
                <p14:modId xmlns:p14="http://schemas.microsoft.com/office/powerpoint/2010/main" val="848152132"/>
              </p:ext>
            </p:extLst>
          </p:nvPr>
        </p:nvGraphicFramePr>
        <p:xfrm>
          <a:off x="958697" y="993105"/>
          <a:ext cx="10571315" cy="4937760"/>
        </p:xfrm>
        <a:graphic>
          <a:graphicData uri="http://schemas.openxmlformats.org/drawingml/2006/table">
            <a:tbl>
              <a:tblPr>
                <a:tableStyleId>{5C22544A-7EE6-4342-B048-85BDC9FD1C3A}</a:tableStyleId>
              </a:tblPr>
              <a:tblGrid>
                <a:gridCol w="2454409">
                  <a:extLst>
                    <a:ext uri="{9D8B030D-6E8A-4147-A177-3AD203B41FA5}">
                      <a16:colId xmlns:a16="http://schemas.microsoft.com/office/drawing/2014/main" val="699917411"/>
                    </a:ext>
                  </a:extLst>
                </a:gridCol>
                <a:gridCol w="8116906">
                  <a:extLst>
                    <a:ext uri="{9D8B030D-6E8A-4147-A177-3AD203B41FA5}">
                      <a16:colId xmlns:a16="http://schemas.microsoft.com/office/drawing/2014/main" val="3388704534"/>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类别归属</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非补偿性工资差别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428915266"/>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产生的主要原因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不同质劳动者之间的流动受到了自然或者非自然的力量的限制。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813105633"/>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3.</a:t>
                      </a:r>
                      <a:r>
                        <a:rPr lang="zh-CN" sz="1800" b="1" u="sng" kern="100">
                          <a:solidFill>
                            <a:srgbClr val="002060"/>
                          </a:solidFill>
                          <a:effectLst/>
                          <a:latin typeface="黑体" pitchFamily="49" charset="-122"/>
                          <a:ea typeface="黑体" pitchFamily="49" charset="-122"/>
                        </a:rPr>
                        <a:t>非自然性垄断</a:t>
                      </a:r>
                      <a:r>
                        <a:rPr lang="zh-CN" sz="1800" b="1" kern="100">
                          <a:solidFill>
                            <a:srgbClr val="002060"/>
                          </a:solidFill>
                          <a:effectLst/>
                          <a:latin typeface="黑体" pitchFamily="49" charset="-122"/>
                          <a:ea typeface="黑体" pitchFamily="49" charset="-122"/>
                        </a:rPr>
                        <a:t>所造成的收入差别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某种职业所需要的劳动力出现短缺，但受外力限制（如工会、国家行政权力甚至社会经济体制的限制）其他劳动者又无法转入这个职业就业，从而使从事这一职业的原有劳动者保持了垄断地位，获得了垄断性工资收入。</a:t>
                      </a:r>
                      <a:r>
                        <a:rPr lang="zh-CN" sz="1800" b="1" u="sng" kern="100" dirty="0">
                          <a:solidFill>
                            <a:srgbClr val="002060"/>
                          </a:solidFill>
                          <a:effectLst/>
                          <a:latin typeface="黑体" pitchFamily="49" charset="-122"/>
                          <a:ea typeface="黑体" pitchFamily="49" charset="-122"/>
                        </a:rPr>
                        <a:t>导致垄断性工资收入形成的这种外部原因也可称为制度性原因。制度性原因</a:t>
                      </a:r>
                      <a:r>
                        <a:rPr lang="zh-CN" sz="1800" b="1" kern="100" dirty="0">
                          <a:solidFill>
                            <a:srgbClr val="002060"/>
                          </a:solidFill>
                          <a:effectLst/>
                          <a:latin typeface="黑体" pitchFamily="49" charset="-122"/>
                          <a:ea typeface="黑体" pitchFamily="49" charset="-122"/>
                        </a:rPr>
                        <a:t>都可以归结到</a:t>
                      </a:r>
                      <a:r>
                        <a:rPr lang="zh-CN" sz="1800" b="1" u="sng" kern="100" dirty="0">
                          <a:solidFill>
                            <a:srgbClr val="002060"/>
                          </a:solidFill>
                          <a:effectLst/>
                          <a:latin typeface="黑体" pitchFamily="49" charset="-122"/>
                          <a:ea typeface="黑体" pitchFamily="49" charset="-122"/>
                        </a:rPr>
                        <a:t>市场发育不全和市场失</a:t>
                      </a:r>
                      <a:r>
                        <a:rPr lang="zh-CN" altLang="en-US" sz="1800" b="1" u="sng" kern="100" dirty="0">
                          <a:solidFill>
                            <a:srgbClr val="002060"/>
                          </a:solidFill>
                          <a:effectLst/>
                          <a:latin typeface="黑体" pitchFamily="49" charset="-122"/>
                          <a:ea typeface="黑体" pitchFamily="49" charset="-122"/>
                        </a:rPr>
                        <a:t>败</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769509701"/>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4.</a:t>
                      </a:r>
                      <a:r>
                        <a:rPr lang="zh-CN" sz="1800" b="1" u="sng" kern="100" dirty="0">
                          <a:solidFill>
                            <a:srgbClr val="002060"/>
                          </a:solidFill>
                          <a:effectLst/>
                          <a:latin typeface="黑体" pitchFamily="49" charset="-122"/>
                          <a:ea typeface="黑体" pitchFamily="49" charset="-122"/>
                        </a:rPr>
                        <a:t>自然性垄断</a:t>
                      </a:r>
                      <a:r>
                        <a:rPr lang="zh-CN" sz="1800" b="1" kern="100" dirty="0">
                          <a:solidFill>
                            <a:srgbClr val="002060"/>
                          </a:solidFill>
                          <a:effectLst/>
                          <a:latin typeface="黑体" pitchFamily="49" charset="-122"/>
                          <a:ea typeface="黑体" pitchFamily="49" charset="-122"/>
                        </a:rPr>
                        <a:t>所造成的工资差别</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从事某职业的劳动力</a:t>
                      </a:r>
                      <a:r>
                        <a:rPr lang="zh-CN" sz="1800" b="1" u="sng" kern="100" dirty="0">
                          <a:solidFill>
                            <a:srgbClr val="002060"/>
                          </a:solidFill>
                          <a:effectLst/>
                          <a:latin typeface="黑体" pitchFamily="49" charset="-122"/>
                          <a:ea typeface="黑体" pitchFamily="49" charset="-122"/>
                        </a:rPr>
                        <a:t>非常稀缺或较为稀缺</a:t>
                      </a:r>
                      <a:r>
                        <a:rPr lang="zh-CN" sz="1800" b="1" kern="100" dirty="0">
                          <a:solidFill>
                            <a:srgbClr val="002060"/>
                          </a:solidFill>
                          <a:effectLst/>
                          <a:latin typeface="黑体" pitchFamily="49" charset="-122"/>
                          <a:ea typeface="黑体" pitchFamily="49" charset="-122"/>
                        </a:rPr>
                        <a:t>，但由于这种劳动力在质量上的自然特征或其质量要求，使得对这种劳动力的补充很难实现或很难马上实现，即其他职业中的劳动者或新增劳动者很难通短期的学习和训练迅速转移到这种职业的劳动岗位上来，从而</a:t>
                      </a:r>
                      <a:r>
                        <a:rPr lang="zh-CN" sz="1800" b="1" u="sng" kern="100" dirty="0">
                          <a:solidFill>
                            <a:srgbClr val="002060"/>
                          </a:solidFill>
                          <a:effectLst/>
                          <a:latin typeface="黑体" pitchFamily="49" charset="-122"/>
                          <a:ea typeface="黑体" pitchFamily="49" charset="-122"/>
                        </a:rPr>
                        <a:t>使从事这一职业的劳动者保持了垄断地位，获得了垄断性工资收入。</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sng" kern="100" dirty="0">
                          <a:solidFill>
                            <a:srgbClr val="002060"/>
                          </a:solidFill>
                          <a:effectLst/>
                          <a:latin typeface="黑体" pitchFamily="49" charset="-122"/>
                          <a:ea typeface="黑体" pitchFamily="49" charset="-122"/>
                        </a:rPr>
                        <a:t>(2)</a:t>
                      </a:r>
                      <a:r>
                        <a:rPr lang="zh-CN" sz="1800" b="1" u="sng" kern="100" dirty="0">
                          <a:solidFill>
                            <a:srgbClr val="002060"/>
                          </a:solidFill>
                          <a:effectLst/>
                          <a:latin typeface="黑体" pitchFamily="49" charset="-122"/>
                          <a:ea typeface="黑体" pitchFamily="49" charset="-122"/>
                        </a:rPr>
                        <a:t>这种垄断性工资收入也可叫做租金性工资收入</a:t>
                      </a:r>
                      <a:r>
                        <a:rPr lang="zh-CN" sz="1800" b="1" kern="100" dirty="0">
                          <a:solidFill>
                            <a:srgbClr val="002060"/>
                          </a:solidFill>
                          <a:effectLst/>
                          <a:latin typeface="黑体" pitchFamily="49" charset="-122"/>
                          <a:ea typeface="黑体" pitchFamily="49" charset="-122"/>
                        </a:rPr>
                        <a:t>。即：使用他们而付出的价格，</a:t>
                      </a:r>
                      <a:r>
                        <a:rPr lang="zh-CN" sz="1800" b="1" u="sng" kern="100" dirty="0">
                          <a:solidFill>
                            <a:srgbClr val="002060"/>
                          </a:solidFill>
                          <a:effectLst/>
                          <a:latin typeface="黑体" pitchFamily="49" charset="-122"/>
                          <a:ea typeface="黑体" pitchFamily="49" charset="-122"/>
                        </a:rPr>
                        <a:t>不是取决于他们本身的劳动价值，而是取决于社会对他们的需求。最典型的是文体影视“明星”们的收入。</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sng" kern="100" dirty="0">
                          <a:solidFill>
                            <a:srgbClr val="002060"/>
                          </a:solidFill>
                          <a:effectLst/>
                          <a:latin typeface="黑体" pitchFamily="49" charset="-122"/>
                          <a:ea typeface="黑体" pitchFamily="49" charset="-122"/>
                        </a:rPr>
                        <a:t>(3)</a:t>
                      </a:r>
                      <a:r>
                        <a:rPr lang="zh-CN" sz="1800" b="1" u="sng" kern="100" dirty="0">
                          <a:solidFill>
                            <a:srgbClr val="002060"/>
                          </a:solidFill>
                          <a:effectLst/>
                          <a:latin typeface="黑体" pitchFamily="49" charset="-122"/>
                          <a:ea typeface="黑体" pitchFamily="49" charset="-122"/>
                        </a:rPr>
                        <a:t>比较合理的政策：课以重税并强化管理，税率可以远超过普通人的个人所得税。简单的道德谴责或者不规范的行政或经济制裁，都不是处理这种高额工资收入的理想办法</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964658415"/>
                  </a:ext>
                </a:extLst>
              </a:tr>
            </a:tbl>
          </a:graphicData>
        </a:graphic>
      </p:graphicFrame>
    </p:spTree>
    <p:extLst>
      <p:ext uri="{BB962C8B-B14F-4D97-AF65-F5344CB8AC3E}">
        <p14:creationId xmlns:p14="http://schemas.microsoft.com/office/powerpoint/2010/main" val="7738030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7890" name="Picture 2" descr="C:\Users\samsung\Desktop\2020年经济师课件9.7\2020年经济师课件\第三部分 导图\图第三部分.png"/>
          <p:cNvPicPr>
            <a:picLocks noChangeAspect="1" noChangeArrowheads="1"/>
          </p:cNvPicPr>
          <p:nvPr/>
        </p:nvPicPr>
        <p:blipFill>
          <a:blip r:embed="rId4" cstate="print"/>
          <a:srcRect/>
          <a:stretch>
            <a:fillRect/>
          </a:stretch>
        </p:blipFill>
        <p:spPr bwMode="auto">
          <a:xfrm>
            <a:off x="1134533" y="880533"/>
            <a:ext cx="9973734" cy="5249334"/>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CD42904A-1A6C-4FEB-AB27-789AAF2F9C41}"/>
              </a:ext>
            </a:extLst>
          </p:cNvPr>
          <p:cNvSpPr/>
          <p:nvPr/>
        </p:nvSpPr>
        <p:spPr>
          <a:xfrm>
            <a:off x="602252" y="523840"/>
            <a:ext cx="4305666" cy="442878"/>
          </a:xfrm>
          <a:prstGeom prst="rect">
            <a:avLst/>
          </a:prstGeom>
        </p:spPr>
        <p:txBody>
          <a:bodyPr wrap="none">
            <a:spAutoFit/>
          </a:bodyPr>
          <a:lstStyle/>
          <a:p>
            <a:pPr indent="280670">
              <a:lnSpc>
                <a:spcPct val="150000"/>
              </a:lnSpc>
            </a:pPr>
            <a:r>
              <a:rPr lang="en-US" altLang="zh-CN" b="1" u="sng" kern="100" dirty="0">
                <a:solidFill>
                  <a:srgbClr val="993300"/>
                </a:solidFill>
                <a:latin typeface="黑体" pitchFamily="49" charset="-122"/>
                <a:ea typeface="黑体" pitchFamily="49" charset="-122"/>
                <a:cs typeface="宋体" panose="02010600030101010101" pitchFamily="2" charset="-122"/>
              </a:rPr>
              <a:t>10.</a:t>
            </a:r>
            <a:r>
              <a:rPr lang="zh-CN" altLang="zh-CN" b="1" u="sng" kern="0" dirty="0">
                <a:solidFill>
                  <a:srgbClr val="993300"/>
                </a:solidFill>
                <a:latin typeface="黑体" pitchFamily="49" charset="-122"/>
                <a:ea typeface="黑体" pitchFamily="49" charset="-122"/>
                <a:cs typeface="宋体" panose="02010600030101010101" pitchFamily="2" charset="-122"/>
              </a:rPr>
              <a:t>男性和女性之间的工资性报酬差别</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14CC75D6-6608-40E8-AEAC-7989A4130A8A}"/>
              </a:ext>
            </a:extLst>
          </p:cNvPr>
          <p:cNvGraphicFramePr>
            <a:graphicFrameLocks noGrp="1"/>
          </p:cNvGraphicFramePr>
          <p:nvPr>
            <p:extLst>
              <p:ext uri="{D42A27DB-BD31-4B8C-83A1-F6EECF244321}">
                <p14:modId xmlns:p14="http://schemas.microsoft.com/office/powerpoint/2010/main" val="4264403362"/>
              </p:ext>
            </p:extLst>
          </p:nvPr>
        </p:nvGraphicFramePr>
        <p:xfrm>
          <a:off x="692150" y="993105"/>
          <a:ext cx="10837863" cy="1097280"/>
        </p:xfrm>
        <a:graphic>
          <a:graphicData uri="http://schemas.openxmlformats.org/drawingml/2006/table">
            <a:tbl>
              <a:tblPr>
                <a:tableStyleId>{5C22544A-7EE6-4342-B048-85BDC9FD1C3A}</a:tableStyleId>
              </a:tblPr>
              <a:tblGrid>
                <a:gridCol w="3073269">
                  <a:extLst>
                    <a:ext uri="{9D8B030D-6E8A-4147-A177-3AD203B41FA5}">
                      <a16:colId xmlns:a16="http://schemas.microsoft.com/office/drawing/2014/main" val="1551426039"/>
                    </a:ext>
                  </a:extLst>
                </a:gridCol>
                <a:gridCol w="7764594">
                  <a:extLst>
                    <a:ext uri="{9D8B030D-6E8A-4147-A177-3AD203B41FA5}">
                      <a16:colId xmlns:a16="http://schemas.microsoft.com/office/drawing/2014/main" val="1122001443"/>
                    </a:ext>
                  </a:extLst>
                </a:gridCol>
              </a:tblGrid>
              <a:tr h="66675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形成的原因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1</a:t>
                      </a:r>
                      <a:r>
                        <a:rPr lang="zh-CN" sz="1800" b="1" kern="0">
                          <a:solidFill>
                            <a:srgbClr val="002060"/>
                          </a:solidFill>
                          <a:effectLst/>
                          <a:latin typeface="黑体" pitchFamily="49" charset="-122"/>
                          <a:ea typeface="黑体" pitchFamily="49" charset="-122"/>
                        </a:rPr>
                        <a:t>）年龄和受教育程度</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）职业</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）工时和工作经验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429071765"/>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未能得到解释的收入差别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很可能是由于在劳动力市场上</a:t>
                      </a:r>
                      <a:r>
                        <a:rPr lang="zh-CN" sz="1800" b="1" u="sng" kern="0" dirty="0">
                          <a:solidFill>
                            <a:srgbClr val="002060"/>
                          </a:solidFill>
                          <a:effectLst/>
                          <a:latin typeface="黑体" pitchFamily="49" charset="-122"/>
                          <a:ea typeface="黑体" pitchFamily="49" charset="-122"/>
                        </a:rPr>
                        <a:t>存在歧视现象</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413814515"/>
                  </a:ext>
                </a:extLst>
              </a:tr>
            </a:tbl>
          </a:graphicData>
        </a:graphic>
      </p:graphicFrame>
      <p:sp>
        <p:nvSpPr>
          <p:cNvPr id="8" name="矩形 7">
            <a:extLst>
              <a:ext uri="{FF2B5EF4-FFF2-40B4-BE49-F238E27FC236}">
                <a16:creationId xmlns:a16="http://schemas.microsoft.com/office/drawing/2014/main" id="{65D42CFF-1CE6-48DC-AAC3-B124B60FE356}"/>
              </a:ext>
            </a:extLst>
          </p:cNvPr>
          <p:cNvSpPr/>
          <p:nvPr/>
        </p:nvSpPr>
        <p:spPr>
          <a:xfrm>
            <a:off x="895350" y="2147560"/>
            <a:ext cx="2584425" cy="369332"/>
          </a:xfrm>
          <a:prstGeom prst="rect">
            <a:avLst/>
          </a:prstGeom>
        </p:spPr>
        <p:txBody>
          <a:bodyPr wrap="none">
            <a:spAutoFit/>
          </a:bodyPr>
          <a:lstStyle/>
          <a:p>
            <a:r>
              <a:rPr lang="en-US" altLang="zh-CN" b="1" u="sng" kern="100" dirty="0">
                <a:solidFill>
                  <a:srgbClr val="993300"/>
                </a:solidFill>
                <a:ea typeface="宋体" panose="02010600030101010101" pitchFamily="2" charset="-122"/>
                <a:cs typeface="宋体" panose="02010600030101010101" pitchFamily="2" charset="-122"/>
              </a:rPr>
              <a:t>11.</a:t>
            </a:r>
            <a:r>
              <a:rPr lang="zh-CN" altLang="zh-CN" b="1" u="sng" dirty="0">
                <a:solidFill>
                  <a:srgbClr val="993300"/>
                </a:solidFill>
                <a:ea typeface="宋体" panose="02010600030101010101" pitchFamily="2" charset="-122"/>
                <a:cs typeface="宋体" panose="02010600030101010101" pitchFamily="2" charset="-122"/>
              </a:rPr>
              <a:t>歧视的界定及其分类</a:t>
            </a:r>
            <a:endParaRPr lang="zh-CN" altLang="en-US" dirty="0"/>
          </a:p>
        </p:txBody>
      </p:sp>
      <p:graphicFrame>
        <p:nvGraphicFramePr>
          <p:cNvPr id="9" name="表格 8">
            <a:extLst>
              <a:ext uri="{FF2B5EF4-FFF2-40B4-BE49-F238E27FC236}">
                <a16:creationId xmlns:a16="http://schemas.microsoft.com/office/drawing/2014/main" id="{4429E3F9-C90B-4A7C-B647-B7A703332AD3}"/>
              </a:ext>
            </a:extLst>
          </p:cNvPr>
          <p:cNvGraphicFramePr>
            <a:graphicFrameLocks noGrp="1"/>
          </p:cNvGraphicFramePr>
          <p:nvPr>
            <p:extLst>
              <p:ext uri="{D42A27DB-BD31-4B8C-83A1-F6EECF244321}">
                <p14:modId xmlns:p14="http://schemas.microsoft.com/office/powerpoint/2010/main" val="762241310"/>
              </p:ext>
            </p:extLst>
          </p:nvPr>
        </p:nvGraphicFramePr>
        <p:xfrm>
          <a:off x="692149" y="2650913"/>
          <a:ext cx="10837863" cy="3566160"/>
        </p:xfrm>
        <a:graphic>
          <a:graphicData uri="http://schemas.openxmlformats.org/drawingml/2006/table">
            <a:tbl>
              <a:tblPr>
                <a:tableStyleId>{5C22544A-7EE6-4342-B048-85BDC9FD1C3A}</a:tableStyleId>
              </a:tblPr>
              <a:tblGrid>
                <a:gridCol w="1424518">
                  <a:extLst>
                    <a:ext uri="{9D8B030D-6E8A-4147-A177-3AD203B41FA5}">
                      <a16:colId xmlns:a16="http://schemas.microsoft.com/office/drawing/2014/main" val="1716935863"/>
                    </a:ext>
                  </a:extLst>
                </a:gridCol>
                <a:gridCol w="9413345">
                  <a:extLst>
                    <a:ext uri="{9D8B030D-6E8A-4147-A177-3AD203B41FA5}">
                      <a16:colId xmlns:a16="http://schemas.microsoft.com/office/drawing/2014/main" val="2802825739"/>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歧视定义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所谓歧视，在这里实际上是指劳动力市场歧视，它是指具有相同生产率特征的劳动者仅仅因为所属的人口群体的不同而受到区别对待。</a:t>
                      </a:r>
                      <a:r>
                        <a:rPr lang="zh-CN" sz="1800" b="1" u="sng" kern="0">
                          <a:solidFill>
                            <a:srgbClr val="002060"/>
                          </a:solidFill>
                          <a:effectLst/>
                          <a:latin typeface="黑体" pitchFamily="49" charset="-122"/>
                          <a:ea typeface="黑体" pitchFamily="49" charset="-122"/>
                        </a:rPr>
                        <a:t>劳动力市场歧视划分为工资歧视和职业歧视两种类型。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441866776"/>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工资歧视</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工资歧视是指雇主针对既定的生产率特征支付的价格因劳动者所属的人口群体不同而呈现系统性的差别。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915431215"/>
                  </a:ext>
                </a:extLst>
              </a:tr>
              <a:tr h="0">
                <a:tc rowSpan="2">
                  <a:txBody>
                    <a:bodyPr/>
                    <a:lstStyle/>
                    <a:p>
                      <a:pPr algn="l">
                        <a:spcAft>
                          <a:spcPts val="0"/>
                        </a:spcAft>
                      </a:pPr>
                      <a:r>
                        <a:rPr lang="en-US" sz="1800" b="1" kern="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职业歧视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所谓职业歧视，是指对具有相同的受教育水平和其他生产率特征的不同类型的劳动者加以区别对待，将其中某一类或某些类别的劳动者有意安排到那些低工资的职业当中，或者是有意让这些类别的劳动者去承担工作责任要求较低的工作岗位，而把那些高工资岗位留给某些</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特定类型的劳动者。</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30255013"/>
                  </a:ext>
                </a:extLst>
              </a:tr>
              <a:tr h="198120">
                <a:tc vMerge="1">
                  <a:txBody>
                    <a:bodyPr/>
                    <a:lstStyle/>
                    <a:p>
                      <a:endParaRPr lang="zh-CN" altLang="en-US"/>
                    </a:p>
                  </a:txBody>
                  <a:tcPr/>
                </a:tc>
                <a:tc>
                  <a:txBody>
                    <a:bodyPr/>
                    <a:lstStyle/>
                    <a:p>
                      <a:pPr algn="l">
                        <a:spcAft>
                          <a:spcPts val="0"/>
                        </a:spcAft>
                      </a:pPr>
                      <a:r>
                        <a:rPr lang="zh-CN" sz="1800" b="1" kern="0" dirty="0">
                          <a:solidFill>
                            <a:srgbClr val="002060"/>
                          </a:solidFill>
                          <a:effectLst/>
                          <a:latin typeface="黑体" pitchFamily="49" charset="-122"/>
                          <a:ea typeface="黑体" pitchFamily="49" charset="-122"/>
                        </a:rPr>
                        <a:t>●所谓职业隔离，是指一个人口群体内部的职业分布与其他人口群体内部的职业分布存在很大差异的情况。</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衡量职业隔离的指标—差异指数</a:t>
                      </a: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如果所有的职业都是完全隔离的，则这一指数的值等于100，而如果两种性别的劳动力在各种职业中的分布是完全相同的，则这一指数的值为零。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36749521"/>
                  </a:ext>
                </a:extLst>
              </a:tr>
            </a:tbl>
          </a:graphicData>
        </a:graphic>
      </p:graphicFrame>
    </p:spTree>
    <p:extLst>
      <p:ext uri="{BB962C8B-B14F-4D97-AF65-F5344CB8AC3E}">
        <p14:creationId xmlns:p14="http://schemas.microsoft.com/office/powerpoint/2010/main" val="37330851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A0523AAB-AF1B-4FAC-9354-52E15DA4A1A8}"/>
              </a:ext>
            </a:extLst>
          </p:cNvPr>
          <p:cNvSpPr/>
          <p:nvPr/>
        </p:nvSpPr>
        <p:spPr>
          <a:xfrm>
            <a:off x="912283" y="586522"/>
            <a:ext cx="3526928" cy="369332"/>
          </a:xfrm>
          <a:prstGeom prst="rect">
            <a:avLst/>
          </a:prstGeom>
        </p:spPr>
        <p:txBody>
          <a:bodyPr wrap="none">
            <a:spAutoFit/>
          </a:bodyPr>
          <a:lstStyle/>
          <a:p>
            <a:r>
              <a:rPr lang="en-US" altLang="zh-CN" b="1" u="sng" kern="100" dirty="0">
                <a:solidFill>
                  <a:srgbClr val="993300"/>
                </a:solidFill>
                <a:ea typeface="宋体" panose="02010600030101010101" pitchFamily="2" charset="-122"/>
                <a:cs typeface="宋体" panose="02010600030101010101" pitchFamily="2" charset="-122"/>
              </a:rPr>
              <a:t>12.</a:t>
            </a:r>
            <a:r>
              <a:rPr lang="zh-CN" altLang="zh-CN" b="1" u="sng" dirty="0">
                <a:solidFill>
                  <a:srgbClr val="993300"/>
                </a:solidFill>
                <a:ea typeface="宋体" panose="02010600030101010101" pitchFamily="2" charset="-122"/>
                <a:cs typeface="宋体" panose="02010600030101010101" pitchFamily="2" charset="-122"/>
              </a:rPr>
              <a:t>关于歧视来源的市场歧视理论</a:t>
            </a:r>
            <a:endParaRPr lang="zh-CN" altLang="en-US" dirty="0"/>
          </a:p>
        </p:txBody>
      </p:sp>
      <p:graphicFrame>
        <p:nvGraphicFramePr>
          <p:cNvPr id="14" name="表格 13">
            <a:extLst>
              <a:ext uri="{FF2B5EF4-FFF2-40B4-BE49-F238E27FC236}">
                <a16:creationId xmlns:a16="http://schemas.microsoft.com/office/drawing/2014/main" id="{CA54D236-92E7-447D-B0C8-F6D0BEF2AB92}"/>
              </a:ext>
            </a:extLst>
          </p:cNvPr>
          <p:cNvGraphicFramePr>
            <a:graphicFrameLocks noGrp="1"/>
          </p:cNvGraphicFramePr>
          <p:nvPr>
            <p:extLst>
              <p:ext uri="{D42A27DB-BD31-4B8C-83A1-F6EECF244321}">
                <p14:modId xmlns:p14="http://schemas.microsoft.com/office/powerpoint/2010/main" val="3572862180"/>
              </p:ext>
            </p:extLst>
          </p:nvPr>
        </p:nvGraphicFramePr>
        <p:xfrm>
          <a:off x="692149" y="1130935"/>
          <a:ext cx="10837863" cy="54864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4176988423"/>
                    </a:ext>
                  </a:extLst>
                </a:gridCol>
              </a:tblGrid>
              <a:tr h="0">
                <a:tc>
                  <a:txBody>
                    <a:bodyPr/>
                    <a:lstStyle/>
                    <a:p>
                      <a:pPr algn="l">
                        <a:spcAft>
                          <a:spcPts val="0"/>
                        </a:spcAft>
                      </a:pPr>
                      <a:r>
                        <a:rPr lang="zh-CN" sz="1800" b="1" u="sng" kern="0" dirty="0">
                          <a:solidFill>
                            <a:srgbClr val="002060"/>
                          </a:solidFill>
                          <a:effectLst/>
                          <a:latin typeface="黑体" pitchFamily="49" charset="-122"/>
                          <a:ea typeface="黑体" pitchFamily="49" charset="-122"/>
                        </a:rPr>
                        <a:t>从歧视产生的根源的角度来看，经济学家们提出了三种可能的劳动力市场歧视来源，这就是个人偏见、统计性偏见、以及非竞争性歧视</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19243700"/>
                  </a:ext>
                </a:extLst>
              </a:tr>
            </a:tbl>
          </a:graphicData>
        </a:graphic>
      </p:graphicFrame>
      <p:sp>
        <p:nvSpPr>
          <p:cNvPr id="15" name="矩形 14">
            <a:extLst>
              <a:ext uri="{FF2B5EF4-FFF2-40B4-BE49-F238E27FC236}">
                <a16:creationId xmlns:a16="http://schemas.microsoft.com/office/drawing/2014/main" id="{78D1AC39-5947-4B62-A512-51EA49D0246F}"/>
              </a:ext>
            </a:extLst>
          </p:cNvPr>
          <p:cNvSpPr/>
          <p:nvPr/>
        </p:nvSpPr>
        <p:spPr>
          <a:xfrm>
            <a:off x="692150" y="1688782"/>
            <a:ext cx="1692771" cy="507831"/>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13.</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个人歧视</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6" name="表格 15">
            <a:extLst>
              <a:ext uri="{FF2B5EF4-FFF2-40B4-BE49-F238E27FC236}">
                <a16:creationId xmlns:a16="http://schemas.microsoft.com/office/drawing/2014/main" id="{AA39E9DD-3E47-4D6E-BEB7-5C7C415576A5}"/>
              </a:ext>
            </a:extLst>
          </p:cNvPr>
          <p:cNvGraphicFramePr>
            <a:graphicFrameLocks noGrp="1"/>
          </p:cNvGraphicFramePr>
          <p:nvPr>
            <p:extLst>
              <p:ext uri="{D42A27DB-BD31-4B8C-83A1-F6EECF244321}">
                <p14:modId xmlns:p14="http://schemas.microsoft.com/office/powerpoint/2010/main" val="184161395"/>
              </p:ext>
            </p:extLst>
          </p:nvPr>
        </p:nvGraphicFramePr>
        <p:xfrm>
          <a:off x="692149" y="2169160"/>
          <a:ext cx="10837863" cy="2468880"/>
        </p:xfrm>
        <a:graphic>
          <a:graphicData uri="http://schemas.openxmlformats.org/drawingml/2006/table">
            <a:tbl>
              <a:tblPr>
                <a:tableStyleId>{5C22544A-7EE6-4342-B048-85BDC9FD1C3A}</a:tableStyleId>
              </a:tblPr>
              <a:tblGrid>
                <a:gridCol w="933864">
                  <a:extLst>
                    <a:ext uri="{9D8B030D-6E8A-4147-A177-3AD203B41FA5}">
                      <a16:colId xmlns:a16="http://schemas.microsoft.com/office/drawing/2014/main" val="3200945060"/>
                    </a:ext>
                  </a:extLst>
                </a:gridCol>
                <a:gridCol w="1474786">
                  <a:extLst>
                    <a:ext uri="{9D8B030D-6E8A-4147-A177-3AD203B41FA5}">
                      <a16:colId xmlns:a16="http://schemas.microsoft.com/office/drawing/2014/main" val="2637409189"/>
                    </a:ext>
                  </a:extLst>
                </a:gridCol>
                <a:gridCol w="8429213">
                  <a:extLst>
                    <a:ext uri="{9D8B030D-6E8A-4147-A177-3AD203B41FA5}">
                      <a16:colId xmlns:a16="http://schemas.microsoft.com/office/drawing/2014/main" val="1062885221"/>
                    </a:ext>
                  </a:extLst>
                </a:gridCol>
              </a:tblGrid>
              <a:tr h="0">
                <a:tc gridSpan="2">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概念</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u="none" strike="noStrike" kern="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a:txBody>
                    <a:bodyPr/>
                    <a:lstStyle/>
                    <a:p>
                      <a:pPr algn="l">
                        <a:spcAft>
                          <a:spcPts val="0"/>
                        </a:spcAft>
                      </a:pPr>
                      <a:r>
                        <a:rPr lang="zh-CN" sz="1800" b="1" kern="0">
                          <a:solidFill>
                            <a:srgbClr val="002060"/>
                          </a:solidFill>
                          <a:effectLst/>
                          <a:latin typeface="黑体" pitchFamily="49" charset="-122"/>
                          <a:ea typeface="黑体" pitchFamily="49" charset="-122"/>
                        </a:rPr>
                        <a:t>所谓个人歧视，实际上是指</a:t>
                      </a:r>
                      <a:r>
                        <a:rPr lang="zh-CN" sz="1800" b="1" u="sng" kern="0">
                          <a:solidFill>
                            <a:srgbClr val="002060"/>
                          </a:solidFill>
                          <a:effectLst/>
                          <a:latin typeface="黑体" pitchFamily="49" charset="-122"/>
                          <a:ea typeface="黑体" pitchFamily="49" charset="-122"/>
                        </a:rPr>
                        <a:t>雇主、客户或者员工</a:t>
                      </a:r>
                      <a:r>
                        <a:rPr lang="zh-CN" sz="1800" b="1" kern="0">
                          <a:solidFill>
                            <a:srgbClr val="002060"/>
                          </a:solidFill>
                          <a:effectLst/>
                          <a:latin typeface="黑体" pitchFamily="49" charset="-122"/>
                          <a:ea typeface="黑体" pitchFamily="49" charset="-122"/>
                        </a:rPr>
                        <a:t>当中</a:t>
                      </a:r>
                      <a:r>
                        <a:rPr lang="zh-CN" sz="1800" b="1" u="sng" kern="0">
                          <a:solidFill>
                            <a:srgbClr val="002060"/>
                          </a:solidFill>
                          <a:effectLst/>
                          <a:latin typeface="黑体" pitchFamily="49" charset="-122"/>
                          <a:ea typeface="黑体" pitchFamily="49" charset="-122"/>
                        </a:rPr>
                        <a:t>至少有一方</a:t>
                      </a:r>
                      <a:r>
                        <a:rPr lang="zh-CN" sz="1800" b="1" kern="0">
                          <a:solidFill>
                            <a:srgbClr val="002060"/>
                          </a:solidFill>
                          <a:effectLst/>
                          <a:latin typeface="黑体" pitchFamily="49" charset="-122"/>
                          <a:ea typeface="黑体" pitchFamily="49" charset="-122"/>
                        </a:rPr>
                        <a:t>是对员工存在有偏见的，进而言之，他们具有不与某一特定人口群体中的人打交道的偏好。</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92327043"/>
                  </a:ext>
                </a:extLst>
              </a:tr>
              <a:tr h="0">
                <a:tc rowSpan="3">
                  <a:txBody>
                    <a:bodyPr/>
                    <a:lstStyle/>
                    <a:p>
                      <a:pPr algn="l">
                        <a:spcAft>
                          <a:spcPts val="0"/>
                        </a:spcAft>
                      </a:pPr>
                      <a:r>
                        <a:rPr lang="en-US" sz="1800" b="1" u="sng" kern="0">
                          <a:solidFill>
                            <a:srgbClr val="002060"/>
                          </a:solidFill>
                          <a:effectLst/>
                          <a:latin typeface="黑体" pitchFamily="49" charset="-122"/>
                          <a:ea typeface="黑体" pitchFamily="49" charset="-122"/>
                        </a:rPr>
                        <a:t>2.</a:t>
                      </a:r>
                      <a:r>
                        <a:rPr lang="zh-CN" sz="1800" b="1" u="sng" kern="0">
                          <a:solidFill>
                            <a:srgbClr val="002060"/>
                          </a:solidFill>
                          <a:effectLst/>
                          <a:latin typeface="黑体" pitchFamily="49" charset="-122"/>
                          <a:ea typeface="黑体" pitchFamily="49" charset="-122"/>
                        </a:rPr>
                        <a:t>来源</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雇主歧视</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雇主很可能因为某些特定的原因对某些特定类型的员工产生歧视。最有可能实施歧视的雇主往往是具有垄断地位的那些企业。</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42061343"/>
                  </a:ext>
                </a:extLst>
              </a:tr>
              <a:tr h="0">
                <a:tc vMerge="1">
                  <a:txBody>
                    <a:bodyPr/>
                    <a:lstStyle/>
                    <a:p>
                      <a:endParaRPr lang="zh-CN" altLang="en-US"/>
                    </a:p>
                  </a:txBody>
                  <a:tcPr/>
                </a:tc>
                <a:tc>
                  <a:txBody>
                    <a:bodyPr/>
                    <a:lstStyle/>
                    <a:p>
                      <a:pPr algn="l">
                        <a:spcAft>
                          <a:spcPts val="0"/>
                        </a:spcAft>
                      </a:pPr>
                      <a:r>
                        <a:rPr lang="zh-CN" sz="1800" b="1" kern="0" dirty="0">
                          <a:solidFill>
                            <a:srgbClr val="002060"/>
                          </a:solidFill>
                          <a:effectLst/>
                          <a:latin typeface="黑体" pitchFamily="49" charset="-122"/>
                          <a:ea typeface="黑体" pitchFamily="49" charset="-122"/>
                        </a:rPr>
                        <a:t>客户歧视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●顾客可能更偏好于让某种类型的劳动者来为自己提供服务，这就迫使雇主不得不根据自己希望服务的客户的偏好来雇佣员工。</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a:t>
                      </a:r>
                      <a:r>
                        <a:rPr lang="zh-CN" sz="1800" b="1" u="sng" kern="0">
                          <a:solidFill>
                            <a:srgbClr val="002060"/>
                          </a:solidFill>
                          <a:effectLst/>
                          <a:latin typeface="黑体" pitchFamily="49" charset="-122"/>
                          <a:ea typeface="黑体" pitchFamily="49" charset="-122"/>
                        </a:rPr>
                        <a:t>在那些与顾客有较多接触的职业中，是最容易出现职业隔离的。</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465480540"/>
                  </a:ext>
                </a:extLst>
              </a:tr>
              <a:tr h="518160">
                <a:tc vMerge="1">
                  <a:txBody>
                    <a:bodyPr/>
                    <a:lstStyle/>
                    <a:p>
                      <a:endParaRPr lang="zh-CN" altLang="en-US"/>
                    </a:p>
                  </a:txBody>
                  <a:tcPr/>
                </a:tc>
                <a:tc>
                  <a:txBody>
                    <a:bodyPr/>
                    <a:lstStyle/>
                    <a:p>
                      <a:pPr algn="l">
                        <a:spcAft>
                          <a:spcPts val="0"/>
                        </a:spcAft>
                      </a:pPr>
                      <a:r>
                        <a:rPr lang="zh-CN" sz="1800" b="1" kern="0" dirty="0">
                          <a:solidFill>
                            <a:srgbClr val="002060"/>
                          </a:solidFill>
                          <a:effectLst/>
                          <a:latin typeface="黑体" pitchFamily="49" charset="-122"/>
                          <a:ea typeface="黑体" pitchFamily="49" charset="-122"/>
                        </a:rPr>
                        <a:t>员工歧视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在某些情况下，某种类型的员工可能希望刻意避开那些他们自己不喜欢的属于某些特定人口群体的同事。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263042190"/>
                  </a:ext>
                </a:extLst>
              </a:tr>
            </a:tbl>
          </a:graphicData>
        </a:graphic>
      </p:graphicFrame>
    </p:spTree>
    <p:extLst>
      <p:ext uri="{BB962C8B-B14F-4D97-AF65-F5344CB8AC3E}">
        <p14:creationId xmlns:p14="http://schemas.microsoft.com/office/powerpoint/2010/main" val="37330851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7925FD8E-64E0-4F55-8E5E-E3BD708DF6C3}"/>
              </a:ext>
            </a:extLst>
          </p:cNvPr>
          <p:cNvSpPr/>
          <p:nvPr/>
        </p:nvSpPr>
        <p:spPr>
          <a:xfrm>
            <a:off x="692150" y="515447"/>
            <a:ext cx="3552254" cy="460382"/>
          </a:xfrm>
          <a:prstGeom prst="rect">
            <a:avLst/>
          </a:prstGeom>
        </p:spPr>
        <p:txBody>
          <a:bodyPr wrap="none">
            <a:spAutoFit/>
          </a:bodyPr>
          <a:lstStyle/>
          <a:p>
            <a:pPr indent="280670">
              <a:lnSpc>
                <a:spcPct val="150000"/>
              </a:lnSpc>
            </a:pPr>
            <a:r>
              <a:rPr lang="en-US" altLang="zh-CN" b="1" u="sng" kern="100" dirty="0">
                <a:solidFill>
                  <a:srgbClr val="C00000"/>
                </a:solidFill>
                <a:latin typeface="Calibri" panose="020F0502020204030204" pitchFamily="34" charset="0"/>
                <a:ea typeface="宋体" panose="02010600030101010101" pitchFamily="2" charset="-122"/>
                <a:cs typeface="宋体" panose="02010600030101010101" pitchFamily="2" charset="-122"/>
              </a:rPr>
              <a:t>14.</a:t>
            </a:r>
            <a:r>
              <a:rPr lang="zh-CN" altLang="zh-CN" b="1" kern="0" dirty="0">
                <a:solidFill>
                  <a:srgbClr val="C00000"/>
                </a:solidFill>
                <a:latin typeface="Calibri" panose="020F0502020204030204" pitchFamily="34" charset="0"/>
                <a:ea typeface="宋体" panose="02010600030101010101" pitchFamily="2" charset="-122"/>
                <a:cs typeface="宋体" panose="02010600030101010101" pitchFamily="2" charset="-122"/>
              </a:rPr>
              <a:t>统计性歧视和非竞争性歧视</a:t>
            </a:r>
            <a:endParaRPr lang="zh-CN" altLang="zh-CN" sz="1600" kern="100" dirty="0">
              <a:solidFill>
                <a:srgbClr val="C00000"/>
              </a:solidFill>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E7159DC5-A561-43BE-9EB0-098F11BB2B4C}"/>
              </a:ext>
            </a:extLst>
          </p:cNvPr>
          <p:cNvGraphicFramePr>
            <a:graphicFrameLocks noGrp="1"/>
          </p:cNvGraphicFramePr>
          <p:nvPr>
            <p:extLst>
              <p:ext uri="{D42A27DB-BD31-4B8C-83A1-F6EECF244321}">
                <p14:modId xmlns:p14="http://schemas.microsoft.com/office/powerpoint/2010/main" val="1827884715"/>
              </p:ext>
            </p:extLst>
          </p:nvPr>
        </p:nvGraphicFramePr>
        <p:xfrm>
          <a:off x="680719" y="1083732"/>
          <a:ext cx="10849293" cy="2468880"/>
        </p:xfrm>
        <a:graphic>
          <a:graphicData uri="http://schemas.openxmlformats.org/drawingml/2006/table">
            <a:tbl>
              <a:tblPr>
                <a:tableStyleId>{5C22544A-7EE6-4342-B048-85BDC9FD1C3A}</a:tableStyleId>
              </a:tblPr>
              <a:tblGrid>
                <a:gridCol w="2328120">
                  <a:extLst>
                    <a:ext uri="{9D8B030D-6E8A-4147-A177-3AD203B41FA5}">
                      <a16:colId xmlns:a16="http://schemas.microsoft.com/office/drawing/2014/main" val="1625926222"/>
                    </a:ext>
                  </a:extLst>
                </a:gridCol>
                <a:gridCol w="8521173">
                  <a:extLst>
                    <a:ext uri="{9D8B030D-6E8A-4147-A177-3AD203B41FA5}">
                      <a16:colId xmlns:a16="http://schemas.microsoft.com/office/drawing/2014/main" val="1089444058"/>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统计性歧视</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统计性歧视与雇主的招募和甄选过程有关。</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当雇主利用求职者所属的特定群体的一般特征预测某一位求职者的未来生产率，当这些与生产率有关的可观察的群体特征并不能对求职者个人的实际生产率提供完善的预测时，便会出现</a:t>
                      </a:r>
                      <a:r>
                        <a:rPr lang="zh-CN" sz="1800" b="1" u="sng" kern="0" dirty="0">
                          <a:solidFill>
                            <a:srgbClr val="002060"/>
                          </a:solidFill>
                          <a:effectLst/>
                          <a:latin typeface="黑体" pitchFamily="49" charset="-122"/>
                          <a:ea typeface="黑体" pitchFamily="49" charset="-122"/>
                        </a:rPr>
                        <a:t>统计性歧视。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75370601"/>
                  </a:ext>
                </a:extLst>
              </a:tr>
              <a:tr h="0">
                <a:tc>
                  <a:txBody>
                    <a:bodyPr/>
                    <a:lstStyle/>
                    <a:p>
                      <a:pPr algn="l">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非竞争性歧视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en-US" altLang="zh-CN"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非竞争性歧视是指劳动力市场处于非竞争状态下产生的歧视。</a:t>
                      </a:r>
                      <a:endParaRPr lang="zh-CN" sz="1800" b="1" kern="100" dirty="0">
                        <a:solidFill>
                          <a:srgbClr val="002060"/>
                        </a:solidFill>
                        <a:effectLst/>
                        <a:latin typeface="黑体" pitchFamily="49" charset="-122"/>
                        <a:ea typeface="黑体" pitchFamily="49" charset="-122"/>
                      </a:endParaRPr>
                    </a:p>
                    <a:p>
                      <a:pPr algn="l">
                        <a:spcAft>
                          <a:spcPts val="0"/>
                        </a:spcAft>
                      </a:pPr>
                      <a:r>
                        <a:rPr lang="en-US" altLang="zh-CN"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如果由于企业具有某种垄断力量，不仅有能力制造出</a:t>
                      </a:r>
                      <a:r>
                        <a:rPr lang="zh-CN" sz="1800" b="1" u="sng" kern="0" dirty="0">
                          <a:solidFill>
                            <a:srgbClr val="002060"/>
                          </a:solidFill>
                          <a:effectLst/>
                          <a:latin typeface="黑体" pitchFamily="49" charset="-122"/>
                          <a:ea typeface="黑体" pitchFamily="49" charset="-122"/>
                        </a:rPr>
                        <a:t>职业隔离</a:t>
                      </a:r>
                      <a:r>
                        <a:rPr lang="zh-CN" sz="1800" b="1" kern="0" dirty="0">
                          <a:solidFill>
                            <a:srgbClr val="002060"/>
                          </a:solidFill>
                          <a:effectLst/>
                          <a:latin typeface="黑体" pitchFamily="49" charset="-122"/>
                          <a:ea typeface="黑体" pitchFamily="49" charset="-122"/>
                        </a:rPr>
                        <a:t>的局面，而且可以控制自己支付给员工的工资水平，则会</a:t>
                      </a:r>
                      <a:r>
                        <a:rPr lang="zh-CN" sz="1800" b="1" u="sng" kern="0" dirty="0">
                          <a:solidFill>
                            <a:srgbClr val="002060"/>
                          </a:solidFill>
                          <a:effectLst/>
                          <a:latin typeface="黑体" pitchFamily="49" charset="-122"/>
                          <a:ea typeface="黑体" pitchFamily="49" charset="-122"/>
                        </a:rPr>
                        <a:t>同时产生职业歧视和工资歧视。</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歧视的依据不是性别等因素，而很可能是</a:t>
                      </a:r>
                      <a:r>
                        <a:rPr lang="zh-CN" sz="1800" b="1" u="sng" kern="0" dirty="0">
                          <a:solidFill>
                            <a:srgbClr val="002060"/>
                          </a:solidFill>
                          <a:effectLst/>
                          <a:latin typeface="黑体" pitchFamily="49" charset="-122"/>
                          <a:ea typeface="黑体" pitchFamily="49" charset="-122"/>
                        </a:rPr>
                        <a:t>“关系”</a:t>
                      </a:r>
                      <a:r>
                        <a:rPr lang="zh-CN" sz="1800" b="1" kern="0" dirty="0">
                          <a:solidFill>
                            <a:srgbClr val="002060"/>
                          </a:solidFill>
                          <a:effectLst/>
                          <a:latin typeface="黑体" pitchFamily="49" charset="-122"/>
                          <a:ea typeface="黑体" pitchFamily="49" charset="-122"/>
                        </a:rPr>
                        <a:t>这样的独特因素。如：</a:t>
                      </a:r>
                      <a:r>
                        <a:rPr lang="zh-CN" sz="1800" b="1" u="sng" kern="0" dirty="0">
                          <a:solidFill>
                            <a:srgbClr val="002060"/>
                          </a:solidFill>
                          <a:effectLst/>
                          <a:latin typeface="黑体" pitchFamily="49" charset="-122"/>
                          <a:ea typeface="黑体" pitchFamily="49" charset="-122"/>
                        </a:rPr>
                        <a:t>正式员工和合同员工</a:t>
                      </a:r>
                      <a:r>
                        <a:rPr lang="zh-CN" sz="1800" b="1" kern="0" dirty="0">
                          <a:solidFill>
                            <a:srgbClr val="002060"/>
                          </a:solidFill>
                          <a:effectLst/>
                          <a:latin typeface="黑体" pitchFamily="49" charset="-122"/>
                          <a:ea typeface="黑体" pitchFamily="49" charset="-122"/>
                        </a:rPr>
                        <a:t>的待遇就存在很大的差距。</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372260213"/>
                  </a:ext>
                </a:extLst>
              </a:tr>
            </a:tbl>
          </a:graphicData>
        </a:graphic>
      </p:graphicFrame>
    </p:spTree>
    <p:extLst>
      <p:ext uri="{BB962C8B-B14F-4D97-AF65-F5344CB8AC3E}">
        <p14:creationId xmlns:p14="http://schemas.microsoft.com/office/powerpoint/2010/main" val="285292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2A7E2699-07DF-48A3-933E-072ED113F857}"/>
              </a:ext>
            </a:extLst>
          </p:cNvPr>
          <p:cNvSpPr/>
          <p:nvPr/>
        </p:nvSpPr>
        <p:spPr>
          <a:xfrm>
            <a:off x="820586" y="532901"/>
            <a:ext cx="3358612" cy="369332"/>
          </a:xfrm>
          <a:prstGeom prst="rect">
            <a:avLst/>
          </a:prstGeom>
        </p:spPr>
        <p:txBody>
          <a:bodyPr wrap="none">
            <a:spAutoFit/>
          </a:bodyPr>
          <a:lstStyle/>
          <a:p>
            <a:r>
              <a:rPr lang="zh-CN" altLang="zh-CN" dirty="0">
                <a:solidFill>
                  <a:srgbClr val="000080"/>
                </a:solidFill>
                <a:ea typeface="宋体" panose="02010600030101010101" pitchFamily="2" charset="-122"/>
                <a:cs typeface="宋体" panose="02010600030101010101" pitchFamily="2" charset="-122"/>
              </a:rPr>
              <a:t> </a:t>
            </a:r>
            <a:r>
              <a:rPr lang="en-US" altLang="zh-CN" b="1" u="sng" kern="100" dirty="0">
                <a:solidFill>
                  <a:srgbClr val="993300"/>
                </a:solidFill>
                <a:ea typeface="宋体" panose="02010600030101010101" pitchFamily="2" charset="-122"/>
                <a:cs typeface="宋体" panose="02010600030101010101" pitchFamily="2" charset="-122"/>
              </a:rPr>
              <a:t>15.</a:t>
            </a:r>
            <a:r>
              <a:rPr lang="zh-CN" altLang="zh-CN" b="1" u="sng" dirty="0">
                <a:solidFill>
                  <a:srgbClr val="993300"/>
                </a:solidFill>
                <a:ea typeface="宋体" panose="02010600030101010101" pitchFamily="2" charset="-122"/>
                <a:cs typeface="宋体" panose="02010600030101010101" pitchFamily="2" charset="-122"/>
              </a:rPr>
              <a:t>就业与就业统计的国际标准</a:t>
            </a:r>
            <a:endParaRPr lang="zh-CN" altLang="en-US" dirty="0"/>
          </a:p>
        </p:txBody>
      </p:sp>
      <p:graphicFrame>
        <p:nvGraphicFramePr>
          <p:cNvPr id="7" name="表格 6">
            <a:extLst>
              <a:ext uri="{FF2B5EF4-FFF2-40B4-BE49-F238E27FC236}">
                <a16:creationId xmlns:a16="http://schemas.microsoft.com/office/drawing/2014/main" id="{32275228-8E49-449D-BBC1-792FADBFF912}"/>
              </a:ext>
            </a:extLst>
          </p:cNvPr>
          <p:cNvGraphicFramePr>
            <a:graphicFrameLocks noGrp="1"/>
          </p:cNvGraphicFramePr>
          <p:nvPr>
            <p:extLst>
              <p:ext uri="{D42A27DB-BD31-4B8C-83A1-F6EECF244321}">
                <p14:modId xmlns:p14="http://schemas.microsoft.com/office/powerpoint/2010/main" val="1504030565"/>
              </p:ext>
            </p:extLst>
          </p:nvPr>
        </p:nvGraphicFramePr>
        <p:xfrm>
          <a:off x="692150" y="902233"/>
          <a:ext cx="10837863" cy="2468880"/>
        </p:xfrm>
        <a:graphic>
          <a:graphicData uri="http://schemas.openxmlformats.org/drawingml/2006/table">
            <a:tbl>
              <a:tblPr>
                <a:tableStyleId>{5C22544A-7EE6-4342-B048-85BDC9FD1C3A}</a:tableStyleId>
              </a:tblPr>
              <a:tblGrid>
                <a:gridCol w="2237978">
                  <a:extLst>
                    <a:ext uri="{9D8B030D-6E8A-4147-A177-3AD203B41FA5}">
                      <a16:colId xmlns:a16="http://schemas.microsoft.com/office/drawing/2014/main" val="525117258"/>
                    </a:ext>
                  </a:extLst>
                </a:gridCol>
                <a:gridCol w="8599885">
                  <a:extLst>
                    <a:ext uri="{9D8B030D-6E8A-4147-A177-3AD203B41FA5}">
                      <a16:colId xmlns:a16="http://schemas.microsoft.com/office/drawing/2014/main" val="3523075754"/>
                    </a:ext>
                  </a:extLst>
                </a:gridCol>
              </a:tblGrid>
              <a:tr h="0">
                <a:tc>
                  <a:txBody>
                    <a:bodyPr/>
                    <a:lstStyle/>
                    <a:p>
                      <a:pPr algn="l">
                        <a:spcAft>
                          <a:spcPts val="0"/>
                        </a:spcAft>
                      </a:pPr>
                      <a:r>
                        <a:rPr lang="en-US" sz="1800" b="1" kern="0">
                          <a:solidFill>
                            <a:srgbClr val="002060"/>
                          </a:solidFill>
                          <a:effectLst/>
                          <a:latin typeface="黑体" pitchFamily="49" charset="-122"/>
                          <a:ea typeface="黑体" pitchFamily="49" charset="-122"/>
                        </a:rPr>
                        <a:t>1.</a:t>
                      </a:r>
                      <a:r>
                        <a:rPr lang="zh-CN" sz="1800" b="1" kern="0">
                          <a:solidFill>
                            <a:srgbClr val="002060"/>
                          </a:solidFill>
                          <a:effectLst/>
                          <a:latin typeface="黑体" pitchFamily="49" charset="-122"/>
                          <a:ea typeface="黑体" pitchFamily="49" charset="-122"/>
                        </a:rPr>
                        <a:t>就业实际上有三层基本含义</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从理论上来说，就业是指有劳动能力的劳动者参加某种能够获得劳动报酬的社会劳动。因此，就业实际上有三层基本含义：</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一是劳动者必须要既有劳动能力，还要有劳动意愿。</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二是劳动者所参加的劳动必须是某种形式的社会劳动，而不是家庭劳动。</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三是劳动必须能够获得报酬或收入，而不能是公益性或义务性的劳动。</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56986984"/>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2．国际劳工组织所定义的就业人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第一种人是正在工作的人</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第二种人是虽然有工作，但是却由于某种特殊原因暂时脱离了工作状态的人。</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第三种人是雇主与雇用人员，或者是正在协助家庭经营企业或农场，但是却并不领取劳动报酬的人。</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11205322"/>
                  </a:ext>
                </a:extLst>
              </a:tr>
            </a:tbl>
          </a:graphicData>
        </a:graphic>
      </p:graphicFrame>
      <p:sp>
        <p:nvSpPr>
          <p:cNvPr id="8" name="矩形 7">
            <a:extLst>
              <a:ext uri="{FF2B5EF4-FFF2-40B4-BE49-F238E27FC236}">
                <a16:creationId xmlns:a16="http://schemas.microsoft.com/office/drawing/2014/main" id="{D96F2F7F-DDF6-4CA8-B988-6665252CEDE2}"/>
              </a:ext>
            </a:extLst>
          </p:cNvPr>
          <p:cNvSpPr/>
          <p:nvPr/>
        </p:nvSpPr>
        <p:spPr>
          <a:xfrm>
            <a:off x="692150" y="3491468"/>
            <a:ext cx="4224233" cy="369332"/>
          </a:xfrm>
          <a:prstGeom prst="rect">
            <a:avLst/>
          </a:prstGeom>
        </p:spPr>
        <p:txBody>
          <a:bodyPr wrap="none">
            <a:spAutoFit/>
          </a:bodyPr>
          <a:lstStyle/>
          <a:p>
            <a:r>
              <a:rPr lang="en-US" altLang="zh-CN" b="1" u="sng" kern="100" dirty="0">
                <a:solidFill>
                  <a:srgbClr val="993300"/>
                </a:solidFill>
                <a:ea typeface="宋体" panose="02010600030101010101" pitchFamily="2" charset="-122"/>
                <a:cs typeface="宋体" panose="02010600030101010101" pitchFamily="2" charset="-122"/>
              </a:rPr>
              <a:t>16.</a:t>
            </a:r>
            <a:r>
              <a:rPr lang="zh-CN" altLang="zh-CN" b="1" u="sng" dirty="0">
                <a:solidFill>
                  <a:srgbClr val="993300"/>
                </a:solidFill>
                <a:ea typeface="宋体" panose="02010600030101010101" pitchFamily="2" charset="-122"/>
                <a:cs typeface="宋体" panose="02010600030101010101" pitchFamily="2" charset="-122"/>
              </a:rPr>
              <a:t>中国的就业人口类别和失业具体标准</a:t>
            </a:r>
            <a:endParaRPr lang="zh-CN" altLang="en-US" dirty="0"/>
          </a:p>
        </p:txBody>
      </p:sp>
      <p:graphicFrame>
        <p:nvGraphicFramePr>
          <p:cNvPr id="9" name="表格 8">
            <a:extLst>
              <a:ext uri="{FF2B5EF4-FFF2-40B4-BE49-F238E27FC236}">
                <a16:creationId xmlns:a16="http://schemas.microsoft.com/office/drawing/2014/main" id="{E6E30397-5574-49C4-A1C0-899A93AC964F}"/>
              </a:ext>
            </a:extLst>
          </p:cNvPr>
          <p:cNvGraphicFramePr>
            <a:graphicFrameLocks noGrp="1"/>
          </p:cNvGraphicFramePr>
          <p:nvPr>
            <p:extLst>
              <p:ext uri="{D42A27DB-BD31-4B8C-83A1-F6EECF244321}">
                <p14:modId xmlns:p14="http://schemas.microsoft.com/office/powerpoint/2010/main" val="2838232272"/>
              </p:ext>
            </p:extLst>
          </p:nvPr>
        </p:nvGraphicFramePr>
        <p:xfrm>
          <a:off x="692149" y="3860800"/>
          <a:ext cx="10837863" cy="2468880"/>
        </p:xfrm>
        <a:graphic>
          <a:graphicData uri="http://schemas.openxmlformats.org/drawingml/2006/table">
            <a:tbl>
              <a:tblPr>
                <a:tableStyleId>{5C22544A-7EE6-4342-B048-85BDC9FD1C3A}</a:tableStyleId>
              </a:tblPr>
              <a:tblGrid>
                <a:gridCol w="2568401">
                  <a:extLst>
                    <a:ext uri="{9D8B030D-6E8A-4147-A177-3AD203B41FA5}">
                      <a16:colId xmlns:a16="http://schemas.microsoft.com/office/drawing/2014/main" val="1811190413"/>
                    </a:ext>
                  </a:extLst>
                </a:gridCol>
                <a:gridCol w="8269462">
                  <a:extLst>
                    <a:ext uri="{9D8B030D-6E8A-4147-A177-3AD203B41FA5}">
                      <a16:colId xmlns:a16="http://schemas.microsoft.com/office/drawing/2014/main" val="1288707978"/>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．就业人口类别</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中国国家统计局将具有劳动能力并符合以下条件之一的16岁及以上城镇人口被定义为就业人口，其中包括两类人：</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第一类是为取得报酬或经营利润，在调查周内从事了1小时以上（含1小时）的劳动的人；</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第二类是由于学习、休假等原因在调查周内暂时处于未工作状态，但有工作单位或场所的人。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86572935"/>
                  </a:ext>
                </a:extLst>
              </a:tr>
              <a:tr h="725170">
                <a:tc>
                  <a:txBody>
                    <a:bodyPr/>
                    <a:lstStyle/>
                    <a:p>
                      <a:pPr algn="l">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“失业”具体标准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在调查周（调查时点前的一周）内，工作时间</a:t>
                      </a:r>
                      <a:r>
                        <a:rPr lang="zh-CN" sz="1800" b="1" u="sng" kern="0" dirty="0">
                          <a:solidFill>
                            <a:srgbClr val="002060"/>
                          </a:solidFill>
                          <a:effectLst/>
                          <a:latin typeface="黑体" pitchFamily="49" charset="-122"/>
                          <a:ea typeface="黑体" pitchFamily="49" charset="-122"/>
                        </a:rPr>
                        <a:t>未达到一个小时</a:t>
                      </a:r>
                      <a:r>
                        <a:rPr lang="zh-CN" sz="1800" b="1" kern="0" dirty="0">
                          <a:solidFill>
                            <a:srgbClr val="002060"/>
                          </a:solidFill>
                          <a:effectLst/>
                          <a:latin typeface="黑体" pitchFamily="49" charset="-122"/>
                          <a:ea typeface="黑体" pitchFamily="49" charset="-122"/>
                        </a:rPr>
                        <a:t>，在</a:t>
                      </a:r>
                      <a:r>
                        <a:rPr lang="zh-CN" sz="1800" b="1" u="sng" kern="0" dirty="0">
                          <a:solidFill>
                            <a:srgbClr val="002060"/>
                          </a:solidFill>
                          <a:effectLst/>
                          <a:latin typeface="黑体" pitchFamily="49" charset="-122"/>
                          <a:ea typeface="黑体" pitchFamily="49" charset="-122"/>
                        </a:rPr>
                        <a:t>近三个月</a:t>
                      </a:r>
                      <a:r>
                        <a:rPr lang="zh-CN" sz="1800" b="1" kern="0" dirty="0">
                          <a:solidFill>
                            <a:srgbClr val="002060"/>
                          </a:solidFill>
                          <a:effectLst/>
                          <a:latin typeface="黑体" pitchFamily="49" charset="-122"/>
                          <a:ea typeface="黑体" pitchFamily="49" charset="-122"/>
                        </a:rPr>
                        <a:t>采取了某种方式找工作并且在调查周内可以应聘的人。这种关于失业的定义已经在相当大程度上</a:t>
                      </a:r>
                      <a:r>
                        <a:rPr lang="zh-CN" sz="1800" b="1" u="sng" kern="0" dirty="0">
                          <a:solidFill>
                            <a:srgbClr val="002060"/>
                          </a:solidFill>
                          <a:effectLst/>
                          <a:latin typeface="黑体" pitchFamily="49" charset="-122"/>
                          <a:ea typeface="黑体" pitchFamily="49" charset="-122"/>
                        </a:rPr>
                        <a:t>与国际开始接轨</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22362636"/>
                  </a:ext>
                </a:extLst>
              </a:tr>
            </a:tbl>
          </a:graphicData>
        </a:graphic>
      </p:graphicFrame>
    </p:spTree>
    <p:extLst>
      <p:ext uri="{BB962C8B-B14F-4D97-AF65-F5344CB8AC3E}">
        <p14:creationId xmlns:p14="http://schemas.microsoft.com/office/powerpoint/2010/main" val="17558028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FDAA9EC0-46D6-4B45-988E-728B06B87B65}"/>
              </a:ext>
            </a:extLst>
          </p:cNvPr>
          <p:cNvSpPr/>
          <p:nvPr/>
        </p:nvSpPr>
        <p:spPr>
          <a:xfrm>
            <a:off x="692150" y="578320"/>
            <a:ext cx="2390078" cy="507831"/>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17.</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总人口与失业率</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7D783C13-791C-427C-901D-6AD75982FF8E}"/>
              </a:ext>
            </a:extLst>
          </p:cNvPr>
          <p:cNvGraphicFramePr>
            <a:graphicFrameLocks noGrp="1"/>
          </p:cNvGraphicFramePr>
          <p:nvPr>
            <p:extLst>
              <p:ext uri="{D42A27DB-BD31-4B8C-83A1-F6EECF244321}">
                <p14:modId xmlns:p14="http://schemas.microsoft.com/office/powerpoint/2010/main" val="151306022"/>
              </p:ext>
            </p:extLst>
          </p:nvPr>
        </p:nvGraphicFramePr>
        <p:xfrm>
          <a:off x="692150" y="963295"/>
          <a:ext cx="10837863" cy="822960"/>
        </p:xfrm>
        <a:graphic>
          <a:graphicData uri="http://schemas.openxmlformats.org/drawingml/2006/table">
            <a:tbl>
              <a:tblPr>
                <a:tableStyleId>{5C22544A-7EE6-4342-B048-85BDC9FD1C3A}</a:tableStyleId>
              </a:tblPr>
              <a:tblGrid>
                <a:gridCol w="1442253">
                  <a:extLst>
                    <a:ext uri="{9D8B030D-6E8A-4147-A177-3AD203B41FA5}">
                      <a16:colId xmlns:a16="http://schemas.microsoft.com/office/drawing/2014/main" val="2278768650"/>
                    </a:ext>
                  </a:extLst>
                </a:gridCol>
                <a:gridCol w="9395610">
                  <a:extLst>
                    <a:ext uri="{9D8B030D-6E8A-4147-A177-3AD203B41FA5}">
                      <a16:colId xmlns:a16="http://schemas.microsoft.com/office/drawing/2014/main" val="79592446"/>
                    </a:ext>
                  </a:extLst>
                </a:gridCol>
              </a:tblGrid>
              <a:tr h="0">
                <a:tc>
                  <a:txBody>
                    <a:bodyPr/>
                    <a:lstStyle/>
                    <a:p>
                      <a:pPr algn="l">
                        <a:spcAft>
                          <a:spcPts val="0"/>
                        </a:spcAft>
                      </a:pPr>
                      <a:r>
                        <a:rPr lang="zh-CN" sz="1800" b="1" kern="0">
                          <a:solidFill>
                            <a:srgbClr val="002060"/>
                          </a:solidFill>
                          <a:effectLst/>
                          <a:latin typeface="黑体" pitchFamily="49" charset="-122"/>
                          <a:ea typeface="黑体" pitchFamily="49" charset="-122"/>
                        </a:rPr>
                        <a:t>1．总人口</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经济活动人口（劳动力人口）</a:t>
                      </a:r>
                      <a:r>
                        <a:rPr lang="en-US" sz="1800" b="1" kern="0">
                          <a:solidFill>
                            <a:srgbClr val="002060"/>
                          </a:solidFill>
                          <a:effectLst/>
                          <a:latin typeface="黑体" pitchFamily="49" charset="-122"/>
                          <a:ea typeface="黑体" pitchFamily="49" charset="-122"/>
                        </a:rPr>
                        <a:t>+ </a:t>
                      </a:r>
                      <a:r>
                        <a:rPr lang="zh-CN" sz="1800" b="1" kern="0">
                          <a:solidFill>
                            <a:srgbClr val="002060"/>
                          </a:solidFill>
                          <a:effectLst/>
                          <a:latin typeface="黑体" pitchFamily="49" charset="-122"/>
                          <a:ea typeface="黑体" pitchFamily="49" charset="-122"/>
                        </a:rPr>
                        <a:t>非经济活动人口（非劳动力）</a:t>
                      </a:r>
                      <a:endParaRPr lang="zh-CN" sz="1800" b="1" kern="100">
                        <a:solidFill>
                          <a:srgbClr val="002060"/>
                        </a:solidFill>
                        <a:effectLst/>
                        <a:latin typeface="黑体" pitchFamily="49" charset="-122"/>
                        <a:ea typeface="黑体" pitchFamily="49" charset="-122"/>
                      </a:endParaRPr>
                    </a:p>
                    <a:p>
                      <a:pPr algn="l">
                        <a:spcAft>
                          <a:spcPts val="0"/>
                        </a:spcAft>
                      </a:pPr>
                      <a:r>
                        <a:rPr lang="en-US" sz="1800" b="1" kern="0">
                          <a:solidFill>
                            <a:srgbClr val="002060"/>
                          </a:solidFill>
                          <a:effectLst/>
                          <a:latin typeface="黑体" pitchFamily="49" charset="-122"/>
                          <a:ea typeface="黑体" pitchFamily="49" charset="-122"/>
                        </a:rPr>
                        <a:t>           = </a:t>
                      </a:r>
                      <a:r>
                        <a:rPr lang="zh-CN" sz="1800" b="1" u="sng" kern="0">
                          <a:solidFill>
                            <a:srgbClr val="002060"/>
                          </a:solidFill>
                          <a:effectLst/>
                          <a:latin typeface="黑体" pitchFamily="49" charset="-122"/>
                          <a:ea typeface="黑体" pitchFamily="49" charset="-122"/>
                        </a:rPr>
                        <a:t>（就业者 + 失业者） + 非劳动力</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726859817"/>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2．失业率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失业率 = 失业人数÷劳动力人数×100% =失业人数÷（失业人数 + 就业人数）×100%</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724623348"/>
                  </a:ext>
                </a:extLst>
              </a:tr>
            </a:tbl>
          </a:graphicData>
        </a:graphic>
      </p:graphicFrame>
      <p:sp>
        <p:nvSpPr>
          <p:cNvPr id="15" name="矩形 14">
            <a:extLst>
              <a:ext uri="{FF2B5EF4-FFF2-40B4-BE49-F238E27FC236}">
                <a16:creationId xmlns:a16="http://schemas.microsoft.com/office/drawing/2014/main" id="{FA52C0DC-8176-4DF0-9537-04A8411D9A99}"/>
              </a:ext>
            </a:extLst>
          </p:cNvPr>
          <p:cNvSpPr/>
          <p:nvPr/>
        </p:nvSpPr>
        <p:spPr>
          <a:xfrm>
            <a:off x="692150" y="1807315"/>
            <a:ext cx="9800452" cy="507831"/>
          </a:xfrm>
          <a:prstGeom prst="rect">
            <a:avLst/>
          </a:prstGeom>
        </p:spPr>
        <p:txBody>
          <a:bodyPr wrap="squar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18.</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就业者、失业者，以及非劳动力三种存量之间存在流动方向相对的三对流量</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6" name="表格 15">
            <a:extLst>
              <a:ext uri="{FF2B5EF4-FFF2-40B4-BE49-F238E27FC236}">
                <a16:creationId xmlns:a16="http://schemas.microsoft.com/office/drawing/2014/main" id="{B0EF9B7A-474E-4DA1-96BA-A7BB945CAC47}"/>
              </a:ext>
            </a:extLst>
          </p:cNvPr>
          <p:cNvGraphicFramePr>
            <a:graphicFrameLocks noGrp="1"/>
          </p:cNvGraphicFramePr>
          <p:nvPr>
            <p:extLst>
              <p:ext uri="{D42A27DB-BD31-4B8C-83A1-F6EECF244321}">
                <p14:modId xmlns:p14="http://schemas.microsoft.com/office/powerpoint/2010/main" val="1089767313"/>
              </p:ext>
            </p:extLst>
          </p:nvPr>
        </p:nvGraphicFramePr>
        <p:xfrm>
          <a:off x="692149" y="2398607"/>
          <a:ext cx="10837863" cy="329184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3971041338"/>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注：就业者（E）；失业者（U）；非劳动力（N）</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128644266"/>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第一，就业者很可能因为被解雇，又没有马上找到工作而变成失业者（EU）；而失业者也可能因为找到工作或重新找到工作而变成就业者（UE）。</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即：</a:t>
                      </a:r>
                      <a:r>
                        <a:rPr lang="zh-CN" sz="1800" b="1" u="sng" kern="0">
                          <a:solidFill>
                            <a:srgbClr val="002060"/>
                          </a:solidFill>
                          <a:effectLst/>
                          <a:latin typeface="黑体" pitchFamily="49" charset="-122"/>
                          <a:ea typeface="黑体" pitchFamily="49" charset="-122"/>
                        </a:rPr>
                        <a:t>就业者→ 失业者（EU）；失业者→就业者（（UE）</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28868888"/>
                  </a:ext>
                </a:extLst>
              </a:tr>
              <a:tr h="0">
                <a:tc>
                  <a:txBody>
                    <a:bodyPr/>
                    <a:lstStyle/>
                    <a:p>
                      <a:pPr algn="l">
                        <a:spcAft>
                          <a:spcPts val="0"/>
                        </a:spcAft>
                      </a:pPr>
                      <a:r>
                        <a:rPr lang="zh-CN" sz="1800" b="1" kern="0" dirty="0">
                          <a:solidFill>
                            <a:srgbClr val="002060"/>
                          </a:solidFill>
                          <a:effectLst/>
                          <a:latin typeface="黑体" pitchFamily="49" charset="-122"/>
                          <a:ea typeface="黑体" pitchFamily="49" charset="-122"/>
                        </a:rPr>
                        <a:t>第二，非劳动力（比如，那些原来在大学读书的学生）会在某个时点上（比如大学毕业时）到劳动力市场上开始供给自己的劳动力，这时如果他们能够找到工作，则他们就从非劳动力变成了就业者（NE）；如果他们一时找不到工作，则他们就变成了失业者（NU）。</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即：</a:t>
                      </a:r>
                      <a:r>
                        <a:rPr lang="zh-CN" sz="1800" b="1" u="sng" kern="0" dirty="0">
                          <a:solidFill>
                            <a:srgbClr val="002060"/>
                          </a:solidFill>
                          <a:effectLst/>
                          <a:latin typeface="黑体" pitchFamily="49" charset="-122"/>
                          <a:ea typeface="黑体" pitchFamily="49" charset="-122"/>
                        </a:rPr>
                        <a:t>非劳动力→ 就业者（NE）；非劳动力→ 失业者（NU）</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99905385"/>
                  </a:ext>
                </a:extLst>
              </a:tr>
              <a:tr h="0">
                <a:tc>
                  <a:txBody>
                    <a:bodyPr/>
                    <a:lstStyle/>
                    <a:p>
                      <a:pPr algn="l">
                        <a:spcAft>
                          <a:spcPts val="0"/>
                        </a:spcAft>
                      </a:pPr>
                      <a:r>
                        <a:rPr lang="zh-CN" sz="1800" b="1" kern="0" dirty="0">
                          <a:solidFill>
                            <a:srgbClr val="002060"/>
                          </a:solidFill>
                          <a:effectLst/>
                          <a:latin typeface="黑体" pitchFamily="49" charset="-122"/>
                          <a:ea typeface="黑体" pitchFamily="49" charset="-122"/>
                        </a:rPr>
                        <a:t>第三，就业者由于退休等原因而决定退出劳动力市场，则他们就从就业者变成了非劳动力（EN）；同时，那些总是找不到工作的失业者也有可能决定不再找工作，停止劳动力供给，则他们就会从失业者变成非劳动力（UN）。</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即：</a:t>
                      </a:r>
                      <a:r>
                        <a:rPr lang="zh-CN" sz="1800" b="1" u="sng" kern="0" dirty="0">
                          <a:solidFill>
                            <a:srgbClr val="002060"/>
                          </a:solidFill>
                          <a:effectLst/>
                          <a:latin typeface="黑体" pitchFamily="49" charset="-122"/>
                          <a:ea typeface="黑体" pitchFamily="49" charset="-122"/>
                        </a:rPr>
                        <a:t>就业者→ 非劳动力（EN）；失业者→非劳动力（UN）</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817448738"/>
                  </a:ext>
                </a:extLst>
              </a:tr>
            </a:tbl>
          </a:graphicData>
        </a:graphic>
      </p:graphicFrame>
    </p:spTree>
    <p:extLst>
      <p:ext uri="{BB962C8B-B14F-4D97-AF65-F5344CB8AC3E}">
        <p14:creationId xmlns:p14="http://schemas.microsoft.com/office/powerpoint/2010/main" val="17558028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9BA8D57E-8D40-4A8B-8327-F02A4D5615A8}"/>
              </a:ext>
            </a:extLst>
          </p:cNvPr>
          <p:cNvSpPr/>
          <p:nvPr/>
        </p:nvSpPr>
        <p:spPr>
          <a:xfrm>
            <a:off x="912283" y="613508"/>
            <a:ext cx="2829621" cy="369332"/>
          </a:xfrm>
          <a:prstGeom prst="rect">
            <a:avLst/>
          </a:prstGeom>
        </p:spPr>
        <p:txBody>
          <a:bodyPr wrap="none">
            <a:spAutoFit/>
          </a:bodyPr>
          <a:lstStyle/>
          <a:p>
            <a:r>
              <a:rPr lang="en-US" altLang="zh-CN" b="1" u="sng" kern="100" dirty="0">
                <a:solidFill>
                  <a:srgbClr val="993300"/>
                </a:solidFill>
                <a:ea typeface="宋体" panose="02010600030101010101" pitchFamily="2" charset="-122"/>
                <a:cs typeface="宋体" panose="02010600030101010101" pitchFamily="2" charset="-122"/>
              </a:rPr>
              <a:t>19.</a:t>
            </a:r>
            <a:r>
              <a:rPr lang="zh-CN" altLang="zh-CN" b="1" u="sng" dirty="0">
                <a:solidFill>
                  <a:srgbClr val="993300"/>
                </a:solidFill>
                <a:ea typeface="宋体" panose="02010600030101010101" pitchFamily="2" charset="-122"/>
                <a:cs typeface="宋体" panose="02010600030101010101" pitchFamily="2" charset="-122"/>
              </a:rPr>
              <a:t>中国的城镇登记失业率</a:t>
            </a:r>
            <a:endParaRPr lang="zh-CN" altLang="en-US" dirty="0"/>
          </a:p>
        </p:txBody>
      </p:sp>
      <p:graphicFrame>
        <p:nvGraphicFramePr>
          <p:cNvPr id="10" name="表格 9">
            <a:extLst>
              <a:ext uri="{FF2B5EF4-FFF2-40B4-BE49-F238E27FC236}">
                <a16:creationId xmlns:a16="http://schemas.microsoft.com/office/drawing/2014/main" id="{C5CBE7A0-7763-4462-B103-BA649DCCBF8B}"/>
              </a:ext>
            </a:extLst>
          </p:cNvPr>
          <p:cNvGraphicFramePr>
            <a:graphicFrameLocks noGrp="1"/>
          </p:cNvGraphicFramePr>
          <p:nvPr>
            <p:extLst>
              <p:ext uri="{D42A27DB-BD31-4B8C-83A1-F6EECF244321}">
                <p14:modId xmlns:p14="http://schemas.microsoft.com/office/powerpoint/2010/main" val="929691900"/>
              </p:ext>
            </p:extLst>
          </p:nvPr>
        </p:nvGraphicFramePr>
        <p:xfrm>
          <a:off x="692149" y="963295"/>
          <a:ext cx="10837863" cy="822960"/>
        </p:xfrm>
        <a:graphic>
          <a:graphicData uri="http://schemas.openxmlformats.org/drawingml/2006/table">
            <a:tbl>
              <a:tblPr>
                <a:tableStyleId>{5C22544A-7EE6-4342-B048-85BDC9FD1C3A}</a:tableStyleId>
              </a:tblPr>
              <a:tblGrid>
                <a:gridCol w="2131226">
                  <a:extLst>
                    <a:ext uri="{9D8B030D-6E8A-4147-A177-3AD203B41FA5}">
                      <a16:colId xmlns:a16="http://schemas.microsoft.com/office/drawing/2014/main" val="1683458650"/>
                    </a:ext>
                  </a:extLst>
                </a:gridCol>
                <a:gridCol w="8706637">
                  <a:extLst>
                    <a:ext uri="{9D8B030D-6E8A-4147-A177-3AD203B41FA5}">
                      <a16:colId xmlns:a16="http://schemas.microsoft.com/office/drawing/2014/main" val="417786481"/>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（1）概念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是指在报告期末城镇登记失业人数占期末城镇从业人员总数与期末实有城镇登记失业人数之和的比重。</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020788142"/>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（2）计算公式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城镇登记失业率=城镇登记失业人数÷（城镇从业人数+城镇登记失业人数）×100%</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32428080"/>
                  </a:ext>
                </a:extLst>
              </a:tr>
            </a:tbl>
          </a:graphicData>
        </a:graphic>
      </p:graphicFrame>
    </p:spTree>
    <p:extLst>
      <p:ext uri="{BB962C8B-B14F-4D97-AF65-F5344CB8AC3E}">
        <p14:creationId xmlns:p14="http://schemas.microsoft.com/office/powerpoint/2010/main" val="21362477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7B778549-0EB8-472C-9455-EA6C29CC8CC0}"/>
              </a:ext>
            </a:extLst>
          </p:cNvPr>
          <p:cNvSpPr/>
          <p:nvPr/>
        </p:nvSpPr>
        <p:spPr>
          <a:xfrm>
            <a:off x="574974" y="469582"/>
            <a:ext cx="1925207" cy="507831"/>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20.</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摩擦性失业</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58DBD4BF-5419-482A-B295-6C72EDB06651}"/>
              </a:ext>
            </a:extLst>
          </p:cNvPr>
          <p:cNvGraphicFramePr>
            <a:graphicFrameLocks noGrp="1"/>
          </p:cNvGraphicFramePr>
          <p:nvPr>
            <p:extLst>
              <p:ext uri="{D42A27DB-BD31-4B8C-83A1-F6EECF244321}">
                <p14:modId xmlns:p14="http://schemas.microsoft.com/office/powerpoint/2010/main" val="1510759357"/>
              </p:ext>
            </p:extLst>
          </p:nvPr>
        </p:nvGraphicFramePr>
        <p:xfrm>
          <a:off x="692149" y="989647"/>
          <a:ext cx="10837863" cy="2194560"/>
        </p:xfrm>
        <a:graphic>
          <a:graphicData uri="http://schemas.openxmlformats.org/drawingml/2006/table">
            <a:tbl>
              <a:tblPr>
                <a:tableStyleId>{5C22544A-7EE6-4342-B048-85BDC9FD1C3A}</a:tableStyleId>
              </a:tblPr>
              <a:tblGrid>
                <a:gridCol w="1302628">
                  <a:extLst>
                    <a:ext uri="{9D8B030D-6E8A-4147-A177-3AD203B41FA5}">
                      <a16:colId xmlns:a16="http://schemas.microsoft.com/office/drawing/2014/main" val="905838868"/>
                    </a:ext>
                  </a:extLst>
                </a:gridCol>
                <a:gridCol w="9535235">
                  <a:extLst>
                    <a:ext uri="{9D8B030D-6E8A-4147-A177-3AD203B41FA5}">
                      <a16:colId xmlns:a16="http://schemas.microsoft.com/office/drawing/2014/main" val="3302888885"/>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因劳动力市场运转存在“摩擦”或“不完善”而形成的失业，即为摩擦性失业。</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928382136"/>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形成原因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（1）劳动力市场的动态属性。这是造成摩擦性失业的一个</a:t>
                      </a:r>
                      <a:r>
                        <a:rPr lang="zh-CN" sz="1800" b="1" u="sng" kern="0">
                          <a:solidFill>
                            <a:srgbClr val="002060"/>
                          </a:solidFill>
                          <a:effectLst/>
                          <a:latin typeface="黑体" pitchFamily="49" charset="-122"/>
                          <a:ea typeface="黑体" pitchFamily="49" charset="-122"/>
                        </a:rPr>
                        <a:t>基本原因</a:t>
                      </a:r>
                      <a:r>
                        <a:rPr lang="zh-CN" sz="1800" b="1" kern="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（2）信息不完善性。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742424289"/>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性质</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（1）摩擦性失业是</a:t>
                      </a:r>
                      <a:r>
                        <a:rPr lang="zh-CN" sz="1800" b="1" u="sng" kern="0" dirty="0">
                          <a:solidFill>
                            <a:srgbClr val="002060"/>
                          </a:solidFill>
                          <a:effectLst/>
                          <a:latin typeface="黑体" pitchFamily="49" charset="-122"/>
                          <a:ea typeface="黑体" pitchFamily="49" charset="-122"/>
                        </a:rPr>
                        <a:t>竞争性劳动力市场</a:t>
                      </a:r>
                      <a:r>
                        <a:rPr lang="zh-CN" sz="1800" b="1" kern="0" dirty="0">
                          <a:solidFill>
                            <a:srgbClr val="002060"/>
                          </a:solidFill>
                          <a:effectLst/>
                          <a:latin typeface="黑体" pitchFamily="49" charset="-122"/>
                          <a:ea typeface="黑体" pitchFamily="49" charset="-122"/>
                        </a:rPr>
                        <a:t>的一个自然特征，它不是由于工作岗位缺乏而造成的，而是由于寻找工作、达成就业协议的</a:t>
                      </a:r>
                      <a:r>
                        <a:rPr lang="zh-CN" sz="1800" b="1" u="sng" kern="0" dirty="0">
                          <a:solidFill>
                            <a:srgbClr val="002060"/>
                          </a:solidFill>
                          <a:effectLst/>
                          <a:latin typeface="黑体" pitchFamily="49" charset="-122"/>
                          <a:ea typeface="黑体" pitchFamily="49" charset="-122"/>
                        </a:rPr>
                        <a:t>时滞</a:t>
                      </a:r>
                      <a:r>
                        <a:rPr lang="zh-CN" sz="1800" b="1" kern="0" dirty="0">
                          <a:solidFill>
                            <a:srgbClr val="002060"/>
                          </a:solidFill>
                          <a:effectLst/>
                          <a:latin typeface="黑体" pitchFamily="49" charset="-122"/>
                          <a:ea typeface="黑体" pitchFamily="49" charset="-122"/>
                        </a:rPr>
                        <a:t>所引起的。</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（2）它是一种</a:t>
                      </a:r>
                      <a:r>
                        <a:rPr lang="zh-CN" sz="1800" b="1" u="sng" kern="0" dirty="0">
                          <a:solidFill>
                            <a:srgbClr val="002060"/>
                          </a:solidFill>
                          <a:effectLst/>
                          <a:latin typeface="黑体" pitchFamily="49" charset="-122"/>
                          <a:ea typeface="黑体" pitchFamily="49" charset="-122"/>
                        </a:rPr>
                        <a:t>正常性</a:t>
                      </a:r>
                      <a:r>
                        <a:rPr lang="zh-CN" sz="1800" b="1" kern="0" dirty="0">
                          <a:solidFill>
                            <a:srgbClr val="002060"/>
                          </a:solidFill>
                          <a:effectLst/>
                          <a:latin typeface="黑体" pitchFamily="49" charset="-122"/>
                          <a:ea typeface="黑体" pitchFamily="49" charset="-122"/>
                        </a:rPr>
                        <a:t>的失业，</a:t>
                      </a:r>
                      <a:r>
                        <a:rPr lang="zh-CN" sz="1800" b="1" u="sng" kern="0" dirty="0">
                          <a:solidFill>
                            <a:srgbClr val="002060"/>
                          </a:solidFill>
                          <a:effectLst/>
                          <a:latin typeface="黑体" pitchFamily="49" charset="-122"/>
                          <a:ea typeface="黑体" pitchFamily="49" charset="-122"/>
                        </a:rPr>
                        <a:t>与充分就业并不矛盾</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254620203"/>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4.</a:t>
                      </a:r>
                      <a:r>
                        <a:rPr lang="zh-CN" sz="1800" b="1" kern="0">
                          <a:solidFill>
                            <a:srgbClr val="002060"/>
                          </a:solidFill>
                          <a:effectLst/>
                          <a:latin typeface="黑体" pitchFamily="49" charset="-122"/>
                          <a:ea typeface="黑体" pitchFamily="49" charset="-122"/>
                        </a:rPr>
                        <a:t>对策</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（1）</a:t>
                      </a:r>
                      <a:r>
                        <a:rPr lang="zh-CN" sz="1800" b="1" u="sng" kern="0" dirty="0">
                          <a:solidFill>
                            <a:srgbClr val="002060"/>
                          </a:solidFill>
                          <a:effectLst/>
                          <a:latin typeface="黑体" pitchFamily="49" charset="-122"/>
                          <a:ea typeface="黑体" pitchFamily="49" charset="-122"/>
                        </a:rPr>
                        <a:t>注意加强劳动力市场的情报工作</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a:t>
                      </a:r>
                      <a:r>
                        <a:rPr lang="zh-CN" sz="1800" b="1" u="sng" kern="0" dirty="0">
                          <a:solidFill>
                            <a:srgbClr val="002060"/>
                          </a:solidFill>
                          <a:effectLst/>
                          <a:latin typeface="黑体" pitchFamily="49" charset="-122"/>
                          <a:ea typeface="黑体" pitchFamily="49" charset="-122"/>
                        </a:rPr>
                        <a:t>加快劳动力市场的信息传递速度和加大其扩散范围，疏通信息渠道。</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466480122"/>
                  </a:ext>
                </a:extLst>
              </a:tr>
            </a:tbl>
          </a:graphicData>
        </a:graphic>
      </p:graphicFrame>
      <p:sp>
        <p:nvSpPr>
          <p:cNvPr id="8" name="矩形 7">
            <a:extLst>
              <a:ext uri="{FF2B5EF4-FFF2-40B4-BE49-F238E27FC236}">
                <a16:creationId xmlns:a16="http://schemas.microsoft.com/office/drawing/2014/main" id="{90C7B4EF-D25E-4043-81F7-75CF78F893E5}"/>
              </a:ext>
            </a:extLst>
          </p:cNvPr>
          <p:cNvSpPr/>
          <p:nvPr/>
        </p:nvSpPr>
        <p:spPr>
          <a:xfrm>
            <a:off x="472016" y="3352969"/>
            <a:ext cx="3139001" cy="507831"/>
          </a:xfrm>
          <a:prstGeom prst="rect">
            <a:avLst/>
          </a:prstGeom>
        </p:spPr>
        <p:txBody>
          <a:bodyPr wrap="none">
            <a:spAutoFit/>
          </a:bodyPr>
          <a:lstStyle/>
          <a:p>
            <a:pPr indent="279400">
              <a:lnSpc>
                <a:spcPct val="150000"/>
              </a:lnSpc>
            </a:pPr>
            <a:r>
              <a:rPr lang="zh-CN" altLang="zh-CN" kern="100" dirty="0">
                <a:solidFill>
                  <a:srgbClr val="000080"/>
                </a:solidFill>
                <a:latin typeface="Calibri" panose="020F0502020204030204" pitchFamily="34" charset="0"/>
                <a:ea typeface="宋体" panose="02010600030101010101" pitchFamily="2" charset="-122"/>
                <a:cs typeface="宋体" panose="02010600030101010101" pitchFamily="2" charset="-122"/>
              </a:rPr>
              <a:t> </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21.</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结构性失业概念及原因</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0" name="表格 9">
            <a:extLst>
              <a:ext uri="{FF2B5EF4-FFF2-40B4-BE49-F238E27FC236}">
                <a16:creationId xmlns:a16="http://schemas.microsoft.com/office/drawing/2014/main" id="{EDA1FD8C-210C-4073-B42F-3746DAFDD5B8}"/>
              </a:ext>
            </a:extLst>
          </p:cNvPr>
          <p:cNvGraphicFramePr>
            <a:graphicFrameLocks noGrp="1"/>
          </p:cNvGraphicFramePr>
          <p:nvPr>
            <p:extLst>
              <p:ext uri="{D42A27DB-BD31-4B8C-83A1-F6EECF244321}">
                <p14:modId xmlns:p14="http://schemas.microsoft.com/office/powerpoint/2010/main" val="2803030136"/>
              </p:ext>
            </p:extLst>
          </p:nvPr>
        </p:nvGraphicFramePr>
        <p:xfrm>
          <a:off x="692149" y="3860800"/>
          <a:ext cx="10837863" cy="2468880"/>
        </p:xfrm>
        <a:graphic>
          <a:graphicData uri="http://schemas.openxmlformats.org/drawingml/2006/table">
            <a:tbl>
              <a:tblPr>
                <a:tableStyleId>{5C22544A-7EE6-4342-B048-85BDC9FD1C3A}</a:tableStyleId>
              </a:tblPr>
              <a:tblGrid>
                <a:gridCol w="1573829">
                  <a:extLst>
                    <a:ext uri="{9D8B030D-6E8A-4147-A177-3AD203B41FA5}">
                      <a16:colId xmlns:a16="http://schemas.microsoft.com/office/drawing/2014/main" val="524082430"/>
                    </a:ext>
                  </a:extLst>
                </a:gridCol>
                <a:gridCol w="9264034">
                  <a:extLst>
                    <a:ext uri="{9D8B030D-6E8A-4147-A177-3AD203B41FA5}">
                      <a16:colId xmlns:a16="http://schemas.microsoft.com/office/drawing/2014/main" val="3272497978"/>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技术性失业</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a:solidFill>
                            <a:srgbClr val="002060"/>
                          </a:solidFill>
                          <a:effectLst/>
                          <a:latin typeface="黑体" pitchFamily="49" charset="-122"/>
                          <a:ea typeface="黑体" pitchFamily="49" charset="-122"/>
                        </a:rPr>
                        <a:t>结构性失业中最主要的是技术性失业，即由于劳动力需求方需要的技术和劳动力供给方能够提供的技术之间存在差异或错位而导致的失业现象。</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原因：先进的科学技术以及经营管理方式等通过提高劳动生产率取代了一部分劳动力，从而造成了技术性失业。</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578599791"/>
                  </a:ext>
                </a:extLst>
              </a:tr>
              <a:tr h="0">
                <a:tc rowSpan="2">
                  <a:txBody>
                    <a:bodyPr/>
                    <a:lstStyle/>
                    <a:p>
                      <a:pPr algn="l">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结构性失业</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）概念：在专业结构或产品结构调整过程中，因衰落部门的失业者与扩展部门的工作要求不相符合，或现有的职位空缺同失业者在地理位置上失调而造成的失业被称为结构性失业。属于正常性失业。</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675171966"/>
                  </a:ext>
                </a:extLst>
              </a:tr>
              <a:tr h="0">
                <a:tc vMerge="1">
                  <a:txBody>
                    <a:bodyPr/>
                    <a:lstStyle/>
                    <a:p>
                      <a:endParaRPr lang="zh-CN" altLang="en-US"/>
                    </a:p>
                  </a:txBody>
                  <a:tcPr/>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）原因：信息不完善；获得信息需要一定的代价；是失业工人无力支付学习技术或转移到新地区的费用；或此过程较长，短期内无法掌握新工作所需要的技术</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120069226"/>
                  </a:ext>
                </a:extLst>
              </a:tr>
            </a:tbl>
          </a:graphicData>
        </a:graphic>
      </p:graphicFrame>
    </p:spTree>
    <p:extLst>
      <p:ext uri="{BB962C8B-B14F-4D97-AF65-F5344CB8AC3E}">
        <p14:creationId xmlns:p14="http://schemas.microsoft.com/office/powerpoint/2010/main" val="2577790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7A625A17-C7E9-46D6-972A-D0D813BF6934}"/>
              </a:ext>
            </a:extLst>
          </p:cNvPr>
          <p:cNvSpPr/>
          <p:nvPr/>
        </p:nvSpPr>
        <p:spPr>
          <a:xfrm>
            <a:off x="692150" y="535594"/>
            <a:ext cx="4017125" cy="507831"/>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23.</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决定结构性失业严重程度的因素</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5" name="表格 14">
            <a:extLst>
              <a:ext uri="{FF2B5EF4-FFF2-40B4-BE49-F238E27FC236}">
                <a16:creationId xmlns:a16="http://schemas.microsoft.com/office/drawing/2014/main" id="{FC5519C1-F34C-4E76-969C-09090C687495}"/>
              </a:ext>
            </a:extLst>
          </p:cNvPr>
          <p:cNvGraphicFramePr>
            <a:graphicFrameLocks noGrp="1"/>
          </p:cNvGraphicFramePr>
          <p:nvPr>
            <p:extLst>
              <p:ext uri="{D42A27DB-BD31-4B8C-83A1-F6EECF244321}">
                <p14:modId xmlns:p14="http://schemas.microsoft.com/office/powerpoint/2010/main" val="883853090"/>
              </p:ext>
            </p:extLst>
          </p:nvPr>
        </p:nvGraphicFramePr>
        <p:xfrm>
          <a:off x="692149" y="1092826"/>
          <a:ext cx="10837863" cy="137160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3280636501"/>
                    </a:ext>
                  </a:extLst>
                </a:gridCol>
              </a:tblGrid>
              <a:tr h="0">
                <a:tc>
                  <a:txBody>
                    <a:bodyPr/>
                    <a:lstStyle/>
                    <a:p>
                      <a:pPr algn="l">
                        <a:spcAft>
                          <a:spcPts val="0"/>
                        </a:spcAft>
                      </a:pPr>
                      <a:r>
                        <a:rPr lang="zh-CN" sz="1800" b="1" kern="0" dirty="0">
                          <a:solidFill>
                            <a:srgbClr val="002060"/>
                          </a:solidFill>
                          <a:effectLst/>
                        </a:rPr>
                        <a:t>（1）对劳动力需求转变的快慢。</a:t>
                      </a:r>
                      <a:endParaRPr lang="zh-CN" sz="1800" b="1" kern="100" dirty="0">
                        <a:solidFill>
                          <a:srgbClr val="002060"/>
                        </a:solidFill>
                        <a:effectLst/>
                      </a:endParaRPr>
                    </a:p>
                    <a:p>
                      <a:pPr algn="l">
                        <a:spcAft>
                          <a:spcPts val="0"/>
                        </a:spcAft>
                      </a:pPr>
                      <a:r>
                        <a:rPr lang="zh-CN" sz="1800" b="1" kern="0" dirty="0">
                          <a:solidFill>
                            <a:srgbClr val="002060"/>
                          </a:solidFill>
                          <a:effectLst/>
                        </a:rPr>
                        <a:t>（2）劳动力供给能否适应需求的变化。</a:t>
                      </a:r>
                      <a:endParaRPr lang="zh-CN" sz="1800" b="1" kern="100" dirty="0">
                        <a:solidFill>
                          <a:srgbClr val="002060"/>
                        </a:solidFill>
                        <a:effectLst/>
                      </a:endParaRPr>
                    </a:p>
                    <a:p>
                      <a:pPr algn="l">
                        <a:spcAft>
                          <a:spcPts val="0"/>
                        </a:spcAft>
                      </a:pPr>
                      <a:r>
                        <a:rPr lang="zh-CN" sz="1800" b="1" kern="0" dirty="0">
                          <a:solidFill>
                            <a:srgbClr val="002060"/>
                          </a:solidFill>
                          <a:effectLst/>
                        </a:rPr>
                        <a:t>（3）技术替代的灵活性大小。</a:t>
                      </a:r>
                      <a:endParaRPr lang="zh-CN" sz="1800" b="1" kern="100" dirty="0">
                        <a:solidFill>
                          <a:srgbClr val="002060"/>
                        </a:solidFill>
                        <a:effectLst/>
                      </a:endParaRPr>
                    </a:p>
                    <a:p>
                      <a:pPr algn="l">
                        <a:spcAft>
                          <a:spcPts val="0"/>
                        </a:spcAft>
                      </a:pPr>
                      <a:r>
                        <a:rPr lang="zh-CN" sz="1800" b="1" kern="0" dirty="0">
                          <a:solidFill>
                            <a:srgbClr val="002060"/>
                          </a:solidFill>
                          <a:effectLst/>
                        </a:rPr>
                        <a:t>（4）人们重新学会另一种技术或职业的速度快慢。</a:t>
                      </a:r>
                      <a:endParaRPr lang="zh-CN" sz="1800" b="1" kern="100" dirty="0">
                        <a:solidFill>
                          <a:srgbClr val="002060"/>
                        </a:solidFill>
                        <a:effectLst/>
                      </a:endParaRPr>
                    </a:p>
                    <a:p>
                      <a:pPr algn="l">
                        <a:spcAft>
                          <a:spcPts val="0"/>
                        </a:spcAft>
                      </a:pPr>
                      <a:r>
                        <a:rPr lang="zh-CN" sz="1800" b="1" kern="0" dirty="0">
                          <a:solidFill>
                            <a:srgbClr val="002060"/>
                          </a:solidFill>
                          <a:effectLst/>
                        </a:rPr>
                        <a:t>（5）地理状况的差异。</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436979951"/>
                  </a:ext>
                </a:extLst>
              </a:tr>
            </a:tbl>
          </a:graphicData>
        </a:graphic>
      </p:graphicFrame>
      <p:sp>
        <p:nvSpPr>
          <p:cNvPr id="16" name="矩形 15">
            <a:extLst>
              <a:ext uri="{FF2B5EF4-FFF2-40B4-BE49-F238E27FC236}">
                <a16:creationId xmlns:a16="http://schemas.microsoft.com/office/drawing/2014/main" id="{F7550345-B5D0-4980-9532-2141763B4241}"/>
              </a:ext>
            </a:extLst>
          </p:cNvPr>
          <p:cNvSpPr/>
          <p:nvPr/>
        </p:nvSpPr>
        <p:spPr>
          <a:xfrm>
            <a:off x="692150" y="2516242"/>
            <a:ext cx="3087384" cy="507831"/>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24.</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缓和结构性失业的对策</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7" name="表格 16">
            <a:extLst>
              <a:ext uri="{FF2B5EF4-FFF2-40B4-BE49-F238E27FC236}">
                <a16:creationId xmlns:a16="http://schemas.microsoft.com/office/drawing/2014/main" id="{7C216A49-BD27-4470-980D-82B27D7D3435}"/>
              </a:ext>
            </a:extLst>
          </p:cNvPr>
          <p:cNvGraphicFramePr>
            <a:graphicFrameLocks noGrp="1"/>
          </p:cNvGraphicFramePr>
          <p:nvPr>
            <p:extLst>
              <p:ext uri="{D42A27DB-BD31-4B8C-83A1-F6EECF244321}">
                <p14:modId xmlns:p14="http://schemas.microsoft.com/office/powerpoint/2010/main" val="857913257"/>
              </p:ext>
            </p:extLst>
          </p:nvPr>
        </p:nvGraphicFramePr>
        <p:xfrm>
          <a:off x="680719" y="3022600"/>
          <a:ext cx="10849293" cy="1097280"/>
        </p:xfrm>
        <a:graphic>
          <a:graphicData uri="http://schemas.openxmlformats.org/drawingml/2006/table">
            <a:tbl>
              <a:tblPr>
                <a:tableStyleId>{5C22544A-7EE6-4342-B048-85BDC9FD1C3A}</a:tableStyleId>
              </a:tblPr>
              <a:tblGrid>
                <a:gridCol w="10849293">
                  <a:extLst>
                    <a:ext uri="{9D8B030D-6E8A-4147-A177-3AD203B41FA5}">
                      <a16:colId xmlns:a16="http://schemas.microsoft.com/office/drawing/2014/main" val="361534624"/>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（1）加强劳动力市场的情报工作，使求职人员及时了解劳动市场的供求情况；</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（2）由政府提供资金，向愿意从劳动力过剩地区迁到劳动力短缺地区失业工人提供安置费；</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（3）制定各种培训计划，使工人的知识更新与技术发展同步进行，以适应新职业的需要；</a:t>
                      </a:r>
                      <a:endParaRPr lang="en-US" altLang="zh-CN" sz="1800" b="1" kern="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（4</a:t>
                      </a:r>
                      <a:r>
                        <a:rPr lang="zh-CN" sz="1800" b="1" kern="0" dirty="0">
                          <a:solidFill>
                            <a:srgbClr val="002060"/>
                          </a:solidFill>
                          <a:effectLst/>
                          <a:latin typeface="黑体" pitchFamily="49" charset="-122"/>
                          <a:ea typeface="黑体" pitchFamily="49" charset="-122"/>
                        </a:rPr>
                        <a:t>）提供更好的职业指导和职业供求预测。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608554418"/>
                  </a:ext>
                </a:extLst>
              </a:tr>
            </a:tbl>
          </a:graphicData>
        </a:graphic>
      </p:graphicFrame>
    </p:spTree>
    <p:extLst>
      <p:ext uri="{BB962C8B-B14F-4D97-AF65-F5344CB8AC3E}">
        <p14:creationId xmlns:p14="http://schemas.microsoft.com/office/powerpoint/2010/main" val="2577790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C94B9C15-1FB5-4C1E-BE0C-FBE1D7E75F6D}"/>
              </a:ext>
            </a:extLst>
          </p:cNvPr>
          <p:cNvSpPr/>
          <p:nvPr/>
        </p:nvSpPr>
        <p:spPr>
          <a:xfrm>
            <a:off x="691363" y="523806"/>
            <a:ext cx="1925207" cy="507831"/>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25.</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季节性失业</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D6215F4B-0876-4DD3-B596-2E5FB19EB621}"/>
              </a:ext>
            </a:extLst>
          </p:cNvPr>
          <p:cNvGraphicFramePr>
            <a:graphicFrameLocks noGrp="1"/>
          </p:cNvGraphicFramePr>
          <p:nvPr>
            <p:extLst>
              <p:ext uri="{D42A27DB-BD31-4B8C-83A1-F6EECF244321}">
                <p14:modId xmlns:p14="http://schemas.microsoft.com/office/powerpoint/2010/main" val="2940717822"/>
              </p:ext>
            </p:extLst>
          </p:nvPr>
        </p:nvGraphicFramePr>
        <p:xfrm>
          <a:off x="692149" y="1083733"/>
          <a:ext cx="10837863" cy="2305685"/>
        </p:xfrm>
        <a:graphic>
          <a:graphicData uri="http://schemas.openxmlformats.org/drawingml/2006/table">
            <a:tbl>
              <a:tblPr>
                <a:tableStyleId>{5C22544A-7EE6-4342-B048-85BDC9FD1C3A}</a:tableStyleId>
              </a:tblPr>
              <a:tblGrid>
                <a:gridCol w="1644651">
                  <a:extLst>
                    <a:ext uri="{9D8B030D-6E8A-4147-A177-3AD203B41FA5}">
                      <a16:colId xmlns:a16="http://schemas.microsoft.com/office/drawing/2014/main" val="322046120"/>
                    </a:ext>
                  </a:extLst>
                </a:gridCol>
                <a:gridCol w="9193212">
                  <a:extLst>
                    <a:ext uri="{9D8B030D-6E8A-4147-A177-3AD203B41FA5}">
                      <a16:colId xmlns:a16="http://schemas.microsoft.com/office/drawing/2014/main" val="1356185410"/>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1．概念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季节性失业是指由于季节变化而导致的定期性劳动者就业岗位的丧失。它是一种</a:t>
                      </a:r>
                      <a:r>
                        <a:rPr lang="zh-CN" sz="1800" b="1" u="sng" kern="0">
                          <a:solidFill>
                            <a:srgbClr val="002060"/>
                          </a:solidFill>
                          <a:effectLst/>
                          <a:latin typeface="黑体" pitchFamily="49" charset="-122"/>
                          <a:ea typeface="黑体" pitchFamily="49" charset="-122"/>
                        </a:rPr>
                        <a:t>正常性的失业</a:t>
                      </a:r>
                      <a:r>
                        <a:rPr lang="zh-CN" sz="1800" b="1" kern="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67274729"/>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2．形成原因</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（1）一些部门或行业对劳动力的需求随季节的变化而波动，如农业、旅游业、建筑业、航运业等；</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（2）一些行业会随季节的不同而遇到购买的高峰和低谷，如服装业、制鞋业、汽车业等，从而影响作为谋生需求的劳动力需求，造成季节性失业。</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50492686"/>
                  </a:ext>
                </a:extLst>
              </a:tr>
              <a:tr h="659765">
                <a:tc>
                  <a:txBody>
                    <a:bodyPr/>
                    <a:lstStyle/>
                    <a:p>
                      <a:pPr algn="l">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．对策</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spcAft>
                          <a:spcPts val="0"/>
                        </a:spcAft>
                        <a:buFont typeface="+mj-lt"/>
                        <a:buNone/>
                      </a:pPr>
                      <a:r>
                        <a:rPr lang="zh-CN" altLang="en-US" sz="1800" b="1" kern="0" dirty="0">
                          <a:solidFill>
                            <a:srgbClr val="002060"/>
                          </a:solidFill>
                          <a:effectLst/>
                          <a:latin typeface="黑体" pitchFamily="49" charset="-122"/>
                          <a:ea typeface="黑体" pitchFamily="49" charset="-122"/>
                        </a:rPr>
                        <a:t>（</a:t>
                      </a:r>
                      <a:r>
                        <a:rPr lang="en-US" altLang="zh-CN" sz="1800" b="1" kern="0" dirty="0">
                          <a:solidFill>
                            <a:srgbClr val="002060"/>
                          </a:solidFill>
                          <a:effectLst/>
                          <a:latin typeface="黑体" pitchFamily="49" charset="-122"/>
                          <a:ea typeface="黑体" pitchFamily="49" charset="-122"/>
                        </a:rPr>
                        <a:t>1</a:t>
                      </a:r>
                      <a:r>
                        <a:rPr lang="zh-CN" altLang="en-US" sz="1800" b="1" kern="0" dirty="0">
                          <a:solidFill>
                            <a:srgbClr val="002060"/>
                          </a:solidFill>
                          <a:effectLst/>
                          <a:latin typeface="黑体" pitchFamily="49" charset="-122"/>
                          <a:ea typeface="黑体" pitchFamily="49" charset="-122"/>
                        </a:rPr>
                        <a:t>）</a:t>
                      </a:r>
                      <a:r>
                        <a:rPr lang="zh-CN" sz="1800" b="1" kern="0" dirty="0">
                          <a:solidFill>
                            <a:srgbClr val="002060"/>
                          </a:solidFill>
                          <a:effectLst/>
                          <a:latin typeface="黑体" pitchFamily="49" charset="-122"/>
                          <a:ea typeface="黑体" pitchFamily="49" charset="-122"/>
                        </a:rPr>
                        <a:t>政府加强对季节性失业期的预测工作，以利于季节性工人尽早做出就业淡季的安排。</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（2）规定一个合理的</a:t>
                      </a:r>
                      <a:r>
                        <a:rPr lang="zh-CN" sz="1800" b="1" u="sng" kern="0" dirty="0">
                          <a:solidFill>
                            <a:srgbClr val="002060"/>
                          </a:solidFill>
                          <a:effectLst/>
                          <a:latin typeface="黑体" pitchFamily="49" charset="-122"/>
                          <a:ea typeface="黑体" pitchFamily="49" charset="-122"/>
                        </a:rPr>
                        <a:t>失业补助期限</a:t>
                      </a:r>
                      <a:r>
                        <a:rPr lang="zh-CN" sz="1800" b="1" kern="0" dirty="0">
                          <a:solidFill>
                            <a:srgbClr val="002060"/>
                          </a:solidFill>
                          <a:effectLst/>
                          <a:latin typeface="黑体" pitchFamily="49" charset="-122"/>
                          <a:ea typeface="黑体" pitchFamily="49" charset="-122"/>
                        </a:rPr>
                        <a:t>，以减少季节工人的生活困难。</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195998757"/>
                  </a:ext>
                </a:extLst>
              </a:tr>
            </a:tbl>
          </a:graphicData>
        </a:graphic>
      </p:graphicFrame>
    </p:spTree>
    <p:extLst>
      <p:ext uri="{BB962C8B-B14F-4D97-AF65-F5344CB8AC3E}">
        <p14:creationId xmlns:p14="http://schemas.microsoft.com/office/powerpoint/2010/main" val="40309153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7C1C1D2A-D531-4694-B960-F7484D1F411C}"/>
              </a:ext>
            </a:extLst>
          </p:cNvPr>
          <p:cNvSpPr/>
          <p:nvPr/>
        </p:nvSpPr>
        <p:spPr>
          <a:xfrm>
            <a:off x="692150" y="567229"/>
            <a:ext cx="1925207" cy="507831"/>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26.</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周期性失业</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0" name="表格 9">
            <a:extLst>
              <a:ext uri="{FF2B5EF4-FFF2-40B4-BE49-F238E27FC236}">
                <a16:creationId xmlns:a16="http://schemas.microsoft.com/office/drawing/2014/main" id="{0378C1D5-5195-4503-97EA-47A4677C7B5B}"/>
              </a:ext>
            </a:extLst>
          </p:cNvPr>
          <p:cNvGraphicFramePr>
            <a:graphicFrameLocks noGrp="1"/>
          </p:cNvGraphicFramePr>
          <p:nvPr>
            <p:extLst>
              <p:ext uri="{D42A27DB-BD31-4B8C-83A1-F6EECF244321}">
                <p14:modId xmlns:p14="http://schemas.microsoft.com/office/powerpoint/2010/main" val="870278479"/>
              </p:ext>
            </p:extLst>
          </p:nvPr>
        </p:nvGraphicFramePr>
        <p:xfrm>
          <a:off x="768985" y="1298575"/>
          <a:ext cx="10761028" cy="2743200"/>
        </p:xfrm>
        <a:graphic>
          <a:graphicData uri="http://schemas.openxmlformats.org/drawingml/2006/table">
            <a:tbl>
              <a:tblPr>
                <a:tableStyleId>{5C22544A-7EE6-4342-B048-85BDC9FD1C3A}</a:tableStyleId>
              </a:tblPr>
              <a:tblGrid>
                <a:gridCol w="1735567">
                  <a:extLst>
                    <a:ext uri="{9D8B030D-6E8A-4147-A177-3AD203B41FA5}">
                      <a16:colId xmlns:a16="http://schemas.microsoft.com/office/drawing/2014/main" val="3961217535"/>
                    </a:ext>
                  </a:extLst>
                </a:gridCol>
                <a:gridCol w="9025461">
                  <a:extLst>
                    <a:ext uri="{9D8B030D-6E8A-4147-A177-3AD203B41FA5}">
                      <a16:colId xmlns:a16="http://schemas.microsoft.com/office/drawing/2014/main" val="1646050199"/>
                    </a:ext>
                  </a:extLst>
                </a:gridCol>
              </a:tblGrid>
              <a:tr h="0">
                <a:tc>
                  <a:txBody>
                    <a:bodyPr/>
                    <a:lstStyle/>
                    <a:p>
                      <a:pPr algn="l">
                        <a:spcAft>
                          <a:spcPts val="0"/>
                        </a:spcAft>
                      </a:pPr>
                      <a:r>
                        <a:rPr lang="zh-CN" sz="1800" b="1" kern="0" dirty="0">
                          <a:solidFill>
                            <a:srgbClr val="002060"/>
                          </a:solidFill>
                          <a:effectLst/>
                        </a:rPr>
                        <a:t>1．概念</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rPr>
                        <a:t>所谓周期性失业，是指由于经济周期或经济波动引起劳动力市场供求失衡造成的失业。</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75616735"/>
                  </a:ext>
                </a:extLst>
              </a:tr>
              <a:tr h="0">
                <a:tc>
                  <a:txBody>
                    <a:bodyPr/>
                    <a:lstStyle/>
                    <a:p>
                      <a:pPr algn="l">
                        <a:spcAft>
                          <a:spcPts val="0"/>
                        </a:spcAft>
                      </a:pPr>
                      <a:r>
                        <a:rPr lang="zh-CN" sz="1800" b="1" kern="0">
                          <a:solidFill>
                            <a:srgbClr val="002060"/>
                          </a:solidFill>
                          <a:effectLst/>
                        </a:rPr>
                        <a:t>2．基本原因</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rPr>
                        <a:t>总量需求不足</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585494489"/>
                  </a:ext>
                </a:extLst>
              </a:tr>
              <a:tr h="0">
                <a:tc>
                  <a:txBody>
                    <a:bodyPr/>
                    <a:lstStyle/>
                    <a:p>
                      <a:pPr algn="l">
                        <a:spcAft>
                          <a:spcPts val="0"/>
                        </a:spcAft>
                      </a:pPr>
                      <a:r>
                        <a:rPr lang="en-US" sz="1800" b="1" kern="0" dirty="0">
                          <a:solidFill>
                            <a:srgbClr val="002060"/>
                          </a:solidFill>
                          <a:effectLst/>
                        </a:rPr>
                        <a:t>3.</a:t>
                      </a:r>
                      <a:r>
                        <a:rPr lang="zh-CN" sz="1800" b="1" kern="0" dirty="0">
                          <a:solidFill>
                            <a:srgbClr val="002060"/>
                          </a:solidFill>
                          <a:effectLst/>
                        </a:rPr>
                        <a:t>收入弹性</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u="sng" kern="0" dirty="0">
                          <a:solidFill>
                            <a:srgbClr val="002060"/>
                          </a:solidFill>
                          <a:effectLst/>
                        </a:rPr>
                        <a:t>一个产业经受周期性波动的程度主要依赖于其产生需求的收入弹性</a:t>
                      </a:r>
                      <a:r>
                        <a:rPr lang="zh-CN" sz="1800" b="1" kern="0" dirty="0">
                          <a:solidFill>
                            <a:srgbClr val="002060"/>
                          </a:solidFill>
                          <a:effectLst/>
                        </a:rPr>
                        <a:t>。所谓收入弹性是指居民收入变动百分比所导致的需求变动百分比。</a:t>
                      </a:r>
                      <a:endParaRPr lang="zh-CN" sz="1800" b="1" kern="100" dirty="0">
                        <a:solidFill>
                          <a:srgbClr val="002060"/>
                        </a:solidFill>
                        <a:effectLst/>
                      </a:endParaRPr>
                    </a:p>
                    <a:p>
                      <a:pPr algn="l">
                        <a:spcAft>
                          <a:spcPts val="0"/>
                        </a:spcAft>
                      </a:pPr>
                      <a:r>
                        <a:rPr lang="zh-CN" sz="1800" b="1" kern="0" dirty="0">
                          <a:solidFill>
                            <a:srgbClr val="002060"/>
                          </a:solidFill>
                          <a:effectLst/>
                        </a:rPr>
                        <a:t>●对于耐用消费品制造业：由于其产品可以延期购买，所以周期性的波动较大。</a:t>
                      </a:r>
                      <a:endParaRPr lang="zh-CN" sz="1800" b="1" kern="100" dirty="0">
                        <a:solidFill>
                          <a:srgbClr val="002060"/>
                        </a:solidFill>
                        <a:effectLst/>
                      </a:endParaRPr>
                    </a:p>
                    <a:p>
                      <a:pPr algn="l">
                        <a:spcAft>
                          <a:spcPts val="0"/>
                        </a:spcAft>
                      </a:pPr>
                      <a:r>
                        <a:rPr lang="zh-CN" sz="1800" b="1" kern="0" dirty="0">
                          <a:solidFill>
                            <a:srgbClr val="002060"/>
                          </a:solidFill>
                          <a:effectLst/>
                        </a:rPr>
                        <a:t>●对非耐用消费品：购买时间不太可能推迟，其需求收入弹性不大，因此非耐用消费品制造业的周期性波动较小。</a:t>
                      </a:r>
                      <a:endParaRPr lang="zh-CN" sz="1800" b="1" kern="100" dirty="0">
                        <a:solidFill>
                          <a:srgbClr val="002060"/>
                        </a:solidFill>
                        <a:effectLst/>
                      </a:endParaRPr>
                    </a:p>
                    <a:p>
                      <a:pPr algn="l">
                        <a:spcAft>
                          <a:spcPts val="0"/>
                        </a:spcAft>
                      </a:pPr>
                      <a:r>
                        <a:rPr lang="zh-CN" sz="1800" b="1" kern="0" dirty="0">
                          <a:solidFill>
                            <a:srgbClr val="002060"/>
                          </a:solidFill>
                          <a:effectLst/>
                        </a:rPr>
                        <a:t>●非耐用消费品的生产，特别是食品生产，即使在经济萧条时期，仍然</a:t>
                      </a:r>
                      <a:r>
                        <a:rPr lang="zh-CN" sz="1800" b="1" u="sng" kern="0" dirty="0">
                          <a:solidFill>
                            <a:srgbClr val="002060"/>
                          </a:solidFill>
                          <a:effectLst/>
                        </a:rPr>
                        <a:t>接近正常水平</a:t>
                      </a:r>
                      <a:r>
                        <a:rPr lang="zh-CN" sz="1800" b="1" kern="0" dirty="0">
                          <a:solidFill>
                            <a:srgbClr val="002060"/>
                          </a:solidFill>
                          <a:effectLst/>
                        </a:rPr>
                        <a:t>。</a:t>
                      </a:r>
                      <a:endParaRPr lang="zh-CN" sz="1800" b="1" kern="100" dirty="0">
                        <a:solidFill>
                          <a:srgbClr val="002060"/>
                        </a:solidFill>
                        <a:effectLst/>
                      </a:endParaRPr>
                    </a:p>
                    <a:p>
                      <a:pPr algn="l">
                        <a:spcAft>
                          <a:spcPts val="0"/>
                        </a:spcAft>
                      </a:pPr>
                      <a:r>
                        <a:rPr lang="zh-CN" sz="1800" b="1" kern="0" dirty="0">
                          <a:solidFill>
                            <a:srgbClr val="002060"/>
                          </a:solidFill>
                          <a:effectLst/>
                        </a:rPr>
                        <a:t>●周期性失业在不同行业的工人中呈现出不同的特征。在周期性经济波动不能得到克服的情况下，周期性失业就在所难免。</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420386452"/>
                  </a:ext>
                </a:extLst>
              </a:tr>
            </a:tbl>
          </a:graphicData>
        </a:graphic>
      </p:graphicFrame>
    </p:spTree>
    <p:extLst>
      <p:ext uri="{BB962C8B-B14F-4D97-AF65-F5344CB8AC3E}">
        <p14:creationId xmlns:p14="http://schemas.microsoft.com/office/powerpoint/2010/main" val="40309153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6912BE65-7B79-442C-9BE1-43DB9447F7E0}"/>
              </a:ext>
            </a:extLst>
          </p:cNvPr>
          <p:cNvSpPr/>
          <p:nvPr/>
        </p:nvSpPr>
        <p:spPr>
          <a:xfrm>
            <a:off x="3017272" y="2753267"/>
            <a:ext cx="6410729" cy="769441"/>
          </a:xfrm>
          <a:prstGeom prst="rect">
            <a:avLst/>
          </a:prstGeom>
        </p:spPr>
        <p:txBody>
          <a:bodyPr wrap="none">
            <a:spAutoFit/>
          </a:bodyPr>
          <a:lstStyle/>
          <a:p>
            <a:r>
              <a:rPr lang="zh-CN" altLang="zh-CN" sz="4400" b="1" kern="100" dirty="0">
                <a:solidFill>
                  <a:srgbClr val="000080"/>
                </a:solidFill>
                <a:latin typeface="黑体" pitchFamily="49" charset="-122"/>
                <a:ea typeface="黑体" pitchFamily="49" charset="-122"/>
                <a:cs typeface="宋体" panose="02010600030101010101" pitchFamily="2" charset="-122"/>
              </a:rPr>
              <a:t>第十一章</a:t>
            </a:r>
            <a:r>
              <a:rPr lang="en-US" altLang="zh-CN" sz="4400" b="1" kern="100" dirty="0">
                <a:solidFill>
                  <a:srgbClr val="000080"/>
                </a:solidFill>
                <a:latin typeface="黑体" pitchFamily="49" charset="-122"/>
                <a:ea typeface="黑体" pitchFamily="49" charset="-122"/>
                <a:cs typeface="宋体" panose="02010600030101010101" pitchFamily="2" charset="-122"/>
              </a:rPr>
              <a:t>  </a:t>
            </a:r>
            <a:r>
              <a:rPr lang="zh-CN" altLang="zh-CN" sz="4400" b="1" kern="100" dirty="0">
                <a:solidFill>
                  <a:srgbClr val="000080"/>
                </a:solidFill>
                <a:latin typeface="黑体" pitchFamily="49" charset="-122"/>
                <a:ea typeface="黑体" pitchFamily="49" charset="-122"/>
                <a:cs typeface="宋体" panose="02010600030101010101" pitchFamily="2" charset="-122"/>
              </a:rPr>
              <a:t>劳动力市场★</a:t>
            </a:r>
            <a:endParaRPr lang="zh-CN" altLang="en-US" sz="4400" dirty="0">
              <a:latin typeface="黑体" pitchFamily="49" charset="-122"/>
              <a:ea typeface="黑体" pitchFamily="49" charset="-122"/>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FC7DEA89-8667-48BB-9160-D6ABB04C0C2D}"/>
              </a:ext>
            </a:extLst>
          </p:cNvPr>
          <p:cNvSpPr/>
          <p:nvPr/>
        </p:nvSpPr>
        <p:spPr>
          <a:xfrm>
            <a:off x="2890795" y="2226057"/>
            <a:ext cx="6410409" cy="1107996"/>
          </a:xfrm>
          <a:prstGeom prst="rect">
            <a:avLst/>
          </a:prstGeom>
        </p:spPr>
        <p:txBody>
          <a:bodyPr wrap="none">
            <a:spAutoFit/>
          </a:bodyPr>
          <a:lstStyle/>
          <a:p>
            <a:pPr indent="280670">
              <a:lnSpc>
                <a:spcPct val="150000"/>
              </a:lnSpc>
            </a:pPr>
            <a:r>
              <a:rPr lang="zh-CN" altLang="en-US" sz="4400" b="1" u="sng" kern="100" dirty="0">
                <a:solidFill>
                  <a:srgbClr val="002060"/>
                </a:solidFill>
                <a:effectLst/>
                <a:latin typeface="黑体" pitchFamily="49" charset="-122"/>
                <a:ea typeface="黑体" pitchFamily="49" charset="-122"/>
                <a:cs typeface="Times New Roman" panose="02020603050405020304" pitchFamily="18" charset="0"/>
              </a:rPr>
              <a:t>第十三章 </a:t>
            </a:r>
            <a:r>
              <a:rPr lang="zh-CN" altLang="en-US" sz="4400" b="1" u="sng" kern="100" dirty="0">
                <a:solidFill>
                  <a:srgbClr val="002060"/>
                </a:solidFill>
                <a:latin typeface="黑体" pitchFamily="49" charset="-122"/>
                <a:ea typeface="黑体" pitchFamily="49" charset="-122"/>
                <a:cs typeface="Times New Roman" panose="02020603050405020304" pitchFamily="18" charset="0"/>
              </a:rPr>
              <a:t>人力资本投资</a:t>
            </a:r>
            <a:endParaRPr lang="zh-CN" altLang="zh-CN" sz="44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15469819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40962" name="Picture 2" descr="C:\Users\samsung\Desktop\2020年经济师课件9.7\2020年经济师课件\第三部分 导图\图第十三章.png"/>
          <p:cNvPicPr>
            <a:picLocks noChangeAspect="1" noChangeArrowheads="1"/>
          </p:cNvPicPr>
          <p:nvPr/>
        </p:nvPicPr>
        <p:blipFill>
          <a:blip r:embed="rId4" cstate="print"/>
          <a:srcRect/>
          <a:stretch>
            <a:fillRect/>
          </a:stretch>
        </p:blipFill>
        <p:spPr bwMode="auto">
          <a:xfrm>
            <a:off x="1032933" y="812800"/>
            <a:ext cx="10041467" cy="5317067"/>
          </a:xfrm>
          <a:prstGeom prst="rect">
            <a:avLst/>
          </a:prstGeom>
          <a:noFill/>
        </p:spPr>
      </p:pic>
    </p:spTree>
    <p:extLst>
      <p:ext uri="{BB962C8B-B14F-4D97-AF65-F5344CB8AC3E}">
        <p14:creationId xmlns:p14="http://schemas.microsoft.com/office/powerpoint/2010/main" val="15469819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24717322-76C2-4529-817A-5D1435EA3ED5}"/>
              </a:ext>
            </a:extLst>
          </p:cNvPr>
          <p:cNvSpPr/>
          <p:nvPr/>
        </p:nvSpPr>
        <p:spPr>
          <a:xfrm>
            <a:off x="890230" y="469582"/>
            <a:ext cx="3956211" cy="442878"/>
          </a:xfrm>
          <a:prstGeom prst="rect">
            <a:avLst/>
          </a:prstGeom>
        </p:spPr>
        <p:txBody>
          <a:bodyPr wrap="none">
            <a:spAutoFit/>
          </a:bodyPr>
          <a:lstStyle/>
          <a:p>
            <a:pPr indent="280670" algn="just">
              <a:lnSpc>
                <a:spcPct val="150000"/>
              </a:lnSpc>
              <a:spcAft>
                <a:spcPts val="0"/>
              </a:spcAft>
            </a:pPr>
            <a:r>
              <a:rPr lang="zh-CN" altLang="en-US" b="1" u="sng" kern="100" dirty="0">
                <a:solidFill>
                  <a:srgbClr val="002060"/>
                </a:solidFill>
                <a:latin typeface="黑体" pitchFamily="49" charset="-122"/>
                <a:ea typeface="黑体" pitchFamily="49" charset="-122"/>
                <a:cs typeface="宋体" panose="02010600030101010101" pitchFamily="2" charset="-122"/>
              </a:rPr>
              <a:t>第一节  人力资本投资的一般原理</a:t>
            </a:r>
            <a:endParaRPr lang="zh-CN" altLang="zh-CN" sz="2000" dirty="0">
              <a:solidFill>
                <a:srgbClr val="002060"/>
              </a:solidFill>
              <a:effectLst/>
              <a:latin typeface="黑体" pitchFamily="49" charset="-122"/>
              <a:ea typeface="黑体" pitchFamily="49" charset="-122"/>
              <a:cs typeface="宋体" panose="02010600030101010101" pitchFamily="2" charset="-122"/>
            </a:endParaRPr>
          </a:p>
        </p:txBody>
      </p:sp>
      <p:graphicFrame>
        <p:nvGraphicFramePr>
          <p:cNvPr id="7" name="表格 6">
            <a:extLst>
              <a:ext uri="{FF2B5EF4-FFF2-40B4-BE49-F238E27FC236}">
                <a16:creationId xmlns:a16="http://schemas.microsoft.com/office/drawing/2014/main" id="{A0519E9E-4AFA-491B-B5D9-617CA976CFBD}"/>
              </a:ext>
            </a:extLst>
          </p:cNvPr>
          <p:cNvGraphicFramePr>
            <a:graphicFrameLocks noGrp="1"/>
          </p:cNvGraphicFramePr>
          <p:nvPr>
            <p:extLst>
              <p:ext uri="{D42A27DB-BD31-4B8C-83A1-F6EECF244321}">
                <p14:modId xmlns:p14="http://schemas.microsoft.com/office/powerpoint/2010/main" val="3368759066"/>
              </p:ext>
            </p:extLst>
          </p:nvPr>
        </p:nvGraphicFramePr>
        <p:xfrm>
          <a:off x="692149" y="1298575"/>
          <a:ext cx="10837863" cy="1645920"/>
        </p:xfrm>
        <a:graphic>
          <a:graphicData uri="http://schemas.openxmlformats.org/drawingml/2006/table">
            <a:tbl>
              <a:tblPr>
                <a:tableStyleId>{5C22544A-7EE6-4342-B048-85BDC9FD1C3A}</a:tableStyleId>
              </a:tblPr>
              <a:tblGrid>
                <a:gridCol w="2440518">
                  <a:extLst>
                    <a:ext uri="{9D8B030D-6E8A-4147-A177-3AD203B41FA5}">
                      <a16:colId xmlns:a16="http://schemas.microsoft.com/office/drawing/2014/main" val="309697820"/>
                    </a:ext>
                  </a:extLst>
                </a:gridCol>
                <a:gridCol w="8397345">
                  <a:extLst>
                    <a:ext uri="{9D8B030D-6E8A-4147-A177-3AD203B41FA5}">
                      <a16:colId xmlns:a16="http://schemas.microsoft.com/office/drawing/2014/main" val="867105504"/>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 </a:t>
                      </a:r>
                      <a:r>
                        <a:rPr lang="zh-CN" sz="1800" b="1" kern="100" dirty="0">
                          <a:solidFill>
                            <a:srgbClr val="002060"/>
                          </a:solidFill>
                          <a:effectLst/>
                          <a:latin typeface="黑体" pitchFamily="49" charset="-122"/>
                          <a:ea typeface="黑体" pitchFamily="49" charset="-122"/>
                        </a:rPr>
                        <a:t>产生发展</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否定了所有的劳动者都是同质的的这一假设</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人力资本投资的重点在于它的未来导向性；人力资本投资的</a:t>
                      </a:r>
                      <a:r>
                        <a:rPr lang="zh-CN" sz="1800" b="1" u="sng" kern="100" dirty="0">
                          <a:solidFill>
                            <a:srgbClr val="002060"/>
                          </a:solidFill>
                          <a:effectLst/>
                          <a:latin typeface="黑体" pitchFamily="49" charset="-122"/>
                          <a:ea typeface="黑体" pitchFamily="49" charset="-122"/>
                        </a:rPr>
                        <a:t>利益在未来，成本则产生在目前。</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4246873698"/>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2. </a:t>
                      </a:r>
                      <a:r>
                        <a:rPr lang="zh-CN" sz="1800" b="1" kern="100" dirty="0">
                          <a:solidFill>
                            <a:srgbClr val="002060"/>
                          </a:solidFill>
                          <a:effectLst/>
                          <a:latin typeface="黑体" pitchFamily="49" charset="-122"/>
                          <a:ea typeface="黑体" pitchFamily="49" charset="-122"/>
                        </a:rPr>
                        <a:t>人力资本投资概念</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任何就人力资本投资本身来说用来提高人的生产能力从而提高人在劳动力市场上的收益能力的</a:t>
                      </a:r>
                      <a:r>
                        <a:rPr lang="zh-CN" sz="1800" b="1" u="sng" kern="100">
                          <a:solidFill>
                            <a:srgbClr val="002060"/>
                          </a:solidFill>
                          <a:effectLst/>
                          <a:latin typeface="黑体" pitchFamily="49" charset="-122"/>
                          <a:ea typeface="黑体" pitchFamily="49" charset="-122"/>
                        </a:rPr>
                        <a:t>初始性</a:t>
                      </a:r>
                      <a:r>
                        <a:rPr lang="en-US" sz="1800" b="1" u="sng" kern="100">
                          <a:solidFill>
                            <a:srgbClr val="002060"/>
                          </a:solidFill>
                          <a:effectLst/>
                          <a:latin typeface="黑体" pitchFamily="49" charset="-122"/>
                          <a:ea typeface="黑体" pitchFamily="49" charset="-122"/>
                        </a:rPr>
                        <a:t>/</a:t>
                      </a:r>
                      <a:r>
                        <a:rPr lang="zh-CN" sz="1800" b="1" u="sng" kern="100">
                          <a:solidFill>
                            <a:srgbClr val="002060"/>
                          </a:solidFill>
                          <a:effectLst/>
                          <a:latin typeface="黑体" pitchFamily="49" charset="-122"/>
                          <a:ea typeface="黑体" pitchFamily="49" charset="-122"/>
                        </a:rPr>
                        <a:t>投资</a:t>
                      </a:r>
                      <a:r>
                        <a:rPr lang="zh-CN" sz="1800" b="1" kern="100">
                          <a:solidFill>
                            <a:srgbClr val="002060"/>
                          </a:solidFill>
                          <a:effectLst/>
                          <a:latin typeface="黑体" pitchFamily="49" charset="-122"/>
                          <a:ea typeface="黑体" pitchFamily="49" charset="-122"/>
                        </a:rPr>
                        <a:t>。</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24259489"/>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3. </a:t>
                      </a:r>
                      <a:r>
                        <a:rPr lang="zh-CN" sz="1800" b="1" kern="100">
                          <a:solidFill>
                            <a:srgbClr val="002060"/>
                          </a:solidFill>
                          <a:effectLst/>
                          <a:latin typeface="黑体" pitchFamily="49" charset="-122"/>
                          <a:ea typeface="黑体" pitchFamily="49" charset="-122"/>
                        </a:rPr>
                        <a:t>投资活动范畴</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各级正规教育和在职培训活动所花费的支出、增进健康、加强学龄前儿童营养、寻找工作、工作流动等活动。</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10995479"/>
                  </a:ext>
                </a:extLst>
              </a:tr>
            </a:tbl>
          </a:graphicData>
        </a:graphic>
      </p:graphicFrame>
      <p:sp>
        <p:nvSpPr>
          <p:cNvPr id="8" name="矩形 7">
            <a:extLst>
              <a:ext uri="{FF2B5EF4-FFF2-40B4-BE49-F238E27FC236}">
                <a16:creationId xmlns:a16="http://schemas.microsoft.com/office/drawing/2014/main" id="{8BA24E83-E407-4D60-B5EB-947930118DED}"/>
              </a:ext>
            </a:extLst>
          </p:cNvPr>
          <p:cNvSpPr/>
          <p:nvPr/>
        </p:nvSpPr>
        <p:spPr>
          <a:xfrm>
            <a:off x="692150" y="2984462"/>
            <a:ext cx="3258905"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2.</a:t>
            </a:r>
            <a:r>
              <a:rPr lang="zh-CN" altLang="zh-CN" b="1" u="sng" kern="100" dirty="0">
                <a:solidFill>
                  <a:srgbClr val="C00000"/>
                </a:solidFill>
                <a:latin typeface="黑体" pitchFamily="49" charset="-122"/>
                <a:ea typeface="黑体" pitchFamily="49" charset="-122"/>
                <a:cs typeface="宋体" panose="02010600030101010101" pitchFamily="2" charset="-122"/>
              </a:rPr>
              <a:t>人力资本投资的基本模型</a:t>
            </a:r>
            <a:endParaRPr lang="zh-CN" altLang="zh-CN" sz="2000" dirty="0">
              <a:effectLst/>
              <a:latin typeface="黑体" pitchFamily="49" charset="-122"/>
              <a:ea typeface="黑体" pitchFamily="49" charset="-122"/>
              <a:cs typeface="宋体" panose="02010600030101010101" pitchFamily="2" charset="-122"/>
            </a:endParaRPr>
          </a:p>
        </p:txBody>
      </p:sp>
      <p:graphicFrame>
        <p:nvGraphicFramePr>
          <p:cNvPr id="10" name="表格 9">
            <a:extLst>
              <a:ext uri="{FF2B5EF4-FFF2-40B4-BE49-F238E27FC236}">
                <a16:creationId xmlns:a16="http://schemas.microsoft.com/office/drawing/2014/main" id="{42C0E327-6197-4D53-843C-F9FBAA3DC618}"/>
              </a:ext>
            </a:extLst>
          </p:cNvPr>
          <p:cNvGraphicFramePr>
            <a:graphicFrameLocks noGrp="1"/>
          </p:cNvGraphicFramePr>
          <p:nvPr>
            <p:extLst>
              <p:ext uri="{D42A27DB-BD31-4B8C-83A1-F6EECF244321}">
                <p14:modId xmlns:p14="http://schemas.microsoft.com/office/powerpoint/2010/main" val="3183565996"/>
              </p:ext>
            </p:extLst>
          </p:nvPr>
        </p:nvGraphicFramePr>
        <p:xfrm>
          <a:off x="692149" y="3525520"/>
          <a:ext cx="10837863" cy="1097280"/>
        </p:xfrm>
        <a:graphic>
          <a:graphicData uri="http://schemas.openxmlformats.org/drawingml/2006/table">
            <a:tbl>
              <a:tblPr>
                <a:tableStyleId>{5C22544A-7EE6-4342-B048-85BDC9FD1C3A}</a:tableStyleId>
              </a:tblPr>
              <a:tblGrid>
                <a:gridCol w="2207667">
                  <a:extLst>
                    <a:ext uri="{9D8B030D-6E8A-4147-A177-3AD203B41FA5}">
                      <a16:colId xmlns:a16="http://schemas.microsoft.com/office/drawing/2014/main" val="3931612602"/>
                    </a:ext>
                  </a:extLst>
                </a:gridCol>
                <a:gridCol w="8630196">
                  <a:extLst>
                    <a:ext uri="{9D8B030D-6E8A-4147-A177-3AD203B41FA5}">
                      <a16:colId xmlns:a16="http://schemas.microsoft.com/office/drawing/2014/main" val="2872460543"/>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假定</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人们在进行教育和培训选择时都是以终身投入为依据来对</a:t>
                      </a:r>
                      <a:r>
                        <a:rPr lang="zh-CN" sz="1800" b="1" u="sng" kern="100" dirty="0">
                          <a:solidFill>
                            <a:srgbClr val="002060"/>
                          </a:solidFill>
                          <a:effectLst/>
                          <a:latin typeface="黑体" pitchFamily="49" charset="-122"/>
                          <a:ea typeface="黑体" pitchFamily="49" charset="-122"/>
                        </a:rPr>
                        <a:t>近期的投资成本和未来的收益现值</a:t>
                      </a:r>
                      <a:r>
                        <a:rPr lang="zh-CN" sz="1800" b="1" kern="100" dirty="0">
                          <a:solidFill>
                            <a:srgbClr val="002060"/>
                          </a:solidFill>
                          <a:effectLst/>
                          <a:latin typeface="黑体" pitchFamily="49" charset="-122"/>
                          <a:ea typeface="黑体" pitchFamily="49" charset="-122"/>
                        </a:rPr>
                        <a:t>之间进行比较的。</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2239379805"/>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内部收益率法</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如果最高贴现率大于其他投资的报酬率，则人力资源投资计划是可行的，否则，就是不可行的。</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768721654"/>
                  </a:ext>
                </a:extLst>
              </a:tr>
            </a:tbl>
          </a:graphicData>
        </a:graphic>
      </p:graphicFrame>
      <p:sp>
        <p:nvSpPr>
          <p:cNvPr id="19" name="矩形 18">
            <a:extLst>
              <a:ext uri="{FF2B5EF4-FFF2-40B4-BE49-F238E27FC236}">
                <a16:creationId xmlns:a16="http://schemas.microsoft.com/office/drawing/2014/main" id="{24717322-76C2-4529-817A-5D1435EA3ED5}"/>
              </a:ext>
            </a:extLst>
          </p:cNvPr>
          <p:cNvSpPr/>
          <p:nvPr/>
        </p:nvSpPr>
        <p:spPr>
          <a:xfrm>
            <a:off x="692150" y="790744"/>
            <a:ext cx="4188647"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1.</a:t>
            </a:r>
            <a:r>
              <a:rPr lang="zh-CN" altLang="zh-CN" b="1" u="sng" kern="100" dirty="0">
                <a:solidFill>
                  <a:srgbClr val="C00000"/>
                </a:solidFill>
                <a:latin typeface="黑体" pitchFamily="49" charset="-122"/>
                <a:ea typeface="黑体" pitchFamily="49" charset="-122"/>
                <a:cs typeface="宋体" panose="02010600030101010101" pitchFamily="2" charset="-122"/>
              </a:rPr>
              <a:t>人力资本投资理论的产生及其发展</a:t>
            </a:r>
            <a:endParaRPr lang="zh-CN" altLang="zh-CN" sz="2000" dirty="0">
              <a:effectLst/>
              <a:latin typeface="黑体" pitchFamily="49" charset="-122"/>
              <a:ea typeface="黑体" pitchFamily="49" charset="-122"/>
              <a:cs typeface="宋体" panose="02010600030101010101" pitchFamily="2" charset="-122"/>
            </a:endParaRPr>
          </a:p>
        </p:txBody>
      </p:sp>
    </p:spTree>
    <p:extLst>
      <p:ext uri="{BB962C8B-B14F-4D97-AF65-F5344CB8AC3E}">
        <p14:creationId xmlns:p14="http://schemas.microsoft.com/office/powerpoint/2010/main" val="12795083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CEBD0D8F-4D9C-4C7C-93E4-9FE0E15B01BC}"/>
              </a:ext>
            </a:extLst>
          </p:cNvPr>
          <p:cNvSpPr/>
          <p:nvPr/>
        </p:nvSpPr>
        <p:spPr>
          <a:xfrm>
            <a:off x="839917" y="583807"/>
            <a:ext cx="3839193" cy="442878"/>
          </a:xfrm>
          <a:prstGeom prst="rect">
            <a:avLst/>
          </a:prstGeom>
        </p:spPr>
        <p:txBody>
          <a:bodyPr wrap="none">
            <a:spAutoFit/>
          </a:bodyPr>
          <a:lstStyle/>
          <a:p>
            <a:pPr indent="280670" algn="just">
              <a:lnSpc>
                <a:spcPct val="150000"/>
              </a:lnSpc>
              <a:spcAft>
                <a:spcPts val="0"/>
              </a:spcAft>
            </a:pPr>
            <a:r>
              <a:rPr lang="zh-CN" altLang="en-US" b="1" u="sng" kern="100" dirty="0">
                <a:solidFill>
                  <a:srgbClr val="002060"/>
                </a:solidFill>
                <a:latin typeface="黑体" pitchFamily="49" charset="-122"/>
                <a:ea typeface="黑体" pitchFamily="49" charset="-122"/>
                <a:cs typeface="宋体" panose="02010600030101010101" pitchFamily="2" charset="-122"/>
              </a:rPr>
              <a:t>第二节 人力资本投资与高等教育</a:t>
            </a:r>
            <a:endParaRPr lang="zh-CN" altLang="zh-CN" sz="2000" dirty="0">
              <a:solidFill>
                <a:srgbClr val="002060"/>
              </a:solidFill>
              <a:effectLst/>
              <a:latin typeface="黑体" pitchFamily="49" charset="-122"/>
              <a:ea typeface="黑体" pitchFamily="49" charset="-122"/>
              <a:cs typeface="宋体" panose="02010600030101010101" pitchFamily="2" charset="-122"/>
            </a:endParaRPr>
          </a:p>
        </p:txBody>
      </p:sp>
      <p:sp>
        <p:nvSpPr>
          <p:cNvPr id="15" name="矩形 14">
            <a:extLst>
              <a:ext uri="{FF2B5EF4-FFF2-40B4-BE49-F238E27FC236}">
                <a16:creationId xmlns:a16="http://schemas.microsoft.com/office/drawing/2014/main" id="{4DDAC78B-6ABA-4348-A127-5C910A9F61C9}"/>
              </a:ext>
            </a:extLst>
          </p:cNvPr>
          <p:cNvSpPr/>
          <p:nvPr/>
        </p:nvSpPr>
        <p:spPr>
          <a:xfrm>
            <a:off x="692150" y="1706575"/>
            <a:ext cx="3877985" cy="369332"/>
          </a:xfrm>
          <a:prstGeom prst="rect">
            <a:avLst/>
          </a:prstGeom>
        </p:spPr>
        <p:txBody>
          <a:bodyPr wrap="none">
            <a:spAutoFit/>
          </a:bodyPr>
          <a:lstStyle/>
          <a:p>
            <a:r>
              <a:rPr lang="en-US" altLang="zh-CN" b="1" kern="100" dirty="0">
                <a:solidFill>
                  <a:srgbClr val="000080"/>
                </a:solidFill>
                <a:latin typeface="黑体" pitchFamily="49" charset="-122"/>
                <a:ea typeface="黑体" pitchFamily="49" charset="-122"/>
                <a:cs typeface="宋体" panose="02010600030101010101" pitchFamily="2" charset="-122"/>
              </a:rPr>
              <a:t>1.</a:t>
            </a:r>
            <a:r>
              <a:rPr lang="zh-CN" altLang="zh-CN" b="1" kern="100" dirty="0">
                <a:solidFill>
                  <a:srgbClr val="000080"/>
                </a:solidFill>
                <a:latin typeface="黑体" pitchFamily="49" charset="-122"/>
                <a:ea typeface="黑体" pitchFamily="49" charset="-122"/>
                <a:cs typeface="宋体" panose="02010600030101010101" pitchFamily="2" charset="-122"/>
              </a:rPr>
              <a:t>高等教育投资的成本收益分析框架</a:t>
            </a:r>
            <a:endParaRPr lang="zh-CN" altLang="en-US" b="1" dirty="0">
              <a:latin typeface="黑体" pitchFamily="49" charset="-122"/>
              <a:ea typeface="黑体" pitchFamily="49" charset="-122"/>
            </a:endParaRPr>
          </a:p>
        </p:txBody>
      </p:sp>
      <p:graphicFrame>
        <p:nvGraphicFramePr>
          <p:cNvPr id="16" name="表格 15">
            <a:extLst>
              <a:ext uri="{FF2B5EF4-FFF2-40B4-BE49-F238E27FC236}">
                <a16:creationId xmlns:a16="http://schemas.microsoft.com/office/drawing/2014/main" id="{D1C79AD9-7A98-4DAC-92C5-DE327B04FD66}"/>
              </a:ext>
            </a:extLst>
          </p:cNvPr>
          <p:cNvGraphicFramePr>
            <a:graphicFrameLocks noGrp="1"/>
          </p:cNvGraphicFramePr>
          <p:nvPr>
            <p:extLst>
              <p:ext uri="{D42A27DB-BD31-4B8C-83A1-F6EECF244321}">
                <p14:modId xmlns:p14="http://schemas.microsoft.com/office/powerpoint/2010/main" val="2085808295"/>
              </p:ext>
            </p:extLst>
          </p:nvPr>
        </p:nvGraphicFramePr>
        <p:xfrm>
          <a:off x="692150" y="2324917"/>
          <a:ext cx="10837863" cy="54864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227007117"/>
                    </a:ext>
                  </a:extLst>
                </a:gridCol>
              </a:tblGrid>
              <a:tr h="386080">
                <a:tc>
                  <a:txBody>
                    <a:bodyPr/>
                    <a:lstStyle/>
                    <a:p>
                      <a:pPr marL="342900" lvl="0" indent="-342900" algn="just">
                        <a:spcAft>
                          <a:spcPts val="0"/>
                        </a:spcAft>
                        <a:buFont typeface="+mj-lt"/>
                        <a:buAutoNum type="arabicPeriod"/>
                      </a:pPr>
                      <a:r>
                        <a:rPr lang="zh-CN" sz="1800" b="1" kern="100" dirty="0">
                          <a:solidFill>
                            <a:srgbClr val="002060"/>
                          </a:solidFill>
                          <a:effectLst/>
                          <a:latin typeface="黑体" pitchFamily="49" charset="-122"/>
                          <a:ea typeface="黑体" pitchFamily="49" charset="-122"/>
                        </a:rPr>
                        <a:t>上大学从根本上说是一种经济决策，要考虑上大学的成本和收益的比较。</a:t>
                      </a:r>
                      <a:endParaRPr lang="zh-CN" sz="1800" b="1"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100" dirty="0">
                          <a:solidFill>
                            <a:srgbClr val="002060"/>
                          </a:solidFill>
                          <a:effectLst/>
                          <a:latin typeface="黑体" pitchFamily="49" charset="-122"/>
                          <a:ea typeface="黑体" pitchFamily="49" charset="-122"/>
                        </a:rPr>
                        <a:t>接受高等教育会产生：</a:t>
                      </a:r>
                      <a:r>
                        <a:rPr lang="zh-CN" sz="1800" b="1" u="sng" kern="100" dirty="0">
                          <a:solidFill>
                            <a:srgbClr val="002060"/>
                          </a:solidFill>
                          <a:effectLst/>
                          <a:latin typeface="黑体" pitchFamily="49" charset="-122"/>
                          <a:ea typeface="黑体" pitchFamily="49" charset="-122"/>
                        </a:rPr>
                        <a:t>成本</a:t>
                      </a:r>
                      <a:r>
                        <a:rPr lang="en-US"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直接成本</a:t>
                      </a:r>
                      <a:r>
                        <a:rPr lang="en-US"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机会成本</a:t>
                      </a:r>
                      <a:r>
                        <a:rPr lang="en-US"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心理成本</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收益</a:t>
                      </a:r>
                      <a:r>
                        <a:rPr lang="en-US"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经济收益</a:t>
                      </a:r>
                      <a:r>
                        <a:rPr lang="en-US"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心理收益</a:t>
                      </a:r>
                      <a:r>
                        <a:rPr lang="en-US" sz="1800" b="1" kern="100" dirty="0">
                          <a:solidFill>
                            <a:srgbClr val="002060"/>
                          </a:solidFill>
                          <a:effectLst/>
                          <a:latin typeface="黑体" pitchFamily="49" charset="-122"/>
                          <a:ea typeface="黑体" pitchFamily="49" charset="-122"/>
                        </a:rPr>
                        <a:t>                       </a:t>
                      </a:r>
                      <a:endParaRPr lang="zh-CN" sz="1800" b="1"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75737855"/>
                  </a:ext>
                </a:extLst>
              </a:tr>
            </a:tbl>
          </a:graphicData>
        </a:graphic>
      </p:graphicFrame>
      <p:sp>
        <p:nvSpPr>
          <p:cNvPr id="17" name="矩形 16">
            <a:extLst>
              <a:ext uri="{FF2B5EF4-FFF2-40B4-BE49-F238E27FC236}">
                <a16:creationId xmlns:a16="http://schemas.microsoft.com/office/drawing/2014/main" id="{7EA9EF40-B7AB-412B-8564-66AC16B0A4AF}"/>
              </a:ext>
            </a:extLst>
          </p:cNvPr>
          <p:cNvSpPr/>
          <p:nvPr/>
        </p:nvSpPr>
        <p:spPr>
          <a:xfrm>
            <a:off x="692150" y="3117460"/>
            <a:ext cx="10837863" cy="460382"/>
          </a:xfrm>
          <a:prstGeom prst="rect">
            <a:avLst/>
          </a:prstGeom>
        </p:spPr>
        <p:txBody>
          <a:bodyPr wrap="square">
            <a:spAutoFit/>
          </a:bodyPr>
          <a:lstStyle/>
          <a:p>
            <a:pPr algn="just">
              <a:lnSpc>
                <a:spcPct val="150000"/>
              </a:lnSpc>
              <a:spcAft>
                <a:spcPts val="0"/>
              </a:spcAft>
            </a:pPr>
            <a:r>
              <a:rPr lang="en-US" altLang="zh-CN" b="1" kern="0" dirty="0">
                <a:solidFill>
                  <a:srgbClr val="002060"/>
                </a:solidFill>
                <a:latin typeface="黑体" pitchFamily="49" charset="-122"/>
                <a:ea typeface="黑体" pitchFamily="49" charset="-122"/>
                <a:cs typeface="宋体" panose="02010600030101010101" pitchFamily="2" charset="-122"/>
              </a:rPr>
              <a:t>2</a:t>
            </a:r>
            <a:r>
              <a:rPr lang="en-US" altLang="zh-CN" b="1" kern="100" dirty="0">
                <a:solidFill>
                  <a:srgbClr val="002060"/>
                </a:solidFill>
                <a:latin typeface="黑体" pitchFamily="49" charset="-122"/>
                <a:ea typeface="黑体" pitchFamily="49" charset="-122"/>
                <a:cs typeface="宋体" panose="02010600030101010101" pitchFamily="2" charset="-122"/>
              </a:rPr>
              <a:t>.</a:t>
            </a:r>
            <a:r>
              <a:rPr lang="zh-CN" altLang="zh-CN" b="1" kern="100" dirty="0">
                <a:solidFill>
                  <a:srgbClr val="002060"/>
                </a:solidFill>
                <a:latin typeface="黑体" pitchFamily="49" charset="-122"/>
                <a:ea typeface="黑体" pitchFamily="49" charset="-122"/>
                <a:cs typeface="宋体" panose="02010600030101010101" pitchFamily="2" charset="-122"/>
              </a:rPr>
              <a:t>高等教育投资决策的几个基本推论（也适用于培训等其他一些人力资本投资活动）</a:t>
            </a:r>
            <a:endParaRPr lang="zh-CN" altLang="zh-CN" sz="1600" b="1"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18" name="表格 17">
            <a:extLst>
              <a:ext uri="{FF2B5EF4-FFF2-40B4-BE49-F238E27FC236}">
                <a16:creationId xmlns:a16="http://schemas.microsoft.com/office/drawing/2014/main" id="{F3A4F901-20EA-4D1B-946E-A7B202921DB5}"/>
              </a:ext>
            </a:extLst>
          </p:cNvPr>
          <p:cNvGraphicFramePr>
            <a:graphicFrameLocks noGrp="1"/>
          </p:cNvGraphicFramePr>
          <p:nvPr>
            <p:extLst>
              <p:ext uri="{D42A27DB-BD31-4B8C-83A1-F6EECF244321}">
                <p14:modId xmlns:p14="http://schemas.microsoft.com/office/powerpoint/2010/main" val="975087585"/>
              </p:ext>
            </p:extLst>
          </p:nvPr>
        </p:nvGraphicFramePr>
        <p:xfrm>
          <a:off x="692150" y="3654676"/>
          <a:ext cx="10837863" cy="137160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1107732547"/>
                    </a:ext>
                  </a:extLst>
                </a:gridCol>
              </a:tblGrid>
              <a:tr h="0">
                <a:tc>
                  <a:txBody>
                    <a:bodyPr/>
                    <a:lstStyle/>
                    <a:p>
                      <a:pPr marL="342900" lvl="0" indent="-342900" algn="just">
                        <a:spcAft>
                          <a:spcPts val="0"/>
                        </a:spcAft>
                        <a:buFont typeface="+mj-lt"/>
                        <a:buAutoNum type="arabicPeriod"/>
                      </a:pPr>
                      <a:r>
                        <a:rPr lang="zh-CN" sz="1800" b="1" u="sng" kern="100" dirty="0">
                          <a:solidFill>
                            <a:srgbClr val="002060"/>
                          </a:solidFill>
                          <a:effectLst/>
                          <a:latin typeface="黑体" pitchFamily="49" charset="-122"/>
                          <a:ea typeface="黑体" pitchFamily="49" charset="-122"/>
                        </a:rPr>
                        <a:t>前提：在其他条件相同情况下</a:t>
                      </a:r>
                      <a:endParaRPr lang="zh-CN" sz="1800" b="1" dirty="0">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en-US" sz="1800" b="1" u="sng" kern="100" dirty="0">
                          <a:solidFill>
                            <a:srgbClr val="002060"/>
                          </a:solidFill>
                          <a:effectLst/>
                          <a:latin typeface="黑体" pitchFamily="49" charset="-122"/>
                          <a:ea typeface="黑体" pitchFamily="49" charset="-122"/>
                        </a:rPr>
                        <a:t>1.</a:t>
                      </a:r>
                      <a:r>
                        <a:rPr lang="zh-CN" sz="1800" b="1" u="sng" kern="100" dirty="0">
                          <a:solidFill>
                            <a:srgbClr val="002060"/>
                          </a:solidFill>
                          <a:effectLst/>
                          <a:latin typeface="黑体" pitchFamily="49" charset="-122"/>
                          <a:ea typeface="黑体" pitchFamily="49" charset="-122"/>
                        </a:rPr>
                        <a:t>投资后的收入增量流越长</a:t>
                      </a:r>
                      <a:r>
                        <a:rPr lang="zh-CN" sz="1800" b="1" kern="100" dirty="0">
                          <a:solidFill>
                            <a:srgbClr val="002060"/>
                          </a:solidFill>
                          <a:effectLst/>
                          <a:latin typeface="黑体" pitchFamily="49" charset="-122"/>
                          <a:ea typeface="黑体" pitchFamily="49" charset="-122"/>
                        </a:rPr>
                        <a:t>，则上大学的净现值越可能为正，从而</a:t>
                      </a:r>
                      <a:r>
                        <a:rPr lang="zh-CN" sz="1800" b="1" u="sng" kern="100" dirty="0">
                          <a:solidFill>
                            <a:srgbClr val="002060"/>
                          </a:solidFill>
                          <a:effectLst/>
                          <a:latin typeface="黑体" pitchFamily="49" charset="-122"/>
                          <a:ea typeface="黑体" pitchFamily="49" charset="-122"/>
                        </a:rPr>
                        <a:t>上大学的可能性更大</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上大学的</a:t>
                      </a:r>
                      <a:r>
                        <a:rPr lang="zh-CN" sz="1800" b="1" u="sng" kern="100" dirty="0">
                          <a:solidFill>
                            <a:srgbClr val="002060"/>
                          </a:solidFill>
                          <a:effectLst/>
                          <a:latin typeface="黑体" pitchFamily="49" charset="-122"/>
                          <a:ea typeface="黑体" pitchFamily="49" charset="-122"/>
                        </a:rPr>
                        <a:t>成本越低</a:t>
                      </a:r>
                      <a:r>
                        <a:rPr lang="zh-CN" sz="1800" b="1" kern="100" dirty="0">
                          <a:solidFill>
                            <a:srgbClr val="002060"/>
                          </a:solidFill>
                          <a:effectLst/>
                          <a:latin typeface="黑体" pitchFamily="49" charset="-122"/>
                          <a:ea typeface="黑体" pitchFamily="49" charset="-122"/>
                        </a:rPr>
                        <a:t>，则上大学的人相对就会</a:t>
                      </a:r>
                      <a:r>
                        <a:rPr lang="zh-CN" sz="1800" b="1" u="sng" kern="100" dirty="0">
                          <a:solidFill>
                            <a:srgbClr val="002060"/>
                          </a:solidFill>
                          <a:effectLst/>
                          <a:latin typeface="黑体" pitchFamily="49" charset="-122"/>
                          <a:ea typeface="黑体" pitchFamily="49" charset="-122"/>
                        </a:rPr>
                        <a:t>越多</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大学毕业生与高中毕业生之间的</a:t>
                      </a:r>
                      <a:r>
                        <a:rPr lang="zh-CN" sz="1800" b="1" u="sng" kern="100" dirty="0">
                          <a:solidFill>
                            <a:srgbClr val="002060"/>
                          </a:solidFill>
                          <a:effectLst/>
                          <a:latin typeface="黑体" pitchFamily="49" charset="-122"/>
                          <a:ea typeface="黑体" pitchFamily="49" charset="-122"/>
                        </a:rPr>
                        <a:t>工资性报酬差距越大</a:t>
                      </a:r>
                      <a:r>
                        <a:rPr lang="zh-CN" sz="1800" b="1" kern="100" dirty="0">
                          <a:solidFill>
                            <a:srgbClr val="002060"/>
                          </a:solidFill>
                          <a:effectLst/>
                          <a:latin typeface="黑体" pitchFamily="49" charset="-122"/>
                          <a:ea typeface="黑体" pitchFamily="49" charset="-122"/>
                        </a:rPr>
                        <a:t>，则投资大学教育的人相对会</a:t>
                      </a:r>
                      <a:r>
                        <a:rPr lang="zh-CN" sz="1800" b="1" u="sng" kern="100" dirty="0">
                          <a:solidFill>
                            <a:srgbClr val="002060"/>
                          </a:solidFill>
                          <a:effectLst/>
                          <a:latin typeface="黑体" pitchFamily="49" charset="-122"/>
                          <a:ea typeface="黑体" pitchFamily="49" charset="-122"/>
                        </a:rPr>
                        <a:t>越多</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在折算上大学的未来收益时所使用的</a:t>
                      </a:r>
                      <a:r>
                        <a:rPr lang="zh-CN" sz="1800" b="1" u="sng" kern="100" dirty="0">
                          <a:solidFill>
                            <a:srgbClr val="002060"/>
                          </a:solidFill>
                          <a:effectLst/>
                          <a:latin typeface="黑体" pitchFamily="49" charset="-122"/>
                          <a:ea typeface="黑体" pitchFamily="49" charset="-122"/>
                        </a:rPr>
                        <a:t>贴现率越高</a:t>
                      </a:r>
                      <a:r>
                        <a:rPr lang="zh-CN" sz="1800" b="1" kern="100" dirty="0">
                          <a:solidFill>
                            <a:srgbClr val="002060"/>
                          </a:solidFill>
                          <a:effectLst/>
                          <a:latin typeface="黑体" pitchFamily="49" charset="-122"/>
                          <a:ea typeface="黑体" pitchFamily="49" charset="-122"/>
                        </a:rPr>
                        <a:t>，则</a:t>
                      </a:r>
                      <a:r>
                        <a:rPr lang="zh-CN" sz="1800" b="1" u="sng" kern="100" dirty="0">
                          <a:solidFill>
                            <a:srgbClr val="002060"/>
                          </a:solidFill>
                          <a:effectLst/>
                          <a:latin typeface="黑体" pitchFamily="49" charset="-122"/>
                          <a:ea typeface="黑体" pitchFamily="49" charset="-122"/>
                        </a:rPr>
                        <a:t>上大学的可能性就越小。</a:t>
                      </a:r>
                      <a:endParaRPr lang="zh-CN" sz="1800" b="1"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46469912"/>
                  </a:ext>
                </a:extLst>
              </a:tr>
            </a:tbl>
          </a:graphicData>
        </a:graphic>
      </p:graphicFrame>
      <p:sp>
        <p:nvSpPr>
          <p:cNvPr id="19" name="矩形 18">
            <a:extLst>
              <a:ext uri="{FF2B5EF4-FFF2-40B4-BE49-F238E27FC236}">
                <a16:creationId xmlns:a16="http://schemas.microsoft.com/office/drawing/2014/main" id="{CEBD0D8F-4D9C-4C7C-93E4-9FE0E15B01BC}"/>
              </a:ext>
            </a:extLst>
          </p:cNvPr>
          <p:cNvSpPr/>
          <p:nvPr/>
        </p:nvSpPr>
        <p:spPr>
          <a:xfrm>
            <a:off x="692150" y="1298575"/>
            <a:ext cx="3723776"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800000"/>
                </a:solidFill>
                <a:latin typeface="黑体" pitchFamily="49" charset="-122"/>
                <a:ea typeface="黑体" pitchFamily="49" charset="-122"/>
                <a:cs typeface="宋体" panose="02010600030101010101" pitchFamily="2" charset="-122"/>
              </a:rPr>
              <a:t>3.</a:t>
            </a:r>
            <a:r>
              <a:rPr lang="zh-CN" altLang="zh-CN" b="1" u="sng" kern="100" dirty="0">
                <a:solidFill>
                  <a:srgbClr val="800000"/>
                </a:solidFill>
                <a:latin typeface="黑体" pitchFamily="49" charset="-122"/>
                <a:ea typeface="黑体" pitchFamily="49" charset="-122"/>
                <a:cs typeface="宋体" panose="02010600030101010101" pitchFamily="2" charset="-122"/>
              </a:rPr>
              <a:t>高等教育投资决策的基本模型</a:t>
            </a:r>
            <a:endParaRPr lang="zh-CN" altLang="zh-CN" sz="2000" dirty="0">
              <a:effectLst/>
              <a:latin typeface="黑体" pitchFamily="49" charset="-122"/>
              <a:ea typeface="黑体" pitchFamily="49" charset="-122"/>
              <a:cs typeface="宋体" panose="02010600030101010101" pitchFamily="2" charset="-122"/>
            </a:endParaRPr>
          </a:p>
        </p:txBody>
      </p:sp>
    </p:spTree>
    <p:extLst>
      <p:ext uri="{BB962C8B-B14F-4D97-AF65-F5344CB8AC3E}">
        <p14:creationId xmlns:p14="http://schemas.microsoft.com/office/powerpoint/2010/main" val="12795083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383051B-8581-4803-8FF5-B99B505C2A3B}"/>
              </a:ext>
            </a:extLst>
          </p:cNvPr>
          <p:cNvSpPr/>
          <p:nvPr/>
        </p:nvSpPr>
        <p:spPr>
          <a:xfrm>
            <a:off x="664097" y="487359"/>
            <a:ext cx="5118389" cy="442878"/>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黑体" pitchFamily="49" charset="-122"/>
                <a:ea typeface="黑体" pitchFamily="49" charset="-122"/>
                <a:cs typeface="宋体" panose="02010600030101010101" pitchFamily="2" charset="-122"/>
              </a:rPr>
              <a:t>4.</a:t>
            </a:r>
            <a:r>
              <a:rPr lang="zh-CN" altLang="zh-CN" b="1" u="sng" kern="100" dirty="0">
                <a:solidFill>
                  <a:srgbClr val="C00000"/>
                </a:solidFill>
                <a:latin typeface="黑体" pitchFamily="49" charset="-122"/>
                <a:ea typeface="黑体" pitchFamily="49" charset="-122"/>
                <a:cs typeface="宋体" panose="02010600030101010101" pitchFamily="2" charset="-122"/>
              </a:rPr>
              <a:t>教育投资的收益估计及高等教育的信号模型</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79C3AEC5-3995-4314-8AAC-DF9EF3BE40C1}"/>
              </a:ext>
            </a:extLst>
          </p:cNvPr>
          <p:cNvGraphicFramePr>
            <a:graphicFrameLocks noGrp="1"/>
          </p:cNvGraphicFramePr>
          <p:nvPr>
            <p:extLst>
              <p:ext uri="{D42A27DB-BD31-4B8C-83A1-F6EECF244321}">
                <p14:modId xmlns:p14="http://schemas.microsoft.com/office/powerpoint/2010/main" val="3992156914"/>
              </p:ext>
            </p:extLst>
          </p:nvPr>
        </p:nvGraphicFramePr>
        <p:xfrm>
          <a:off x="692150" y="1032933"/>
          <a:ext cx="10837863" cy="1645920"/>
        </p:xfrm>
        <a:graphic>
          <a:graphicData uri="http://schemas.openxmlformats.org/drawingml/2006/table">
            <a:tbl>
              <a:tblPr>
                <a:tableStyleId>{5C22544A-7EE6-4342-B048-85BDC9FD1C3A}</a:tableStyleId>
              </a:tblPr>
              <a:tblGrid>
                <a:gridCol w="2610830">
                  <a:extLst>
                    <a:ext uri="{9D8B030D-6E8A-4147-A177-3AD203B41FA5}">
                      <a16:colId xmlns:a16="http://schemas.microsoft.com/office/drawing/2014/main" val="1697291390"/>
                    </a:ext>
                  </a:extLst>
                </a:gridCol>
                <a:gridCol w="8227033">
                  <a:extLst>
                    <a:ext uri="{9D8B030D-6E8A-4147-A177-3AD203B41FA5}">
                      <a16:colId xmlns:a16="http://schemas.microsoft.com/office/drawing/2014/main" val="2285047294"/>
                    </a:ext>
                  </a:extLst>
                </a:gridCol>
              </a:tblGrid>
              <a:tr h="0">
                <a:tc rowSpan="3">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教育投资的私人收益估计偏差</a:t>
                      </a:r>
                    </a:p>
                    <a:p>
                      <a:pPr algn="just">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FF0000"/>
                          </a:solidFill>
                          <a:effectLst/>
                          <a:latin typeface="黑体" pitchFamily="49" charset="-122"/>
                          <a:ea typeface="黑体" pitchFamily="49" charset="-122"/>
                        </a:rPr>
                        <a:t>高估偏差</a:t>
                      </a:r>
                      <a:r>
                        <a:rPr lang="zh-CN" sz="1800" b="1" kern="100" dirty="0">
                          <a:solidFill>
                            <a:srgbClr val="002060"/>
                          </a:solidFill>
                          <a:effectLst/>
                          <a:latin typeface="黑体" pitchFamily="49" charset="-122"/>
                          <a:ea typeface="黑体" pitchFamily="49" charset="-122"/>
                        </a:rPr>
                        <a:t>：能力偏差，过高估计一个人能够从教育投资中所获得的的收益</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85649066"/>
                  </a:ext>
                </a:extLst>
              </a:tr>
              <a:tr h="0">
                <a:tc vMerge="1">
                  <a:txBody>
                    <a:bodyPr/>
                    <a:lstStyle/>
                    <a:p>
                      <a:endParaRPr lang="zh-CN" altLang="en-US"/>
                    </a:p>
                  </a:txBody>
                  <a:tcPr/>
                </a:tc>
                <a:tc>
                  <a:txBody>
                    <a:bodyPr/>
                    <a:lstStyle/>
                    <a:p>
                      <a:pPr algn="just">
                        <a:spcAft>
                          <a:spcPts val="0"/>
                        </a:spcAft>
                      </a:pPr>
                      <a:r>
                        <a:rPr lang="zh-CN" sz="1800" b="1" kern="100" dirty="0">
                          <a:solidFill>
                            <a:srgbClr val="FF0000"/>
                          </a:solidFill>
                          <a:effectLst/>
                          <a:latin typeface="黑体" pitchFamily="49" charset="-122"/>
                          <a:ea typeface="黑体" pitchFamily="49" charset="-122"/>
                        </a:rPr>
                        <a:t>低估偏差</a:t>
                      </a:r>
                      <a:r>
                        <a:rPr lang="zh-CN" sz="1800" b="1" kern="100" dirty="0">
                          <a:solidFill>
                            <a:srgbClr val="002060"/>
                          </a:solidFill>
                          <a:effectLst/>
                          <a:latin typeface="黑体" pitchFamily="49" charset="-122"/>
                          <a:ea typeface="黑体" pitchFamily="49" charset="-122"/>
                        </a:rPr>
                        <a:t>：上大学的收益表现为较高的生产力，还表现为心理上的收益和非货币收益；上大学所获得货币报酬包括工资性报酬部分和福利部分。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3214726"/>
                  </a:ext>
                </a:extLst>
              </a:tr>
              <a:tr h="0">
                <a:tc vMerge="1">
                  <a:txBody>
                    <a:bodyPr/>
                    <a:lstStyle/>
                    <a:p>
                      <a:endParaRPr lang="zh-CN" altLang="en-US"/>
                    </a:p>
                  </a:txBody>
                  <a:tcPr/>
                </a:tc>
                <a:tc>
                  <a:txBody>
                    <a:bodyPr/>
                    <a:lstStyle/>
                    <a:p>
                      <a:pPr algn="just">
                        <a:spcAft>
                          <a:spcPts val="0"/>
                        </a:spcAft>
                      </a:pPr>
                      <a:r>
                        <a:rPr lang="zh-CN" sz="1800" b="1" kern="100" dirty="0">
                          <a:solidFill>
                            <a:srgbClr val="FF0000"/>
                          </a:solidFill>
                          <a:effectLst/>
                          <a:latin typeface="黑体" pitchFamily="49" charset="-122"/>
                          <a:ea typeface="黑体" pitchFamily="49" charset="-122"/>
                        </a:rPr>
                        <a:t>选择性偏差</a:t>
                      </a:r>
                      <a:r>
                        <a:rPr lang="zh-CN" sz="1800" b="1" kern="100" dirty="0">
                          <a:solidFill>
                            <a:srgbClr val="002060"/>
                          </a:solidFill>
                          <a:effectLst/>
                          <a:latin typeface="黑体" pitchFamily="49" charset="-122"/>
                          <a:ea typeface="黑体" pitchFamily="49" charset="-122"/>
                        </a:rPr>
                        <a:t>：上大学与不上大学，应对比两种情况</a:t>
                      </a:r>
                      <a:r>
                        <a:rPr lang="zh-CN" sz="1800" b="1" u="sng" kern="100" dirty="0">
                          <a:solidFill>
                            <a:srgbClr val="002060"/>
                          </a:solidFill>
                          <a:effectLst/>
                          <a:latin typeface="黑体" pitchFamily="49" charset="-122"/>
                          <a:ea typeface="黑体" pitchFamily="49" charset="-122"/>
                        </a:rPr>
                        <a:t>终身工资性报酬差距</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184831240"/>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2. </a:t>
                      </a:r>
                      <a:r>
                        <a:rPr lang="zh-CN" sz="1800" b="1" kern="100">
                          <a:solidFill>
                            <a:srgbClr val="002060"/>
                          </a:solidFill>
                          <a:effectLst/>
                          <a:latin typeface="黑体" pitchFamily="49" charset="-122"/>
                          <a:ea typeface="黑体" pitchFamily="49" charset="-122"/>
                        </a:rPr>
                        <a:t>高等教育信号模型</a:t>
                      </a:r>
                    </a:p>
                    <a:p>
                      <a:pPr algn="just">
                        <a:spcAft>
                          <a:spcPts val="0"/>
                        </a:spcAft>
                      </a:pP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高等教育只不过是高生产率的信号而已，它表明，能够完成高等教育的人通常是生产率较高的人。</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386409364"/>
                  </a:ext>
                </a:extLst>
              </a:tr>
            </a:tbl>
          </a:graphicData>
        </a:graphic>
      </p:graphicFrame>
      <p:sp>
        <p:nvSpPr>
          <p:cNvPr id="8" name="矩形 7">
            <a:extLst>
              <a:ext uri="{FF2B5EF4-FFF2-40B4-BE49-F238E27FC236}">
                <a16:creationId xmlns:a16="http://schemas.microsoft.com/office/drawing/2014/main" id="{41B04C53-29D4-480F-AA25-A2F1DCE0D885}"/>
              </a:ext>
            </a:extLst>
          </p:cNvPr>
          <p:cNvSpPr/>
          <p:nvPr/>
        </p:nvSpPr>
        <p:spPr>
          <a:xfrm>
            <a:off x="692150" y="3002236"/>
            <a:ext cx="3956211" cy="507831"/>
          </a:xfrm>
          <a:prstGeom prst="rect">
            <a:avLst/>
          </a:prstGeom>
        </p:spPr>
        <p:txBody>
          <a:bodyPr wrap="none">
            <a:spAutoFit/>
          </a:bodyPr>
          <a:lstStyle/>
          <a:p>
            <a:pPr indent="280670" algn="just">
              <a:lnSpc>
                <a:spcPct val="150000"/>
              </a:lnSpc>
              <a:spcAft>
                <a:spcPts val="0"/>
              </a:spcAft>
            </a:pPr>
            <a:r>
              <a:rPr lang="zh-CN" altLang="en-US"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第三节  人力资本投资与在职培训</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0" name="表格 9">
            <a:extLst>
              <a:ext uri="{FF2B5EF4-FFF2-40B4-BE49-F238E27FC236}">
                <a16:creationId xmlns:a16="http://schemas.microsoft.com/office/drawing/2014/main" id="{315B93D2-EBE2-4209-BA18-CB74DD44E699}"/>
              </a:ext>
            </a:extLst>
          </p:cNvPr>
          <p:cNvGraphicFramePr>
            <a:graphicFrameLocks noGrp="1"/>
          </p:cNvGraphicFramePr>
          <p:nvPr>
            <p:extLst>
              <p:ext uri="{D42A27DB-BD31-4B8C-83A1-F6EECF244321}">
                <p14:modId xmlns:p14="http://schemas.microsoft.com/office/powerpoint/2010/main" val="2307921464"/>
              </p:ext>
            </p:extLst>
          </p:nvPr>
        </p:nvGraphicFramePr>
        <p:xfrm>
          <a:off x="692150" y="4260427"/>
          <a:ext cx="10837863" cy="548640"/>
        </p:xfrm>
        <a:graphic>
          <a:graphicData uri="http://schemas.openxmlformats.org/drawingml/2006/table">
            <a:tbl>
              <a:tblPr>
                <a:tableStyleId>{5C22544A-7EE6-4342-B048-85BDC9FD1C3A}</a:tableStyleId>
              </a:tblPr>
              <a:tblGrid>
                <a:gridCol w="10837863">
                  <a:extLst>
                    <a:ext uri="{9D8B030D-6E8A-4147-A177-3AD203B41FA5}">
                      <a16:colId xmlns:a16="http://schemas.microsoft.com/office/drawing/2014/main" val="420352901"/>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在职培训是除正规教育以外的另一种重要的人力资本投资形式</a:t>
                      </a:r>
                      <a:r>
                        <a:rPr lang="en-US" sz="1800" b="1" kern="100" dirty="0">
                          <a:solidFill>
                            <a:srgbClr val="002060"/>
                          </a:solidFill>
                          <a:effectLst/>
                          <a:latin typeface="黑体" pitchFamily="49" charset="-122"/>
                          <a:ea typeface="黑体" pitchFamily="49" charset="-122"/>
                        </a:rPr>
                        <a:t>, </a:t>
                      </a:r>
                      <a:r>
                        <a:rPr lang="zh-CN" sz="1800" b="1" kern="100" dirty="0">
                          <a:solidFill>
                            <a:srgbClr val="002060"/>
                          </a:solidFill>
                          <a:effectLst/>
                          <a:latin typeface="黑体" pitchFamily="49" charset="-122"/>
                          <a:ea typeface="黑体" pitchFamily="49" charset="-122"/>
                        </a:rPr>
                        <a:t>对于</a:t>
                      </a:r>
                      <a:r>
                        <a:rPr lang="zh-CN" altLang="en-US" sz="1800" b="1" kern="100" dirty="0">
                          <a:solidFill>
                            <a:srgbClr val="002060"/>
                          </a:solidFill>
                          <a:effectLst/>
                          <a:latin typeface="黑体" pitchFamily="49" charset="-122"/>
                          <a:ea typeface="黑体" pitchFamily="49" charset="-122"/>
                        </a:rPr>
                        <a:t>劳动者</a:t>
                      </a:r>
                      <a:r>
                        <a:rPr lang="zh-CN" sz="1800" b="1" kern="100" dirty="0">
                          <a:solidFill>
                            <a:srgbClr val="002060"/>
                          </a:solidFill>
                          <a:effectLst/>
                          <a:latin typeface="黑体" pitchFamily="49" charset="-122"/>
                          <a:ea typeface="黑体" pitchFamily="49" charset="-122"/>
                        </a:rPr>
                        <a:t>的技能学习来说，在职培训都是最普遍、最主要的方式。</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391253988"/>
                  </a:ext>
                </a:extLst>
              </a:tr>
            </a:tbl>
          </a:graphicData>
        </a:graphic>
      </p:graphicFrame>
      <p:sp>
        <p:nvSpPr>
          <p:cNvPr id="14" name="矩形 13">
            <a:extLst>
              <a:ext uri="{FF2B5EF4-FFF2-40B4-BE49-F238E27FC236}">
                <a16:creationId xmlns:a16="http://schemas.microsoft.com/office/drawing/2014/main" id="{41B04C53-29D4-480F-AA25-A2F1DCE0D885}"/>
              </a:ext>
            </a:extLst>
          </p:cNvPr>
          <p:cNvSpPr/>
          <p:nvPr/>
        </p:nvSpPr>
        <p:spPr>
          <a:xfrm>
            <a:off x="692150" y="3606884"/>
            <a:ext cx="2096728"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5.</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在职培训概念</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spTree>
    <p:extLst>
      <p:ext uri="{BB962C8B-B14F-4D97-AF65-F5344CB8AC3E}">
        <p14:creationId xmlns:p14="http://schemas.microsoft.com/office/powerpoint/2010/main" val="36025499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C45178E4-BF31-4C0F-BF7A-55942FEF4662}"/>
              </a:ext>
            </a:extLst>
          </p:cNvPr>
          <p:cNvSpPr/>
          <p:nvPr/>
        </p:nvSpPr>
        <p:spPr>
          <a:xfrm>
            <a:off x="918083" y="523310"/>
            <a:ext cx="3026470"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7.</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在职培训的成本与收益</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5" name="表格 14">
            <a:extLst>
              <a:ext uri="{FF2B5EF4-FFF2-40B4-BE49-F238E27FC236}">
                <a16:creationId xmlns:a16="http://schemas.microsoft.com/office/drawing/2014/main" id="{0A78A5A7-F46A-4AD5-A57C-FE5F83615482}"/>
              </a:ext>
            </a:extLst>
          </p:cNvPr>
          <p:cNvGraphicFramePr>
            <a:graphicFrameLocks noGrp="1"/>
          </p:cNvGraphicFramePr>
          <p:nvPr>
            <p:extLst>
              <p:ext uri="{D42A27DB-BD31-4B8C-83A1-F6EECF244321}">
                <p14:modId xmlns:p14="http://schemas.microsoft.com/office/powerpoint/2010/main" val="873738312"/>
              </p:ext>
            </p:extLst>
          </p:nvPr>
        </p:nvGraphicFramePr>
        <p:xfrm>
          <a:off x="692149" y="1023620"/>
          <a:ext cx="10837863" cy="1920240"/>
        </p:xfrm>
        <a:graphic>
          <a:graphicData uri="http://schemas.openxmlformats.org/drawingml/2006/table">
            <a:tbl>
              <a:tblPr>
                <a:tableStyleId>{5C22544A-7EE6-4342-B048-85BDC9FD1C3A}</a:tableStyleId>
              </a:tblPr>
              <a:tblGrid>
                <a:gridCol w="1968671">
                  <a:extLst>
                    <a:ext uri="{9D8B030D-6E8A-4147-A177-3AD203B41FA5}">
                      <a16:colId xmlns:a16="http://schemas.microsoft.com/office/drawing/2014/main" val="107337657"/>
                    </a:ext>
                  </a:extLst>
                </a:gridCol>
                <a:gridCol w="8869192">
                  <a:extLst>
                    <a:ext uri="{9D8B030D-6E8A-4147-A177-3AD203B41FA5}">
                      <a16:colId xmlns:a16="http://schemas.microsoft.com/office/drawing/2014/main" val="4167951658"/>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 </a:t>
                      </a:r>
                      <a:r>
                        <a:rPr lang="zh-CN" sz="1800" b="1" kern="100" dirty="0">
                          <a:solidFill>
                            <a:srgbClr val="002060"/>
                          </a:solidFill>
                          <a:effectLst/>
                          <a:latin typeface="黑体" pitchFamily="49" charset="-122"/>
                          <a:ea typeface="黑体" pitchFamily="49" charset="-122"/>
                        </a:rPr>
                        <a:t>直接成本</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dirty="0">
                          <a:solidFill>
                            <a:srgbClr val="002060"/>
                          </a:solidFill>
                          <a:effectLst/>
                          <a:latin typeface="黑体" pitchFamily="49" charset="-122"/>
                          <a:ea typeface="黑体" pitchFamily="49" charset="-122"/>
                        </a:rPr>
                        <a:t> </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①支付受训者的工资及教师的讲课费</a:t>
                      </a:r>
                      <a:endParaRPr lang="zh-CN" sz="1800" b="1"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②支付租用培训场地和培训设备的费用</a:t>
                      </a:r>
                      <a:endParaRPr lang="zh-CN" sz="1800" b="1"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③</a:t>
                      </a:r>
                      <a:r>
                        <a:rPr lang="zh-CN" sz="1800" b="1" u="sng" kern="100" dirty="0">
                          <a:solidFill>
                            <a:srgbClr val="002060"/>
                          </a:solidFill>
                          <a:effectLst/>
                          <a:latin typeface="黑体" pitchFamily="49" charset="-122"/>
                          <a:ea typeface="黑体" pitchFamily="49" charset="-122"/>
                        </a:rPr>
                        <a:t>即使所用的是本企业的师资、场地、设备、也应该将其计入培训成本</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4248083554"/>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受训练者参加培训的</a:t>
                      </a:r>
                      <a:r>
                        <a:rPr lang="zh-CN" sz="1800" b="1" u="sng" kern="100">
                          <a:solidFill>
                            <a:srgbClr val="002060"/>
                          </a:solidFill>
                          <a:effectLst/>
                          <a:latin typeface="黑体" pitchFamily="49" charset="-122"/>
                          <a:ea typeface="黑体" pitchFamily="49" charset="-122"/>
                        </a:rPr>
                        <a:t>机会成本</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①在职员工参加培训均需花费一定的时间，往往要提前下班或请假；</a:t>
                      </a:r>
                      <a:endParaRPr lang="zh-CN" sz="1800" b="1">
                        <a:solidFill>
                          <a:srgbClr val="002060"/>
                        </a:solidFill>
                        <a:effectLst/>
                        <a:latin typeface="黑体" pitchFamily="49" charset="-122"/>
                        <a:ea typeface="黑体" pitchFamily="49" charset="-122"/>
                      </a:endParaRPr>
                    </a:p>
                    <a:p>
                      <a:pPr algn="just">
                        <a:spcAft>
                          <a:spcPts val="0"/>
                        </a:spcAft>
                      </a:pPr>
                      <a:r>
                        <a:rPr lang="zh-CN" sz="1800" b="1" kern="100">
                          <a:solidFill>
                            <a:srgbClr val="002060"/>
                          </a:solidFill>
                          <a:effectLst/>
                          <a:latin typeface="黑体" pitchFamily="49" charset="-122"/>
                          <a:ea typeface="黑体" pitchFamily="49" charset="-122"/>
                        </a:rPr>
                        <a:t>②参加培训的员工常常不能全力工作，这些都会给企业的生产和工作带来一定的损失。</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479102259"/>
                  </a:ext>
                </a:extLst>
              </a:tr>
              <a:tr h="95250">
                <a:tc gridSpan="2">
                  <a:txBody>
                    <a:bodyPr/>
                    <a:lstStyle/>
                    <a:p>
                      <a:pPr algn="just">
                        <a:spcAft>
                          <a:spcPts val="0"/>
                        </a:spcAft>
                      </a:pP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利用机器或有经验的职工从事培训活动的</a:t>
                      </a:r>
                      <a:r>
                        <a:rPr lang="zh-CN" sz="1800" b="1" u="sng" kern="100">
                          <a:solidFill>
                            <a:srgbClr val="002060"/>
                          </a:solidFill>
                          <a:effectLst/>
                          <a:latin typeface="黑体" pitchFamily="49" charset="-122"/>
                          <a:ea typeface="黑体" pitchFamily="49" charset="-122"/>
                        </a:rPr>
                        <a:t>机会成本</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hMerge="1">
                  <a:txBody>
                    <a:bodyPr/>
                    <a:lstStyle/>
                    <a:p>
                      <a:endParaRPr lang="zh-CN" altLang="en-US"/>
                    </a:p>
                  </a:txBody>
                  <a:tcPr/>
                </a:tc>
                <a:extLst>
                  <a:ext uri="{0D108BD9-81ED-4DB2-BD59-A6C34878D82A}">
                    <a16:rowId xmlns:a16="http://schemas.microsoft.com/office/drawing/2014/main" val="509850837"/>
                  </a:ext>
                </a:extLst>
              </a:tr>
              <a:tr h="95250">
                <a:tc gridSpan="2">
                  <a:txBody>
                    <a:bodyPr/>
                    <a:lstStyle/>
                    <a:p>
                      <a:pPr algn="just">
                        <a:spcAft>
                          <a:spcPts val="0"/>
                        </a:spcAft>
                      </a:pPr>
                      <a:r>
                        <a:rPr lang="en-US" sz="1800" b="1" kern="100" dirty="0">
                          <a:solidFill>
                            <a:srgbClr val="002060"/>
                          </a:solidFill>
                          <a:effectLst/>
                          <a:latin typeface="黑体" pitchFamily="49" charset="-122"/>
                          <a:ea typeface="黑体" pitchFamily="49" charset="-122"/>
                        </a:rPr>
                        <a:t>4. </a:t>
                      </a:r>
                      <a:r>
                        <a:rPr lang="zh-CN" sz="1800" b="1" kern="100" dirty="0">
                          <a:solidFill>
                            <a:srgbClr val="002060"/>
                          </a:solidFill>
                          <a:effectLst/>
                          <a:latin typeface="黑体" pitchFamily="49" charset="-122"/>
                          <a:ea typeface="黑体" pitchFamily="49" charset="-122"/>
                        </a:rPr>
                        <a:t>收益：主要表现在受训者生产率的提高上</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hMerge="1">
                  <a:txBody>
                    <a:bodyPr/>
                    <a:lstStyle/>
                    <a:p>
                      <a:endParaRPr lang="zh-CN" altLang="en-US"/>
                    </a:p>
                  </a:txBody>
                  <a:tcPr/>
                </a:tc>
                <a:extLst>
                  <a:ext uri="{0D108BD9-81ED-4DB2-BD59-A6C34878D82A}">
                    <a16:rowId xmlns:a16="http://schemas.microsoft.com/office/drawing/2014/main" val="781619824"/>
                  </a:ext>
                </a:extLst>
              </a:tr>
            </a:tbl>
          </a:graphicData>
        </a:graphic>
      </p:graphicFrame>
      <p:sp>
        <p:nvSpPr>
          <p:cNvPr id="16" name="矩形 15">
            <a:extLst>
              <a:ext uri="{FF2B5EF4-FFF2-40B4-BE49-F238E27FC236}">
                <a16:creationId xmlns:a16="http://schemas.microsoft.com/office/drawing/2014/main" id="{5AB8B7E6-50FA-48F6-8F77-E21C07303C00}"/>
              </a:ext>
            </a:extLst>
          </p:cNvPr>
          <p:cNvSpPr/>
          <p:nvPr/>
        </p:nvSpPr>
        <p:spPr>
          <a:xfrm>
            <a:off x="912283" y="2929907"/>
            <a:ext cx="2096728"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6.</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在职培训类型</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7" name="表格 16">
            <a:extLst>
              <a:ext uri="{FF2B5EF4-FFF2-40B4-BE49-F238E27FC236}">
                <a16:creationId xmlns:a16="http://schemas.microsoft.com/office/drawing/2014/main" id="{5D89C612-B79D-4713-84F4-A94720A7A425}"/>
              </a:ext>
            </a:extLst>
          </p:cNvPr>
          <p:cNvGraphicFramePr>
            <a:graphicFrameLocks noGrp="1"/>
          </p:cNvGraphicFramePr>
          <p:nvPr>
            <p:extLst>
              <p:ext uri="{D42A27DB-BD31-4B8C-83A1-F6EECF244321}">
                <p14:modId xmlns:p14="http://schemas.microsoft.com/office/powerpoint/2010/main" val="2380086391"/>
              </p:ext>
            </p:extLst>
          </p:nvPr>
        </p:nvGraphicFramePr>
        <p:xfrm>
          <a:off x="692149" y="3441700"/>
          <a:ext cx="10837863" cy="2468880"/>
        </p:xfrm>
        <a:graphic>
          <a:graphicData uri="http://schemas.openxmlformats.org/drawingml/2006/table">
            <a:tbl>
              <a:tblPr>
                <a:tableStyleId>{5C22544A-7EE6-4342-B048-85BDC9FD1C3A}</a:tableStyleId>
              </a:tblPr>
              <a:tblGrid>
                <a:gridCol w="2101851">
                  <a:extLst>
                    <a:ext uri="{9D8B030D-6E8A-4147-A177-3AD203B41FA5}">
                      <a16:colId xmlns:a16="http://schemas.microsoft.com/office/drawing/2014/main" val="2700238233"/>
                    </a:ext>
                  </a:extLst>
                </a:gridCol>
                <a:gridCol w="3940092">
                  <a:extLst>
                    <a:ext uri="{9D8B030D-6E8A-4147-A177-3AD203B41FA5}">
                      <a16:colId xmlns:a16="http://schemas.microsoft.com/office/drawing/2014/main" val="2692960842"/>
                    </a:ext>
                  </a:extLst>
                </a:gridCol>
                <a:gridCol w="4795920">
                  <a:extLst>
                    <a:ext uri="{9D8B030D-6E8A-4147-A177-3AD203B41FA5}">
                      <a16:colId xmlns:a16="http://schemas.microsoft.com/office/drawing/2014/main" val="1770959274"/>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类型</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ctr">
                        <a:spcAft>
                          <a:spcPts val="0"/>
                        </a:spcAft>
                      </a:pPr>
                      <a:r>
                        <a:rPr lang="zh-CN" sz="1800" b="1" u="sng" kern="100">
                          <a:solidFill>
                            <a:srgbClr val="002060"/>
                          </a:solidFill>
                          <a:effectLst/>
                          <a:latin typeface="黑体" pitchFamily="49" charset="-122"/>
                          <a:ea typeface="黑体" pitchFamily="49" charset="-122"/>
                        </a:rPr>
                        <a:t>一般</a:t>
                      </a:r>
                      <a:r>
                        <a:rPr lang="zh-CN" sz="1800" b="1" kern="100">
                          <a:solidFill>
                            <a:srgbClr val="002060"/>
                          </a:solidFill>
                          <a:effectLst/>
                          <a:latin typeface="黑体" pitchFamily="49" charset="-122"/>
                          <a:ea typeface="黑体" pitchFamily="49" charset="-122"/>
                        </a:rPr>
                        <a:t>培训</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ctr">
                        <a:spcAft>
                          <a:spcPts val="0"/>
                        </a:spcAft>
                      </a:pPr>
                      <a:r>
                        <a:rPr lang="zh-CN" sz="1800" b="1" u="sng" kern="100">
                          <a:solidFill>
                            <a:srgbClr val="002060"/>
                          </a:solidFill>
                          <a:effectLst/>
                          <a:latin typeface="黑体" pitchFamily="49" charset="-122"/>
                          <a:ea typeface="黑体" pitchFamily="49" charset="-122"/>
                        </a:rPr>
                        <a:t>特殊</a:t>
                      </a:r>
                      <a:r>
                        <a:rPr lang="zh-CN" sz="1800" b="1" kern="100">
                          <a:solidFill>
                            <a:srgbClr val="002060"/>
                          </a:solidFill>
                          <a:effectLst/>
                          <a:latin typeface="黑体" pitchFamily="49" charset="-122"/>
                          <a:ea typeface="黑体" pitchFamily="49" charset="-122"/>
                        </a:rPr>
                        <a:t>培训</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3471656499"/>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含义</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指培训所带来的技能对所有的行业和企业都有用</a:t>
                      </a:r>
                      <a:endParaRPr lang="en-US" altLang="zh-CN" sz="1800" b="1" kern="100" dirty="0">
                        <a:solidFill>
                          <a:srgbClr val="002060"/>
                        </a:solidFill>
                        <a:effectLst/>
                        <a:latin typeface="黑体" pitchFamily="49" charset="-122"/>
                        <a:ea typeface="黑体" pitchFamily="49" charset="-122"/>
                      </a:endParaRPr>
                    </a:p>
                    <a:p>
                      <a:pPr algn="just">
                        <a:spcAft>
                          <a:spcPts val="0"/>
                        </a:spcAft>
                      </a:pPr>
                      <a:r>
                        <a:rPr lang="zh-CN" altLang="en-US" sz="1800" b="1" kern="100" dirty="0">
                          <a:solidFill>
                            <a:srgbClr val="002060"/>
                          </a:solidFill>
                          <a:effectLst/>
                          <a:latin typeface="黑体" pitchFamily="49" charset="-122"/>
                          <a:ea typeface="黑体" pitchFamily="49" charset="-122"/>
                          <a:cs typeface="宋体" panose="02010600030101010101" pitchFamily="2" charset="-122"/>
                        </a:rPr>
                        <a:t>使劳动者对于所有企业的劳动生产率都有所提高，对其他企业有用</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指培训所产生的技能只对提供培训的企业有用，而对其他企业则没有用处。</a:t>
                      </a:r>
                      <a:endParaRPr lang="en-US" altLang="zh-CN" sz="1800" b="1" kern="100" dirty="0">
                        <a:solidFill>
                          <a:srgbClr val="002060"/>
                        </a:solidFill>
                        <a:effectLst/>
                        <a:latin typeface="黑体" pitchFamily="49" charset="-122"/>
                        <a:ea typeface="黑体" pitchFamily="49" charset="-122"/>
                      </a:endParaRPr>
                    </a:p>
                    <a:p>
                      <a:pPr algn="just">
                        <a:spcAft>
                          <a:spcPts val="0"/>
                        </a:spcAft>
                      </a:pPr>
                      <a:r>
                        <a:rPr lang="zh-CN" altLang="en-US" sz="1800" b="1" kern="100" dirty="0">
                          <a:solidFill>
                            <a:srgbClr val="002060"/>
                          </a:solidFill>
                          <a:effectLst/>
                          <a:latin typeface="黑体" pitchFamily="49" charset="-122"/>
                          <a:ea typeface="黑体" pitchFamily="49" charset="-122"/>
                          <a:cs typeface="宋体" panose="02010600030101010101" pitchFamily="2" charset="-122"/>
                        </a:rPr>
                        <a:t>只对培训的企业有用，对其他企业没有用处</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299060307"/>
                  </a:ext>
                </a:extLst>
              </a:tr>
              <a:tr h="0">
                <a:tc>
                  <a:txBody>
                    <a:bodyPr/>
                    <a:lstStyle/>
                    <a:p>
                      <a:pPr algn="just">
                        <a:spcAft>
                          <a:spcPts val="0"/>
                        </a:spcAft>
                      </a:pPr>
                      <a:r>
                        <a:rPr lang="zh-CN" altLang="en-US" sz="1800" b="1" dirty="0">
                          <a:solidFill>
                            <a:srgbClr val="002060"/>
                          </a:solidFill>
                          <a:effectLst/>
                          <a:latin typeface="黑体" pitchFamily="49" charset="-122"/>
                          <a:ea typeface="黑体" pitchFamily="49" charset="-122"/>
                          <a:cs typeface="宋体" panose="02010600030101010101" pitchFamily="2" charset="-122"/>
                        </a:rPr>
                        <a:t>区分一般、特殊培训的意义</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gridSpan="2">
                  <a:txBody>
                    <a:bodyPr/>
                    <a:lstStyle/>
                    <a:p>
                      <a:pPr algn="just">
                        <a:spcAft>
                          <a:spcPts val="0"/>
                        </a:spcAft>
                      </a:pPr>
                      <a:r>
                        <a:rPr lang="en-US" altLang="zh-CN" sz="1800" b="1" dirty="0">
                          <a:solidFill>
                            <a:srgbClr val="002060"/>
                          </a:solidFill>
                          <a:effectLst/>
                          <a:latin typeface="黑体" pitchFamily="49" charset="-122"/>
                          <a:ea typeface="黑体" pitchFamily="49" charset="-122"/>
                          <a:cs typeface="宋体" panose="02010600030101010101" pitchFamily="2" charset="-122"/>
                        </a:rPr>
                        <a:t>1.</a:t>
                      </a:r>
                      <a:r>
                        <a:rPr lang="zh-CN" altLang="en-US" sz="1800" b="1" dirty="0">
                          <a:solidFill>
                            <a:srgbClr val="002060"/>
                          </a:solidFill>
                          <a:effectLst/>
                          <a:latin typeface="黑体" pitchFamily="49" charset="-122"/>
                          <a:ea typeface="黑体" pitchFamily="49" charset="-122"/>
                          <a:cs typeface="宋体" panose="02010600030101010101" pitchFamily="2" charset="-122"/>
                        </a:rPr>
                        <a:t>有助于解释员工或企业是不是愿意为在职培训付费</a:t>
                      </a:r>
                      <a:endParaRPr lang="en-US" altLang="zh-CN" sz="1800" b="1" dirty="0">
                        <a:solidFill>
                          <a:srgbClr val="002060"/>
                        </a:solidFill>
                        <a:effectLst/>
                        <a:latin typeface="黑体" pitchFamily="49" charset="-122"/>
                        <a:ea typeface="黑体" pitchFamily="49" charset="-122"/>
                        <a:cs typeface="宋体" panose="02010600030101010101" pitchFamily="2" charset="-122"/>
                      </a:endParaRPr>
                    </a:p>
                    <a:p>
                      <a:pPr algn="just">
                        <a:spcAft>
                          <a:spcPts val="0"/>
                        </a:spcAft>
                      </a:pPr>
                      <a:r>
                        <a:rPr lang="en-US" altLang="zh-CN" sz="1800" b="1" dirty="0">
                          <a:solidFill>
                            <a:srgbClr val="002060"/>
                          </a:solidFill>
                          <a:effectLst/>
                          <a:latin typeface="黑体" pitchFamily="49" charset="-122"/>
                          <a:ea typeface="黑体" pitchFamily="49" charset="-122"/>
                          <a:cs typeface="宋体" panose="02010600030101010101" pitchFamily="2" charset="-122"/>
                        </a:rPr>
                        <a:t>2.</a:t>
                      </a:r>
                      <a:r>
                        <a:rPr lang="zh-CN" altLang="en-US" sz="1800" b="1" dirty="0">
                          <a:solidFill>
                            <a:srgbClr val="002060"/>
                          </a:solidFill>
                          <a:effectLst/>
                          <a:latin typeface="黑体" pitchFamily="49" charset="-122"/>
                          <a:ea typeface="黑体" pitchFamily="49" charset="-122"/>
                          <a:cs typeface="宋体" panose="02010600030101010101" pitchFamily="2" charset="-122"/>
                        </a:rPr>
                        <a:t>更容易理解为什么有些企业特别热衷于留住他们所培训过的一些员工</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hMerge="1">
                  <a:txBody>
                    <a:bodyPr/>
                    <a:lstStyle/>
                    <a:p>
                      <a:pPr algn="just">
                        <a:spcAft>
                          <a:spcPts val="0"/>
                        </a:spcAft>
                      </a:pP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0002"/>
                  </a:ext>
                </a:extLst>
              </a:tr>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成本和收益安排</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u="sng" kern="100" dirty="0">
                          <a:solidFill>
                            <a:srgbClr val="002060"/>
                          </a:solidFill>
                          <a:effectLst/>
                          <a:latin typeface="黑体" pitchFamily="49" charset="-122"/>
                          <a:ea typeface="黑体" pitchFamily="49" charset="-122"/>
                        </a:rPr>
                        <a:t>成本由员工来承担并享有其收益</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u="sng" kern="100" dirty="0">
                          <a:solidFill>
                            <a:srgbClr val="002060"/>
                          </a:solidFill>
                          <a:effectLst/>
                          <a:latin typeface="黑体" pitchFamily="49" charset="-122"/>
                          <a:ea typeface="黑体" pitchFamily="49" charset="-122"/>
                        </a:rPr>
                        <a:t>成本由企业负担</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dirty="0">
                          <a:solidFill>
                            <a:srgbClr val="002060"/>
                          </a:solidFill>
                          <a:effectLst/>
                          <a:latin typeface="黑体" pitchFamily="49" charset="-122"/>
                          <a:ea typeface="黑体" pitchFamily="49" charset="-122"/>
                        </a:rPr>
                        <a:t> </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763767643"/>
                  </a:ext>
                </a:extLst>
              </a:tr>
            </a:tbl>
          </a:graphicData>
        </a:graphic>
      </p:graphicFrame>
    </p:spTree>
    <p:extLst>
      <p:ext uri="{BB962C8B-B14F-4D97-AF65-F5344CB8AC3E}">
        <p14:creationId xmlns:p14="http://schemas.microsoft.com/office/powerpoint/2010/main" val="36025499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E5316212-3349-47DC-84BC-C28EFF1FD172}"/>
              </a:ext>
            </a:extLst>
          </p:cNvPr>
          <p:cNvSpPr/>
          <p:nvPr/>
        </p:nvSpPr>
        <p:spPr>
          <a:xfrm>
            <a:off x="915204" y="622825"/>
            <a:ext cx="2444580" cy="442878"/>
          </a:xfrm>
          <a:prstGeom prst="rect">
            <a:avLst/>
          </a:prstGeom>
        </p:spPr>
        <p:txBody>
          <a:bodyPr wrap="none">
            <a:spAutoFit/>
          </a:bodyPr>
          <a:lstStyle/>
          <a:p>
            <a:pPr indent="280670">
              <a:lnSpc>
                <a:spcPct val="150000"/>
              </a:lnSpc>
            </a:pPr>
            <a:r>
              <a:rPr lang="zh-CN" altLang="en-US" b="1" u="sng" kern="100" dirty="0">
                <a:solidFill>
                  <a:srgbClr val="002060"/>
                </a:solidFill>
                <a:latin typeface="黑体" pitchFamily="49" charset="-122"/>
                <a:ea typeface="黑体" pitchFamily="49" charset="-122"/>
                <a:cs typeface="Times New Roman" panose="02020603050405020304" pitchFamily="18" charset="0"/>
              </a:rPr>
              <a:t>第四节 劳动力流动</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F52D5F37-7C86-4C48-AC2C-1A8E775383B9}"/>
              </a:ext>
            </a:extLst>
          </p:cNvPr>
          <p:cNvGraphicFramePr>
            <a:graphicFrameLocks noGrp="1"/>
          </p:cNvGraphicFramePr>
          <p:nvPr>
            <p:extLst>
              <p:ext uri="{D42A27DB-BD31-4B8C-83A1-F6EECF244321}">
                <p14:modId xmlns:p14="http://schemas.microsoft.com/office/powerpoint/2010/main" val="3929594640"/>
              </p:ext>
            </p:extLst>
          </p:nvPr>
        </p:nvGraphicFramePr>
        <p:xfrm>
          <a:off x="677068" y="2077720"/>
          <a:ext cx="10837863" cy="2725420"/>
        </p:xfrm>
        <a:graphic>
          <a:graphicData uri="http://schemas.openxmlformats.org/drawingml/2006/table">
            <a:tbl>
              <a:tblPr>
                <a:tableStyleId>{5C22544A-7EE6-4342-B048-85BDC9FD1C3A}</a:tableStyleId>
              </a:tblPr>
              <a:tblGrid>
                <a:gridCol w="1762754">
                  <a:extLst>
                    <a:ext uri="{9D8B030D-6E8A-4147-A177-3AD203B41FA5}">
                      <a16:colId xmlns:a16="http://schemas.microsoft.com/office/drawing/2014/main" val="3480479404"/>
                    </a:ext>
                  </a:extLst>
                </a:gridCol>
                <a:gridCol w="9075109">
                  <a:extLst>
                    <a:ext uri="{9D8B030D-6E8A-4147-A177-3AD203B41FA5}">
                      <a16:colId xmlns:a16="http://schemas.microsoft.com/office/drawing/2014/main" val="1291611179"/>
                    </a:ext>
                  </a:extLst>
                </a:gridCol>
              </a:tblGrid>
              <a:tr h="530860">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cs typeface="+mn-cs"/>
                        </a:rPr>
                        <a:t>劳动力流动</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rPr>
                        <a:t>是指劳动力依据劳动力市场条件变化，在企业间、职业间、产业间以及地区间的移动</a:t>
                      </a:r>
                      <a:endParaRPr lang="zh-CN" sz="1800" b="1" dirty="0">
                        <a:solidFill>
                          <a:srgbClr val="002060"/>
                        </a:solidFill>
                        <a:effectLst/>
                        <a:latin typeface="黑体" pitchFamily="49" charset="-122"/>
                        <a:ea typeface="黑体" pitchFamily="49" charset="-122"/>
                      </a:endParaRPr>
                    </a:p>
                  </a:txBody>
                  <a:tcPr marL="68580" marR="68580" marT="0" marB="0"/>
                </a:tc>
                <a:extLst>
                  <a:ext uri="{0D108BD9-81ED-4DB2-BD59-A6C34878D82A}">
                    <a16:rowId xmlns:a16="http://schemas.microsoft.com/office/drawing/2014/main" val="1118937300"/>
                  </a:ext>
                </a:extLst>
              </a:tr>
              <a:tr h="556260">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cs typeface="+mn-cs"/>
                        </a:rPr>
                        <a:t>好处</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altLang="en-US" sz="1800" b="1" kern="100" dirty="0">
                          <a:solidFill>
                            <a:srgbClr val="002060"/>
                          </a:solidFill>
                          <a:effectLst/>
                          <a:latin typeface="黑体" pitchFamily="49" charset="-122"/>
                          <a:ea typeface="黑体" pitchFamily="49" charset="-122"/>
                        </a:rPr>
                        <a:t>从劳动力市场运行的角度来看，劳动力流动机制可以纠正地区间就业不平衡；减少由技术变化而引起的人力问题；减轻与经济结构变化相联系的失业问题</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2.</a:t>
                      </a:r>
                      <a:r>
                        <a:rPr lang="zh-CN" altLang="en-US" sz="1800" b="1" kern="100" dirty="0">
                          <a:solidFill>
                            <a:srgbClr val="002060"/>
                          </a:solidFill>
                          <a:effectLst/>
                          <a:latin typeface="黑体" pitchFamily="49" charset="-122"/>
                          <a:ea typeface="黑体" pitchFamily="49" charset="-122"/>
                        </a:rPr>
                        <a:t>有利于劳动力市场根据其他市场形势的变化做出快速的调整</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3.</a:t>
                      </a:r>
                      <a:r>
                        <a:rPr lang="zh-CN" altLang="en-US" sz="1800" b="1" kern="100" dirty="0">
                          <a:solidFill>
                            <a:srgbClr val="002060"/>
                          </a:solidFill>
                          <a:effectLst/>
                          <a:latin typeface="黑体" pitchFamily="49" charset="-122"/>
                          <a:ea typeface="黑体" pitchFamily="49" charset="-122"/>
                        </a:rPr>
                        <a:t>合理的劳动力流动也是人们实现个人就业选择自由的一个重要手段</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3954313674"/>
                  </a:ext>
                </a:extLst>
              </a:tr>
              <a:tr h="389255">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cs typeface="+mn-cs"/>
                        </a:rPr>
                        <a:t>劳动力流动对员工的影响</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rPr>
                        <a:t>劳动流动应该在一个合理的限度内。过度流动和流动不足，都会产生不好的效果。流动是有代价的，在追求利益的过程中同时要付出成本，跟其他的人力资本投资是一样。</a:t>
                      </a:r>
                      <a:endParaRPr lang="zh-CN" sz="1800" b="1" dirty="0">
                        <a:solidFill>
                          <a:srgbClr val="002060"/>
                        </a:solidFill>
                        <a:effectLst/>
                        <a:latin typeface="黑体" pitchFamily="49" charset="-122"/>
                        <a:ea typeface="黑体" pitchFamily="49" charset="-122"/>
                      </a:endParaRPr>
                    </a:p>
                  </a:txBody>
                  <a:tcPr marL="68580" marR="68580" marT="0" marB="0"/>
                </a:tc>
                <a:extLst>
                  <a:ext uri="{0D108BD9-81ED-4DB2-BD59-A6C34878D82A}">
                    <a16:rowId xmlns:a16="http://schemas.microsoft.com/office/drawing/2014/main" val="1009708743"/>
                  </a:ext>
                </a:extLst>
              </a:tr>
              <a:tr h="396240">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cs typeface="+mn-cs"/>
                        </a:rPr>
                        <a:t>劳动力流动对企业的影响</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rPr>
                        <a:t>流动可能会支付较高的代价</a:t>
                      </a:r>
                      <a:endParaRPr lang="zh-CN" sz="1800" b="1" dirty="0">
                        <a:solidFill>
                          <a:srgbClr val="002060"/>
                        </a:solidFill>
                        <a:effectLst/>
                        <a:latin typeface="黑体" pitchFamily="49" charset="-122"/>
                        <a:ea typeface="黑体" pitchFamily="49" charset="-122"/>
                      </a:endParaRPr>
                    </a:p>
                    <a:p>
                      <a:pPr algn="just">
                        <a:spcAft>
                          <a:spcPts val="0"/>
                        </a:spcAft>
                      </a:pP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2893828787"/>
                  </a:ext>
                </a:extLst>
              </a:tr>
            </a:tbl>
          </a:graphicData>
        </a:graphic>
      </p:graphicFrame>
      <p:sp>
        <p:nvSpPr>
          <p:cNvPr id="14" name="矩形 13">
            <a:extLst>
              <a:ext uri="{FF2B5EF4-FFF2-40B4-BE49-F238E27FC236}">
                <a16:creationId xmlns:a16="http://schemas.microsoft.com/office/drawing/2014/main" id="{E5316212-3349-47DC-84BC-C28EFF1FD172}"/>
              </a:ext>
            </a:extLst>
          </p:cNvPr>
          <p:cNvSpPr/>
          <p:nvPr/>
        </p:nvSpPr>
        <p:spPr>
          <a:xfrm>
            <a:off x="692150" y="1298575"/>
            <a:ext cx="2561599" cy="507831"/>
          </a:xfrm>
          <a:prstGeom prst="rect">
            <a:avLst/>
          </a:prstGeom>
        </p:spPr>
        <p:txBody>
          <a:bodyPr wrap="none">
            <a:spAutoFit/>
          </a:bodyPr>
          <a:lstStyle/>
          <a:p>
            <a:pPr indent="280670">
              <a:lnSpc>
                <a:spcPct val="150000"/>
              </a:lnSpc>
            </a:pPr>
            <a:r>
              <a:rPr lang="en-US" altLang="zh-CN" b="1" u="sng" kern="100" dirty="0">
                <a:solidFill>
                  <a:srgbClr val="C00000"/>
                </a:solidFill>
                <a:latin typeface="黑体" pitchFamily="49" charset="-122"/>
                <a:ea typeface="黑体" pitchFamily="49" charset="-122"/>
                <a:cs typeface="宋体" panose="02010600030101010101" pitchFamily="2" charset="-122"/>
              </a:rPr>
              <a:t>8.</a:t>
            </a:r>
            <a:r>
              <a:rPr lang="zh-CN" altLang="en-US" b="1" u="sng" kern="100" dirty="0">
                <a:solidFill>
                  <a:srgbClr val="C00000"/>
                </a:solidFill>
                <a:latin typeface="黑体" pitchFamily="49" charset="-122"/>
                <a:ea typeface="黑体" pitchFamily="49" charset="-122"/>
                <a:cs typeface="宋体" panose="02010600030101010101" pitchFamily="2" charset="-122"/>
              </a:rPr>
              <a:t>劳动力流动及利弊</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6769484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7" name="表格 6">
            <a:extLst>
              <a:ext uri="{FF2B5EF4-FFF2-40B4-BE49-F238E27FC236}">
                <a16:creationId xmlns:a16="http://schemas.microsoft.com/office/drawing/2014/main" id="{F52D5F37-7C86-4C48-AC2C-1A8E775383B9}"/>
              </a:ext>
            </a:extLst>
          </p:cNvPr>
          <p:cNvGraphicFramePr>
            <a:graphicFrameLocks noGrp="1"/>
          </p:cNvGraphicFramePr>
          <p:nvPr>
            <p:extLst>
              <p:ext uri="{D42A27DB-BD31-4B8C-83A1-F6EECF244321}">
                <p14:modId xmlns:p14="http://schemas.microsoft.com/office/powerpoint/2010/main" val="3929594640"/>
              </p:ext>
            </p:extLst>
          </p:nvPr>
        </p:nvGraphicFramePr>
        <p:xfrm>
          <a:off x="692150" y="1298575"/>
          <a:ext cx="10837863" cy="3566160"/>
        </p:xfrm>
        <a:graphic>
          <a:graphicData uri="http://schemas.openxmlformats.org/drawingml/2006/table">
            <a:tbl>
              <a:tblPr>
                <a:tableStyleId>{5C22544A-7EE6-4342-B048-85BDC9FD1C3A}</a:tableStyleId>
              </a:tblPr>
              <a:tblGrid>
                <a:gridCol w="1762754">
                  <a:extLst>
                    <a:ext uri="{9D8B030D-6E8A-4147-A177-3AD203B41FA5}">
                      <a16:colId xmlns:a16="http://schemas.microsoft.com/office/drawing/2014/main" val="3480479404"/>
                    </a:ext>
                  </a:extLst>
                </a:gridCol>
                <a:gridCol w="9075109">
                  <a:extLst>
                    <a:ext uri="{9D8B030D-6E8A-4147-A177-3AD203B41FA5}">
                      <a16:colId xmlns:a16="http://schemas.microsoft.com/office/drawing/2014/main" val="1291611179"/>
                    </a:ext>
                  </a:extLst>
                </a:gridCol>
              </a:tblGrid>
              <a:tr h="530860">
                <a:tc>
                  <a:txBody>
                    <a:bodyPr/>
                    <a:lstStyle/>
                    <a:p>
                      <a:pPr algn="just">
                        <a:spcAft>
                          <a:spcPts val="0"/>
                        </a:spcAft>
                      </a:pPr>
                      <a:r>
                        <a:rPr lang="zh-CN" sz="1800" b="1" kern="100" dirty="0">
                          <a:solidFill>
                            <a:srgbClr val="002060"/>
                          </a:solidFill>
                          <a:effectLst/>
                          <a:latin typeface="黑体" pitchFamily="49" charset="-122"/>
                          <a:ea typeface="黑体" pitchFamily="49" charset="-122"/>
                        </a:rPr>
                        <a:t>企业因素</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企业规模</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企业所处的地理位置</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企业的组织文化以及领导风格</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118937300"/>
                  </a:ext>
                </a:extLst>
              </a:tr>
              <a:tr h="556260">
                <a:tc>
                  <a:txBody>
                    <a:bodyPr/>
                    <a:lstStyle/>
                    <a:p>
                      <a:pPr algn="just">
                        <a:spcAft>
                          <a:spcPts val="0"/>
                        </a:spcAft>
                      </a:pPr>
                      <a:r>
                        <a:rPr lang="zh-CN" sz="1800" b="1" kern="100">
                          <a:solidFill>
                            <a:srgbClr val="002060"/>
                          </a:solidFill>
                          <a:effectLst/>
                          <a:latin typeface="黑体" pitchFamily="49" charset="-122"/>
                          <a:ea typeface="黑体" pitchFamily="49" charset="-122"/>
                        </a:rPr>
                        <a:t>劳动者因素</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劳动者的年龄</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劳动力的任职年限</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劳动者的性别</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3954313674"/>
                  </a:ext>
                </a:extLst>
              </a:tr>
              <a:tr h="389255">
                <a:tc>
                  <a:txBody>
                    <a:bodyPr/>
                    <a:lstStyle/>
                    <a:p>
                      <a:pPr algn="just">
                        <a:spcAft>
                          <a:spcPts val="0"/>
                        </a:spcAft>
                      </a:pPr>
                      <a:r>
                        <a:rPr lang="zh-CN" sz="1800" b="1" kern="100" dirty="0">
                          <a:solidFill>
                            <a:srgbClr val="002060"/>
                          </a:solidFill>
                          <a:effectLst/>
                          <a:latin typeface="黑体" pitchFamily="49" charset="-122"/>
                          <a:ea typeface="黑体" pitchFamily="49" charset="-122"/>
                        </a:rPr>
                        <a:t>市场周期因素</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．劳动力市场处于</a:t>
                      </a:r>
                      <a:r>
                        <a:rPr lang="zh-CN" sz="1800" b="1" u="sng" kern="100" dirty="0">
                          <a:solidFill>
                            <a:srgbClr val="002060"/>
                          </a:solidFill>
                          <a:effectLst/>
                          <a:latin typeface="黑体" pitchFamily="49" charset="-122"/>
                          <a:ea typeface="黑体" pitchFamily="49" charset="-122"/>
                        </a:rPr>
                        <a:t>宽松状态（供大于求）时</a:t>
                      </a:r>
                      <a:r>
                        <a:rPr lang="zh-CN" sz="1800" b="1" kern="100" dirty="0">
                          <a:solidFill>
                            <a:srgbClr val="002060"/>
                          </a:solidFill>
                          <a:effectLst/>
                          <a:latin typeface="黑体" pitchFamily="49" charset="-122"/>
                          <a:ea typeface="黑体" pitchFamily="49" charset="-122"/>
                        </a:rPr>
                        <a:t>：已经就业的劳动者的流动动机显然会受到削弱。</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．当劳动力市场处于</a:t>
                      </a:r>
                      <a:r>
                        <a:rPr lang="zh-CN" sz="1800" b="1" u="sng" kern="100" dirty="0">
                          <a:solidFill>
                            <a:srgbClr val="002060"/>
                          </a:solidFill>
                          <a:effectLst/>
                          <a:latin typeface="黑体" pitchFamily="49" charset="-122"/>
                          <a:ea typeface="黑体" pitchFamily="49" charset="-122"/>
                        </a:rPr>
                        <a:t>紧张状态（供小于求）时</a:t>
                      </a:r>
                      <a:r>
                        <a:rPr lang="zh-CN" sz="1800" b="1" kern="100" dirty="0">
                          <a:solidFill>
                            <a:srgbClr val="002060"/>
                          </a:solidFill>
                          <a:effectLst/>
                          <a:latin typeface="黑体" pitchFamily="49" charset="-122"/>
                          <a:ea typeface="黑体" pitchFamily="49" charset="-122"/>
                        </a:rPr>
                        <a:t>：已经就业的劳动者往往</a:t>
                      </a:r>
                      <a:endParaRPr lang="zh-CN" sz="1800" b="1"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可以利用跳槽的机会要求新雇主增加工资，劳动力的流动率自然会上升。</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衡量劳动力市场松紧程度的一个重要指标是失业率</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1009708743"/>
                  </a:ext>
                </a:extLst>
              </a:tr>
              <a:tr h="396240">
                <a:tc>
                  <a:txBody>
                    <a:bodyPr/>
                    <a:lstStyle/>
                    <a:p>
                      <a:pPr algn="just">
                        <a:spcAft>
                          <a:spcPts val="0"/>
                        </a:spcAft>
                      </a:pPr>
                      <a:r>
                        <a:rPr lang="zh-CN" sz="1800" b="1" kern="100">
                          <a:solidFill>
                            <a:srgbClr val="002060"/>
                          </a:solidFill>
                          <a:effectLst/>
                          <a:latin typeface="黑体" pitchFamily="49" charset="-122"/>
                          <a:ea typeface="黑体" pitchFamily="49" charset="-122"/>
                        </a:rPr>
                        <a:t>社会因素</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．整个社会对于流动的态度以及流动的传统习惯会影响劳动力的流动率</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．不同国家的社会制度也会使劳动者的直接流动成本不同</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a16="http://schemas.microsoft.com/office/drawing/2014/main" val="2893828787"/>
                  </a:ext>
                </a:extLst>
              </a:tr>
            </a:tbl>
          </a:graphicData>
        </a:graphic>
      </p:graphicFrame>
      <p:sp>
        <p:nvSpPr>
          <p:cNvPr id="14" name="矩形 13">
            <a:extLst>
              <a:ext uri="{FF2B5EF4-FFF2-40B4-BE49-F238E27FC236}">
                <a16:creationId xmlns:a16="http://schemas.microsoft.com/office/drawing/2014/main" id="{E5316212-3349-47DC-84BC-C28EFF1FD172}"/>
              </a:ext>
            </a:extLst>
          </p:cNvPr>
          <p:cNvSpPr/>
          <p:nvPr/>
        </p:nvSpPr>
        <p:spPr>
          <a:xfrm>
            <a:off x="692150" y="558800"/>
            <a:ext cx="3491340" cy="507831"/>
          </a:xfrm>
          <a:prstGeom prst="rect">
            <a:avLst/>
          </a:prstGeom>
        </p:spPr>
        <p:txBody>
          <a:bodyPr wrap="none">
            <a:spAutoFit/>
          </a:bodyPr>
          <a:lstStyle/>
          <a:p>
            <a:pPr indent="280670">
              <a:lnSpc>
                <a:spcPct val="150000"/>
              </a:lnSpc>
            </a:pPr>
            <a:r>
              <a:rPr lang="en-US" altLang="zh-CN" b="1" u="sng" kern="100" dirty="0">
                <a:solidFill>
                  <a:srgbClr val="C00000"/>
                </a:solidFill>
                <a:latin typeface="黑体" pitchFamily="49" charset="-122"/>
                <a:ea typeface="黑体" pitchFamily="49" charset="-122"/>
                <a:cs typeface="宋体" panose="02010600030101010101" pitchFamily="2" charset="-122"/>
              </a:rPr>
              <a:t>9.</a:t>
            </a:r>
            <a:r>
              <a:rPr lang="zh-CN" altLang="zh-CN" b="1" u="sng" kern="100" dirty="0">
                <a:solidFill>
                  <a:srgbClr val="C00000"/>
                </a:solidFill>
                <a:latin typeface="黑体" pitchFamily="49" charset="-122"/>
                <a:ea typeface="黑体" pitchFamily="49" charset="-122"/>
                <a:cs typeface="宋体" panose="02010600030101010101" pitchFamily="2" charset="-122"/>
              </a:rPr>
              <a:t>影响劳动力流动的主要因素</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6769484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20C68DBE-3EF5-41F4-AADF-533095F1212F}"/>
              </a:ext>
            </a:extLst>
          </p:cNvPr>
          <p:cNvSpPr/>
          <p:nvPr/>
        </p:nvSpPr>
        <p:spPr>
          <a:xfrm>
            <a:off x="633641" y="533325"/>
            <a:ext cx="2911053"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10.</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劳动力的跨地区流动</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0" name="表格 9">
            <a:extLst>
              <a:ext uri="{FF2B5EF4-FFF2-40B4-BE49-F238E27FC236}">
                <a16:creationId xmlns:a16="http://schemas.microsoft.com/office/drawing/2014/main" id="{E62D896B-2A56-40D6-B25B-B037C3B01B8E}"/>
              </a:ext>
            </a:extLst>
          </p:cNvPr>
          <p:cNvGraphicFramePr>
            <a:graphicFrameLocks noGrp="1"/>
          </p:cNvGraphicFramePr>
          <p:nvPr>
            <p:extLst>
              <p:ext uri="{D42A27DB-BD31-4B8C-83A1-F6EECF244321}">
                <p14:modId xmlns:p14="http://schemas.microsoft.com/office/powerpoint/2010/main" val="2435014502"/>
              </p:ext>
            </p:extLst>
          </p:nvPr>
        </p:nvGraphicFramePr>
        <p:xfrm>
          <a:off x="692150" y="1063731"/>
          <a:ext cx="10837863" cy="1920240"/>
        </p:xfrm>
        <a:graphic>
          <a:graphicData uri="http://schemas.openxmlformats.org/drawingml/2006/table">
            <a:tbl>
              <a:tblPr>
                <a:tableStyleId>{5C22544A-7EE6-4342-B048-85BDC9FD1C3A}</a:tableStyleId>
              </a:tblPr>
              <a:tblGrid>
                <a:gridCol w="2683395">
                  <a:extLst>
                    <a:ext uri="{9D8B030D-6E8A-4147-A177-3AD203B41FA5}">
                      <a16:colId xmlns:a16="http://schemas.microsoft.com/office/drawing/2014/main" val="2704403517"/>
                    </a:ext>
                  </a:extLst>
                </a:gridCol>
                <a:gridCol w="8154468">
                  <a:extLst>
                    <a:ext uri="{9D8B030D-6E8A-4147-A177-3AD203B41FA5}">
                      <a16:colId xmlns:a16="http://schemas.microsoft.com/office/drawing/2014/main" val="2220724398"/>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主要原因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地区之间经济发展的不平衡（静态差异）</a:t>
                      </a:r>
                    </a:p>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地区之间发展速度的动态差异</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307326461"/>
                  </a:ext>
                </a:extLst>
              </a:tr>
              <a:tr h="905510">
                <a:tc>
                  <a:txBody>
                    <a:bodyPr/>
                    <a:lstStyle/>
                    <a:p>
                      <a:pPr algn="l">
                        <a:spcAft>
                          <a:spcPts val="0"/>
                        </a:spcAft>
                      </a:pPr>
                      <a:r>
                        <a:rPr lang="zh-CN" sz="1800" b="1" kern="100" dirty="0">
                          <a:solidFill>
                            <a:srgbClr val="002060"/>
                          </a:solidFill>
                          <a:effectLst/>
                          <a:latin typeface="黑体" pitchFamily="49" charset="-122"/>
                          <a:ea typeface="黑体" pitchFamily="49" charset="-122"/>
                        </a:rPr>
                        <a:t>主要考虑因素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地区间人均收入差别</a:t>
                      </a:r>
                    </a:p>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工作机会多少</a:t>
                      </a:r>
                    </a:p>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迁移距离</a:t>
                      </a:r>
                    </a:p>
                    <a:p>
                      <a:pPr algn="just">
                        <a:spcAft>
                          <a:spcPts val="0"/>
                        </a:spcAft>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迁移成本：直接成本、机会成本、心理成本。</a:t>
                      </a:r>
                    </a:p>
                    <a:p>
                      <a:pPr algn="just">
                        <a:spcAft>
                          <a:spcPts val="0"/>
                        </a:spcAft>
                      </a:pP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劳动力迁出地区和迁入地区的关系密切程度。</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60385885"/>
                  </a:ext>
                </a:extLst>
              </a:tr>
            </a:tbl>
          </a:graphicData>
        </a:graphic>
      </p:graphicFrame>
    </p:spTree>
    <p:extLst>
      <p:ext uri="{BB962C8B-B14F-4D97-AF65-F5344CB8AC3E}">
        <p14:creationId xmlns:p14="http://schemas.microsoft.com/office/powerpoint/2010/main" val="6769484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1F1FC49F-BD43-4D72-BE86-C2E7699CB864}"/>
              </a:ext>
            </a:extLst>
          </p:cNvPr>
          <p:cNvSpPr/>
          <p:nvPr/>
        </p:nvSpPr>
        <p:spPr>
          <a:xfrm>
            <a:off x="883120" y="496111"/>
            <a:ext cx="2911053"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11.</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劳动力的跨职业流动</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7" name="表格 6">
            <a:extLst>
              <a:ext uri="{FF2B5EF4-FFF2-40B4-BE49-F238E27FC236}">
                <a16:creationId xmlns:a16="http://schemas.microsoft.com/office/drawing/2014/main" id="{A91AB8EC-458F-4BAE-85C5-F0D4E31B4AA2}"/>
              </a:ext>
            </a:extLst>
          </p:cNvPr>
          <p:cNvGraphicFramePr>
            <a:graphicFrameLocks noGrp="1"/>
          </p:cNvGraphicFramePr>
          <p:nvPr>
            <p:extLst>
              <p:ext uri="{D42A27DB-BD31-4B8C-83A1-F6EECF244321}">
                <p14:modId xmlns:p14="http://schemas.microsoft.com/office/powerpoint/2010/main" val="3434584651"/>
              </p:ext>
            </p:extLst>
          </p:nvPr>
        </p:nvGraphicFramePr>
        <p:xfrm>
          <a:off x="692149" y="1047002"/>
          <a:ext cx="10837863" cy="1645920"/>
        </p:xfrm>
        <a:graphic>
          <a:graphicData uri="http://schemas.openxmlformats.org/drawingml/2006/table">
            <a:tbl>
              <a:tblPr>
                <a:tableStyleId>{5C22544A-7EE6-4342-B048-85BDC9FD1C3A}</a:tableStyleId>
              </a:tblPr>
              <a:tblGrid>
                <a:gridCol w="2491318">
                  <a:extLst>
                    <a:ext uri="{9D8B030D-6E8A-4147-A177-3AD203B41FA5}">
                      <a16:colId xmlns:a16="http://schemas.microsoft.com/office/drawing/2014/main" val="2011724670"/>
                    </a:ext>
                  </a:extLst>
                </a:gridCol>
                <a:gridCol w="8346545">
                  <a:extLst>
                    <a:ext uri="{9D8B030D-6E8A-4147-A177-3AD203B41FA5}">
                      <a16:colId xmlns:a16="http://schemas.microsoft.com/office/drawing/2014/main" val="76109499"/>
                    </a:ext>
                  </a:extLst>
                </a:gridCol>
              </a:tblGrid>
              <a:tr h="0">
                <a:tc gridSpan="2">
                  <a:txBody>
                    <a:bodyPr/>
                    <a:lstStyle/>
                    <a:p>
                      <a:pPr algn="just">
                        <a:spcAft>
                          <a:spcPts val="0"/>
                        </a:spcAft>
                      </a:pPr>
                      <a:r>
                        <a:rPr lang="en-US" sz="1800" b="1" kern="100" dirty="0">
                          <a:solidFill>
                            <a:srgbClr val="002060"/>
                          </a:solidFill>
                          <a:effectLst/>
                        </a:rPr>
                        <a:t>1.</a:t>
                      </a:r>
                      <a:r>
                        <a:rPr lang="zh-CN" sz="1800" b="1" kern="100" dirty="0">
                          <a:solidFill>
                            <a:srgbClr val="002060"/>
                          </a:solidFill>
                          <a:effectLst/>
                        </a:rPr>
                        <a:t>职业流动既是劳动力市场上劳动力供给的调整过程，也是劳动者的职业选择过程。</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extLst>
                  <a:ext uri="{0D108BD9-81ED-4DB2-BD59-A6C34878D82A}">
                    <a16:rowId xmlns:a16="http://schemas.microsoft.com/office/drawing/2014/main" val="1529409675"/>
                  </a:ext>
                </a:extLst>
              </a:tr>
              <a:tr h="944245">
                <a:tc>
                  <a:txBody>
                    <a:bodyPr/>
                    <a:lstStyle/>
                    <a:p>
                      <a:pPr algn="just">
                        <a:spcAft>
                          <a:spcPts val="0"/>
                        </a:spcAft>
                      </a:pPr>
                      <a:r>
                        <a:rPr lang="en-US" sz="1800" b="1" kern="100" dirty="0">
                          <a:solidFill>
                            <a:srgbClr val="002060"/>
                          </a:solidFill>
                          <a:effectLst/>
                        </a:rPr>
                        <a:t>2.</a:t>
                      </a:r>
                      <a:r>
                        <a:rPr lang="zh-CN" sz="1800" b="1" kern="100" dirty="0">
                          <a:solidFill>
                            <a:srgbClr val="002060"/>
                          </a:solidFill>
                          <a:effectLst/>
                        </a:rPr>
                        <a:t>职业流动的特殊形式</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rPr>
                        <a:t>即</a:t>
                      </a:r>
                      <a:r>
                        <a:rPr lang="en-US" sz="1800" b="1" kern="100" dirty="0">
                          <a:solidFill>
                            <a:srgbClr val="002060"/>
                          </a:solidFill>
                          <a:effectLst/>
                        </a:rPr>
                        <a:t>:</a:t>
                      </a:r>
                      <a:r>
                        <a:rPr lang="zh-CN" sz="1800" b="1" u="sng" kern="100" dirty="0">
                          <a:solidFill>
                            <a:srgbClr val="002060"/>
                          </a:solidFill>
                          <a:effectLst/>
                        </a:rPr>
                        <a:t>家庭两代人之间的职业转移</a:t>
                      </a:r>
                      <a:r>
                        <a:rPr lang="zh-CN" sz="1800" b="1" kern="100" dirty="0">
                          <a:solidFill>
                            <a:srgbClr val="002060"/>
                          </a:solidFill>
                          <a:effectLst/>
                        </a:rPr>
                        <a:t>。</a:t>
                      </a:r>
                    </a:p>
                    <a:p>
                      <a:pPr algn="just">
                        <a:spcAft>
                          <a:spcPts val="0"/>
                        </a:spcAft>
                      </a:pPr>
                      <a:r>
                        <a:rPr lang="zh-CN" sz="1800" b="1" kern="100" dirty="0">
                          <a:solidFill>
                            <a:srgbClr val="002060"/>
                          </a:solidFill>
                          <a:effectLst/>
                        </a:rPr>
                        <a:t>●两代人从事</a:t>
                      </a:r>
                      <a:r>
                        <a:rPr lang="zh-CN" sz="1800" b="1" u="sng" kern="100" dirty="0">
                          <a:solidFill>
                            <a:srgbClr val="002060"/>
                          </a:solidFill>
                          <a:effectLst/>
                        </a:rPr>
                        <a:t>相同职业的比例越多，非竞争性力量</a:t>
                      </a:r>
                      <a:r>
                        <a:rPr lang="zh-CN" sz="1800" b="1" kern="100" dirty="0">
                          <a:solidFill>
                            <a:srgbClr val="002060"/>
                          </a:solidFill>
                          <a:effectLst/>
                        </a:rPr>
                        <a:t>对职业选择的决定性</a:t>
                      </a:r>
                      <a:r>
                        <a:rPr lang="zh-CN" sz="1800" b="1" u="sng" kern="100" dirty="0">
                          <a:solidFill>
                            <a:srgbClr val="002060"/>
                          </a:solidFill>
                          <a:effectLst/>
                        </a:rPr>
                        <a:t>越强</a:t>
                      </a:r>
                      <a:r>
                        <a:rPr lang="zh-CN" sz="1800" b="1" kern="100" dirty="0">
                          <a:solidFill>
                            <a:srgbClr val="002060"/>
                          </a:solidFill>
                          <a:effectLst/>
                        </a:rPr>
                        <a:t>，劳动力配置中的</a:t>
                      </a:r>
                      <a:r>
                        <a:rPr lang="zh-CN" sz="1800" b="1" u="sng" kern="100" dirty="0">
                          <a:solidFill>
                            <a:srgbClr val="002060"/>
                          </a:solidFill>
                          <a:effectLst/>
                        </a:rPr>
                        <a:t>不合理的成分越大</a:t>
                      </a:r>
                      <a:r>
                        <a:rPr lang="zh-CN" sz="1800" b="1" kern="100" dirty="0">
                          <a:solidFill>
                            <a:srgbClr val="002060"/>
                          </a:solidFill>
                          <a:effectLst/>
                        </a:rPr>
                        <a:t>。</a:t>
                      </a:r>
                    </a:p>
                    <a:p>
                      <a:pPr algn="just">
                        <a:spcAft>
                          <a:spcPts val="0"/>
                        </a:spcAft>
                      </a:pPr>
                      <a:r>
                        <a:rPr lang="zh-CN" sz="1800" b="1" kern="100" dirty="0">
                          <a:solidFill>
                            <a:srgbClr val="002060"/>
                          </a:solidFill>
                          <a:effectLst/>
                        </a:rPr>
                        <a:t>●两代人职业差异越明显，</a:t>
                      </a:r>
                      <a:r>
                        <a:rPr lang="zh-CN" sz="1800" b="1" u="sng" kern="100" dirty="0">
                          <a:solidFill>
                            <a:srgbClr val="002060"/>
                          </a:solidFill>
                          <a:effectLst/>
                        </a:rPr>
                        <a:t>竞争对职业选择的作用越大，劳动力配置中则越趋于合理。</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780479354"/>
                  </a:ext>
                </a:extLst>
              </a:tr>
            </a:tbl>
          </a:graphicData>
        </a:graphic>
      </p:graphicFrame>
    </p:spTree>
    <p:extLst>
      <p:ext uri="{BB962C8B-B14F-4D97-AF65-F5344CB8AC3E}">
        <p14:creationId xmlns:p14="http://schemas.microsoft.com/office/powerpoint/2010/main" val="18720943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8914" name="Picture 2" descr="C:\Users\samsung\Desktop\2020年经济师课件9.7\2020年经济师课件\第三部分 导图\图第十一章.png"/>
          <p:cNvPicPr>
            <a:picLocks noChangeAspect="1" noChangeArrowheads="1"/>
          </p:cNvPicPr>
          <p:nvPr/>
        </p:nvPicPr>
        <p:blipFill>
          <a:blip r:embed="rId4" cstate="print"/>
          <a:srcRect/>
          <a:stretch>
            <a:fillRect/>
          </a:stretch>
        </p:blipFill>
        <p:spPr bwMode="auto">
          <a:xfrm>
            <a:off x="1303867" y="846667"/>
            <a:ext cx="9889065" cy="5606521"/>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840B72F2-E00A-44AB-8B8A-CACD9265C322}"/>
              </a:ext>
            </a:extLst>
          </p:cNvPr>
          <p:cNvSpPr/>
          <p:nvPr/>
        </p:nvSpPr>
        <p:spPr>
          <a:xfrm>
            <a:off x="692150" y="576266"/>
            <a:ext cx="4305666"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12.</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劳动力的跨产业流动及产业内流动</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0" name="表格 9">
            <a:extLst>
              <a:ext uri="{FF2B5EF4-FFF2-40B4-BE49-F238E27FC236}">
                <a16:creationId xmlns:a16="http://schemas.microsoft.com/office/drawing/2014/main" id="{82A637E5-14E4-464A-9964-9CEFE9793186}"/>
              </a:ext>
            </a:extLst>
          </p:cNvPr>
          <p:cNvGraphicFramePr>
            <a:graphicFrameLocks noGrp="1"/>
          </p:cNvGraphicFramePr>
          <p:nvPr>
            <p:extLst>
              <p:ext uri="{D42A27DB-BD31-4B8C-83A1-F6EECF244321}">
                <p14:modId xmlns:p14="http://schemas.microsoft.com/office/powerpoint/2010/main" val="1653522729"/>
              </p:ext>
            </p:extLst>
          </p:nvPr>
        </p:nvGraphicFramePr>
        <p:xfrm>
          <a:off x="692149" y="1058295"/>
          <a:ext cx="10837863" cy="2194560"/>
        </p:xfrm>
        <a:graphic>
          <a:graphicData uri="http://schemas.openxmlformats.org/drawingml/2006/table">
            <a:tbl>
              <a:tblPr>
                <a:tableStyleId>{5C22544A-7EE6-4342-B048-85BDC9FD1C3A}</a:tableStyleId>
              </a:tblPr>
              <a:tblGrid>
                <a:gridCol w="1760104">
                  <a:extLst>
                    <a:ext uri="{9D8B030D-6E8A-4147-A177-3AD203B41FA5}">
                      <a16:colId xmlns:a16="http://schemas.microsoft.com/office/drawing/2014/main" val="3081849720"/>
                    </a:ext>
                  </a:extLst>
                </a:gridCol>
                <a:gridCol w="9077759">
                  <a:extLst>
                    <a:ext uri="{9D8B030D-6E8A-4147-A177-3AD203B41FA5}">
                      <a16:colId xmlns:a16="http://schemas.microsoft.com/office/drawing/2014/main" val="986542490"/>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农业劳动力向工业部门的流动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农业</a:t>
                      </a:r>
                      <a:r>
                        <a:rPr lang="zh-CN" altLang="en-US" sz="1800" b="1" kern="0" dirty="0">
                          <a:solidFill>
                            <a:srgbClr val="002060"/>
                          </a:solidFill>
                          <a:effectLst/>
                          <a:latin typeface="黑体" pitchFamily="49" charset="-122"/>
                          <a:ea typeface="黑体" pitchFamily="49" charset="-122"/>
                        </a:rPr>
                        <a:t>劳动力向工业部门转移是排斥力和吸引力共同作用的结果</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农业劳动力流动比较普遍的两种情况</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A.</a:t>
                      </a:r>
                      <a:r>
                        <a:rPr lang="zh-CN" sz="1800" b="1" kern="0" dirty="0">
                          <a:solidFill>
                            <a:srgbClr val="002060"/>
                          </a:solidFill>
                          <a:effectLst/>
                          <a:latin typeface="黑体" pitchFamily="49" charset="-122"/>
                          <a:ea typeface="黑体" pitchFamily="49" charset="-122"/>
                        </a:rPr>
                        <a:t>离土又离乡：即与农业生产断绝联系；</a:t>
                      </a:r>
                      <a:r>
                        <a:rPr lang="zh-CN" altLang="en-US" sz="1800" b="1" kern="0" dirty="0">
                          <a:solidFill>
                            <a:srgbClr val="002060"/>
                          </a:solidFill>
                          <a:effectLst/>
                          <a:latin typeface="黑体" pitchFamily="49" charset="-122"/>
                          <a:ea typeface="黑体" pitchFamily="49" charset="-122"/>
                        </a:rPr>
                        <a:t>永久性</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B.</a:t>
                      </a:r>
                      <a:r>
                        <a:rPr lang="zh-CN" sz="1800" b="1" kern="0" dirty="0">
                          <a:solidFill>
                            <a:srgbClr val="002060"/>
                          </a:solidFill>
                          <a:effectLst/>
                          <a:latin typeface="黑体" pitchFamily="49" charset="-122"/>
                          <a:ea typeface="黑体" pitchFamily="49" charset="-122"/>
                        </a:rPr>
                        <a:t>离土不离乡：即在从事工业部门劳动的同时还从事一些农业劳动。</a:t>
                      </a:r>
                      <a:r>
                        <a:rPr lang="zh-CN" altLang="en-US" sz="1800" b="1" kern="0" dirty="0">
                          <a:solidFill>
                            <a:srgbClr val="002060"/>
                          </a:solidFill>
                          <a:effectLst/>
                          <a:latin typeface="黑体" pitchFamily="49" charset="-122"/>
                          <a:ea typeface="黑体" pitchFamily="49" charset="-122"/>
                        </a:rPr>
                        <a:t>暂时性</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结论：</a:t>
                      </a:r>
                      <a:r>
                        <a:rPr lang="en-US" sz="1800" b="1" u="sng" kern="0" dirty="0">
                          <a:solidFill>
                            <a:srgbClr val="002060"/>
                          </a:solidFill>
                          <a:effectLst/>
                          <a:latin typeface="黑体" pitchFamily="49" charset="-122"/>
                          <a:ea typeface="黑体" pitchFamily="49" charset="-122"/>
                        </a:rPr>
                        <a:t>A</a:t>
                      </a:r>
                      <a:r>
                        <a:rPr lang="zh-CN" sz="1800" b="1" u="sng" kern="0" dirty="0">
                          <a:solidFill>
                            <a:srgbClr val="002060"/>
                          </a:solidFill>
                          <a:effectLst/>
                          <a:latin typeface="黑体" pitchFamily="49" charset="-122"/>
                          <a:ea typeface="黑体" pitchFamily="49" charset="-122"/>
                        </a:rPr>
                        <a:t>与</a:t>
                      </a:r>
                      <a:r>
                        <a:rPr lang="en-US" sz="1800" b="1" u="sng" kern="0" dirty="0">
                          <a:solidFill>
                            <a:srgbClr val="002060"/>
                          </a:solidFill>
                          <a:effectLst/>
                          <a:latin typeface="黑体" pitchFamily="49" charset="-122"/>
                          <a:ea typeface="黑体" pitchFamily="49" charset="-122"/>
                        </a:rPr>
                        <a:t>B</a:t>
                      </a:r>
                      <a:r>
                        <a:rPr lang="zh-CN" sz="1800" b="1" u="sng" kern="0" dirty="0">
                          <a:solidFill>
                            <a:srgbClr val="002060"/>
                          </a:solidFill>
                          <a:effectLst/>
                          <a:latin typeface="黑体" pitchFamily="49" charset="-122"/>
                          <a:ea typeface="黑体" pitchFamily="49" charset="-122"/>
                        </a:rPr>
                        <a:t>在一定时期内可以并存；最终</a:t>
                      </a:r>
                      <a:r>
                        <a:rPr lang="en-US" sz="1800" b="1" u="sng" kern="0" dirty="0">
                          <a:solidFill>
                            <a:srgbClr val="002060"/>
                          </a:solidFill>
                          <a:effectLst/>
                          <a:latin typeface="黑体" pitchFamily="49" charset="-122"/>
                          <a:ea typeface="黑体" pitchFamily="49" charset="-122"/>
                        </a:rPr>
                        <a:t>A</a:t>
                      </a:r>
                      <a:r>
                        <a:rPr lang="zh-CN" sz="1800" b="1" u="sng" kern="0" dirty="0">
                          <a:solidFill>
                            <a:srgbClr val="002060"/>
                          </a:solidFill>
                          <a:effectLst/>
                          <a:latin typeface="黑体" pitchFamily="49" charset="-122"/>
                          <a:ea typeface="黑体" pitchFamily="49" charset="-122"/>
                        </a:rPr>
                        <a:t>取代</a:t>
                      </a:r>
                      <a:r>
                        <a:rPr lang="en-US" sz="1800" b="1" u="sng" kern="0" dirty="0">
                          <a:solidFill>
                            <a:srgbClr val="002060"/>
                          </a:solidFill>
                          <a:effectLst/>
                          <a:latin typeface="黑体" pitchFamily="49" charset="-122"/>
                          <a:ea typeface="黑体" pitchFamily="49" charset="-122"/>
                        </a:rPr>
                        <a:t>B</a:t>
                      </a:r>
                      <a:r>
                        <a:rPr lang="zh-CN" sz="1800" b="1" u="sng"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752137389"/>
                  </a:ext>
                </a:extLst>
              </a:tr>
              <a:tr h="0">
                <a:tc>
                  <a:txBody>
                    <a:bodyPr/>
                    <a:lstStyle/>
                    <a:p>
                      <a:pPr algn="l">
                        <a:spcAft>
                          <a:spcPts val="0"/>
                        </a:spcAft>
                      </a:pPr>
                      <a:r>
                        <a:rPr lang="zh-CN" altLang="en-US" sz="1800" b="1" kern="0" dirty="0">
                          <a:solidFill>
                            <a:srgbClr val="002060"/>
                          </a:solidFill>
                          <a:effectLst/>
                          <a:latin typeface="黑体" pitchFamily="49" charset="-122"/>
                          <a:ea typeface="黑体" pitchFamily="49" charset="-122"/>
                        </a:rPr>
                        <a:t>非农</a:t>
                      </a:r>
                      <a:r>
                        <a:rPr lang="zh-CN" sz="1800" b="1" kern="0" dirty="0">
                          <a:solidFill>
                            <a:srgbClr val="002060"/>
                          </a:solidFill>
                          <a:effectLst/>
                          <a:latin typeface="黑体" pitchFamily="49" charset="-122"/>
                          <a:ea typeface="黑体" pitchFamily="49" charset="-122"/>
                        </a:rPr>
                        <a:t>产业</a:t>
                      </a:r>
                      <a:r>
                        <a:rPr lang="zh-CN" altLang="en-US" sz="1800" b="1" kern="0" dirty="0">
                          <a:solidFill>
                            <a:srgbClr val="002060"/>
                          </a:solidFill>
                          <a:effectLst/>
                          <a:latin typeface="黑体" pitchFamily="49" charset="-122"/>
                          <a:ea typeface="黑体" pitchFamily="49" charset="-122"/>
                        </a:rPr>
                        <a:t>部门</a:t>
                      </a:r>
                      <a:r>
                        <a:rPr lang="zh-CN" sz="1800" b="1" kern="0" dirty="0">
                          <a:solidFill>
                            <a:srgbClr val="002060"/>
                          </a:solidFill>
                          <a:effectLst/>
                          <a:latin typeface="黑体" pitchFamily="49" charset="-122"/>
                          <a:ea typeface="黑体" pitchFamily="49" charset="-122"/>
                        </a:rPr>
                        <a:t>内部的劳动力流动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高失业率说明非自愿性劳动力流动较高，</a:t>
                      </a:r>
                      <a:r>
                        <a:rPr lang="zh-CN" sz="1800" b="1" kern="0" dirty="0">
                          <a:solidFill>
                            <a:srgbClr val="002060"/>
                          </a:solidFill>
                          <a:effectLst/>
                          <a:latin typeface="黑体" pitchFamily="49" charset="-122"/>
                          <a:ea typeface="黑体" pitchFamily="49" charset="-122"/>
                        </a:rPr>
                        <a:t>加大了在该部门就业的劳动力施加职位不确定性的压力。</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高失业率部门劳动力流动率也较高。</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212782568"/>
                  </a:ext>
                </a:extLst>
              </a:tr>
            </a:tbl>
          </a:graphicData>
        </a:graphic>
      </p:graphicFrame>
    </p:spTree>
    <p:extLst>
      <p:ext uri="{BB962C8B-B14F-4D97-AF65-F5344CB8AC3E}">
        <p14:creationId xmlns:p14="http://schemas.microsoft.com/office/powerpoint/2010/main" val="18720943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840B72F2-E00A-44AB-8B8A-CACD9265C322}"/>
              </a:ext>
            </a:extLst>
          </p:cNvPr>
          <p:cNvSpPr/>
          <p:nvPr/>
        </p:nvSpPr>
        <p:spPr>
          <a:xfrm>
            <a:off x="4305077" y="2244973"/>
            <a:ext cx="2600071" cy="1377749"/>
          </a:xfrm>
          <a:prstGeom prst="rect">
            <a:avLst/>
          </a:prstGeom>
        </p:spPr>
        <p:txBody>
          <a:bodyPr wrap="none">
            <a:spAutoFit/>
          </a:bodyPr>
          <a:lstStyle/>
          <a:p>
            <a:pPr indent="280670" algn="just">
              <a:lnSpc>
                <a:spcPct val="150000"/>
              </a:lnSpc>
              <a:spcAft>
                <a:spcPts val="0"/>
              </a:spcAft>
            </a:pPr>
            <a:r>
              <a:rPr lang="en-US" altLang="zh-CN" sz="6600" b="1" kern="100" dirty="0">
                <a:solidFill>
                  <a:srgbClr val="002060"/>
                </a:solidFill>
                <a:latin typeface="黑体" pitchFamily="49" charset="-122"/>
                <a:ea typeface="黑体" pitchFamily="49" charset="-122"/>
                <a:cs typeface="宋体" panose="02010600030101010101" pitchFamily="2" charset="-122"/>
              </a:rPr>
              <a:t>Thank</a:t>
            </a:r>
            <a:endParaRPr lang="zh-CN" altLang="zh-CN" sz="6600" dirty="0">
              <a:solidFill>
                <a:srgbClr val="002060"/>
              </a:solidFill>
              <a:effectLst/>
              <a:latin typeface="黑体" pitchFamily="49" charset="-122"/>
              <a:ea typeface="黑体" pitchFamily="49" charset="-122"/>
              <a:cs typeface="宋体" panose="02010600030101010101" pitchFamily="2" charset="-122"/>
            </a:endParaRPr>
          </a:p>
        </p:txBody>
      </p:sp>
    </p:spTree>
    <p:extLst>
      <p:ext uri="{BB962C8B-B14F-4D97-AF65-F5344CB8AC3E}">
        <p14:creationId xmlns:p14="http://schemas.microsoft.com/office/powerpoint/2010/main" val="8855625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463DCF7-9A26-4E62-BC7F-63BA2EC08954}"/>
              </a:ext>
            </a:extLst>
          </p:cNvPr>
          <p:cNvSpPr/>
          <p:nvPr/>
        </p:nvSpPr>
        <p:spPr>
          <a:xfrm>
            <a:off x="965200" y="524933"/>
            <a:ext cx="3068423" cy="507831"/>
          </a:xfrm>
          <a:prstGeom prst="rect">
            <a:avLst/>
          </a:prstGeom>
        </p:spPr>
        <p:txBody>
          <a:bodyPr wrap="square">
            <a:spAutoFit/>
          </a:bodyPr>
          <a:lstStyle/>
          <a:p>
            <a:pPr indent="280670" algn="just">
              <a:lnSpc>
                <a:spcPct val="150000"/>
              </a:lnSpc>
              <a:spcAft>
                <a:spcPts val="0"/>
              </a:spcAft>
            </a:pPr>
            <a:r>
              <a:rPr lang="zh-CN" altLang="en-US" b="1" u="sng" kern="100" dirty="0">
                <a:solidFill>
                  <a:srgbClr val="002060"/>
                </a:solidFill>
                <a:latin typeface="Calibri" panose="020F0502020204030204" pitchFamily="34" charset="0"/>
                <a:ea typeface="宋体" panose="02010600030101010101" pitchFamily="2" charset="-122"/>
                <a:cs typeface="Times New Roman" panose="02020603050405020304" pitchFamily="18" charset="0"/>
              </a:rPr>
              <a:t>第一节    劳动力市场概论</a:t>
            </a:r>
            <a:endParaRPr lang="zh-CN" altLang="zh-CN" sz="1600"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19829797-85C0-44F4-B016-BD8E2545460B}"/>
              </a:ext>
            </a:extLst>
          </p:cNvPr>
          <p:cNvGraphicFramePr>
            <a:graphicFrameLocks noGrp="1"/>
          </p:cNvGraphicFramePr>
          <p:nvPr>
            <p:extLst>
              <p:ext uri="{D42A27DB-BD31-4B8C-83A1-F6EECF244321}">
                <p14:modId xmlns:p14="http://schemas.microsoft.com/office/powerpoint/2010/main" val="1255676569"/>
              </p:ext>
            </p:extLst>
          </p:nvPr>
        </p:nvGraphicFramePr>
        <p:xfrm>
          <a:off x="692150" y="1509222"/>
          <a:ext cx="10837863" cy="4296756"/>
        </p:xfrm>
        <a:graphic>
          <a:graphicData uri="http://schemas.openxmlformats.org/drawingml/2006/table">
            <a:tbl>
              <a:tblPr>
                <a:tableStyleId>{5C22544A-7EE6-4342-B048-85BDC9FD1C3A}</a:tableStyleId>
              </a:tblPr>
              <a:tblGrid>
                <a:gridCol w="2213545">
                  <a:extLst>
                    <a:ext uri="{9D8B030D-6E8A-4147-A177-3AD203B41FA5}">
                      <a16:colId xmlns:a16="http://schemas.microsoft.com/office/drawing/2014/main" val="1337742638"/>
                    </a:ext>
                  </a:extLst>
                </a:gridCol>
                <a:gridCol w="8624318">
                  <a:extLst>
                    <a:ext uri="{9D8B030D-6E8A-4147-A177-3AD203B41FA5}">
                      <a16:colId xmlns:a16="http://schemas.microsoft.com/office/drawing/2014/main" val="3719842836"/>
                    </a:ext>
                  </a:extLst>
                </a:gridCol>
              </a:tblGrid>
              <a:tr h="1514764">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劳动力市场层次</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spcAft>
                          <a:spcPts val="0"/>
                        </a:spcAft>
                        <a:buFont typeface="+mj-lt"/>
                        <a:buNone/>
                      </a:pPr>
                      <a:r>
                        <a:rPr lang="zh-CN" altLang="en-US" sz="1800" b="1" kern="0" dirty="0">
                          <a:solidFill>
                            <a:srgbClr val="002060"/>
                          </a:solidFill>
                          <a:effectLst/>
                          <a:latin typeface="黑体" pitchFamily="49" charset="-122"/>
                          <a:ea typeface="黑体" pitchFamily="49" charset="-122"/>
                        </a:rPr>
                        <a:t>劳动力市场是进行劳动交易的一种要素市场。</a:t>
                      </a:r>
                      <a:endParaRPr lang="en-US" altLang="zh-CN" sz="1800" b="1" kern="0" dirty="0">
                        <a:solidFill>
                          <a:srgbClr val="002060"/>
                        </a:solidFill>
                        <a:effectLst/>
                        <a:latin typeface="黑体" pitchFamily="49" charset="-122"/>
                        <a:ea typeface="黑体" pitchFamily="49" charset="-122"/>
                      </a:endParaRPr>
                    </a:p>
                    <a:p>
                      <a:pPr marL="342900" lvl="0" indent="-342900" algn="l">
                        <a:spcAft>
                          <a:spcPts val="0"/>
                        </a:spcAft>
                        <a:buFont typeface="+mj-lt"/>
                        <a:buNone/>
                      </a:pPr>
                      <a:endParaRPr lang="en-US" altLang="zh-CN" sz="1800" b="1" kern="0"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从宏观角度：劳动力市场是由各种各样的局部性或单一性劳动力市场所构成的一个总劳动力市场体系。</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从</a:t>
                      </a:r>
                      <a:r>
                        <a:rPr lang="zh-CN" sz="1800" b="1" u="sng" kern="0" dirty="0">
                          <a:solidFill>
                            <a:srgbClr val="002060"/>
                          </a:solidFill>
                          <a:effectLst/>
                          <a:latin typeface="黑体" pitchFamily="49" charset="-122"/>
                          <a:ea typeface="黑体" pitchFamily="49" charset="-122"/>
                        </a:rPr>
                        <a:t>微观</a:t>
                      </a:r>
                      <a:r>
                        <a:rPr lang="zh-CN" sz="1800" b="1" kern="0" dirty="0">
                          <a:solidFill>
                            <a:srgbClr val="002060"/>
                          </a:solidFill>
                          <a:effectLst/>
                          <a:latin typeface="黑体" pitchFamily="49" charset="-122"/>
                          <a:ea typeface="黑体" pitchFamily="49" charset="-122"/>
                        </a:rPr>
                        <a:t>的角度：</a:t>
                      </a:r>
                      <a:r>
                        <a:rPr lang="zh-CN" sz="1800" b="1" u="sng" kern="0" dirty="0">
                          <a:solidFill>
                            <a:srgbClr val="002060"/>
                          </a:solidFill>
                          <a:effectLst/>
                          <a:latin typeface="黑体" pitchFamily="49" charset="-122"/>
                          <a:ea typeface="黑体" pitchFamily="49" charset="-122"/>
                        </a:rPr>
                        <a:t>劳动力市场</a:t>
                      </a:r>
                      <a:r>
                        <a:rPr lang="zh-CN" sz="1800" b="1" kern="0" dirty="0">
                          <a:solidFill>
                            <a:srgbClr val="002060"/>
                          </a:solidFill>
                          <a:effectLst/>
                          <a:latin typeface="黑体" pitchFamily="49" charset="-122"/>
                          <a:ea typeface="黑体" pitchFamily="49" charset="-122"/>
                        </a:rPr>
                        <a:t>是指特定的劳动力供求双方在通过自由谈判达成</a:t>
                      </a:r>
                      <a:r>
                        <a:rPr lang="zh-CN" sz="1800" b="1" u="sng" kern="0" dirty="0">
                          <a:solidFill>
                            <a:srgbClr val="002060"/>
                          </a:solidFill>
                          <a:effectLst/>
                          <a:latin typeface="黑体" pitchFamily="49" charset="-122"/>
                          <a:ea typeface="黑体" pitchFamily="49" charset="-122"/>
                        </a:rPr>
                        <a:t>劳动力使用权转让</a:t>
                      </a:r>
                      <a:r>
                        <a:rPr lang="zh-CN" sz="1800" b="1" kern="0" dirty="0">
                          <a:solidFill>
                            <a:srgbClr val="002060"/>
                          </a:solidFill>
                          <a:effectLst/>
                          <a:latin typeface="黑体" pitchFamily="49" charset="-122"/>
                          <a:ea typeface="黑体" pitchFamily="49" charset="-122"/>
                        </a:rPr>
                        <a:t>合约时所处的市场环境。</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0097572"/>
                  </a:ext>
                </a:extLst>
              </a:tr>
              <a:tr h="2650836">
                <a:tc>
                  <a:txBody>
                    <a:bodyPr/>
                    <a:lstStyle/>
                    <a:p>
                      <a:pPr algn="l">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特征</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）特殊性：</a:t>
                      </a:r>
                      <a:r>
                        <a:rPr lang="zh-CN" sz="1800" b="1" kern="100" dirty="0">
                          <a:solidFill>
                            <a:srgbClr val="002060"/>
                          </a:solidFill>
                          <a:effectLst/>
                          <a:latin typeface="黑体" pitchFamily="49" charset="-122"/>
                          <a:ea typeface="黑体" pitchFamily="49" charset="-122"/>
                        </a:rPr>
                        <a:t>在劳动力交易中：</a:t>
                      </a:r>
                      <a:r>
                        <a:rPr lang="zh-CN" sz="1800" b="1" u="sng" kern="100" dirty="0">
                          <a:solidFill>
                            <a:srgbClr val="002060"/>
                          </a:solidFill>
                          <a:effectLst/>
                          <a:latin typeface="黑体" pitchFamily="49" charset="-122"/>
                          <a:ea typeface="黑体" pitchFamily="49" charset="-122"/>
                        </a:rPr>
                        <a:t>劳动力</a:t>
                      </a:r>
                      <a:r>
                        <a:rPr lang="zh-CN" sz="1800" b="1" kern="100" dirty="0">
                          <a:solidFill>
                            <a:srgbClr val="002060"/>
                          </a:solidFill>
                          <a:effectLst/>
                          <a:latin typeface="黑体" pitchFamily="49" charset="-122"/>
                          <a:ea typeface="黑体" pitchFamily="49" charset="-122"/>
                        </a:rPr>
                        <a:t>这种特殊商品的</a:t>
                      </a:r>
                      <a:r>
                        <a:rPr lang="zh-CN" sz="1800" b="1" u="sng" kern="100" dirty="0">
                          <a:solidFill>
                            <a:srgbClr val="002060"/>
                          </a:solidFill>
                          <a:effectLst/>
                          <a:latin typeface="黑体" pitchFamily="49" charset="-122"/>
                          <a:ea typeface="黑体" pitchFamily="49" charset="-122"/>
                        </a:rPr>
                        <a:t>所有权并没有转移</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转移的只是其</a:t>
                      </a:r>
                      <a:r>
                        <a:rPr lang="zh-CN" sz="1800" b="1" u="sng" kern="100" dirty="0">
                          <a:solidFill>
                            <a:srgbClr val="002060"/>
                          </a:solidFill>
                          <a:effectLst/>
                          <a:highlight>
                            <a:srgbClr val="FFFF00"/>
                          </a:highlight>
                          <a:latin typeface="黑体" pitchFamily="49" charset="-122"/>
                          <a:ea typeface="黑体" pitchFamily="49" charset="-122"/>
                        </a:rPr>
                        <a:t>使用权</a:t>
                      </a:r>
                      <a:r>
                        <a:rPr lang="zh-CN" sz="1800" b="1" kern="100" dirty="0">
                          <a:solidFill>
                            <a:srgbClr val="002060"/>
                          </a:solidFill>
                          <a:effectLst/>
                          <a:latin typeface="黑体" pitchFamily="49" charset="-122"/>
                          <a:ea typeface="黑体" pitchFamily="49" charset="-122"/>
                        </a:rPr>
                        <a:t>。</a:t>
                      </a: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a:t>
                      </a:r>
                      <a:r>
                        <a:rPr lang="zh-CN" sz="1800" b="1" kern="0" dirty="0">
                          <a:solidFill>
                            <a:srgbClr val="002060"/>
                          </a:solidFill>
                          <a:effectLst/>
                          <a:latin typeface="黑体" pitchFamily="49" charset="-122"/>
                          <a:ea typeface="黑体" pitchFamily="49" charset="-122"/>
                        </a:rPr>
                        <a:t>多样性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）不确定性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4</a:t>
                      </a:r>
                      <a:r>
                        <a:rPr lang="zh-CN" sz="1800" b="1" kern="0" dirty="0">
                          <a:solidFill>
                            <a:srgbClr val="002060"/>
                          </a:solidFill>
                          <a:effectLst/>
                          <a:latin typeface="黑体" pitchFamily="49" charset="-122"/>
                          <a:ea typeface="黑体" pitchFamily="49" charset="-122"/>
                        </a:rPr>
                        <a:t>）交易对象的难以衡量性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5</a:t>
                      </a:r>
                      <a:r>
                        <a:rPr lang="zh-CN" sz="1800" b="1" kern="0" dirty="0">
                          <a:solidFill>
                            <a:srgbClr val="002060"/>
                          </a:solidFill>
                          <a:effectLst/>
                          <a:latin typeface="黑体" pitchFamily="49" charset="-122"/>
                          <a:ea typeface="黑体" pitchFamily="49" charset="-122"/>
                        </a:rPr>
                        <a:t>）交易的延续性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6</a:t>
                      </a:r>
                      <a:r>
                        <a:rPr lang="zh-CN" sz="1800" b="1" kern="0" dirty="0">
                          <a:solidFill>
                            <a:srgbClr val="002060"/>
                          </a:solidFill>
                          <a:effectLst/>
                          <a:latin typeface="黑体" pitchFamily="49" charset="-122"/>
                          <a:ea typeface="黑体" pitchFamily="49" charset="-122"/>
                        </a:rPr>
                        <a:t>）交易条件的复杂性</a:t>
                      </a:r>
                      <a:endParaRPr lang="en-US" altLang="zh-CN" sz="1800" b="1" kern="0" dirty="0">
                        <a:solidFill>
                          <a:srgbClr val="002060"/>
                        </a:solidFill>
                        <a:effectLst/>
                        <a:latin typeface="黑体" pitchFamily="49" charset="-122"/>
                        <a:ea typeface="黑体" pitchFamily="49" charset="-122"/>
                      </a:endParaRPr>
                    </a:p>
                    <a:p>
                      <a:pPr algn="l">
                        <a:spcAft>
                          <a:spcPts val="0"/>
                        </a:spcAft>
                      </a:pPr>
                      <a:r>
                        <a:rPr lang="zh-CN" altLang="en-US" sz="1800" b="1" kern="0" dirty="0">
                          <a:solidFill>
                            <a:srgbClr val="002060"/>
                          </a:solidFill>
                          <a:effectLst/>
                          <a:latin typeface="黑体" pitchFamily="49" charset="-122"/>
                          <a:ea typeface="黑体" pitchFamily="49" charset="-122"/>
                          <a:cs typeface="Times New Roman" panose="02020603050405020304" pitchFamily="18" charset="0"/>
                        </a:rPr>
                        <a:t>（</a:t>
                      </a:r>
                      <a:r>
                        <a:rPr lang="en-US" altLang="zh-CN" sz="1800" b="1" kern="0" dirty="0">
                          <a:solidFill>
                            <a:srgbClr val="002060"/>
                          </a:solidFill>
                          <a:effectLst/>
                          <a:latin typeface="黑体" pitchFamily="49" charset="-122"/>
                          <a:ea typeface="黑体" pitchFamily="49" charset="-122"/>
                          <a:cs typeface="Times New Roman" panose="02020603050405020304" pitchFamily="18" charset="0"/>
                        </a:rPr>
                        <a:t>7</a:t>
                      </a:r>
                      <a:r>
                        <a:rPr lang="zh-CN" altLang="en-US" sz="1800" b="1" kern="0" dirty="0">
                          <a:solidFill>
                            <a:srgbClr val="002060"/>
                          </a:solidFill>
                          <a:effectLst/>
                          <a:latin typeface="黑体" pitchFamily="49" charset="-122"/>
                          <a:ea typeface="黑体" pitchFamily="49" charset="-122"/>
                          <a:cs typeface="Times New Roman" panose="02020603050405020304" pitchFamily="18" charset="0"/>
                        </a:rPr>
                        <a:t>）劳动力出售者地位的不利性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834661974"/>
                  </a:ext>
                </a:extLst>
              </a:tr>
            </a:tbl>
          </a:graphicData>
        </a:graphic>
      </p:graphicFrame>
      <p:sp>
        <p:nvSpPr>
          <p:cNvPr id="14" name="矩形 13">
            <a:extLst>
              <a:ext uri="{FF2B5EF4-FFF2-40B4-BE49-F238E27FC236}">
                <a16:creationId xmlns:a16="http://schemas.microsoft.com/office/drawing/2014/main" id="{D463DCF7-9A26-4E62-BC7F-63BA2EC08954}"/>
              </a:ext>
            </a:extLst>
          </p:cNvPr>
          <p:cNvSpPr/>
          <p:nvPr/>
        </p:nvSpPr>
        <p:spPr>
          <a:xfrm>
            <a:off x="692150" y="1044659"/>
            <a:ext cx="3202800" cy="507831"/>
          </a:xfrm>
          <a:prstGeom prst="rect">
            <a:avLst/>
          </a:prstGeom>
        </p:spPr>
        <p:txBody>
          <a:bodyPr wrap="none">
            <a:spAutoFit/>
          </a:bodyPr>
          <a:lstStyle/>
          <a:p>
            <a:pPr indent="280670" algn="just">
              <a:lnSpc>
                <a:spcPct val="150000"/>
              </a:lnSpc>
              <a:spcAft>
                <a:spcPts val="0"/>
              </a:spcAft>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1.</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劳动力市场的层次与特征</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A3E6A63F-1AB8-49BE-9D6F-FB3B4AB7681C}"/>
              </a:ext>
            </a:extLst>
          </p:cNvPr>
          <p:cNvSpPr/>
          <p:nvPr/>
        </p:nvSpPr>
        <p:spPr>
          <a:xfrm>
            <a:off x="692150" y="607125"/>
            <a:ext cx="10837863" cy="507831"/>
          </a:xfrm>
          <a:prstGeom prst="rect">
            <a:avLst/>
          </a:prstGeom>
        </p:spPr>
        <p:txBody>
          <a:bodyPr wrap="squar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2.</a:t>
            </a:r>
            <a:r>
              <a:rPr lang="zh-CN" altLang="en-US"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劳动力市场的结构</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全国性、地区性劳动力市场和外部、内部劳动力市场</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481FF0A5-A04B-4449-BFA8-6D7EFDF9BEE4}"/>
              </a:ext>
            </a:extLst>
          </p:cNvPr>
          <p:cNvGraphicFramePr>
            <a:graphicFrameLocks noGrp="1"/>
          </p:cNvGraphicFramePr>
          <p:nvPr>
            <p:extLst>
              <p:ext uri="{D42A27DB-BD31-4B8C-83A1-F6EECF244321}">
                <p14:modId xmlns:p14="http://schemas.microsoft.com/office/powerpoint/2010/main" val="3447228150"/>
              </p:ext>
            </p:extLst>
          </p:nvPr>
        </p:nvGraphicFramePr>
        <p:xfrm>
          <a:off x="692151" y="1298575"/>
          <a:ext cx="10837862" cy="4114800"/>
        </p:xfrm>
        <a:graphic>
          <a:graphicData uri="http://schemas.openxmlformats.org/drawingml/2006/table">
            <a:tbl>
              <a:tblPr>
                <a:tableStyleId>{5C22544A-7EE6-4342-B048-85BDC9FD1C3A}</a:tableStyleId>
              </a:tblPr>
              <a:tblGrid>
                <a:gridCol w="2288116">
                  <a:extLst>
                    <a:ext uri="{9D8B030D-6E8A-4147-A177-3AD203B41FA5}">
                      <a16:colId xmlns:a16="http://schemas.microsoft.com/office/drawing/2014/main" val="2901047021"/>
                    </a:ext>
                  </a:extLst>
                </a:gridCol>
                <a:gridCol w="8549746">
                  <a:extLst>
                    <a:ext uri="{9D8B030D-6E8A-4147-A177-3AD203B41FA5}">
                      <a16:colId xmlns:a16="http://schemas.microsoft.com/office/drawing/2014/main" val="1993325799"/>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全国性劳动力市场</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高级技术人员、企业经理人员等的劳动力市场就属于全国性劳动力市场。</a:t>
                      </a:r>
                      <a:endParaRPr lang="en-US" altLang="zh-CN" sz="1800" b="1" kern="100" dirty="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559636934"/>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地区性劳动力市场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地区性劳动力市场上的劳动力供给者通常是技能水平不高，市场竞争力不是很强的劳动者。企业在雇用这类人员的时候，往往采取从</a:t>
                      </a:r>
                      <a:r>
                        <a:rPr lang="zh-CN" sz="1800" b="1" u="sng" kern="100" dirty="0">
                          <a:solidFill>
                            <a:srgbClr val="002060"/>
                          </a:solidFill>
                          <a:effectLst/>
                          <a:latin typeface="黑体" pitchFamily="49" charset="-122"/>
                          <a:ea typeface="黑体" pitchFamily="49" charset="-122"/>
                        </a:rPr>
                        <a:t>当地雇用</a:t>
                      </a:r>
                      <a:r>
                        <a:rPr lang="zh-CN" sz="1800" b="1" kern="100" dirty="0">
                          <a:solidFill>
                            <a:srgbClr val="002060"/>
                          </a:solidFill>
                          <a:effectLst/>
                          <a:latin typeface="黑体" pitchFamily="49" charset="-122"/>
                          <a:ea typeface="黑体" pitchFamily="49" charset="-122"/>
                        </a:rPr>
                        <a:t>的策略。</a:t>
                      </a:r>
                      <a:endParaRPr lang="en-US" altLang="zh-CN" sz="1800" b="1" kern="100" dirty="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804705662"/>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外部劳动力市场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外部劳动力市场就是通常意义上的一般性劳动力市场</a:t>
                      </a:r>
                      <a:r>
                        <a:rPr lang="en-US" sz="1800" b="1" kern="0" dirty="0">
                          <a:solidFill>
                            <a:srgbClr val="002060"/>
                          </a:solidFill>
                          <a:effectLst/>
                          <a:latin typeface="黑体" pitchFamily="49" charset="-122"/>
                          <a:ea typeface="黑体" pitchFamily="49" charset="-122"/>
                        </a:rPr>
                        <a:t>,</a:t>
                      </a:r>
                      <a:r>
                        <a:rPr lang="zh-CN" sz="1800" b="1" kern="0" dirty="0">
                          <a:solidFill>
                            <a:srgbClr val="002060"/>
                          </a:solidFill>
                          <a:effectLst/>
                          <a:latin typeface="黑体" pitchFamily="49" charset="-122"/>
                          <a:ea typeface="黑体" pitchFamily="49" charset="-122"/>
                        </a:rPr>
                        <a:t>它是指</a:t>
                      </a:r>
                      <a:r>
                        <a:rPr lang="zh-CN" sz="1800" b="1" kern="100" dirty="0">
                          <a:solidFill>
                            <a:srgbClr val="002060"/>
                          </a:solidFill>
                          <a:effectLst/>
                          <a:latin typeface="黑体" pitchFamily="49" charset="-122"/>
                          <a:ea typeface="黑体" pitchFamily="49" charset="-122"/>
                        </a:rPr>
                        <a:t>处于企业外部，</a:t>
                      </a:r>
                      <a:r>
                        <a:rPr lang="zh-CN" sz="1800" b="1" u="sng" kern="100" dirty="0">
                          <a:solidFill>
                            <a:srgbClr val="002060"/>
                          </a:solidFill>
                          <a:effectLst/>
                          <a:latin typeface="黑体" pitchFamily="49" charset="-122"/>
                          <a:ea typeface="黑体" pitchFamily="49" charset="-122"/>
                        </a:rPr>
                        <a:t>不受单个企业的人力资源管理政策与实践影响</a:t>
                      </a:r>
                      <a:r>
                        <a:rPr lang="zh-CN" sz="1800" b="1" kern="100" dirty="0">
                          <a:solidFill>
                            <a:srgbClr val="002060"/>
                          </a:solidFill>
                          <a:effectLst/>
                          <a:latin typeface="黑体" pitchFamily="49" charset="-122"/>
                          <a:ea typeface="黑体" pitchFamily="49" charset="-122"/>
                        </a:rPr>
                        <a:t>，由</a:t>
                      </a:r>
                      <a:r>
                        <a:rPr lang="zh-CN" altLang="en-US" sz="1800" b="1" kern="100" dirty="0">
                          <a:solidFill>
                            <a:srgbClr val="002060"/>
                          </a:solidFill>
                          <a:effectLst/>
                          <a:latin typeface="黑体" pitchFamily="49" charset="-122"/>
                          <a:ea typeface="黑体" pitchFamily="49" charset="-122"/>
                        </a:rPr>
                        <a:t>大量的</a:t>
                      </a:r>
                      <a:r>
                        <a:rPr lang="zh-CN" sz="1800" b="1" kern="100" dirty="0">
                          <a:solidFill>
                            <a:srgbClr val="002060"/>
                          </a:solidFill>
                          <a:effectLst/>
                          <a:latin typeface="黑体" pitchFamily="49" charset="-122"/>
                          <a:ea typeface="黑体" pitchFamily="49" charset="-122"/>
                        </a:rPr>
                        <a:t>企业和劳动者共同参与的劳动力市场。</a:t>
                      </a:r>
                      <a:endParaRPr lang="en-US" altLang="zh-CN" sz="1800" b="1" kern="100" dirty="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644263032"/>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4.</a:t>
                      </a:r>
                      <a:r>
                        <a:rPr lang="en-US" sz="1800" b="1" kern="0">
                          <a:solidFill>
                            <a:srgbClr val="002060"/>
                          </a:solidFill>
                          <a:effectLst/>
                          <a:latin typeface="黑体" pitchFamily="49" charset="-122"/>
                          <a:ea typeface="黑体" pitchFamily="49" charset="-122"/>
                        </a:rPr>
                        <a:t> </a:t>
                      </a:r>
                      <a:r>
                        <a:rPr lang="zh-CN" sz="1800" b="1" kern="0">
                          <a:solidFill>
                            <a:srgbClr val="002060"/>
                          </a:solidFill>
                          <a:effectLst/>
                          <a:latin typeface="黑体" pitchFamily="49" charset="-122"/>
                          <a:ea typeface="黑体" pitchFamily="49" charset="-122"/>
                        </a:rPr>
                        <a:t>内部劳动力市场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spcAft>
                          <a:spcPts val="0"/>
                        </a:spcAft>
                        <a:buFont typeface="+mj-lt"/>
                        <a:buNone/>
                      </a:pPr>
                      <a:r>
                        <a:rPr lang="en-US" altLang="zh-CN"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定义：通常是指在</a:t>
                      </a:r>
                      <a:r>
                        <a:rPr lang="zh-CN" sz="1800" b="1" u="sng" kern="100" dirty="0">
                          <a:solidFill>
                            <a:srgbClr val="002060"/>
                          </a:solidFill>
                          <a:effectLst/>
                          <a:latin typeface="黑体" pitchFamily="49" charset="-122"/>
                          <a:ea typeface="黑体" pitchFamily="49" charset="-122"/>
                        </a:rPr>
                        <a:t>大型组织内部存在的，由</a:t>
                      </a:r>
                      <a:r>
                        <a:rPr lang="zh-CN" sz="1800" b="1" kern="100" dirty="0">
                          <a:solidFill>
                            <a:srgbClr val="002060"/>
                          </a:solidFill>
                          <a:effectLst/>
                          <a:latin typeface="黑体" pitchFamily="49" charset="-122"/>
                          <a:ea typeface="黑体" pitchFamily="49" charset="-122"/>
                        </a:rPr>
                        <a:t>一系列规则和程序来指导企业内部的雇佣关系调整形成的一种有序的管理体系。</a:t>
                      </a:r>
                    </a:p>
                    <a:p>
                      <a:pPr marL="342900" lvl="0" indent="-342900" algn="l">
                        <a:spcAft>
                          <a:spcPts val="0"/>
                        </a:spcAft>
                        <a:buFont typeface="+mj-lt"/>
                        <a:buNone/>
                      </a:pPr>
                      <a:r>
                        <a:rPr lang="en-US" altLang="zh-CN"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重要特征：企业通常只</a:t>
                      </a:r>
                      <a:r>
                        <a:rPr lang="zh-CN" sz="1800" b="1" u="sng" kern="0" dirty="0">
                          <a:solidFill>
                            <a:srgbClr val="002060"/>
                          </a:solidFill>
                          <a:effectLst/>
                          <a:latin typeface="黑体" pitchFamily="49" charset="-122"/>
                          <a:ea typeface="黑体" pitchFamily="49" charset="-122"/>
                        </a:rPr>
                        <a:t>从外部雇用填补较低级岗位</a:t>
                      </a:r>
                      <a:r>
                        <a:rPr lang="zh-CN" sz="1800" b="1" kern="0" dirty="0">
                          <a:solidFill>
                            <a:srgbClr val="002060"/>
                          </a:solidFill>
                          <a:effectLst/>
                          <a:latin typeface="黑体" pitchFamily="49" charset="-122"/>
                          <a:ea typeface="黑体" pitchFamily="49" charset="-122"/>
                        </a:rPr>
                        <a:t>的劳动者，内部的</a:t>
                      </a:r>
                      <a:r>
                        <a:rPr lang="zh-CN" sz="1800" b="1" u="sng" kern="0" dirty="0">
                          <a:solidFill>
                            <a:srgbClr val="002060"/>
                          </a:solidFill>
                          <a:effectLst/>
                          <a:latin typeface="黑体" pitchFamily="49" charset="-122"/>
                          <a:ea typeface="黑体" pitchFamily="49" charset="-122"/>
                        </a:rPr>
                        <a:t>中高层职位</a:t>
                      </a:r>
                      <a:r>
                        <a:rPr lang="zh-CN" sz="1800" b="1" kern="0" dirty="0">
                          <a:solidFill>
                            <a:srgbClr val="002060"/>
                          </a:solidFill>
                          <a:effectLst/>
                          <a:latin typeface="黑体" pitchFamily="49" charset="-122"/>
                          <a:ea typeface="黑体" pitchFamily="49" charset="-122"/>
                        </a:rPr>
                        <a:t>一般都是通过</a:t>
                      </a:r>
                      <a:r>
                        <a:rPr lang="zh-CN" sz="1800" b="1" u="sng" kern="0" dirty="0">
                          <a:solidFill>
                            <a:srgbClr val="002060"/>
                          </a:solidFill>
                          <a:effectLst/>
                          <a:latin typeface="黑体" pitchFamily="49" charset="-122"/>
                          <a:ea typeface="黑体" pitchFamily="49" charset="-122"/>
                        </a:rPr>
                        <a:t>内部晋升</a:t>
                      </a:r>
                      <a:r>
                        <a:rPr lang="zh-CN" sz="1800" b="1" kern="0" dirty="0">
                          <a:solidFill>
                            <a:srgbClr val="002060"/>
                          </a:solidFill>
                          <a:effectLst/>
                          <a:latin typeface="黑体" pitchFamily="49" charset="-122"/>
                          <a:ea typeface="黑体" pitchFamily="49" charset="-122"/>
                        </a:rPr>
                        <a:t>来实现。</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注意：</a:t>
                      </a:r>
                      <a:r>
                        <a:rPr lang="zh-CN" sz="1800" b="1" kern="100" dirty="0">
                          <a:solidFill>
                            <a:srgbClr val="002060"/>
                          </a:solidFill>
                          <a:effectLst/>
                          <a:latin typeface="黑体" pitchFamily="49" charset="-122"/>
                          <a:ea typeface="黑体" pitchFamily="49" charset="-122"/>
                        </a:rPr>
                        <a:t>内部劳动力市场</a:t>
                      </a:r>
                      <a:r>
                        <a:rPr lang="zh-CN" sz="1800" b="1" u="sng" kern="100" dirty="0">
                          <a:solidFill>
                            <a:srgbClr val="002060"/>
                          </a:solidFill>
                          <a:effectLst/>
                          <a:latin typeface="黑体" pitchFamily="49" charset="-122"/>
                          <a:ea typeface="黑体" pitchFamily="49" charset="-122"/>
                        </a:rPr>
                        <a:t>不能脱离外部劳动力市场而独立存在</a:t>
                      </a:r>
                      <a:r>
                        <a:rPr lang="zh-CN" sz="1800" b="1" kern="100" dirty="0">
                          <a:solidFill>
                            <a:srgbClr val="002060"/>
                          </a:solidFill>
                          <a:effectLst/>
                          <a:latin typeface="黑体" pitchFamily="49" charset="-122"/>
                          <a:ea typeface="黑体" pitchFamily="49" charset="-122"/>
                        </a:rPr>
                        <a:t>，它不能是完全自我封闭的，</a:t>
                      </a:r>
                      <a:r>
                        <a:rPr lang="zh-CN" sz="1800" b="1" u="sng" kern="100" dirty="0">
                          <a:solidFill>
                            <a:srgbClr val="002060"/>
                          </a:solidFill>
                          <a:effectLst/>
                          <a:latin typeface="黑体" pitchFamily="49" charset="-122"/>
                          <a:ea typeface="黑体" pitchFamily="49" charset="-122"/>
                        </a:rPr>
                        <a:t>在薪酬水平、福利等方面必须与外部劳动力市场保持适度一致。</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005849489"/>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E2A6944-72B6-4724-AFB4-C83BC7B26504}"/>
              </a:ext>
            </a:extLst>
          </p:cNvPr>
          <p:cNvSpPr/>
          <p:nvPr/>
        </p:nvSpPr>
        <p:spPr>
          <a:xfrm>
            <a:off x="602573" y="523806"/>
            <a:ext cx="4132542" cy="507831"/>
          </a:xfrm>
          <a:prstGeom prst="rect">
            <a:avLst/>
          </a:prstGeom>
        </p:spPr>
        <p:txBody>
          <a:bodyPr wrap="none">
            <a:spAutoFit/>
          </a:bodyPr>
          <a:lstStyle/>
          <a:p>
            <a:pPr indent="280670">
              <a:lnSpc>
                <a:spcPct val="150000"/>
              </a:lnSpc>
            </a:pP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3.</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优等劳动力市场和次等劳动力市场</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DFC1A9BF-88CA-43E6-A7A1-58D91F59313A}"/>
              </a:ext>
            </a:extLst>
          </p:cNvPr>
          <p:cNvGraphicFramePr>
            <a:graphicFrameLocks noGrp="1"/>
          </p:cNvGraphicFramePr>
          <p:nvPr>
            <p:extLst>
              <p:ext uri="{D42A27DB-BD31-4B8C-83A1-F6EECF244321}">
                <p14:modId xmlns:p14="http://schemas.microsoft.com/office/powerpoint/2010/main" val="453134692"/>
              </p:ext>
            </p:extLst>
          </p:nvPr>
        </p:nvGraphicFramePr>
        <p:xfrm>
          <a:off x="692149" y="1049867"/>
          <a:ext cx="10837863" cy="3840480"/>
        </p:xfrm>
        <a:graphic>
          <a:graphicData uri="http://schemas.openxmlformats.org/drawingml/2006/table">
            <a:tbl>
              <a:tblPr>
                <a:tableStyleId>{5C22544A-7EE6-4342-B048-85BDC9FD1C3A}</a:tableStyleId>
              </a:tblPr>
              <a:tblGrid>
                <a:gridCol w="3693165">
                  <a:extLst>
                    <a:ext uri="{9D8B030D-6E8A-4147-A177-3AD203B41FA5}">
                      <a16:colId xmlns:a16="http://schemas.microsoft.com/office/drawing/2014/main" val="2706365428"/>
                    </a:ext>
                  </a:extLst>
                </a:gridCol>
                <a:gridCol w="7144698">
                  <a:extLst>
                    <a:ext uri="{9D8B030D-6E8A-4147-A177-3AD203B41FA5}">
                      <a16:colId xmlns:a16="http://schemas.microsoft.com/office/drawing/2014/main" val="1528861418"/>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划分依据</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dirty="0">
                          <a:solidFill>
                            <a:srgbClr val="002060"/>
                          </a:solidFill>
                          <a:effectLst/>
                          <a:latin typeface="黑体" pitchFamily="49" charset="-122"/>
                          <a:ea typeface="黑体" pitchFamily="49" charset="-122"/>
                        </a:rPr>
                        <a:t>双层劳动力市场理论</a:t>
                      </a:r>
                      <a:endParaRPr lang="en-US" altLang="zh-CN" sz="1800" b="1" u="sng" kern="100" dirty="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842899439"/>
                  </a:ext>
                </a:extLst>
              </a:tr>
              <a:tr h="0">
                <a:tc>
                  <a:txBody>
                    <a:bodyPr/>
                    <a:lstStyle/>
                    <a:p>
                      <a:pPr algn="l">
                        <a:spcAft>
                          <a:spcPts val="0"/>
                        </a:spcAft>
                      </a:pPr>
                      <a:r>
                        <a:rPr lang="en-US" sz="1800" b="1" u="sng" kern="100">
                          <a:solidFill>
                            <a:srgbClr val="002060"/>
                          </a:solidFill>
                          <a:effectLst/>
                          <a:latin typeface="黑体" pitchFamily="49" charset="-122"/>
                          <a:ea typeface="黑体" pitchFamily="49" charset="-122"/>
                        </a:rPr>
                        <a:t>2.</a:t>
                      </a:r>
                      <a:r>
                        <a:rPr lang="zh-CN" sz="1800" b="1" u="sng" kern="100">
                          <a:solidFill>
                            <a:srgbClr val="002060"/>
                          </a:solidFill>
                          <a:effectLst/>
                          <a:latin typeface="黑体" pitchFamily="49" charset="-122"/>
                          <a:ea typeface="黑体" pitchFamily="49" charset="-122"/>
                        </a:rPr>
                        <a:t>造成两种劳动力市场之间出现相对隔离的主要原因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a:solidFill>
                            <a:srgbClr val="002060"/>
                          </a:solidFill>
                          <a:effectLst/>
                          <a:latin typeface="黑体" pitchFamily="49" charset="-122"/>
                          <a:ea typeface="黑体" pitchFamily="49" charset="-122"/>
                        </a:rPr>
                        <a:t>贫穷、歧视、受教育程度不高。</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195938144"/>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优等劳动力市场的特征</a:t>
                      </a:r>
                      <a:endParaRPr lang="zh-CN" sz="1800" b="1" kern="100">
                        <a:solidFill>
                          <a:srgbClr val="002060"/>
                        </a:solidFill>
                        <a:effectLst/>
                        <a:latin typeface="黑体" pitchFamily="49" charset="-122"/>
                        <a:ea typeface="黑体" pitchFamily="49" charset="-122"/>
                      </a:endParaRPr>
                    </a:p>
                    <a:p>
                      <a:pPr algn="l">
                        <a:spcAft>
                          <a:spcPts val="0"/>
                        </a:spcAft>
                      </a:pP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①就业条件好</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②工资福利水平较高</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③工作环境良好</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④工作保障性较强</a:t>
                      </a:r>
                      <a:endParaRPr lang="en-US" altLang="zh-CN" sz="1800" b="1" kern="0" dirty="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890396626"/>
                  </a:ext>
                </a:extLst>
              </a:tr>
              <a:tr h="0">
                <a:tc>
                  <a:txBody>
                    <a:bodyPr/>
                    <a:lstStyle/>
                    <a:p>
                      <a:pPr algn="l">
                        <a:spcAft>
                          <a:spcPts val="0"/>
                        </a:spcAft>
                      </a:pPr>
                      <a:r>
                        <a:rPr lang="en-US" sz="1800" b="1" kern="0" dirty="0">
                          <a:solidFill>
                            <a:srgbClr val="002060"/>
                          </a:solidFill>
                          <a:effectLst/>
                          <a:latin typeface="黑体" pitchFamily="49" charset="-122"/>
                          <a:ea typeface="黑体" pitchFamily="49" charset="-122"/>
                        </a:rPr>
                        <a:t>4.</a:t>
                      </a:r>
                      <a:r>
                        <a:rPr lang="zh-CN" sz="1800" b="1" kern="0" dirty="0">
                          <a:solidFill>
                            <a:srgbClr val="002060"/>
                          </a:solidFill>
                          <a:effectLst/>
                          <a:latin typeface="黑体" pitchFamily="49" charset="-122"/>
                          <a:ea typeface="黑体" pitchFamily="49" charset="-122"/>
                        </a:rPr>
                        <a:t>次等劳动为市场的特征</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①就业不稳定</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②工资率较低</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③工作条件较差</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④工作的社会地位也较低</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⑤</a:t>
                      </a:r>
                      <a:r>
                        <a:rPr lang="zh-CN" sz="1800" b="1" kern="100" dirty="0">
                          <a:solidFill>
                            <a:srgbClr val="002060"/>
                          </a:solidFill>
                          <a:effectLst/>
                          <a:latin typeface="黑体" pitchFamily="49" charset="-122"/>
                          <a:ea typeface="黑体" pitchFamily="49" charset="-122"/>
                        </a:rPr>
                        <a:t>流动率、缺勤率和迟到率比较高</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571384627"/>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2811</TotalTime>
  <Words>10445</Words>
  <Application>Microsoft Office PowerPoint</Application>
  <PresentationFormat>宽屏</PresentationFormat>
  <Paragraphs>897</Paragraphs>
  <Slides>61</Slides>
  <Notes>61</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嵌入 OLE 服务器</vt:lpstr>
      </vt:variant>
      <vt:variant>
        <vt:i4>0</vt:i4>
      </vt:variant>
      <vt:variant>
        <vt:lpstr>幻灯片标题</vt:lpstr>
      </vt:variant>
      <vt:variant>
        <vt:i4>61</vt:i4>
      </vt:variant>
    </vt:vector>
  </HeadingPairs>
  <TitlesOfParts>
    <vt:vector size="69" baseType="lpstr">
      <vt:lpstr>等线</vt:lpstr>
      <vt:lpstr>黑体</vt:lpstr>
      <vt:lpstr>华文新魏</vt:lpstr>
      <vt:lpstr>华文中宋</vt:lpstr>
      <vt:lpstr>宋体</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周 润芝</cp:lastModifiedBy>
  <cp:revision>155</cp:revision>
  <dcterms:created xsi:type="dcterms:W3CDTF">2017-05-13T03:05:00Z</dcterms:created>
  <dcterms:modified xsi:type="dcterms:W3CDTF">2022-09-12T14:39:14Z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