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8"/>
  </p:notesMasterIdLst>
  <p:sldIdLst>
    <p:sldId id="256" r:id="rId2"/>
    <p:sldId id="341" r:id="rId3"/>
    <p:sldId id="264" r:id="rId4"/>
    <p:sldId id="338" r:id="rId5"/>
    <p:sldId id="322" r:id="rId6"/>
    <p:sldId id="337" r:id="rId7"/>
    <p:sldId id="305" r:id="rId8"/>
    <p:sldId id="371" r:id="rId9"/>
    <p:sldId id="342" r:id="rId10"/>
    <p:sldId id="306" r:id="rId11"/>
    <p:sldId id="307" r:id="rId12"/>
    <p:sldId id="308" r:id="rId13"/>
    <p:sldId id="309" r:id="rId14"/>
    <p:sldId id="310" r:id="rId15"/>
    <p:sldId id="343" r:id="rId16"/>
    <p:sldId id="311" r:id="rId17"/>
    <p:sldId id="344" r:id="rId18"/>
    <p:sldId id="372" r:id="rId19"/>
    <p:sldId id="321" r:id="rId20"/>
    <p:sldId id="339" r:id="rId21"/>
    <p:sldId id="324" r:id="rId22"/>
    <p:sldId id="327" r:id="rId23"/>
    <p:sldId id="325" r:id="rId24"/>
    <p:sldId id="345" r:id="rId25"/>
    <p:sldId id="326" r:id="rId26"/>
    <p:sldId id="328" r:id="rId27"/>
    <p:sldId id="329" r:id="rId28"/>
    <p:sldId id="347" r:id="rId29"/>
    <p:sldId id="346" r:id="rId30"/>
    <p:sldId id="348" r:id="rId31"/>
    <p:sldId id="330" r:id="rId32"/>
    <p:sldId id="323" r:id="rId33"/>
    <p:sldId id="340" r:id="rId34"/>
    <p:sldId id="331" r:id="rId35"/>
    <p:sldId id="349" r:id="rId36"/>
    <p:sldId id="312" r:id="rId37"/>
    <p:sldId id="313" r:id="rId38"/>
    <p:sldId id="314" r:id="rId39"/>
    <p:sldId id="315" r:id="rId40"/>
    <p:sldId id="316" r:id="rId41"/>
    <p:sldId id="350" r:id="rId42"/>
    <p:sldId id="317" r:id="rId43"/>
    <p:sldId id="351" r:id="rId44"/>
    <p:sldId id="318" r:id="rId45"/>
    <p:sldId id="319" r:id="rId46"/>
    <p:sldId id="352" r:id="rId47"/>
    <p:sldId id="320" r:id="rId48"/>
    <p:sldId id="353" r:id="rId49"/>
    <p:sldId id="354" r:id="rId50"/>
    <p:sldId id="355" r:id="rId51"/>
    <p:sldId id="356" r:id="rId52"/>
    <p:sldId id="357" r:id="rId53"/>
    <p:sldId id="358" r:id="rId54"/>
    <p:sldId id="359" r:id="rId55"/>
    <p:sldId id="360" r:id="rId56"/>
    <p:sldId id="361" r:id="rId57"/>
    <p:sldId id="362" r:id="rId58"/>
    <p:sldId id="363" r:id="rId59"/>
    <p:sldId id="364" r:id="rId60"/>
    <p:sldId id="365" r:id="rId61"/>
    <p:sldId id="370" r:id="rId62"/>
    <p:sldId id="366" r:id="rId63"/>
    <p:sldId id="367" r:id="rId64"/>
    <p:sldId id="368" r:id="rId65"/>
    <p:sldId id="369" r:id="rId66"/>
    <p:sldId id="336" r:id="rId67"/>
  </p:sldIdLst>
  <p:sldSz cx="12192000" cy="6858000"/>
  <p:notesSz cx="6858000" cy="9144000"/>
  <p:custDataLst>
    <p:tags r:id="rId6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32">
          <p15:clr>
            <a:srgbClr val="A4A3A4"/>
          </p15:clr>
        </p15:guide>
        <p15:guide id="2" orient="horz" pos="818">
          <p15:clr>
            <a:srgbClr val="A4A3A4"/>
          </p15:clr>
        </p15:guide>
        <p15:guide id="3" orient="horz" pos="4065">
          <p15:clr>
            <a:srgbClr val="A4A3A4"/>
          </p15:clr>
        </p15:guide>
        <p15:guide id="4" pos="3840">
          <p15:clr>
            <a:srgbClr val="A4A3A4"/>
          </p15:clr>
        </p15:guide>
        <p15:guide id="5" pos="436">
          <p15:clr>
            <a:srgbClr val="A4A3A4"/>
          </p15:clr>
        </p15:guide>
        <p15:guide id="6" pos="726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62" d="100"/>
          <a:sy n="62" d="100"/>
        </p:scale>
        <p:origin x="612" y="52"/>
      </p:cViewPr>
      <p:guideLst>
        <p:guide orient="horz" pos="2432"/>
        <p:guide orient="horz" pos="818"/>
        <p:guide orient="horz" pos="4065"/>
        <p:guide pos="3840"/>
        <p:guide pos="436"/>
        <p:guide pos="7263"/>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pPr/>
              <a:t>2022/8/26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14</a:t>
            </a:fld>
            <a:endParaRPr lang="zh-CN" altLang="en-US"/>
          </a:p>
        </p:txBody>
      </p:sp>
    </p:spTree>
    <p:extLst>
      <p:ext uri="{BB962C8B-B14F-4D97-AF65-F5344CB8AC3E}">
        <p14:creationId xmlns:p14="http://schemas.microsoft.com/office/powerpoint/2010/main" val="22055116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15</a:t>
            </a:fld>
            <a:endParaRPr lang="zh-CN" altLang="en-US"/>
          </a:p>
        </p:txBody>
      </p:sp>
    </p:spTree>
    <p:extLst>
      <p:ext uri="{BB962C8B-B14F-4D97-AF65-F5344CB8AC3E}">
        <p14:creationId xmlns:p14="http://schemas.microsoft.com/office/powerpoint/2010/main" val="22055116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16</a:t>
            </a:fld>
            <a:endParaRPr lang="zh-CN" altLang="en-US"/>
          </a:p>
        </p:txBody>
      </p:sp>
    </p:spTree>
    <p:extLst>
      <p:ext uri="{BB962C8B-B14F-4D97-AF65-F5344CB8AC3E}">
        <p14:creationId xmlns:p14="http://schemas.microsoft.com/office/powerpoint/2010/main" val="3051675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17</a:t>
            </a:fld>
            <a:endParaRPr lang="zh-CN" altLang="en-US"/>
          </a:p>
        </p:txBody>
      </p:sp>
    </p:spTree>
    <p:extLst>
      <p:ext uri="{BB962C8B-B14F-4D97-AF65-F5344CB8AC3E}">
        <p14:creationId xmlns:p14="http://schemas.microsoft.com/office/powerpoint/2010/main" val="3051675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18</a:t>
            </a:fld>
            <a:endParaRPr lang="zh-CN" altLang="en-US"/>
          </a:p>
        </p:txBody>
      </p:sp>
    </p:spTree>
    <p:extLst>
      <p:ext uri="{BB962C8B-B14F-4D97-AF65-F5344CB8AC3E}">
        <p14:creationId xmlns:p14="http://schemas.microsoft.com/office/powerpoint/2010/main" val="23286879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19</a:t>
            </a:fld>
            <a:endParaRPr lang="zh-CN" altLang="en-US"/>
          </a:p>
        </p:txBody>
      </p:sp>
    </p:spTree>
    <p:extLst>
      <p:ext uri="{BB962C8B-B14F-4D97-AF65-F5344CB8AC3E}">
        <p14:creationId xmlns:p14="http://schemas.microsoft.com/office/powerpoint/2010/main" val="31446863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20</a:t>
            </a:fld>
            <a:endParaRPr lang="zh-CN" altLang="en-US"/>
          </a:p>
        </p:txBody>
      </p:sp>
    </p:spTree>
    <p:extLst>
      <p:ext uri="{BB962C8B-B14F-4D97-AF65-F5344CB8AC3E}">
        <p14:creationId xmlns:p14="http://schemas.microsoft.com/office/powerpoint/2010/main" val="31446863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21</a:t>
            </a:fld>
            <a:endParaRPr lang="zh-CN" altLang="en-US"/>
          </a:p>
        </p:txBody>
      </p:sp>
    </p:spTree>
    <p:extLst>
      <p:ext uri="{BB962C8B-B14F-4D97-AF65-F5344CB8AC3E}">
        <p14:creationId xmlns:p14="http://schemas.microsoft.com/office/powerpoint/2010/main" val="42169843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22</a:t>
            </a:fld>
            <a:endParaRPr lang="zh-CN" altLang="en-US"/>
          </a:p>
        </p:txBody>
      </p:sp>
    </p:spTree>
    <p:extLst>
      <p:ext uri="{BB962C8B-B14F-4D97-AF65-F5344CB8AC3E}">
        <p14:creationId xmlns:p14="http://schemas.microsoft.com/office/powerpoint/2010/main" val="12631948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23</a:t>
            </a:fld>
            <a:endParaRPr lang="zh-CN" altLang="en-US"/>
          </a:p>
        </p:txBody>
      </p:sp>
    </p:spTree>
    <p:extLst>
      <p:ext uri="{BB962C8B-B14F-4D97-AF65-F5344CB8AC3E}">
        <p14:creationId xmlns:p14="http://schemas.microsoft.com/office/powerpoint/2010/main" val="21313417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24</a:t>
            </a:fld>
            <a:endParaRPr lang="zh-CN" altLang="en-US"/>
          </a:p>
        </p:txBody>
      </p:sp>
    </p:spTree>
    <p:extLst>
      <p:ext uri="{BB962C8B-B14F-4D97-AF65-F5344CB8AC3E}">
        <p14:creationId xmlns:p14="http://schemas.microsoft.com/office/powerpoint/2010/main" val="21313417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25</a:t>
            </a:fld>
            <a:endParaRPr lang="zh-CN" altLang="en-US"/>
          </a:p>
        </p:txBody>
      </p:sp>
    </p:spTree>
    <p:extLst>
      <p:ext uri="{BB962C8B-B14F-4D97-AF65-F5344CB8AC3E}">
        <p14:creationId xmlns:p14="http://schemas.microsoft.com/office/powerpoint/2010/main" val="35937776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26</a:t>
            </a:fld>
            <a:endParaRPr lang="zh-CN" altLang="en-US"/>
          </a:p>
        </p:txBody>
      </p:sp>
    </p:spTree>
    <p:extLst>
      <p:ext uri="{BB962C8B-B14F-4D97-AF65-F5344CB8AC3E}">
        <p14:creationId xmlns:p14="http://schemas.microsoft.com/office/powerpoint/2010/main" val="8244178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27</a:t>
            </a:fld>
            <a:endParaRPr lang="zh-CN" altLang="en-US"/>
          </a:p>
        </p:txBody>
      </p:sp>
    </p:spTree>
    <p:extLst>
      <p:ext uri="{BB962C8B-B14F-4D97-AF65-F5344CB8AC3E}">
        <p14:creationId xmlns:p14="http://schemas.microsoft.com/office/powerpoint/2010/main" val="35759914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28</a:t>
            </a:fld>
            <a:endParaRPr lang="zh-CN" altLang="en-US"/>
          </a:p>
        </p:txBody>
      </p:sp>
    </p:spTree>
    <p:extLst>
      <p:ext uri="{BB962C8B-B14F-4D97-AF65-F5344CB8AC3E}">
        <p14:creationId xmlns:p14="http://schemas.microsoft.com/office/powerpoint/2010/main" val="35759914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29</a:t>
            </a:fld>
            <a:endParaRPr lang="zh-CN" altLang="en-US"/>
          </a:p>
        </p:txBody>
      </p:sp>
    </p:spTree>
    <p:extLst>
      <p:ext uri="{BB962C8B-B14F-4D97-AF65-F5344CB8AC3E}">
        <p14:creationId xmlns:p14="http://schemas.microsoft.com/office/powerpoint/2010/main" val="3575991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a:t>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30</a:t>
            </a:fld>
            <a:endParaRPr lang="zh-CN" altLang="en-US"/>
          </a:p>
        </p:txBody>
      </p:sp>
    </p:spTree>
    <p:extLst>
      <p:ext uri="{BB962C8B-B14F-4D97-AF65-F5344CB8AC3E}">
        <p14:creationId xmlns:p14="http://schemas.microsoft.com/office/powerpoint/2010/main" val="357599147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31</a:t>
            </a:fld>
            <a:endParaRPr lang="zh-CN" altLang="en-US"/>
          </a:p>
        </p:txBody>
      </p:sp>
    </p:spTree>
    <p:extLst>
      <p:ext uri="{BB962C8B-B14F-4D97-AF65-F5344CB8AC3E}">
        <p14:creationId xmlns:p14="http://schemas.microsoft.com/office/powerpoint/2010/main" val="173392269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32</a:t>
            </a:fld>
            <a:endParaRPr lang="zh-CN" altLang="en-US"/>
          </a:p>
        </p:txBody>
      </p:sp>
    </p:spTree>
    <p:extLst>
      <p:ext uri="{BB962C8B-B14F-4D97-AF65-F5344CB8AC3E}">
        <p14:creationId xmlns:p14="http://schemas.microsoft.com/office/powerpoint/2010/main" val="313738879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33</a:t>
            </a:fld>
            <a:endParaRPr lang="zh-CN" altLang="en-US"/>
          </a:p>
        </p:txBody>
      </p:sp>
    </p:spTree>
    <p:extLst>
      <p:ext uri="{BB962C8B-B14F-4D97-AF65-F5344CB8AC3E}">
        <p14:creationId xmlns:p14="http://schemas.microsoft.com/office/powerpoint/2010/main" val="313738879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34</a:t>
            </a:fld>
            <a:endParaRPr lang="zh-CN" altLang="en-US"/>
          </a:p>
        </p:txBody>
      </p:sp>
    </p:spTree>
    <p:extLst>
      <p:ext uri="{BB962C8B-B14F-4D97-AF65-F5344CB8AC3E}">
        <p14:creationId xmlns:p14="http://schemas.microsoft.com/office/powerpoint/2010/main" val="322806047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35</a:t>
            </a:fld>
            <a:endParaRPr lang="zh-CN" altLang="en-US"/>
          </a:p>
        </p:txBody>
      </p:sp>
    </p:spTree>
    <p:extLst>
      <p:ext uri="{BB962C8B-B14F-4D97-AF65-F5344CB8AC3E}">
        <p14:creationId xmlns:p14="http://schemas.microsoft.com/office/powerpoint/2010/main" val="322806047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36</a:t>
            </a:fld>
            <a:endParaRPr lang="zh-CN" altLang="en-US"/>
          </a:p>
        </p:txBody>
      </p:sp>
    </p:spTree>
    <p:extLst>
      <p:ext uri="{BB962C8B-B14F-4D97-AF65-F5344CB8AC3E}">
        <p14:creationId xmlns:p14="http://schemas.microsoft.com/office/powerpoint/2010/main" val="185606352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37</a:t>
            </a:fld>
            <a:endParaRPr lang="zh-CN" altLang="en-US"/>
          </a:p>
        </p:txBody>
      </p:sp>
    </p:spTree>
    <p:extLst>
      <p:ext uri="{BB962C8B-B14F-4D97-AF65-F5344CB8AC3E}">
        <p14:creationId xmlns:p14="http://schemas.microsoft.com/office/powerpoint/2010/main" val="152723505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38</a:t>
            </a:fld>
            <a:endParaRPr lang="zh-CN" altLang="en-US"/>
          </a:p>
        </p:txBody>
      </p:sp>
    </p:spTree>
    <p:extLst>
      <p:ext uri="{BB962C8B-B14F-4D97-AF65-F5344CB8AC3E}">
        <p14:creationId xmlns:p14="http://schemas.microsoft.com/office/powerpoint/2010/main" val="156527099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39</a:t>
            </a:fld>
            <a:endParaRPr lang="zh-CN" altLang="en-US"/>
          </a:p>
        </p:txBody>
      </p:sp>
    </p:spTree>
    <p:extLst>
      <p:ext uri="{BB962C8B-B14F-4D97-AF65-F5344CB8AC3E}">
        <p14:creationId xmlns:p14="http://schemas.microsoft.com/office/powerpoint/2010/main" val="17586913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a:t>
            </a:fld>
            <a:endParaRPr lang="zh-CN"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40</a:t>
            </a:fld>
            <a:endParaRPr lang="zh-CN" altLang="en-US"/>
          </a:p>
        </p:txBody>
      </p:sp>
    </p:spTree>
    <p:extLst>
      <p:ext uri="{BB962C8B-B14F-4D97-AF65-F5344CB8AC3E}">
        <p14:creationId xmlns:p14="http://schemas.microsoft.com/office/powerpoint/2010/main" val="233753529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41</a:t>
            </a:fld>
            <a:endParaRPr lang="zh-CN" altLang="en-US"/>
          </a:p>
        </p:txBody>
      </p:sp>
    </p:spTree>
    <p:extLst>
      <p:ext uri="{BB962C8B-B14F-4D97-AF65-F5344CB8AC3E}">
        <p14:creationId xmlns:p14="http://schemas.microsoft.com/office/powerpoint/2010/main" val="233753529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42</a:t>
            </a:fld>
            <a:endParaRPr lang="zh-CN" altLang="en-US"/>
          </a:p>
        </p:txBody>
      </p:sp>
    </p:spTree>
    <p:extLst>
      <p:ext uri="{BB962C8B-B14F-4D97-AF65-F5344CB8AC3E}">
        <p14:creationId xmlns:p14="http://schemas.microsoft.com/office/powerpoint/2010/main" val="371688562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43</a:t>
            </a:fld>
            <a:endParaRPr lang="zh-CN" altLang="en-US"/>
          </a:p>
        </p:txBody>
      </p:sp>
    </p:spTree>
    <p:extLst>
      <p:ext uri="{BB962C8B-B14F-4D97-AF65-F5344CB8AC3E}">
        <p14:creationId xmlns:p14="http://schemas.microsoft.com/office/powerpoint/2010/main" val="371688562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44</a:t>
            </a:fld>
            <a:endParaRPr lang="zh-CN" altLang="en-US"/>
          </a:p>
        </p:txBody>
      </p:sp>
    </p:spTree>
    <p:extLst>
      <p:ext uri="{BB962C8B-B14F-4D97-AF65-F5344CB8AC3E}">
        <p14:creationId xmlns:p14="http://schemas.microsoft.com/office/powerpoint/2010/main" val="275143771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45</a:t>
            </a:fld>
            <a:endParaRPr lang="zh-CN" altLang="en-US"/>
          </a:p>
        </p:txBody>
      </p:sp>
    </p:spTree>
    <p:extLst>
      <p:ext uri="{BB962C8B-B14F-4D97-AF65-F5344CB8AC3E}">
        <p14:creationId xmlns:p14="http://schemas.microsoft.com/office/powerpoint/2010/main" val="111147501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46</a:t>
            </a:fld>
            <a:endParaRPr lang="zh-CN" altLang="en-US"/>
          </a:p>
        </p:txBody>
      </p:sp>
    </p:spTree>
    <p:extLst>
      <p:ext uri="{BB962C8B-B14F-4D97-AF65-F5344CB8AC3E}">
        <p14:creationId xmlns:p14="http://schemas.microsoft.com/office/powerpoint/2010/main" val="111147501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47</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48</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49</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a:t>
            </a:fld>
            <a:endParaRPr lang="zh-CN" altLang="en-US"/>
          </a:p>
        </p:txBody>
      </p:sp>
    </p:spTree>
    <p:extLst>
      <p:ext uri="{BB962C8B-B14F-4D97-AF65-F5344CB8AC3E}">
        <p14:creationId xmlns:p14="http://schemas.microsoft.com/office/powerpoint/2010/main" val="374550283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50</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51</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52</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53</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54</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55</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56</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57</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58</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59</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a:t>
            </a:fld>
            <a:endParaRPr lang="zh-CN" altLang="en-US"/>
          </a:p>
        </p:txBody>
      </p:sp>
    </p:spTree>
    <p:extLst>
      <p:ext uri="{BB962C8B-B14F-4D97-AF65-F5344CB8AC3E}">
        <p14:creationId xmlns:p14="http://schemas.microsoft.com/office/powerpoint/2010/main" val="374550283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60</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61</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62</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63</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64</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65</a:t>
            </a:fld>
            <a:endParaRPr lang="zh-CN" altLang="en-US"/>
          </a:p>
        </p:txBody>
      </p:sp>
    </p:spTree>
    <p:extLst>
      <p:ext uri="{BB962C8B-B14F-4D97-AF65-F5344CB8AC3E}">
        <p14:creationId xmlns:p14="http://schemas.microsoft.com/office/powerpoint/2010/main" val="292783366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66</a:t>
            </a:fld>
            <a:endParaRPr lang="zh-CN" altLang="en-US"/>
          </a:p>
        </p:txBody>
      </p:sp>
    </p:spTree>
    <p:extLst>
      <p:ext uri="{BB962C8B-B14F-4D97-AF65-F5344CB8AC3E}">
        <p14:creationId xmlns:p14="http://schemas.microsoft.com/office/powerpoint/2010/main" val="31901190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8</a:t>
            </a:fld>
            <a:endParaRPr lang="zh-CN" altLang="en-US"/>
          </a:p>
        </p:txBody>
      </p:sp>
    </p:spTree>
    <p:extLst>
      <p:ext uri="{BB962C8B-B14F-4D97-AF65-F5344CB8AC3E}">
        <p14:creationId xmlns:p14="http://schemas.microsoft.com/office/powerpoint/2010/main" val="33509741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pPr/>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pPr/>
              <a:t>2022/8/26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pPr/>
              <a:t>2022/8/26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pPr/>
              <a:t>2022/8/26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pPr/>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pPr/>
              <a:t>2022/8/26</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38" name="组合 37"/>
          <p:cNvGrpSpPr/>
          <p:nvPr/>
        </p:nvGrpSpPr>
        <p:grpSpPr>
          <a:xfrm>
            <a:off x="550545" y="2637155"/>
            <a:ext cx="2639060" cy="601980"/>
            <a:chOff x="602533" y="3311161"/>
            <a:chExt cx="1584325" cy="360000"/>
          </a:xfrm>
        </p:grpSpPr>
        <p:sp>
          <p:nvSpPr>
            <p:cNvPr id="30"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文本框 32"/>
            <p:cNvSpPr txBox="1"/>
            <p:nvPr/>
          </p:nvSpPr>
          <p:spPr>
            <a:xfrm>
              <a:off x="602533" y="3398136"/>
              <a:ext cx="1584325" cy="183418"/>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人力资源管理师</a:t>
              </a:r>
            </a:p>
          </p:txBody>
        </p:sp>
      </p:grpSp>
      <p:sp>
        <p:nvSpPr>
          <p:cNvPr id="34" name="文本框 33"/>
          <p:cNvSpPr txBox="1"/>
          <p:nvPr/>
        </p:nvSpPr>
        <p:spPr>
          <a:xfrm>
            <a:off x="1224915" y="4150995"/>
            <a:ext cx="716280" cy="306705"/>
          </a:xfrm>
          <a:prstGeom prst="rect">
            <a:avLst/>
          </a:prstGeom>
          <a:noFill/>
        </p:spPr>
        <p:txBody>
          <a:bodyPr wrap="non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b="0" dirty="0">
                <a:solidFill>
                  <a:schemeClr val="bg1"/>
                </a:solidFill>
              </a:rPr>
              <a:t>育说课</a:t>
            </a:r>
          </a:p>
        </p:txBody>
      </p:sp>
      <p:grpSp>
        <p:nvGrpSpPr>
          <p:cNvPr id="2" name="组合 1"/>
          <p:cNvGrpSpPr/>
          <p:nvPr/>
        </p:nvGrpSpPr>
        <p:grpSpPr>
          <a:xfrm>
            <a:off x="550545" y="3569335"/>
            <a:ext cx="2639060" cy="594360"/>
            <a:chOff x="602533" y="3311161"/>
            <a:chExt cx="1584325" cy="360000"/>
          </a:xfrm>
        </p:grpSpPr>
        <p:sp>
          <p:nvSpPr>
            <p:cNvPr id="3"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602533" y="3398136"/>
              <a:ext cx="1584325" cy="185769"/>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劳动关系协调师</a:t>
              </a:r>
            </a:p>
          </p:txBody>
        </p:sp>
      </p:grpSp>
      <p:grpSp>
        <p:nvGrpSpPr>
          <p:cNvPr id="5" name="组合 4"/>
          <p:cNvGrpSpPr/>
          <p:nvPr/>
        </p:nvGrpSpPr>
        <p:grpSpPr>
          <a:xfrm>
            <a:off x="550545" y="4448810"/>
            <a:ext cx="2639060" cy="594360"/>
            <a:chOff x="602533" y="3311161"/>
            <a:chExt cx="1584325" cy="360000"/>
          </a:xfrm>
        </p:grpSpPr>
        <p:sp>
          <p:nvSpPr>
            <p:cNvPr id="6"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02533" y="3398136"/>
              <a:ext cx="1584325" cy="185769"/>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中级经济师</a:t>
              </a:r>
            </a:p>
          </p:txBody>
        </p:sp>
      </p:grpSp>
      <p:pic>
        <p:nvPicPr>
          <p:cNvPr id="8" name="图片 7" descr="123456"/>
          <p:cNvPicPr>
            <a:picLocks noChangeAspect="1"/>
          </p:cNvPicPr>
          <p:nvPr/>
        </p:nvPicPr>
        <p:blipFill>
          <a:blip r:embed="rId7" cstate="print"/>
          <a:stretch>
            <a:fillRect/>
          </a:stretch>
        </p:blipFill>
        <p:spPr>
          <a:xfrm>
            <a:off x="460375" y="541020"/>
            <a:ext cx="974090" cy="974090"/>
          </a:xfrm>
          <a:prstGeom prst="rect">
            <a:avLst/>
          </a:prstGeom>
        </p:spPr>
      </p:pic>
      <p:grpSp>
        <p:nvGrpSpPr>
          <p:cNvPr id="9" name="组合 8"/>
          <p:cNvGrpSpPr/>
          <p:nvPr/>
        </p:nvGrpSpPr>
        <p:grpSpPr>
          <a:xfrm>
            <a:off x="550545" y="5372100"/>
            <a:ext cx="2639060" cy="594360"/>
            <a:chOff x="602533" y="3311161"/>
            <a:chExt cx="1584325" cy="360000"/>
          </a:xfrm>
        </p:grpSpPr>
        <p:sp>
          <p:nvSpPr>
            <p:cNvPr id="10"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602533" y="3398136"/>
              <a:ext cx="1584325" cy="185769"/>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dirty="0">
                  <a:solidFill>
                    <a:schemeClr val="bg1"/>
                  </a:solidFill>
                </a:rPr>
                <a:t>学历提升</a:t>
              </a:r>
            </a:p>
          </p:txBody>
        </p:sp>
      </p:grpSp>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38"/>
                                        </p:tgtEl>
                                        <p:attrNameLst>
                                          <p:attrName>style.visibility</p:attrName>
                                        </p:attrNameLst>
                                      </p:cBhvr>
                                      <p:to>
                                        <p:strVal val="visible"/>
                                      </p:to>
                                    </p:set>
                                    <p:anim calcmode="lin" valueType="num">
                                      <p:cBhvr>
                                        <p:cTn id="29" dur="500" fill="hold"/>
                                        <p:tgtEl>
                                          <p:spTgt spid="38"/>
                                        </p:tgtEl>
                                        <p:attrNameLst>
                                          <p:attrName>ppt_w</p:attrName>
                                        </p:attrNameLst>
                                      </p:cBhvr>
                                      <p:tavLst>
                                        <p:tav tm="0">
                                          <p:val>
                                            <p:fltVal val="0"/>
                                          </p:val>
                                        </p:tav>
                                        <p:tav tm="100000">
                                          <p:val>
                                            <p:strVal val="#ppt_w"/>
                                          </p:val>
                                        </p:tav>
                                      </p:tavLst>
                                    </p:anim>
                                    <p:anim calcmode="lin" valueType="num">
                                      <p:cBhvr>
                                        <p:cTn id="30" dur="500" fill="hold"/>
                                        <p:tgtEl>
                                          <p:spTgt spid="38"/>
                                        </p:tgtEl>
                                        <p:attrNameLst>
                                          <p:attrName>ppt_h</p:attrName>
                                        </p:attrNameLst>
                                      </p:cBhvr>
                                      <p:tavLst>
                                        <p:tav tm="0">
                                          <p:val>
                                            <p:fltVal val="0"/>
                                          </p:val>
                                        </p:tav>
                                        <p:tav tm="100000">
                                          <p:val>
                                            <p:strVal val="#ppt_h"/>
                                          </p:val>
                                        </p:tav>
                                      </p:tavLst>
                                    </p:anim>
                                    <p:animEffect transition="in" filter="fade">
                                      <p:cBhvr>
                                        <p:cTn id="31" dur="500"/>
                                        <p:tgtEl>
                                          <p:spTgt spid="38"/>
                                        </p:tgtEl>
                                      </p:cBhvr>
                                    </p:animEffect>
                                  </p:childTnLst>
                                </p:cTn>
                              </p:par>
                            </p:childTnLst>
                          </p:cTn>
                        </p:par>
                        <p:par>
                          <p:cTn id="32" fill="hold">
                            <p:stCondLst>
                              <p:cond delay="2500"/>
                            </p:stCondLst>
                            <p:childTnLst>
                              <p:par>
                                <p:cTn id="33" presetID="53" presetClass="entr" presetSubtype="16" fill="hold" nodeType="afterEffect">
                                  <p:stCondLst>
                                    <p:cond delay="0"/>
                                  </p:stCondLst>
                                  <p:childTnLst>
                                    <p:set>
                                      <p:cBhvr>
                                        <p:cTn id="34" dur="1" fill="hold">
                                          <p:stCondLst>
                                            <p:cond delay="0"/>
                                          </p:stCondLst>
                                        </p:cTn>
                                        <p:tgtEl>
                                          <p:spTgt spid="2"/>
                                        </p:tgtEl>
                                        <p:attrNameLst>
                                          <p:attrName>style.visibility</p:attrName>
                                        </p:attrNameLst>
                                      </p:cBhvr>
                                      <p:to>
                                        <p:strVal val="visible"/>
                                      </p:to>
                                    </p:set>
                                    <p:anim calcmode="lin" valueType="num">
                                      <p:cBhvr>
                                        <p:cTn id="35" dur="500" fill="hold"/>
                                        <p:tgtEl>
                                          <p:spTgt spid="2"/>
                                        </p:tgtEl>
                                        <p:attrNameLst>
                                          <p:attrName>ppt_w</p:attrName>
                                        </p:attrNameLst>
                                      </p:cBhvr>
                                      <p:tavLst>
                                        <p:tav tm="0">
                                          <p:val>
                                            <p:fltVal val="0"/>
                                          </p:val>
                                        </p:tav>
                                        <p:tav tm="100000">
                                          <p:val>
                                            <p:strVal val="#ppt_w"/>
                                          </p:val>
                                        </p:tav>
                                      </p:tavLst>
                                    </p:anim>
                                    <p:anim calcmode="lin" valueType="num">
                                      <p:cBhvr>
                                        <p:cTn id="36" dur="500" fill="hold"/>
                                        <p:tgtEl>
                                          <p:spTgt spid="2"/>
                                        </p:tgtEl>
                                        <p:attrNameLst>
                                          <p:attrName>ppt_h</p:attrName>
                                        </p:attrNameLst>
                                      </p:cBhvr>
                                      <p:tavLst>
                                        <p:tav tm="0">
                                          <p:val>
                                            <p:fltVal val="0"/>
                                          </p:val>
                                        </p:tav>
                                        <p:tav tm="100000">
                                          <p:val>
                                            <p:strVal val="#ppt_h"/>
                                          </p:val>
                                        </p:tav>
                                      </p:tavLst>
                                    </p:anim>
                                    <p:animEffect transition="in" filter="fade">
                                      <p:cBhvr>
                                        <p:cTn id="37" dur="500"/>
                                        <p:tgtEl>
                                          <p:spTgt spid="2"/>
                                        </p:tgtEl>
                                      </p:cBhvr>
                                    </p:animEffect>
                                  </p:childTnLst>
                                </p:cTn>
                              </p:par>
                            </p:childTnLst>
                          </p:cTn>
                        </p:par>
                        <p:par>
                          <p:cTn id="38" fill="hold">
                            <p:stCondLst>
                              <p:cond delay="3000"/>
                            </p:stCondLst>
                            <p:childTnLst>
                              <p:par>
                                <p:cTn id="39" presetID="53" presetClass="entr" presetSubtype="16" fill="hold" nodeType="afterEffect">
                                  <p:stCondLst>
                                    <p:cond delay="0"/>
                                  </p:stCondLst>
                                  <p:childTnLst>
                                    <p:set>
                                      <p:cBhvr>
                                        <p:cTn id="40" dur="1" fill="hold">
                                          <p:stCondLst>
                                            <p:cond delay="0"/>
                                          </p:stCondLst>
                                        </p:cTn>
                                        <p:tgtEl>
                                          <p:spTgt spid="5"/>
                                        </p:tgtEl>
                                        <p:attrNameLst>
                                          <p:attrName>style.visibility</p:attrName>
                                        </p:attrNameLst>
                                      </p:cBhvr>
                                      <p:to>
                                        <p:strVal val="visible"/>
                                      </p:to>
                                    </p:set>
                                    <p:anim calcmode="lin" valueType="num">
                                      <p:cBhvr>
                                        <p:cTn id="41" dur="500" fill="hold"/>
                                        <p:tgtEl>
                                          <p:spTgt spid="5"/>
                                        </p:tgtEl>
                                        <p:attrNameLst>
                                          <p:attrName>ppt_w</p:attrName>
                                        </p:attrNameLst>
                                      </p:cBhvr>
                                      <p:tavLst>
                                        <p:tav tm="0">
                                          <p:val>
                                            <p:fltVal val="0"/>
                                          </p:val>
                                        </p:tav>
                                        <p:tav tm="100000">
                                          <p:val>
                                            <p:strVal val="#ppt_w"/>
                                          </p:val>
                                        </p:tav>
                                      </p:tavLst>
                                    </p:anim>
                                    <p:anim calcmode="lin" valueType="num">
                                      <p:cBhvr>
                                        <p:cTn id="42" dur="500" fill="hold"/>
                                        <p:tgtEl>
                                          <p:spTgt spid="5"/>
                                        </p:tgtEl>
                                        <p:attrNameLst>
                                          <p:attrName>ppt_h</p:attrName>
                                        </p:attrNameLst>
                                      </p:cBhvr>
                                      <p:tavLst>
                                        <p:tav tm="0">
                                          <p:val>
                                            <p:fltVal val="0"/>
                                          </p:val>
                                        </p:tav>
                                        <p:tav tm="100000">
                                          <p:val>
                                            <p:strVal val="#ppt_h"/>
                                          </p:val>
                                        </p:tav>
                                      </p:tavLst>
                                    </p:anim>
                                    <p:animEffect transition="in" filter="fade">
                                      <p:cBhvr>
                                        <p:cTn id="43" dur="500"/>
                                        <p:tgtEl>
                                          <p:spTgt spid="5"/>
                                        </p:tgtEl>
                                      </p:cBhvr>
                                    </p:animEffect>
                                  </p:childTnLst>
                                </p:cTn>
                              </p:par>
                            </p:childTnLst>
                          </p:cTn>
                        </p:par>
                        <p:par>
                          <p:cTn id="44" fill="hold">
                            <p:stCondLst>
                              <p:cond delay="3500"/>
                            </p:stCondLst>
                            <p:childTnLst>
                              <p:par>
                                <p:cTn id="45" presetID="53" presetClass="entr" presetSubtype="16" fill="hold" nodeType="afterEffect">
                                  <p:stCondLst>
                                    <p:cond delay="0"/>
                                  </p:stCondLst>
                                  <p:childTnLst>
                                    <p:set>
                                      <p:cBhvr>
                                        <p:cTn id="46" dur="1" fill="hold">
                                          <p:stCondLst>
                                            <p:cond delay="0"/>
                                          </p:stCondLst>
                                        </p:cTn>
                                        <p:tgtEl>
                                          <p:spTgt spid="9"/>
                                        </p:tgtEl>
                                        <p:attrNameLst>
                                          <p:attrName>style.visibility</p:attrName>
                                        </p:attrNameLst>
                                      </p:cBhvr>
                                      <p:to>
                                        <p:strVal val="visible"/>
                                      </p:to>
                                    </p:set>
                                    <p:anim calcmode="lin" valueType="num">
                                      <p:cBhvr>
                                        <p:cTn id="47" dur="500" fill="hold"/>
                                        <p:tgtEl>
                                          <p:spTgt spid="9"/>
                                        </p:tgtEl>
                                        <p:attrNameLst>
                                          <p:attrName>ppt_w</p:attrName>
                                        </p:attrNameLst>
                                      </p:cBhvr>
                                      <p:tavLst>
                                        <p:tav tm="0">
                                          <p:val>
                                            <p:fltVal val="0"/>
                                          </p:val>
                                        </p:tav>
                                        <p:tav tm="100000">
                                          <p:val>
                                            <p:strVal val="#ppt_w"/>
                                          </p:val>
                                        </p:tav>
                                      </p:tavLst>
                                    </p:anim>
                                    <p:anim calcmode="lin" valueType="num">
                                      <p:cBhvr>
                                        <p:cTn id="48" dur="500" fill="hold"/>
                                        <p:tgtEl>
                                          <p:spTgt spid="9"/>
                                        </p:tgtEl>
                                        <p:attrNameLst>
                                          <p:attrName>ppt_h</p:attrName>
                                        </p:attrNameLst>
                                      </p:cBhvr>
                                      <p:tavLst>
                                        <p:tav tm="0">
                                          <p:val>
                                            <p:fltVal val="0"/>
                                          </p:val>
                                        </p:tav>
                                        <p:tav tm="100000">
                                          <p:val>
                                            <p:strVal val="#ppt_h"/>
                                          </p:val>
                                        </p:tav>
                                      </p:tavLst>
                                    </p:anim>
                                    <p:animEffect transition="in" filter="fade">
                                      <p:cBhvr>
                                        <p:cTn id="4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500BF4BD-CE40-494D-A135-0DDEAD9CF6B2}"/>
              </a:ext>
            </a:extLst>
          </p:cNvPr>
          <p:cNvSpPr/>
          <p:nvPr/>
        </p:nvSpPr>
        <p:spPr>
          <a:xfrm>
            <a:off x="876300" y="997735"/>
            <a:ext cx="6096000" cy="784830"/>
          </a:xfrm>
          <a:prstGeom prst="rect">
            <a:avLst/>
          </a:prstGeom>
        </p:spPr>
        <p:txBody>
          <a:bodyPr>
            <a:spAutoFit/>
          </a:bodyPr>
          <a:lstStyle/>
          <a:p>
            <a:pPr>
              <a:lnSpc>
                <a:spcPct val="150000"/>
              </a:lnSpc>
            </a:pPr>
            <a:r>
              <a:rPr lang="en-US" altLang="zh-CN" b="1" u="sng" kern="0" dirty="0">
                <a:solidFill>
                  <a:srgbClr val="C00000"/>
                </a:solidFill>
                <a:latin typeface="+mj-ea"/>
                <a:ea typeface="+mj-ea"/>
                <a:cs typeface="Times New Roman" panose="02020603050405020304" pitchFamily="18" charset="0"/>
              </a:rPr>
              <a:t>5.</a:t>
            </a:r>
            <a:r>
              <a:rPr lang="zh-CN" altLang="en-US" b="1" u="sng" kern="0" dirty="0">
                <a:solidFill>
                  <a:srgbClr val="C00000"/>
                </a:solidFill>
                <a:latin typeface="+mj-ea"/>
                <a:ea typeface="+mj-ea"/>
                <a:cs typeface="Times New Roman" panose="02020603050405020304" pitchFamily="18" charset="0"/>
              </a:rPr>
              <a:t>（一）</a:t>
            </a:r>
            <a:r>
              <a:rPr lang="zh-CN" altLang="zh-CN" b="1" u="sng" kern="0" dirty="0">
                <a:solidFill>
                  <a:srgbClr val="C00000"/>
                </a:solidFill>
                <a:latin typeface="+mj-ea"/>
                <a:ea typeface="+mj-ea"/>
                <a:cs typeface="Times New Roman" panose="02020603050405020304" pitchFamily="18" charset="0"/>
              </a:rPr>
              <a:t>马斯洛需要层次理论</a:t>
            </a:r>
            <a:endParaRPr lang="zh-CN" altLang="zh-CN" sz="1600" kern="100" dirty="0">
              <a:latin typeface="+mj-ea"/>
              <a:ea typeface="+mj-ea"/>
              <a:cs typeface="Times New Roman" panose="02020603050405020304" pitchFamily="18" charset="0"/>
            </a:endParaRPr>
          </a:p>
          <a:p>
            <a:r>
              <a:rPr lang="en-US" altLang="zh-CN" b="1" dirty="0">
                <a:solidFill>
                  <a:srgbClr val="000080"/>
                </a:solidFill>
                <a:latin typeface="+mj-ea"/>
                <a:ea typeface="+mj-ea"/>
              </a:rPr>
              <a:t>1.</a:t>
            </a:r>
            <a:r>
              <a:rPr lang="en-US" altLang="zh-CN" dirty="0">
                <a:solidFill>
                  <a:srgbClr val="000080"/>
                </a:solidFill>
                <a:latin typeface="+mj-ea"/>
                <a:ea typeface="+mj-ea"/>
              </a:rPr>
              <a:t> </a:t>
            </a:r>
            <a:r>
              <a:rPr lang="zh-CN" altLang="zh-CN" dirty="0">
                <a:solidFill>
                  <a:srgbClr val="000080"/>
                </a:solidFill>
                <a:latin typeface="+mj-ea"/>
                <a:ea typeface="+mj-ea"/>
                <a:cs typeface="Times New Roman" panose="02020603050405020304" pitchFamily="18" charset="0"/>
              </a:rPr>
              <a:t>需要层次内容：</a:t>
            </a:r>
            <a:r>
              <a:rPr lang="zh-CN" altLang="zh-CN" dirty="0">
                <a:solidFill>
                  <a:srgbClr val="000080"/>
                </a:solidFill>
                <a:latin typeface="+mj-ea"/>
                <a:ea typeface="+mj-ea"/>
              </a:rPr>
              <a:t> </a:t>
            </a:r>
            <a:endParaRPr lang="zh-CN" altLang="en-US" dirty="0">
              <a:latin typeface="+mj-ea"/>
              <a:ea typeface="+mj-ea"/>
            </a:endParaRPr>
          </a:p>
        </p:txBody>
      </p:sp>
      <p:graphicFrame>
        <p:nvGraphicFramePr>
          <p:cNvPr id="7" name="表格 6">
            <a:extLst>
              <a:ext uri="{FF2B5EF4-FFF2-40B4-BE49-F238E27FC236}">
                <a16:creationId xmlns:a16="http://schemas.microsoft.com/office/drawing/2014/main" id="{4E29A779-C432-4F3E-AED5-E1497926FC59}"/>
              </a:ext>
            </a:extLst>
          </p:cNvPr>
          <p:cNvGraphicFramePr>
            <a:graphicFrameLocks noGrp="1"/>
          </p:cNvGraphicFramePr>
          <p:nvPr>
            <p:extLst>
              <p:ext uri="{D42A27DB-BD31-4B8C-83A1-F6EECF244321}">
                <p14:modId xmlns:p14="http://schemas.microsoft.com/office/powerpoint/2010/main" val="3612136070"/>
              </p:ext>
            </p:extLst>
          </p:nvPr>
        </p:nvGraphicFramePr>
        <p:xfrm>
          <a:off x="876300" y="1849120"/>
          <a:ext cx="5219700" cy="2842641"/>
        </p:xfrm>
        <a:graphic>
          <a:graphicData uri="http://schemas.openxmlformats.org/drawingml/2006/table">
            <a:tbl>
              <a:tblPr>
                <a:tableStyleId>{5C22544A-7EE6-4342-B048-85BDC9FD1C3A}</a:tableStyleId>
              </a:tblPr>
              <a:tblGrid>
                <a:gridCol w="5219700">
                  <a:extLst>
                    <a:ext uri="{9D8B030D-6E8A-4147-A177-3AD203B41FA5}">
                      <a16:colId xmlns:a16="http://schemas.microsoft.com/office/drawing/2014/main" val="635983700"/>
                    </a:ext>
                  </a:extLst>
                </a:gridCol>
              </a:tblGrid>
              <a:tr h="1288415">
                <a:tc>
                  <a:txBody>
                    <a:bodyPr/>
                    <a:lstStyle/>
                    <a:p>
                      <a:pPr algn="l">
                        <a:lnSpc>
                          <a:spcPct val="150000"/>
                        </a:lnSpc>
                        <a:spcAft>
                          <a:spcPts val="0"/>
                        </a:spcAft>
                      </a:pPr>
                      <a:r>
                        <a:rPr lang="zh-CN" sz="1400" kern="0" dirty="0">
                          <a:solidFill>
                            <a:srgbClr val="002060"/>
                          </a:solidFill>
                          <a:effectLst/>
                          <a:latin typeface="+mj-ea"/>
                          <a:ea typeface="+mj-ea"/>
                        </a:rPr>
                        <a:t>五种类型：认为人类需要的强度并不都是相等</a:t>
                      </a:r>
                      <a:endParaRPr lang="zh-CN" sz="1400" kern="100" dirty="0">
                        <a:solidFill>
                          <a:srgbClr val="002060"/>
                        </a:solidFill>
                        <a:effectLst/>
                        <a:latin typeface="+mj-ea"/>
                        <a:ea typeface="+mj-ea"/>
                      </a:endParaRPr>
                    </a:p>
                    <a:p>
                      <a:pPr algn="just">
                        <a:lnSpc>
                          <a:spcPct val="150000"/>
                        </a:lnSpc>
                        <a:spcAft>
                          <a:spcPts val="0"/>
                        </a:spcAft>
                      </a:pPr>
                      <a:r>
                        <a:rPr lang="en-US" sz="1400" kern="0" dirty="0">
                          <a:solidFill>
                            <a:srgbClr val="002060"/>
                          </a:solidFill>
                          <a:effectLst/>
                          <a:latin typeface="+mj-ea"/>
                          <a:ea typeface="+mj-ea"/>
                        </a:rPr>
                        <a:t>①</a:t>
                      </a:r>
                      <a:r>
                        <a:rPr lang="zh-CN" sz="1400" kern="0" dirty="0">
                          <a:solidFill>
                            <a:srgbClr val="002060"/>
                          </a:solidFill>
                          <a:effectLst/>
                          <a:latin typeface="+mj-ea"/>
                          <a:ea typeface="+mj-ea"/>
                        </a:rPr>
                        <a:t>生理需要</a:t>
                      </a:r>
                      <a:r>
                        <a:rPr lang="zh-CN" altLang="en-US" sz="1400" kern="0" dirty="0">
                          <a:solidFill>
                            <a:srgbClr val="002060"/>
                          </a:solidFill>
                          <a:effectLst/>
                          <a:latin typeface="+mj-ea"/>
                          <a:ea typeface="+mj-ea"/>
                        </a:rPr>
                        <a:t>：食物、水、居住场所、睡眠等身体方面的需要</a:t>
                      </a:r>
                      <a:endParaRPr lang="zh-CN" sz="1400" kern="100" dirty="0">
                        <a:solidFill>
                          <a:srgbClr val="002060"/>
                        </a:solidFill>
                        <a:effectLst/>
                        <a:latin typeface="+mj-ea"/>
                        <a:ea typeface="+mj-ea"/>
                      </a:endParaRPr>
                    </a:p>
                    <a:p>
                      <a:pPr algn="l">
                        <a:lnSpc>
                          <a:spcPct val="150000"/>
                        </a:lnSpc>
                        <a:spcAft>
                          <a:spcPts val="0"/>
                        </a:spcAft>
                      </a:pPr>
                      <a:r>
                        <a:rPr lang="zh-CN" sz="1400" kern="0" dirty="0">
                          <a:solidFill>
                            <a:srgbClr val="002060"/>
                          </a:solidFill>
                          <a:effectLst/>
                          <a:latin typeface="+mj-ea"/>
                          <a:ea typeface="+mj-ea"/>
                        </a:rPr>
                        <a:t>②安全需要：身体安全、经济安全</a:t>
                      </a:r>
                      <a:endParaRPr lang="zh-CN" sz="1400" kern="100" dirty="0">
                        <a:solidFill>
                          <a:srgbClr val="002060"/>
                        </a:solidFill>
                        <a:effectLst/>
                        <a:latin typeface="+mj-ea"/>
                        <a:ea typeface="+mj-ea"/>
                      </a:endParaRPr>
                    </a:p>
                    <a:p>
                      <a:pPr algn="l">
                        <a:lnSpc>
                          <a:spcPct val="150000"/>
                        </a:lnSpc>
                        <a:spcAft>
                          <a:spcPts val="0"/>
                        </a:spcAft>
                      </a:pPr>
                      <a:r>
                        <a:rPr lang="zh-CN" sz="1400" kern="0" dirty="0">
                          <a:solidFill>
                            <a:srgbClr val="002060"/>
                          </a:solidFill>
                          <a:effectLst/>
                          <a:latin typeface="+mj-ea"/>
                          <a:ea typeface="+mj-ea"/>
                        </a:rPr>
                        <a:t>③归属和爱的需要：包括情感、归属、被接纳、友谊等需要，例如获得友好和谐的同事。</a:t>
                      </a:r>
                      <a:endParaRPr lang="zh-CN" sz="1400" kern="100" dirty="0">
                        <a:solidFill>
                          <a:srgbClr val="002060"/>
                        </a:solidFill>
                        <a:effectLst/>
                        <a:latin typeface="+mj-ea"/>
                        <a:ea typeface="+mj-ea"/>
                      </a:endParaRPr>
                    </a:p>
                    <a:p>
                      <a:pPr algn="l">
                        <a:lnSpc>
                          <a:spcPct val="150000"/>
                        </a:lnSpc>
                        <a:spcAft>
                          <a:spcPts val="0"/>
                        </a:spcAft>
                      </a:pPr>
                      <a:r>
                        <a:rPr lang="zh-CN" sz="1400" kern="0" dirty="0">
                          <a:solidFill>
                            <a:srgbClr val="002060"/>
                          </a:solidFill>
                          <a:effectLst/>
                          <a:latin typeface="+mj-ea"/>
                          <a:ea typeface="+mj-ea"/>
                        </a:rPr>
                        <a:t>④尊重的需要：内在尊重（自尊心、自主权、成就感等）、外在尊重（地位、认同、受重视等）</a:t>
                      </a:r>
                      <a:endParaRPr lang="zh-CN" sz="1400" kern="100" dirty="0">
                        <a:solidFill>
                          <a:srgbClr val="002060"/>
                        </a:solidFill>
                        <a:effectLst/>
                        <a:latin typeface="+mj-ea"/>
                        <a:ea typeface="+mj-ea"/>
                      </a:endParaRPr>
                    </a:p>
                    <a:p>
                      <a:pPr algn="l">
                        <a:lnSpc>
                          <a:spcPct val="150000"/>
                        </a:lnSpc>
                        <a:spcAft>
                          <a:spcPts val="0"/>
                        </a:spcAft>
                      </a:pPr>
                      <a:r>
                        <a:rPr lang="zh-CN" sz="1400" kern="0" dirty="0">
                          <a:solidFill>
                            <a:srgbClr val="002060"/>
                          </a:solidFill>
                          <a:effectLst/>
                          <a:latin typeface="+mj-ea"/>
                          <a:ea typeface="+mj-ea"/>
                        </a:rPr>
                        <a:t>⑤自我实现需要：包括个人成长、发挥个人潜能、实现个人理想的需要</a:t>
                      </a:r>
                      <a:endParaRPr lang="zh-CN" sz="1400"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125514100"/>
                  </a:ext>
                </a:extLst>
              </a:tr>
            </a:tbl>
          </a:graphicData>
        </a:graphic>
      </p:graphicFrame>
      <p:sp>
        <p:nvSpPr>
          <p:cNvPr id="8" name="矩形 7">
            <a:extLst>
              <a:ext uri="{FF2B5EF4-FFF2-40B4-BE49-F238E27FC236}">
                <a16:creationId xmlns:a16="http://schemas.microsoft.com/office/drawing/2014/main" id="{BBF3EAFC-4F19-4C05-AA51-7C5715390398}"/>
              </a:ext>
            </a:extLst>
          </p:cNvPr>
          <p:cNvSpPr/>
          <p:nvPr/>
        </p:nvSpPr>
        <p:spPr>
          <a:xfrm>
            <a:off x="6386112" y="1298575"/>
            <a:ext cx="1298753" cy="458908"/>
          </a:xfrm>
          <a:prstGeom prst="rect">
            <a:avLst/>
          </a:prstGeom>
        </p:spPr>
        <p:txBody>
          <a:bodyPr wrap="none">
            <a:spAutoFit/>
          </a:bodyPr>
          <a:lstStyle/>
          <a:p>
            <a:pPr>
              <a:lnSpc>
                <a:spcPct val="150000"/>
              </a:lnSpc>
            </a:pPr>
            <a:r>
              <a:rPr lang="en-US" altLang="zh-CN" kern="0" dirty="0">
                <a:solidFill>
                  <a:srgbClr val="000080"/>
                </a:solidFill>
                <a:latin typeface="+mj-ea"/>
                <a:ea typeface="+mj-ea"/>
                <a:cs typeface="Times New Roman" panose="02020603050405020304" pitchFamily="18" charset="0"/>
              </a:rPr>
              <a:t>2.</a:t>
            </a:r>
            <a:r>
              <a:rPr lang="zh-CN" altLang="zh-CN" kern="0" dirty="0">
                <a:solidFill>
                  <a:srgbClr val="000080"/>
                </a:solidFill>
                <a:latin typeface="+mj-ea"/>
                <a:ea typeface="+mj-ea"/>
                <a:cs typeface="Times New Roman" panose="02020603050405020304" pitchFamily="18" charset="0"/>
              </a:rPr>
              <a:t>主要观点</a:t>
            </a:r>
            <a:endParaRPr lang="zh-CN" altLang="zh-CN" sz="1600" kern="100" dirty="0">
              <a:effectLst/>
              <a:latin typeface="+mj-ea"/>
              <a:ea typeface="+mj-ea"/>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E678B01C-53B7-4C06-BB8C-9F64005C3A14}"/>
              </a:ext>
            </a:extLst>
          </p:cNvPr>
          <p:cNvGraphicFramePr>
            <a:graphicFrameLocks noGrp="1"/>
          </p:cNvGraphicFramePr>
          <p:nvPr>
            <p:extLst>
              <p:ext uri="{D42A27DB-BD31-4B8C-83A1-F6EECF244321}">
                <p14:modId xmlns:p14="http://schemas.microsoft.com/office/powerpoint/2010/main" val="603309535"/>
              </p:ext>
            </p:extLst>
          </p:nvPr>
        </p:nvGraphicFramePr>
        <p:xfrm>
          <a:off x="6386112" y="1844618"/>
          <a:ext cx="5433800" cy="2767731"/>
        </p:xfrm>
        <a:graphic>
          <a:graphicData uri="http://schemas.openxmlformats.org/drawingml/2006/table">
            <a:tbl>
              <a:tblPr>
                <a:tableStyleId>{5C22544A-7EE6-4342-B048-85BDC9FD1C3A}</a:tableStyleId>
              </a:tblPr>
              <a:tblGrid>
                <a:gridCol w="5433800">
                  <a:extLst>
                    <a:ext uri="{9D8B030D-6E8A-4147-A177-3AD203B41FA5}">
                      <a16:colId xmlns:a16="http://schemas.microsoft.com/office/drawing/2014/main" val="2153617916"/>
                    </a:ext>
                  </a:extLst>
                </a:gridCol>
              </a:tblGrid>
              <a:tr h="2767731">
                <a:tc>
                  <a:txBody>
                    <a:bodyPr/>
                    <a:lstStyle/>
                    <a:p>
                      <a:pPr algn="l">
                        <a:lnSpc>
                          <a:spcPct val="150000"/>
                        </a:lnSpc>
                        <a:spcAft>
                          <a:spcPts val="0"/>
                        </a:spcAft>
                      </a:pPr>
                      <a:r>
                        <a:rPr lang="en-US" sz="1400" kern="0" dirty="0">
                          <a:solidFill>
                            <a:srgbClr val="002060"/>
                          </a:solidFill>
                          <a:effectLst/>
                          <a:latin typeface="+mj-ea"/>
                          <a:ea typeface="+mj-ea"/>
                        </a:rPr>
                        <a:t>①</a:t>
                      </a:r>
                      <a:r>
                        <a:rPr lang="zh-CN" sz="1400" kern="0" dirty="0">
                          <a:solidFill>
                            <a:srgbClr val="002060"/>
                          </a:solidFill>
                          <a:effectLst/>
                          <a:latin typeface="+mj-ea"/>
                          <a:ea typeface="+mj-ea"/>
                        </a:rPr>
                        <a:t>需要层次理论认为人均有这五种需要，只是在不同的时期表现出来的各种需要的强烈程度不同而已。</a:t>
                      </a:r>
                      <a:endParaRPr lang="zh-CN" sz="1400" kern="100" dirty="0">
                        <a:solidFill>
                          <a:srgbClr val="002060"/>
                        </a:solidFill>
                        <a:effectLst/>
                        <a:latin typeface="+mj-ea"/>
                        <a:ea typeface="+mj-ea"/>
                      </a:endParaRPr>
                    </a:p>
                    <a:p>
                      <a:pPr algn="l">
                        <a:lnSpc>
                          <a:spcPct val="150000"/>
                        </a:lnSpc>
                        <a:spcAft>
                          <a:spcPts val="0"/>
                        </a:spcAft>
                      </a:pPr>
                      <a:r>
                        <a:rPr lang="en-US" sz="1400" kern="0" dirty="0">
                          <a:solidFill>
                            <a:srgbClr val="002060"/>
                          </a:solidFill>
                          <a:effectLst/>
                          <a:latin typeface="+mj-ea"/>
                          <a:ea typeface="+mj-ea"/>
                        </a:rPr>
                        <a:t>②</a:t>
                      </a:r>
                      <a:r>
                        <a:rPr lang="zh-CN" sz="1400" u="dbl" kern="0" dirty="0">
                          <a:solidFill>
                            <a:srgbClr val="002060"/>
                          </a:solidFill>
                          <a:effectLst/>
                          <a:latin typeface="+mj-ea"/>
                          <a:ea typeface="+mj-ea"/>
                        </a:rPr>
                        <a:t>未满足的需要是行为的主要的激励源，已获得基本满足的需要不再具有激励作用。</a:t>
                      </a:r>
                      <a:endParaRPr lang="zh-CN" sz="1400" kern="100" dirty="0">
                        <a:solidFill>
                          <a:srgbClr val="002060"/>
                        </a:solidFill>
                        <a:effectLst/>
                        <a:latin typeface="+mj-ea"/>
                        <a:ea typeface="+mj-ea"/>
                      </a:endParaRPr>
                    </a:p>
                    <a:p>
                      <a:pPr algn="l">
                        <a:lnSpc>
                          <a:spcPct val="150000"/>
                        </a:lnSpc>
                        <a:spcAft>
                          <a:spcPts val="0"/>
                        </a:spcAft>
                      </a:pPr>
                      <a:r>
                        <a:rPr lang="en-US" sz="1400" kern="0" dirty="0">
                          <a:solidFill>
                            <a:srgbClr val="002060"/>
                          </a:solidFill>
                          <a:effectLst/>
                          <a:latin typeface="+mj-ea"/>
                          <a:ea typeface="+mj-ea"/>
                        </a:rPr>
                        <a:t>③</a:t>
                      </a:r>
                      <a:r>
                        <a:rPr lang="zh-CN" sz="1400" u="dbl" kern="0" dirty="0">
                          <a:solidFill>
                            <a:srgbClr val="002060"/>
                          </a:solidFill>
                          <a:effectLst/>
                          <a:latin typeface="+mj-ea"/>
                          <a:ea typeface="+mj-ea"/>
                        </a:rPr>
                        <a:t>当</a:t>
                      </a:r>
                      <a:r>
                        <a:rPr lang="zh-CN" sz="1400" u="dbl" kern="0" dirty="0">
                          <a:solidFill>
                            <a:srgbClr val="002060"/>
                          </a:solidFill>
                          <a:effectLst/>
                          <a:highlight>
                            <a:srgbClr val="FFFF00"/>
                          </a:highlight>
                          <a:latin typeface="+mj-ea"/>
                          <a:ea typeface="+mj-ea"/>
                        </a:rPr>
                        <a:t>低层次</a:t>
                      </a:r>
                      <a:r>
                        <a:rPr lang="zh-CN" sz="1400" u="dbl" kern="0" dirty="0">
                          <a:solidFill>
                            <a:srgbClr val="002060"/>
                          </a:solidFill>
                          <a:effectLst/>
                          <a:latin typeface="+mj-ea"/>
                          <a:ea typeface="+mj-ea"/>
                        </a:rPr>
                        <a:t>的需要被合理地满足后，个体才会追求</a:t>
                      </a:r>
                      <a:r>
                        <a:rPr lang="zh-CN" sz="1400" u="dbl" kern="0" dirty="0">
                          <a:solidFill>
                            <a:srgbClr val="002060"/>
                          </a:solidFill>
                          <a:effectLst/>
                          <a:highlight>
                            <a:srgbClr val="FFFF00"/>
                          </a:highlight>
                          <a:latin typeface="+mj-ea"/>
                          <a:ea typeface="+mj-ea"/>
                        </a:rPr>
                        <a:t>高层次</a:t>
                      </a:r>
                      <a:r>
                        <a:rPr lang="zh-CN" sz="1400" u="dbl" kern="0" dirty="0">
                          <a:solidFill>
                            <a:srgbClr val="002060"/>
                          </a:solidFill>
                          <a:effectLst/>
                          <a:latin typeface="+mj-ea"/>
                          <a:ea typeface="+mj-ea"/>
                        </a:rPr>
                        <a:t>的需要。</a:t>
                      </a:r>
                      <a:endParaRPr lang="zh-CN" sz="1400" kern="100" dirty="0">
                        <a:solidFill>
                          <a:srgbClr val="002060"/>
                        </a:solidFill>
                        <a:effectLst/>
                        <a:latin typeface="+mj-ea"/>
                        <a:ea typeface="+mj-ea"/>
                      </a:endParaRPr>
                    </a:p>
                    <a:p>
                      <a:pPr algn="l">
                        <a:lnSpc>
                          <a:spcPct val="150000"/>
                        </a:lnSpc>
                        <a:spcAft>
                          <a:spcPts val="0"/>
                        </a:spcAft>
                      </a:pPr>
                      <a:r>
                        <a:rPr lang="zh-CN" sz="1400" kern="0" dirty="0">
                          <a:solidFill>
                            <a:srgbClr val="002060"/>
                          </a:solidFill>
                          <a:effectLst/>
                          <a:latin typeface="+mj-ea"/>
                          <a:ea typeface="+mj-ea"/>
                        </a:rPr>
                        <a:t>④ 这五种需要可大致分为两大类：</a:t>
                      </a:r>
                      <a:r>
                        <a:rPr lang="zh-CN" sz="1400" u="dbl" kern="0" dirty="0">
                          <a:solidFill>
                            <a:srgbClr val="002060"/>
                          </a:solidFill>
                          <a:effectLst/>
                          <a:latin typeface="+mj-ea"/>
                          <a:ea typeface="+mj-ea"/>
                        </a:rPr>
                        <a:t>前三个层次为基本需求，后两个层次为高级需求，前三者的满足主要靠</a:t>
                      </a:r>
                      <a:r>
                        <a:rPr lang="zh-CN" sz="1400" u="dbl" kern="0" dirty="0">
                          <a:solidFill>
                            <a:srgbClr val="002060"/>
                          </a:solidFill>
                          <a:effectLst/>
                          <a:highlight>
                            <a:srgbClr val="FFFF00"/>
                          </a:highlight>
                          <a:latin typeface="+mj-ea"/>
                          <a:ea typeface="+mj-ea"/>
                        </a:rPr>
                        <a:t>外部</a:t>
                      </a:r>
                      <a:r>
                        <a:rPr lang="zh-CN" sz="1400" u="dbl" kern="0" dirty="0">
                          <a:solidFill>
                            <a:srgbClr val="002060"/>
                          </a:solidFill>
                          <a:effectLst/>
                          <a:latin typeface="+mj-ea"/>
                          <a:ea typeface="+mj-ea"/>
                        </a:rPr>
                        <a:t>条件或因素，后两者的满足主要靠</a:t>
                      </a:r>
                      <a:r>
                        <a:rPr lang="zh-CN" sz="1400" u="dbl" kern="0" dirty="0">
                          <a:solidFill>
                            <a:srgbClr val="002060"/>
                          </a:solidFill>
                          <a:effectLst/>
                          <a:highlight>
                            <a:srgbClr val="FFFF00"/>
                          </a:highlight>
                          <a:latin typeface="+mj-ea"/>
                          <a:ea typeface="+mj-ea"/>
                        </a:rPr>
                        <a:t>内在</a:t>
                      </a:r>
                      <a:r>
                        <a:rPr lang="zh-CN" sz="1400" u="dbl" kern="0" dirty="0">
                          <a:solidFill>
                            <a:srgbClr val="002060"/>
                          </a:solidFill>
                          <a:effectLst/>
                          <a:latin typeface="+mj-ea"/>
                          <a:ea typeface="+mj-ea"/>
                        </a:rPr>
                        <a:t>因素。</a:t>
                      </a:r>
                      <a:endParaRPr lang="zh-CN" sz="1400"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471211450"/>
                  </a:ext>
                </a:extLst>
              </a:tr>
            </a:tbl>
          </a:graphicData>
        </a:graphic>
      </p:graphicFrame>
      <p:sp>
        <p:nvSpPr>
          <p:cNvPr id="10" name="矩形 9">
            <a:extLst>
              <a:ext uri="{FF2B5EF4-FFF2-40B4-BE49-F238E27FC236}">
                <a16:creationId xmlns:a16="http://schemas.microsoft.com/office/drawing/2014/main" id="{093B9A18-45DB-4AEA-BE8E-A024889A13F0}"/>
              </a:ext>
            </a:extLst>
          </p:cNvPr>
          <p:cNvSpPr/>
          <p:nvPr/>
        </p:nvSpPr>
        <p:spPr>
          <a:xfrm>
            <a:off x="876300" y="4672946"/>
            <a:ext cx="2666114" cy="460382"/>
          </a:xfrm>
          <a:prstGeom prst="rect">
            <a:avLst/>
          </a:prstGeom>
        </p:spPr>
        <p:txBody>
          <a:bodyPr wrap="none">
            <a:spAutoFit/>
          </a:bodyPr>
          <a:lstStyle/>
          <a:p>
            <a:pPr>
              <a:lnSpc>
                <a:spcPct val="150000"/>
              </a:lnSpc>
            </a:pPr>
            <a:r>
              <a:rPr lang="en-US" altLang="zh-CN" kern="0" dirty="0">
                <a:solidFill>
                  <a:srgbClr val="000080"/>
                </a:solidFill>
                <a:latin typeface="+mj-ea"/>
                <a:ea typeface="+mj-ea"/>
                <a:cs typeface="Times New Roman" panose="02020603050405020304" pitchFamily="18" charset="0"/>
              </a:rPr>
              <a:t>3.</a:t>
            </a:r>
            <a:r>
              <a:rPr lang="zh-CN" altLang="zh-CN" kern="0" dirty="0">
                <a:solidFill>
                  <a:srgbClr val="000080"/>
                </a:solidFill>
                <a:latin typeface="+mj-ea"/>
                <a:ea typeface="+mj-ea"/>
                <a:cs typeface="Times New Roman" panose="02020603050405020304" pitchFamily="18" charset="0"/>
              </a:rPr>
              <a:t>在管理上的应用与评价</a:t>
            </a:r>
            <a:endParaRPr lang="zh-CN" altLang="zh-CN" sz="1600" kern="100" dirty="0">
              <a:effectLst/>
              <a:latin typeface="+mj-ea"/>
              <a:ea typeface="+mj-ea"/>
              <a:cs typeface="Times New Roman" panose="02020603050405020304" pitchFamily="18" charset="0"/>
            </a:endParaRPr>
          </a:p>
        </p:txBody>
      </p:sp>
      <p:graphicFrame>
        <p:nvGraphicFramePr>
          <p:cNvPr id="14" name="表格 13">
            <a:extLst>
              <a:ext uri="{FF2B5EF4-FFF2-40B4-BE49-F238E27FC236}">
                <a16:creationId xmlns:a16="http://schemas.microsoft.com/office/drawing/2014/main" id="{814188D5-C7B0-4BFA-8274-8F91A2606B14}"/>
              </a:ext>
            </a:extLst>
          </p:cNvPr>
          <p:cNvGraphicFramePr>
            <a:graphicFrameLocks noGrp="1"/>
          </p:cNvGraphicFramePr>
          <p:nvPr>
            <p:extLst>
              <p:ext uri="{D42A27DB-BD31-4B8C-83A1-F6EECF244321}">
                <p14:modId xmlns:p14="http://schemas.microsoft.com/office/powerpoint/2010/main" val="2236930322"/>
              </p:ext>
            </p:extLst>
          </p:nvPr>
        </p:nvGraphicFramePr>
        <p:xfrm>
          <a:off x="876300" y="5133328"/>
          <a:ext cx="10943612" cy="1242441"/>
        </p:xfrm>
        <a:graphic>
          <a:graphicData uri="http://schemas.openxmlformats.org/drawingml/2006/table">
            <a:tbl>
              <a:tblPr>
                <a:tableStyleId>{5C22544A-7EE6-4342-B048-85BDC9FD1C3A}</a:tableStyleId>
              </a:tblPr>
              <a:tblGrid>
                <a:gridCol w="10943612">
                  <a:extLst>
                    <a:ext uri="{9D8B030D-6E8A-4147-A177-3AD203B41FA5}">
                      <a16:colId xmlns:a16="http://schemas.microsoft.com/office/drawing/2014/main" val="3113205618"/>
                    </a:ext>
                  </a:extLst>
                </a:gridCol>
              </a:tblGrid>
              <a:tr h="520700">
                <a:tc>
                  <a:txBody>
                    <a:bodyPr/>
                    <a:lstStyle/>
                    <a:p>
                      <a:pPr algn="l">
                        <a:lnSpc>
                          <a:spcPct val="150000"/>
                        </a:lnSpc>
                        <a:spcAft>
                          <a:spcPts val="0"/>
                        </a:spcAft>
                      </a:pPr>
                      <a:r>
                        <a:rPr lang="en-US" sz="1400" kern="0" dirty="0">
                          <a:solidFill>
                            <a:srgbClr val="002060"/>
                          </a:solidFill>
                          <a:effectLst/>
                          <a:latin typeface="+mj-ea"/>
                          <a:ea typeface="+mj-ea"/>
                        </a:rPr>
                        <a:t>①</a:t>
                      </a:r>
                      <a:r>
                        <a:rPr lang="zh-CN" sz="1400" kern="0" dirty="0">
                          <a:solidFill>
                            <a:srgbClr val="002060"/>
                          </a:solidFill>
                          <a:effectLst/>
                          <a:latin typeface="+mj-ea"/>
                          <a:ea typeface="+mj-ea"/>
                        </a:rPr>
                        <a:t>管理者需要考虑员工不同层次的需要，并为每一层次的需要设计相应的激励措施。</a:t>
                      </a:r>
                      <a:endParaRPr lang="zh-CN" sz="1400" kern="100" dirty="0">
                        <a:solidFill>
                          <a:srgbClr val="002060"/>
                        </a:solidFill>
                        <a:effectLst/>
                        <a:latin typeface="+mj-ea"/>
                        <a:ea typeface="+mj-ea"/>
                      </a:endParaRPr>
                    </a:p>
                    <a:p>
                      <a:pPr algn="l">
                        <a:lnSpc>
                          <a:spcPct val="150000"/>
                        </a:lnSpc>
                        <a:spcAft>
                          <a:spcPts val="0"/>
                        </a:spcAft>
                      </a:pPr>
                      <a:r>
                        <a:rPr lang="en-US" sz="1400" kern="0" dirty="0">
                          <a:solidFill>
                            <a:srgbClr val="002060"/>
                          </a:solidFill>
                          <a:effectLst/>
                          <a:latin typeface="+mj-ea"/>
                          <a:ea typeface="+mj-ea"/>
                        </a:rPr>
                        <a:t>②</a:t>
                      </a:r>
                      <a:r>
                        <a:rPr lang="zh-CN" sz="1400" kern="0" dirty="0">
                          <a:solidFill>
                            <a:srgbClr val="002060"/>
                          </a:solidFill>
                          <a:effectLst/>
                          <a:latin typeface="+mj-ea"/>
                          <a:ea typeface="+mj-ea"/>
                        </a:rPr>
                        <a:t>管理者需要考虑每个员工的</a:t>
                      </a:r>
                      <a:r>
                        <a:rPr lang="zh-CN" sz="1400" u="sng" kern="0" dirty="0">
                          <a:solidFill>
                            <a:srgbClr val="002060"/>
                          </a:solidFill>
                          <a:effectLst/>
                          <a:highlight>
                            <a:srgbClr val="FFFF00"/>
                          </a:highlight>
                          <a:latin typeface="+mj-ea"/>
                          <a:ea typeface="+mj-ea"/>
                        </a:rPr>
                        <a:t>特殊</a:t>
                      </a:r>
                      <a:r>
                        <a:rPr lang="zh-CN" sz="1400" kern="0" dirty="0">
                          <a:solidFill>
                            <a:srgbClr val="002060"/>
                          </a:solidFill>
                          <a:effectLst/>
                          <a:latin typeface="+mj-ea"/>
                          <a:ea typeface="+mj-ea"/>
                        </a:rPr>
                        <a:t>需要</a:t>
                      </a:r>
                      <a:endParaRPr lang="zh-CN" sz="1400" kern="100" dirty="0">
                        <a:solidFill>
                          <a:srgbClr val="002060"/>
                        </a:solidFill>
                        <a:effectLst/>
                        <a:latin typeface="+mj-ea"/>
                        <a:ea typeface="+mj-ea"/>
                      </a:endParaRPr>
                    </a:p>
                    <a:p>
                      <a:pPr algn="l">
                        <a:lnSpc>
                          <a:spcPct val="150000"/>
                        </a:lnSpc>
                        <a:spcAft>
                          <a:spcPts val="0"/>
                        </a:spcAft>
                      </a:pPr>
                      <a:r>
                        <a:rPr lang="en-US" sz="1400" kern="0" dirty="0">
                          <a:solidFill>
                            <a:srgbClr val="002060"/>
                          </a:solidFill>
                          <a:effectLst/>
                          <a:latin typeface="+mj-ea"/>
                          <a:ea typeface="+mj-ea"/>
                        </a:rPr>
                        <a:t>③</a:t>
                      </a:r>
                      <a:r>
                        <a:rPr lang="zh-CN" sz="1400" kern="0" dirty="0">
                          <a:solidFill>
                            <a:srgbClr val="002060"/>
                          </a:solidFill>
                          <a:effectLst/>
                          <a:latin typeface="+mj-ea"/>
                          <a:ea typeface="+mj-ea"/>
                        </a:rPr>
                        <a:t>组织用于满足</a:t>
                      </a:r>
                      <a:r>
                        <a:rPr lang="zh-CN" sz="1400" u="sng" kern="0" dirty="0">
                          <a:solidFill>
                            <a:srgbClr val="002060"/>
                          </a:solidFill>
                          <a:effectLst/>
                          <a:highlight>
                            <a:srgbClr val="FFFF00"/>
                          </a:highlight>
                          <a:latin typeface="+mj-ea"/>
                          <a:ea typeface="+mj-ea"/>
                        </a:rPr>
                        <a:t>低</a:t>
                      </a:r>
                      <a:r>
                        <a:rPr lang="zh-CN" sz="1400" kern="0" dirty="0">
                          <a:solidFill>
                            <a:srgbClr val="002060"/>
                          </a:solidFill>
                          <a:effectLst/>
                          <a:latin typeface="+mj-ea"/>
                          <a:ea typeface="+mj-ea"/>
                        </a:rPr>
                        <a:t>层次需要的投入效益是</a:t>
                      </a:r>
                      <a:r>
                        <a:rPr lang="zh-CN" sz="1400" u="sng" kern="0" dirty="0">
                          <a:solidFill>
                            <a:srgbClr val="002060"/>
                          </a:solidFill>
                          <a:effectLst/>
                          <a:highlight>
                            <a:srgbClr val="FFFF00"/>
                          </a:highlight>
                          <a:latin typeface="+mj-ea"/>
                          <a:ea typeface="+mj-ea"/>
                        </a:rPr>
                        <a:t>递减</a:t>
                      </a:r>
                      <a:r>
                        <a:rPr lang="zh-CN" sz="1400" kern="0" dirty="0">
                          <a:solidFill>
                            <a:srgbClr val="002060"/>
                          </a:solidFill>
                          <a:effectLst/>
                          <a:latin typeface="+mj-ea"/>
                          <a:ea typeface="+mj-ea"/>
                        </a:rPr>
                        <a:t>的</a:t>
                      </a:r>
                      <a:endParaRPr lang="en-US" altLang="zh-CN" sz="1400" kern="0" dirty="0">
                        <a:solidFill>
                          <a:srgbClr val="002060"/>
                        </a:solidFill>
                        <a:effectLst/>
                        <a:latin typeface="+mj-ea"/>
                        <a:ea typeface="+mj-ea"/>
                      </a:endParaRPr>
                    </a:p>
                    <a:p>
                      <a:pPr algn="l">
                        <a:lnSpc>
                          <a:spcPct val="150000"/>
                        </a:lnSpc>
                        <a:spcAft>
                          <a:spcPts val="0"/>
                        </a:spcAft>
                      </a:pPr>
                      <a:r>
                        <a:rPr lang="zh-CN" altLang="zh-CN" sz="1400" kern="0" dirty="0">
                          <a:solidFill>
                            <a:srgbClr val="002060"/>
                          </a:solidFill>
                          <a:effectLst/>
                          <a:latin typeface="+mj-ea"/>
                          <a:ea typeface="+mj-ea"/>
                          <a:cs typeface="Times New Roman" panose="02020603050405020304" pitchFamily="18" charset="0"/>
                        </a:rPr>
                        <a:t>④</a:t>
                      </a:r>
                      <a:r>
                        <a:rPr lang="zh-CN" altLang="en-US" sz="1400" kern="0" dirty="0">
                          <a:solidFill>
                            <a:srgbClr val="002060"/>
                          </a:solidFill>
                          <a:effectLst/>
                          <a:latin typeface="+mj-ea"/>
                          <a:ea typeface="+mj-ea"/>
                          <a:cs typeface="Times New Roman" panose="02020603050405020304" pitchFamily="18" charset="0"/>
                        </a:rPr>
                        <a:t>评价：较为呆板，不完全适用于复杂多变的实际环境。</a:t>
                      </a:r>
                      <a:endParaRPr lang="zh-CN" sz="1400"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208646914"/>
                  </a:ext>
                </a:extLst>
              </a:tr>
            </a:tbl>
          </a:graphicData>
        </a:graphic>
      </p:graphicFrame>
      <p:sp>
        <p:nvSpPr>
          <p:cNvPr id="15" name="矩形 14">
            <a:extLst>
              <a:ext uri="{FF2B5EF4-FFF2-40B4-BE49-F238E27FC236}">
                <a16:creationId xmlns:a16="http://schemas.microsoft.com/office/drawing/2014/main" id="{500BF4BD-CE40-494D-A135-0DDEAD9CF6B2}"/>
              </a:ext>
            </a:extLst>
          </p:cNvPr>
          <p:cNvSpPr/>
          <p:nvPr/>
        </p:nvSpPr>
        <p:spPr>
          <a:xfrm>
            <a:off x="962872" y="513745"/>
            <a:ext cx="6096000" cy="457754"/>
          </a:xfrm>
          <a:prstGeom prst="rect">
            <a:avLst/>
          </a:prstGeom>
        </p:spPr>
        <p:txBody>
          <a:bodyPr>
            <a:spAutoFit/>
          </a:bodyPr>
          <a:lstStyle/>
          <a:p>
            <a:pPr>
              <a:lnSpc>
                <a:spcPct val="150000"/>
              </a:lnSpc>
            </a:pPr>
            <a:r>
              <a:rPr lang="zh-CN" altLang="en-US" b="1" kern="0" dirty="0">
                <a:solidFill>
                  <a:srgbClr val="002060"/>
                </a:solidFill>
                <a:latin typeface="+mj-ea"/>
                <a:ea typeface="+mj-ea"/>
                <a:cs typeface="Times New Roman" panose="02020603050405020304" pitchFamily="18" charset="0"/>
              </a:rPr>
              <a:t>第二节  激励理论</a:t>
            </a:r>
            <a:r>
              <a:rPr lang="zh-CN" altLang="zh-CN" dirty="0">
                <a:solidFill>
                  <a:srgbClr val="002060"/>
                </a:solidFill>
                <a:latin typeface="+mj-ea"/>
                <a:ea typeface="+mj-ea"/>
              </a:rPr>
              <a:t> </a:t>
            </a:r>
            <a:endParaRPr lang="zh-CN" altLang="en-US" dirty="0">
              <a:solidFill>
                <a:srgbClr val="002060"/>
              </a:solidFill>
              <a:latin typeface="+mj-ea"/>
              <a:ea typeface="+mj-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32F1DB33-6962-4FF2-B44E-329C6FBAD6A0}"/>
              </a:ext>
            </a:extLst>
          </p:cNvPr>
          <p:cNvSpPr/>
          <p:nvPr/>
        </p:nvSpPr>
        <p:spPr>
          <a:xfrm>
            <a:off x="820586" y="584214"/>
            <a:ext cx="3163045" cy="458908"/>
          </a:xfrm>
          <a:prstGeom prst="rect">
            <a:avLst/>
          </a:prstGeom>
        </p:spPr>
        <p:txBody>
          <a:bodyPr wrap="none">
            <a:spAutoFit/>
          </a:bodyPr>
          <a:lstStyle/>
          <a:p>
            <a:pPr>
              <a:lnSpc>
                <a:spcPct val="150000"/>
              </a:lnSpc>
            </a:pPr>
            <a:r>
              <a:rPr lang="en-US" altLang="zh-CN" b="1" u="sng" kern="0" dirty="0">
                <a:solidFill>
                  <a:srgbClr val="C00000"/>
                </a:solidFill>
                <a:latin typeface="+mj-ea"/>
                <a:ea typeface="+mj-ea"/>
                <a:cs typeface="Times New Roman" panose="02020603050405020304" pitchFamily="18" charset="0"/>
              </a:rPr>
              <a:t>6.</a:t>
            </a:r>
            <a:r>
              <a:rPr lang="zh-CN" altLang="en-US" b="1" u="sng" kern="0" dirty="0">
                <a:solidFill>
                  <a:srgbClr val="C00000"/>
                </a:solidFill>
                <a:latin typeface="+mj-ea"/>
                <a:ea typeface="+mj-ea"/>
                <a:cs typeface="Times New Roman" panose="02020603050405020304" pitchFamily="18" charset="0"/>
              </a:rPr>
              <a:t>（二）</a:t>
            </a:r>
            <a:r>
              <a:rPr lang="zh-CN" altLang="zh-CN" b="1" u="sng" kern="0" dirty="0">
                <a:solidFill>
                  <a:srgbClr val="C00000"/>
                </a:solidFill>
                <a:latin typeface="+mj-ea"/>
                <a:ea typeface="+mj-ea"/>
                <a:cs typeface="Times New Roman" panose="02020603050405020304" pitchFamily="18" charset="0"/>
              </a:rPr>
              <a:t>赫茨伯格双因素理论</a:t>
            </a: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C3BFC552-8635-4993-A737-39D9440F97DD}"/>
              </a:ext>
            </a:extLst>
          </p:cNvPr>
          <p:cNvGraphicFramePr>
            <a:graphicFrameLocks noGrp="1"/>
          </p:cNvGraphicFramePr>
          <p:nvPr>
            <p:extLst>
              <p:ext uri="{D42A27DB-BD31-4B8C-83A1-F6EECF244321}">
                <p14:modId xmlns:p14="http://schemas.microsoft.com/office/powerpoint/2010/main" val="3951971599"/>
              </p:ext>
            </p:extLst>
          </p:nvPr>
        </p:nvGraphicFramePr>
        <p:xfrm>
          <a:off x="880687" y="1105894"/>
          <a:ext cx="10649327" cy="2551705"/>
        </p:xfrm>
        <a:graphic>
          <a:graphicData uri="http://schemas.openxmlformats.org/drawingml/2006/table">
            <a:tbl>
              <a:tblPr>
                <a:tableStyleId>{5C22544A-7EE6-4342-B048-85BDC9FD1C3A}</a:tableStyleId>
              </a:tblPr>
              <a:tblGrid>
                <a:gridCol w="1358016">
                  <a:extLst>
                    <a:ext uri="{9D8B030D-6E8A-4147-A177-3AD203B41FA5}">
                      <a16:colId xmlns:a16="http://schemas.microsoft.com/office/drawing/2014/main" val="3526312580"/>
                    </a:ext>
                  </a:extLst>
                </a:gridCol>
                <a:gridCol w="6884473">
                  <a:extLst>
                    <a:ext uri="{9D8B030D-6E8A-4147-A177-3AD203B41FA5}">
                      <a16:colId xmlns:a16="http://schemas.microsoft.com/office/drawing/2014/main" val="4108224992"/>
                    </a:ext>
                  </a:extLst>
                </a:gridCol>
                <a:gridCol w="1203419">
                  <a:extLst>
                    <a:ext uri="{9D8B030D-6E8A-4147-A177-3AD203B41FA5}">
                      <a16:colId xmlns:a16="http://schemas.microsoft.com/office/drawing/2014/main" val="3979437086"/>
                    </a:ext>
                  </a:extLst>
                </a:gridCol>
                <a:gridCol w="1203419">
                  <a:extLst>
                    <a:ext uri="{9D8B030D-6E8A-4147-A177-3AD203B41FA5}">
                      <a16:colId xmlns:a16="http://schemas.microsoft.com/office/drawing/2014/main" val="2394672729"/>
                    </a:ext>
                  </a:extLst>
                </a:gridCol>
              </a:tblGrid>
              <a:tr h="337726">
                <a:tc gridSpan="2">
                  <a:txBody>
                    <a:bodyPr/>
                    <a:lstStyle/>
                    <a:p>
                      <a:pPr algn="ctr">
                        <a:lnSpc>
                          <a:spcPct val="150000"/>
                        </a:lnSpc>
                        <a:spcAft>
                          <a:spcPts val="0"/>
                        </a:spcAft>
                      </a:pPr>
                      <a:r>
                        <a:rPr lang="zh-CN" sz="1600" b="1" kern="0" dirty="0">
                          <a:solidFill>
                            <a:srgbClr val="002060"/>
                          </a:solidFill>
                          <a:effectLst/>
                          <a:latin typeface="+mj-ea"/>
                          <a:ea typeface="+mj-ea"/>
                        </a:rPr>
                        <a:t>内容</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hMerge="1">
                  <a:txBody>
                    <a:bodyPr/>
                    <a:lstStyle/>
                    <a:p>
                      <a:endParaRPr lang="zh-CN" altLang="en-US"/>
                    </a:p>
                  </a:txBody>
                  <a:tcPr/>
                </a:tc>
                <a:tc>
                  <a:txBody>
                    <a:bodyPr/>
                    <a:lstStyle/>
                    <a:p>
                      <a:pPr algn="ctr">
                        <a:lnSpc>
                          <a:spcPct val="150000"/>
                        </a:lnSpc>
                        <a:spcAft>
                          <a:spcPts val="0"/>
                        </a:spcAft>
                      </a:pPr>
                      <a:r>
                        <a:rPr lang="zh-CN" sz="1600" b="1" kern="0">
                          <a:solidFill>
                            <a:srgbClr val="002060"/>
                          </a:solidFill>
                          <a:effectLst/>
                          <a:latin typeface="+mj-ea"/>
                          <a:ea typeface="+mj-ea"/>
                        </a:rPr>
                        <a:t>具备</a:t>
                      </a:r>
                      <a:endParaRPr lang="zh-CN" sz="16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ctr">
                        <a:lnSpc>
                          <a:spcPct val="150000"/>
                        </a:lnSpc>
                        <a:spcAft>
                          <a:spcPts val="0"/>
                        </a:spcAft>
                      </a:pPr>
                      <a:r>
                        <a:rPr lang="zh-CN" sz="1600" b="1" kern="0">
                          <a:solidFill>
                            <a:srgbClr val="002060"/>
                          </a:solidFill>
                          <a:effectLst/>
                          <a:latin typeface="+mj-ea"/>
                          <a:ea typeface="+mj-ea"/>
                        </a:rPr>
                        <a:t>缺失</a:t>
                      </a:r>
                      <a:endParaRPr lang="zh-CN" sz="16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026335548"/>
                  </a:ext>
                </a:extLst>
              </a:tr>
              <a:tr h="737993">
                <a:tc rowSpan="2">
                  <a:txBody>
                    <a:bodyPr/>
                    <a:lstStyle/>
                    <a:p>
                      <a:pPr algn="just">
                        <a:lnSpc>
                          <a:spcPct val="150000"/>
                        </a:lnSpc>
                        <a:spcAft>
                          <a:spcPts val="0"/>
                        </a:spcAft>
                      </a:pPr>
                      <a:r>
                        <a:rPr lang="en-US" sz="1600" b="1" kern="0" dirty="0">
                          <a:solidFill>
                            <a:srgbClr val="002060"/>
                          </a:solidFill>
                          <a:effectLst/>
                          <a:latin typeface="+mj-ea"/>
                          <a:ea typeface="+mj-ea"/>
                        </a:rPr>
                        <a:t>1. </a:t>
                      </a:r>
                      <a:r>
                        <a:rPr lang="zh-CN" sz="1600" b="1" kern="0" dirty="0">
                          <a:solidFill>
                            <a:srgbClr val="002060"/>
                          </a:solidFill>
                          <a:effectLst/>
                          <a:latin typeface="+mj-ea"/>
                          <a:ea typeface="+mj-ea"/>
                        </a:rPr>
                        <a:t>双因素</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kern="0" dirty="0">
                          <a:solidFill>
                            <a:srgbClr val="002060"/>
                          </a:solidFill>
                          <a:effectLst/>
                          <a:latin typeface="+mj-ea"/>
                          <a:ea typeface="+mj-ea"/>
                        </a:rPr>
                        <a:t>①激励因素：指成就感、别人的认可、工作本身、责任和晋升等因素。</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ctr">
                        <a:lnSpc>
                          <a:spcPct val="150000"/>
                        </a:lnSpc>
                        <a:spcAft>
                          <a:spcPts val="0"/>
                        </a:spcAft>
                      </a:pPr>
                      <a:r>
                        <a:rPr lang="zh-CN" sz="1600" b="1" kern="100">
                          <a:solidFill>
                            <a:srgbClr val="002060"/>
                          </a:solidFill>
                          <a:effectLst/>
                          <a:latin typeface="+mj-ea"/>
                          <a:ea typeface="+mj-ea"/>
                        </a:rPr>
                        <a:t>满意</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100">
                          <a:solidFill>
                            <a:srgbClr val="002060"/>
                          </a:solidFill>
                          <a:effectLst/>
                          <a:latin typeface="+mj-ea"/>
                          <a:ea typeface="+mj-ea"/>
                        </a:rPr>
                        <a:t>没有</a:t>
                      </a:r>
                    </a:p>
                    <a:p>
                      <a:pPr algn="ctr">
                        <a:lnSpc>
                          <a:spcPct val="150000"/>
                        </a:lnSpc>
                        <a:spcAft>
                          <a:spcPts val="0"/>
                        </a:spcAft>
                      </a:pPr>
                      <a:r>
                        <a:rPr lang="zh-CN" sz="1600" b="1" kern="100">
                          <a:solidFill>
                            <a:srgbClr val="002060"/>
                          </a:solidFill>
                          <a:effectLst/>
                          <a:latin typeface="+mj-ea"/>
                          <a:ea typeface="+mj-ea"/>
                        </a:rPr>
                        <a:t>满意</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3817459904"/>
                  </a:ext>
                </a:extLst>
              </a:tr>
              <a:tr h="737993">
                <a:tc vMerge="1">
                  <a:txBody>
                    <a:bodyPr/>
                    <a:lstStyle/>
                    <a:p>
                      <a:endParaRPr lang="zh-CN" altLang="en-US"/>
                    </a:p>
                  </a:txBody>
                  <a:tcPr/>
                </a:tc>
                <a:tc>
                  <a:txBody>
                    <a:bodyPr/>
                    <a:lstStyle/>
                    <a:p>
                      <a:pPr algn="just">
                        <a:lnSpc>
                          <a:spcPct val="150000"/>
                        </a:lnSpc>
                        <a:spcAft>
                          <a:spcPts val="0"/>
                        </a:spcAft>
                      </a:pPr>
                      <a:r>
                        <a:rPr lang="en-US" sz="1600" b="1" kern="0" dirty="0">
                          <a:solidFill>
                            <a:srgbClr val="002060"/>
                          </a:solidFill>
                          <a:effectLst/>
                          <a:latin typeface="+mj-ea"/>
                          <a:ea typeface="+mj-ea"/>
                        </a:rPr>
                        <a:t>②</a:t>
                      </a:r>
                      <a:r>
                        <a:rPr lang="zh-CN" sz="1600" b="1" kern="0" dirty="0">
                          <a:solidFill>
                            <a:srgbClr val="002060"/>
                          </a:solidFill>
                          <a:effectLst/>
                          <a:latin typeface="+mj-ea"/>
                          <a:ea typeface="+mj-ea"/>
                        </a:rPr>
                        <a:t>保健因素：指组织政策、监督方式、人际关系、工作环境和工资等因素。</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ctr">
                        <a:lnSpc>
                          <a:spcPct val="150000"/>
                        </a:lnSpc>
                        <a:spcAft>
                          <a:spcPts val="0"/>
                        </a:spcAft>
                      </a:pPr>
                      <a:r>
                        <a:rPr lang="zh-CN" sz="1600" b="1" kern="100">
                          <a:solidFill>
                            <a:srgbClr val="002060"/>
                          </a:solidFill>
                          <a:effectLst/>
                          <a:latin typeface="+mj-ea"/>
                          <a:ea typeface="+mj-ea"/>
                        </a:rPr>
                        <a:t>没有</a:t>
                      </a:r>
                    </a:p>
                    <a:p>
                      <a:pPr algn="ctr">
                        <a:lnSpc>
                          <a:spcPct val="150000"/>
                        </a:lnSpc>
                        <a:spcAft>
                          <a:spcPts val="0"/>
                        </a:spcAft>
                      </a:pPr>
                      <a:r>
                        <a:rPr lang="zh-CN" sz="1600" b="1" kern="100">
                          <a:solidFill>
                            <a:srgbClr val="002060"/>
                          </a:solidFill>
                          <a:effectLst/>
                          <a:latin typeface="+mj-ea"/>
                          <a:ea typeface="+mj-ea"/>
                        </a:rPr>
                        <a:t>不满</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indent="210185" algn="just">
                        <a:lnSpc>
                          <a:spcPct val="150000"/>
                        </a:lnSpc>
                        <a:spcAft>
                          <a:spcPts val="0"/>
                        </a:spcAft>
                      </a:pPr>
                      <a:r>
                        <a:rPr lang="zh-CN" sz="1600" b="1" kern="100">
                          <a:solidFill>
                            <a:srgbClr val="002060"/>
                          </a:solidFill>
                          <a:effectLst/>
                          <a:latin typeface="+mj-ea"/>
                          <a:ea typeface="+mj-ea"/>
                        </a:rPr>
                        <a:t>不满</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3626338759"/>
                  </a:ext>
                </a:extLst>
              </a:tr>
              <a:tr h="737993">
                <a:tc>
                  <a:txBody>
                    <a:bodyPr/>
                    <a:lstStyle/>
                    <a:p>
                      <a:pPr algn="just">
                        <a:lnSpc>
                          <a:spcPct val="150000"/>
                        </a:lnSpc>
                        <a:spcAft>
                          <a:spcPts val="0"/>
                        </a:spcAft>
                      </a:pPr>
                      <a:r>
                        <a:rPr lang="en-US" sz="1600" b="1" kern="0">
                          <a:solidFill>
                            <a:srgbClr val="002060"/>
                          </a:solidFill>
                          <a:effectLst/>
                          <a:latin typeface="+mj-ea"/>
                          <a:ea typeface="+mj-ea"/>
                        </a:rPr>
                        <a:t>2. </a:t>
                      </a:r>
                      <a:r>
                        <a:rPr lang="zh-CN" sz="1600" b="1" kern="0">
                          <a:solidFill>
                            <a:srgbClr val="002060"/>
                          </a:solidFill>
                          <a:effectLst/>
                          <a:latin typeface="+mj-ea"/>
                          <a:ea typeface="+mj-ea"/>
                        </a:rPr>
                        <a:t>实践应用</a:t>
                      </a:r>
                      <a:r>
                        <a:rPr lang="en-US" sz="1600" b="1" kern="0">
                          <a:solidFill>
                            <a:srgbClr val="002060"/>
                          </a:solidFill>
                          <a:effectLst/>
                          <a:latin typeface="+mj-ea"/>
                          <a:ea typeface="+mj-ea"/>
                        </a:rPr>
                        <a:t> </a:t>
                      </a:r>
                      <a:endParaRPr lang="zh-CN" sz="16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kern="0" dirty="0">
                          <a:solidFill>
                            <a:srgbClr val="002060"/>
                          </a:solidFill>
                          <a:effectLst/>
                          <a:latin typeface="+mj-ea"/>
                          <a:ea typeface="+mj-ea"/>
                        </a:rPr>
                        <a:t>采用工作丰富化的管理措施（参与工作规划</a:t>
                      </a:r>
                      <a:r>
                        <a:rPr lang="zh-CN" altLang="en-US" sz="1600" b="1" kern="0" dirty="0">
                          <a:solidFill>
                            <a:srgbClr val="002060"/>
                          </a:solidFill>
                          <a:effectLst/>
                          <a:latin typeface="+mj-ea"/>
                          <a:ea typeface="+mj-ea"/>
                        </a:rPr>
                        <a:t>、</a:t>
                      </a:r>
                      <a:r>
                        <a:rPr lang="zh-CN" sz="1600" b="1" kern="0" dirty="0">
                          <a:solidFill>
                            <a:srgbClr val="002060"/>
                          </a:solidFill>
                          <a:effectLst/>
                          <a:latin typeface="+mj-ea"/>
                          <a:ea typeface="+mj-ea"/>
                        </a:rPr>
                        <a:t>自我监督工作进度）</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indent="209550" algn="just">
                        <a:lnSpc>
                          <a:spcPct val="150000"/>
                        </a:lnSpc>
                        <a:spcAft>
                          <a:spcPts val="0"/>
                        </a:spcAft>
                      </a:pPr>
                      <a:r>
                        <a:rPr lang="zh-CN" sz="1600" b="1" kern="100">
                          <a:solidFill>
                            <a:srgbClr val="002060"/>
                          </a:solidFill>
                          <a:effectLst/>
                          <a:latin typeface="+mj-ea"/>
                          <a:ea typeface="+mj-ea"/>
                        </a:rPr>
                        <a:t>—</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indent="279400" algn="just">
                        <a:lnSpc>
                          <a:spcPct val="150000"/>
                        </a:lnSpc>
                        <a:spcAft>
                          <a:spcPts val="0"/>
                        </a:spcAft>
                      </a:pPr>
                      <a:r>
                        <a:rPr lang="zh-CN" sz="1600" b="1" kern="100" dirty="0">
                          <a:solidFill>
                            <a:srgbClr val="002060"/>
                          </a:solidFill>
                          <a:effectLst/>
                          <a:latin typeface="+mj-ea"/>
                          <a:ea typeface="+mj-ea"/>
                        </a:rPr>
                        <a:t>—</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572481065"/>
                  </a:ext>
                </a:extLst>
              </a:tr>
            </a:tbl>
          </a:graphicData>
        </a:graphic>
      </p:graphicFrame>
      <p:sp>
        <p:nvSpPr>
          <p:cNvPr id="8" name="矩形 7">
            <a:extLst>
              <a:ext uri="{FF2B5EF4-FFF2-40B4-BE49-F238E27FC236}">
                <a16:creationId xmlns:a16="http://schemas.microsoft.com/office/drawing/2014/main" id="{CDC2C5F8-C378-4739-9464-D1F347A2E245}"/>
              </a:ext>
            </a:extLst>
          </p:cNvPr>
          <p:cNvSpPr/>
          <p:nvPr/>
        </p:nvSpPr>
        <p:spPr>
          <a:xfrm>
            <a:off x="927983" y="3860800"/>
            <a:ext cx="2940228" cy="458908"/>
          </a:xfrm>
          <a:prstGeom prst="rect">
            <a:avLst/>
          </a:prstGeom>
        </p:spPr>
        <p:txBody>
          <a:bodyPr wrap="none">
            <a:spAutoFit/>
          </a:bodyPr>
          <a:lstStyle/>
          <a:p>
            <a:pPr>
              <a:lnSpc>
                <a:spcPct val="150000"/>
              </a:lnSpc>
            </a:pPr>
            <a:r>
              <a:rPr lang="en-US" altLang="zh-CN" b="1" u="sng" kern="0" dirty="0">
                <a:solidFill>
                  <a:srgbClr val="C00000"/>
                </a:solidFill>
                <a:latin typeface="+mj-ea"/>
                <a:ea typeface="+mj-ea"/>
                <a:cs typeface="Times New Roman" panose="02020603050405020304" pitchFamily="18" charset="0"/>
              </a:rPr>
              <a:t>7.</a:t>
            </a:r>
            <a:r>
              <a:rPr lang="zh-CN" altLang="en-US" b="1" u="sng" kern="0" dirty="0">
                <a:solidFill>
                  <a:srgbClr val="C00000"/>
                </a:solidFill>
                <a:latin typeface="+mj-ea"/>
                <a:ea typeface="+mj-ea"/>
                <a:cs typeface="Times New Roman" panose="02020603050405020304" pitchFamily="18" charset="0"/>
              </a:rPr>
              <a:t>（三）</a:t>
            </a:r>
            <a:r>
              <a:rPr lang="zh-CN" altLang="zh-CN" b="1" u="sng" kern="0" dirty="0">
                <a:solidFill>
                  <a:srgbClr val="C00000"/>
                </a:solidFill>
                <a:latin typeface="+mj-ea"/>
                <a:ea typeface="+mj-ea"/>
                <a:cs typeface="Times New Roman" panose="02020603050405020304" pitchFamily="18" charset="0"/>
              </a:rPr>
              <a:t>奥尔德</a:t>
            </a:r>
            <a:r>
              <a:rPr lang="zh-CN" altLang="en-US" b="1" u="sng" kern="0" dirty="0">
                <a:solidFill>
                  <a:srgbClr val="C00000"/>
                </a:solidFill>
                <a:latin typeface="+mj-ea"/>
                <a:ea typeface="+mj-ea"/>
                <a:cs typeface="Times New Roman" panose="02020603050405020304" pitchFamily="18" charset="0"/>
              </a:rPr>
              <a:t>弗</a:t>
            </a:r>
            <a:r>
              <a:rPr lang="en-US" altLang="zh-CN" b="1" u="sng" kern="0" dirty="0">
                <a:solidFill>
                  <a:srgbClr val="C00000"/>
                </a:solidFill>
                <a:latin typeface="+mj-ea"/>
                <a:ea typeface="+mj-ea"/>
                <a:cs typeface="Times New Roman" panose="02020603050405020304" pitchFamily="18" charset="0"/>
              </a:rPr>
              <a:t>ERG</a:t>
            </a:r>
            <a:r>
              <a:rPr lang="zh-CN" altLang="zh-CN" b="1" u="sng" kern="0" dirty="0">
                <a:solidFill>
                  <a:srgbClr val="C00000"/>
                </a:solidFill>
                <a:latin typeface="+mj-ea"/>
                <a:ea typeface="+mj-ea"/>
                <a:cs typeface="Times New Roman" panose="02020603050405020304" pitchFamily="18" charset="0"/>
              </a:rPr>
              <a:t>理论</a:t>
            </a:r>
            <a:endParaRPr lang="zh-CN" altLang="zh-CN" sz="1600" kern="100" dirty="0">
              <a:effectLst/>
              <a:latin typeface="+mj-ea"/>
              <a:ea typeface="+mj-ea"/>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F81372C8-1F7B-44CB-8B65-78A7D840442C}"/>
              </a:ext>
            </a:extLst>
          </p:cNvPr>
          <p:cNvGraphicFramePr>
            <a:graphicFrameLocks noGrp="1"/>
          </p:cNvGraphicFramePr>
          <p:nvPr>
            <p:extLst>
              <p:ext uri="{D42A27DB-BD31-4B8C-83A1-F6EECF244321}">
                <p14:modId xmlns:p14="http://schemas.microsoft.com/office/powerpoint/2010/main" val="435798086"/>
              </p:ext>
            </p:extLst>
          </p:nvPr>
        </p:nvGraphicFramePr>
        <p:xfrm>
          <a:off x="931556" y="4556931"/>
          <a:ext cx="10598457" cy="1011174"/>
        </p:xfrm>
        <a:graphic>
          <a:graphicData uri="http://schemas.openxmlformats.org/drawingml/2006/table">
            <a:tbl>
              <a:tblPr>
                <a:tableStyleId>{5C22544A-7EE6-4342-B048-85BDC9FD1C3A}</a:tableStyleId>
              </a:tblPr>
              <a:tblGrid>
                <a:gridCol w="1014825">
                  <a:extLst>
                    <a:ext uri="{9D8B030D-6E8A-4147-A177-3AD203B41FA5}">
                      <a16:colId xmlns:a16="http://schemas.microsoft.com/office/drawing/2014/main" val="885034113"/>
                    </a:ext>
                  </a:extLst>
                </a:gridCol>
                <a:gridCol w="9583632">
                  <a:extLst>
                    <a:ext uri="{9D8B030D-6E8A-4147-A177-3AD203B41FA5}">
                      <a16:colId xmlns:a16="http://schemas.microsoft.com/office/drawing/2014/main" val="1073841040"/>
                    </a:ext>
                  </a:extLst>
                </a:gridCol>
              </a:tblGrid>
              <a:tr h="0">
                <a:tc>
                  <a:txBody>
                    <a:bodyPr/>
                    <a:lstStyle/>
                    <a:p>
                      <a:pPr algn="l">
                        <a:lnSpc>
                          <a:spcPct val="150000"/>
                        </a:lnSpc>
                        <a:spcAft>
                          <a:spcPts val="0"/>
                        </a:spcAft>
                      </a:pPr>
                      <a:r>
                        <a:rPr lang="zh-CN" sz="1600" b="1" kern="0" dirty="0">
                          <a:solidFill>
                            <a:srgbClr val="002060"/>
                          </a:solidFill>
                          <a:effectLst/>
                          <a:latin typeface="+mj-ea"/>
                          <a:ea typeface="+mj-ea"/>
                        </a:rPr>
                        <a:t>内容</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600" b="1" kern="0">
                          <a:solidFill>
                            <a:srgbClr val="002060"/>
                          </a:solidFill>
                          <a:effectLst/>
                          <a:latin typeface="+mj-ea"/>
                          <a:ea typeface="+mj-ea"/>
                        </a:rPr>
                        <a:t>认为人有三种</a:t>
                      </a:r>
                      <a:r>
                        <a:rPr lang="zh-CN" sz="1600" b="1" u="sng" kern="0">
                          <a:solidFill>
                            <a:srgbClr val="002060"/>
                          </a:solidFill>
                          <a:effectLst/>
                          <a:highlight>
                            <a:srgbClr val="FFFF00"/>
                          </a:highlight>
                          <a:latin typeface="+mj-ea"/>
                          <a:ea typeface="+mj-ea"/>
                        </a:rPr>
                        <a:t>核心需要：生存需要、关系需要、成长需要。</a:t>
                      </a:r>
                      <a:endParaRPr lang="zh-CN" sz="16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030509619"/>
                  </a:ext>
                </a:extLst>
              </a:tr>
              <a:tr h="0">
                <a:tc>
                  <a:txBody>
                    <a:bodyPr/>
                    <a:lstStyle/>
                    <a:p>
                      <a:pPr algn="l">
                        <a:lnSpc>
                          <a:spcPct val="150000"/>
                        </a:lnSpc>
                        <a:spcAft>
                          <a:spcPts val="0"/>
                        </a:spcAft>
                      </a:pPr>
                      <a:r>
                        <a:rPr lang="zh-CN" sz="1600" b="1" kern="0">
                          <a:solidFill>
                            <a:srgbClr val="002060"/>
                          </a:solidFill>
                          <a:effectLst/>
                          <a:latin typeface="+mj-ea"/>
                          <a:ea typeface="+mj-ea"/>
                        </a:rPr>
                        <a:t>独特之处</a:t>
                      </a:r>
                      <a:endParaRPr lang="zh-CN" sz="16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en-US" sz="1600" b="1" kern="0" dirty="0">
                          <a:solidFill>
                            <a:srgbClr val="002060"/>
                          </a:solidFill>
                          <a:effectLst/>
                          <a:latin typeface="+mj-ea"/>
                          <a:ea typeface="+mj-ea"/>
                        </a:rPr>
                        <a:t>1</a:t>
                      </a:r>
                      <a:r>
                        <a:rPr lang="zh-CN" sz="1600" b="1" kern="0" dirty="0">
                          <a:solidFill>
                            <a:srgbClr val="002060"/>
                          </a:solidFill>
                          <a:effectLst/>
                          <a:latin typeface="+mj-ea"/>
                          <a:ea typeface="+mj-ea"/>
                        </a:rPr>
                        <a:t>．认为各种需要可以同时具有激励作用</a:t>
                      </a:r>
                      <a:endParaRPr lang="zh-CN" sz="1600" b="1" kern="100" dirty="0">
                        <a:solidFill>
                          <a:srgbClr val="002060"/>
                        </a:solidFill>
                        <a:effectLst/>
                        <a:latin typeface="+mj-ea"/>
                        <a:ea typeface="+mj-ea"/>
                      </a:endParaRPr>
                    </a:p>
                    <a:p>
                      <a:pPr algn="l">
                        <a:lnSpc>
                          <a:spcPct val="150000"/>
                        </a:lnSpc>
                        <a:spcAft>
                          <a:spcPts val="0"/>
                        </a:spcAft>
                      </a:pPr>
                      <a:r>
                        <a:rPr lang="en-US" sz="1600" b="1" kern="0" dirty="0">
                          <a:solidFill>
                            <a:srgbClr val="002060"/>
                          </a:solidFill>
                          <a:effectLst/>
                          <a:latin typeface="+mj-ea"/>
                          <a:ea typeface="+mj-ea"/>
                        </a:rPr>
                        <a:t>2</a:t>
                      </a:r>
                      <a:r>
                        <a:rPr lang="zh-CN" sz="1600" b="1" kern="0" dirty="0">
                          <a:solidFill>
                            <a:srgbClr val="002060"/>
                          </a:solidFill>
                          <a:effectLst/>
                          <a:latin typeface="+mj-ea"/>
                          <a:ea typeface="+mj-ea"/>
                        </a:rPr>
                        <a:t>．提出了：</a:t>
                      </a:r>
                      <a:r>
                        <a:rPr lang="zh-CN" sz="1600" b="1" u="sng" kern="0" dirty="0">
                          <a:solidFill>
                            <a:srgbClr val="002060"/>
                          </a:solidFill>
                          <a:effectLst/>
                          <a:highlight>
                            <a:srgbClr val="FFFF00"/>
                          </a:highlight>
                          <a:latin typeface="+mj-ea"/>
                          <a:ea typeface="+mj-ea"/>
                        </a:rPr>
                        <a:t>“挫折</a:t>
                      </a:r>
                      <a:r>
                        <a:rPr lang="en-US" sz="1600" b="1" u="sng" kern="0" dirty="0">
                          <a:solidFill>
                            <a:srgbClr val="002060"/>
                          </a:solidFill>
                          <a:effectLst/>
                          <a:highlight>
                            <a:srgbClr val="FFFF00"/>
                          </a:highlight>
                          <a:latin typeface="+mj-ea"/>
                          <a:ea typeface="+mj-ea"/>
                        </a:rPr>
                        <a:t>-</a:t>
                      </a:r>
                      <a:r>
                        <a:rPr lang="zh-CN" sz="1600" b="1" u="sng" kern="0" dirty="0">
                          <a:solidFill>
                            <a:srgbClr val="002060"/>
                          </a:solidFill>
                          <a:effectLst/>
                          <a:highlight>
                            <a:srgbClr val="FFFF00"/>
                          </a:highlight>
                          <a:latin typeface="+mj-ea"/>
                          <a:ea typeface="+mj-ea"/>
                        </a:rPr>
                        <a:t>退化”</a:t>
                      </a:r>
                      <a:r>
                        <a:rPr lang="zh-CN" sz="1600" b="1" kern="0" dirty="0">
                          <a:solidFill>
                            <a:srgbClr val="002060"/>
                          </a:solidFill>
                          <a:effectLst/>
                          <a:latin typeface="+mj-ea"/>
                          <a:ea typeface="+mj-ea"/>
                        </a:rPr>
                        <a:t>观点，即</a:t>
                      </a:r>
                      <a:r>
                        <a:rPr lang="zh-CN" sz="1600" b="1" u="sng" kern="0" dirty="0">
                          <a:solidFill>
                            <a:srgbClr val="002060"/>
                          </a:solidFill>
                          <a:effectLst/>
                          <a:highlight>
                            <a:srgbClr val="FFFF00"/>
                          </a:highlight>
                          <a:latin typeface="+mj-ea"/>
                          <a:ea typeface="+mj-ea"/>
                        </a:rPr>
                        <a:t>高</a:t>
                      </a:r>
                      <a:r>
                        <a:rPr lang="zh-CN" sz="1600" b="1" kern="0" dirty="0">
                          <a:solidFill>
                            <a:srgbClr val="002060"/>
                          </a:solidFill>
                          <a:effectLst/>
                          <a:latin typeface="+mj-ea"/>
                          <a:ea typeface="+mj-ea"/>
                        </a:rPr>
                        <a:t>层次需要</a:t>
                      </a:r>
                      <a:r>
                        <a:rPr lang="zh-CN" sz="1600" b="1" u="sng" kern="0" dirty="0">
                          <a:solidFill>
                            <a:srgbClr val="002060"/>
                          </a:solidFill>
                          <a:effectLst/>
                          <a:highlight>
                            <a:srgbClr val="FFFF00"/>
                          </a:highlight>
                          <a:latin typeface="+mj-ea"/>
                          <a:ea typeface="+mj-ea"/>
                        </a:rPr>
                        <a:t>不能得到满</a:t>
                      </a:r>
                      <a:r>
                        <a:rPr lang="zh-CN" sz="1600" b="1" u="sng" kern="0" dirty="0">
                          <a:solidFill>
                            <a:srgbClr val="002060"/>
                          </a:solidFill>
                          <a:effectLst/>
                          <a:latin typeface="+mj-ea"/>
                          <a:ea typeface="+mj-ea"/>
                        </a:rPr>
                        <a:t>足</a:t>
                      </a:r>
                      <a:r>
                        <a:rPr lang="zh-CN" sz="1600" b="1" kern="0" dirty="0">
                          <a:solidFill>
                            <a:srgbClr val="002060"/>
                          </a:solidFill>
                          <a:effectLst/>
                          <a:latin typeface="+mj-ea"/>
                          <a:ea typeface="+mj-ea"/>
                        </a:rPr>
                        <a:t>，对满足</a:t>
                      </a:r>
                      <a:r>
                        <a:rPr lang="zh-CN" sz="1600" b="1" u="sng" kern="0" dirty="0">
                          <a:solidFill>
                            <a:srgbClr val="002060"/>
                          </a:solidFill>
                          <a:effectLst/>
                          <a:highlight>
                            <a:srgbClr val="FFFF00"/>
                          </a:highlight>
                          <a:latin typeface="+mj-ea"/>
                          <a:ea typeface="+mj-ea"/>
                        </a:rPr>
                        <a:t>低</a:t>
                      </a:r>
                      <a:r>
                        <a:rPr lang="zh-CN" sz="1600" b="1" kern="0" dirty="0">
                          <a:solidFill>
                            <a:srgbClr val="002060"/>
                          </a:solidFill>
                          <a:effectLst/>
                          <a:latin typeface="+mj-ea"/>
                          <a:ea typeface="+mj-ea"/>
                        </a:rPr>
                        <a:t>层次需要的欲望就会</a:t>
                      </a:r>
                      <a:r>
                        <a:rPr lang="zh-CN" sz="1600" b="1" u="sng" kern="0" dirty="0">
                          <a:solidFill>
                            <a:srgbClr val="002060"/>
                          </a:solidFill>
                          <a:effectLst/>
                          <a:highlight>
                            <a:srgbClr val="FFFF00"/>
                          </a:highlight>
                          <a:latin typeface="+mj-ea"/>
                          <a:ea typeface="+mj-ea"/>
                        </a:rPr>
                        <a:t>加强</a:t>
                      </a:r>
                      <a:r>
                        <a:rPr lang="zh-CN" sz="1600" b="1" kern="0" dirty="0">
                          <a:solidFill>
                            <a:srgbClr val="002060"/>
                          </a:solidFill>
                          <a:effectLst/>
                          <a:latin typeface="+mj-ea"/>
                          <a:ea typeface="+mj-ea"/>
                        </a:rPr>
                        <a:t>。</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604201013"/>
                  </a:ext>
                </a:extLst>
              </a:tr>
            </a:tbl>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A7772DAA-C0CD-4DF3-A92B-CEDCA83EE644}"/>
              </a:ext>
            </a:extLst>
          </p:cNvPr>
          <p:cNvSpPr/>
          <p:nvPr/>
        </p:nvSpPr>
        <p:spPr>
          <a:xfrm>
            <a:off x="834357" y="614730"/>
            <a:ext cx="3440365" cy="369332"/>
          </a:xfrm>
          <a:prstGeom prst="rect">
            <a:avLst/>
          </a:prstGeom>
        </p:spPr>
        <p:txBody>
          <a:bodyPr wrap="none">
            <a:spAutoFit/>
          </a:bodyPr>
          <a:lstStyle/>
          <a:p>
            <a:r>
              <a:rPr lang="en-US" altLang="zh-CN" b="1" u="sng" dirty="0">
                <a:solidFill>
                  <a:srgbClr val="C00000"/>
                </a:solidFill>
                <a:latin typeface="+mj-ea"/>
                <a:ea typeface="+mj-ea"/>
                <a:cs typeface="Times New Roman" panose="02020603050405020304" pitchFamily="18" charset="0"/>
              </a:rPr>
              <a:t>8.</a:t>
            </a:r>
            <a:r>
              <a:rPr lang="zh-CN" altLang="en-US" b="1" u="sng" dirty="0">
                <a:solidFill>
                  <a:srgbClr val="C00000"/>
                </a:solidFill>
                <a:latin typeface="+mj-ea"/>
                <a:ea typeface="+mj-ea"/>
                <a:cs typeface="Times New Roman" panose="02020603050405020304" pitchFamily="18" charset="0"/>
              </a:rPr>
              <a:t>（四）</a:t>
            </a:r>
            <a:r>
              <a:rPr lang="zh-CN" altLang="zh-CN" b="1" u="sng" dirty="0">
                <a:solidFill>
                  <a:srgbClr val="C00000"/>
                </a:solidFill>
                <a:latin typeface="+mj-ea"/>
                <a:ea typeface="+mj-ea"/>
                <a:cs typeface="Times New Roman" panose="02020603050405020304" pitchFamily="18" charset="0"/>
              </a:rPr>
              <a:t>麦克</a:t>
            </a:r>
            <a:r>
              <a:rPr lang="zh-CN" altLang="en-US" b="1" u="sng" dirty="0">
                <a:solidFill>
                  <a:srgbClr val="C00000"/>
                </a:solidFill>
                <a:latin typeface="+mj-ea"/>
                <a:ea typeface="+mj-ea"/>
                <a:cs typeface="Times New Roman" panose="02020603050405020304" pitchFamily="18" charset="0"/>
              </a:rPr>
              <a:t>利</a:t>
            </a:r>
            <a:r>
              <a:rPr lang="zh-CN" altLang="zh-CN" b="1" u="sng" dirty="0">
                <a:solidFill>
                  <a:srgbClr val="C00000"/>
                </a:solidFill>
                <a:latin typeface="+mj-ea"/>
                <a:ea typeface="+mj-ea"/>
                <a:cs typeface="Times New Roman" panose="02020603050405020304" pitchFamily="18" charset="0"/>
              </a:rPr>
              <a:t>兰三重需要理论</a:t>
            </a:r>
            <a:endParaRPr lang="zh-CN" altLang="en-US" dirty="0">
              <a:latin typeface="+mj-ea"/>
              <a:ea typeface="+mj-ea"/>
            </a:endParaRPr>
          </a:p>
        </p:txBody>
      </p:sp>
      <p:graphicFrame>
        <p:nvGraphicFramePr>
          <p:cNvPr id="9" name="表格 8">
            <a:extLst>
              <a:ext uri="{FF2B5EF4-FFF2-40B4-BE49-F238E27FC236}">
                <a16:creationId xmlns:a16="http://schemas.microsoft.com/office/drawing/2014/main" id="{8FF436AA-20C7-479A-83E8-21ED82D9F800}"/>
              </a:ext>
            </a:extLst>
          </p:cNvPr>
          <p:cNvGraphicFramePr>
            <a:graphicFrameLocks noGrp="1"/>
          </p:cNvGraphicFramePr>
          <p:nvPr>
            <p:extLst>
              <p:ext uri="{D42A27DB-BD31-4B8C-83A1-F6EECF244321}">
                <p14:modId xmlns:p14="http://schemas.microsoft.com/office/powerpoint/2010/main" val="3134076399"/>
              </p:ext>
            </p:extLst>
          </p:nvPr>
        </p:nvGraphicFramePr>
        <p:xfrm>
          <a:off x="920799" y="1298575"/>
          <a:ext cx="10350401" cy="4025775"/>
        </p:xfrm>
        <a:graphic>
          <a:graphicData uri="http://schemas.openxmlformats.org/drawingml/2006/table">
            <a:tbl>
              <a:tblPr>
                <a:tableStyleId>{5C22544A-7EE6-4342-B048-85BDC9FD1C3A}</a:tableStyleId>
              </a:tblPr>
              <a:tblGrid>
                <a:gridCol w="1595682">
                  <a:extLst>
                    <a:ext uri="{9D8B030D-6E8A-4147-A177-3AD203B41FA5}">
                      <a16:colId xmlns:a16="http://schemas.microsoft.com/office/drawing/2014/main" val="243737443"/>
                    </a:ext>
                  </a:extLst>
                </a:gridCol>
                <a:gridCol w="8754719">
                  <a:extLst>
                    <a:ext uri="{9D8B030D-6E8A-4147-A177-3AD203B41FA5}">
                      <a16:colId xmlns:a16="http://schemas.microsoft.com/office/drawing/2014/main" val="1507250457"/>
                    </a:ext>
                  </a:extLst>
                </a:gridCol>
              </a:tblGrid>
              <a:tr h="427760">
                <a:tc>
                  <a:txBody>
                    <a:bodyPr/>
                    <a:lstStyle/>
                    <a:p>
                      <a:pPr algn="ctr">
                        <a:lnSpc>
                          <a:spcPct val="150000"/>
                        </a:lnSpc>
                        <a:spcAft>
                          <a:spcPts val="0"/>
                        </a:spcAft>
                      </a:pPr>
                      <a:r>
                        <a:rPr lang="zh-CN" sz="1800" b="1" kern="0" dirty="0">
                          <a:solidFill>
                            <a:srgbClr val="002060"/>
                          </a:solidFill>
                          <a:effectLst/>
                          <a:latin typeface="+mj-ea"/>
                          <a:ea typeface="+mj-ea"/>
                        </a:rPr>
                        <a:t>三重需要</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ctr">
                        <a:lnSpc>
                          <a:spcPct val="150000"/>
                        </a:lnSpc>
                        <a:spcAft>
                          <a:spcPts val="0"/>
                        </a:spcAft>
                      </a:pPr>
                      <a:r>
                        <a:rPr lang="zh-CN" sz="1800" b="1" kern="0">
                          <a:solidFill>
                            <a:srgbClr val="002060"/>
                          </a:solidFill>
                          <a:effectLst/>
                          <a:latin typeface="+mj-ea"/>
                          <a:ea typeface="+mj-ea"/>
                        </a:rPr>
                        <a:t>三重需要特点</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215312711"/>
                  </a:ext>
                </a:extLst>
              </a:tr>
              <a:tr h="451525">
                <a:tc>
                  <a:txBody>
                    <a:bodyPr/>
                    <a:lstStyle/>
                    <a:p>
                      <a:pPr algn="l">
                        <a:lnSpc>
                          <a:spcPct val="150000"/>
                        </a:lnSpc>
                        <a:spcAft>
                          <a:spcPts val="0"/>
                        </a:spcAft>
                      </a:pPr>
                      <a:r>
                        <a:rPr lang="zh-CN" sz="1800" b="1" kern="0">
                          <a:solidFill>
                            <a:srgbClr val="002060"/>
                          </a:solidFill>
                          <a:effectLst/>
                          <a:latin typeface="+mj-ea"/>
                          <a:ea typeface="+mj-ea"/>
                        </a:rPr>
                        <a:t>成就需要</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marL="342900" lvl="0" indent="-342900" algn="l">
                        <a:lnSpc>
                          <a:spcPct val="150000"/>
                        </a:lnSpc>
                        <a:spcAft>
                          <a:spcPts val="0"/>
                        </a:spcAft>
                        <a:buFont typeface="+mj-ea"/>
                        <a:buAutoNum type="circleNumDbPlain"/>
                      </a:pPr>
                      <a:r>
                        <a:rPr lang="zh-CN" altLang="en-US" sz="1800" b="1" u="dbl" kern="0" dirty="0">
                          <a:solidFill>
                            <a:srgbClr val="002060"/>
                          </a:solidFill>
                          <a:effectLst/>
                          <a:highlight>
                            <a:srgbClr val="FFFF00"/>
                          </a:highlight>
                          <a:latin typeface="+mj-ea"/>
                          <a:ea typeface="+mj-ea"/>
                        </a:rPr>
                        <a:t>选</a:t>
                      </a:r>
                      <a:r>
                        <a:rPr lang="zh-CN" sz="1800" b="1" u="dbl" kern="0" dirty="0">
                          <a:solidFill>
                            <a:srgbClr val="002060"/>
                          </a:solidFill>
                          <a:effectLst/>
                          <a:highlight>
                            <a:srgbClr val="FFFF00"/>
                          </a:highlight>
                          <a:latin typeface="+mj-ea"/>
                          <a:ea typeface="+mj-ea"/>
                        </a:rPr>
                        <a:t>择适度风险</a:t>
                      </a:r>
                      <a:r>
                        <a:rPr lang="en-US" sz="1800" b="1" u="dbl" kern="0" dirty="0">
                          <a:solidFill>
                            <a:srgbClr val="002060"/>
                          </a:solidFill>
                          <a:effectLst/>
                          <a:highlight>
                            <a:srgbClr val="FFFF00"/>
                          </a:highlight>
                          <a:latin typeface="+mj-ea"/>
                          <a:ea typeface="+mj-ea"/>
                        </a:rPr>
                        <a:t>  </a:t>
                      </a:r>
                      <a:r>
                        <a:rPr lang="zh-CN" sz="1800" b="1" u="dbl" kern="0" dirty="0">
                          <a:solidFill>
                            <a:srgbClr val="002060"/>
                          </a:solidFill>
                          <a:effectLst/>
                          <a:highlight>
                            <a:srgbClr val="FFFF00"/>
                          </a:highlight>
                          <a:latin typeface="+mj-ea"/>
                          <a:ea typeface="+mj-ea"/>
                        </a:rPr>
                        <a:t>②责任感</a:t>
                      </a:r>
                      <a:r>
                        <a:rPr lang="zh-CN" altLang="en-US" sz="1800" b="1" u="dbl" kern="0" dirty="0">
                          <a:solidFill>
                            <a:srgbClr val="002060"/>
                          </a:solidFill>
                          <a:effectLst/>
                          <a:highlight>
                            <a:srgbClr val="FFFF00"/>
                          </a:highlight>
                          <a:latin typeface="+mj-ea"/>
                          <a:ea typeface="+mj-ea"/>
                        </a:rPr>
                        <a:t>较强</a:t>
                      </a:r>
                      <a:r>
                        <a:rPr lang="en-US" sz="1800" b="1" u="dbl" kern="0" dirty="0">
                          <a:solidFill>
                            <a:srgbClr val="002060"/>
                          </a:solidFill>
                          <a:effectLst/>
                          <a:highlight>
                            <a:srgbClr val="FFFF00"/>
                          </a:highlight>
                          <a:latin typeface="+mj-ea"/>
                          <a:ea typeface="+mj-ea"/>
                        </a:rPr>
                        <a:t>  </a:t>
                      </a:r>
                      <a:r>
                        <a:rPr lang="zh-CN" sz="1800" b="1" u="dbl" kern="0" dirty="0">
                          <a:solidFill>
                            <a:srgbClr val="002060"/>
                          </a:solidFill>
                          <a:effectLst/>
                          <a:highlight>
                            <a:srgbClr val="FFFF00"/>
                          </a:highlight>
                          <a:latin typeface="+mj-ea"/>
                          <a:ea typeface="+mj-ea"/>
                        </a:rPr>
                        <a:t>③</a:t>
                      </a:r>
                      <a:r>
                        <a:rPr lang="zh-CN" altLang="en-US" sz="1800" b="1" u="dbl" kern="0" dirty="0">
                          <a:solidFill>
                            <a:srgbClr val="002060"/>
                          </a:solidFill>
                          <a:effectLst/>
                          <a:highlight>
                            <a:srgbClr val="FFFF00"/>
                          </a:highlight>
                          <a:latin typeface="+mj-ea"/>
                          <a:ea typeface="+mj-ea"/>
                        </a:rPr>
                        <a:t>希望</a:t>
                      </a:r>
                      <a:r>
                        <a:rPr lang="zh-CN" sz="1800" b="1" u="dbl" kern="0" dirty="0">
                          <a:solidFill>
                            <a:srgbClr val="002060"/>
                          </a:solidFill>
                          <a:effectLst/>
                          <a:highlight>
                            <a:srgbClr val="FFFF00"/>
                          </a:highlight>
                          <a:latin typeface="+mj-ea"/>
                          <a:ea typeface="+mj-ea"/>
                        </a:rPr>
                        <a:t>能够得到及时的反馈</a:t>
                      </a:r>
                      <a:endParaRPr lang="zh-CN" sz="1800" b="1" u="dbl"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481914906"/>
                  </a:ext>
                </a:extLst>
              </a:tr>
              <a:tr h="1017551">
                <a:tc>
                  <a:txBody>
                    <a:bodyPr/>
                    <a:lstStyle/>
                    <a:p>
                      <a:pPr algn="l">
                        <a:lnSpc>
                          <a:spcPct val="150000"/>
                        </a:lnSpc>
                        <a:spcAft>
                          <a:spcPts val="0"/>
                        </a:spcAft>
                      </a:pPr>
                      <a:r>
                        <a:rPr lang="zh-CN" sz="1800" b="1" kern="0">
                          <a:solidFill>
                            <a:srgbClr val="002060"/>
                          </a:solidFill>
                          <a:effectLst/>
                          <a:latin typeface="+mj-ea"/>
                          <a:ea typeface="+mj-ea"/>
                        </a:rPr>
                        <a:t>权力需要</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dirty="0">
                          <a:solidFill>
                            <a:srgbClr val="002060"/>
                          </a:solidFill>
                          <a:effectLst/>
                          <a:latin typeface="+mj-ea"/>
                          <a:ea typeface="+mj-ea"/>
                        </a:rPr>
                        <a:t>①权力需要高的人喜欢支配、影响别人，喜欢对人“发号施令”，十分重视争取地位和影响力</a:t>
                      </a:r>
                      <a:r>
                        <a:rPr lang="en-US" sz="1800" b="1" kern="0" dirty="0">
                          <a:solidFill>
                            <a:srgbClr val="002060"/>
                          </a:solidFill>
                          <a:effectLst/>
                          <a:latin typeface="+mj-ea"/>
                          <a:ea typeface="+mj-ea"/>
                        </a:rPr>
                        <a:t>. </a:t>
                      </a:r>
                      <a:endParaRPr lang="zh-CN" sz="1800" b="1" kern="100" dirty="0">
                        <a:solidFill>
                          <a:srgbClr val="002060"/>
                        </a:solidFill>
                        <a:effectLst/>
                        <a:latin typeface="+mj-ea"/>
                        <a:ea typeface="+mj-ea"/>
                      </a:endParaRPr>
                    </a:p>
                    <a:p>
                      <a:pPr algn="l">
                        <a:lnSpc>
                          <a:spcPct val="150000"/>
                        </a:lnSpc>
                        <a:spcAft>
                          <a:spcPts val="0"/>
                        </a:spcAft>
                      </a:pPr>
                      <a:r>
                        <a:rPr lang="zh-CN" sz="1800" b="1" kern="0" dirty="0">
                          <a:solidFill>
                            <a:srgbClr val="002060"/>
                          </a:solidFill>
                          <a:effectLst/>
                          <a:latin typeface="+mj-ea"/>
                          <a:ea typeface="+mj-ea"/>
                        </a:rPr>
                        <a:t>②一个人在组织中的地位越高，其权力需要也越强，越希望得到更高的职位。</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599065077"/>
                  </a:ext>
                </a:extLst>
              </a:tr>
              <a:tr h="999188">
                <a:tc>
                  <a:txBody>
                    <a:bodyPr/>
                    <a:lstStyle/>
                    <a:p>
                      <a:pPr algn="l">
                        <a:lnSpc>
                          <a:spcPct val="150000"/>
                        </a:lnSpc>
                        <a:spcAft>
                          <a:spcPts val="0"/>
                        </a:spcAft>
                      </a:pPr>
                      <a:r>
                        <a:rPr lang="zh-CN" sz="1800" b="1" kern="0">
                          <a:solidFill>
                            <a:srgbClr val="002060"/>
                          </a:solidFill>
                          <a:effectLst/>
                          <a:latin typeface="+mj-ea"/>
                          <a:ea typeface="+mj-ea"/>
                        </a:rPr>
                        <a:t>亲和需要</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u="dbl" kern="0" dirty="0">
                          <a:solidFill>
                            <a:srgbClr val="002060"/>
                          </a:solidFill>
                          <a:effectLst/>
                          <a:latin typeface="+mj-ea"/>
                          <a:ea typeface="+mj-ea"/>
                        </a:rPr>
                        <a:t>①在组织中容易与他人形成良好的人际关系，</a:t>
                      </a:r>
                      <a:r>
                        <a:rPr lang="zh-CN" altLang="en-US" sz="1800" b="1" u="dbl" kern="0" dirty="0">
                          <a:solidFill>
                            <a:srgbClr val="002060"/>
                          </a:solidFill>
                          <a:effectLst/>
                          <a:latin typeface="+mj-ea"/>
                          <a:ea typeface="+mj-ea"/>
                        </a:rPr>
                        <a:t>易</a:t>
                      </a:r>
                      <a:r>
                        <a:rPr lang="zh-CN" sz="1800" b="1" u="dbl" kern="0" dirty="0">
                          <a:solidFill>
                            <a:srgbClr val="002060"/>
                          </a:solidFill>
                          <a:effectLst/>
                          <a:latin typeface="+mj-ea"/>
                          <a:ea typeface="+mj-ea"/>
                        </a:rPr>
                        <a:t>被</a:t>
                      </a:r>
                      <a:r>
                        <a:rPr lang="zh-CN" altLang="en-US" sz="1800" b="1" u="dbl" kern="0" dirty="0">
                          <a:solidFill>
                            <a:srgbClr val="002060"/>
                          </a:solidFill>
                          <a:effectLst/>
                          <a:latin typeface="+mj-ea"/>
                          <a:ea typeface="+mj-ea"/>
                        </a:rPr>
                        <a:t>别</a:t>
                      </a:r>
                      <a:r>
                        <a:rPr lang="zh-CN" sz="1800" b="1" u="dbl" kern="0" dirty="0">
                          <a:solidFill>
                            <a:srgbClr val="002060"/>
                          </a:solidFill>
                          <a:effectLst/>
                          <a:latin typeface="+mj-ea"/>
                          <a:ea typeface="+mj-ea"/>
                        </a:rPr>
                        <a:t>人影响，因而在组织中</a:t>
                      </a:r>
                      <a:r>
                        <a:rPr lang="zh-CN" sz="1800" b="1" u="dbl" kern="0" dirty="0">
                          <a:solidFill>
                            <a:srgbClr val="002060"/>
                          </a:solidFill>
                          <a:effectLst/>
                          <a:highlight>
                            <a:srgbClr val="FFFF00"/>
                          </a:highlight>
                          <a:latin typeface="+mj-ea"/>
                          <a:ea typeface="+mj-ea"/>
                        </a:rPr>
                        <a:t>充当被管理者的角色</a:t>
                      </a:r>
                      <a:r>
                        <a:rPr lang="zh-CN" sz="1800" b="1" u="dbl" kern="0" dirty="0">
                          <a:solidFill>
                            <a:srgbClr val="002060"/>
                          </a:solidFill>
                          <a:effectLst/>
                          <a:latin typeface="+mj-ea"/>
                          <a:ea typeface="+mj-ea"/>
                        </a:rPr>
                        <a:t>。</a:t>
                      </a:r>
                      <a:endParaRPr lang="zh-CN" sz="1800" b="1" kern="100" dirty="0">
                        <a:solidFill>
                          <a:srgbClr val="002060"/>
                        </a:solidFill>
                        <a:effectLst/>
                        <a:latin typeface="+mj-ea"/>
                        <a:ea typeface="+mj-ea"/>
                      </a:endParaRPr>
                    </a:p>
                    <a:p>
                      <a:pPr algn="l">
                        <a:lnSpc>
                          <a:spcPct val="150000"/>
                        </a:lnSpc>
                        <a:spcAft>
                          <a:spcPts val="0"/>
                        </a:spcAft>
                      </a:pPr>
                      <a:r>
                        <a:rPr lang="zh-CN" sz="1800" b="1" u="dbl" kern="0" dirty="0">
                          <a:solidFill>
                            <a:srgbClr val="002060"/>
                          </a:solidFill>
                          <a:effectLst/>
                          <a:latin typeface="+mj-ea"/>
                          <a:ea typeface="+mj-ea"/>
                        </a:rPr>
                        <a:t>②</a:t>
                      </a:r>
                      <a:r>
                        <a:rPr lang="zh-CN" sz="1800" b="1" u="dbl" kern="0" dirty="0">
                          <a:solidFill>
                            <a:srgbClr val="002060"/>
                          </a:solidFill>
                          <a:effectLst/>
                          <a:highlight>
                            <a:srgbClr val="FFFF00"/>
                          </a:highlight>
                          <a:latin typeface="+mj-ea"/>
                          <a:ea typeface="+mj-ea"/>
                        </a:rPr>
                        <a:t>但在管理上过分强调良好关系通常会干扰正常的工作秩序</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985127317"/>
                  </a:ext>
                </a:extLst>
              </a:tr>
              <a:tr h="677287">
                <a:tc>
                  <a:txBody>
                    <a:bodyPr/>
                    <a:lstStyle/>
                    <a:p>
                      <a:pPr algn="just">
                        <a:lnSpc>
                          <a:spcPct val="150000"/>
                        </a:lnSpc>
                        <a:spcAft>
                          <a:spcPts val="0"/>
                        </a:spcAft>
                      </a:pPr>
                      <a:r>
                        <a:rPr lang="zh-CN" sz="1800" b="1" kern="0" dirty="0">
                          <a:solidFill>
                            <a:srgbClr val="002060"/>
                          </a:solidFill>
                          <a:effectLst/>
                          <a:latin typeface="+mj-ea"/>
                          <a:ea typeface="+mj-ea"/>
                        </a:rPr>
                        <a:t>管理上应用</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u="sng" kern="0" dirty="0">
                          <a:solidFill>
                            <a:srgbClr val="002060"/>
                          </a:solidFill>
                          <a:effectLst/>
                          <a:latin typeface="+mj-ea"/>
                          <a:ea typeface="+mj-ea"/>
                        </a:rPr>
                        <a:t>成就需要高的人更希望</a:t>
                      </a:r>
                      <a:r>
                        <a:rPr lang="zh-CN" altLang="en-US" sz="1800" b="1" u="sng" kern="0" dirty="0">
                          <a:solidFill>
                            <a:srgbClr val="002060"/>
                          </a:solidFill>
                          <a:effectLst/>
                          <a:latin typeface="+mj-ea"/>
                          <a:ea typeface="+mj-ea"/>
                        </a:rPr>
                        <a:t>承担</a:t>
                      </a:r>
                      <a:r>
                        <a:rPr lang="zh-CN" sz="1800" b="1" u="sng" kern="0" dirty="0">
                          <a:solidFill>
                            <a:srgbClr val="002060"/>
                          </a:solidFill>
                          <a:effectLst/>
                          <a:latin typeface="+mj-ea"/>
                          <a:ea typeface="+mj-ea"/>
                        </a:rPr>
                        <a:t>责任、承担适度的风险以及及时得到工作情况的反馈。</a:t>
                      </a:r>
                      <a:endParaRPr lang="en-US" altLang="zh-CN" sz="1800" b="1" u="sng" kern="0" dirty="0">
                        <a:solidFill>
                          <a:srgbClr val="002060"/>
                        </a:solidFill>
                        <a:effectLst/>
                        <a:latin typeface="+mj-ea"/>
                        <a:ea typeface="+mj-ea"/>
                      </a:endParaRPr>
                    </a:p>
                    <a:p>
                      <a:pPr algn="just">
                        <a:lnSpc>
                          <a:spcPct val="150000"/>
                        </a:lnSpc>
                        <a:spcAft>
                          <a:spcPts val="0"/>
                        </a:spcAft>
                      </a:pP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144373502"/>
                  </a:ext>
                </a:extLst>
              </a:tr>
            </a:tbl>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742D0B9E-D04B-4532-ADD7-8216B2117514}"/>
              </a:ext>
            </a:extLst>
          </p:cNvPr>
          <p:cNvSpPr/>
          <p:nvPr/>
        </p:nvSpPr>
        <p:spPr>
          <a:xfrm>
            <a:off x="1005994" y="636790"/>
            <a:ext cx="2802370" cy="458908"/>
          </a:xfrm>
          <a:prstGeom prst="rect">
            <a:avLst/>
          </a:prstGeom>
        </p:spPr>
        <p:txBody>
          <a:bodyPr wrap="none">
            <a:spAutoFit/>
          </a:bodyPr>
          <a:lstStyle/>
          <a:p>
            <a:pPr>
              <a:lnSpc>
                <a:spcPct val="150000"/>
              </a:lnSpc>
            </a:pPr>
            <a:r>
              <a:rPr lang="en-US" altLang="zh-CN" b="1" u="sng" kern="0" dirty="0">
                <a:solidFill>
                  <a:srgbClr val="C00000"/>
                </a:solidFill>
                <a:latin typeface="+mj-ea"/>
                <a:ea typeface="+mj-ea"/>
                <a:cs typeface="Times New Roman" panose="02020603050405020304" pitchFamily="18" charset="0"/>
              </a:rPr>
              <a:t>9.</a:t>
            </a:r>
            <a:r>
              <a:rPr lang="zh-CN" altLang="en-US" b="1" u="sng" kern="0" dirty="0">
                <a:solidFill>
                  <a:srgbClr val="C00000"/>
                </a:solidFill>
                <a:latin typeface="+mj-ea"/>
                <a:ea typeface="+mj-ea"/>
                <a:cs typeface="Times New Roman" panose="02020603050405020304" pitchFamily="18" charset="0"/>
              </a:rPr>
              <a:t>（五）</a:t>
            </a:r>
            <a:r>
              <a:rPr lang="zh-CN" altLang="zh-CN" b="1" u="sng" kern="0" dirty="0">
                <a:solidFill>
                  <a:srgbClr val="C00000"/>
                </a:solidFill>
                <a:latin typeface="+mj-ea"/>
                <a:ea typeface="+mj-ea"/>
                <a:cs typeface="Times New Roman" panose="02020603050405020304" pitchFamily="18" charset="0"/>
              </a:rPr>
              <a:t>亚</a:t>
            </a:r>
            <a:r>
              <a:rPr lang="en-US" altLang="zh-CN" b="1" u="sng" kern="0" dirty="0">
                <a:solidFill>
                  <a:srgbClr val="C00000"/>
                </a:solidFill>
                <a:latin typeface="+mj-ea"/>
                <a:ea typeface="+mj-ea"/>
                <a:cs typeface="Times New Roman" panose="02020603050405020304" pitchFamily="18" charset="0"/>
              </a:rPr>
              <a:t>·</a:t>
            </a:r>
            <a:r>
              <a:rPr lang="zh-CN" altLang="zh-CN" b="1" u="sng" kern="0" dirty="0">
                <a:solidFill>
                  <a:srgbClr val="C00000"/>
                </a:solidFill>
                <a:latin typeface="+mj-ea"/>
                <a:ea typeface="+mj-ea"/>
                <a:cs typeface="Times New Roman" panose="02020603050405020304" pitchFamily="18" charset="0"/>
              </a:rPr>
              <a:t>当斯公平理论</a:t>
            </a: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5285BAE0-6B92-4D07-BE7E-9F65A24858D4}"/>
              </a:ext>
            </a:extLst>
          </p:cNvPr>
          <p:cNvGraphicFramePr>
            <a:graphicFrameLocks noGrp="1"/>
          </p:cNvGraphicFramePr>
          <p:nvPr>
            <p:extLst>
              <p:ext uri="{D42A27DB-BD31-4B8C-83A1-F6EECF244321}">
                <p14:modId xmlns:p14="http://schemas.microsoft.com/office/powerpoint/2010/main" val="1991043322"/>
              </p:ext>
            </p:extLst>
          </p:nvPr>
        </p:nvGraphicFramePr>
        <p:xfrm>
          <a:off x="692150" y="1298575"/>
          <a:ext cx="10837863" cy="4492551"/>
        </p:xfrm>
        <a:graphic>
          <a:graphicData uri="http://schemas.openxmlformats.org/drawingml/2006/table">
            <a:tbl>
              <a:tblPr>
                <a:tableStyleId>{5C22544A-7EE6-4342-B048-85BDC9FD1C3A}</a:tableStyleId>
              </a:tblPr>
              <a:tblGrid>
                <a:gridCol w="1403778">
                  <a:extLst>
                    <a:ext uri="{9D8B030D-6E8A-4147-A177-3AD203B41FA5}">
                      <a16:colId xmlns:a16="http://schemas.microsoft.com/office/drawing/2014/main" val="2814359330"/>
                    </a:ext>
                  </a:extLst>
                </a:gridCol>
                <a:gridCol w="9434085">
                  <a:extLst>
                    <a:ext uri="{9D8B030D-6E8A-4147-A177-3AD203B41FA5}">
                      <a16:colId xmlns:a16="http://schemas.microsoft.com/office/drawing/2014/main" val="3973684955"/>
                    </a:ext>
                  </a:extLst>
                </a:gridCol>
              </a:tblGrid>
              <a:tr h="1822997">
                <a:tc>
                  <a:txBody>
                    <a:bodyPr/>
                    <a:lstStyle/>
                    <a:p>
                      <a:pPr algn="l">
                        <a:lnSpc>
                          <a:spcPct val="150000"/>
                        </a:lnSpc>
                        <a:spcAft>
                          <a:spcPts val="0"/>
                        </a:spcAft>
                      </a:pPr>
                      <a:r>
                        <a:rPr lang="en-US" sz="1600" b="1" kern="0" dirty="0">
                          <a:solidFill>
                            <a:srgbClr val="002060"/>
                          </a:solidFill>
                          <a:effectLst/>
                          <a:latin typeface="+mj-ea"/>
                          <a:ea typeface="+mj-ea"/>
                        </a:rPr>
                        <a:t>1. </a:t>
                      </a:r>
                      <a:r>
                        <a:rPr lang="zh-CN" sz="1600" b="1" kern="0" dirty="0">
                          <a:solidFill>
                            <a:srgbClr val="002060"/>
                          </a:solidFill>
                          <a:effectLst/>
                          <a:latin typeface="+mj-ea"/>
                          <a:ea typeface="+mj-ea"/>
                        </a:rPr>
                        <a:t>主要内容</a:t>
                      </a:r>
                      <a:endParaRPr lang="zh-CN" sz="1600" b="1" kern="100" dirty="0">
                        <a:solidFill>
                          <a:srgbClr val="002060"/>
                        </a:solidFill>
                        <a:effectLst/>
                        <a:latin typeface="+mj-ea"/>
                        <a:ea typeface="+mj-ea"/>
                      </a:endParaRPr>
                    </a:p>
                    <a:p>
                      <a:pPr algn="l">
                        <a:lnSpc>
                          <a:spcPct val="150000"/>
                        </a:lnSpc>
                        <a:spcAft>
                          <a:spcPts val="0"/>
                        </a:spcAft>
                      </a:pPr>
                      <a:r>
                        <a:rPr lang="en-US" sz="1600" b="1" kern="0" dirty="0">
                          <a:solidFill>
                            <a:srgbClr val="002060"/>
                          </a:solidFill>
                          <a:effectLst/>
                          <a:latin typeface="+mj-ea"/>
                          <a:ea typeface="+mj-ea"/>
                        </a:rPr>
                        <a:t> </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600" b="1" kern="0" dirty="0">
                          <a:solidFill>
                            <a:srgbClr val="002060"/>
                          </a:solidFill>
                          <a:effectLst/>
                          <a:latin typeface="+mj-ea"/>
                          <a:ea typeface="+mj-ea"/>
                        </a:rPr>
                        <a:t>员工倾向于将自己的产出与投入的比率与他人（成为对照者）的产出与投入的比率相比较，来进行公平判断。</a:t>
                      </a:r>
                      <a:endParaRPr lang="zh-CN" sz="1600" b="1" kern="100" dirty="0">
                        <a:solidFill>
                          <a:srgbClr val="002060"/>
                        </a:solidFill>
                        <a:effectLst/>
                        <a:latin typeface="+mj-ea"/>
                        <a:ea typeface="+mj-ea"/>
                      </a:endParaRPr>
                    </a:p>
                    <a:p>
                      <a:pPr algn="l">
                        <a:lnSpc>
                          <a:spcPct val="150000"/>
                        </a:lnSpc>
                        <a:spcAft>
                          <a:spcPts val="0"/>
                        </a:spcAft>
                      </a:pPr>
                      <a:r>
                        <a:rPr lang="zh-CN" sz="1600" b="1" kern="0" dirty="0">
                          <a:solidFill>
                            <a:srgbClr val="002060"/>
                          </a:solidFill>
                          <a:effectLst/>
                          <a:latin typeface="+mj-ea"/>
                          <a:ea typeface="+mj-ea"/>
                        </a:rPr>
                        <a:t>员工比较的是</a:t>
                      </a:r>
                      <a:r>
                        <a:rPr lang="zh-CN" sz="1600" b="1" u="sng" kern="0" dirty="0">
                          <a:solidFill>
                            <a:srgbClr val="002060"/>
                          </a:solidFill>
                          <a:effectLst/>
                          <a:highlight>
                            <a:srgbClr val="FFFF00"/>
                          </a:highlight>
                          <a:latin typeface="+mj-ea"/>
                          <a:ea typeface="+mj-ea"/>
                        </a:rPr>
                        <a:t>对投入、产出的自我知觉</a:t>
                      </a:r>
                      <a:r>
                        <a:rPr lang="zh-CN" sz="1600" b="1" kern="0" dirty="0">
                          <a:solidFill>
                            <a:srgbClr val="002060"/>
                          </a:solidFill>
                          <a:effectLst/>
                          <a:latin typeface="+mj-ea"/>
                          <a:ea typeface="+mj-ea"/>
                        </a:rPr>
                        <a:t>，而非投入、产出的客观衡量结果。</a:t>
                      </a:r>
                      <a:endParaRPr lang="zh-CN" sz="1600" b="1" kern="100" dirty="0">
                        <a:solidFill>
                          <a:srgbClr val="002060"/>
                        </a:solidFill>
                        <a:effectLst/>
                        <a:latin typeface="+mj-ea"/>
                        <a:ea typeface="+mj-ea"/>
                      </a:endParaRPr>
                    </a:p>
                    <a:p>
                      <a:pPr algn="l">
                        <a:lnSpc>
                          <a:spcPct val="150000"/>
                        </a:lnSpc>
                        <a:spcAft>
                          <a:spcPts val="0"/>
                        </a:spcAft>
                      </a:pPr>
                      <a:r>
                        <a:rPr lang="zh-CN" sz="1600" b="1" kern="0" dirty="0">
                          <a:solidFill>
                            <a:srgbClr val="002060"/>
                          </a:solidFill>
                          <a:effectLst/>
                          <a:latin typeface="+mj-ea"/>
                          <a:ea typeface="+mj-ea"/>
                        </a:rPr>
                        <a:t>①纵向比较</a:t>
                      </a:r>
                      <a:r>
                        <a:rPr lang="zh-CN" altLang="en-US" sz="1600" b="1" kern="0" dirty="0">
                          <a:solidFill>
                            <a:srgbClr val="002060"/>
                          </a:solidFill>
                          <a:effectLst/>
                          <a:latin typeface="+mj-ea"/>
                          <a:ea typeface="+mj-ea"/>
                        </a:rPr>
                        <a:t>（自比）</a:t>
                      </a:r>
                      <a:r>
                        <a:rPr lang="zh-CN" sz="1600" b="1" kern="0" dirty="0">
                          <a:solidFill>
                            <a:srgbClr val="002060"/>
                          </a:solidFill>
                          <a:effectLst/>
                          <a:latin typeface="+mj-ea"/>
                          <a:ea typeface="+mj-ea"/>
                        </a:rPr>
                        <a:t>：</a:t>
                      </a:r>
                      <a:r>
                        <a:rPr lang="zh-CN" sz="1600" b="1" u="sng" kern="0" dirty="0">
                          <a:solidFill>
                            <a:srgbClr val="002060"/>
                          </a:solidFill>
                          <a:effectLst/>
                          <a:latin typeface="+mj-ea"/>
                          <a:ea typeface="+mj-ea"/>
                        </a:rPr>
                        <a:t>适合薪资水准、教育水平比较低的员工</a:t>
                      </a:r>
                      <a:r>
                        <a:rPr lang="zh-CN" sz="1600" b="1" kern="0" dirty="0">
                          <a:solidFill>
                            <a:srgbClr val="002060"/>
                          </a:solidFill>
                          <a:effectLst/>
                          <a:latin typeface="+mj-ea"/>
                          <a:ea typeface="+mj-ea"/>
                        </a:rPr>
                        <a:t>。</a:t>
                      </a:r>
                      <a:endParaRPr lang="zh-CN" sz="1600" b="1" kern="100" dirty="0">
                        <a:solidFill>
                          <a:srgbClr val="002060"/>
                        </a:solidFill>
                        <a:effectLst/>
                        <a:latin typeface="+mj-ea"/>
                        <a:ea typeface="+mj-ea"/>
                      </a:endParaRPr>
                    </a:p>
                    <a:p>
                      <a:pPr algn="l">
                        <a:lnSpc>
                          <a:spcPct val="150000"/>
                        </a:lnSpc>
                        <a:spcAft>
                          <a:spcPts val="0"/>
                        </a:spcAft>
                      </a:pPr>
                      <a:r>
                        <a:rPr lang="zh-CN" sz="1600" b="1" kern="0" dirty="0">
                          <a:solidFill>
                            <a:srgbClr val="002060"/>
                          </a:solidFill>
                          <a:effectLst/>
                          <a:latin typeface="+mj-ea"/>
                          <a:ea typeface="+mj-ea"/>
                        </a:rPr>
                        <a:t>②横向比较</a:t>
                      </a:r>
                      <a:r>
                        <a:rPr lang="zh-CN" altLang="en-US" sz="1600" b="1" kern="0" dirty="0">
                          <a:solidFill>
                            <a:srgbClr val="002060"/>
                          </a:solidFill>
                          <a:effectLst/>
                          <a:latin typeface="+mj-ea"/>
                          <a:ea typeface="+mj-ea"/>
                        </a:rPr>
                        <a:t>（他比）</a:t>
                      </a:r>
                      <a:r>
                        <a:rPr lang="zh-CN" sz="1600" b="1" kern="0" dirty="0">
                          <a:solidFill>
                            <a:srgbClr val="002060"/>
                          </a:solidFill>
                          <a:effectLst/>
                          <a:latin typeface="+mj-ea"/>
                          <a:ea typeface="+mj-ea"/>
                        </a:rPr>
                        <a:t>：</a:t>
                      </a:r>
                      <a:r>
                        <a:rPr lang="zh-CN" sz="1600" b="1" u="sng" kern="0" dirty="0">
                          <a:solidFill>
                            <a:srgbClr val="002060"/>
                          </a:solidFill>
                          <a:effectLst/>
                          <a:latin typeface="+mj-ea"/>
                          <a:ea typeface="+mj-ea"/>
                        </a:rPr>
                        <a:t>适合薪资水准、教育水平比较高、视野较为开阔，依据的信息比较全面的员工。</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328926717"/>
                  </a:ext>
                </a:extLst>
              </a:tr>
              <a:tr h="1505398">
                <a:tc>
                  <a:txBody>
                    <a:bodyPr/>
                    <a:lstStyle/>
                    <a:p>
                      <a:pPr algn="l">
                        <a:lnSpc>
                          <a:spcPct val="150000"/>
                        </a:lnSpc>
                        <a:spcAft>
                          <a:spcPts val="0"/>
                        </a:spcAft>
                      </a:pPr>
                      <a:r>
                        <a:rPr lang="en-US" sz="1600" b="1" kern="0">
                          <a:solidFill>
                            <a:srgbClr val="002060"/>
                          </a:solidFill>
                          <a:effectLst/>
                          <a:latin typeface="+mj-ea"/>
                          <a:ea typeface="+mj-ea"/>
                        </a:rPr>
                        <a:t>2. </a:t>
                      </a:r>
                      <a:r>
                        <a:rPr lang="zh-CN" sz="1600" b="1" kern="0">
                          <a:solidFill>
                            <a:srgbClr val="002060"/>
                          </a:solidFill>
                          <a:effectLst/>
                          <a:latin typeface="+mj-ea"/>
                          <a:ea typeface="+mj-ea"/>
                        </a:rPr>
                        <a:t>恢复公平的方法</a:t>
                      </a:r>
                      <a:endParaRPr lang="zh-CN" sz="16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en-US" sz="1600" b="1" kern="0" dirty="0">
                          <a:solidFill>
                            <a:srgbClr val="002060"/>
                          </a:solidFill>
                          <a:effectLst/>
                          <a:highlight>
                            <a:srgbClr val="FFFF00"/>
                          </a:highlight>
                          <a:latin typeface="+mj-ea"/>
                          <a:ea typeface="+mj-ea"/>
                        </a:rPr>
                        <a:t>①</a:t>
                      </a:r>
                      <a:r>
                        <a:rPr lang="zh-CN" sz="1600" b="1" kern="0" dirty="0">
                          <a:solidFill>
                            <a:srgbClr val="002060"/>
                          </a:solidFill>
                          <a:effectLst/>
                          <a:highlight>
                            <a:srgbClr val="FFFF00"/>
                          </a:highlight>
                          <a:latin typeface="+mj-ea"/>
                          <a:ea typeface="+mj-ea"/>
                        </a:rPr>
                        <a:t>改变自己的投入或产出。</a:t>
                      </a:r>
                      <a:endParaRPr lang="zh-CN" sz="1600" b="1" kern="100" dirty="0">
                        <a:solidFill>
                          <a:srgbClr val="002060"/>
                        </a:solidFill>
                        <a:effectLst/>
                        <a:latin typeface="+mj-ea"/>
                        <a:ea typeface="+mj-ea"/>
                      </a:endParaRPr>
                    </a:p>
                    <a:p>
                      <a:pPr algn="l">
                        <a:lnSpc>
                          <a:spcPct val="150000"/>
                        </a:lnSpc>
                        <a:spcAft>
                          <a:spcPts val="0"/>
                        </a:spcAft>
                      </a:pPr>
                      <a:r>
                        <a:rPr lang="en-US" sz="1600" b="1" kern="0" dirty="0">
                          <a:solidFill>
                            <a:srgbClr val="002060"/>
                          </a:solidFill>
                          <a:effectLst/>
                          <a:highlight>
                            <a:srgbClr val="FFFF00"/>
                          </a:highlight>
                          <a:latin typeface="+mj-ea"/>
                          <a:ea typeface="+mj-ea"/>
                        </a:rPr>
                        <a:t>②</a:t>
                      </a:r>
                      <a:r>
                        <a:rPr lang="zh-CN" sz="1600" b="1" kern="0" dirty="0">
                          <a:solidFill>
                            <a:srgbClr val="002060"/>
                          </a:solidFill>
                          <a:effectLst/>
                          <a:highlight>
                            <a:srgbClr val="FFFF00"/>
                          </a:highlight>
                          <a:latin typeface="+mj-ea"/>
                          <a:ea typeface="+mj-ea"/>
                        </a:rPr>
                        <a:t>改变对照者的投入或产出。</a:t>
                      </a:r>
                      <a:endParaRPr lang="zh-CN" sz="1600" b="1" kern="100" dirty="0">
                        <a:solidFill>
                          <a:srgbClr val="002060"/>
                        </a:solidFill>
                        <a:effectLst/>
                        <a:latin typeface="+mj-ea"/>
                        <a:ea typeface="+mj-ea"/>
                      </a:endParaRPr>
                    </a:p>
                    <a:p>
                      <a:pPr algn="l">
                        <a:lnSpc>
                          <a:spcPct val="150000"/>
                        </a:lnSpc>
                        <a:spcAft>
                          <a:spcPts val="0"/>
                        </a:spcAft>
                      </a:pPr>
                      <a:r>
                        <a:rPr lang="en-US" sz="1600" b="1" kern="0" dirty="0">
                          <a:solidFill>
                            <a:srgbClr val="002060"/>
                          </a:solidFill>
                          <a:effectLst/>
                          <a:highlight>
                            <a:srgbClr val="FFFF00"/>
                          </a:highlight>
                          <a:latin typeface="+mj-ea"/>
                          <a:ea typeface="+mj-ea"/>
                        </a:rPr>
                        <a:t>③</a:t>
                      </a:r>
                      <a:r>
                        <a:rPr lang="zh-CN" sz="1600" b="1" kern="0" dirty="0">
                          <a:solidFill>
                            <a:srgbClr val="002060"/>
                          </a:solidFill>
                          <a:effectLst/>
                          <a:highlight>
                            <a:srgbClr val="FFFF00"/>
                          </a:highlight>
                          <a:latin typeface="+mj-ea"/>
                          <a:ea typeface="+mj-ea"/>
                        </a:rPr>
                        <a:t>改变对投入或产出的知觉。</a:t>
                      </a:r>
                      <a:endParaRPr lang="zh-CN" sz="1600" b="1" kern="100" dirty="0">
                        <a:solidFill>
                          <a:srgbClr val="002060"/>
                        </a:solidFill>
                        <a:effectLst/>
                        <a:latin typeface="+mj-ea"/>
                        <a:ea typeface="+mj-ea"/>
                      </a:endParaRPr>
                    </a:p>
                    <a:p>
                      <a:pPr algn="l">
                        <a:lnSpc>
                          <a:spcPct val="150000"/>
                        </a:lnSpc>
                        <a:spcAft>
                          <a:spcPts val="0"/>
                        </a:spcAft>
                      </a:pPr>
                      <a:r>
                        <a:rPr lang="en-US" sz="1600" b="1" kern="0" dirty="0">
                          <a:solidFill>
                            <a:srgbClr val="002060"/>
                          </a:solidFill>
                          <a:effectLst/>
                          <a:highlight>
                            <a:srgbClr val="FFFF00"/>
                          </a:highlight>
                          <a:latin typeface="+mj-ea"/>
                          <a:ea typeface="+mj-ea"/>
                        </a:rPr>
                        <a:t>④</a:t>
                      </a:r>
                      <a:r>
                        <a:rPr lang="zh-CN" sz="1600" b="1" kern="0" dirty="0">
                          <a:solidFill>
                            <a:srgbClr val="002060"/>
                          </a:solidFill>
                          <a:effectLst/>
                          <a:highlight>
                            <a:srgbClr val="FFFF00"/>
                          </a:highlight>
                          <a:latin typeface="+mj-ea"/>
                          <a:ea typeface="+mj-ea"/>
                        </a:rPr>
                        <a:t>改变参照对象。</a:t>
                      </a:r>
                      <a:endParaRPr lang="zh-CN" sz="1600" b="1" kern="100" dirty="0">
                        <a:solidFill>
                          <a:srgbClr val="002060"/>
                        </a:solidFill>
                        <a:effectLst/>
                        <a:latin typeface="+mj-ea"/>
                        <a:ea typeface="+mj-ea"/>
                      </a:endParaRPr>
                    </a:p>
                    <a:p>
                      <a:pPr algn="l">
                        <a:lnSpc>
                          <a:spcPct val="150000"/>
                        </a:lnSpc>
                        <a:spcAft>
                          <a:spcPts val="0"/>
                        </a:spcAft>
                      </a:pPr>
                      <a:r>
                        <a:rPr lang="en-US" sz="1600" b="1" kern="0" dirty="0">
                          <a:solidFill>
                            <a:srgbClr val="002060"/>
                          </a:solidFill>
                          <a:effectLst/>
                          <a:highlight>
                            <a:srgbClr val="FFFF00"/>
                          </a:highlight>
                          <a:latin typeface="+mj-ea"/>
                          <a:ea typeface="+mj-ea"/>
                        </a:rPr>
                        <a:t>⑤</a:t>
                      </a:r>
                      <a:r>
                        <a:rPr lang="zh-CN" sz="1600" b="1" kern="0" dirty="0">
                          <a:solidFill>
                            <a:srgbClr val="002060"/>
                          </a:solidFill>
                          <a:effectLst/>
                          <a:highlight>
                            <a:srgbClr val="FFFF00"/>
                          </a:highlight>
                          <a:latin typeface="+mj-ea"/>
                          <a:ea typeface="+mj-ea"/>
                        </a:rPr>
                        <a:t>辞职。</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65720503"/>
                  </a:ext>
                </a:extLst>
              </a:tr>
              <a:tr h="883807">
                <a:tc>
                  <a:txBody>
                    <a:bodyPr/>
                    <a:lstStyle/>
                    <a:p>
                      <a:pPr algn="l">
                        <a:lnSpc>
                          <a:spcPct val="150000"/>
                        </a:lnSpc>
                        <a:spcAft>
                          <a:spcPts val="0"/>
                        </a:spcAft>
                      </a:pPr>
                      <a:r>
                        <a:rPr lang="en-US" sz="1600" b="1" kern="0">
                          <a:solidFill>
                            <a:srgbClr val="002060"/>
                          </a:solidFill>
                          <a:effectLst/>
                          <a:latin typeface="+mj-ea"/>
                          <a:ea typeface="+mj-ea"/>
                        </a:rPr>
                        <a:t>3. </a:t>
                      </a:r>
                      <a:r>
                        <a:rPr lang="zh-CN" sz="1600" b="1" kern="0">
                          <a:solidFill>
                            <a:srgbClr val="002060"/>
                          </a:solidFill>
                          <a:effectLst/>
                          <a:latin typeface="+mj-ea"/>
                          <a:ea typeface="+mj-ea"/>
                        </a:rPr>
                        <a:t>在管理上的应用</a:t>
                      </a:r>
                      <a:endParaRPr lang="zh-CN" sz="16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en-US" sz="1600" b="1" kern="0" dirty="0">
                          <a:solidFill>
                            <a:srgbClr val="002060"/>
                          </a:solidFill>
                          <a:effectLst/>
                          <a:latin typeface="+mj-ea"/>
                          <a:ea typeface="+mj-ea"/>
                        </a:rPr>
                        <a:t>①</a:t>
                      </a:r>
                      <a:r>
                        <a:rPr lang="zh-CN" sz="1600" b="1" kern="0" dirty="0">
                          <a:solidFill>
                            <a:srgbClr val="002060"/>
                          </a:solidFill>
                          <a:effectLst/>
                          <a:latin typeface="+mj-ea"/>
                          <a:ea typeface="+mj-ea"/>
                        </a:rPr>
                        <a:t>根据员工对工作和组织的投入来给予报酬，并确保不同的员工的投入／产出比大致是相同的。</a:t>
                      </a:r>
                      <a:endParaRPr lang="zh-CN" sz="1600" b="1" kern="100" dirty="0">
                        <a:solidFill>
                          <a:srgbClr val="002060"/>
                        </a:solidFill>
                        <a:effectLst/>
                        <a:latin typeface="+mj-ea"/>
                        <a:ea typeface="+mj-ea"/>
                      </a:endParaRPr>
                    </a:p>
                    <a:p>
                      <a:pPr algn="l">
                        <a:lnSpc>
                          <a:spcPct val="150000"/>
                        </a:lnSpc>
                        <a:spcAft>
                          <a:spcPts val="0"/>
                        </a:spcAft>
                      </a:pPr>
                      <a:r>
                        <a:rPr lang="en-US" sz="1600" b="1" kern="0" dirty="0">
                          <a:solidFill>
                            <a:srgbClr val="002060"/>
                          </a:solidFill>
                          <a:effectLst/>
                          <a:latin typeface="+mj-ea"/>
                          <a:ea typeface="+mj-ea"/>
                        </a:rPr>
                        <a:t>②</a:t>
                      </a:r>
                      <a:r>
                        <a:rPr lang="zh-CN" sz="1600" b="1" kern="0" dirty="0">
                          <a:solidFill>
                            <a:srgbClr val="002060"/>
                          </a:solidFill>
                          <a:effectLst/>
                          <a:latin typeface="+mj-ea"/>
                          <a:ea typeface="+mj-ea"/>
                        </a:rPr>
                        <a:t>应经常注意了解员工的公平感。</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93111760"/>
                  </a:ext>
                </a:extLst>
              </a:tr>
            </a:tbl>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057F1A64-DA00-43AA-9B89-254ADA59CE34}"/>
              </a:ext>
            </a:extLst>
          </p:cNvPr>
          <p:cNvSpPr/>
          <p:nvPr/>
        </p:nvSpPr>
        <p:spPr>
          <a:xfrm>
            <a:off x="930406" y="649200"/>
            <a:ext cx="2844048" cy="458908"/>
          </a:xfrm>
          <a:prstGeom prst="rect">
            <a:avLst/>
          </a:prstGeom>
        </p:spPr>
        <p:txBody>
          <a:bodyPr wrap="none">
            <a:spAutoFit/>
          </a:bodyPr>
          <a:lstStyle/>
          <a:p>
            <a:pPr>
              <a:lnSpc>
                <a:spcPct val="150000"/>
              </a:lnSpc>
            </a:pPr>
            <a:r>
              <a:rPr lang="en-US" altLang="zh-CN" b="1" u="sng" kern="0" dirty="0">
                <a:solidFill>
                  <a:srgbClr val="C00000"/>
                </a:solidFill>
                <a:latin typeface="+mj-ea"/>
                <a:ea typeface="+mj-ea"/>
                <a:cs typeface="Times New Roman" panose="02020603050405020304" pitchFamily="18" charset="0"/>
              </a:rPr>
              <a:t>10.</a:t>
            </a:r>
            <a:r>
              <a:rPr lang="zh-CN" altLang="en-US" b="1" u="sng" kern="0" dirty="0">
                <a:solidFill>
                  <a:srgbClr val="C00000"/>
                </a:solidFill>
                <a:latin typeface="+mj-ea"/>
                <a:ea typeface="+mj-ea"/>
                <a:cs typeface="Times New Roman" panose="02020603050405020304" pitchFamily="18" charset="0"/>
              </a:rPr>
              <a:t>（六）</a:t>
            </a:r>
            <a:r>
              <a:rPr lang="zh-CN" altLang="zh-CN" b="1" u="sng" kern="0" dirty="0">
                <a:solidFill>
                  <a:srgbClr val="C00000"/>
                </a:solidFill>
                <a:latin typeface="+mj-ea"/>
                <a:ea typeface="+mj-ea"/>
                <a:cs typeface="Times New Roman" panose="02020603050405020304" pitchFamily="18" charset="0"/>
              </a:rPr>
              <a:t>弗罗姆期望理论</a:t>
            </a:r>
            <a:endParaRPr lang="zh-CN" altLang="zh-CN" sz="1600" kern="100" dirty="0">
              <a:effectLst/>
              <a:latin typeface="+mj-ea"/>
              <a:ea typeface="+mj-ea"/>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B35D1204-7B1A-45FF-9C1E-1967483229DC}"/>
              </a:ext>
            </a:extLst>
          </p:cNvPr>
          <p:cNvGraphicFramePr>
            <a:graphicFrameLocks noGrp="1"/>
          </p:cNvGraphicFramePr>
          <p:nvPr>
            <p:extLst>
              <p:ext uri="{D42A27DB-BD31-4B8C-83A1-F6EECF244321}">
                <p14:modId xmlns:p14="http://schemas.microsoft.com/office/powerpoint/2010/main" val="3031027580"/>
              </p:ext>
            </p:extLst>
          </p:nvPr>
        </p:nvGraphicFramePr>
        <p:xfrm>
          <a:off x="1048121" y="1298575"/>
          <a:ext cx="9625134" cy="1613535"/>
        </p:xfrm>
        <a:graphic>
          <a:graphicData uri="http://schemas.openxmlformats.org/drawingml/2006/table">
            <a:tbl>
              <a:tblPr>
                <a:tableStyleId>{5C22544A-7EE6-4342-B048-85BDC9FD1C3A}</a:tableStyleId>
              </a:tblPr>
              <a:tblGrid>
                <a:gridCol w="1972250">
                  <a:extLst>
                    <a:ext uri="{9D8B030D-6E8A-4147-A177-3AD203B41FA5}">
                      <a16:colId xmlns:a16="http://schemas.microsoft.com/office/drawing/2014/main" val="2605128473"/>
                    </a:ext>
                  </a:extLst>
                </a:gridCol>
                <a:gridCol w="7652884">
                  <a:extLst>
                    <a:ext uri="{9D8B030D-6E8A-4147-A177-3AD203B41FA5}">
                      <a16:colId xmlns:a16="http://schemas.microsoft.com/office/drawing/2014/main" val="3456997289"/>
                    </a:ext>
                  </a:extLst>
                </a:gridCol>
              </a:tblGrid>
              <a:tr h="144145">
                <a:tc rowSpan="4">
                  <a:txBody>
                    <a:bodyPr/>
                    <a:lstStyle/>
                    <a:p>
                      <a:pPr algn="l">
                        <a:lnSpc>
                          <a:spcPct val="150000"/>
                        </a:lnSpc>
                        <a:spcAft>
                          <a:spcPts val="0"/>
                        </a:spcAft>
                      </a:pPr>
                      <a:r>
                        <a:rPr lang="en-US" sz="1600" b="1" kern="0" dirty="0">
                          <a:solidFill>
                            <a:srgbClr val="002060"/>
                          </a:solidFill>
                          <a:effectLst/>
                          <a:highlight>
                            <a:srgbClr val="FFFF00"/>
                          </a:highlight>
                          <a:latin typeface="+mj-ea"/>
                          <a:ea typeface="+mj-ea"/>
                        </a:rPr>
                        <a:t>1. </a:t>
                      </a:r>
                      <a:r>
                        <a:rPr lang="zh-CN" sz="1600" b="1" kern="0" dirty="0">
                          <a:solidFill>
                            <a:srgbClr val="002060"/>
                          </a:solidFill>
                          <a:effectLst/>
                          <a:highlight>
                            <a:srgbClr val="FFFF00"/>
                          </a:highlight>
                          <a:latin typeface="+mj-ea"/>
                          <a:ea typeface="+mj-ea"/>
                        </a:rPr>
                        <a:t>主要内容</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600" b="1" kern="0">
                          <a:solidFill>
                            <a:srgbClr val="002060"/>
                          </a:solidFill>
                          <a:effectLst/>
                          <a:highlight>
                            <a:srgbClr val="FFFF00"/>
                          </a:highlight>
                          <a:latin typeface="+mj-ea"/>
                          <a:ea typeface="+mj-ea"/>
                        </a:rPr>
                        <a:t>动机</a:t>
                      </a:r>
                      <a:r>
                        <a:rPr lang="en-US" sz="1600" b="1" kern="0">
                          <a:solidFill>
                            <a:srgbClr val="002060"/>
                          </a:solidFill>
                          <a:effectLst/>
                          <a:highlight>
                            <a:srgbClr val="FFFF00"/>
                          </a:highlight>
                          <a:latin typeface="+mj-ea"/>
                          <a:ea typeface="+mj-ea"/>
                        </a:rPr>
                        <a:t>= </a:t>
                      </a:r>
                      <a:r>
                        <a:rPr lang="zh-CN" sz="1600" b="1" kern="0">
                          <a:solidFill>
                            <a:srgbClr val="002060"/>
                          </a:solidFill>
                          <a:effectLst/>
                          <a:highlight>
                            <a:srgbClr val="FFFF00"/>
                          </a:highlight>
                          <a:latin typeface="+mj-ea"/>
                          <a:ea typeface="+mj-ea"/>
                        </a:rPr>
                        <a:t>效价</a:t>
                      </a:r>
                      <a:r>
                        <a:rPr lang="en-US" sz="1600" b="1" kern="0">
                          <a:solidFill>
                            <a:srgbClr val="002060"/>
                          </a:solidFill>
                          <a:effectLst/>
                          <a:highlight>
                            <a:srgbClr val="FFFF00"/>
                          </a:highlight>
                          <a:latin typeface="+mj-ea"/>
                          <a:ea typeface="+mj-ea"/>
                        </a:rPr>
                        <a:t>×</a:t>
                      </a:r>
                      <a:r>
                        <a:rPr lang="zh-CN" sz="1600" b="1" kern="0">
                          <a:solidFill>
                            <a:srgbClr val="002060"/>
                          </a:solidFill>
                          <a:effectLst/>
                          <a:highlight>
                            <a:srgbClr val="FFFF00"/>
                          </a:highlight>
                          <a:latin typeface="+mj-ea"/>
                          <a:ea typeface="+mj-ea"/>
                        </a:rPr>
                        <a:t>期望</a:t>
                      </a:r>
                      <a:r>
                        <a:rPr lang="en-US" sz="1600" b="1" kern="0">
                          <a:solidFill>
                            <a:srgbClr val="002060"/>
                          </a:solidFill>
                          <a:effectLst/>
                          <a:highlight>
                            <a:srgbClr val="FFFF00"/>
                          </a:highlight>
                          <a:latin typeface="+mj-ea"/>
                          <a:ea typeface="+mj-ea"/>
                        </a:rPr>
                        <a:t>×</a:t>
                      </a:r>
                      <a:r>
                        <a:rPr lang="zh-CN" sz="1600" b="1" kern="0">
                          <a:solidFill>
                            <a:srgbClr val="002060"/>
                          </a:solidFill>
                          <a:effectLst/>
                          <a:highlight>
                            <a:srgbClr val="FFFF00"/>
                          </a:highlight>
                          <a:latin typeface="+mj-ea"/>
                          <a:ea typeface="+mj-ea"/>
                        </a:rPr>
                        <a:t>工具性</a:t>
                      </a:r>
                      <a:endParaRPr lang="zh-CN" sz="16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40937215"/>
                  </a:ext>
                </a:extLst>
              </a:tr>
              <a:tr h="146685">
                <a:tc vMerge="1">
                  <a:txBody>
                    <a:bodyPr/>
                    <a:lstStyle/>
                    <a:p>
                      <a:endParaRPr lang="zh-CN" altLang="en-US"/>
                    </a:p>
                  </a:txBody>
                  <a:tcPr/>
                </a:tc>
                <a:tc>
                  <a:txBody>
                    <a:bodyPr/>
                    <a:lstStyle/>
                    <a:p>
                      <a:pPr algn="l">
                        <a:lnSpc>
                          <a:spcPct val="150000"/>
                        </a:lnSpc>
                        <a:spcAft>
                          <a:spcPts val="0"/>
                        </a:spcAft>
                      </a:pPr>
                      <a:r>
                        <a:rPr lang="en-US" sz="1600" b="1" kern="0">
                          <a:solidFill>
                            <a:srgbClr val="002060"/>
                          </a:solidFill>
                          <a:effectLst/>
                          <a:latin typeface="+mj-ea"/>
                          <a:ea typeface="+mj-ea"/>
                        </a:rPr>
                        <a:t>①</a:t>
                      </a:r>
                      <a:r>
                        <a:rPr lang="zh-CN" sz="1600" b="1" kern="0">
                          <a:solidFill>
                            <a:srgbClr val="002060"/>
                          </a:solidFill>
                          <a:effectLst/>
                          <a:latin typeface="+mj-ea"/>
                          <a:ea typeface="+mj-ea"/>
                        </a:rPr>
                        <a:t>效价：指个体对所获报酬的偏好强度</a:t>
                      </a:r>
                      <a:endParaRPr lang="zh-CN" sz="16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732564821"/>
                  </a:ext>
                </a:extLst>
              </a:tr>
              <a:tr h="149225">
                <a:tc vMerge="1">
                  <a:txBody>
                    <a:bodyPr/>
                    <a:lstStyle/>
                    <a:p>
                      <a:endParaRPr lang="zh-CN" altLang="en-US"/>
                    </a:p>
                  </a:txBody>
                  <a:tcPr/>
                </a:tc>
                <a:tc>
                  <a:txBody>
                    <a:bodyPr/>
                    <a:lstStyle/>
                    <a:p>
                      <a:pPr algn="l">
                        <a:lnSpc>
                          <a:spcPct val="150000"/>
                        </a:lnSpc>
                        <a:spcAft>
                          <a:spcPts val="0"/>
                        </a:spcAft>
                      </a:pPr>
                      <a:r>
                        <a:rPr lang="en-US" sz="1600" b="1" kern="0" dirty="0">
                          <a:solidFill>
                            <a:srgbClr val="002060"/>
                          </a:solidFill>
                          <a:effectLst/>
                          <a:latin typeface="+mj-ea"/>
                          <a:ea typeface="+mj-ea"/>
                        </a:rPr>
                        <a:t>②</a:t>
                      </a:r>
                      <a:r>
                        <a:rPr lang="zh-CN" sz="1600" b="1" kern="0" dirty="0">
                          <a:solidFill>
                            <a:srgbClr val="002060"/>
                          </a:solidFill>
                          <a:effectLst/>
                          <a:latin typeface="+mj-ea"/>
                          <a:ea typeface="+mj-ea"/>
                        </a:rPr>
                        <a:t>期望：指员工对工作努力能够完成任务的信念强度</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017073165"/>
                  </a:ext>
                </a:extLst>
              </a:tr>
              <a:tr h="151765">
                <a:tc vMerge="1">
                  <a:txBody>
                    <a:bodyPr/>
                    <a:lstStyle/>
                    <a:p>
                      <a:endParaRPr lang="zh-CN" altLang="en-US"/>
                    </a:p>
                  </a:txBody>
                  <a:tcPr/>
                </a:tc>
                <a:tc>
                  <a:txBody>
                    <a:bodyPr/>
                    <a:lstStyle/>
                    <a:p>
                      <a:pPr algn="l">
                        <a:lnSpc>
                          <a:spcPct val="150000"/>
                        </a:lnSpc>
                        <a:spcAft>
                          <a:spcPts val="0"/>
                        </a:spcAft>
                      </a:pPr>
                      <a:r>
                        <a:rPr lang="en-US" sz="1600" b="1" kern="0">
                          <a:solidFill>
                            <a:srgbClr val="002060"/>
                          </a:solidFill>
                          <a:effectLst/>
                          <a:latin typeface="+mj-ea"/>
                          <a:ea typeface="+mj-ea"/>
                        </a:rPr>
                        <a:t>③</a:t>
                      </a:r>
                      <a:r>
                        <a:rPr lang="zh-CN" sz="1600" b="1" kern="0">
                          <a:solidFill>
                            <a:srgbClr val="002060"/>
                          </a:solidFill>
                          <a:effectLst/>
                          <a:latin typeface="+mj-ea"/>
                          <a:ea typeface="+mj-ea"/>
                        </a:rPr>
                        <a:t>工具性：指员工对一旦完成任务就可以获得报酬的信念</a:t>
                      </a:r>
                      <a:endParaRPr lang="zh-CN" sz="16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856941977"/>
                  </a:ext>
                </a:extLst>
              </a:tr>
              <a:tr h="146050">
                <a:tc>
                  <a:txBody>
                    <a:bodyPr/>
                    <a:lstStyle/>
                    <a:p>
                      <a:pPr algn="l">
                        <a:lnSpc>
                          <a:spcPct val="150000"/>
                        </a:lnSpc>
                        <a:spcAft>
                          <a:spcPts val="0"/>
                        </a:spcAft>
                      </a:pPr>
                      <a:r>
                        <a:rPr lang="en-US" sz="1600" b="1" kern="0" dirty="0">
                          <a:solidFill>
                            <a:srgbClr val="002060"/>
                          </a:solidFill>
                          <a:effectLst/>
                          <a:latin typeface="+mj-ea"/>
                          <a:ea typeface="+mj-ea"/>
                        </a:rPr>
                        <a:t>2. </a:t>
                      </a:r>
                      <a:r>
                        <a:rPr lang="zh-CN" sz="1600" b="1" kern="0" dirty="0">
                          <a:solidFill>
                            <a:srgbClr val="002060"/>
                          </a:solidFill>
                          <a:effectLst/>
                          <a:latin typeface="+mj-ea"/>
                          <a:ea typeface="+mj-ea"/>
                        </a:rPr>
                        <a:t>管理上应用</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600" b="1" kern="0" dirty="0">
                          <a:solidFill>
                            <a:srgbClr val="002060"/>
                          </a:solidFill>
                          <a:effectLst/>
                          <a:highlight>
                            <a:srgbClr val="FFFF00"/>
                          </a:highlight>
                          <a:latin typeface="+mj-ea"/>
                          <a:ea typeface="+mj-ea"/>
                        </a:rPr>
                        <a:t>产生最强动机的组合是：高的正效价、高期望和高工具性。</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4265996654"/>
                  </a:ext>
                </a:extLst>
              </a:tr>
            </a:tbl>
          </a:graphicData>
        </a:graphic>
      </p:graphicFrame>
      <p:sp>
        <p:nvSpPr>
          <p:cNvPr id="10" name="矩形 9">
            <a:extLst>
              <a:ext uri="{FF2B5EF4-FFF2-40B4-BE49-F238E27FC236}">
                <a16:creationId xmlns:a16="http://schemas.microsoft.com/office/drawing/2014/main" id="{C0B583F2-77DD-4AF3-A34C-3210311CE0AC}"/>
              </a:ext>
            </a:extLst>
          </p:cNvPr>
          <p:cNvSpPr/>
          <p:nvPr/>
        </p:nvSpPr>
        <p:spPr>
          <a:xfrm>
            <a:off x="942931" y="3179700"/>
            <a:ext cx="6096000" cy="460382"/>
          </a:xfrm>
          <a:prstGeom prst="rect">
            <a:avLst/>
          </a:prstGeom>
        </p:spPr>
        <p:txBody>
          <a:bodyPr>
            <a:spAutoFit/>
          </a:bodyPr>
          <a:lstStyle/>
          <a:p>
            <a:pPr>
              <a:lnSpc>
                <a:spcPct val="150000"/>
              </a:lnSpc>
            </a:pPr>
            <a:r>
              <a:rPr lang="en-US" altLang="zh-CN" b="1" kern="0" dirty="0">
                <a:solidFill>
                  <a:srgbClr val="C00000"/>
                </a:solidFill>
                <a:latin typeface="+mj-ea"/>
                <a:ea typeface="+mj-ea"/>
                <a:cs typeface="Times New Roman" panose="02020603050405020304" pitchFamily="18" charset="0"/>
              </a:rPr>
              <a:t> </a:t>
            </a:r>
            <a:r>
              <a:rPr lang="en-US" altLang="zh-CN" b="1" u="sng" kern="0" dirty="0">
                <a:solidFill>
                  <a:srgbClr val="C00000"/>
                </a:solidFill>
                <a:latin typeface="+mj-ea"/>
                <a:ea typeface="+mj-ea"/>
                <a:cs typeface="Times New Roman" panose="02020603050405020304" pitchFamily="18" charset="0"/>
              </a:rPr>
              <a:t>11.</a:t>
            </a:r>
            <a:r>
              <a:rPr lang="zh-CN" altLang="en-US" b="1" u="sng" kern="0" dirty="0">
                <a:solidFill>
                  <a:srgbClr val="C00000"/>
                </a:solidFill>
                <a:latin typeface="+mj-ea"/>
                <a:ea typeface="+mj-ea"/>
                <a:cs typeface="Times New Roman" panose="02020603050405020304" pitchFamily="18" charset="0"/>
              </a:rPr>
              <a:t>（七）</a:t>
            </a:r>
            <a:r>
              <a:rPr lang="zh-CN" altLang="zh-CN" b="1" kern="0" dirty="0">
                <a:solidFill>
                  <a:srgbClr val="000080"/>
                </a:solidFill>
                <a:latin typeface="+mj-ea"/>
                <a:ea typeface="+mj-ea"/>
                <a:cs typeface="Times New Roman" panose="02020603050405020304" pitchFamily="18" charset="0"/>
              </a:rPr>
              <a:t>强化理论</a:t>
            </a:r>
            <a:endParaRPr lang="zh-CN" altLang="zh-CN" sz="1600" kern="100" dirty="0">
              <a:effectLst/>
              <a:latin typeface="+mj-ea"/>
              <a:ea typeface="+mj-ea"/>
              <a:cs typeface="Times New Roman" panose="02020603050405020304" pitchFamily="18" charset="0"/>
            </a:endParaRPr>
          </a:p>
        </p:txBody>
      </p:sp>
      <p:graphicFrame>
        <p:nvGraphicFramePr>
          <p:cNvPr id="14" name="表格 13">
            <a:extLst>
              <a:ext uri="{FF2B5EF4-FFF2-40B4-BE49-F238E27FC236}">
                <a16:creationId xmlns:a16="http://schemas.microsoft.com/office/drawing/2014/main" id="{9C311956-4BAC-4C50-804B-D405305E3C10}"/>
              </a:ext>
            </a:extLst>
          </p:cNvPr>
          <p:cNvGraphicFramePr>
            <a:graphicFrameLocks noGrp="1"/>
          </p:cNvGraphicFramePr>
          <p:nvPr>
            <p:extLst>
              <p:ext uri="{D42A27DB-BD31-4B8C-83A1-F6EECF244321}">
                <p14:modId xmlns:p14="http://schemas.microsoft.com/office/powerpoint/2010/main" val="3912999679"/>
              </p:ext>
            </p:extLst>
          </p:nvPr>
        </p:nvGraphicFramePr>
        <p:xfrm>
          <a:off x="1065509" y="3625275"/>
          <a:ext cx="9781693" cy="688467"/>
        </p:xfrm>
        <a:graphic>
          <a:graphicData uri="http://schemas.openxmlformats.org/drawingml/2006/table">
            <a:tbl>
              <a:tblPr>
                <a:tableStyleId>{5C22544A-7EE6-4342-B048-85BDC9FD1C3A}</a:tableStyleId>
              </a:tblPr>
              <a:tblGrid>
                <a:gridCol w="9781693">
                  <a:extLst>
                    <a:ext uri="{9D8B030D-6E8A-4147-A177-3AD203B41FA5}">
                      <a16:colId xmlns:a16="http://schemas.microsoft.com/office/drawing/2014/main" val="1682982250"/>
                    </a:ext>
                  </a:extLst>
                </a:gridCol>
              </a:tblGrid>
              <a:tr h="359410">
                <a:tc>
                  <a:txBody>
                    <a:bodyPr/>
                    <a:lstStyle/>
                    <a:p>
                      <a:pPr algn="l">
                        <a:lnSpc>
                          <a:spcPct val="150000"/>
                        </a:lnSpc>
                        <a:spcAft>
                          <a:spcPts val="0"/>
                        </a:spcAft>
                      </a:pPr>
                      <a:r>
                        <a:rPr lang="zh-CN" sz="1600" b="1" kern="0" dirty="0">
                          <a:solidFill>
                            <a:srgbClr val="002060"/>
                          </a:solidFill>
                          <a:effectLst/>
                          <a:latin typeface="+mj-ea"/>
                          <a:ea typeface="+mj-ea"/>
                        </a:rPr>
                        <a:t>它是一种行为主义观点，注重行为和结果，并不考虑人的内在心态，并不是地道的动机激励理论</a:t>
                      </a:r>
                      <a:r>
                        <a:rPr lang="zh-CN" altLang="en-US" sz="1600" b="1" kern="0" dirty="0">
                          <a:solidFill>
                            <a:srgbClr val="002060"/>
                          </a:solidFill>
                          <a:effectLst/>
                          <a:latin typeface="+mj-ea"/>
                          <a:ea typeface="+mj-ea"/>
                        </a:rPr>
                        <a:t>（忽视人的内在心理状态，就不存在动机了）</a:t>
                      </a:r>
                      <a:r>
                        <a:rPr lang="zh-CN" sz="1600" b="1" kern="0" dirty="0">
                          <a:solidFill>
                            <a:srgbClr val="002060"/>
                          </a:solidFill>
                          <a:effectLst/>
                          <a:latin typeface="+mj-ea"/>
                          <a:ea typeface="+mj-ea"/>
                        </a:rPr>
                        <a:t>。</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102635571"/>
                  </a:ext>
                </a:extLst>
              </a:tr>
            </a:tbl>
          </a:graphicData>
        </a:graphic>
      </p:graphicFrame>
    </p:spTree>
    <p:extLst>
      <p:ext uri="{BB962C8B-B14F-4D97-AF65-F5344CB8AC3E}">
        <p14:creationId xmlns:p14="http://schemas.microsoft.com/office/powerpoint/2010/main" val="24377117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057F1A64-DA00-43AA-9B89-254ADA59CE34}"/>
              </a:ext>
            </a:extLst>
          </p:cNvPr>
          <p:cNvSpPr/>
          <p:nvPr/>
        </p:nvSpPr>
        <p:spPr>
          <a:xfrm>
            <a:off x="930406" y="649200"/>
            <a:ext cx="3555782" cy="442878"/>
          </a:xfrm>
          <a:prstGeom prst="rect">
            <a:avLst/>
          </a:prstGeom>
        </p:spPr>
        <p:txBody>
          <a:bodyPr wrap="none">
            <a:spAutoFit/>
          </a:bodyPr>
          <a:lstStyle/>
          <a:p>
            <a:pPr>
              <a:lnSpc>
                <a:spcPct val="150000"/>
              </a:lnSpc>
            </a:pPr>
            <a:r>
              <a:rPr lang="zh-CN" altLang="en-US" b="1" kern="0" dirty="0">
                <a:solidFill>
                  <a:srgbClr val="002060"/>
                </a:solidFill>
                <a:latin typeface="黑体" pitchFamily="49" charset="-122"/>
                <a:ea typeface="黑体" pitchFamily="49" charset="-122"/>
                <a:cs typeface="Times New Roman" panose="02020603050405020304" pitchFamily="18" charset="0"/>
              </a:rPr>
              <a:t>第三节 激励理论在实践中的应用</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
        <p:nvSpPr>
          <p:cNvPr id="15" name="矩形 14">
            <a:extLst>
              <a:ext uri="{FF2B5EF4-FFF2-40B4-BE49-F238E27FC236}">
                <a16:creationId xmlns:a16="http://schemas.microsoft.com/office/drawing/2014/main" id="{AA755AA6-B6B0-402C-88AB-7D240BDB0385}"/>
              </a:ext>
            </a:extLst>
          </p:cNvPr>
          <p:cNvSpPr/>
          <p:nvPr/>
        </p:nvSpPr>
        <p:spPr>
          <a:xfrm>
            <a:off x="974464" y="1298575"/>
            <a:ext cx="2162772" cy="442878"/>
          </a:xfrm>
          <a:prstGeom prst="rect">
            <a:avLst/>
          </a:prstGeom>
        </p:spPr>
        <p:txBody>
          <a:bodyPr wrap="none">
            <a:spAutoFit/>
          </a:bodyPr>
          <a:lstStyle/>
          <a:p>
            <a:pPr>
              <a:lnSpc>
                <a:spcPct val="150000"/>
              </a:lnSpc>
            </a:pPr>
            <a:r>
              <a:rPr lang="en-US" altLang="zh-CN" b="1" u="sng" kern="0" dirty="0">
                <a:solidFill>
                  <a:srgbClr val="C00000"/>
                </a:solidFill>
                <a:latin typeface="黑体" pitchFamily="49" charset="-122"/>
                <a:ea typeface="黑体" pitchFamily="49" charset="-122"/>
                <a:cs typeface="Times New Roman" panose="02020603050405020304" pitchFamily="18" charset="0"/>
              </a:rPr>
              <a:t>12.</a:t>
            </a:r>
            <a:r>
              <a:rPr lang="zh-CN" altLang="en-US" b="1" u="sng" kern="0" dirty="0">
                <a:solidFill>
                  <a:srgbClr val="C00000"/>
                </a:solidFill>
                <a:latin typeface="黑体" pitchFamily="49" charset="-122"/>
                <a:ea typeface="黑体" pitchFamily="49" charset="-122"/>
                <a:cs typeface="Times New Roman" panose="02020603050405020304" pitchFamily="18" charset="0"/>
              </a:rPr>
              <a:t>（一）</a:t>
            </a:r>
            <a:r>
              <a:rPr lang="zh-CN" altLang="zh-CN" b="1" u="sng" kern="0" dirty="0">
                <a:solidFill>
                  <a:srgbClr val="C00000"/>
                </a:solidFill>
                <a:latin typeface="黑体" pitchFamily="49" charset="-122"/>
                <a:ea typeface="黑体" pitchFamily="49" charset="-122"/>
                <a:cs typeface="Times New Roman" panose="02020603050405020304" pitchFamily="18" charset="0"/>
              </a:rPr>
              <a:t>目标管理</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16" name="表格 15">
            <a:extLst>
              <a:ext uri="{FF2B5EF4-FFF2-40B4-BE49-F238E27FC236}">
                <a16:creationId xmlns:a16="http://schemas.microsoft.com/office/drawing/2014/main" id="{10401E7C-5111-4CFE-9D00-D142288CC9D9}"/>
              </a:ext>
            </a:extLst>
          </p:cNvPr>
          <p:cNvGraphicFramePr>
            <a:graphicFrameLocks noGrp="1"/>
          </p:cNvGraphicFramePr>
          <p:nvPr>
            <p:extLst>
              <p:ext uri="{D42A27DB-BD31-4B8C-83A1-F6EECF244321}">
                <p14:modId xmlns:p14="http://schemas.microsoft.com/office/powerpoint/2010/main" val="2942245004"/>
              </p:ext>
            </p:extLst>
          </p:nvPr>
        </p:nvGraphicFramePr>
        <p:xfrm>
          <a:off x="954230" y="1884342"/>
          <a:ext cx="9640198" cy="1041465"/>
        </p:xfrm>
        <a:graphic>
          <a:graphicData uri="http://schemas.openxmlformats.org/drawingml/2006/table">
            <a:tbl>
              <a:tblPr>
                <a:tableStyleId>{5C22544A-7EE6-4342-B048-85BDC9FD1C3A}</a:tableStyleId>
              </a:tblPr>
              <a:tblGrid>
                <a:gridCol w="1444372">
                  <a:extLst>
                    <a:ext uri="{9D8B030D-6E8A-4147-A177-3AD203B41FA5}">
                      <a16:colId xmlns:a16="http://schemas.microsoft.com/office/drawing/2014/main" val="2789700582"/>
                    </a:ext>
                  </a:extLst>
                </a:gridCol>
                <a:gridCol w="8195826">
                  <a:extLst>
                    <a:ext uri="{9D8B030D-6E8A-4147-A177-3AD203B41FA5}">
                      <a16:colId xmlns:a16="http://schemas.microsoft.com/office/drawing/2014/main" val="1748192150"/>
                    </a:ext>
                  </a:extLst>
                </a:gridCol>
              </a:tblGrid>
              <a:tr h="0">
                <a:tc>
                  <a:txBody>
                    <a:bodyPr/>
                    <a:lstStyle/>
                    <a:p>
                      <a:pPr algn="l">
                        <a:lnSpc>
                          <a:spcPct val="150000"/>
                        </a:lnSpc>
                        <a:spcAft>
                          <a:spcPts val="0"/>
                        </a:spcAft>
                      </a:pPr>
                      <a:r>
                        <a:rPr lang="zh-CN" sz="1800" b="1" kern="0" dirty="0">
                          <a:solidFill>
                            <a:srgbClr val="002060"/>
                          </a:solidFill>
                          <a:effectLst/>
                          <a:latin typeface="黑体" pitchFamily="49" charset="-122"/>
                          <a:ea typeface="黑体" pitchFamily="49" charset="-122"/>
                        </a:rPr>
                        <a:t>基本核心</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dirty="0">
                          <a:solidFill>
                            <a:srgbClr val="002060"/>
                          </a:solidFill>
                          <a:effectLst/>
                          <a:latin typeface="黑体" pitchFamily="49" charset="-122"/>
                          <a:ea typeface="黑体" pitchFamily="49" charset="-122"/>
                        </a:rPr>
                        <a:t>强调通过群体共同参与制定具体的、可行的而且能够客观衡量的目标。</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594679800"/>
                  </a:ext>
                </a:extLst>
              </a:tr>
              <a:tr h="0">
                <a:tc>
                  <a:txBody>
                    <a:bodyPr/>
                    <a:lstStyle/>
                    <a:p>
                      <a:pPr algn="l">
                        <a:lnSpc>
                          <a:spcPct val="150000"/>
                        </a:lnSpc>
                        <a:spcAft>
                          <a:spcPts val="0"/>
                        </a:spcAft>
                      </a:pPr>
                      <a:r>
                        <a:rPr lang="zh-CN" sz="1800" b="1" kern="0">
                          <a:solidFill>
                            <a:srgbClr val="002060"/>
                          </a:solidFill>
                          <a:effectLst/>
                          <a:latin typeface="黑体" pitchFamily="49" charset="-122"/>
                          <a:ea typeface="黑体" pitchFamily="49" charset="-122"/>
                        </a:rPr>
                        <a:t>四要素</a:t>
                      </a:r>
                      <a:endParaRPr lang="zh-CN" sz="18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u="sng" kern="0" dirty="0">
                          <a:solidFill>
                            <a:srgbClr val="002060"/>
                          </a:solidFill>
                          <a:effectLst/>
                          <a:latin typeface="黑体" pitchFamily="49" charset="-122"/>
                          <a:ea typeface="黑体" pitchFamily="49" charset="-122"/>
                        </a:rPr>
                        <a:t>目标具体化、参与决策、限期完成、绩效反馈。</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265738154"/>
                  </a:ext>
                </a:extLst>
              </a:tr>
              <a:tr h="0">
                <a:tc>
                  <a:txBody>
                    <a:bodyPr/>
                    <a:lstStyle/>
                    <a:p>
                      <a:pPr algn="l">
                        <a:lnSpc>
                          <a:spcPct val="150000"/>
                        </a:lnSpc>
                        <a:spcAft>
                          <a:spcPts val="0"/>
                        </a:spcAft>
                      </a:pPr>
                      <a:r>
                        <a:rPr lang="zh-CN" sz="1800" b="1" kern="0" dirty="0">
                          <a:solidFill>
                            <a:srgbClr val="002060"/>
                          </a:solidFill>
                          <a:effectLst/>
                          <a:latin typeface="黑体" pitchFamily="49" charset="-122"/>
                          <a:ea typeface="黑体" pitchFamily="49" charset="-122"/>
                        </a:rPr>
                        <a:t>实施</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dirty="0">
                          <a:solidFill>
                            <a:srgbClr val="002060"/>
                          </a:solidFill>
                          <a:effectLst/>
                          <a:latin typeface="黑体" pitchFamily="49" charset="-122"/>
                          <a:ea typeface="黑体" pitchFamily="49" charset="-122"/>
                        </a:rPr>
                        <a:t>自上而下设定目标，也包括自下而上过程。</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327352085"/>
                  </a:ext>
                </a:extLst>
              </a:tr>
            </a:tbl>
          </a:graphicData>
        </a:graphic>
      </p:graphicFrame>
    </p:spTree>
    <p:extLst>
      <p:ext uri="{BB962C8B-B14F-4D97-AF65-F5344CB8AC3E}">
        <p14:creationId xmlns:p14="http://schemas.microsoft.com/office/powerpoint/2010/main" val="24377117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C1EC4844-C779-419D-A361-061B52322118}"/>
              </a:ext>
            </a:extLst>
          </p:cNvPr>
          <p:cNvSpPr/>
          <p:nvPr/>
        </p:nvSpPr>
        <p:spPr>
          <a:xfrm>
            <a:off x="1040765" y="712262"/>
            <a:ext cx="2151551" cy="458908"/>
          </a:xfrm>
          <a:prstGeom prst="rect">
            <a:avLst/>
          </a:prstGeom>
        </p:spPr>
        <p:txBody>
          <a:bodyPr wrap="none">
            <a:spAutoFit/>
          </a:bodyPr>
          <a:lstStyle/>
          <a:p>
            <a:pPr>
              <a:lnSpc>
                <a:spcPct val="150000"/>
              </a:lnSpc>
            </a:pPr>
            <a:r>
              <a:rPr lang="en-US" altLang="zh-CN" b="1" u="sng" kern="0" dirty="0">
                <a:solidFill>
                  <a:srgbClr val="C00000"/>
                </a:solidFill>
                <a:latin typeface="+mj-ea"/>
                <a:ea typeface="+mj-ea"/>
                <a:cs typeface="Times New Roman" panose="02020603050405020304" pitchFamily="18" charset="0"/>
              </a:rPr>
              <a:t>13.</a:t>
            </a:r>
            <a:r>
              <a:rPr lang="zh-CN" altLang="en-US" b="1" u="sng" kern="0" dirty="0">
                <a:solidFill>
                  <a:srgbClr val="C00000"/>
                </a:solidFill>
                <a:latin typeface="+mj-ea"/>
                <a:ea typeface="+mj-ea"/>
                <a:cs typeface="Times New Roman" panose="02020603050405020304" pitchFamily="18" charset="0"/>
              </a:rPr>
              <a:t>（二）</a:t>
            </a:r>
            <a:r>
              <a:rPr lang="zh-CN" altLang="zh-CN" b="1" u="sng" kern="0" dirty="0">
                <a:solidFill>
                  <a:srgbClr val="C00000"/>
                </a:solidFill>
                <a:latin typeface="+mj-ea"/>
                <a:ea typeface="+mj-ea"/>
                <a:cs typeface="Times New Roman" panose="02020603050405020304" pitchFamily="18" charset="0"/>
              </a:rPr>
              <a:t>参与管理</a:t>
            </a: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5FCD57A3-1BBC-45CB-ADB0-D9867D3B1BF1}"/>
              </a:ext>
            </a:extLst>
          </p:cNvPr>
          <p:cNvGraphicFramePr>
            <a:graphicFrameLocks noGrp="1"/>
          </p:cNvGraphicFramePr>
          <p:nvPr>
            <p:extLst>
              <p:ext uri="{D42A27DB-BD31-4B8C-83A1-F6EECF244321}">
                <p14:modId xmlns:p14="http://schemas.microsoft.com/office/powerpoint/2010/main" val="222080238"/>
              </p:ext>
            </p:extLst>
          </p:nvPr>
        </p:nvGraphicFramePr>
        <p:xfrm>
          <a:off x="988093" y="1298575"/>
          <a:ext cx="10215814" cy="4380930"/>
        </p:xfrm>
        <a:graphic>
          <a:graphicData uri="http://schemas.openxmlformats.org/drawingml/2006/table">
            <a:tbl>
              <a:tblPr>
                <a:tableStyleId>{5C22544A-7EE6-4342-B048-85BDC9FD1C3A}</a:tableStyleId>
              </a:tblPr>
              <a:tblGrid>
                <a:gridCol w="1613217">
                  <a:extLst>
                    <a:ext uri="{9D8B030D-6E8A-4147-A177-3AD203B41FA5}">
                      <a16:colId xmlns:a16="http://schemas.microsoft.com/office/drawing/2014/main" val="2924068535"/>
                    </a:ext>
                  </a:extLst>
                </a:gridCol>
                <a:gridCol w="8602597">
                  <a:extLst>
                    <a:ext uri="{9D8B030D-6E8A-4147-A177-3AD203B41FA5}">
                      <a16:colId xmlns:a16="http://schemas.microsoft.com/office/drawing/2014/main" val="1381918336"/>
                    </a:ext>
                  </a:extLst>
                </a:gridCol>
              </a:tblGrid>
              <a:tr h="690880">
                <a:tc>
                  <a:txBody>
                    <a:bodyPr/>
                    <a:lstStyle/>
                    <a:p>
                      <a:pPr algn="l">
                        <a:lnSpc>
                          <a:spcPct val="150000"/>
                        </a:lnSpc>
                        <a:spcAft>
                          <a:spcPts val="0"/>
                        </a:spcAft>
                      </a:pPr>
                      <a:r>
                        <a:rPr lang="en-US" sz="1800" b="1" kern="0" dirty="0">
                          <a:solidFill>
                            <a:srgbClr val="002060"/>
                          </a:solidFill>
                          <a:effectLst/>
                          <a:latin typeface="+mj-ea"/>
                          <a:ea typeface="+mj-ea"/>
                        </a:rPr>
                        <a:t>1.</a:t>
                      </a:r>
                      <a:r>
                        <a:rPr lang="zh-CN" altLang="en-US" sz="1800" b="1" kern="0" dirty="0">
                          <a:solidFill>
                            <a:srgbClr val="002060"/>
                          </a:solidFill>
                          <a:effectLst/>
                          <a:latin typeface="+mj-ea"/>
                          <a:ea typeface="+mj-ea"/>
                        </a:rPr>
                        <a:t>管理者将权利与员工分享的</a:t>
                      </a:r>
                      <a:r>
                        <a:rPr lang="zh-CN" sz="1800" b="1" kern="0" dirty="0">
                          <a:solidFill>
                            <a:srgbClr val="002060"/>
                          </a:solidFill>
                          <a:effectLst/>
                          <a:latin typeface="+mj-ea"/>
                          <a:ea typeface="+mj-ea"/>
                        </a:rPr>
                        <a:t>理由</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 </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en-US" sz="1800" b="1" kern="0" dirty="0">
                          <a:solidFill>
                            <a:srgbClr val="002060"/>
                          </a:solidFill>
                          <a:effectLst/>
                          <a:latin typeface="+mj-ea"/>
                          <a:ea typeface="+mj-ea"/>
                        </a:rPr>
                        <a:t>①</a:t>
                      </a:r>
                      <a:r>
                        <a:rPr lang="zh-CN" sz="1800" b="1" kern="0" dirty="0">
                          <a:solidFill>
                            <a:srgbClr val="002060"/>
                          </a:solidFill>
                          <a:effectLst/>
                          <a:latin typeface="+mj-ea"/>
                          <a:ea typeface="+mj-ea"/>
                        </a:rPr>
                        <a:t>工作十分复杂</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②</a:t>
                      </a:r>
                      <a:r>
                        <a:rPr lang="zh-CN" sz="1800" b="1" kern="0" dirty="0">
                          <a:solidFill>
                            <a:srgbClr val="002060"/>
                          </a:solidFill>
                          <a:effectLst/>
                          <a:latin typeface="+mj-ea"/>
                          <a:ea typeface="+mj-ea"/>
                        </a:rPr>
                        <a:t>工作任务相互依赖程度高</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③</a:t>
                      </a:r>
                      <a:r>
                        <a:rPr lang="zh-CN" sz="1800" b="1" kern="0" dirty="0">
                          <a:solidFill>
                            <a:srgbClr val="002060"/>
                          </a:solidFill>
                          <a:effectLst/>
                          <a:latin typeface="+mj-ea"/>
                          <a:ea typeface="+mj-ea"/>
                        </a:rPr>
                        <a:t>有认同感、利于决策执行</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④</a:t>
                      </a:r>
                      <a:r>
                        <a:rPr lang="zh-CN" sz="1800" b="1" kern="0" dirty="0">
                          <a:solidFill>
                            <a:srgbClr val="002060"/>
                          </a:solidFill>
                          <a:effectLst/>
                          <a:latin typeface="+mj-ea"/>
                          <a:ea typeface="+mj-ea"/>
                        </a:rPr>
                        <a:t>可以提供内在奖赏，使工作有趣、有意义。</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251531003"/>
                  </a:ext>
                </a:extLst>
              </a:tr>
              <a:tr h="880745">
                <a:tc>
                  <a:txBody>
                    <a:bodyPr/>
                    <a:lstStyle/>
                    <a:p>
                      <a:pPr algn="l">
                        <a:lnSpc>
                          <a:spcPct val="150000"/>
                        </a:lnSpc>
                        <a:spcAft>
                          <a:spcPts val="0"/>
                        </a:spcAft>
                      </a:pPr>
                      <a:r>
                        <a:rPr lang="en-US" sz="1800" b="1" kern="0" dirty="0">
                          <a:solidFill>
                            <a:srgbClr val="002060"/>
                          </a:solidFill>
                          <a:effectLst/>
                          <a:latin typeface="+mj-ea"/>
                          <a:ea typeface="+mj-ea"/>
                        </a:rPr>
                        <a:t>2.</a:t>
                      </a:r>
                      <a:r>
                        <a:rPr lang="zh-CN" sz="1800" b="1" kern="0" dirty="0">
                          <a:solidFill>
                            <a:srgbClr val="002060"/>
                          </a:solidFill>
                          <a:effectLst/>
                          <a:latin typeface="+mj-ea"/>
                          <a:ea typeface="+mj-ea"/>
                        </a:rPr>
                        <a:t>实施条件</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 </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en-US" sz="1800" b="1" kern="0" dirty="0">
                          <a:solidFill>
                            <a:srgbClr val="002060"/>
                          </a:solidFill>
                          <a:effectLst/>
                          <a:latin typeface="+mj-ea"/>
                          <a:ea typeface="+mj-ea"/>
                        </a:rPr>
                        <a:t>①</a:t>
                      </a:r>
                      <a:r>
                        <a:rPr lang="zh-CN" altLang="en-US" sz="1800" b="1" kern="0" dirty="0">
                          <a:solidFill>
                            <a:srgbClr val="002060"/>
                          </a:solidFill>
                          <a:effectLst/>
                          <a:latin typeface="+mj-ea"/>
                          <a:ea typeface="+mj-ea"/>
                        </a:rPr>
                        <a:t>员工</a:t>
                      </a:r>
                      <a:r>
                        <a:rPr lang="zh-CN" sz="1800" b="1" kern="0" dirty="0">
                          <a:solidFill>
                            <a:srgbClr val="002060"/>
                          </a:solidFill>
                          <a:effectLst/>
                          <a:latin typeface="+mj-ea"/>
                          <a:ea typeface="+mj-ea"/>
                        </a:rPr>
                        <a:t>要有充裕的时间来进行参与；</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②</a:t>
                      </a:r>
                      <a:r>
                        <a:rPr lang="zh-CN" sz="1800" b="1" kern="0" dirty="0">
                          <a:solidFill>
                            <a:srgbClr val="002060"/>
                          </a:solidFill>
                          <a:effectLst/>
                          <a:latin typeface="+mj-ea"/>
                          <a:ea typeface="+mj-ea"/>
                        </a:rPr>
                        <a:t>员工参与的问题必须与其自身利益相关；</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③</a:t>
                      </a:r>
                      <a:r>
                        <a:rPr lang="zh-CN" sz="1800" b="1" kern="0" dirty="0">
                          <a:solidFill>
                            <a:srgbClr val="002060"/>
                          </a:solidFill>
                          <a:effectLst/>
                          <a:latin typeface="+mj-ea"/>
                          <a:ea typeface="+mj-ea"/>
                        </a:rPr>
                        <a:t>员工必须具有参与的能力，如智力、知识技术、沟通技巧等</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④</a:t>
                      </a:r>
                      <a:r>
                        <a:rPr lang="zh-CN" sz="1800" b="1" kern="0" dirty="0">
                          <a:solidFill>
                            <a:srgbClr val="002060"/>
                          </a:solidFill>
                          <a:effectLst/>
                          <a:latin typeface="+mj-ea"/>
                          <a:ea typeface="+mj-ea"/>
                        </a:rPr>
                        <a:t>参与不应使员工和管理者的地位和权力受到威胁；</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⑤</a:t>
                      </a:r>
                      <a:r>
                        <a:rPr lang="zh-CN" sz="1800" b="1" kern="0" dirty="0">
                          <a:solidFill>
                            <a:srgbClr val="002060"/>
                          </a:solidFill>
                          <a:effectLst/>
                          <a:latin typeface="+mj-ea"/>
                          <a:ea typeface="+mj-ea"/>
                        </a:rPr>
                        <a:t>组织文化必须支持员工参与</a:t>
                      </a:r>
                      <a:r>
                        <a:rPr lang="zh-CN" altLang="en-US" sz="1800" b="1" kern="0" dirty="0">
                          <a:solidFill>
                            <a:srgbClr val="002060"/>
                          </a:solidFill>
                          <a:effectLst/>
                          <a:latin typeface="+mj-ea"/>
                          <a:ea typeface="+mj-ea"/>
                        </a:rPr>
                        <a:t>；</a:t>
                      </a:r>
                      <a:endParaRPr lang="en-US" altLang="zh-CN" sz="1800" b="1" kern="0" dirty="0">
                        <a:solidFill>
                          <a:srgbClr val="002060"/>
                        </a:solidFill>
                        <a:effectLst/>
                        <a:latin typeface="+mj-ea"/>
                        <a:ea typeface="+mj-ea"/>
                      </a:endParaRPr>
                    </a:p>
                    <a:p>
                      <a:pPr algn="l">
                        <a:lnSpc>
                          <a:spcPct val="150000"/>
                        </a:lnSpc>
                        <a:spcAft>
                          <a:spcPts val="0"/>
                        </a:spcAft>
                      </a:pPr>
                      <a:r>
                        <a:rPr lang="zh-CN" altLang="zh-CN" sz="1800" b="1" kern="0" dirty="0">
                          <a:solidFill>
                            <a:srgbClr val="002060"/>
                          </a:solidFill>
                          <a:effectLst/>
                          <a:latin typeface="+mj-ea"/>
                          <a:ea typeface="+mj-ea"/>
                        </a:rPr>
                        <a:t>⑥</a:t>
                      </a:r>
                      <a:r>
                        <a:rPr lang="zh-CN" sz="1800" b="1" kern="0" dirty="0">
                          <a:solidFill>
                            <a:srgbClr val="002060"/>
                          </a:solidFill>
                          <a:effectLst/>
                          <a:latin typeface="+mj-ea"/>
                          <a:ea typeface="+mj-ea"/>
                        </a:rPr>
                        <a:t>员工</a:t>
                      </a:r>
                      <a:r>
                        <a:rPr lang="zh-CN" altLang="en-US" sz="1800" b="1" kern="0" dirty="0">
                          <a:solidFill>
                            <a:srgbClr val="002060"/>
                          </a:solidFill>
                          <a:effectLst/>
                          <a:latin typeface="+mj-ea"/>
                          <a:ea typeface="+mj-ea"/>
                        </a:rPr>
                        <a:t>的</a:t>
                      </a:r>
                      <a:r>
                        <a:rPr lang="zh-CN" sz="1800" b="1" kern="0" dirty="0">
                          <a:solidFill>
                            <a:srgbClr val="002060"/>
                          </a:solidFill>
                          <a:effectLst/>
                          <a:latin typeface="+mj-ea"/>
                          <a:ea typeface="+mj-ea"/>
                        </a:rPr>
                        <a:t>参与需要。</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13864251"/>
                  </a:ext>
                </a:extLst>
              </a:tr>
              <a:tr h="192405">
                <a:tc>
                  <a:txBody>
                    <a:bodyPr/>
                    <a:lstStyle/>
                    <a:p>
                      <a:pPr algn="l">
                        <a:lnSpc>
                          <a:spcPct val="150000"/>
                        </a:lnSpc>
                        <a:spcAft>
                          <a:spcPts val="0"/>
                        </a:spcAft>
                      </a:pPr>
                      <a:r>
                        <a:rPr lang="en-US" sz="1800" b="1" kern="0">
                          <a:solidFill>
                            <a:srgbClr val="002060"/>
                          </a:solidFill>
                          <a:effectLst/>
                          <a:latin typeface="+mj-ea"/>
                          <a:ea typeface="+mj-ea"/>
                        </a:rPr>
                        <a:t>2.</a:t>
                      </a:r>
                      <a:r>
                        <a:rPr lang="zh-CN" sz="1800" b="1" kern="0">
                          <a:solidFill>
                            <a:srgbClr val="002060"/>
                          </a:solidFill>
                          <a:effectLst/>
                          <a:latin typeface="+mj-ea"/>
                          <a:ea typeface="+mj-ea"/>
                        </a:rPr>
                        <a:t>模式</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dirty="0">
                          <a:solidFill>
                            <a:srgbClr val="002060"/>
                          </a:solidFill>
                          <a:effectLst/>
                          <a:latin typeface="+mj-ea"/>
                          <a:ea typeface="+mj-ea"/>
                        </a:rPr>
                        <a:t>质量监督小组：</a:t>
                      </a:r>
                      <a:r>
                        <a:rPr lang="zh-CN" sz="1800" b="1" u="sng" kern="0" dirty="0">
                          <a:solidFill>
                            <a:srgbClr val="002060"/>
                          </a:solidFill>
                          <a:effectLst/>
                          <a:highlight>
                            <a:srgbClr val="FFFF00"/>
                          </a:highlight>
                          <a:latin typeface="+mj-ea"/>
                          <a:ea typeface="+mj-ea"/>
                        </a:rPr>
                        <a:t>常见</a:t>
                      </a:r>
                      <a:r>
                        <a:rPr lang="zh-CN" sz="1800" b="1" kern="0" dirty="0">
                          <a:solidFill>
                            <a:srgbClr val="002060"/>
                          </a:solidFill>
                          <a:effectLst/>
                          <a:latin typeface="+mj-ea"/>
                          <a:ea typeface="+mj-ea"/>
                        </a:rPr>
                        <a:t>的参与管理模式</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4006007222"/>
                  </a:ext>
                </a:extLst>
              </a:tr>
            </a:tbl>
          </a:graphicData>
        </a:graphic>
      </p:graphicFrame>
    </p:spTree>
    <p:extLst>
      <p:ext uri="{BB962C8B-B14F-4D97-AF65-F5344CB8AC3E}">
        <p14:creationId xmlns:p14="http://schemas.microsoft.com/office/powerpoint/2010/main" val="32186276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A4D179E0-316D-423D-871F-3BBDC32C1E5F}"/>
              </a:ext>
            </a:extLst>
          </p:cNvPr>
          <p:cNvSpPr/>
          <p:nvPr/>
        </p:nvSpPr>
        <p:spPr>
          <a:xfrm>
            <a:off x="895636" y="790744"/>
            <a:ext cx="2395207" cy="442878"/>
          </a:xfrm>
          <a:prstGeom prst="rect">
            <a:avLst/>
          </a:prstGeom>
        </p:spPr>
        <p:txBody>
          <a:bodyPr wrap="none">
            <a:spAutoFit/>
          </a:bodyPr>
          <a:lstStyle/>
          <a:p>
            <a:pPr>
              <a:lnSpc>
                <a:spcPct val="150000"/>
              </a:lnSpc>
            </a:pPr>
            <a:r>
              <a:rPr lang="en-US" altLang="zh-CN" b="1" u="sng" kern="0" dirty="0">
                <a:solidFill>
                  <a:srgbClr val="C00000"/>
                </a:solidFill>
                <a:latin typeface="黑体" pitchFamily="49" charset="-122"/>
                <a:ea typeface="黑体" pitchFamily="49" charset="-122"/>
                <a:cs typeface="Times New Roman" panose="02020603050405020304" pitchFamily="18" charset="0"/>
              </a:rPr>
              <a:t>14.</a:t>
            </a:r>
            <a:r>
              <a:rPr lang="zh-CN" altLang="en-US" b="1" u="sng" kern="0" dirty="0">
                <a:solidFill>
                  <a:srgbClr val="C00000"/>
                </a:solidFill>
                <a:latin typeface="黑体" pitchFamily="49" charset="-122"/>
                <a:ea typeface="黑体" pitchFamily="49" charset="-122"/>
                <a:cs typeface="Times New Roman" panose="02020603050405020304" pitchFamily="18" charset="0"/>
              </a:rPr>
              <a:t>（三）</a:t>
            </a:r>
            <a:r>
              <a:rPr lang="zh-CN" altLang="zh-CN" b="1" u="sng" kern="0" dirty="0">
                <a:solidFill>
                  <a:srgbClr val="C00000"/>
                </a:solidFill>
                <a:latin typeface="黑体" pitchFamily="49" charset="-122"/>
                <a:ea typeface="黑体" pitchFamily="49" charset="-122"/>
                <a:cs typeface="Times New Roman" panose="02020603050405020304" pitchFamily="18" charset="0"/>
              </a:rPr>
              <a:t>绩效薪金制</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40BD8ACE-70C6-4688-ACCC-B0C0D574BDC4}"/>
              </a:ext>
            </a:extLst>
          </p:cNvPr>
          <p:cNvGraphicFramePr>
            <a:graphicFrameLocks noGrp="1"/>
          </p:cNvGraphicFramePr>
          <p:nvPr>
            <p:extLst>
              <p:ext uri="{D42A27DB-BD31-4B8C-83A1-F6EECF244321}">
                <p14:modId xmlns:p14="http://schemas.microsoft.com/office/powerpoint/2010/main" val="2406314147"/>
              </p:ext>
            </p:extLst>
          </p:nvPr>
        </p:nvGraphicFramePr>
        <p:xfrm>
          <a:off x="932913" y="1444422"/>
          <a:ext cx="10326173" cy="4089101"/>
        </p:xfrm>
        <a:graphic>
          <a:graphicData uri="http://schemas.openxmlformats.org/drawingml/2006/table">
            <a:tbl>
              <a:tblPr>
                <a:tableStyleId>{5C22544A-7EE6-4342-B048-85BDC9FD1C3A}</a:tableStyleId>
              </a:tblPr>
              <a:tblGrid>
                <a:gridCol w="2036554">
                  <a:extLst>
                    <a:ext uri="{9D8B030D-6E8A-4147-A177-3AD203B41FA5}">
                      <a16:colId xmlns:a16="http://schemas.microsoft.com/office/drawing/2014/main" val="2171968178"/>
                    </a:ext>
                  </a:extLst>
                </a:gridCol>
                <a:gridCol w="8289619">
                  <a:extLst>
                    <a:ext uri="{9D8B030D-6E8A-4147-A177-3AD203B41FA5}">
                      <a16:colId xmlns:a16="http://schemas.microsoft.com/office/drawing/2014/main" val="4173857702"/>
                    </a:ext>
                  </a:extLst>
                </a:gridCol>
              </a:tblGrid>
              <a:tr h="584157">
                <a:tc>
                  <a:txBody>
                    <a:bodyPr/>
                    <a:lstStyle/>
                    <a:p>
                      <a:pPr algn="l">
                        <a:lnSpc>
                          <a:spcPct val="150000"/>
                        </a:lnSpc>
                        <a:spcAft>
                          <a:spcPts val="0"/>
                        </a:spcAft>
                      </a:pPr>
                      <a:r>
                        <a:rPr lang="en-US" sz="1800" b="1" kern="0" dirty="0">
                          <a:solidFill>
                            <a:srgbClr val="002060"/>
                          </a:solidFill>
                          <a:effectLst/>
                          <a:latin typeface="+mj-ea"/>
                          <a:ea typeface="+mj-ea"/>
                        </a:rPr>
                        <a:t>1</a:t>
                      </a:r>
                      <a:r>
                        <a:rPr lang="zh-CN" sz="1800" b="1" kern="0" dirty="0">
                          <a:solidFill>
                            <a:srgbClr val="002060"/>
                          </a:solidFill>
                          <a:effectLst/>
                          <a:latin typeface="+mj-ea"/>
                          <a:ea typeface="+mj-ea"/>
                        </a:rPr>
                        <a:t>．定义</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a:solidFill>
                            <a:srgbClr val="002060"/>
                          </a:solidFill>
                          <a:effectLst/>
                          <a:highlight>
                            <a:srgbClr val="FFFF00"/>
                          </a:highlight>
                          <a:latin typeface="+mj-ea"/>
                          <a:ea typeface="+mj-ea"/>
                        </a:rPr>
                        <a:t>指将绩效与报酬相结合的激励措施</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605463348"/>
                  </a:ext>
                </a:extLst>
              </a:tr>
              <a:tr h="1168316">
                <a:tc>
                  <a:txBody>
                    <a:bodyPr/>
                    <a:lstStyle/>
                    <a:p>
                      <a:pPr algn="l">
                        <a:lnSpc>
                          <a:spcPct val="150000"/>
                        </a:lnSpc>
                        <a:spcAft>
                          <a:spcPts val="0"/>
                        </a:spcAft>
                      </a:pPr>
                      <a:r>
                        <a:rPr lang="en-US" sz="1800" b="1" kern="0" dirty="0">
                          <a:solidFill>
                            <a:srgbClr val="002060"/>
                          </a:solidFill>
                          <a:effectLst/>
                          <a:latin typeface="+mj-ea"/>
                          <a:ea typeface="+mj-ea"/>
                        </a:rPr>
                        <a:t>2</a:t>
                      </a:r>
                      <a:r>
                        <a:rPr lang="zh-CN" sz="1800" b="1" kern="0" dirty="0">
                          <a:solidFill>
                            <a:srgbClr val="002060"/>
                          </a:solidFill>
                          <a:effectLst/>
                          <a:latin typeface="+mj-ea"/>
                          <a:ea typeface="+mj-ea"/>
                        </a:rPr>
                        <a:t>．方式</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dirty="0">
                          <a:solidFill>
                            <a:srgbClr val="002060"/>
                          </a:solidFill>
                          <a:effectLst/>
                          <a:highlight>
                            <a:srgbClr val="FFFF00"/>
                          </a:highlight>
                          <a:latin typeface="+mj-ea"/>
                          <a:ea typeface="+mj-ea"/>
                        </a:rPr>
                        <a:t>计件工资、工作奖金、利润分成、按利分红等。其中：按利分红在西方主要针对各级主管</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35364570"/>
                  </a:ext>
                </a:extLst>
              </a:tr>
              <a:tr h="584157">
                <a:tc>
                  <a:txBody>
                    <a:bodyPr/>
                    <a:lstStyle/>
                    <a:p>
                      <a:pPr algn="l">
                        <a:lnSpc>
                          <a:spcPct val="150000"/>
                        </a:lnSpc>
                        <a:spcAft>
                          <a:spcPts val="0"/>
                        </a:spcAft>
                      </a:pPr>
                      <a:r>
                        <a:rPr lang="en-US" sz="1800" b="1" kern="0">
                          <a:solidFill>
                            <a:srgbClr val="002060"/>
                          </a:solidFill>
                          <a:effectLst/>
                          <a:latin typeface="+mj-ea"/>
                          <a:ea typeface="+mj-ea"/>
                        </a:rPr>
                        <a:t>3</a:t>
                      </a:r>
                      <a:r>
                        <a:rPr lang="zh-CN" sz="1800" b="1" kern="0">
                          <a:solidFill>
                            <a:srgbClr val="002060"/>
                          </a:solidFill>
                          <a:effectLst/>
                          <a:latin typeface="+mj-ea"/>
                          <a:ea typeface="+mj-ea"/>
                        </a:rPr>
                        <a:t>．种类</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a:solidFill>
                            <a:srgbClr val="002060"/>
                          </a:solidFill>
                          <a:effectLst/>
                          <a:latin typeface="+mj-ea"/>
                          <a:ea typeface="+mj-ea"/>
                        </a:rPr>
                        <a:t>个人绩效、部门绩效和组织绩效</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886977087"/>
                  </a:ext>
                </a:extLst>
              </a:tr>
              <a:tr h="584157">
                <a:tc>
                  <a:txBody>
                    <a:bodyPr/>
                    <a:lstStyle/>
                    <a:p>
                      <a:pPr algn="l">
                        <a:lnSpc>
                          <a:spcPct val="150000"/>
                        </a:lnSpc>
                        <a:spcAft>
                          <a:spcPts val="0"/>
                        </a:spcAft>
                      </a:pPr>
                      <a:r>
                        <a:rPr lang="en-US" sz="1800" b="1" kern="0">
                          <a:solidFill>
                            <a:srgbClr val="002060"/>
                          </a:solidFill>
                          <a:effectLst/>
                          <a:latin typeface="+mj-ea"/>
                          <a:ea typeface="+mj-ea"/>
                        </a:rPr>
                        <a:t>4</a:t>
                      </a:r>
                      <a:r>
                        <a:rPr lang="zh-CN" sz="1800" b="1" kern="0">
                          <a:solidFill>
                            <a:srgbClr val="002060"/>
                          </a:solidFill>
                          <a:effectLst/>
                          <a:latin typeface="+mj-ea"/>
                          <a:ea typeface="+mj-ea"/>
                        </a:rPr>
                        <a:t>．实施基础</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dirty="0">
                          <a:solidFill>
                            <a:srgbClr val="002060"/>
                          </a:solidFill>
                          <a:effectLst/>
                          <a:latin typeface="+mj-ea"/>
                          <a:ea typeface="+mj-ea"/>
                        </a:rPr>
                        <a:t>公平、量化的绩效评估体系</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211977212"/>
                  </a:ext>
                </a:extLst>
              </a:tr>
              <a:tr h="584157">
                <a:tc>
                  <a:txBody>
                    <a:bodyPr/>
                    <a:lstStyle/>
                    <a:p>
                      <a:pPr algn="l">
                        <a:lnSpc>
                          <a:spcPct val="150000"/>
                        </a:lnSpc>
                        <a:spcAft>
                          <a:spcPts val="0"/>
                        </a:spcAft>
                      </a:pPr>
                      <a:r>
                        <a:rPr lang="en-US" sz="1800" b="1" kern="0">
                          <a:solidFill>
                            <a:srgbClr val="002060"/>
                          </a:solidFill>
                          <a:effectLst/>
                          <a:latin typeface="+mj-ea"/>
                          <a:ea typeface="+mj-ea"/>
                        </a:rPr>
                        <a:t>5</a:t>
                      </a:r>
                      <a:r>
                        <a:rPr lang="zh-CN" sz="1800" b="1" kern="0">
                          <a:solidFill>
                            <a:srgbClr val="002060"/>
                          </a:solidFill>
                          <a:effectLst/>
                          <a:latin typeface="+mj-ea"/>
                          <a:ea typeface="+mj-ea"/>
                        </a:rPr>
                        <a:t>．主要优点</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a:solidFill>
                            <a:srgbClr val="002060"/>
                          </a:solidFill>
                          <a:effectLst/>
                          <a:latin typeface="+mj-ea"/>
                          <a:ea typeface="+mj-ea"/>
                        </a:rPr>
                        <a:t>减少管理者的工作量</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830367613"/>
                  </a:ext>
                </a:extLst>
              </a:tr>
              <a:tr h="584157">
                <a:tc>
                  <a:txBody>
                    <a:bodyPr/>
                    <a:lstStyle/>
                    <a:p>
                      <a:pPr algn="l">
                        <a:lnSpc>
                          <a:spcPct val="150000"/>
                        </a:lnSpc>
                        <a:spcAft>
                          <a:spcPts val="0"/>
                        </a:spcAft>
                      </a:pPr>
                      <a:r>
                        <a:rPr lang="en-US" sz="1800" b="1" kern="0">
                          <a:solidFill>
                            <a:srgbClr val="002060"/>
                          </a:solidFill>
                          <a:effectLst/>
                          <a:latin typeface="+mj-ea"/>
                          <a:ea typeface="+mj-ea"/>
                        </a:rPr>
                        <a:t>6</a:t>
                      </a:r>
                      <a:r>
                        <a:rPr lang="zh-CN" sz="1800" b="1" kern="0">
                          <a:solidFill>
                            <a:srgbClr val="002060"/>
                          </a:solidFill>
                          <a:effectLst/>
                          <a:latin typeface="+mj-ea"/>
                          <a:ea typeface="+mj-ea"/>
                        </a:rPr>
                        <a:t>．关系</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0" dirty="0">
                          <a:solidFill>
                            <a:srgbClr val="002060"/>
                          </a:solidFill>
                          <a:effectLst/>
                          <a:highlight>
                            <a:srgbClr val="FFFF00"/>
                          </a:highlight>
                          <a:latin typeface="+mj-ea"/>
                          <a:ea typeface="+mj-ea"/>
                        </a:rPr>
                        <a:t>绩效</a:t>
                      </a:r>
                      <a:r>
                        <a:rPr lang="zh-CN" sz="1800" b="1" kern="0" dirty="0">
                          <a:solidFill>
                            <a:srgbClr val="002060"/>
                          </a:solidFill>
                          <a:effectLst/>
                          <a:latin typeface="+mj-ea"/>
                          <a:ea typeface="+mj-ea"/>
                        </a:rPr>
                        <a:t>同</a:t>
                      </a:r>
                      <a:r>
                        <a:rPr lang="zh-CN" sz="1800" b="1" kern="0" dirty="0">
                          <a:solidFill>
                            <a:srgbClr val="002060"/>
                          </a:solidFill>
                          <a:effectLst/>
                          <a:highlight>
                            <a:srgbClr val="FFFF00"/>
                          </a:highlight>
                          <a:latin typeface="+mj-ea"/>
                          <a:ea typeface="+mj-ea"/>
                        </a:rPr>
                        <a:t>期望理论</a:t>
                      </a:r>
                      <a:r>
                        <a:rPr lang="zh-CN" sz="1800" b="1" kern="0" dirty="0">
                          <a:solidFill>
                            <a:srgbClr val="002060"/>
                          </a:solidFill>
                          <a:effectLst/>
                          <a:latin typeface="+mj-ea"/>
                          <a:ea typeface="+mj-ea"/>
                        </a:rPr>
                        <a:t>的关系</a:t>
                      </a:r>
                      <a:r>
                        <a:rPr lang="en-US" sz="1800" b="1" kern="0" dirty="0">
                          <a:solidFill>
                            <a:srgbClr val="002060"/>
                          </a:solidFill>
                          <a:effectLst/>
                          <a:latin typeface="+mj-ea"/>
                          <a:ea typeface="+mj-ea"/>
                        </a:rPr>
                        <a:t>: </a:t>
                      </a:r>
                      <a:r>
                        <a:rPr lang="zh-CN" sz="1800" b="1" kern="0" dirty="0">
                          <a:solidFill>
                            <a:srgbClr val="002060"/>
                          </a:solidFill>
                          <a:effectLst/>
                          <a:highlight>
                            <a:srgbClr val="FFFF00"/>
                          </a:highlight>
                          <a:latin typeface="+mj-ea"/>
                          <a:ea typeface="+mj-ea"/>
                        </a:rPr>
                        <a:t>比较密切</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791382778"/>
                  </a:ext>
                </a:extLst>
              </a:tr>
            </a:tbl>
          </a:graphicData>
        </a:graphic>
      </p:graphicFrame>
    </p:spTree>
    <p:extLst>
      <p:ext uri="{BB962C8B-B14F-4D97-AF65-F5344CB8AC3E}">
        <p14:creationId xmlns:p14="http://schemas.microsoft.com/office/powerpoint/2010/main" val="32186276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C1EC4844-C779-419D-A361-061B52322118}"/>
              </a:ext>
            </a:extLst>
          </p:cNvPr>
          <p:cNvSpPr/>
          <p:nvPr/>
        </p:nvSpPr>
        <p:spPr>
          <a:xfrm>
            <a:off x="1040765" y="712262"/>
            <a:ext cx="2382383" cy="458908"/>
          </a:xfrm>
          <a:prstGeom prst="rect">
            <a:avLst/>
          </a:prstGeom>
        </p:spPr>
        <p:txBody>
          <a:bodyPr wrap="none">
            <a:spAutoFit/>
          </a:bodyPr>
          <a:lstStyle/>
          <a:p>
            <a:pPr>
              <a:lnSpc>
                <a:spcPct val="150000"/>
              </a:lnSpc>
            </a:pPr>
            <a:r>
              <a:rPr lang="en-US" altLang="zh-CN" b="1" u="sng" kern="0" dirty="0">
                <a:solidFill>
                  <a:srgbClr val="C00000"/>
                </a:solidFill>
                <a:latin typeface="+mj-ea"/>
                <a:ea typeface="+mj-ea"/>
                <a:cs typeface="Times New Roman" panose="02020603050405020304" pitchFamily="18" charset="0"/>
              </a:rPr>
              <a:t>13.</a:t>
            </a:r>
            <a:r>
              <a:rPr lang="zh-CN" altLang="en-US" b="1" u="sng" kern="0" dirty="0">
                <a:solidFill>
                  <a:srgbClr val="C00000"/>
                </a:solidFill>
                <a:latin typeface="+mj-ea"/>
                <a:ea typeface="+mj-ea"/>
                <a:cs typeface="Times New Roman" panose="02020603050405020304" pitchFamily="18" charset="0"/>
              </a:rPr>
              <a:t>（三）斯坎伦计划</a:t>
            </a: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5FCD57A3-1BBC-45CB-ADB0-D9867D3B1BF1}"/>
              </a:ext>
            </a:extLst>
          </p:cNvPr>
          <p:cNvGraphicFramePr>
            <a:graphicFrameLocks noGrp="1"/>
          </p:cNvGraphicFramePr>
          <p:nvPr>
            <p:extLst>
              <p:ext uri="{D42A27DB-BD31-4B8C-83A1-F6EECF244321}">
                <p14:modId xmlns:p14="http://schemas.microsoft.com/office/powerpoint/2010/main" val="1109963394"/>
              </p:ext>
            </p:extLst>
          </p:nvPr>
        </p:nvGraphicFramePr>
        <p:xfrm>
          <a:off x="988093" y="1298575"/>
          <a:ext cx="10215814" cy="3062860"/>
        </p:xfrm>
        <a:graphic>
          <a:graphicData uri="http://schemas.openxmlformats.org/drawingml/2006/table">
            <a:tbl>
              <a:tblPr>
                <a:tableStyleId>{5C22544A-7EE6-4342-B048-85BDC9FD1C3A}</a:tableStyleId>
              </a:tblPr>
              <a:tblGrid>
                <a:gridCol w="1613217">
                  <a:extLst>
                    <a:ext uri="{9D8B030D-6E8A-4147-A177-3AD203B41FA5}">
                      <a16:colId xmlns:a16="http://schemas.microsoft.com/office/drawing/2014/main" val="2924068535"/>
                    </a:ext>
                  </a:extLst>
                </a:gridCol>
                <a:gridCol w="8602597">
                  <a:extLst>
                    <a:ext uri="{9D8B030D-6E8A-4147-A177-3AD203B41FA5}">
                      <a16:colId xmlns:a16="http://schemas.microsoft.com/office/drawing/2014/main" val="1381918336"/>
                    </a:ext>
                  </a:extLst>
                </a:gridCol>
              </a:tblGrid>
              <a:tr h="690880">
                <a:tc>
                  <a:txBody>
                    <a:bodyPr/>
                    <a:lstStyle/>
                    <a:p>
                      <a:pPr algn="l">
                        <a:lnSpc>
                          <a:spcPct val="150000"/>
                        </a:lnSpc>
                        <a:spcAft>
                          <a:spcPts val="0"/>
                        </a:spcAft>
                      </a:pPr>
                      <a:r>
                        <a:rPr lang="en-US" sz="1800" b="1" kern="0" dirty="0">
                          <a:solidFill>
                            <a:srgbClr val="002060"/>
                          </a:solidFill>
                          <a:effectLst/>
                          <a:latin typeface="+mj-ea"/>
                          <a:ea typeface="+mj-ea"/>
                        </a:rPr>
                        <a:t>1.</a:t>
                      </a:r>
                      <a:r>
                        <a:rPr lang="zh-CN" altLang="en-US" sz="1800" b="1" kern="0" dirty="0">
                          <a:solidFill>
                            <a:srgbClr val="002060"/>
                          </a:solidFill>
                          <a:effectLst/>
                          <a:latin typeface="+mj-ea"/>
                          <a:ea typeface="+mj-ea"/>
                        </a:rPr>
                        <a:t>提出</a:t>
                      </a:r>
                      <a:endParaRPr lang="zh-CN" sz="1800" b="1" kern="100" dirty="0">
                        <a:solidFill>
                          <a:srgbClr val="002060"/>
                        </a:solidFill>
                        <a:effectLst/>
                        <a:latin typeface="+mj-ea"/>
                        <a:ea typeface="+mj-ea"/>
                      </a:endParaRPr>
                    </a:p>
                  </a:txBody>
                  <a:tcPr marL="68580" marR="68580" marT="0" marB="0"/>
                </a:tc>
                <a:tc>
                  <a:txBody>
                    <a:bodyPr/>
                    <a:lstStyle/>
                    <a:p>
                      <a:pPr algn="l">
                        <a:lnSpc>
                          <a:spcPct val="150000"/>
                        </a:lnSpc>
                        <a:spcAft>
                          <a:spcPts val="0"/>
                        </a:spcAft>
                      </a:pPr>
                      <a:r>
                        <a:rPr lang="zh-CN" altLang="en-US" sz="1800" b="1" kern="0" dirty="0">
                          <a:solidFill>
                            <a:srgbClr val="002060"/>
                          </a:solidFill>
                          <a:effectLst/>
                          <a:latin typeface="+mj-ea"/>
                          <a:ea typeface="+mj-ea"/>
                        </a:rPr>
                        <a:t>约瑟夫斯坎伦</a:t>
                      </a:r>
                      <a:endParaRPr lang="zh-CN" sz="1800" b="1" kern="100" dirty="0">
                        <a:solidFill>
                          <a:srgbClr val="002060"/>
                        </a:solidFill>
                        <a:effectLst/>
                        <a:latin typeface="+mj-ea"/>
                        <a:ea typeface="+mj-ea"/>
                      </a:endParaRPr>
                    </a:p>
                  </a:txBody>
                  <a:tcPr marL="68580" marR="68580" marT="0" marB="0"/>
                </a:tc>
                <a:extLst>
                  <a:ext uri="{0D108BD9-81ED-4DB2-BD59-A6C34878D82A}">
                    <a16:rowId xmlns:a16="http://schemas.microsoft.com/office/drawing/2014/main" val="2251531003"/>
                  </a:ext>
                </a:extLst>
              </a:tr>
              <a:tr h="880745">
                <a:tc>
                  <a:txBody>
                    <a:bodyPr/>
                    <a:lstStyle/>
                    <a:p>
                      <a:pPr algn="l">
                        <a:lnSpc>
                          <a:spcPct val="150000"/>
                        </a:lnSpc>
                        <a:spcAft>
                          <a:spcPts val="0"/>
                        </a:spcAft>
                      </a:pPr>
                      <a:r>
                        <a:rPr lang="en-US" sz="1800" b="1" kern="0" dirty="0">
                          <a:solidFill>
                            <a:srgbClr val="002060"/>
                          </a:solidFill>
                          <a:effectLst/>
                          <a:latin typeface="+mj-ea"/>
                          <a:ea typeface="+mj-ea"/>
                        </a:rPr>
                        <a:t>2.</a:t>
                      </a:r>
                      <a:r>
                        <a:rPr lang="zh-CN" altLang="en-US" sz="1800" b="1" kern="0" dirty="0">
                          <a:solidFill>
                            <a:srgbClr val="002060"/>
                          </a:solidFill>
                          <a:effectLst/>
                          <a:latin typeface="+mj-ea"/>
                          <a:ea typeface="+mj-ea"/>
                        </a:rPr>
                        <a:t>管理制度及要素</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 </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en-US" sz="1800" b="1" kern="0" dirty="0">
                          <a:solidFill>
                            <a:srgbClr val="002060"/>
                          </a:solidFill>
                          <a:effectLst/>
                          <a:latin typeface="+mj-ea"/>
                          <a:ea typeface="+mj-ea"/>
                        </a:rPr>
                        <a:t>①</a:t>
                      </a:r>
                      <a:r>
                        <a:rPr lang="zh-CN" altLang="en-US" sz="1800" b="1" kern="0" dirty="0">
                          <a:solidFill>
                            <a:srgbClr val="002060"/>
                          </a:solidFill>
                          <a:effectLst/>
                          <a:latin typeface="+mj-ea"/>
                          <a:ea typeface="+mj-ea"/>
                        </a:rPr>
                        <a:t>参与管理和绩效薪金制（劳资合作、节约劳动支出、计提奖励）</a:t>
                      </a:r>
                      <a:r>
                        <a:rPr lang="zh-CN" sz="1800" b="1" kern="0" dirty="0">
                          <a:solidFill>
                            <a:srgbClr val="002060"/>
                          </a:solidFill>
                          <a:effectLst/>
                          <a:latin typeface="+mj-ea"/>
                          <a:ea typeface="+mj-ea"/>
                        </a:rPr>
                        <a:t>；</a:t>
                      </a:r>
                      <a:endParaRPr lang="en-US" altLang="zh-CN" sz="1800" b="1" kern="0" dirty="0">
                        <a:solidFill>
                          <a:srgbClr val="002060"/>
                        </a:solidFill>
                        <a:effectLst/>
                        <a:latin typeface="+mj-ea"/>
                        <a:ea typeface="+mj-ea"/>
                      </a:endParaRPr>
                    </a:p>
                    <a:p>
                      <a:pPr algn="l">
                        <a:lnSpc>
                          <a:spcPct val="150000"/>
                        </a:lnSpc>
                        <a:spcAft>
                          <a:spcPts val="0"/>
                        </a:spcAft>
                      </a:pPr>
                      <a:r>
                        <a:rPr lang="zh-CN" altLang="en-US" sz="1800" b="1" kern="0" dirty="0">
                          <a:solidFill>
                            <a:srgbClr val="002060"/>
                          </a:solidFill>
                          <a:effectLst/>
                          <a:latin typeface="+mj-ea"/>
                          <a:ea typeface="+mj-ea"/>
                        </a:rPr>
                        <a:t>要素：</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②</a:t>
                      </a:r>
                      <a:r>
                        <a:rPr lang="zh-CN" altLang="en-US" sz="1800" b="1" kern="0" dirty="0">
                          <a:solidFill>
                            <a:srgbClr val="002060"/>
                          </a:solidFill>
                          <a:effectLst/>
                          <a:latin typeface="+mj-ea"/>
                          <a:ea typeface="+mj-ea"/>
                        </a:rPr>
                        <a:t>设置一个委员会</a:t>
                      </a:r>
                      <a:r>
                        <a:rPr lang="zh-CN" sz="1800" b="1" kern="0" dirty="0">
                          <a:solidFill>
                            <a:srgbClr val="002060"/>
                          </a:solidFill>
                          <a:effectLst/>
                          <a:latin typeface="+mj-ea"/>
                          <a:ea typeface="+mj-ea"/>
                        </a:rPr>
                        <a:t>；</a:t>
                      </a:r>
                      <a:endParaRPr lang="zh-CN" sz="1800" b="1" kern="100" dirty="0">
                        <a:solidFill>
                          <a:srgbClr val="002060"/>
                        </a:solidFill>
                        <a:effectLst/>
                        <a:latin typeface="+mj-ea"/>
                        <a:ea typeface="+mj-ea"/>
                      </a:endParaRPr>
                    </a:p>
                    <a:p>
                      <a:pPr algn="l">
                        <a:lnSpc>
                          <a:spcPct val="150000"/>
                        </a:lnSpc>
                        <a:spcAft>
                          <a:spcPts val="0"/>
                        </a:spcAft>
                      </a:pPr>
                      <a:r>
                        <a:rPr lang="en-US" sz="1800" b="1" kern="0" dirty="0">
                          <a:solidFill>
                            <a:srgbClr val="002060"/>
                          </a:solidFill>
                          <a:effectLst/>
                          <a:latin typeface="+mj-ea"/>
                          <a:ea typeface="+mj-ea"/>
                        </a:rPr>
                        <a:t>③</a:t>
                      </a:r>
                      <a:r>
                        <a:rPr lang="zh-CN" altLang="en-US" sz="1800" b="1" kern="0" dirty="0">
                          <a:solidFill>
                            <a:srgbClr val="002060"/>
                          </a:solidFill>
                          <a:effectLst/>
                          <a:latin typeface="+mj-ea"/>
                          <a:ea typeface="+mj-ea"/>
                        </a:rPr>
                        <a:t>制定一套分享成本降低所带来利益的计算方法</a:t>
                      </a:r>
                      <a:endParaRPr lang="zh-CN" sz="1800" b="1" kern="100" dirty="0">
                        <a:solidFill>
                          <a:srgbClr val="002060"/>
                        </a:solidFill>
                        <a:effectLst/>
                        <a:latin typeface="+mj-ea"/>
                        <a:ea typeface="+mj-ea"/>
                      </a:endParaRPr>
                    </a:p>
                  </a:txBody>
                  <a:tcPr marL="68580" marR="68580" marT="0" marB="0"/>
                </a:tc>
                <a:extLst>
                  <a:ext uri="{0D108BD9-81ED-4DB2-BD59-A6C34878D82A}">
                    <a16:rowId xmlns:a16="http://schemas.microsoft.com/office/drawing/2014/main" val="213864251"/>
                  </a:ext>
                </a:extLst>
              </a:tr>
              <a:tr h="192405">
                <a:tc>
                  <a:txBody>
                    <a:bodyPr/>
                    <a:lstStyle/>
                    <a:p>
                      <a:pPr algn="l">
                        <a:lnSpc>
                          <a:spcPct val="150000"/>
                        </a:lnSpc>
                        <a:spcAft>
                          <a:spcPts val="0"/>
                        </a:spcAft>
                      </a:pPr>
                      <a:r>
                        <a:rPr lang="en-US" sz="1800" b="1" kern="0" dirty="0">
                          <a:solidFill>
                            <a:srgbClr val="002060"/>
                          </a:solidFill>
                          <a:effectLst/>
                          <a:latin typeface="+mj-ea"/>
                          <a:ea typeface="+mj-ea"/>
                        </a:rPr>
                        <a:t>3.</a:t>
                      </a:r>
                      <a:r>
                        <a:rPr lang="zh-CN" altLang="en-US" sz="1800" b="1" kern="0" dirty="0">
                          <a:solidFill>
                            <a:srgbClr val="002060"/>
                          </a:solidFill>
                          <a:effectLst/>
                          <a:latin typeface="+mj-ea"/>
                          <a:ea typeface="+mj-ea"/>
                        </a:rPr>
                        <a:t>成败关键</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altLang="en-US" sz="1800" b="1" kern="0" dirty="0">
                          <a:solidFill>
                            <a:srgbClr val="002060"/>
                          </a:solidFill>
                          <a:effectLst/>
                          <a:latin typeface="+mj-ea"/>
                          <a:ea typeface="+mj-ea"/>
                          <a:cs typeface="Times New Roman" panose="02020603050405020304" pitchFamily="18" charset="0"/>
                        </a:rPr>
                        <a:t>劳资双方是否能够彼此相互信赖，以及整个组织中的所有员工是否对这一制度有强烈的认同感。</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4006007222"/>
                  </a:ext>
                </a:extLst>
              </a:tr>
            </a:tbl>
          </a:graphicData>
        </a:graphic>
      </p:graphicFrame>
    </p:spTree>
    <p:extLst>
      <p:ext uri="{BB962C8B-B14F-4D97-AF65-F5344CB8AC3E}">
        <p14:creationId xmlns:p14="http://schemas.microsoft.com/office/powerpoint/2010/main" val="455040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32F1DB33-6962-4FF2-B44E-329C6FBAD6A0}"/>
              </a:ext>
            </a:extLst>
          </p:cNvPr>
          <p:cNvSpPr/>
          <p:nvPr/>
        </p:nvSpPr>
        <p:spPr>
          <a:xfrm>
            <a:off x="3394452" y="2350573"/>
            <a:ext cx="4560864" cy="1015663"/>
          </a:xfrm>
          <a:prstGeom prst="rect">
            <a:avLst/>
          </a:prstGeom>
        </p:spPr>
        <p:txBody>
          <a:bodyPr wrap="none">
            <a:spAutoFit/>
          </a:bodyPr>
          <a:lstStyle/>
          <a:p>
            <a:pPr>
              <a:lnSpc>
                <a:spcPct val="150000"/>
              </a:lnSpc>
            </a:pPr>
            <a:r>
              <a:rPr lang="zh-CN" altLang="en-US" sz="4000" b="1" u="sng" kern="0" dirty="0">
                <a:solidFill>
                  <a:srgbClr val="002060"/>
                </a:solidFill>
                <a:effectLst/>
                <a:latin typeface="黑体" pitchFamily="49" charset="-122"/>
                <a:ea typeface="黑体" pitchFamily="49" charset="-122"/>
                <a:cs typeface="Times New Roman" panose="02020603050405020304" pitchFamily="18" charset="0"/>
              </a:rPr>
              <a:t>第二章   领导行为</a:t>
            </a:r>
            <a:endParaRPr lang="zh-CN" altLang="zh-CN" sz="40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30394749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a:extLst>
              <a:ext uri="{FF2B5EF4-FFF2-40B4-BE49-F238E27FC236}">
                <a16:creationId xmlns:a16="http://schemas.microsoft.com/office/drawing/2014/main" id="{BCEFB4BA-EF17-4A40-B4C3-9BBAC5A53A63}"/>
              </a:ext>
            </a:extLst>
          </p:cNvPr>
          <p:cNvSpPr txBox="1"/>
          <p:nvPr/>
        </p:nvSpPr>
        <p:spPr>
          <a:xfrm>
            <a:off x="1092200" y="1298575"/>
            <a:ext cx="10007600" cy="4154984"/>
          </a:xfrm>
          <a:prstGeom prst="rect">
            <a:avLst/>
          </a:prstGeom>
          <a:noFill/>
        </p:spPr>
        <p:txBody>
          <a:bodyPr wrap="square" rtlCol="0">
            <a:spAutoFit/>
          </a:bodyPr>
          <a:lstStyle/>
          <a:p>
            <a:r>
              <a:rPr lang="zh-CN" altLang="en-US" sz="6600" b="1" dirty="0">
                <a:solidFill>
                  <a:srgbClr val="002060"/>
                </a:solidFill>
                <a:latin typeface="黑体" panose="02010609060101010101" pitchFamily="49" charset="-122"/>
                <a:ea typeface="黑体" panose="02010609060101010101" pitchFamily="49" charset="-122"/>
              </a:rPr>
              <a:t>      中级经济师  </a:t>
            </a:r>
            <a:endParaRPr lang="en-US" altLang="zh-CN" sz="6600" b="1" dirty="0">
              <a:solidFill>
                <a:srgbClr val="002060"/>
              </a:solidFill>
              <a:latin typeface="黑体" panose="02010609060101010101" pitchFamily="49" charset="-122"/>
              <a:ea typeface="黑体" panose="02010609060101010101" pitchFamily="49" charset="-122"/>
            </a:endParaRPr>
          </a:p>
          <a:p>
            <a:r>
              <a:rPr lang="en-US" altLang="zh-CN" sz="6600" b="1" dirty="0">
                <a:solidFill>
                  <a:srgbClr val="002060"/>
                </a:solidFill>
                <a:latin typeface="黑体" panose="02010609060101010101" pitchFamily="49" charset="-122"/>
                <a:ea typeface="黑体" panose="02010609060101010101" pitchFamily="49" charset="-122"/>
              </a:rPr>
              <a:t>     </a:t>
            </a:r>
            <a:r>
              <a:rPr lang="zh-CN" altLang="en-US" sz="5400" b="1" dirty="0">
                <a:solidFill>
                  <a:srgbClr val="002060"/>
                </a:solidFill>
                <a:latin typeface="黑体" panose="02010609060101010101" pitchFamily="49" charset="-122"/>
                <a:ea typeface="黑体" panose="02010609060101010101" pitchFamily="49" charset="-122"/>
              </a:rPr>
              <a:t>人力资源管理专业</a:t>
            </a:r>
            <a:endParaRPr lang="en-US" altLang="zh-CN" sz="5400" b="1" dirty="0">
              <a:solidFill>
                <a:srgbClr val="002060"/>
              </a:solidFill>
              <a:latin typeface="黑体" panose="02010609060101010101" pitchFamily="49" charset="-122"/>
              <a:ea typeface="黑体" panose="02010609060101010101" pitchFamily="49" charset="-122"/>
            </a:endParaRPr>
          </a:p>
          <a:p>
            <a:endParaRPr lang="en-US" altLang="zh-CN" sz="4400" b="1" dirty="0">
              <a:solidFill>
                <a:srgbClr val="002060"/>
              </a:solidFill>
              <a:latin typeface="黑体" panose="02010609060101010101" pitchFamily="49" charset="-122"/>
              <a:ea typeface="黑体" panose="02010609060101010101" pitchFamily="49" charset="-122"/>
            </a:endParaRPr>
          </a:p>
          <a:p>
            <a:r>
              <a:rPr lang="zh-CN" altLang="en-US" sz="4400" b="1" dirty="0">
                <a:solidFill>
                  <a:srgbClr val="002060"/>
                </a:solidFill>
                <a:latin typeface="黑体" panose="02010609060101010101" pitchFamily="49" charset="-122"/>
                <a:ea typeface="黑体" panose="02010609060101010101" pitchFamily="49" charset="-122"/>
              </a:rPr>
              <a:t>               </a:t>
            </a:r>
            <a:endParaRPr lang="en-US" altLang="zh-CN" sz="4400" b="1" dirty="0">
              <a:solidFill>
                <a:srgbClr val="002060"/>
              </a:solidFill>
              <a:latin typeface="黑体" panose="02010609060101010101" pitchFamily="49" charset="-122"/>
              <a:ea typeface="黑体" panose="02010609060101010101" pitchFamily="49" charset="-122"/>
            </a:endParaRPr>
          </a:p>
          <a:p>
            <a:r>
              <a:rPr lang="en-US" altLang="zh-CN" sz="4400" b="1" dirty="0">
                <a:solidFill>
                  <a:srgbClr val="002060"/>
                </a:solidFill>
                <a:latin typeface="黑体" panose="02010609060101010101" pitchFamily="49" charset="-122"/>
                <a:ea typeface="黑体" panose="02010609060101010101" pitchFamily="49" charset="-122"/>
              </a:rPr>
              <a:t>           </a:t>
            </a:r>
            <a:r>
              <a:rPr lang="zh-CN" altLang="en-US" sz="4400" b="1" dirty="0">
                <a:solidFill>
                  <a:srgbClr val="002060"/>
                </a:solidFill>
                <a:latin typeface="黑体" panose="02010609060101010101" pitchFamily="49" charset="-122"/>
                <a:ea typeface="黑体" panose="02010609060101010101" pitchFamily="49" charset="-122"/>
              </a:rPr>
              <a:t>主讲：周润芝</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3074" name="Picture 2" descr="C:\Users\samsung\Desktop\图第二章.png"/>
          <p:cNvPicPr>
            <a:picLocks noChangeAspect="1" noChangeArrowheads="1"/>
          </p:cNvPicPr>
          <p:nvPr/>
        </p:nvPicPr>
        <p:blipFill>
          <a:blip r:embed="rId4" cstate="print"/>
          <a:srcRect/>
          <a:stretch>
            <a:fillRect/>
          </a:stretch>
        </p:blipFill>
        <p:spPr bwMode="auto">
          <a:xfrm>
            <a:off x="692149" y="491068"/>
            <a:ext cx="10162117" cy="5962120"/>
          </a:xfrm>
          <a:prstGeom prst="rect">
            <a:avLst/>
          </a:prstGeom>
          <a:noFill/>
        </p:spPr>
      </p:pic>
    </p:spTree>
    <p:extLst>
      <p:ext uri="{BB962C8B-B14F-4D97-AF65-F5344CB8AC3E}">
        <p14:creationId xmlns:p14="http://schemas.microsoft.com/office/powerpoint/2010/main" val="30394749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A7FBD1A7-CC08-4926-B711-910AE3556C6D}"/>
              </a:ext>
            </a:extLst>
          </p:cNvPr>
          <p:cNvSpPr/>
          <p:nvPr/>
        </p:nvSpPr>
        <p:spPr>
          <a:xfrm>
            <a:off x="958698" y="717550"/>
            <a:ext cx="4826960" cy="2077492"/>
          </a:xfrm>
          <a:prstGeom prst="rect">
            <a:avLst/>
          </a:prstGeom>
        </p:spPr>
        <p:txBody>
          <a:bodyPr wrap="square">
            <a:spAutoFit/>
          </a:bodyPr>
          <a:lstStyle/>
          <a:p>
            <a:pPr algn="just">
              <a:lnSpc>
                <a:spcPct val="150000"/>
              </a:lnSpc>
            </a:pPr>
            <a:r>
              <a:rPr lang="zh-CN" altLang="en-US" b="1" kern="100" dirty="0">
                <a:solidFill>
                  <a:srgbClr val="002060"/>
                </a:solidFill>
                <a:latin typeface="+mj-ea"/>
                <a:ea typeface="+mj-ea"/>
                <a:cs typeface="Times New Roman" panose="02020603050405020304" pitchFamily="18" charset="0"/>
              </a:rPr>
              <a:t>第一节  领导理论</a:t>
            </a:r>
            <a:endParaRPr lang="en-US" altLang="zh-CN" b="1" kern="100" dirty="0">
              <a:solidFill>
                <a:srgbClr val="002060"/>
              </a:solidFill>
              <a:latin typeface="+mj-ea"/>
              <a:ea typeface="+mj-ea"/>
              <a:cs typeface="Times New Roman" panose="02020603050405020304" pitchFamily="18" charset="0"/>
            </a:endParaRPr>
          </a:p>
          <a:p>
            <a:pPr algn="just">
              <a:lnSpc>
                <a:spcPct val="150000"/>
              </a:lnSpc>
            </a:pPr>
            <a:r>
              <a:rPr lang="en-US" altLang="zh-CN" b="1" u="sng" kern="100" dirty="0">
                <a:solidFill>
                  <a:srgbClr val="C00000"/>
                </a:solidFill>
                <a:latin typeface="+mj-ea"/>
                <a:ea typeface="+mj-ea"/>
                <a:cs typeface="Times New Roman" panose="02020603050405020304" pitchFamily="18" charset="0"/>
              </a:rPr>
              <a:t>14.</a:t>
            </a:r>
            <a:r>
              <a:rPr lang="zh-CN" altLang="zh-CN" b="1" u="sng" kern="100" dirty="0">
                <a:solidFill>
                  <a:srgbClr val="C00000"/>
                </a:solidFill>
                <a:latin typeface="+mj-ea"/>
                <a:ea typeface="+mj-ea"/>
                <a:cs typeface="Times New Roman" panose="02020603050405020304" pitchFamily="18" charset="0"/>
              </a:rPr>
              <a:t>交易型和变</a:t>
            </a:r>
            <a:r>
              <a:rPr lang="zh-CN" altLang="en-US" b="1" u="sng" kern="100" dirty="0">
                <a:solidFill>
                  <a:srgbClr val="C00000"/>
                </a:solidFill>
                <a:latin typeface="+mj-ea"/>
                <a:ea typeface="+mj-ea"/>
                <a:cs typeface="Times New Roman" panose="02020603050405020304" pitchFamily="18" charset="0"/>
              </a:rPr>
              <a:t>革</a:t>
            </a:r>
            <a:r>
              <a:rPr lang="zh-CN" altLang="zh-CN" b="1" u="sng" kern="100" dirty="0">
                <a:solidFill>
                  <a:srgbClr val="C00000"/>
                </a:solidFill>
                <a:latin typeface="+mj-ea"/>
                <a:ea typeface="+mj-ea"/>
                <a:cs typeface="Times New Roman" panose="02020603050405020304" pitchFamily="18" charset="0"/>
              </a:rPr>
              <a:t>型领导理论</a:t>
            </a:r>
            <a:endParaRPr lang="en-US" altLang="zh-CN" b="1" u="sng" kern="100" dirty="0">
              <a:solidFill>
                <a:srgbClr val="C00000"/>
              </a:solidFill>
              <a:latin typeface="+mj-ea"/>
              <a:ea typeface="+mj-ea"/>
              <a:cs typeface="Times New Roman" panose="02020603050405020304" pitchFamily="18" charset="0"/>
            </a:endParaRPr>
          </a:p>
          <a:p>
            <a:pPr algn="just">
              <a:lnSpc>
                <a:spcPct val="150000"/>
              </a:lnSpc>
            </a:pPr>
            <a:r>
              <a:rPr lang="en-US" altLang="zh-CN" dirty="0">
                <a:solidFill>
                  <a:srgbClr val="002060"/>
                </a:solidFill>
                <a:latin typeface="+mj-ea"/>
                <a:ea typeface="+mj-ea"/>
              </a:rPr>
              <a:t>1. </a:t>
            </a:r>
            <a:r>
              <a:rPr lang="zh-CN" altLang="zh-CN" dirty="0">
                <a:solidFill>
                  <a:srgbClr val="002060"/>
                </a:solidFill>
                <a:latin typeface="+mj-ea"/>
                <a:ea typeface="+mj-ea"/>
              </a:rPr>
              <a:t>交易型领导理论（平庸的管理）</a:t>
            </a:r>
          </a:p>
          <a:p>
            <a:pPr algn="just">
              <a:lnSpc>
                <a:spcPct val="150000"/>
              </a:lnSpc>
              <a:spcAft>
                <a:spcPts val="0"/>
              </a:spcAft>
            </a:pPr>
            <a:endParaRPr lang="en-US" altLang="zh-CN" sz="1600" kern="100" dirty="0">
              <a:effectLst/>
              <a:latin typeface="+mj-ea"/>
              <a:ea typeface="+mj-ea"/>
              <a:cs typeface="Times New Roman" panose="02020603050405020304" pitchFamily="18" charset="0"/>
            </a:endParaRPr>
          </a:p>
          <a:p>
            <a:pPr algn="just">
              <a:lnSpc>
                <a:spcPct val="150000"/>
              </a:lnSpc>
              <a:spcAft>
                <a:spcPts val="0"/>
              </a:spcAft>
            </a:pP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4B6505A0-5369-4993-A794-533EA477891A}"/>
              </a:ext>
            </a:extLst>
          </p:cNvPr>
          <p:cNvGraphicFramePr>
            <a:graphicFrameLocks noGrp="1"/>
          </p:cNvGraphicFramePr>
          <p:nvPr>
            <p:extLst>
              <p:ext uri="{D42A27DB-BD31-4B8C-83A1-F6EECF244321}">
                <p14:modId xmlns:p14="http://schemas.microsoft.com/office/powerpoint/2010/main" val="3065031686"/>
              </p:ext>
            </p:extLst>
          </p:nvPr>
        </p:nvGraphicFramePr>
        <p:xfrm>
          <a:off x="1040765" y="2030541"/>
          <a:ext cx="9490601" cy="1742694"/>
        </p:xfrm>
        <a:graphic>
          <a:graphicData uri="http://schemas.openxmlformats.org/drawingml/2006/table">
            <a:tbl>
              <a:tblPr>
                <a:tableStyleId>{5C22544A-7EE6-4342-B048-85BDC9FD1C3A}</a:tableStyleId>
              </a:tblPr>
              <a:tblGrid>
                <a:gridCol w="5362268">
                  <a:extLst>
                    <a:ext uri="{9D8B030D-6E8A-4147-A177-3AD203B41FA5}">
                      <a16:colId xmlns:a16="http://schemas.microsoft.com/office/drawing/2014/main" val="251585299"/>
                    </a:ext>
                  </a:extLst>
                </a:gridCol>
                <a:gridCol w="4128333">
                  <a:extLst>
                    <a:ext uri="{9D8B030D-6E8A-4147-A177-3AD203B41FA5}">
                      <a16:colId xmlns:a16="http://schemas.microsoft.com/office/drawing/2014/main" val="2793115565"/>
                    </a:ext>
                  </a:extLst>
                </a:gridCol>
              </a:tblGrid>
              <a:tr h="0">
                <a:tc>
                  <a:txBody>
                    <a:bodyPr/>
                    <a:lstStyle/>
                    <a:p>
                      <a:pPr algn="ctr">
                        <a:lnSpc>
                          <a:spcPct val="150000"/>
                        </a:lnSpc>
                        <a:spcAft>
                          <a:spcPts val="0"/>
                        </a:spcAft>
                      </a:pPr>
                      <a:r>
                        <a:rPr lang="zh-CN" sz="1600" b="1" kern="100" dirty="0">
                          <a:solidFill>
                            <a:srgbClr val="002060"/>
                          </a:solidFill>
                          <a:effectLst/>
                          <a:latin typeface="+mj-ea"/>
                          <a:ea typeface="+mj-ea"/>
                        </a:rPr>
                        <a:t>观点</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100">
                          <a:solidFill>
                            <a:srgbClr val="002060"/>
                          </a:solidFill>
                          <a:effectLst/>
                          <a:latin typeface="+mj-ea"/>
                          <a:ea typeface="+mj-ea"/>
                        </a:rPr>
                        <a:t>特征和方法</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3998117255"/>
                  </a:ext>
                </a:extLst>
              </a:tr>
              <a:tr h="0">
                <a:tc>
                  <a:txBody>
                    <a:bodyPr/>
                    <a:lstStyle/>
                    <a:p>
                      <a:pPr marL="349250" indent="-349250"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1</a:t>
                      </a:r>
                      <a:r>
                        <a:rPr lang="zh-CN" sz="1600" b="1" kern="100" dirty="0">
                          <a:solidFill>
                            <a:srgbClr val="002060"/>
                          </a:solidFill>
                          <a:effectLst/>
                          <a:latin typeface="+mj-ea"/>
                          <a:ea typeface="+mj-ea"/>
                        </a:rPr>
                        <a:t>）强调任务的明晰度、工作的标准和产出</a:t>
                      </a:r>
                    </a:p>
                    <a:p>
                      <a:pPr marL="349250" indent="-349250"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2</a:t>
                      </a:r>
                      <a:r>
                        <a:rPr lang="zh-CN" sz="1600" b="1" kern="100" dirty="0">
                          <a:solidFill>
                            <a:srgbClr val="002060"/>
                          </a:solidFill>
                          <a:effectLst/>
                          <a:latin typeface="+mj-ea"/>
                          <a:ea typeface="+mj-ea"/>
                        </a:rPr>
                        <a:t>）关注任务的完成以及员工的顺从</a:t>
                      </a:r>
                    </a:p>
                    <a:p>
                      <a:pPr marL="349250" indent="-349250"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3</a:t>
                      </a:r>
                      <a:r>
                        <a:rPr lang="zh-CN" sz="1600" b="1" kern="100" dirty="0">
                          <a:solidFill>
                            <a:srgbClr val="002060"/>
                          </a:solidFill>
                          <a:effectLst/>
                          <a:latin typeface="+mj-ea"/>
                          <a:ea typeface="+mj-ea"/>
                        </a:rPr>
                        <a:t>）依赖组织的奖惩制度来影响员工的绩效</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marL="349250" indent="-349250"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1</a:t>
                      </a:r>
                      <a:r>
                        <a:rPr lang="zh-CN" sz="1600" b="1" kern="100" dirty="0">
                          <a:solidFill>
                            <a:srgbClr val="002060"/>
                          </a:solidFill>
                          <a:effectLst/>
                          <a:latin typeface="+mj-ea"/>
                          <a:ea typeface="+mj-ea"/>
                        </a:rPr>
                        <a:t>）一致性的奖励</a:t>
                      </a:r>
                    </a:p>
                    <a:p>
                      <a:pPr marL="349250" indent="-349250" algn="just">
                        <a:lnSpc>
                          <a:spcPct val="150000"/>
                        </a:lnSpc>
                        <a:spcAft>
                          <a:spcPts val="0"/>
                        </a:spcAft>
                      </a:pPr>
                      <a:r>
                        <a:rPr lang="zh-CN" sz="1600" b="1" kern="100" dirty="0">
                          <a:solidFill>
                            <a:srgbClr val="002060"/>
                          </a:solidFill>
                          <a:effectLst/>
                          <a:highlight>
                            <a:srgbClr val="FFFF00"/>
                          </a:highlight>
                          <a:latin typeface="+mj-ea"/>
                          <a:ea typeface="+mj-ea"/>
                        </a:rPr>
                        <a:t>（</a:t>
                      </a:r>
                      <a:r>
                        <a:rPr lang="en-US" sz="1600" b="1" kern="100" dirty="0">
                          <a:solidFill>
                            <a:srgbClr val="002060"/>
                          </a:solidFill>
                          <a:effectLst/>
                          <a:highlight>
                            <a:srgbClr val="FFFF00"/>
                          </a:highlight>
                          <a:latin typeface="+mj-ea"/>
                          <a:ea typeface="+mj-ea"/>
                        </a:rPr>
                        <a:t>2</a:t>
                      </a:r>
                      <a:r>
                        <a:rPr lang="zh-CN" sz="1600" b="1" kern="100" dirty="0">
                          <a:solidFill>
                            <a:srgbClr val="002060"/>
                          </a:solidFill>
                          <a:effectLst/>
                          <a:highlight>
                            <a:srgbClr val="FFFF00"/>
                          </a:highlight>
                          <a:latin typeface="+mj-ea"/>
                          <a:ea typeface="+mj-ea"/>
                        </a:rPr>
                        <a:t>）差错管理（积极型）</a:t>
                      </a:r>
                      <a:endParaRPr lang="zh-CN" sz="1600" b="1" kern="100" dirty="0">
                        <a:solidFill>
                          <a:srgbClr val="002060"/>
                        </a:solidFill>
                        <a:effectLst/>
                        <a:latin typeface="+mj-ea"/>
                        <a:ea typeface="+mj-ea"/>
                      </a:endParaRPr>
                    </a:p>
                    <a:p>
                      <a:pPr marL="349250" indent="-349250" algn="just">
                        <a:lnSpc>
                          <a:spcPct val="150000"/>
                        </a:lnSpc>
                        <a:spcAft>
                          <a:spcPts val="0"/>
                        </a:spcAft>
                      </a:pPr>
                      <a:r>
                        <a:rPr lang="zh-CN" sz="1600" b="1" kern="100" dirty="0">
                          <a:solidFill>
                            <a:srgbClr val="002060"/>
                          </a:solidFill>
                          <a:effectLst/>
                          <a:highlight>
                            <a:srgbClr val="FFFF00"/>
                          </a:highlight>
                          <a:latin typeface="+mj-ea"/>
                          <a:ea typeface="+mj-ea"/>
                        </a:rPr>
                        <a:t>（</a:t>
                      </a:r>
                      <a:r>
                        <a:rPr lang="en-US" sz="1600" b="1" kern="100" dirty="0">
                          <a:solidFill>
                            <a:srgbClr val="002060"/>
                          </a:solidFill>
                          <a:effectLst/>
                          <a:highlight>
                            <a:srgbClr val="FFFF00"/>
                          </a:highlight>
                          <a:latin typeface="+mj-ea"/>
                          <a:ea typeface="+mj-ea"/>
                        </a:rPr>
                        <a:t>3</a:t>
                      </a:r>
                      <a:r>
                        <a:rPr lang="zh-CN" sz="1600" b="1" kern="100" dirty="0">
                          <a:solidFill>
                            <a:srgbClr val="002060"/>
                          </a:solidFill>
                          <a:effectLst/>
                          <a:highlight>
                            <a:srgbClr val="FFFF00"/>
                          </a:highlight>
                          <a:latin typeface="+mj-ea"/>
                          <a:ea typeface="+mj-ea"/>
                        </a:rPr>
                        <a:t>）差错管理（消极型</a:t>
                      </a:r>
                      <a:r>
                        <a:rPr lang="zh-CN" sz="1600" b="1" kern="100" dirty="0">
                          <a:solidFill>
                            <a:srgbClr val="002060"/>
                          </a:solidFill>
                          <a:effectLst/>
                          <a:latin typeface="+mj-ea"/>
                          <a:ea typeface="+mj-ea"/>
                        </a:rPr>
                        <a:t>）</a:t>
                      </a:r>
                    </a:p>
                    <a:p>
                      <a:pPr marL="349250" indent="-349250"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4</a:t>
                      </a:r>
                      <a:r>
                        <a:rPr lang="zh-CN" sz="1600" b="1" kern="100" dirty="0">
                          <a:solidFill>
                            <a:srgbClr val="002060"/>
                          </a:solidFill>
                          <a:effectLst/>
                          <a:latin typeface="+mj-ea"/>
                          <a:ea typeface="+mj-ea"/>
                        </a:rPr>
                        <a:t>）放任</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36549847"/>
                  </a:ext>
                </a:extLst>
              </a:tr>
            </a:tbl>
          </a:graphicData>
        </a:graphic>
      </p:graphicFrame>
      <p:sp>
        <p:nvSpPr>
          <p:cNvPr id="8" name="矩形 7">
            <a:extLst>
              <a:ext uri="{FF2B5EF4-FFF2-40B4-BE49-F238E27FC236}">
                <a16:creationId xmlns:a16="http://schemas.microsoft.com/office/drawing/2014/main" id="{B6E4809F-40C8-46A0-91F2-3959DDE054FF}"/>
              </a:ext>
            </a:extLst>
          </p:cNvPr>
          <p:cNvSpPr/>
          <p:nvPr/>
        </p:nvSpPr>
        <p:spPr>
          <a:xfrm>
            <a:off x="1019623" y="3860800"/>
            <a:ext cx="4155305" cy="458908"/>
          </a:xfrm>
          <a:prstGeom prst="rect">
            <a:avLst/>
          </a:prstGeom>
        </p:spPr>
        <p:txBody>
          <a:bodyPr wrap="none">
            <a:spAutoFit/>
          </a:bodyPr>
          <a:lstStyle/>
          <a:p>
            <a:pPr algn="just">
              <a:lnSpc>
                <a:spcPct val="150000"/>
              </a:lnSpc>
              <a:spcAft>
                <a:spcPts val="0"/>
              </a:spcAft>
            </a:pPr>
            <a:r>
              <a:rPr lang="en-US" altLang="zh-CN" b="1" kern="100" dirty="0">
                <a:solidFill>
                  <a:srgbClr val="000080"/>
                </a:solidFill>
                <a:latin typeface="+mj-ea"/>
                <a:ea typeface="+mj-ea"/>
                <a:cs typeface="Times New Roman" panose="02020603050405020304" pitchFamily="18" charset="0"/>
              </a:rPr>
              <a:t>2.</a:t>
            </a:r>
            <a:r>
              <a:rPr lang="en-US" altLang="zh-CN" kern="100" dirty="0">
                <a:solidFill>
                  <a:srgbClr val="000080"/>
                </a:solidFill>
                <a:latin typeface="+mj-ea"/>
                <a:ea typeface="+mj-ea"/>
                <a:cs typeface="Times New Roman" panose="02020603050405020304" pitchFamily="18" charset="0"/>
              </a:rPr>
              <a:t> </a:t>
            </a:r>
            <a:r>
              <a:rPr lang="zh-CN" altLang="zh-CN" kern="100" dirty="0">
                <a:solidFill>
                  <a:srgbClr val="000080"/>
                </a:solidFill>
                <a:latin typeface="+mj-ea"/>
                <a:ea typeface="+mj-ea"/>
                <a:cs typeface="Times New Roman" panose="02020603050405020304" pitchFamily="18" charset="0"/>
              </a:rPr>
              <a:t>变革型</a:t>
            </a:r>
            <a:r>
              <a:rPr lang="zh-CN" altLang="zh-CN" kern="0" dirty="0">
                <a:solidFill>
                  <a:srgbClr val="000080"/>
                </a:solidFill>
                <a:latin typeface="+mj-ea"/>
                <a:ea typeface="+mj-ea"/>
                <a:cs typeface="Times New Roman" panose="02020603050405020304" pitchFamily="18" charset="0"/>
              </a:rPr>
              <a:t>领导理论（超额绩效的管理）</a:t>
            </a:r>
            <a:endParaRPr lang="zh-CN" altLang="zh-CN" sz="1600" kern="100" dirty="0">
              <a:effectLst/>
              <a:latin typeface="+mj-ea"/>
              <a:ea typeface="+mj-ea"/>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06BAD063-50E1-4A8C-8F60-EF238E0B41EF}"/>
              </a:ext>
            </a:extLst>
          </p:cNvPr>
          <p:cNvGraphicFramePr>
            <a:graphicFrameLocks noGrp="1"/>
          </p:cNvGraphicFramePr>
          <p:nvPr>
            <p:extLst>
              <p:ext uri="{D42A27DB-BD31-4B8C-83A1-F6EECF244321}">
                <p14:modId xmlns:p14="http://schemas.microsoft.com/office/powerpoint/2010/main" val="411546994"/>
              </p:ext>
            </p:extLst>
          </p:nvPr>
        </p:nvGraphicFramePr>
        <p:xfrm>
          <a:off x="1040764" y="4438640"/>
          <a:ext cx="9490602" cy="1714500"/>
        </p:xfrm>
        <a:graphic>
          <a:graphicData uri="http://schemas.openxmlformats.org/drawingml/2006/table">
            <a:tbl>
              <a:tblPr>
                <a:tableStyleId>{5C22544A-7EE6-4342-B048-85BDC9FD1C3A}</a:tableStyleId>
              </a:tblPr>
              <a:tblGrid>
                <a:gridCol w="5362268">
                  <a:extLst>
                    <a:ext uri="{9D8B030D-6E8A-4147-A177-3AD203B41FA5}">
                      <a16:colId xmlns:a16="http://schemas.microsoft.com/office/drawing/2014/main" val="204196872"/>
                    </a:ext>
                  </a:extLst>
                </a:gridCol>
                <a:gridCol w="4128334">
                  <a:extLst>
                    <a:ext uri="{9D8B030D-6E8A-4147-A177-3AD203B41FA5}">
                      <a16:colId xmlns:a16="http://schemas.microsoft.com/office/drawing/2014/main" val="2319303039"/>
                    </a:ext>
                  </a:extLst>
                </a:gridCol>
              </a:tblGrid>
              <a:tr h="0">
                <a:tc>
                  <a:txBody>
                    <a:bodyPr/>
                    <a:lstStyle/>
                    <a:p>
                      <a:pPr algn="ctr">
                        <a:lnSpc>
                          <a:spcPct val="150000"/>
                        </a:lnSpc>
                        <a:spcAft>
                          <a:spcPts val="0"/>
                        </a:spcAft>
                      </a:pPr>
                      <a:r>
                        <a:rPr lang="zh-CN" sz="1600" b="1" kern="100" dirty="0">
                          <a:solidFill>
                            <a:srgbClr val="002060"/>
                          </a:solidFill>
                          <a:effectLst/>
                          <a:latin typeface="黑体" pitchFamily="49" charset="-122"/>
                          <a:ea typeface="黑体" pitchFamily="49" charset="-122"/>
                        </a:rPr>
                        <a:t>观点</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100">
                          <a:solidFill>
                            <a:srgbClr val="002060"/>
                          </a:solidFill>
                          <a:effectLst/>
                          <a:latin typeface="黑体" pitchFamily="49" charset="-122"/>
                          <a:ea typeface="黑体" pitchFamily="49" charset="-122"/>
                        </a:rPr>
                        <a:t>特征和方法</a:t>
                      </a:r>
                      <a:endParaRPr lang="zh-CN" sz="16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nchor="ctr"/>
                </a:tc>
                <a:extLst>
                  <a:ext uri="{0D108BD9-81ED-4DB2-BD59-A6C34878D82A}">
                    <a16:rowId xmlns:a16="http://schemas.microsoft.com/office/drawing/2014/main" val="4243367288"/>
                  </a:ext>
                </a:extLst>
              </a:tr>
              <a:tr h="0">
                <a:tc>
                  <a:txBody>
                    <a:bodyPr/>
                    <a:lstStyle/>
                    <a:p>
                      <a:pPr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1</a:t>
                      </a:r>
                      <a:r>
                        <a:rPr lang="zh-CN" sz="1600" b="1" kern="100" dirty="0">
                          <a:solidFill>
                            <a:srgbClr val="002060"/>
                          </a:solidFill>
                          <a:effectLst/>
                          <a:latin typeface="黑体" pitchFamily="49" charset="-122"/>
                          <a:ea typeface="黑体" pitchFamily="49" charset="-122"/>
                        </a:rPr>
                        <a:t>）强调理想与组织价值观</a:t>
                      </a:r>
                    </a:p>
                    <a:p>
                      <a:pPr marL="279400" indent="-279400"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2</a:t>
                      </a:r>
                      <a:r>
                        <a:rPr lang="zh-CN" sz="1600" b="1" kern="100" dirty="0">
                          <a:solidFill>
                            <a:srgbClr val="002060"/>
                          </a:solidFill>
                          <a:effectLst/>
                          <a:latin typeface="黑体" pitchFamily="49" charset="-122"/>
                          <a:ea typeface="黑体" pitchFamily="49" charset="-122"/>
                        </a:rPr>
                        <a:t>）为组织制定明确的愿景，通过领导风格来影响员工和团队的绩效</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marL="349250" indent="-349250"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1</a:t>
                      </a:r>
                      <a:r>
                        <a:rPr lang="zh-CN" sz="1600" b="1" kern="100" dirty="0">
                          <a:solidFill>
                            <a:srgbClr val="002060"/>
                          </a:solidFill>
                          <a:effectLst/>
                          <a:latin typeface="黑体" pitchFamily="49" charset="-122"/>
                          <a:ea typeface="黑体" pitchFamily="49" charset="-122"/>
                        </a:rPr>
                        <a:t>）魅力</a:t>
                      </a:r>
                    </a:p>
                    <a:p>
                      <a:pPr marL="349250" indent="-349250"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2</a:t>
                      </a:r>
                      <a:r>
                        <a:rPr lang="zh-CN" sz="1600" b="1" kern="100" dirty="0">
                          <a:solidFill>
                            <a:srgbClr val="002060"/>
                          </a:solidFill>
                          <a:effectLst/>
                          <a:latin typeface="黑体" pitchFamily="49" charset="-122"/>
                          <a:ea typeface="黑体" pitchFamily="49" charset="-122"/>
                        </a:rPr>
                        <a:t>）激励</a:t>
                      </a:r>
                    </a:p>
                    <a:p>
                      <a:pPr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3</a:t>
                      </a:r>
                      <a:r>
                        <a:rPr lang="zh-CN" sz="1600" b="1" kern="100" dirty="0">
                          <a:solidFill>
                            <a:srgbClr val="002060"/>
                          </a:solidFill>
                          <a:effectLst/>
                          <a:latin typeface="黑体" pitchFamily="49" charset="-122"/>
                          <a:ea typeface="黑体" pitchFamily="49" charset="-122"/>
                        </a:rPr>
                        <a:t>）智慧型刺激</a:t>
                      </a:r>
                    </a:p>
                    <a:p>
                      <a:pPr marL="349250" indent="-349250" algn="just">
                        <a:lnSpc>
                          <a:spcPct val="150000"/>
                        </a:lnSpc>
                        <a:spcAft>
                          <a:spcPts val="0"/>
                        </a:spcAft>
                      </a:pPr>
                      <a:r>
                        <a:rPr lang="zh-CN" sz="1600" b="1" kern="100" dirty="0">
                          <a:solidFill>
                            <a:srgbClr val="002060"/>
                          </a:solidFill>
                          <a:effectLst/>
                          <a:latin typeface="黑体" pitchFamily="49" charset="-122"/>
                          <a:ea typeface="黑体" pitchFamily="49" charset="-122"/>
                        </a:rPr>
                        <a:t>（</a:t>
                      </a:r>
                      <a:r>
                        <a:rPr lang="en-US" sz="1600" b="1" kern="100" dirty="0">
                          <a:solidFill>
                            <a:srgbClr val="002060"/>
                          </a:solidFill>
                          <a:effectLst/>
                          <a:latin typeface="黑体" pitchFamily="49" charset="-122"/>
                          <a:ea typeface="黑体" pitchFamily="49" charset="-122"/>
                        </a:rPr>
                        <a:t>4</a:t>
                      </a:r>
                      <a:r>
                        <a:rPr lang="zh-CN" sz="1600" b="1" kern="100" dirty="0">
                          <a:solidFill>
                            <a:srgbClr val="002060"/>
                          </a:solidFill>
                          <a:effectLst/>
                          <a:latin typeface="黑体" pitchFamily="49" charset="-122"/>
                          <a:ea typeface="黑体" pitchFamily="49" charset="-122"/>
                        </a:rPr>
                        <a:t>）个性化关怀</a:t>
                      </a:r>
                      <a:endParaRPr lang="zh-CN" sz="16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890042093"/>
                  </a:ext>
                </a:extLst>
              </a:tr>
            </a:tbl>
          </a:graphicData>
        </a:graphic>
      </p:graphicFrame>
    </p:spTree>
    <p:extLst>
      <p:ext uri="{BB962C8B-B14F-4D97-AF65-F5344CB8AC3E}">
        <p14:creationId xmlns:p14="http://schemas.microsoft.com/office/powerpoint/2010/main" val="36067096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3D0D40FC-83AB-4D03-AB5D-C6FC6C7F4CC7}"/>
              </a:ext>
            </a:extLst>
          </p:cNvPr>
          <p:cNvSpPr/>
          <p:nvPr/>
        </p:nvSpPr>
        <p:spPr>
          <a:xfrm>
            <a:off x="926857" y="562646"/>
            <a:ext cx="2162772" cy="442878"/>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黑体" pitchFamily="49" charset="-122"/>
                <a:ea typeface="黑体" pitchFamily="49" charset="-122"/>
                <a:cs typeface="Times New Roman" panose="02020603050405020304" pitchFamily="18" charset="0"/>
              </a:rPr>
              <a:t>15.</a:t>
            </a:r>
            <a:r>
              <a:rPr lang="zh-CN" altLang="zh-CN" b="1" u="sng" kern="100" dirty="0">
                <a:solidFill>
                  <a:srgbClr val="C00000"/>
                </a:solidFill>
                <a:latin typeface="黑体" pitchFamily="49" charset="-122"/>
                <a:ea typeface="黑体" pitchFamily="49" charset="-122"/>
                <a:cs typeface="Times New Roman" panose="02020603050405020304" pitchFamily="18" charset="0"/>
              </a:rPr>
              <a:t>魅力型领导理论</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5B36C70A-69A1-4F69-B949-D84CC23115F1}"/>
              </a:ext>
            </a:extLst>
          </p:cNvPr>
          <p:cNvGraphicFramePr>
            <a:graphicFrameLocks noGrp="1"/>
          </p:cNvGraphicFramePr>
          <p:nvPr>
            <p:extLst>
              <p:ext uri="{D42A27DB-BD31-4B8C-83A1-F6EECF244321}">
                <p14:modId xmlns:p14="http://schemas.microsoft.com/office/powerpoint/2010/main" val="397115795"/>
              </p:ext>
            </p:extLst>
          </p:nvPr>
        </p:nvGraphicFramePr>
        <p:xfrm>
          <a:off x="979804" y="1136162"/>
          <a:ext cx="10324071" cy="4429380"/>
        </p:xfrm>
        <a:graphic>
          <a:graphicData uri="http://schemas.openxmlformats.org/drawingml/2006/table">
            <a:tbl>
              <a:tblPr>
                <a:tableStyleId>{5C22544A-7EE6-4342-B048-85BDC9FD1C3A}</a:tableStyleId>
              </a:tblPr>
              <a:tblGrid>
                <a:gridCol w="6236601">
                  <a:extLst>
                    <a:ext uri="{9D8B030D-6E8A-4147-A177-3AD203B41FA5}">
                      <a16:colId xmlns:a16="http://schemas.microsoft.com/office/drawing/2014/main" val="3616628135"/>
                    </a:ext>
                  </a:extLst>
                </a:gridCol>
                <a:gridCol w="4087470">
                  <a:extLst>
                    <a:ext uri="{9D8B030D-6E8A-4147-A177-3AD203B41FA5}">
                      <a16:colId xmlns:a16="http://schemas.microsoft.com/office/drawing/2014/main" val="647744289"/>
                    </a:ext>
                  </a:extLst>
                </a:gridCol>
              </a:tblGrid>
              <a:tr h="0">
                <a:tc>
                  <a:txBody>
                    <a:bodyPr/>
                    <a:lstStyle/>
                    <a:p>
                      <a:pPr algn="ctr">
                        <a:lnSpc>
                          <a:spcPct val="150000"/>
                        </a:lnSpc>
                        <a:spcAft>
                          <a:spcPts val="0"/>
                        </a:spcAft>
                      </a:pPr>
                      <a:r>
                        <a:rPr lang="zh-CN" sz="1800" b="1" kern="100" dirty="0">
                          <a:solidFill>
                            <a:srgbClr val="002060"/>
                          </a:solidFill>
                          <a:effectLst/>
                          <a:latin typeface="+mj-ea"/>
                          <a:ea typeface="+mj-ea"/>
                        </a:rPr>
                        <a:t>观点</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ctr">
                        <a:lnSpc>
                          <a:spcPct val="150000"/>
                        </a:lnSpc>
                        <a:spcAft>
                          <a:spcPts val="0"/>
                        </a:spcAft>
                      </a:pPr>
                      <a:r>
                        <a:rPr lang="zh-CN" sz="1800" b="1" kern="100">
                          <a:solidFill>
                            <a:srgbClr val="002060"/>
                          </a:solidFill>
                          <a:effectLst/>
                          <a:latin typeface="+mj-ea"/>
                          <a:ea typeface="+mj-ea"/>
                        </a:rPr>
                        <a:t>非道德特征</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483608850"/>
                  </a:ext>
                </a:extLst>
              </a:tr>
              <a:tr h="0">
                <a:tc>
                  <a:txBody>
                    <a:bodyPr/>
                    <a:lstStyle/>
                    <a:p>
                      <a:pPr marL="349250" indent="-349250"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）其追随者认同他们的领导者及其任务，表现出</a:t>
                      </a:r>
                    </a:p>
                    <a:p>
                      <a:pPr marL="349250" indent="-349250" algn="just">
                        <a:lnSpc>
                          <a:spcPct val="150000"/>
                        </a:lnSpc>
                        <a:spcAft>
                          <a:spcPts val="0"/>
                        </a:spcAft>
                      </a:pPr>
                      <a:r>
                        <a:rPr lang="zh-CN" sz="1800" b="1" kern="100" dirty="0">
                          <a:solidFill>
                            <a:srgbClr val="002060"/>
                          </a:solidFill>
                          <a:effectLst/>
                          <a:latin typeface="+mj-ea"/>
                          <a:ea typeface="+mj-ea"/>
                        </a:rPr>
                        <a:t>对领导者的高度忠诚和信心，效法其价值观和行为，</a:t>
                      </a:r>
                    </a:p>
                    <a:p>
                      <a:pPr marL="349250" indent="-349250" algn="just">
                        <a:lnSpc>
                          <a:spcPct val="150000"/>
                        </a:lnSpc>
                        <a:spcAft>
                          <a:spcPts val="0"/>
                        </a:spcAft>
                      </a:pPr>
                      <a:r>
                        <a:rPr lang="zh-CN" sz="1800" b="1" kern="100" dirty="0">
                          <a:solidFill>
                            <a:srgbClr val="002060"/>
                          </a:solidFill>
                          <a:effectLst/>
                          <a:latin typeface="+mj-ea"/>
                          <a:ea typeface="+mj-ea"/>
                        </a:rPr>
                        <a:t>并且从自身与领导者的关系中获得自尊。</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）魅力型领导者将促使追随者产生出高于期望的绩效以及强烈归属感</a:t>
                      </a:r>
                    </a:p>
                    <a:p>
                      <a:pPr marL="349250" indent="-349250"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3</a:t>
                      </a:r>
                      <a:r>
                        <a:rPr lang="zh-CN" sz="1800" b="1" kern="100" dirty="0">
                          <a:solidFill>
                            <a:srgbClr val="002060"/>
                          </a:solidFill>
                          <a:effectLst/>
                          <a:latin typeface="+mj-ea"/>
                          <a:ea typeface="+mj-ea"/>
                        </a:rPr>
                        <a:t>）追随者显示出更高水平的自我意识和自我管理</a:t>
                      </a:r>
                    </a:p>
                    <a:p>
                      <a:pPr marL="349250" indent="-349250" algn="just">
                        <a:lnSpc>
                          <a:spcPct val="150000"/>
                        </a:lnSpc>
                        <a:spcAft>
                          <a:spcPts val="0"/>
                        </a:spcAft>
                      </a:pPr>
                      <a:r>
                        <a:rPr lang="zh-CN" sz="1800" b="1" kern="100" dirty="0">
                          <a:solidFill>
                            <a:srgbClr val="002060"/>
                          </a:solidFill>
                          <a:effectLst/>
                          <a:latin typeface="+mj-ea"/>
                          <a:ea typeface="+mj-ea"/>
                        </a:rPr>
                        <a:t>时，魅力型领导者的效果会得到强化。</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4</a:t>
                      </a:r>
                      <a:r>
                        <a:rPr lang="zh-CN" sz="1800" b="1" kern="100" dirty="0">
                          <a:solidFill>
                            <a:srgbClr val="002060"/>
                          </a:solidFill>
                          <a:effectLst/>
                          <a:latin typeface="+mj-ea"/>
                          <a:ea typeface="+mj-ea"/>
                        </a:rPr>
                        <a:t>）魅力本身是一个</a:t>
                      </a:r>
                      <a:r>
                        <a:rPr lang="zh-CN" sz="1800" b="1" u="sng" kern="100" dirty="0">
                          <a:solidFill>
                            <a:srgbClr val="002060"/>
                          </a:solidFill>
                          <a:effectLst/>
                          <a:highlight>
                            <a:srgbClr val="FFFF00"/>
                          </a:highlight>
                          <a:latin typeface="+mj-ea"/>
                          <a:ea typeface="+mj-ea"/>
                        </a:rPr>
                        <a:t>归因</a:t>
                      </a:r>
                      <a:r>
                        <a:rPr lang="zh-CN" sz="1800" b="1" kern="100" dirty="0">
                          <a:solidFill>
                            <a:srgbClr val="002060"/>
                          </a:solidFill>
                          <a:effectLst/>
                          <a:latin typeface="+mj-ea"/>
                          <a:ea typeface="+mj-ea"/>
                        </a:rPr>
                        <a:t>现象，会随着情景发生变化。</a:t>
                      </a:r>
                      <a:r>
                        <a:rPr lang="zh-CN" sz="1800" b="1" kern="100" dirty="0">
                          <a:solidFill>
                            <a:srgbClr val="002060"/>
                          </a:solidFill>
                          <a:effectLst/>
                          <a:highlight>
                            <a:srgbClr val="FFFF00"/>
                          </a:highlight>
                          <a:latin typeface="+mj-ea"/>
                          <a:ea typeface="+mj-ea"/>
                        </a:rPr>
                        <a:t>能够形成魅力归因的领导特质包括</a:t>
                      </a:r>
                      <a:r>
                        <a:rPr lang="zh-CN" sz="1800" b="1" u="sng" kern="100" dirty="0">
                          <a:solidFill>
                            <a:srgbClr val="002060"/>
                          </a:solidFill>
                          <a:effectLst/>
                          <a:highlight>
                            <a:srgbClr val="FFFF00"/>
                          </a:highlight>
                          <a:latin typeface="+mj-ea"/>
                          <a:ea typeface="+mj-ea"/>
                        </a:rPr>
                        <a:t>自信、印象管理技能、社会敏感性和共情。</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a:t>
                      </a:r>
                      <a:r>
                        <a:rPr lang="zh-CN" sz="1800" b="1" u="sng" kern="100" dirty="0">
                          <a:solidFill>
                            <a:srgbClr val="002060"/>
                          </a:solidFill>
                          <a:effectLst/>
                          <a:highlight>
                            <a:srgbClr val="FFFF00"/>
                          </a:highlight>
                          <a:latin typeface="+mj-ea"/>
                          <a:ea typeface="+mj-ea"/>
                        </a:rPr>
                        <a:t>为个人利益使用权力</a:t>
                      </a:r>
                      <a:endParaRPr lang="zh-CN" sz="1800" b="1" kern="100" dirty="0">
                        <a:solidFill>
                          <a:srgbClr val="002060"/>
                        </a:solidFill>
                        <a:effectLst/>
                        <a:latin typeface="+mj-ea"/>
                        <a:ea typeface="+mj-ea"/>
                      </a:endParaRPr>
                    </a:p>
                    <a:p>
                      <a:pPr algn="just">
                        <a:lnSpc>
                          <a:spcPct val="150000"/>
                        </a:lnSpc>
                        <a:spcAft>
                          <a:spcPts val="0"/>
                        </a:spcAft>
                      </a:pPr>
                      <a:r>
                        <a:rPr lang="zh-CN" sz="1800" b="1" u="sng" kern="100" dirty="0">
                          <a:solidFill>
                            <a:srgbClr val="002060"/>
                          </a:solidFill>
                          <a:effectLst/>
                          <a:latin typeface="+mj-ea"/>
                          <a:ea typeface="+mj-ea"/>
                        </a:rPr>
                        <a:t>（</a:t>
                      </a:r>
                      <a:r>
                        <a:rPr lang="en-US" sz="1800" b="1" u="sng" kern="100" dirty="0">
                          <a:solidFill>
                            <a:srgbClr val="002060"/>
                          </a:solidFill>
                          <a:effectLst/>
                          <a:latin typeface="+mj-ea"/>
                          <a:ea typeface="+mj-ea"/>
                        </a:rPr>
                        <a:t>2</a:t>
                      </a:r>
                      <a:r>
                        <a:rPr lang="zh-CN" sz="1800" b="1" u="sng" kern="100" dirty="0">
                          <a:solidFill>
                            <a:srgbClr val="002060"/>
                          </a:solidFill>
                          <a:effectLst/>
                          <a:latin typeface="+mj-ea"/>
                          <a:ea typeface="+mj-ea"/>
                        </a:rPr>
                        <a:t>）</a:t>
                      </a:r>
                      <a:r>
                        <a:rPr lang="zh-CN" sz="1800" b="1" u="sng" kern="100" dirty="0">
                          <a:solidFill>
                            <a:srgbClr val="002060"/>
                          </a:solidFill>
                          <a:effectLst/>
                          <a:highlight>
                            <a:srgbClr val="FFFF00"/>
                          </a:highlight>
                          <a:latin typeface="+mj-ea"/>
                          <a:ea typeface="+mj-ea"/>
                        </a:rPr>
                        <a:t>提升自己的个人愿景</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3</a:t>
                      </a:r>
                      <a:r>
                        <a:rPr lang="zh-CN" sz="1800" b="1" kern="100" dirty="0">
                          <a:solidFill>
                            <a:srgbClr val="002060"/>
                          </a:solidFill>
                          <a:effectLst/>
                          <a:latin typeface="+mj-ea"/>
                          <a:ea typeface="+mj-ea"/>
                        </a:rPr>
                        <a:t>）指责或批评相反的观点</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4</a:t>
                      </a:r>
                      <a:r>
                        <a:rPr lang="zh-CN" sz="1800" b="1" kern="100" dirty="0">
                          <a:solidFill>
                            <a:srgbClr val="002060"/>
                          </a:solidFill>
                          <a:effectLst/>
                          <a:latin typeface="+mj-ea"/>
                          <a:ea typeface="+mj-ea"/>
                        </a:rPr>
                        <a:t>）</a:t>
                      </a:r>
                      <a:r>
                        <a:rPr lang="zh-CN" sz="1800" b="1" u="sng" kern="100" dirty="0">
                          <a:solidFill>
                            <a:srgbClr val="002060"/>
                          </a:solidFill>
                          <a:effectLst/>
                          <a:highlight>
                            <a:srgbClr val="FFFF00"/>
                          </a:highlight>
                          <a:latin typeface="+mj-ea"/>
                          <a:ea typeface="+mj-ea"/>
                        </a:rPr>
                        <a:t>要求自己的决定被无条件接受</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5</a:t>
                      </a:r>
                      <a:r>
                        <a:rPr lang="zh-CN" sz="1800" b="1" kern="100" dirty="0">
                          <a:solidFill>
                            <a:srgbClr val="002060"/>
                          </a:solidFill>
                          <a:effectLst/>
                          <a:latin typeface="+mj-ea"/>
                          <a:ea typeface="+mj-ea"/>
                        </a:rPr>
                        <a:t>）单向沟通</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6</a:t>
                      </a:r>
                      <a:r>
                        <a:rPr lang="zh-CN" sz="1800" b="1" kern="100" dirty="0">
                          <a:solidFill>
                            <a:srgbClr val="002060"/>
                          </a:solidFill>
                          <a:effectLst/>
                          <a:latin typeface="+mj-ea"/>
                          <a:ea typeface="+mj-ea"/>
                        </a:rPr>
                        <a:t>）</a:t>
                      </a:r>
                      <a:r>
                        <a:rPr lang="zh-CN" sz="1800" b="1" u="sng" kern="100" dirty="0">
                          <a:solidFill>
                            <a:srgbClr val="002060"/>
                          </a:solidFill>
                          <a:effectLst/>
                          <a:highlight>
                            <a:srgbClr val="FFFF00"/>
                          </a:highlight>
                          <a:latin typeface="+mj-ea"/>
                          <a:ea typeface="+mj-ea"/>
                        </a:rPr>
                        <a:t>对追随者的需要感觉迟钝</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7</a:t>
                      </a:r>
                      <a:r>
                        <a:rPr lang="zh-CN" sz="1800" b="1" kern="100" dirty="0">
                          <a:solidFill>
                            <a:srgbClr val="002060"/>
                          </a:solidFill>
                          <a:effectLst/>
                          <a:latin typeface="+mj-ea"/>
                          <a:ea typeface="+mj-ea"/>
                        </a:rPr>
                        <a:t>）用外部道德标准满足自我兴趣</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682813638"/>
                  </a:ext>
                </a:extLst>
              </a:tr>
            </a:tbl>
          </a:graphicData>
        </a:graphic>
      </p:graphicFrame>
    </p:spTree>
    <p:extLst>
      <p:ext uri="{BB962C8B-B14F-4D97-AF65-F5344CB8AC3E}">
        <p14:creationId xmlns:p14="http://schemas.microsoft.com/office/powerpoint/2010/main" val="3972872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54343DB0-9EA5-4F95-B04F-8C9AAF7A8F80}"/>
              </a:ext>
            </a:extLst>
          </p:cNvPr>
          <p:cNvSpPr/>
          <p:nvPr/>
        </p:nvSpPr>
        <p:spPr>
          <a:xfrm>
            <a:off x="1063940" y="652244"/>
            <a:ext cx="2170787" cy="1249188"/>
          </a:xfrm>
          <a:prstGeom prst="rect">
            <a:avLst/>
          </a:prstGeom>
        </p:spPr>
        <p:txBody>
          <a:bodyPr wrap="none">
            <a:spAutoFit/>
          </a:bodyPr>
          <a:lstStyle/>
          <a:p>
            <a:pPr algn="just">
              <a:lnSpc>
                <a:spcPct val="150000"/>
              </a:lnSpc>
            </a:pPr>
            <a:r>
              <a:rPr lang="en-US" altLang="zh-CN" b="1" u="sng" kern="100" dirty="0">
                <a:solidFill>
                  <a:srgbClr val="C00000"/>
                </a:solidFill>
                <a:latin typeface="+mj-ea"/>
                <a:ea typeface="+mj-ea"/>
                <a:cs typeface="Times New Roman" panose="02020603050405020304" pitchFamily="18" charset="0"/>
              </a:rPr>
              <a:t>16.</a:t>
            </a:r>
            <a:r>
              <a:rPr lang="zh-CN" altLang="zh-CN" b="1" u="sng" kern="100" dirty="0">
                <a:solidFill>
                  <a:srgbClr val="C00000"/>
                </a:solidFill>
                <a:latin typeface="+mj-ea"/>
                <a:ea typeface="+mj-ea"/>
                <a:cs typeface="Times New Roman" panose="02020603050405020304" pitchFamily="18" charset="0"/>
              </a:rPr>
              <a:t>路径</a:t>
            </a:r>
            <a:r>
              <a:rPr lang="en-US" altLang="zh-CN" b="1" u="sng" kern="100" dirty="0">
                <a:solidFill>
                  <a:srgbClr val="C00000"/>
                </a:solidFill>
                <a:latin typeface="+mj-ea"/>
                <a:ea typeface="+mj-ea"/>
                <a:cs typeface="Times New Roman" panose="02020603050405020304" pitchFamily="18" charset="0"/>
              </a:rPr>
              <a:t>—</a:t>
            </a:r>
            <a:r>
              <a:rPr lang="zh-CN" altLang="zh-CN" b="1" u="sng" kern="100" dirty="0">
                <a:solidFill>
                  <a:srgbClr val="C00000"/>
                </a:solidFill>
                <a:latin typeface="+mj-ea"/>
                <a:ea typeface="+mj-ea"/>
                <a:cs typeface="Times New Roman" panose="02020603050405020304" pitchFamily="18" charset="0"/>
              </a:rPr>
              <a:t>目标理论</a:t>
            </a:r>
            <a:endParaRPr lang="en-US" altLang="zh-CN" b="1" u="sng" kern="100" dirty="0">
              <a:solidFill>
                <a:srgbClr val="C00000"/>
              </a:solidFill>
              <a:latin typeface="+mj-ea"/>
              <a:ea typeface="+mj-ea"/>
              <a:cs typeface="Times New Roman" panose="02020603050405020304" pitchFamily="18" charset="0"/>
            </a:endParaRPr>
          </a:p>
          <a:p>
            <a:pPr algn="just">
              <a:lnSpc>
                <a:spcPct val="150000"/>
              </a:lnSpc>
            </a:pPr>
            <a:r>
              <a:rPr lang="en-US" altLang="zh-CN" dirty="0">
                <a:solidFill>
                  <a:srgbClr val="002060"/>
                </a:solidFill>
                <a:latin typeface="+mj-ea"/>
                <a:ea typeface="+mj-ea"/>
              </a:rPr>
              <a:t>1. </a:t>
            </a:r>
            <a:r>
              <a:rPr lang="zh-CN" altLang="zh-CN" dirty="0">
                <a:solidFill>
                  <a:srgbClr val="002060"/>
                </a:solidFill>
                <a:latin typeface="+mj-ea"/>
                <a:ea typeface="+mj-ea"/>
              </a:rPr>
              <a:t>领导</a:t>
            </a:r>
            <a:r>
              <a:rPr lang="zh-CN" altLang="en-US" dirty="0">
                <a:solidFill>
                  <a:srgbClr val="002060"/>
                </a:solidFill>
                <a:latin typeface="+mj-ea"/>
                <a:ea typeface="+mj-ea"/>
              </a:rPr>
              <a:t>的激励作用</a:t>
            </a:r>
            <a:endParaRPr lang="zh-CN" altLang="zh-CN" dirty="0">
              <a:solidFill>
                <a:srgbClr val="002060"/>
              </a:solidFill>
              <a:latin typeface="+mj-ea"/>
              <a:ea typeface="+mj-ea"/>
            </a:endParaRPr>
          </a:p>
          <a:p>
            <a:pPr algn="just">
              <a:lnSpc>
                <a:spcPct val="150000"/>
              </a:lnSpc>
              <a:spcAft>
                <a:spcPts val="0"/>
              </a:spcAft>
            </a:pP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F7502DC9-33F1-4911-A16B-A8A79DFD3C88}"/>
              </a:ext>
            </a:extLst>
          </p:cNvPr>
          <p:cNvGraphicFramePr>
            <a:graphicFrameLocks noGrp="1"/>
          </p:cNvGraphicFramePr>
          <p:nvPr>
            <p:extLst>
              <p:ext uri="{D42A27DB-BD31-4B8C-83A1-F6EECF244321}">
                <p14:modId xmlns:p14="http://schemas.microsoft.com/office/powerpoint/2010/main" val="1151134684"/>
              </p:ext>
            </p:extLst>
          </p:nvPr>
        </p:nvGraphicFramePr>
        <p:xfrm>
          <a:off x="1200040" y="1787306"/>
          <a:ext cx="9791919" cy="806704"/>
        </p:xfrm>
        <a:graphic>
          <a:graphicData uri="http://schemas.openxmlformats.org/drawingml/2006/table">
            <a:tbl>
              <a:tblPr>
                <a:tableStyleId>{5C22544A-7EE6-4342-B048-85BDC9FD1C3A}</a:tableStyleId>
              </a:tblPr>
              <a:tblGrid>
                <a:gridCol w="2060187">
                  <a:extLst>
                    <a:ext uri="{9D8B030D-6E8A-4147-A177-3AD203B41FA5}">
                      <a16:colId xmlns:a16="http://schemas.microsoft.com/office/drawing/2014/main" val="3771946333"/>
                    </a:ext>
                  </a:extLst>
                </a:gridCol>
                <a:gridCol w="7731732">
                  <a:extLst>
                    <a:ext uri="{9D8B030D-6E8A-4147-A177-3AD203B41FA5}">
                      <a16:colId xmlns:a16="http://schemas.microsoft.com/office/drawing/2014/main" val="4026052484"/>
                    </a:ext>
                  </a:extLst>
                </a:gridCol>
              </a:tblGrid>
              <a:tr h="0">
                <a:tc>
                  <a:txBody>
                    <a:bodyPr/>
                    <a:lstStyle/>
                    <a:p>
                      <a:pPr algn="just">
                        <a:lnSpc>
                          <a:spcPct val="150000"/>
                        </a:lnSpc>
                        <a:spcAft>
                          <a:spcPts val="0"/>
                        </a:spcAft>
                      </a:pPr>
                      <a:r>
                        <a:rPr lang="zh-CN" altLang="en-US" sz="2000" b="1" kern="100" dirty="0">
                          <a:solidFill>
                            <a:srgbClr val="002060"/>
                          </a:solidFill>
                          <a:effectLst/>
                          <a:highlight>
                            <a:srgbClr val="FFFF00"/>
                          </a:highlight>
                          <a:latin typeface="+mj-ea"/>
                          <a:ea typeface="+mj-ea"/>
                          <a:cs typeface="+mn-cs"/>
                        </a:rPr>
                        <a:t>第一</a:t>
                      </a:r>
                      <a:endParaRPr lang="zh-CN" sz="20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altLang="en-US" sz="2000" b="1" kern="100" dirty="0">
                          <a:solidFill>
                            <a:srgbClr val="002060"/>
                          </a:solidFill>
                          <a:effectLst/>
                          <a:highlight>
                            <a:srgbClr val="FFFF00"/>
                          </a:highlight>
                          <a:latin typeface="+mj-ea"/>
                          <a:ea typeface="+mj-ea"/>
                          <a:cs typeface="+mn-cs"/>
                        </a:rPr>
                        <a:t>使绩效的实现与员工需要的满足向结合</a:t>
                      </a:r>
                      <a:endParaRPr lang="zh-CN" sz="20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119216821"/>
                  </a:ext>
                </a:extLst>
              </a:tr>
              <a:tr h="0">
                <a:tc>
                  <a:txBody>
                    <a:bodyPr/>
                    <a:lstStyle/>
                    <a:p>
                      <a:pPr algn="just">
                        <a:lnSpc>
                          <a:spcPct val="150000"/>
                        </a:lnSpc>
                        <a:spcAft>
                          <a:spcPts val="0"/>
                        </a:spcAft>
                      </a:pPr>
                      <a:r>
                        <a:rPr lang="zh-CN" altLang="en-US" sz="2000" b="1" kern="100" dirty="0">
                          <a:solidFill>
                            <a:srgbClr val="002060"/>
                          </a:solidFill>
                          <a:effectLst/>
                          <a:highlight>
                            <a:srgbClr val="FFFF00"/>
                          </a:highlight>
                          <a:latin typeface="+mj-ea"/>
                          <a:ea typeface="+mj-ea"/>
                          <a:cs typeface="+mn-cs"/>
                        </a:rPr>
                        <a:t>第二</a:t>
                      </a:r>
                      <a:endParaRPr lang="zh-CN" sz="20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altLang="en-US" sz="2000" b="1" kern="100" dirty="0">
                          <a:solidFill>
                            <a:srgbClr val="002060"/>
                          </a:solidFill>
                          <a:effectLst/>
                          <a:highlight>
                            <a:srgbClr val="FFFF00"/>
                          </a:highlight>
                          <a:latin typeface="+mj-ea"/>
                          <a:ea typeface="+mj-ea"/>
                          <a:cs typeface="+mn-cs"/>
                        </a:rPr>
                        <a:t>为实现有效的工作绩效提供必需的辅导、指导、支持和奖励</a:t>
                      </a:r>
                      <a:endParaRPr lang="zh-CN" sz="20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025125805"/>
                  </a:ext>
                </a:extLst>
              </a:tr>
            </a:tbl>
          </a:graphicData>
        </a:graphic>
      </p:graphicFrame>
      <p:graphicFrame>
        <p:nvGraphicFramePr>
          <p:cNvPr id="16" name="表格 15">
            <a:extLst>
              <a:ext uri="{FF2B5EF4-FFF2-40B4-BE49-F238E27FC236}">
                <a16:creationId xmlns:a16="http://schemas.microsoft.com/office/drawing/2014/main" id="{F7502DC9-33F1-4911-A16B-A8A79DFD3C88}"/>
              </a:ext>
            </a:extLst>
          </p:cNvPr>
          <p:cNvGraphicFramePr>
            <a:graphicFrameLocks noGrp="1"/>
          </p:cNvGraphicFramePr>
          <p:nvPr>
            <p:extLst>
              <p:ext uri="{D42A27DB-BD31-4B8C-83A1-F6EECF244321}">
                <p14:modId xmlns:p14="http://schemas.microsoft.com/office/powerpoint/2010/main" val="2228231330"/>
              </p:ext>
            </p:extLst>
          </p:nvPr>
        </p:nvGraphicFramePr>
        <p:xfrm>
          <a:off x="1162154" y="3860800"/>
          <a:ext cx="9867691" cy="1452120"/>
        </p:xfrm>
        <a:graphic>
          <a:graphicData uri="http://schemas.openxmlformats.org/drawingml/2006/table">
            <a:tbl>
              <a:tblPr>
                <a:tableStyleId>{5C22544A-7EE6-4342-B048-85BDC9FD1C3A}</a:tableStyleId>
              </a:tblPr>
              <a:tblGrid>
                <a:gridCol w="2076129">
                  <a:extLst>
                    <a:ext uri="{9D8B030D-6E8A-4147-A177-3AD203B41FA5}">
                      <a16:colId xmlns:a16="http://schemas.microsoft.com/office/drawing/2014/main" val="3771946333"/>
                    </a:ext>
                  </a:extLst>
                </a:gridCol>
                <a:gridCol w="7791562">
                  <a:extLst>
                    <a:ext uri="{9D8B030D-6E8A-4147-A177-3AD203B41FA5}">
                      <a16:colId xmlns:a16="http://schemas.microsoft.com/office/drawing/2014/main" val="4026052484"/>
                    </a:ext>
                  </a:extLst>
                </a:gridCol>
              </a:tblGrid>
              <a:tr h="0">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指导式</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highlight>
                            <a:srgbClr val="FFFF00"/>
                          </a:highlight>
                          <a:latin typeface="+mj-ea"/>
                          <a:ea typeface="+mj-ea"/>
                        </a:rPr>
                        <a:t>让员工明确别人对他的期望、成功绩效的标准和工作程序</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119216821"/>
                  </a:ext>
                </a:extLst>
              </a:tr>
              <a:tr h="0">
                <a:tc>
                  <a:txBody>
                    <a:bodyPr/>
                    <a:lstStyle/>
                    <a:p>
                      <a:pPr algn="just">
                        <a:lnSpc>
                          <a:spcPct val="150000"/>
                        </a:lnSpc>
                        <a:spcAft>
                          <a:spcPts val="0"/>
                        </a:spcAft>
                      </a:pPr>
                      <a:r>
                        <a:rPr lang="zh-CN" sz="1800" b="1" kern="100">
                          <a:solidFill>
                            <a:srgbClr val="002060"/>
                          </a:solidFill>
                          <a:effectLst/>
                          <a:highlight>
                            <a:srgbClr val="FFFF00"/>
                          </a:highlight>
                          <a:latin typeface="+mj-ea"/>
                          <a:ea typeface="+mj-ea"/>
                        </a:rPr>
                        <a:t>支持型</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努力建立舒适的工作环境，亲切友善，关心下属的要求</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025125805"/>
                  </a:ext>
                </a:extLst>
              </a:tr>
              <a:tr h="0">
                <a:tc>
                  <a:txBody>
                    <a:bodyPr/>
                    <a:lstStyle/>
                    <a:p>
                      <a:pPr algn="just">
                        <a:lnSpc>
                          <a:spcPct val="150000"/>
                        </a:lnSpc>
                        <a:spcAft>
                          <a:spcPts val="0"/>
                        </a:spcAft>
                      </a:pPr>
                      <a:r>
                        <a:rPr lang="zh-CN" sz="1800" b="1" kern="100">
                          <a:solidFill>
                            <a:srgbClr val="002060"/>
                          </a:solidFill>
                          <a:effectLst/>
                          <a:highlight>
                            <a:srgbClr val="FFFF00"/>
                          </a:highlight>
                          <a:latin typeface="+mj-ea"/>
                          <a:ea typeface="+mj-ea"/>
                        </a:rPr>
                        <a:t>参与式</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主动征求并采纳下属的意见</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207900308"/>
                  </a:ext>
                </a:extLst>
              </a:tr>
              <a:tr h="0">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成就取向式</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设定挑战性目标、鼓励下属实现自己的最佳水平</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456332216"/>
                  </a:ext>
                </a:extLst>
              </a:tr>
            </a:tbl>
          </a:graphicData>
        </a:graphic>
      </p:graphicFrame>
      <p:sp>
        <p:nvSpPr>
          <p:cNvPr id="17" name="矩形 16">
            <a:extLst>
              <a:ext uri="{FF2B5EF4-FFF2-40B4-BE49-F238E27FC236}">
                <a16:creationId xmlns:a16="http://schemas.microsoft.com/office/drawing/2014/main" id="{54343DB0-9EA5-4F95-B04F-8C9AAF7A8F80}"/>
              </a:ext>
            </a:extLst>
          </p:cNvPr>
          <p:cNvSpPr/>
          <p:nvPr/>
        </p:nvSpPr>
        <p:spPr>
          <a:xfrm>
            <a:off x="1138687" y="3021852"/>
            <a:ext cx="2262158" cy="838948"/>
          </a:xfrm>
          <a:prstGeom prst="rect">
            <a:avLst/>
          </a:prstGeom>
        </p:spPr>
        <p:txBody>
          <a:bodyPr wrap="square">
            <a:spAutoFit/>
          </a:bodyPr>
          <a:lstStyle/>
          <a:p>
            <a:pPr algn="just">
              <a:lnSpc>
                <a:spcPct val="150000"/>
              </a:lnSpc>
            </a:pPr>
            <a:r>
              <a:rPr lang="en-US" altLang="zh-CN" dirty="0">
                <a:latin typeface="+mj-ea"/>
                <a:ea typeface="+mj-ea"/>
              </a:rPr>
              <a:t>2. </a:t>
            </a:r>
            <a:r>
              <a:rPr lang="zh-CN" altLang="zh-CN" dirty="0">
                <a:latin typeface="+mj-ea"/>
                <a:ea typeface="+mj-ea"/>
              </a:rPr>
              <a:t>领导行为（</a:t>
            </a:r>
            <a:r>
              <a:rPr lang="en-US" altLang="zh-CN" dirty="0">
                <a:latin typeface="+mj-ea"/>
                <a:ea typeface="+mj-ea"/>
              </a:rPr>
              <a:t>4</a:t>
            </a:r>
            <a:r>
              <a:rPr lang="zh-CN" altLang="zh-CN" dirty="0">
                <a:latin typeface="+mj-ea"/>
                <a:ea typeface="+mj-ea"/>
              </a:rPr>
              <a:t>种）</a:t>
            </a:r>
          </a:p>
          <a:p>
            <a:pPr algn="just">
              <a:lnSpc>
                <a:spcPct val="150000"/>
              </a:lnSpc>
              <a:spcAft>
                <a:spcPts val="0"/>
              </a:spcAft>
            </a:pPr>
            <a:endParaRPr lang="zh-CN" altLang="zh-CN" sz="1600" kern="100" dirty="0">
              <a:effectLst/>
              <a:latin typeface="+mj-ea"/>
              <a:ea typeface="+mj-ea"/>
              <a:cs typeface="Times New Roman" panose="02020603050405020304" pitchFamily="18" charset="0"/>
            </a:endParaRPr>
          </a:p>
        </p:txBody>
      </p:sp>
    </p:spTree>
    <p:extLst>
      <p:ext uri="{BB962C8B-B14F-4D97-AF65-F5344CB8AC3E}">
        <p14:creationId xmlns:p14="http://schemas.microsoft.com/office/powerpoint/2010/main" val="28185662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EEF00F4B-D8CD-49DA-8105-BB8D3B88BAEF}"/>
              </a:ext>
            </a:extLst>
          </p:cNvPr>
          <p:cNvSpPr/>
          <p:nvPr/>
        </p:nvSpPr>
        <p:spPr>
          <a:xfrm>
            <a:off x="943729" y="633241"/>
            <a:ext cx="1459054" cy="458908"/>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mj-ea"/>
                <a:ea typeface="+mj-ea"/>
                <a:cs typeface="Times New Roman" panose="02020603050405020304" pitchFamily="18" charset="0"/>
              </a:rPr>
              <a:t>17.</a:t>
            </a:r>
            <a:r>
              <a:rPr lang="zh-CN" altLang="zh-CN" b="1" u="sng" kern="100" dirty="0">
                <a:solidFill>
                  <a:srgbClr val="C00000"/>
                </a:solidFill>
                <a:latin typeface="+mj-ea"/>
                <a:ea typeface="+mj-ea"/>
                <a:cs typeface="Times New Roman" panose="02020603050405020304" pitchFamily="18" charset="0"/>
              </a:rPr>
              <a:t>权变理论</a:t>
            </a:r>
            <a:endParaRPr lang="zh-CN" altLang="zh-CN" sz="1600" kern="100" dirty="0">
              <a:effectLst/>
              <a:latin typeface="+mj-ea"/>
              <a:ea typeface="+mj-ea"/>
              <a:cs typeface="Times New Roman" panose="02020603050405020304" pitchFamily="18" charset="0"/>
            </a:endParaRPr>
          </a:p>
        </p:txBody>
      </p:sp>
      <p:sp>
        <p:nvSpPr>
          <p:cNvPr id="9" name="矩形 8">
            <a:extLst>
              <a:ext uri="{FF2B5EF4-FFF2-40B4-BE49-F238E27FC236}">
                <a16:creationId xmlns:a16="http://schemas.microsoft.com/office/drawing/2014/main" id="{D7D85797-25C3-4DBA-AC19-282F94BD5079}"/>
              </a:ext>
            </a:extLst>
          </p:cNvPr>
          <p:cNvSpPr/>
          <p:nvPr/>
        </p:nvSpPr>
        <p:spPr>
          <a:xfrm>
            <a:off x="1024565" y="1068384"/>
            <a:ext cx="2521844" cy="458908"/>
          </a:xfrm>
          <a:prstGeom prst="rect">
            <a:avLst/>
          </a:prstGeom>
        </p:spPr>
        <p:txBody>
          <a:bodyPr wrap="none">
            <a:spAutoFit/>
          </a:bodyPr>
          <a:lstStyle/>
          <a:p>
            <a:pPr algn="just">
              <a:lnSpc>
                <a:spcPct val="150000"/>
              </a:lnSpc>
              <a:spcAft>
                <a:spcPts val="0"/>
              </a:spcAft>
            </a:pPr>
            <a:r>
              <a:rPr lang="en-US" altLang="zh-CN" kern="100" dirty="0">
                <a:solidFill>
                  <a:srgbClr val="002060"/>
                </a:solidFill>
                <a:latin typeface="+mj-ea"/>
                <a:ea typeface="+mj-ea"/>
                <a:cs typeface="Times New Roman" panose="02020603050405020304" pitchFamily="18" charset="0"/>
              </a:rPr>
              <a:t>1. </a:t>
            </a:r>
            <a:r>
              <a:rPr lang="zh-CN" altLang="zh-CN" kern="100" dirty="0">
                <a:solidFill>
                  <a:srgbClr val="000080"/>
                </a:solidFill>
                <a:latin typeface="+mj-ea"/>
                <a:ea typeface="+mj-ea"/>
                <a:cs typeface="Times New Roman" panose="02020603050405020304" pitchFamily="18" charset="0"/>
              </a:rPr>
              <a:t>领导方式和情景维度</a:t>
            </a:r>
            <a:endParaRPr lang="zh-CN" altLang="zh-CN" sz="1600" kern="100" dirty="0">
              <a:effectLst/>
              <a:latin typeface="+mj-ea"/>
              <a:ea typeface="+mj-ea"/>
              <a:cs typeface="Times New Roman" panose="02020603050405020304" pitchFamily="18" charset="0"/>
            </a:endParaRPr>
          </a:p>
        </p:txBody>
      </p:sp>
      <p:graphicFrame>
        <p:nvGraphicFramePr>
          <p:cNvPr id="10" name="表格 9">
            <a:extLst>
              <a:ext uri="{FF2B5EF4-FFF2-40B4-BE49-F238E27FC236}">
                <a16:creationId xmlns:a16="http://schemas.microsoft.com/office/drawing/2014/main" id="{344E0843-BC7F-4864-A8AE-FFCD26F8AF85}"/>
              </a:ext>
            </a:extLst>
          </p:cNvPr>
          <p:cNvGraphicFramePr>
            <a:graphicFrameLocks noGrp="1"/>
          </p:cNvGraphicFramePr>
          <p:nvPr>
            <p:extLst>
              <p:ext uri="{D42A27DB-BD31-4B8C-83A1-F6EECF244321}">
                <p14:modId xmlns:p14="http://schemas.microsoft.com/office/powerpoint/2010/main" val="3142885704"/>
              </p:ext>
            </p:extLst>
          </p:nvPr>
        </p:nvGraphicFramePr>
        <p:xfrm>
          <a:off x="1023226" y="1620520"/>
          <a:ext cx="10264884" cy="1960500"/>
        </p:xfrm>
        <a:graphic>
          <a:graphicData uri="http://schemas.openxmlformats.org/drawingml/2006/table">
            <a:tbl>
              <a:tblPr>
                <a:tableStyleId>{5C22544A-7EE6-4342-B048-85BDC9FD1C3A}</a:tableStyleId>
              </a:tblPr>
              <a:tblGrid>
                <a:gridCol w="1439396">
                  <a:extLst>
                    <a:ext uri="{9D8B030D-6E8A-4147-A177-3AD203B41FA5}">
                      <a16:colId xmlns:a16="http://schemas.microsoft.com/office/drawing/2014/main" val="1864685799"/>
                    </a:ext>
                  </a:extLst>
                </a:gridCol>
                <a:gridCol w="8825488">
                  <a:extLst>
                    <a:ext uri="{9D8B030D-6E8A-4147-A177-3AD203B41FA5}">
                      <a16:colId xmlns:a16="http://schemas.microsoft.com/office/drawing/2014/main" val="2360774054"/>
                    </a:ext>
                  </a:extLst>
                </a:gridCol>
              </a:tblGrid>
              <a:tr h="0">
                <a:tc>
                  <a:txBody>
                    <a:bodyPr/>
                    <a:lstStyle/>
                    <a:p>
                      <a:pPr algn="just">
                        <a:lnSpc>
                          <a:spcPct val="150000"/>
                        </a:lnSpc>
                        <a:spcAft>
                          <a:spcPts val="0"/>
                        </a:spcAft>
                      </a:pPr>
                      <a:r>
                        <a:rPr lang="zh-CN" sz="1800" b="1" kern="100" dirty="0">
                          <a:solidFill>
                            <a:srgbClr val="002060"/>
                          </a:solidFill>
                          <a:effectLst/>
                          <a:latin typeface="+mj-ea"/>
                          <a:ea typeface="+mj-ea"/>
                        </a:rPr>
                        <a:t>领导方式</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1</a:t>
                      </a:r>
                      <a:r>
                        <a:rPr lang="zh-CN" sz="1800" b="1" kern="100" dirty="0">
                          <a:solidFill>
                            <a:srgbClr val="002060"/>
                          </a:solidFill>
                          <a:effectLst/>
                          <a:highlight>
                            <a:srgbClr val="FFFF00"/>
                          </a:highlight>
                          <a:latin typeface="+mj-ea"/>
                          <a:ea typeface="+mj-ea"/>
                        </a:rPr>
                        <a:t>）工作取向：领导者主要关心工作</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2</a:t>
                      </a:r>
                      <a:r>
                        <a:rPr lang="zh-CN" sz="1800" b="1" kern="100" dirty="0">
                          <a:solidFill>
                            <a:srgbClr val="002060"/>
                          </a:solidFill>
                          <a:effectLst/>
                          <a:highlight>
                            <a:srgbClr val="FFFF00"/>
                          </a:highlight>
                          <a:latin typeface="+mj-ea"/>
                          <a:ea typeface="+mj-ea"/>
                        </a:rPr>
                        <a:t>）人际取向：领导者乐于和同事形成良好的人际关系</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733899172"/>
                  </a:ext>
                </a:extLst>
              </a:tr>
              <a:tr h="0">
                <a:tc>
                  <a:txBody>
                    <a:bodyPr/>
                    <a:lstStyle/>
                    <a:p>
                      <a:pPr algn="l">
                        <a:lnSpc>
                          <a:spcPct val="150000"/>
                        </a:lnSpc>
                        <a:spcAft>
                          <a:spcPts val="0"/>
                        </a:spcAft>
                      </a:pPr>
                      <a:r>
                        <a:rPr lang="zh-CN" sz="1800" b="1" kern="100">
                          <a:solidFill>
                            <a:srgbClr val="002060"/>
                          </a:solidFill>
                          <a:effectLst/>
                          <a:latin typeface="+mj-ea"/>
                          <a:ea typeface="+mj-ea"/>
                        </a:rPr>
                        <a:t>情景维度</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1</a:t>
                      </a:r>
                      <a:r>
                        <a:rPr lang="zh-CN" sz="1800" b="1" kern="100" dirty="0">
                          <a:solidFill>
                            <a:srgbClr val="002060"/>
                          </a:solidFill>
                          <a:effectLst/>
                          <a:highlight>
                            <a:srgbClr val="FFFF00"/>
                          </a:highlight>
                          <a:latin typeface="+mj-ea"/>
                          <a:ea typeface="+mj-ea"/>
                        </a:rPr>
                        <a:t>）领导与下属的关系：</a:t>
                      </a:r>
                      <a:r>
                        <a:rPr lang="zh-CN" sz="1800" b="1" kern="100" dirty="0">
                          <a:solidFill>
                            <a:srgbClr val="002060"/>
                          </a:solidFill>
                          <a:effectLst/>
                          <a:latin typeface="+mj-ea"/>
                          <a:ea typeface="+mj-ea"/>
                        </a:rPr>
                        <a:t>下属对领导者的信任、信赖和尊重的程度</a:t>
                      </a:r>
                    </a:p>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2</a:t>
                      </a:r>
                      <a:r>
                        <a:rPr lang="zh-CN" sz="1800" b="1" kern="100" dirty="0">
                          <a:solidFill>
                            <a:srgbClr val="002060"/>
                          </a:solidFill>
                          <a:effectLst/>
                          <a:highlight>
                            <a:srgbClr val="FFFF00"/>
                          </a:highlight>
                          <a:latin typeface="+mj-ea"/>
                          <a:ea typeface="+mj-ea"/>
                        </a:rPr>
                        <a:t>）工作结构：</a:t>
                      </a:r>
                      <a:r>
                        <a:rPr lang="zh-CN" sz="1800" b="1" kern="100" dirty="0">
                          <a:solidFill>
                            <a:srgbClr val="002060"/>
                          </a:solidFill>
                          <a:effectLst/>
                          <a:latin typeface="+mj-ea"/>
                          <a:ea typeface="+mj-ea"/>
                        </a:rPr>
                        <a:t>工作程序化、规范化的程度</a:t>
                      </a:r>
                    </a:p>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3</a:t>
                      </a:r>
                      <a:r>
                        <a:rPr lang="zh-CN" sz="1800" b="1" kern="100" dirty="0">
                          <a:solidFill>
                            <a:srgbClr val="002060"/>
                          </a:solidFill>
                          <a:effectLst/>
                          <a:highlight>
                            <a:srgbClr val="FFFF00"/>
                          </a:highlight>
                          <a:latin typeface="+mj-ea"/>
                          <a:ea typeface="+mj-ea"/>
                        </a:rPr>
                        <a:t>）职权：领导者在甄选、培训、激励、解聘等人事工作方面有多大的影响力和权力</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818344470"/>
                  </a:ext>
                </a:extLst>
              </a:tr>
            </a:tbl>
          </a:graphicData>
        </a:graphic>
      </p:graphicFrame>
      <p:sp>
        <p:nvSpPr>
          <p:cNvPr id="14" name="矩形 13">
            <a:extLst>
              <a:ext uri="{FF2B5EF4-FFF2-40B4-BE49-F238E27FC236}">
                <a16:creationId xmlns:a16="http://schemas.microsoft.com/office/drawing/2014/main" id="{9DBF8FD8-15AC-4B63-8297-23EE79A07499}"/>
              </a:ext>
            </a:extLst>
          </p:cNvPr>
          <p:cNvSpPr/>
          <p:nvPr/>
        </p:nvSpPr>
        <p:spPr>
          <a:xfrm>
            <a:off x="1076192" y="3630609"/>
            <a:ext cx="3844322" cy="460382"/>
          </a:xfrm>
          <a:prstGeom prst="rect">
            <a:avLst/>
          </a:prstGeom>
        </p:spPr>
        <p:txBody>
          <a:bodyPr wrap="none">
            <a:spAutoFit/>
          </a:bodyPr>
          <a:lstStyle/>
          <a:p>
            <a:pPr algn="just">
              <a:lnSpc>
                <a:spcPct val="150000"/>
              </a:lnSpc>
              <a:spcAft>
                <a:spcPts val="0"/>
              </a:spcAft>
            </a:pPr>
            <a:r>
              <a:rPr lang="en-US" altLang="zh-CN" kern="100" dirty="0">
                <a:solidFill>
                  <a:srgbClr val="000080"/>
                </a:solidFill>
                <a:latin typeface="+mj-ea"/>
                <a:ea typeface="+mj-ea"/>
                <a:cs typeface="Times New Roman" panose="02020603050405020304" pitchFamily="18" charset="0"/>
              </a:rPr>
              <a:t>2.</a:t>
            </a:r>
            <a:r>
              <a:rPr lang="zh-CN" altLang="zh-CN" kern="0" dirty="0">
                <a:solidFill>
                  <a:srgbClr val="000080"/>
                </a:solidFill>
                <a:latin typeface="+mj-ea"/>
                <a:ea typeface="+mj-ea"/>
                <a:cs typeface="Times New Roman" panose="02020603050405020304" pitchFamily="18" charset="0"/>
              </a:rPr>
              <a:t>不同领导风格在不同情景下的效能</a:t>
            </a:r>
            <a:endParaRPr lang="zh-CN" altLang="zh-CN" sz="1600" kern="100" dirty="0">
              <a:effectLst/>
              <a:latin typeface="+mj-ea"/>
              <a:ea typeface="+mj-ea"/>
              <a:cs typeface="Times New Roman" panose="02020603050405020304" pitchFamily="18" charset="0"/>
            </a:endParaRPr>
          </a:p>
        </p:txBody>
      </p:sp>
      <p:graphicFrame>
        <p:nvGraphicFramePr>
          <p:cNvPr id="15" name="表格 14">
            <a:extLst>
              <a:ext uri="{FF2B5EF4-FFF2-40B4-BE49-F238E27FC236}">
                <a16:creationId xmlns:a16="http://schemas.microsoft.com/office/drawing/2014/main" id="{B6EB777A-C2F0-4F09-BBD2-D3A08EBA52BF}"/>
              </a:ext>
            </a:extLst>
          </p:cNvPr>
          <p:cNvGraphicFramePr>
            <a:graphicFrameLocks noGrp="1"/>
          </p:cNvGraphicFramePr>
          <p:nvPr>
            <p:extLst>
              <p:ext uri="{D42A27DB-BD31-4B8C-83A1-F6EECF244321}">
                <p14:modId xmlns:p14="http://schemas.microsoft.com/office/powerpoint/2010/main" val="3910765133"/>
              </p:ext>
            </p:extLst>
          </p:nvPr>
        </p:nvGraphicFramePr>
        <p:xfrm>
          <a:off x="1040523" y="4283853"/>
          <a:ext cx="10110953" cy="1936242"/>
        </p:xfrm>
        <a:graphic>
          <a:graphicData uri="http://schemas.openxmlformats.org/drawingml/2006/table">
            <a:tbl>
              <a:tblPr>
                <a:tableStyleId>{5C22544A-7EE6-4342-B048-85BDC9FD1C3A}</a:tableStyleId>
              </a:tblPr>
              <a:tblGrid>
                <a:gridCol w="1730704">
                  <a:extLst>
                    <a:ext uri="{9D8B030D-6E8A-4147-A177-3AD203B41FA5}">
                      <a16:colId xmlns:a16="http://schemas.microsoft.com/office/drawing/2014/main" val="3046154371"/>
                    </a:ext>
                  </a:extLst>
                </a:gridCol>
                <a:gridCol w="1840639">
                  <a:extLst>
                    <a:ext uri="{9D8B030D-6E8A-4147-A177-3AD203B41FA5}">
                      <a16:colId xmlns:a16="http://schemas.microsoft.com/office/drawing/2014/main" val="2239092145"/>
                    </a:ext>
                  </a:extLst>
                </a:gridCol>
                <a:gridCol w="1284875">
                  <a:extLst>
                    <a:ext uri="{9D8B030D-6E8A-4147-A177-3AD203B41FA5}">
                      <a16:colId xmlns:a16="http://schemas.microsoft.com/office/drawing/2014/main" val="2878243193"/>
                    </a:ext>
                  </a:extLst>
                </a:gridCol>
                <a:gridCol w="1394811">
                  <a:extLst>
                    <a:ext uri="{9D8B030D-6E8A-4147-A177-3AD203B41FA5}">
                      <a16:colId xmlns:a16="http://schemas.microsoft.com/office/drawing/2014/main" val="261507697"/>
                    </a:ext>
                  </a:extLst>
                </a:gridCol>
                <a:gridCol w="1325354">
                  <a:extLst>
                    <a:ext uri="{9D8B030D-6E8A-4147-A177-3AD203B41FA5}">
                      <a16:colId xmlns:a16="http://schemas.microsoft.com/office/drawing/2014/main" val="425908407"/>
                    </a:ext>
                  </a:extLst>
                </a:gridCol>
                <a:gridCol w="1267285">
                  <a:extLst>
                    <a:ext uri="{9D8B030D-6E8A-4147-A177-3AD203B41FA5}">
                      <a16:colId xmlns:a16="http://schemas.microsoft.com/office/drawing/2014/main" val="2708618810"/>
                    </a:ext>
                  </a:extLst>
                </a:gridCol>
                <a:gridCol w="1267285">
                  <a:extLst>
                    <a:ext uri="{9D8B030D-6E8A-4147-A177-3AD203B41FA5}">
                      <a16:colId xmlns:a16="http://schemas.microsoft.com/office/drawing/2014/main" val="3262064565"/>
                    </a:ext>
                  </a:extLst>
                </a:gridCol>
              </a:tblGrid>
              <a:tr h="311281">
                <a:tc gridSpan="2">
                  <a:txBody>
                    <a:bodyPr/>
                    <a:lstStyle/>
                    <a:p>
                      <a:pPr algn="just">
                        <a:lnSpc>
                          <a:spcPct val="150000"/>
                        </a:lnSpc>
                        <a:spcAft>
                          <a:spcPts val="0"/>
                        </a:spcAft>
                      </a:pPr>
                      <a:r>
                        <a:rPr lang="zh-CN" sz="1600" b="1" kern="0" dirty="0">
                          <a:solidFill>
                            <a:srgbClr val="002060"/>
                          </a:solidFill>
                          <a:effectLst/>
                          <a:latin typeface="+mj-ea"/>
                          <a:ea typeface="+mj-ea"/>
                        </a:rPr>
                        <a:t>情景类型</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hMerge="1">
                  <a:txBody>
                    <a:bodyPr/>
                    <a:lstStyle/>
                    <a:p>
                      <a:endParaRPr lang="zh-CN" altLang="en-US"/>
                    </a:p>
                  </a:txBody>
                  <a:tcPr/>
                </a:tc>
                <a:tc>
                  <a:txBody>
                    <a:bodyPr/>
                    <a:lstStyle/>
                    <a:p>
                      <a:pPr algn="ctr">
                        <a:lnSpc>
                          <a:spcPct val="150000"/>
                        </a:lnSpc>
                        <a:spcAft>
                          <a:spcPts val="0"/>
                        </a:spcAft>
                      </a:pPr>
                      <a:r>
                        <a:rPr lang="zh-CN" sz="1600" b="1" kern="0">
                          <a:solidFill>
                            <a:srgbClr val="002060"/>
                          </a:solidFill>
                          <a:effectLst/>
                          <a:latin typeface="+mj-ea"/>
                          <a:ea typeface="+mj-ea"/>
                        </a:rPr>
                        <a:t>一</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latin typeface="+mj-ea"/>
                          <a:ea typeface="+mj-ea"/>
                        </a:rPr>
                        <a:t>二</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latin typeface="+mj-ea"/>
                          <a:ea typeface="+mj-ea"/>
                        </a:rPr>
                        <a:t>三</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四</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五</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641655790"/>
                  </a:ext>
                </a:extLst>
              </a:tr>
              <a:tr h="311281">
                <a:tc rowSpan="3">
                  <a:txBody>
                    <a:bodyPr/>
                    <a:lstStyle/>
                    <a:p>
                      <a:pPr algn="just">
                        <a:lnSpc>
                          <a:spcPct val="150000"/>
                        </a:lnSpc>
                        <a:spcAft>
                          <a:spcPts val="0"/>
                        </a:spcAft>
                      </a:pPr>
                      <a:r>
                        <a:rPr lang="zh-CN" sz="1600" b="1" kern="0" dirty="0">
                          <a:solidFill>
                            <a:srgbClr val="002060"/>
                          </a:solidFill>
                          <a:effectLst/>
                          <a:latin typeface="+mj-ea"/>
                          <a:ea typeface="+mj-ea"/>
                        </a:rPr>
                        <a:t>情景维度</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600" b="1" kern="0">
                          <a:solidFill>
                            <a:srgbClr val="002060"/>
                          </a:solidFill>
                          <a:effectLst/>
                          <a:latin typeface="+mj-ea"/>
                          <a:ea typeface="+mj-ea"/>
                        </a:rPr>
                        <a:t>上下级关系</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好</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好</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好</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好</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坏</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3035752591"/>
                  </a:ext>
                </a:extLst>
              </a:tr>
              <a:tr h="311281">
                <a:tc vMerge="1">
                  <a:txBody>
                    <a:bodyPr/>
                    <a:lstStyle/>
                    <a:p>
                      <a:endParaRPr lang="zh-CN" altLang="en-US"/>
                    </a:p>
                  </a:txBody>
                  <a:tcPr/>
                </a:tc>
                <a:tc>
                  <a:txBody>
                    <a:bodyPr/>
                    <a:lstStyle/>
                    <a:p>
                      <a:pPr algn="l">
                        <a:lnSpc>
                          <a:spcPct val="150000"/>
                        </a:lnSpc>
                        <a:spcAft>
                          <a:spcPts val="0"/>
                        </a:spcAft>
                      </a:pPr>
                      <a:r>
                        <a:rPr lang="zh-CN" sz="1600" b="1" kern="0">
                          <a:solidFill>
                            <a:srgbClr val="002060"/>
                          </a:solidFill>
                          <a:effectLst/>
                          <a:latin typeface="+mj-ea"/>
                          <a:ea typeface="+mj-ea"/>
                        </a:rPr>
                        <a:t>工作结构</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高</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高</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latin typeface="+mj-ea"/>
                          <a:ea typeface="+mj-ea"/>
                        </a:rPr>
                        <a:t>低</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dirty="0">
                          <a:solidFill>
                            <a:srgbClr val="002060"/>
                          </a:solidFill>
                          <a:effectLst/>
                          <a:latin typeface="+mj-ea"/>
                          <a:ea typeface="+mj-ea"/>
                        </a:rPr>
                        <a:t>低</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高</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1684500661"/>
                  </a:ext>
                </a:extLst>
              </a:tr>
              <a:tr h="311281">
                <a:tc vMerge="1">
                  <a:txBody>
                    <a:bodyPr/>
                    <a:lstStyle/>
                    <a:p>
                      <a:endParaRPr lang="zh-CN" altLang="en-US"/>
                    </a:p>
                  </a:txBody>
                  <a:tcPr/>
                </a:tc>
                <a:tc>
                  <a:txBody>
                    <a:bodyPr/>
                    <a:lstStyle/>
                    <a:p>
                      <a:pPr algn="l">
                        <a:lnSpc>
                          <a:spcPct val="150000"/>
                        </a:lnSpc>
                        <a:spcAft>
                          <a:spcPts val="0"/>
                        </a:spcAft>
                      </a:pPr>
                      <a:r>
                        <a:rPr lang="zh-CN" sz="1600" b="1" kern="0">
                          <a:solidFill>
                            <a:srgbClr val="002060"/>
                          </a:solidFill>
                          <a:effectLst/>
                          <a:latin typeface="+mj-ea"/>
                          <a:ea typeface="+mj-ea"/>
                        </a:rPr>
                        <a:t>职权</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latin typeface="+mj-ea"/>
                          <a:ea typeface="+mj-ea"/>
                        </a:rPr>
                        <a:t>大</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latin typeface="+mj-ea"/>
                          <a:ea typeface="+mj-ea"/>
                        </a:rPr>
                        <a:t>小</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大</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latin typeface="+mj-ea"/>
                          <a:ea typeface="+mj-ea"/>
                        </a:rPr>
                        <a:t>小</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ctr">
                        <a:lnSpc>
                          <a:spcPct val="150000"/>
                        </a:lnSpc>
                        <a:spcAft>
                          <a:spcPts val="0"/>
                        </a:spcAft>
                      </a:pPr>
                      <a:r>
                        <a:rPr lang="zh-CN" sz="1600" b="1" kern="0">
                          <a:solidFill>
                            <a:srgbClr val="002060"/>
                          </a:solidFill>
                          <a:effectLst/>
                          <a:highlight>
                            <a:srgbClr val="FFFF00"/>
                          </a:highlight>
                          <a:latin typeface="+mj-ea"/>
                          <a:ea typeface="+mj-ea"/>
                        </a:rPr>
                        <a:t>大</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2570568681"/>
                  </a:ext>
                </a:extLst>
              </a:tr>
              <a:tr h="311281">
                <a:tc rowSpan="2">
                  <a:txBody>
                    <a:bodyPr/>
                    <a:lstStyle/>
                    <a:p>
                      <a:pPr algn="just">
                        <a:lnSpc>
                          <a:spcPct val="150000"/>
                        </a:lnSpc>
                        <a:spcAft>
                          <a:spcPts val="0"/>
                        </a:spcAft>
                      </a:pPr>
                      <a:r>
                        <a:rPr lang="zh-CN" sz="1600" b="1" kern="0">
                          <a:solidFill>
                            <a:srgbClr val="002060"/>
                          </a:solidFill>
                          <a:effectLst/>
                          <a:latin typeface="+mj-ea"/>
                          <a:ea typeface="+mj-ea"/>
                        </a:rPr>
                        <a:t>领导效能</a:t>
                      </a:r>
                      <a:endParaRPr lang="zh-CN" sz="16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600" b="1" kern="0">
                          <a:solidFill>
                            <a:srgbClr val="002060"/>
                          </a:solidFill>
                          <a:effectLst/>
                          <a:latin typeface="+mj-ea"/>
                          <a:ea typeface="+mj-ea"/>
                        </a:rPr>
                        <a:t>关系取向</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gridSpan="3">
                  <a:txBody>
                    <a:bodyPr/>
                    <a:lstStyle/>
                    <a:p>
                      <a:pPr algn="ctr">
                        <a:lnSpc>
                          <a:spcPct val="150000"/>
                        </a:lnSpc>
                        <a:spcAft>
                          <a:spcPts val="0"/>
                        </a:spcAft>
                      </a:pPr>
                      <a:r>
                        <a:rPr lang="zh-CN" sz="1600" b="1" kern="0">
                          <a:solidFill>
                            <a:srgbClr val="002060"/>
                          </a:solidFill>
                          <a:effectLst/>
                          <a:latin typeface="+mj-ea"/>
                          <a:ea typeface="+mj-ea"/>
                        </a:rPr>
                        <a:t>低</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hMerge="1">
                  <a:txBody>
                    <a:bodyPr/>
                    <a:lstStyle/>
                    <a:p>
                      <a:endParaRPr lang="zh-CN" altLang="en-US"/>
                    </a:p>
                  </a:txBody>
                  <a:tcPr/>
                </a:tc>
                <a:tc hMerge="1">
                  <a:txBody>
                    <a:bodyPr/>
                    <a:lstStyle/>
                    <a:p>
                      <a:endParaRPr lang="zh-CN" altLang="en-US"/>
                    </a:p>
                  </a:txBody>
                  <a:tcPr/>
                </a:tc>
                <a:tc gridSpan="2">
                  <a:txBody>
                    <a:bodyPr/>
                    <a:lstStyle/>
                    <a:p>
                      <a:pPr algn="ctr">
                        <a:lnSpc>
                          <a:spcPct val="150000"/>
                        </a:lnSpc>
                        <a:spcAft>
                          <a:spcPts val="0"/>
                        </a:spcAft>
                      </a:pPr>
                      <a:r>
                        <a:rPr lang="zh-CN" sz="1600" b="1" kern="0">
                          <a:solidFill>
                            <a:srgbClr val="002060"/>
                          </a:solidFill>
                          <a:effectLst/>
                          <a:highlight>
                            <a:srgbClr val="FFFF00"/>
                          </a:highlight>
                          <a:latin typeface="+mj-ea"/>
                          <a:ea typeface="+mj-ea"/>
                        </a:rPr>
                        <a:t>高</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hMerge="1">
                  <a:txBody>
                    <a:bodyPr/>
                    <a:lstStyle/>
                    <a:p>
                      <a:endParaRPr lang="zh-CN" altLang="en-US"/>
                    </a:p>
                  </a:txBody>
                  <a:tcPr/>
                </a:tc>
                <a:extLst>
                  <a:ext uri="{0D108BD9-81ED-4DB2-BD59-A6C34878D82A}">
                    <a16:rowId xmlns:a16="http://schemas.microsoft.com/office/drawing/2014/main" val="2705798618"/>
                  </a:ext>
                </a:extLst>
              </a:tr>
              <a:tr h="311281">
                <a:tc vMerge="1">
                  <a:txBody>
                    <a:bodyPr/>
                    <a:lstStyle/>
                    <a:p>
                      <a:endParaRPr lang="zh-CN" altLang="en-US"/>
                    </a:p>
                  </a:txBody>
                  <a:tcPr/>
                </a:tc>
                <a:tc>
                  <a:txBody>
                    <a:bodyPr/>
                    <a:lstStyle/>
                    <a:p>
                      <a:pPr algn="l">
                        <a:lnSpc>
                          <a:spcPct val="150000"/>
                        </a:lnSpc>
                        <a:spcAft>
                          <a:spcPts val="0"/>
                        </a:spcAft>
                      </a:pPr>
                      <a:r>
                        <a:rPr lang="zh-CN" sz="1600" b="1" kern="0" dirty="0">
                          <a:solidFill>
                            <a:srgbClr val="002060"/>
                          </a:solidFill>
                          <a:effectLst/>
                          <a:latin typeface="+mj-ea"/>
                          <a:ea typeface="+mj-ea"/>
                        </a:rPr>
                        <a:t>工作取向</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nchor="ctr"/>
                </a:tc>
                <a:tc gridSpan="3">
                  <a:txBody>
                    <a:bodyPr/>
                    <a:lstStyle/>
                    <a:p>
                      <a:pPr algn="ctr">
                        <a:lnSpc>
                          <a:spcPct val="150000"/>
                        </a:lnSpc>
                        <a:spcAft>
                          <a:spcPts val="0"/>
                        </a:spcAft>
                      </a:pPr>
                      <a:r>
                        <a:rPr lang="zh-CN" sz="1600" b="1" kern="0">
                          <a:solidFill>
                            <a:srgbClr val="002060"/>
                          </a:solidFill>
                          <a:effectLst/>
                          <a:highlight>
                            <a:srgbClr val="FFFF00"/>
                          </a:highlight>
                          <a:latin typeface="+mj-ea"/>
                          <a:ea typeface="+mj-ea"/>
                        </a:rPr>
                        <a:t>高</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tc hMerge="1">
                  <a:txBody>
                    <a:bodyPr/>
                    <a:lstStyle/>
                    <a:p>
                      <a:endParaRPr lang="zh-CN" altLang="en-US"/>
                    </a:p>
                  </a:txBody>
                  <a:tcPr/>
                </a:tc>
                <a:tc hMerge="1">
                  <a:txBody>
                    <a:bodyPr/>
                    <a:lstStyle/>
                    <a:p>
                      <a:endParaRPr lang="zh-CN" altLang="en-US"/>
                    </a:p>
                  </a:txBody>
                  <a:tcPr/>
                </a:tc>
                <a:tc gridSpan="2">
                  <a:txBody>
                    <a:bodyPr/>
                    <a:lstStyle/>
                    <a:p>
                      <a:pPr algn="ctr">
                        <a:lnSpc>
                          <a:spcPct val="150000"/>
                        </a:lnSpc>
                        <a:spcAft>
                          <a:spcPts val="0"/>
                        </a:spcAft>
                      </a:pPr>
                      <a:r>
                        <a:rPr lang="zh-CN" sz="1600" b="1" kern="0" dirty="0">
                          <a:solidFill>
                            <a:srgbClr val="002060"/>
                          </a:solidFill>
                          <a:effectLst/>
                          <a:latin typeface="+mj-ea"/>
                          <a:ea typeface="+mj-ea"/>
                        </a:rPr>
                        <a:t>低</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nchor="ctr"/>
                </a:tc>
                <a:tc hMerge="1">
                  <a:txBody>
                    <a:bodyPr/>
                    <a:lstStyle/>
                    <a:p>
                      <a:endParaRPr lang="zh-CN" altLang="en-US"/>
                    </a:p>
                  </a:txBody>
                  <a:tcPr/>
                </a:tc>
                <a:extLst>
                  <a:ext uri="{0D108BD9-81ED-4DB2-BD59-A6C34878D82A}">
                    <a16:rowId xmlns:a16="http://schemas.microsoft.com/office/drawing/2014/main" val="4013421971"/>
                  </a:ext>
                </a:extLst>
              </a:tr>
            </a:tbl>
          </a:graphicData>
        </a:graphic>
      </p:graphicFrame>
    </p:spTree>
    <p:extLst>
      <p:ext uri="{BB962C8B-B14F-4D97-AF65-F5344CB8AC3E}">
        <p14:creationId xmlns:p14="http://schemas.microsoft.com/office/powerpoint/2010/main" val="28185662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5DA44673-D9F8-4AAC-934B-9A58E6079A50}"/>
              </a:ext>
            </a:extLst>
          </p:cNvPr>
          <p:cNvSpPr/>
          <p:nvPr/>
        </p:nvSpPr>
        <p:spPr>
          <a:xfrm>
            <a:off x="1070857" y="559393"/>
            <a:ext cx="4031873" cy="460382"/>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18.</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领导</a:t>
            </a:r>
            <a:r>
              <a:rPr lang="en-US"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成员交换理论（</a:t>
            </a:r>
            <a:r>
              <a:rPr lang="en-US"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LMX</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理论）</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76845EB5-1030-49B7-AB88-3F7557E55F03}"/>
              </a:ext>
            </a:extLst>
          </p:cNvPr>
          <p:cNvGraphicFramePr>
            <a:graphicFrameLocks noGrp="1"/>
          </p:cNvGraphicFramePr>
          <p:nvPr>
            <p:extLst>
              <p:ext uri="{D42A27DB-BD31-4B8C-83A1-F6EECF244321}">
                <p14:modId xmlns:p14="http://schemas.microsoft.com/office/powerpoint/2010/main" val="671388073"/>
              </p:ext>
            </p:extLst>
          </p:nvPr>
        </p:nvGraphicFramePr>
        <p:xfrm>
          <a:off x="646972" y="1298575"/>
          <a:ext cx="10898056" cy="2816035"/>
        </p:xfrm>
        <a:graphic>
          <a:graphicData uri="http://schemas.openxmlformats.org/drawingml/2006/table">
            <a:tbl>
              <a:tblPr>
                <a:tableStyleId>{5C22544A-7EE6-4342-B048-85BDC9FD1C3A}</a:tableStyleId>
              </a:tblPr>
              <a:tblGrid>
                <a:gridCol w="10898056">
                  <a:extLst>
                    <a:ext uri="{9D8B030D-6E8A-4147-A177-3AD203B41FA5}">
                      <a16:colId xmlns:a16="http://schemas.microsoft.com/office/drawing/2014/main" val="3447049099"/>
                    </a:ext>
                  </a:extLst>
                </a:gridCol>
              </a:tblGrid>
              <a:tr h="1746885">
                <a:tc>
                  <a:txBody>
                    <a:bodyPr/>
                    <a:lstStyle/>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1</a:t>
                      </a:r>
                      <a:r>
                        <a:rPr lang="zh-CN" sz="1800" b="1" kern="100" dirty="0">
                          <a:solidFill>
                            <a:srgbClr val="002060"/>
                          </a:solidFill>
                          <a:effectLst/>
                          <a:latin typeface="黑体" pitchFamily="49" charset="-122"/>
                          <a:ea typeface="黑体" pitchFamily="49" charset="-122"/>
                        </a:rPr>
                        <a:t>）</a:t>
                      </a:r>
                      <a:r>
                        <a:rPr lang="zh-CN" sz="1800" b="1" u="sng" kern="100" dirty="0">
                          <a:solidFill>
                            <a:srgbClr val="002060"/>
                          </a:solidFill>
                          <a:effectLst/>
                          <a:latin typeface="黑体" pitchFamily="49" charset="-122"/>
                          <a:ea typeface="黑体" pitchFamily="49" charset="-122"/>
                        </a:rPr>
                        <a:t>领导者把下属分为“圈里人”和“圈外人</a:t>
                      </a:r>
                      <a:r>
                        <a:rPr lang="zh-CN" sz="1800" b="1" kern="100" dirty="0">
                          <a:solidFill>
                            <a:srgbClr val="002060"/>
                          </a:solidFill>
                          <a:effectLst/>
                          <a:latin typeface="黑体" pitchFamily="49" charset="-122"/>
                          <a:ea typeface="黑体" pitchFamily="49" charset="-122"/>
                        </a:rPr>
                        <a:t>”。</a:t>
                      </a:r>
                    </a:p>
                    <a:p>
                      <a:pPr marL="349250" indent="-349250"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2</a:t>
                      </a:r>
                      <a:r>
                        <a:rPr lang="zh-CN" sz="1800" b="1" kern="100" dirty="0">
                          <a:solidFill>
                            <a:srgbClr val="002060"/>
                          </a:solidFill>
                          <a:effectLst/>
                          <a:latin typeface="黑体" pitchFamily="49" charset="-122"/>
                          <a:ea typeface="黑体" pitchFamily="49" charset="-122"/>
                        </a:rPr>
                        <a:t>）属于“圈里人”的下属与领导者打交道时，比“圈外人”</a:t>
                      </a:r>
                      <a:r>
                        <a:rPr lang="zh-CN" sz="1800" b="1" u="sng" kern="100" dirty="0">
                          <a:solidFill>
                            <a:srgbClr val="002060"/>
                          </a:solidFill>
                          <a:effectLst/>
                          <a:highlight>
                            <a:srgbClr val="FFFF00"/>
                          </a:highlight>
                          <a:latin typeface="黑体" pitchFamily="49" charset="-122"/>
                          <a:ea typeface="黑体" pitchFamily="49" charset="-122"/>
                        </a:rPr>
                        <a:t>有更少的困难</a:t>
                      </a:r>
                      <a:r>
                        <a:rPr lang="zh-CN" sz="1800" b="1" kern="100" dirty="0">
                          <a:solidFill>
                            <a:srgbClr val="002060"/>
                          </a:solidFill>
                          <a:effectLst/>
                          <a:latin typeface="黑体" pitchFamily="49" charset="-122"/>
                          <a:ea typeface="黑体" pitchFamily="49" charset="-122"/>
                        </a:rPr>
                        <a:t>，能够感觉到领导者对他们的关心。</a:t>
                      </a:r>
                    </a:p>
                    <a:p>
                      <a:pPr marL="349250" indent="-349250"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3</a:t>
                      </a:r>
                      <a:r>
                        <a:rPr lang="zh-CN" sz="1800" b="1" kern="100" dirty="0">
                          <a:solidFill>
                            <a:srgbClr val="002060"/>
                          </a:solidFill>
                          <a:effectLst/>
                          <a:latin typeface="黑体" pitchFamily="49" charset="-122"/>
                          <a:ea typeface="黑体" pitchFamily="49" charset="-122"/>
                        </a:rPr>
                        <a:t>）领导者倾向于对“圈里人”比“圈外人”投入更多的时间、感情以及</a:t>
                      </a:r>
                      <a:r>
                        <a:rPr lang="zh-CN" sz="1800" b="1" u="sng" kern="100" dirty="0">
                          <a:solidFill>
                            <a:srgbClr val="002060"/>
                          </a:solidFill>
                          <a:effectLst/>
                          <a:highlight>
                            <a:srgbClr val="FFFF00"/>
                          </a:highlight>
                          <a:latin typeface="黑体" pitchFamily="49" charset="-122"/>
                          <a:ea typeface="黑体" pitchFamily="49" charset="-122"/>
                        </a:rPr>
                        <a:t>更少的正式领导权威。</a:t>
                      </a:r>
                      <a:endParaRPr lang="zh-CN" sz="1800" b="1" kern="100" dirty="0">
                        <a:solidFill>
                          <a:srgbClr val="002060"/>
                        </a:solidFill>
                        <a:effectLst/>
                        <a:latin typeface="黑体" pitchFamily="49" charset="-122"/>
                        <a:ea typeface="黑体" pitchFamily="49" charset="-122"/>
                      </a:endParaRPr>
                    </a:p>
                    <a:p>
                      <a:pPr marL="349250" indent="-349250"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4</a:t>
                      </a:r>
                      <a:r>
                        <a:rPr lang="zh-CN" sz="1800" b="1" kern="100" dirty="0">
                          <a:solidFill>
                            <a:srgbClr val="002060"/>
                          </a:solidFill>
                          <a:effectLst/>
                          <a:latin typeface="黑体" pitchFamily="49" charset="-122"/>
                          <a:ea typeface="黑体" pitchFamily="49" charset="-122"/>
                        </a:rPr>
                        <a:t>）“圈里人”比“圈外人”承担更高的工作责任感，对于其所在部门贡献更多，绩效评估更高。</a:t>
                      </a: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5</a:t>
                      </a:r>
                      <a:r>
                        <a:rPr lang="zh-CN" sz="1800" b="1" kern="100" dirty="0">
                          <a:solidFill>
                            <a:srgbClr val="002060"/>
                          </a:solidFill>
                          <a:effectLst/>
                          <a:latin typeface="黑体" pitchFamily="49" charset="-122"/>
                          <a:ea typeface="黑体" pitchFamily="49" charset="-122"/>
                        </a:rPr>
                        <a:t>）交换过程是一个</a:t>
                      </a:r>
                      <a:r>
                        <a:rPr lang="zh-CN" sz="1800" b="1" u="sng" kern="100" dirty="0">
                          <a:solidFill>
                            <a:srgbClr val="002060"/>
                          </a:solidFill>
                          <a:effectLst/>
                          <a:highlight>
                            <a:srgbClr val="FFFF00"/>
                          </a:highlight>
                          <a:latin typeface="黑体" pitchFamily="49" charset="-122"/>
                          <a:ea typeface="黑体" pitchFamily="49" charset="-122"/>
                        </a:rPr>
                        <a:t>互惠</a:t>
                      </a:r>
                      <a:r>
                        <a:rPr lang="zh-CN" sz="1800" b="1" kern="100" dirty="0">
                          <a:solidFill>
                            <a:srgbClr val="002060"/>
                          </a:solidFill>
                          <a:effectLst/>
                          <a:latin typeface="黑体" pitchFamily="49" charset="-122"/>
                          <a:ea typeface="黑体" pitchFamily="49" charset="-122"/>
                        </a:rPr>
                        <a:t>过程，领导者和下属可以</a:t>
                      </a:r>
                      <a:r>
                        <a:rPr lang="zh-CN" sz="1800" b="1" u="sng" kern="100" dirty="0">
                          <a:solidFill>
                            <a:srgbClr val="002060"/>
                          </a:solidFill>
                          <a:effectLst/>
                          <a:highlight>
                            <a:srgbClr val="FFFF00"/>
                          </a:highlight>
                          <a:latin typeface="黑体" pitchFamily="49" charset="-122"/>
                          <a:ea typeface="黑体" pitchFamily="49" charset="-122"/>
                        </a:rPr>
                        <a:t>相互影响</a:t>
                      </a:r>
                      <a:r>
                        <a:rPr lang="zh-CN" sz="1800" b="1" kern="100" dirty="0">
                          <a:solidFill>
                            <a:srgbClr val="002060"/>
                          </a:solidFill>
                          <a:effectLst/>
                          <a:latin typeface="黑体" pitchFamily="49" charset="-122"/>
                          <a:ea typeface="黑体" pitchFamily="49" charset="-122"/>
                        </a:rPr>
                        <a:t>对方的自我形象。</a:t>
                      </a:r>
                    </a:p>
                    <a:p>
                      <a:pPr algn="just">
                        <a:lnSpc>
                          <a:spcPct val="150000"/>
                        </a:lnSpc>
                        <a:spcAft>
                          <a:spcPts val="0"/>
                        </a:spcAft>
                      </a:pPr>
                      <a:r>
                        <a:rPr lang="zh-CN" sz="1800" b="1" kern="100" dirty="0">
                          <a:solidFill>
                            <a:srgbClr val="002060"/>
                          </a:solidFill>
                          <a:effectLst/>
                          <a:latin typeface="黑体" pitchFamily="49" charset="-122"/>
                          <a:ea typeface="黑体" pitchFamily="49" charset="-122"/>
                        </a:rPr>
                        <a:t>（</a:t>
                      </a:r>
                      <a:r>
                        <a:rPr lang="en-US" sz="1800" b="1" kern="100" dirty="0">
                          <a:solidFill>
                            <a:srgbClr val="002060"/>
                          </a:solidFill>
                          <a:effectLst/>
                          <a:latin typeface="黑体" pitchFamily="49" charset="-122"/>
                          <a:ea typeface="黑体" pitchFamily="49" charset="-122"/>
                        </a:rPr>
                        <a:t>6</a:t>
                      </a:r>
                      <a:r>
                        <a:rPr lang="zh-CN" sz="1800" b="1" kern="100" dirty="0">
                          <a:solidFill>
                            <a:srgbClr val="002060"/>
                          </a:solidFill>
                          <a:effectLst/>
                          <a:latin typeface="黑体" pitchFamily="49" charset="-122"/>
                          <a:ea typeface="黑体" pitchFamily="49" charset="-122"/>
                        </a:rPr>
                        <a:t>）领导者和下属两者都作为个体，通过团体进行反馈。</a:t>
                      </a: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232868171"/>
                  </a:ext>
                </a:extLst>
              </a:tr>
            </a:tbl>
          </a:graphicData>
        </a:graphic>
      </p:graphicFrame>
    </p:spTree>
    <p:extLst>
      <p:ext uri="{BB962C8B-B14F-4D97-AF65-F5344CB8AC3E}">
        <p14:creationId xmlns:p14="http://schemas.microsoft.com/office/powerpoint/2010/main" val="23006392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82CEDF18-3D02-4FB9-9B0B-1F3E12F58658}"/>
              </a:ext>
            </a:extLst>
          </p:cNvPr>
          <p:cNvSpPr/>
          <p:nvPr/>
        </p:nvSpPr>
        <p:spPr>
          <a:xfrm>
            <a:off x="943277" y="539605"/>
            <a:ext cx="2743059" cy="442878"/>
          </a:xfrm>
          <a:prstGeom prst="rect">
            <a:avLst/>
          </a:prstGeom>
        </p:spPr>
        <p:txBody>
          <a:bodyPr wrap="none">
            <a:spAutoFit/>
          </a:bodyPr>
          <a:lstStyle/>
          <a:p>
            <a:pPr algn="just">
              <a:lnSpc>
                <a:spcPct val="150000"/>
              </a:lnSpc>
              <a:spcAft>
                <a:spcPts val="0"/>
              </a:spcAft>
            </a:pPr>
            <a:r>
              <a:rPr lang="zh-CN" altLang="en-US" b="1" kern="100" dirty="0">
                <a:solidFill>
                  <a:srgbClr val="002060"/>
                </a:solidFill>
                <a:latin typeface="黑体" pitchFamily="49" charset="-122"/>
                <a:ea typeface="黑体" pitchFamily="49" charset="-122"/>
                <a:cs typeface="Times New Roman" panose="02020603050405020304" pitchFamily="18" charset="0"/>
              </a:rPr>
              <a:t>第二节  领导风格与技能</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
        <p:nvSpPr>
          <p:cNvPr id="7" name="矩形 6">
            <a:extLst>
              <a:ext uri="{FF2B5EF4-FFF2-40B4-BE49-F238E27FC236}">
                <a16:creationId xmlns:a16="http://schemas.microsoft.com/office/drawing/2014/main" id="{A062E623-1BCE-4549-81A2-8A6F22325837}"/>
              </a:ext>
            </a:extLst>
          </p:cNvPr>
          <p:cNvSpPr/>
          <p:nvPr/>
        </p:nvSpPr>
        <p:spPr>
          <a:xfrm>
            <a:off x="763167" y="1504210"/>
            <a:ext cx="2890535" cy="458908"/>
          </a:xfrm>
          <a:prstGeom prst="rect">
            <a:avLst/>
          </a:prstGeom>
        </p:spPr>
        <p:txBody>
          <a:bodyPr wrap="none">
            <a:spAutoFit/>
          </a:bodyPr>
          <a:lstStyle/>
          <a:p>
            <a:pPr algn="just">
              <a:lnSpc>
                <a:spcPct val="150000"/>
              </a:lnSpc>
              <a:spcAft>
                <a:spcPts val="0"/>
              </a:spcAft>
            </a:pPr>
            <a:r>
              <a:rPr lang="en-US" altLang="zh-CN" b="1" kern="100" dirty="0">
                <a:solidFill>
                  <a:srgbClr val="000080"/>
                </a:solidFill>
                <a:latin typeface="+mj-ea"/>
                <a:ea typeface="+mj-ea"/>
                <a:cs typeface="Times New Roman" panose="02020603050405020304" pitchFamily="18" charset="0"/>
              </a:rPr>
              <a:t>18.1.</a:t>
            </a:r>
            <a:r>
              <a:rPr lang="en-US" altLang="zh-CN" kern="100" dirty="0">
                <a:solidFill>
                  <a:srgbClr val="000080"/>
                </a:solidFill>
                <a:latin typeface="+mj-ea"/>
                <a:ea typeface="+mj-ea"/>
                <a:cs typeface="Times New Roman" panose="02020603050405020304" pitchFamily="18" charset="0"/>
              </a:rPr>
              <a:t> </a:t>
            </a:r>
            <a:r>
              <a:rPr lang="zh-CN" altLang="zh-CN" kern="100" dirty="0">
                <a:solidFill>
                  <a:srgbClr val="000080"/>
                </a:solidFill>
                <a:latin typeface="+mj-ea"/>
                <a:ea typeface="+mj-ea"/>
                <a:cs typeface="Times New Roman" panose="02020603050405020304" pitchFamily="18" charset="0"/>
              </a:rPr>
              <a:t>俄亥俄与密西根模式</a:t>
            </a:r>
            <a:endParaRPr lang="zh-CN" altLang="zh-CN" sz="1600" kern="100" dirty="0">
              <a:effectLst/>
              <a:latin typeface="+mj-ea"/>
              <a:ea typeface="+mj-ea"/>
              <a:cs typeface="Times New Roman" panose="02020603050405020304" pitchFamily="18" charset="0"/>
            </a:endParaRPr>
          </a:p>
        </p:txBody>
      </p:sp>
      <p:graphicFrame>
        <p:nvGraphicFramePr>
          <p:cNvPr id="8" name="表格 7">
            <a:extLst>
              <a:ext uri="{FF2B5EF4-FFF2-40B4-BE49-F238E27FC236}">
                <a16:creationId xmlns:a16="http://schemas.microsoft.com/office/drawing/2014/main" id="{651487DA-01D4-4F69-8395-95CA47A6E69D}"/>
              </a:ext>
            </a:extLst>
          </p:cNvPr>
          <p:cNvGraphicFramePr>
            <a:graphicFrameLocks noGrp="1"/>
          </p:cNvGraphicFramePr>
          <p:nvPr>
            <p:extLst>
              <p:ext uri="{D42A27DB-BD31-4B8C-83A1-F6EECF244321}">
                <p14:modId xmlns:p14="http://schemas.microsoft.com/office/powerpoint/2010/main" val="3810052343"/>
              </p:ext>
            </p:extLst>
          </p:nvPr>
        </p:nvGraphicFramePr>
        <p:xfrm>
          <a:off x="999841" y="2033938"/>
          <a:ext cx="5411470" cy="1180212"/>
        </p:xfrm>
        <a:graphic>
          <a:graphicData uri="http://schemas.openxmlformats.org/drawingml/2006/table">
            <a:tbl>
              <a:tblPr>
                <a:tableStyleId>{5C22544A-7EE6-4342-B048-85BDC9FD1C3A}</a:tableStyleId>
              </a:tblPr>
              <a:tblGrid>
                <a:gridCol w="1207770">
                  <a:extLst>
                    <a:ext uri="{9D8B030D-6E8A-4147-A177-3AD203B41FA5}">
                      <a16:colId xmlns:a16="http://schemas.microsoft.com/office/drawing/2014/main" val="1679920990"/>
                    </a:ext>
                  </a:extLst>
                </a:gridCol>
                <a:gridCol w="4203700">
                  <a:extLst>
                    <a:ext uri="{9D8B030D-6E8A-4147-A177-3AD203B41FA5}">
                      <a16:colId xmlns:a16="http://schemas.microsoft.com/office/drawing/2014/main" val="3336148881"/>
                    </a:ext>
                  </a:extLst>
                </a:gridCol>
              </a:tblGrid>
              <a:tr h="466090">
                <a:tc>
                  <a:txBody>
                    <a:bodyPr/>
                    <a:lstStyle/>
                    <a:p>
                      <a:pPr algn="just">
                        <a:lnSpc>
                          <a:spcPct val="150000"/>
                        </a:lnSpc>
                        <a:spcAft>
                          <a:spcPts val="0"/>
                        </a:spcAft>
                      </a:pPr>
                      <a:r>
                        <a:rPr lang="zh-CN" sz="1400" b="1" kern="100" dirty="0">
                          <a:solidFill>
                            <a:srgbClr val="002060"/>
                          </a:solidFill>
                          <a:effectLst/>
                          <a:latin typeface="黑体" pitchFamily="49" charset="-122"/>
                          <a:ea typeface="黑体" pitchFamily="49" charset="-122"/>
                        </a:rPr>
                        <a:t>俄亥俄模式</a:t>
                      </a:r>
                      <a:endParaRPr lang="zh-CN" sz="1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400" b="1" kern="100" dirty="0">
                          <a:solidFill>
                            <a:srgbClr val="002060"/>
                          </a:solidFill>
                          <a:effectLst/>
                          <a:latin typeface="黑体" pitchFamily="49" charset="-122"/>
                          <a:ea typeface="黑体" pitchFamily="49" charset="-122"/>
                        </a:rPr>
                        <a:t>（</a:t>
                      </a:r>
                      <a:r>
                        <a:rPr lang="en-US" sz="1400" b="1" kern="100" dirty="0">
                          <a:solidFill>
                            <a:srgbClr val="002060"/>
                          </a:solidFill>
                          <a:effectLst/>
                          <a:latin typeface="黑体" pitchFamily="49" charset="-122"/>
                          <a:ea typeface="黑体" pitchFamily="49" charset="-122"/>
                        </a:rPr>
                        <a:t>1</a:t>
                      </a:r>
                      <a:r>
                        <a:rPr lang="zh-CN" sz="1400" b="1" kern="100" dirty="0">
                          <a:solidFill>
                            <a:srgbClr val="002060"/>
                          </a:solidFill>
                          <a:effectLst/>
                          <a:latin typeface="黑体" pitchFamily="49" charset="-122"/>
                          <a:ea typeface="黑体" pitchFamily="49" charset="-122"/>
                        </a:rPr>
                        <a:t>）领导行为的两个维度：</a:t>
                      </a:r>
                      <a:r>
                        <a:rPr lang="zh-CN" sz="1400" b="1" kern="100" dirty="0">
                          <a:solidFill>
                            <a:srgbClr val="002060"/>
                          </a:solidFill>
                          <a:effectLst/>
                          <a:highlight>
                            <a:srgbClr val="FFFF00"/>
                          </a:highlight>
                          <a:latin typeface="黑体" pitchFamily="49" charset="-122"/>
                          <a:ea typeface="黑体" pitchFamily="49" charset="-122"/>
                        </a:rPr>
                        <a:t>关心人</a:t>
                      </a:r>
                      <a:r>
                        <a:rPr lang="en-US" sz="1400" b="1" kern="100" dirty="0">
                          <a:solidFill>
                            <a:srgbClr val="002060"/>
                          </a:solidFill>
                          <a:effectLst/>
                          <a:highlight>
                            <a:srgbClr val="FFFF00"/>
                          </a:highlight>
                          <a:latin typeface="黑体" pitchFamily="49" charset="-122"/>
                          <a:ea typeface="黑体" pitchFamily="49" charset="-122"/>
                        </a:rPr>
                        <a:t>+</a:t>
                      </a:r>
                      <a:r>
                        <a:rPr lang="zh-CN" sz="1400" b="1" kern="100" dirty="0">
                          <a:solidFill>
                            <a:srgbClr val="002060"/>
                          </a:solidFill>
                          <a:effectLst/>
                          <a:highlight>
                            <a:srgbClr val="FFFF00"/>
                          </a:highlight>
                          <a:latin typeface="黑体" pitchFamily="49" charset="-122"/>
                          <a:ea typeface="黑体" pitchFamily="49" charset="-122"/>
                        </a:rPr>
                        <a:t>工作管理</a:t>
                      </a:r>
                      <a:endParaRPr lang="zh-CN" sz="14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400" b="1" kern="100" dirty="0">
                          <a:solidFill>
                            <a:srgbClr val="002060"/>
                          </a:solidFill>
                          <a:effectLst/>
                          <a:latin typeface="黑体" pitchFamily="49" charset="-122"/>
                          <a:ea typeface="黑体" pitchFamily="49" charset="-122"/>
                        </a:rPr>
                        <a:t>（</a:t>
                      </a:r>
                      <a:r>
                        <a:rPr lang="en-US" sz="1400" b="1" kern="100" dirty="0">
                          <a:solidFill>
                            <a:srgbClr val="002060"/>
                          </a:solidFill>
                          <a:effectLst/>
                          <a:latin typeface="黑体" pitchFamily="49" charset="-122"/>
                          <a:ea typeface="黑体" pitchFamily="49" charset="-122"/>
                        </a:rPr>
                        <a:t>2</a:t>
                      </a:r>
                      <a:r>
                        <a:rPr lang="zh-CN" sz="1400" b="1" kern="100" dirty="0">
                          <a:solidFill>
                            <a:srgbClr val="002060"/>
                          </a:solidFill>
                          <a:effectLst/>
                          <a:latin typeface="黑体" pitchFamily="49" charset="-122"/>
                          <a:ea typeface="黑体" pitchFamily="49" charset="-122"/>
                        </a:rPr>
                        <a:t>）“双高”维度结果：高绩效、高工作满意度</a:t>
                      </a:r>
                      <a:endParaRPr lang="zh-CN" sz="1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516855084"/>
                  </a:ext>
                </a:extLst>
              </a:tr>
              <a:tr h="390525">
                <a:tc>
                  <a:txBody>
                    <a:bodyPr/>
                    <a:lstStyle/>
                    <a:p>
                      <a:pPr algn="just">
                        <a:lnSpc>
                          <a:spcPct val="150000"/>
                        </a:lnSpc>
                        <a:spcAft>
                          <a:spcPts val="0"/>
                        </a:spcAft>
                      </a:pPr>
                      <a:r>
                        <a:rPr lang="zh-CN" sz="1400" b="1" kern="100" dirty="0">
                          <a:solidFill>
                            <a:srgbClr val="002060"/>
                          </a:solidFill>
                          <a:effectLst/>
                          <a:latin typeface="黑体" pitchFamily="49" charset="-122"/>
                          <a:ea typeface="黑体" pitchFamily="49" charset="-122"/>
                        </a:rPr>
                        <a:t>密西根模式</a:t>
                      </a:r>
                      <a:endParaRPr lang="zh-CN" sz="1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400" b="1" kern="100" dirty="0">
                          <a:solidFill>
                            <a:srgbClr val="002060"/>
                          </a:solidFill>
                          <a:effectLst/>
                          <a:latin typeface="黑体" pitchFamily="49" charset="-122"/>
                          <a:ea typeface="黑体" pitchFamily="49" charset="-122"/>
                        </a:rPr>
                        <a:t>（</a:t>
                      </a:r>
                      <a:r>
                        <a:rPr lang="en-US" sz="1400" b="1" kern="100" dirty="0">
                          <a:solidFill>
                            <a:srgbClr val="002060"/>
                          </a:solidFill>
                          <a:effectLst/>
                          <a:latin typeface="黑体" pitchFamily="49" charset="-122"/>
                          <a:ea typeface="黑体" pitchFamily="49" charset="-122"/>
                        </a:rPr>
                        <a:t>1</a:t>
                      </a:r>
                      <a:r>
                        <a:rPr lang="zh-CN" sz="1400" b="1" kern="100" dirty="0">
                          <a:solidFill>
                            <a:srgbClr val="002060"/>
                          </a:solidFill>
                          <a:effectLst/>
                          <a:latin typeface="黑体" pitchFamily="49" charset="-122"/>
                          <a:ea typeface="黑体" pitchFamily="49" charset="-122"/>
                        </a:rPr>
                        <a:t>）领导行为的两个维度：</a:t>
                      </a:r>
                      <a:r>
                        <a:rPr lang="zh-CN" sz="1400" b="1" kern="100" dirty="0">
                          <a:solidFill>
                            <a:srgbClr val="002060"/>
                          </a:solidFill>
                          <a:effectLst/>
                          <a:highlight>
                            <a:srgbClr val="FFFF00"/>
                          </a:highlight>
                          <a:latin typeface="黑体" pitchFamily="49" charset="-122"/>
                          <a:ea typeface="黑体" pitchFamily="49" charset="-122"/>
                        </a:rPr>
                        <a:t>员工取向</a:t>
                      </a:r>
                      <a:r>
                        <a:rPr lang="en-US" sz="1400" b="1" kern="100" dirty="0">
                          <a:solidFill>
                            <a:srgbClr val="002060"/>
                          </a:solidFill>
                          <a:effectLst/>
                          <a:highlight>
                            <a:srgbClr val="FFFF00"/>
                          </a:highlight>
                          <a:latin typeface="黑体" pitchFamily="49" charset="-122"/>
                          <a:ea typeface="黑体" pitchFamily="49" charset="-122"/>
                        </a:rPr>
                        <a:t>+</a:t>
                      </a:r>
                      <a:r>
                        <a:rPr lang="zh-CN" sz="1400" b="1" kern="100" dirty="0">
                          <a:solidFill>
                            <a:srgbClr val="002060"/>
                          </a:solidFill>
                          <a:effectLst/>
                          <a:highlight>
                            <a:srgbClr val="FFFF00"/>
                          </a:highlight>
                          <a:latin typeface="黑体" pitchFamily="49" charset="-122"/>
                          <a:ea typeface="黑体" pitchFamily="49" charset="-122"/>
                        </a:rPr>
                        <a:t>生产取向</a:t>
                      </a:r>
                      <a:endParaRPr lang="zh-CN" sz="14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400" b="1" kern="100" dirty="0">
                          <a:solidFill>
                            <a:srgbClr val="002060"/>
                          </a:solidFill>
                          <a:effectLst/>
                          <a:latin typeface="黑体" pitchFamily="49" charset="-122"/>
                          <a:ea typeface="黑体" pitchFamily="49" charset="-122"/>
                        </a:rPr>
                        <a:t>（</a:t>
                      </a:r>
                      <a:r>
                        <a:rPr lang="en-US" sz="1400" b="1" kern="100" dirty="0">
                          <a:solidFill>
                            <a:srgbClr val="002060"/>
                          </a:solidFill>
                          <a:effectLst/>
                          <a:latin typeface="黑体" pitchFamily="49" charset="-122"/>
                          <a:ea typeface="黑体" pitchFamily="49" charset="-122"/>
                        </a:rPr>
                        <a:t>2</a:t>
                      </a:r>
                      <a:r>
                        <a:rPr lang="zh-CN" sz="1400" b="1" kern="100" dirty="0">
                          <a:solidFill>
                            <a:srgbClr val="002060"/>
                          </a:solidFill>
                          <a:effectLst/>
                          <a:latin typeface="黑体" pitchFamily="49" charset="-122"/>
                          <a:ea typeface="黑体" pitchFamily="49" charset="-122"/>
                        </a:rPr>
                        <a:t>）结论：该模式</a:t>
                      </a:r>
                      <a:r>
                        <a:rPr lang="zh-CN" sz="1400" b="1" u="sng" kern="100" dirty="0">
                          <a:solidFill>
                            <a:srgbClr val="002060"/>
                          </a:solidFill>
                          <a:effectLst/>
                          <a:highlight>
                            <a:srgbClr val="FFFF00"/>
                          </a:highlight>
                          <a:latin typeface="黑体" pitchFamily="49" charset="-122"/>
                          <a:ea typeface="黑体" pitchFamily="49" charset="-122"/>
                        </a:rPr>
                        <a:t>支持员工取向</a:t>
                      </a:r>
                      <a:r>
                        <a:rPr lang="zh-CN" sz="1400" b="1" kern="100" dirty="0">
                          <a:solidFill>
                            <a:srgbClr val="002060"/>
                          </a:solidFill>
                          <a:effectLst/>
                          <a:latin typeface="黑体" pitchFamily="49" charset="-122"/>
                          <a:ea typeface="黑体" pitchFamily="49" charset="-122"/>
                        </a:rPr>
                        <a:t>领导作风</a:t>
                      </a:r>
                      <a:endParaRPr lang="zh-CN" sz="14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461162998"/>
                  </a:ext>
                </a:extLst>
              </a:tr>
            </a:tbl>
          </a:graphicData>
        </a:graphic>
      </p:graphicFrame>
      <p:sp>
        <p:nvSpPr>
          <p:cNvPr id="9" name="矩形 8">
            <a:extLst>
              <a:ext uri="{FF2B5EF4-FFF2-40B4-BE49-F238E27FC236}">
                <a16:creationId xmlns:a16="http://schemas.microsoft.com/office/drawing/2014/main" id="{ED5C4BCD-5079-48BF-B8A0-846AE1DE350A}"/>
              </a:ext>
            </a:extLst>
          </p:cNvPr>
          <p:cNvSpPr/>
          <p:nvPr/>
        </p:nvSpPr>
        <p:spPr>
          <a:xfrm>
            <a:off x="831869" y="3352969"/>
            <a:ext cx="2334293" cy="458908"/>
          </a:xfrm>
          <a:prstGeom prst="rect">
            <a:avLst/>
          </a:prstGeom>
        </p:spPr>
        <p:txBody>
          <a:bodyPr wrap="none">
            <a:spAutoFit/>
          </a:bodyPr>
          <a:lstStyle/>
          <a:p>
            <a:pPr algn="just">
              <a:lnSpc>
                <a:spcPct val="150000"/>
              </a:lnSpc>
              <a:spcAft>
                <a:spcPts val="0"/>
              </a:spcAft>
            </a:pPr>
            <a:r>
              <a:rPr lang="en-US" altLang="zh-CN" kern="100" dirty="0">
                <a:solidFill>
                  <a:srgbClr val="002060"/>
                </a:solidFill>
                <a:latin typeface="+mj-ea"/>
                <a:ea typeface="+mj-ea"/>
                <a:cs typeface="Times New Roman" panose="02020603050405020304" pitchFamily="18" charset="0"/>
              </a:rPr>
              <a:t>18.2.</a:t>
            </a:r>
            <a:r>
              <a:rPr lang="en-US" altLang="zh-CN" kern="100" dirty="0">
                <a:solidFill>
                  <a:srgbClr val="002060"/>
                </a:solidFill>
                <a:highlight>
                  <a:srgbClr val="FFFF00"/>
                </a:highlight>
                <a:latin typeface="+mj-ea"/>
                <a:ea typeface="+mj-ea"/>
                <a:cs typeface="Times New Roman" panose="02020603050405020304" pitchFamily="18" charset="0"/>
              </a:rPr>
              <a:t> </a:t>
            </a:r>
            <a:r>
              <a:rPr lang="zh-CN" altLang="zh-CN" kern="100" dirty="0">
                <a:solidFill>
                  <a:srgbClr val="002060"/>
                </a:solidFill>
                <a:highlight>
                  <a:srgbClr val="FFFF00"/>
                </a:highlight>
                <a:latin typeface="+mj-ea"/>
                <a:ea typeface="+mj-ea"/>
                <a:cs typeface="Times New Roman" panose="02020603050405020304" pitchFamily="18" charset="0"/>
              </a:rPr>
              <a:t>管理方格图</a:t>
            </a:r>
            <a:r>
              <a:rPr lang="en-US" altLang="zh-CN" kern="100" dirty="0">
                <a:solidFill>
                  <a:srgbClr val="002060"/>
                </a:solidFill>
                <a:highlight>
                  <a:srgbClr val="FFFF00"/>
                </a:highlight>
                <a:latin typeface="+mj-ea"/>
                <a:ea typeface="+mj-ea"/>
                <a:cs typeface="Times New Roman" panose="02020603050405020304" pitchFamily="18" charset="0"/>
              </a:rPr>
              <a:t>P17</a:t>
            </a:r>
            <a:endParaRPr lang="zh-CN" altLang="zh-CN" sz="1600" kern="100" dirty="0">
              <a:solidFill>
                <a:srgbClr val="002060"/>
              </a:solidFill>
              <a:effectLst/>
              <a:latin typeface="+mj-ea"/>
              <a:ea typeface="+mj-ea"/>
              <a:cs typeface="Times New Roman" panose="02020603050405020304" pitchFamily="18" charset="0"/>
            </a:endParaRPr>
          </a:p>
        </p:txBody>
      </p:sp>
      <p:graphicFrame>
        <p:nvGraphicFramePr>
          <p:cNvPr id="10" name="表格 9">
            <a:extLst>
              <a:ext uri="{FF2B5EF4-FFF2-40B4-BE49-F238E27FC236}">
                <a16:creationId xmlns:a16="http://schemas.microsoft.com/office/drawing/2014/main" id="{5715662B-DE3A-4979-9EA9-1CF2540B1A12}"/>
              </a:ext>
            </a:extLst>
          </p:cNvPr>
          <p:cNvGraphicFramePr>
            <a:graphicFrameLocks noGrp="1"/>
          </p:cNvGraphicFramePr>
          <p:nvPr>
            <p:extLst>
              <p:ext uri="{D42A27DB-BD31-4B8C-83A1-F6EECF244321}">
                <p14:modId xmlns:p14="http://schemas.microsoft.com/office/powerpoint/2010/main" val="2156964331"/>
              </p:ext>
            </p:extLst>
          </p:nvPr>
        </p:nvGraphicFramePr>
        <p:xfrm>
          <a:off x="994750" y="4083479"/>
          <a:ext cx="5411470" cy="2108454"/>
        </p:xfrm>
        <a:graphic>
          <a:graphicData uri="http://schemas.openxmlformats.org/drawingml/2006/table">
            <a:tbl>
              <a:tblPr>
                <a:tableStyleId>{5C22544A-7EE6-4342-B048-85BDC9FD1C3A}</a:tableStyleId>
              </a:tblPr>
              <a:tblGrid>
                <a:gridCol w="1890339">
                  <a:extLst>
                    <a:ext uri="{9D8B030D-6E8A-4147-A177-3AD203B41FA5}">
                      <a16:colId xmlns:a16="http://schemas.microsoft.com/office/drawing/2014/main" val="519481316"/>
                    </a:ext>
                  </a:extLst>
                </a:gridCol>
                <a:gridCol w="3521131">
                  <a:extLst>
                    <a:ext uri="{9D8B030D-6E8A-4147-A177-3AD203B41FA5}">
                      <a16:colId xmlns:a16="http://schemas.microsoft.com/office/drawing/2014/main" val="4255658226"/>
                    </a:ext>
                  </a:extLst>
                </a:gridCol>
              </a:tblGrid>
              <a:tr h="239395">
                <a:tc>
                  <a:txBody>
                    <a:bodyPr/>
                    <a:lstStyle/>
                    <a:p>
                      <a:pPr algn="ctr">
                        <a:lnSpc>
                          <a:spcPct val="150000"/>
                        </a:lnSpc>
                        <a:spcAft>
                          <a:spcPts val="0"/>
                        </a:spcAft>
                      </a:pPr>
                      <a:r>
                        <a:rPr lang="zh-CN" sz="1600" b="1" kern="100" dirty="0">
                          <a:solidFill>
                            <a:srgbClr val="002060"/>
                          </a:solidFill>
                          <a:effectLst/>
                          <a:highlight>
                            <a:srgbClr val="FFFF00"/>
                          </a:highlight>
                          <a:latin typeface="+mj-ea"/>
                          <a:ea typeface="+mj-ea"/>
                        </a:rPr>
                        <a:t>坐</a:t>
                      </a:r>
                      <a:r>
                        <a:rPr lang="en-US" sz="1600" b="1" kern="100" dirty="0">
                          <a:solidFill>
                            <a:srgbClr val="002060"/>
                          </a:solidFill>
                          <a:effectLst/>
                          <a:highlight>
                            <a:srgbClr val="FFFF00"/>
                          </a:highlight>
                          <a:latin typeface="+mj-ea"/>
                          <a:ea typeface="+mj-ea"/>
                        </a:rPr>
                        <a:t>  </a:t>
                      </a:r>
                      <a:r>
                        <a:rPr lang="zh-CN" sz="1600" b="1" kern="100" dirty="0">
                          <a:solidFill>
                            <a:srgbClr val="002060"/>
                          </a:solidFill>
                          <a:effectLst/>
                          <a:highlight>
                            <a:srgbClr val="FFFF00"/>
                          </a:highlight>
                          <a:latin typeface="+mj-ea"/>
                          <a:ea typeface="+mj-ea"/>
                        </a:rPr>
                        <a:t>标</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kern="100">
                          <a:solidFill>
                            <a:srgbClr val="002060"/>
                          </a:solidFill>
                          <a:effectLst/>
                          <a:highlight>
                            <a:srgbClr val="FFFF00"/>
                          </a:highlight>
                          <a:latin typeface="+mj-ea"/>
                          <a:ea typeface="+mj-ea"/>
                        </a:rPr>
                        <a:t>组合</a:t>
                      </a:r>
                      <a:r>
                        <a:rPr lang="en-US" sz="1600" b="1" kern="100">
                          <a:solidFill>
                            <a:srgbClr val="002060"/>
                          </a:solidFill>
                          <a:effectLst/>
                          <a:highlight>
                            <a:srgbClr val="FFFF00"/>
                          </a:highlight>
                          <a:latin typeface="+mj-ea"/>
                          <a:ea typeface="+mj-ea"/>
                        </a:rPr>
                        <a:t>5</a:t>
                      </a:r>
                      <a:r>
                        <a:rPr lang="zh-CN" sz="1600" b="1" kern="100">
                          <a:solidFill>
                            <a:srgbClr val="002060"/>
                          </a:solidFill>
                          <a:effectLst/>
                          <a:highlight>
                            <a:srgbClr val="FFFF00"/>
                          </a:highlight>
                          <a:latin typeface="+mj-ea"/>
                          <a:ea typeface="+mj-ea"/>
                        </a:rPr>
                        <a:t>种基本风格</a:t>
                      </a:r>
                      <a:endParaRPr lang="zh-CN" sz="16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507013453"/>
                  </a:ext>
                </a:extLst>
              </a:tr>
              <a:tr h="596900">
                <a:tc>
                  <a:txBody>
                    <a:bodyPr/>
                    <a:lstStyle/>
                    <a:p>
                      <a:pPr algn="just">
                        <a:lnSpc>
                          <a:spcPct val="150000"/>
                        </a:lnSpc>
                        <a:spcAft>
                          <a:spcPts val="0"/>
                        </a:spcAft>
                      </a:pPr>
                      <a:r>
                        <a:rPr lang="zh-CN" sz="1600" b="1" kern="100" dirty="0">
                          <a:solidFill>
                            <a:srgbClr val="002060"/>
                          </a:solidFill>
                          <a:effectLst/>
                          <a:highlight>
                            <a:srgbClr val="FFFF00"/>
                          </a:highlight>
                          <a:latin typeface="+mj-ea"/>
                          <a:ea typeface="+mj-ea"/>
                        </a:rPr>
                        <a:t>横坐标</a:t>
                      </a:r>
                      <a:r>
                        <a:rPr lang="en-US" sz="1600" b="1" kern="100" dirty="0">
                          <a:solidFill>
                            <a:srgbClr val="002060"/>
                          </a:solidFill>
                          <a:effectLst/>
                          <a:highlight>
                            <a:srgbClr val="FFFF00"/>
                          </a:highlight>
                          <a:latin typeface="+mj-ea"/>
                          <a:ea typeface="+mj-ea"/>
                        </a:rPr>
                        <a:t> : </a:t>
                      </a:r>
                      <a:r>
                        <a:rPr lang="zh-CN" sz="1600" b="1" kern="100" dirty="0">
                          <a:solidFill>
                            <a:srgbClr val="002060"/>
                          </a:solidFill>
                          <a:effectLst/>
                          <a:highlight>
                            <a:srgbClr val="FFFF00"/>
                          </a:highlight>
                          <a:latin typeface="+mj-ea"/>
                          <a:ea typeface="+mj-ea"/>
                        </a:rPr>
                        <a:t>关心任务</a:t>
                      </a:r>
                      <a:endParaRPr lang="zh-CN" sz="1600" b="1" kern="100" dirty="0">
                        <a:solidFill>
                          <a:srgbClr val="002060"/>
                        </a:solidFill>
                        <a:effectLst/>
                        <a:latin typeface="+mj-ea"/>
                        <a:ea typeface="+mj-ea"/>
                      </a:endParaRPr>
                    </a:p>
                    <a:p>
                      <a:pPr algn="just">
                        <a:lnSpc>
                          <a:spcPct val="150000"/>
                        </a:lnSpc>
                        <a:spcAft>
                          <a:spcPts val="0"/>
                        </a:spcAft>
                      </a:pPr>
                      <a:r>
                        <a:rPr lang="zh-CN" sz="1600" b="1" kern="100" dirty="0">
                          <a:solidFill>
                            <a:srgbClr val="002060"/>
                          </a:solidFill>
                          <a:effectLst/>
                          <a:highlight>
                            <a:srgbClr val="FFFF00"/>
                          </a:highlight>
                          <a:latin typeface="+mj-ea"/>
                          <a:ea typeface="+mj-ea"/>
                        </a:rPr>
                        <a:t>纵坐标</a:t>
                      </a:r>
                      <a:r>
                        <a:rPr lang="en-US" sz="1600" b="1" kern="100" dirty="0">
                          <a:solidFill>
                            <a:srgbClr val="002060"/>
                          </a:solidFill>
                          <a:effectLst/>
                          <a:highlight>
                            <a:srgbClr val="FFFF00"/>
                          </a:highlight>
                          <a:latin typeface="+mj-ea"/>
                          <a:ea typeface="+mj-ea"/>
                        </a:rPr>
                        <a:t> : </a:t>
                      </a:r>
                      <a:r>
                        <a:rPr lang="zh-CN" sz="1600" b="1" kern="100" dirty="0">
                          <a:solidFill>
                            <a:srgbClr val="002060"/>
                          </a:solidFill>
                          <a:effectLst/>
                          <a:highlight>
                            <a:srgbClr val="FFFF00"/>
                          </a:highlight>
                          <a:latin typeface="+mj-ea"/>
                          <a:ea typeface="+mj-ea"/>
                        </a:rPr>
                        <a:t>关心人</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1.1</a:t>
                      </a: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  </a:t>
                      </a:r>
                      <a:r>
                        <a:rPr lang="zh-CN" sz="1600" b="1" u="sng" kern="100" dirty="0">
                          <a:solidFill>
                            <a:srgbClr val="002060"/>
                          </a:solidFill>
                          <a:effectLst/>
                          <a:highlight>
                            <a:srgbClr val="FFFF00"/>
                          </a:highlight>
                          <a:latin typeface="+mj-ea"/>
                          <a:ea typeface="+mj-ea"/>
                        </a:rPr>
                        <a:t>“无为而治”</a:t>
                      </a:r>
                      <a:r>
                        <a:rPr lang="en-US" sz="1600" b="1" u="sng" kern="100" dirty="0">
                          <a:solidFill>
                            <a:srgbClr val="002060"/>
                          </a:solidFill>
                          <a:effectLst/>
                          <a:highlight>
                            <a:srgbClr val="FFFF00"/>
                          </a:highlight>
                          <a:latin typeface="+mj-ea"/>
                          <a:ea typeface="+mj-ea"/>
                        </a:rPr>
                        <a:t>     </a:t>
                      </a: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9.1</a:t>
                      </a: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  </a:t>
                      </a:r>
                      <a:r>
                        <a:rPr lang="zh-CN" sz="1600" b="1" u="sng" kern="100" dirty="0">
                          <a:solidFill>
                            <a:srgbClr val="002060"/>
                          </a:solidFill>
                          <a:effectLst/>
                          <a:highlight>
                            <a:srgbClr val="FFFF00"/>
                          </a:highlight>
                          <a:latin typeface="+mj-ea"/>
                          <a:ea typeface="+mj-ea"/>
                        </a:rPr>
                        <a:t>“任务式”</a:t>
                      </a:r>
                      <a:endParaRPr lang="zh-CN" sz="1600" b="1" kern="100" dirty="0">
                        <a:solidFill>
                          <a:srgbClr val="002060"/>
                        </a:solidFill>
                        <a:effectLst/>
                        <a:latin typeface="+mj-ea"/>
                        <a:ea typeface="+mj-ea"/>
                      </a:endParaRPr>
                    </a:p>
                    <a:p>
                      <a:pPr algn="just">
                        <a:lnSpc>
                          <a:spcPct val="150000"/>
                        </a:lnSpc>
                        <a:spcAft>
                          <a:spcPts val="0"/>
                        </a:spcAft>
                      </a:pP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5.5</a:t>
                      </a: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  </a:t>
                      </a:r>
                      <a:r>
                        <a:rPr lang="zh-CN" sz="1600" b="1" u="sng" kern="100" dirty="0">
                          <a:solidFill>
                            <a:srgbClr val="002060"/>
                          </a:solidFill>
                          <a:effectLst/>
                          <a:highlight>
                            <a:srgbClr val="FFFF00"/>
                          </a:highlight>
                          <a:latin typeface="+mj-ea"/>
                          <a:ea typeface="+mj-ea"/>
                        </a:rPr>
                        <a:t>“中庸式”</a:t>
                      </a:r>
                      <a:endParaRPr lang="zh-CN" sz="1600" b="1" kern="100" dirty="0">
                        <a:solidFill>
                          <a:srgbClr val="002060"/>
                        </a:solidFill>
                        <a:effectLst/>
                        <a:latin typeface="+mj-ea"/>
                        <a:ea typeface="+mj-ea"/>
                      </a:endParaRPr>
                    </a:p>
                    <a:p>
                      <a:pPr algn="just">
                        <a:lnSpc>
                          <a:spcPct val="150000"/>
                        </a:lnSpc>
                        <a:spcAft>
                          <a:spcPts val="0"/>
                        </a:spcAft>
                      </a:pP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1.9</a:t>
                      </a: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  </a:t>
                      </a:r>
                      <a:r>
                        <a:rPr lang="zh-CN" sz="1600" b="1" u="sng" kern="100" dirty="0">
                          <a:solidFill>
                            <a:srgbClr val="002060"/>
                          </a:solidFill>
                          <a:effectLst/>
                          <a:highlight>
                            <a:srgbClr val="FFFF00"/>
                          </a:highlight>
                          <a:latin typeface="+mj-ea"/>
                          <a:ea typeface="+mj-ea"/>
                        </a:rPr>
                        <a:t>“乡村俱乐部”</a:t>
                      </a:r>
                      <a:r>
                        <a:rPr lang="en-US" sz="1600" b="1" u="sng" kern="100" dirty="0">
                          <a:solidFill>
                            <a:srgbClr val="002060"/>
                          </a:solidFill>
                          <a:effectLst/>
                          <a:highlight>
                            <a:srgbClr val="FFFF00"/>
                          </a:highlight>
                          <a:latin typeface="+mj-ea"/>
                          <a:ea typeface="+mj-ea"/>
                        </a:rPr>
                        <a:t>   </a:t>
                      </a: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9.9</a:t>
                      </a: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  </a:t>
                      </a:r>
                      <a:r>
                        <a:rPr lang="zh-CN" sz="1600" b="1" u="sng" kern="100" dirty="0">
                          <a:solidFill>
                            <a:srgbClr val="002060"/>
                          </a:solidFill>
                          <a:effectLst/>
                          <a:highlight>
                            <a:srgbClr val="FFFF00"/>
                          </a:highlight>
                          <a:latin typeface="+mj-ea"/>
                          <a:ea typeface="+mj-ea"/>
                        </a:rPr>
                        <a:t>“最理想”</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482816466"/>
                  </a:ext>
                </a:extLst>
              </a:tr>
            </a:tbl>
          </a:graphicData>
        </a:graphic>
      </p:graphicFrame>
      <p:sp>
        <p:nvSpPr>
          <p:cNvPr id="16" name="矩形 15">
            <a:extLst>
              <a:ext uri="{FF2B5EF4-FFF2-40B4-BE49-F238E27FC236}">
                <a16:creationId xmlns:a16="http://schemas.microsoft.com/office/drawing/2014/main" id="{82CEDF18-3D02-4FB9-9B0B-1F3E12F58658}"/>
              </a:ext>
            </a:extLst>
          </p:cNvPr>
          <p:cNvSpPr/>
          <p:nvPr/>
        </p:nvSpPr>
        <p:spPr>
          <a:xfrm>
            <a:off x="965169" y="1044659"/>
            <a:ext cx="1459054" cy="458908"/>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mj-ea"/>
                <a:ea typeface="+mj-ea"/>
                <a:cs typeface="Times New Roman" panose="02020603050405020304" pitchFamily="18" charset="0"/>
              </a:rPr>
              <a:t>18.</a:t>
            </a:r>
            <a:r>
              <a:rPr lang="zh-CN" altLang="zh-CN" b="1" u="sng" kern="100" dirty="0">
                <a:solidFill>
                  <a:srgbClr val="C00000"/>
                </a:solidFill>
                <a:latin typeface="+mj-ea"/>
                <a:ea typeface="+mj-ea"/>
                <a:cs typeface="Times New Roman" panose="02020603050405020304" pitchFamily="18" charset="0"/>
              </a:rPr>
              <a:t>领导风格</a:t>
            </a:r>
            <a:endParaRPr lang="zh-CN" altLang="zh-CN" sz="1600" kern="100" dirty="0">
              <a:effectLst/>
              <a:latin typeface="+mj-ea"/>
              <a:ea typeface="+mj-ea"/>
              <a:cs typeface="Times New Roman" panose="02020603050405020304" pitchFamily="18" charset="0"/>
            </a:endParaRPr>
          </a:p>
        </p:txBody>
      </p:sp>
    </p:spTree>
    <p:extLst>
      <p:ext uri="{BB962C8B-B14F-4D97-AF65-F5344CB8AC3E}">
        <p14:creationId xmlns:p14="http://schemas.microsoft.com/office/powerpoint/2010/main" val="12943921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D87297FF-F950-4A3C-8CDB-B9745CDE094F}"/>
              </a:ext>
            </a:extLst>
          </p:cNvPr>
          <p:cNvSpPr/>
          <p:nvPr/>
        </p:nvSpPr>
        <p:spPr>
          <a:xfrm>
            <a:off x="1337311" y="3102592"/>
            <a:ext cx="1920719" cy="458908"/>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mj-ea"/>
                <a:ea typeface="+mj-ea"/>
                <a:cs typeface="Times New Roman" panose="02020603050405020304" pitchFamily="18" charset="0"/>
              </a:rPr>
              <a:t>20:</a:t>
            </a:r>
            <a:r>
              <a:rPr lang="zh-CN" altLang="zh-CN" b="1" u="sng" kern="100" dirty="0">
                <a:solidFill>
                  <a:srgbClr val="C00000"/>
                </a:solidFill>
                <a:latin typeface="+mj-ea"/>
                <a:ea typeface="+mj-ea"/>
                <a:cs typeface="Times New Roman" panose="02020603050405020304" pitchFamily="18" charset="0"/>
              </a:rPr>
              <a:t>领导者的技能</a:t>
            </a: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45B63D22-932B-4FB7-B343-7E0EEC97A61E}"/>
              </a:ext>
            </a:extLst>
          </p:cNvPr>
          <p:cNvGraphicFramePr>
            <a:graphicFrameLocks noGrp="1"/>
          </p:cNvGraphicFramePr>
          <p:nvPr>
            <p:extLst>
              <p:ext uri="{D42A27DB-BD31-4B8C-83A1-F6EECF244321}">
                <p14:modId xmlns:p14="http://schemas.microsoft.com/office/powerpoint/2010/main" val="2523175515"/>
              </p:ext>
            </p:extLst>
          </p:nvPr>
        </p:nvGraphicFramePr>
        <p:xfrm>
          <a:off x="1245718" y="3860800"/>
          <a:ext cx="8733853" cy="726060"/>
        </p:xfrm>
        <a:graphic>
          <a:graphicData uri="http://schemas.openxmlformats.org/drawingml/2006/table">
            <a:tbl>
              <a:tblPr>
                <a:tableStyleId>{5C22544A-7EE6-4342-B048-85BDC9FD1C3A}</a:tableStyleId>
              </a:tblPr>
              <a:tblGrid>
                <a:gridCol w="2910601">
                  <a:extLst>
                    <a:ext uri="{9D8B030D-6E8A-4147-A177-3AD203B41FA5}">
                      <a16:colId xmlns:a16="http://schemas.microsoft.com/office/drawing/2014/main" val="4212745516"/>
                    </a:ext>
                  </a:extLst>
                </a:gridCol>
                <a:gridCol w="2911626">
                  <a:extLst>
                    <a:ext uri="{9D8B030D-6E8A-4147-A177-3AD203B41FA5}">
                      <a16:colId xmlns:a16="http://schemas.microsoft.com/office/drawing/2014/main" val="983279837"/>
                    </a:ext>
                  </a:extLst>
                </a:gridCol>
                <a:gridCol w="2911626">
                  <a:extLst>
                    <a:ext uri="{9D8B030D-6E8A-4147-A177-3AD203B41FA5}">
                      <a16:colId xmlns:a16="http://schemas.microsoft.com/office/drawing/2014/main" val="2422679650"/>
                    </a:ext>
                  </a:extLst>
                </a:gridCol>
              </a:tblGrid>
              <a:tr h="0">
                <a:tc>
                  <a:txBody>
                    <a:bodyPr/>
                    <a:lstStyle/>
                    <a:p>
                      <a:pPr algn="just">
                        <a:lnSpc>
                          <a:spcPct val="150000"/>
                        </a:lnSpc>
                        <a:spcAft>
                          <a:spcPts val="0"/>
                        </a:spcAft>
                      </a:pPr>
                      <a:r>
                        <a:rPr lang="zh-CN" sz="1800" b="1" kern="100">
                          <a:solidFill>
                            <a:srgbClr val="002060"/>
                          </a:solidFill>
                          <a:effectLst/>
                          <a:latin typeface="+mj-ea"/>
                          <a:ea typeface="+mj-ea"/>
                        </a:rPr>
                        <a:t>（</a:t>
                      </a:r>
                      <a:r>
                        <a:rPr lang="en-US" sz="1800" b="1" kern="100">
                          <a:solidFill>
                            <a:srgbClr val="002060"/>
                          </a:solidFill>
                          <a:effectLst/>
                          <a:latin typeface="+mj-ea"/>
                          <a:ea typeface="+mj-ea"/>
                        </a:rPr>
                        <a:t>1</a:t>
                      </a:r>
                      <a:r>
                        <a:rPr lang="zh-CN" sz="1800" b="1" kern="100">
                          <a:solidFill>
                            <a:srgbClr val="002060"/>
                          </a:solidFill>
                          <a:effectLst/>
                          <a:latin typeface="+mj-ea"/>
                          <a:ea typeface="+mj-ea"/>
                        </a:rPr>
                        <a:t>）技术技能</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latin typeface="+mj-ea"/>
                          <a:ea typeface="+mj-ea"/>
                        </a:rPr>
                        <a:t>（</a:t>
                      </a:r>
                      <a:r>
                        <a:rPr lang="en-US" sz="1800" b="1" kern="100">
                          <a:solidFill>
                            <a:srgbClr val="002060"/>
                          </a:solidFill>
                          <a:effectLst/>
                          <a:latin typeface="+mj-ea"/>
                          <a:ea typeface="+mj-ea"/>
                        </a:rPr>
                        <a:t>2</a:t>
                      </a:r>
                      <a:r>
                        <a:rPr lang="zh-CN" sz="1800" b="1" kern="100">
                          <a:solidFill>
                            <a:srgbClr val="002060"/>
                          </a:solidFill>
                          <a:effectLst/>
                          <a:latin typeface="+mj-ea"/>
                          <a:ea typeface="+mj-ea"/>
                        </a:rPr>
                        <a:t>）人际技能</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latin typeface="+mj-ea"/>
                          <a:ea typeface="+mj-ea"/>
                        </a:rPr>
                        <a:t>（</a:t>
                      </a:r>
                      <a:r>
                        <a:rPr lang="en-US" sz="1800" b="1" kern="100">
                          <a:solidFill>
                            <a:srgbClr val="002060"/>
                          </a:solidFill>
                          <a:effectLst/>
                          <a:latin typeface="+mj-ea"/>
                          <a:ea typeface="+mj-ea"/>
                        </a:rPr>
                        <a:t>3</a:t>
                      </a:r>
                      <a:r>
                        <a:rPr lang="zh-CN" sz="1800" b="1" kern="100">
                          <a:solidFill>
                            <a:srgbClr val="002060"/>
                          </a:solidFill>
                          <a:effectLst/>
                          <a:latin typeface="+mj-ea"/>
                          <a:ea typeface="+mj-ea"/>
                        </a:rPr>
                        <a:t>）概念技能</a:t>
                      </a:r>
                      <a:r>
                        <a:rPr lang="en-US" sz="1800" b="1" kern="100">
                          <a:solidFill>
                            <a:srgbClr val="002060"/>
                          </a:solidFill>
                          <a:effectLst/>
                          <a:latin typeface="+mj-ea"/>
                          <a:ea typeface="+mj-ea"/>
                        </a:rPr>
                        <a:t> </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17893828"/>
                  </a:ext>
                </a:extLst>
              </a:tr>
              <a:tr h="0">
                <a:tc>
                  <a:txBody>
                    <a:bodyPr/>
                    <a:lstStyle/>
                    <a:p>
                      <a:pPr indent="349250" algn="just">
                        <a:lnSpc>
                          <a:spcPct val="150000"/>
                        </a:lnSpc>
                        <a:spcAft>
                          <a:spcPts val="0"/>
                        </a:spcAft>
                      </a:pPr>
                      <a:r>
                        <a:rPr lang="zh-CN" sz="1800" b="1" kern="100" dirty="0">
                          <a:solidFill>
                            <a:srgbClr val="002060"/>
                          </a:solidFill>
                          <a:effectLst/>
                          <a:latin typeface="+mj-ea"/>
                          <a:ea typeface="+mj-ea"/>
                        </a:rPr>
                        <a:t>涉及的是事</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indent="349250" algn="just">
                        <a:lnSpc>
                          <a:spcPct val="150000"/>
                        </a:lnSpc>
                        <a:spcAft>
                          <a:spcPts val="0"/>
                        </a:spcAft>
                      </a:pPr>
                      <a:r>
                        <a:rPr lang="zh-CN" sz="1800" b="1" kern="100">
                          <a:solidFill>
                            <a:srgbClr val="002060"/>
                          </a:solidFill>
                          <a:effectLst/>
                          <a:latin typeface="+mj-ea"/>
                          <a:ea typeface="+mj-ea"/>
                        </a:rPr>
                        <a:t>关心的是人</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indent="69850" algn="just">
                        <a:lnSpc>
                          <a:spcPct val="150000"/>
                        </a:lnSpc>
                        <a:spcAft>
                          <a:spcPts val="0"/>
                        </a:spcAft>
                      </a:pPr>
                      <a:r>
                        <a:rPr lang="zh-CN" sz="1800" b="1" kern="100" dirty="0">
                          <a:solidFill>
                            <a:srgbClr val="002060"/>
                          </a:solidFill>
                          <a:effectLst/>
                          <a:latin typeface="+mj-ea"/>
                          <a:ea typeface="+mj-ea"/>
                        </a:rPr>
                        <a:t>处理的是观点、思想</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856881025"/>
                  </a:ext>
                </a:extLst>
              </a:tr>
            </a:tbl>
          </a:graphicData>
        </a:graphic>
      </p:graphicFrame>
      <p:sp>
        <p:nvSpPr>
          <p:cNvPr id="21" name="矩形 20">
            <a:extLst>
              <a:ext uri="{FF2B5EF4-FFF2-40B4-BE49-F238E27FC236}">
                <a16:creationId xmlns:a16="http://schemas.microsoft.com/office/drawing/2014/main" id="{F93810C0-8BA2-4D59-9BF5-EF3258732E64}"/>
              </a:ext>
            </a:extLst>
          </p:cNvPr>
          <p:cNvSpPr/>
          <p:nvPr/>
        </p:nvSpPr>
        <p:spPr>
          <a:xfrm>
            <a:off x="1024492" y="604171"/>
            <a:ext cx="2887329" cy="458908"/>
          </a:xfrm>
          <a:prstGeom prst="rect">
            <a:avLst/>
          </a:prstGeom>
        </p:spPr>
        <p:txBody>
          <a:bodyPr wrap="none">
            <a:spAutoFit/>
          </a:bodyPr>
          <a:lstStyle/>
          <a:p>
            <a:pPr algn="just">
              <a:lnSpc>
                <a:spcPct val="150000"/>
              </a:lnSpc>
              <a:spcAft>
                <a:spcPts val="0"/>
              </a:spcAft>
            </a:pPr>
            <a:r>
              <a:rPr lang="en-US" altLang="zh-CN" kern="100" dirty="0">
                <a:solidFill>
                  <a:srgbClr val="002060"/>
                </a:solidFill>
                <a:latin typeface="+mj-ea"/>
                <a:ea typeface="+mj-ea"/>
                <a:cs typeface="Times New Roman" panose="02020603050405020304" pitchFamily="18" charset="0"/>
              </a:rPr>
              <a:t>19.</a:t>
            </a:r>
            <a:r>
              <a:rPr lang="en-US" altLang="zh-CN" kern="100" dirty="0">
                <a:solidFill>
                  <a:srgbClr val="002060"/>
                </a:solidFill>
                <a:highlight>
                  <a:srgbClr val="FFFF00"/>
                </a:highlight>
                <a:latin typeface="+mj-ea"/>
                <a:ea typeface="+mj-ea"/>
                <a:cs typeface="Times New Roman" panose="02020603050405020304" pitchFamily="18" charset="0"/>
              </a:rPr>
              <a:t> </a:t>
            </a:r>
            <a:r>
              <a:rPr lang="zh-CN" altLang="zh-CN" kern="100" dirty="0">
                <a:solidFill>
                  <a:srgbClr val="002060"/>
                </a:solidFill>
                <a:highlight>
                  <a:srgbClr val="FFFF00"/>
                </a:highlight>
                <a:latin typeface="+mj-ea"/>
                <a:ea typeface="+mj-ea"/>
                <a:cs typeface="Times New Roman" panose="02020603050405020304" pitchFamily="18" charset="0"/>
              </a:rPr>
              <a:t>领导者的生命周期理论</a:t>
            </a:r>
            <a:endParaRPr lang="zh-CN" altLang="zh-CN" sz="1600" kern="100" dirty="0">
              <a:solidFill>
                <a:srgbClr val="002060"/>
              </a:solidFill>
              <a:effectLst/>
              <a:latin typeface="+mj-ea"/>
              <a:ea typeface="+mj-ea"/>
              <a:cs typeface="Times New Roman" panose="02020603050405020304" pitchFamily="18" charset="0"/>
            </a:endParaRPr>
          </a:p>
        </p:txBody>
      </p:sp>
      <p:graphicFrame>
        <p:nvGraphicFramePr>
          <p:cNvPr id="22" name="表格 21">
            <a:extLst>
              <a:ext uri="{FF2B5EF4-FFF2-40B4-BE49-F238E27FC236}">
                <a16:creationId xmlns:a16="http://schemas.microsoft.com/office/drawing/2014/main" id="{5FC3CFCC-DF6E-4ED7-8734-D7B3DD1E389A}"/>
              </a:ext>
            </a:extLst>
          </p:cNvPr>
          <p:cNvGraphicFramePr>
            <a:graphicFrameLocks noGrp="1"/>
          </p:cNvGraphicFramePr>
          <p:nvPr>
            <p:extLst>
              <p:ext uri="{D42A27DB-BD31-4B8C-83A1-F6EECF244321}">
                <p14:modId xmlns:p14="http://schemas.microsoft.com/office/powerpoint/2010/main" val="1863691056"/>
              </p:ext>
            </p:extLst>
          </p:nvPr>
        </p:nvGraphicFramePr>
        <p:xfrm>
          <a:off x="1198419" y="1080319"/>
          <a:ext cx="8686559" cy="1742694"/>
        </p:xfrm>
        <a:graphic>
          <a:graphicData uri="http://schemas.openxmlformats.org/drawingml/2006/table">
            <a:tbl>
              <a:tblPr>
                <a:tableStyleId>{5C22544A-7EE6-4342-B048-85BDC9FD1C3A}</a:tableStyleId>
              </a:tblPr>
              <a:tblGrid>
                <a:gridCol w="2916381">
                  <a:extLst>
                    <a:ext uri="{9D8B030D-6E8A-4147-A177-3AD203B41FA5}">
                      <a16:colId xmlns:a16="http://schemas.microsoft.com/office/drawing/2014/main" val="4173775627"/>
                    </a:ext>
                  </a:extLst>
                </a:gridCol>
                <a:gridCol w="5770178">
                  <a:extLst>
                    <a:ext uri="{9D8B030D-6E8A-4147-A177-3AD203B41FA5}">
                      <a16:colId xmlns:a16="http://schemas.microsoft.com/office/drawing/2014/main" val="2545097859"/>
                    </a:ext>
                  </a:extLst>
                </a:gridCol>
              </a:tblGrid>
              <a:tr h="0">
                <a:tc>
                  <a:txBody>
                    <a:bodyPr/>
                    <a:lstStyle/>
                    <a:p>
                      <a:pPr algn="just">
                        <a:lnSpc>
                          <a:spcPct val="150000"/>
                        </a:lnSpc>
                        <a:spcAft>
                          <a:spcPts val="0"/>
                        </a:spcAft>
                      </a:pPr>
                      <a:r>
                        <a:rPr lang="en-US" sz="1600" b="1" kern="100" dirty="0">
                          <a:solidFill>
                            <a:srgbClr val="002060"/>
                          </a:solidFill>
                          <a:effectLst/>
                          <a:highlight>
                            <a:srgbClr val="FFFF00"/>
                          </a:highlight>
                          <a:latin typeface="+mj-ea"/>
                          <a:ea typeface="+mj-ea"/>
                        </a:rPr>
                        <a:t>1.</a:t>
                      </a:r>
                      <a:r>
                        <a:rPr lang="zh-CN" sz="1600" b="1" kern="100" dirty="0">
                          <a:solidFill>
                            <a:srgbClr val="002060"/>
                          </a:solidFill>
                          <a:effectLst/>
                          <a:highlight>
                            <a:srgbClr val="FFFF00"/>
                          </a:highlight>
                          <a:latin typeface="+mj-ea"/>
                          <a:ea typeface="+mj-ea"/>
                        </a:rPr>
                        <a:t>影响领导风格重要因素</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u="sng" kern="100" dirty="0">
                          <a:solidFill>
                            <a:srgbClr val="002060"/>
                          </a:solidFill>
                          <a:effectLst/>
                          <a:highlight>
                            <a:srgbClr val="FFFF00"/>
                          </a:highlight>
                          <a:latin typeface="+mj-ea"/>
                          <a:ea typeface="+mj-ea"/>
                        </a:rPr>
                        <a:t>下属成熟度</a:t>
                      </a:r>
                      <a:r>
                        <a:rPr lang="en-US" sz="1600" b="1" u="sng" kern="100" dirty="0">
                          <a:solidFill>
                            <a:srgbClr val="002060"/>
                          </a:solidFill>
                          <a:effectLst/>
                          <a:highlight>
                            <a:srgbClr val="FFFF00"/>
                          </a:highlight>
                          <a:latin typeface="+mj-ea"/>
                          <a:ea typeface="+mj-ea"/>
                        </a:rPr>
                        <a:t>= </a:t>
                      </a:r>
                      <a:r>
                        <a:rPr lang="zh-CN" sz="1600" b="1" u="sng" kern="100" dirty="0">
                          <a:solidFill>
                            <a:srgbClr val="002060"/>
                          </a:solidFill>
                          <a:effectLst/>
                          <a:highlight>
                            <a:srgbClr val="FFFF00"/>
                          </a:highlight>
                          <a:latin typeface="+mj-ea"/>
                          <a:ea typeface="+mj-ea"/>
                        </a:rPr>
                        <a:t>工作成熟度</a:t>
                      </a:r>
                      <a:r>
                        <a:rPr lang="en-US" sz="1600" b="1" u="sng" kern="100" dirty="0">
                          <a:solidFill>
                            <a:srgbClr val="002060"/>
                          </a:solidFill>
                          <a:effectLst/>
                          <a:highlight>
                            <a:srgbClr val="FFFF00"/>
                          </a:highlight>
                          <a:latin typeface="+mj-ea"/>
                          <a:ea typeface="+mj-ea"/>
                        </a:rPr>
                        <a:t> + </a:t>
                      </a:r>
                      <a:r>
                        <a:rPr lang="zh-CN" sz="1600" b="1" u="sng" kern="100" dirty="0">
                          <a:solidFill>
                            <a:srgbClr val="002060"/>
                          </a:solidFill>
                          <a:effectLst/>
                          <a:highlight>
                            <a:srgbClr val="FFFF00"/>
                          </a:highlight>
                          <a:latin typeface="+mj-ea"/>
                          <a:ea typeface="+mj-ea"/>
                        </a:rPr>
                        <a:t>心理成熟度</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51940585"/>
                  </a:ext>
                </a:extLst>
              </a:tr>
              <a:tr h="0">
                <a:tc>
                  <a:txBody>
                    <a:bodyPr/>
                    <a:lstStyle/>
                    <a:p>
                      <a:pPr algn="just">
                        <a:lnSpc>
                          <a:spcPct val="150000"/>
                        </a:lnSpc>
                        <a:spcAft>
                          <a:spcPts val="0"/>
                        </a:spcAft>
                      </a:pPr>
                      <a:r>
                        <a:rPr lang="en-US" sz="1600" b="1" kern="100" dirty="0">
                          <a:solidFill>
                            <a:srgbClr val="002060"/>
                          </a:solidFill>
                          <a:effectLst/>
                          <a:highlight>
                            <a:srgbClr val="FFFF00"/>
                          </a:highlight>
                          <a:latin typeface="+mj-ea"/>
                          <a:ea typeface="+mj-ea"/>
                        </a:rPr>
                        <a:t>2.</a:t>
                      </a:r>
                      <a:r>
                        <a:rPr lang="zh-CN" sz="1600" b="1" kern="100" dirty="0">
                          <a:solidFill>
                            <a:srgbClr val="002060"/>
                          </a:solidFill>
                          <a:effectLst/>
                          <a:highlight>
                            <a:srgbClr val="FFFF00"/>
                          </a:highlight>
                          <a:latin typeface="+mj-ea"/>
                          <a:ea typeface="+mj-ea"/>
                        </a:rPr>
                        <a:t>领导风格</a:t>
                      </a:r>
                      <a:r>
                        <a:rPr lang="en-US" sz="1600" b="1" kern="100" dirty="0">
                          <a:solidFill>
                            <a:srgbClr val="002060"/>
                          </a:solidFill>
                          <a:effectLst/>
                          <a:highlight>
                            <a:srgbClr val="FFFF00"/>
                          </a:highlight>
                          <a:latin typeface="+mj-ea"/>
                          <a:ea typeface="+mj-ea"/>
                        </a:rPr>
                        <a:t>(4</a:t>
                      </a:r>
                      <a:r>
                        <a:rPr lang="zh-CN" sz="1600" b="1" kern="100" dirty="0">
                          <a:solidFill>
                            <a:srgbClr val="002060"/>
                          </a:solidFill>
                          <a:effectLst/>
                          <a:highlight>
                            <a:srgbClr val="FFFF00"/>
                          </a:highlight>
                          <a:latin typeface="+mj-ea"/>
                          <a:ea typeface="+mj-ea"/>
                        </a:rPr>
                        <a:t>种</a:t>
                      </a:r>
                      <a:r>
                        <a:rPr lang="en-US" sz="1600" b="1" kern="100" dirty="0">
                          <a:solidFill>
                            <a:srgbClr val="002060"/>
                          </a:solidFill>
                          <a:effectLst/>
                          <a:highlight>
                            <a:srgbClr val="FFFF00"/>
                          </a:highlight>
                          <a:latin typeface="+mj-ea"/>
                          <a:ea typeface="+mj-ea"/>
                        </a:rPr>
                        <a:t>)</a:t>
                      </a:r>
                      <a:r>
                        <a:rPr lang="en-US" altLang="zh-CN" sz="1600" b="1" kern="100" dirty="0">
                          <a:solidFill>
                            <a:srgbClr val="002060"/>
                          </a:solidFill>
                          <a:effectLst/>
                          <a:highlight>
                            <a:srgbClr val="FFFF00"/>
                          </a:highlight>
                          <a:latin typeface="+mj-ea"/>
                          <a:ea typeface="+mj-ea"/>
                        </a:rPr>
                        <a:t>【</a:t>
                      </a:r>
                      <a:r>
                        <a:rPr lang="zh-CN" altLang="en-US" sz="1600" b="1" kern="100" dirty="0">
                          <a:solidFill>
                            <a:srgbClr val="002060"/>
                          </a:solidFill>
                          <a:effectLst/>
                          <a:highlight>
                            <a:srgbClr val="FFFF00"/>
                          </a:highlight>
                          <a:latin typeface="+mj-ea"/>
                          <a:ea typeface="+mj-ea"/>
                        </a:rPr>
                        <a:t>将工作取向和关系取向相结合</a:t>
                      </a:r>
                      <a:r>
                        <a:rPr lang="en-US" altLang="zh-CN" sz="1600" b="1" kern="100" dirty="0">
                          <a:solidFill>
                            <a:srgbClr val="002060"/>
                          </a:solidFill>
                          <a:effectLst/>
                          <a:highlight>
                            <a:srgbClr val="FFFF00"/>
                          </a:highlight>
                          <a:latin typeface="+mj-ea"/>
                          <a:ea typeface="+mj-ea"/>
                        </a:rPr>
                        <a:t>】</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1</a:t>
                      </a:r>
                      <a:r>
                        <a:rPr lang="zh-CN" sz="1600" b="1" u="sng" kern="100" dirty="0">
                          <a:solidFill>
                            <a:srgbClr val="002060"/>
                          </a:solidFill>
                          <a:effectLst/>
                          <a:highlight>
                            <a:srgbClr val="FFFF00"/>
                          </a:highlight>
                          <a:latin typeface="+mj-ea"/>
                          <a:ea typeface="+mj-ea"/>
                        </a:rPr>
                        <a:t>）指导式：高工作</a:t>
                      </a:r>
                      <a:r>
                        <a:rPr lang="en-US" sz="1600" b="1" u="sng" kern="100" dirty="0">
                          <a:solidFill>
                            <a:srgbClr val="002060"/>
                          </a:solidFill>
                          <a:effectLst/>
                          <a:highlight>
                            <a:srgbClr val="FFFF00"/>
                          </a:highlight>
                          <a:latin typeface="+mj-ea"/>
                          <a:ea typeface="+mj-ea"/>
                        </a:rPr>
                        <a:t>---</a:t>
                      </a:r>
                      <a:r>
                        <a:rPr lang="zh-CN" sz="1600" b="1" u="sng" kern="100" dirty="0">
                          <a:solidFill>
                            <a:srgbClr val="002060"/>
                          </a:solidFill>
                          <a:effectLst/>
                          <a:highlight>
                            <a:srgbClr val="FFFF00"/>
                          </a:highlight>
                          <a:latin typeface="+mj-ea"/>
                          <a:ea typeface="+mj-ea"/>
                        </a:rPr>
                        <a:t>低关系</a:t>
                      </a:r>
                      <a:endParaRPr lang="zh-CN" sz="1600" b="1" kern="100" dirty="0">
                        <a:solidFill>
                          <a:srgbClr val="002060"/>
                        </a:solidFill>
                        <a:effectLst/>
                        <a:latin typeface="+mj-ea"/>
                        <a:ea typeface="+mj-ea"/>
                      </a:endParaRPr>
                    </a:p>
                    <a:p>
                      <a:pPr algn="just">
                        <a:lnSpc>
                          <a:spcPct val="150000"/>
                        </a:lnSpc>
                        <a:spcAft>
                          <a:spcPts val="0"/>
                        </a:spcAft>
                      </a:pP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2</a:t>
                      </a:r>
                      <a:r>
                        <a:rPr lang="zh-CN" sz="1600" b="1" u="sng" kern="100" dirty="0">
                          <a:solidFill>
                            <a:srgbClr val="002060"/>
                          </a:solidFill>
                          <a:effectLst/>
                          <a:highlight>
                            <a:srgbClr val="FFFF00"/>
                          </a:highlight>
                          <a:latin typeface="+mj-ea"/>
                          <a:ea typeface="+mj-ea"/>
                        </a:rPr>
                        <a:t>）推销式：双高</a:t>
                      </a:r>
                      <a:endParaRPr lang="zh-CN" sz="1600" b="1" kern="100" dirty="0">
                        <a:solidFill>
                          <a:srgbClr val="002060"/>
                        </a:solidFill>
                        <a:effectLst/>
                        <a:latin typeface="+mj-ea"/>
                        <a:ea typeface="+mj-ea"/>
                      </a:endParaRPr>
                    </a:p>
                    <a:p>
                      <a:pPr algn="just">
                        <a:lnSpc>
                          <a:spcPct val="150000"/>
                        </a:lnSpc>
                        <a:spcAft>
                          <a:spcPts val="0"/>
                        </a:spcAft>
                      </a:pP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3</a:t>
                      </a:r>
                      <a:r>
                        <a:rPr lang="zh-CN" sz="1600" b="1" u="sng" kern="100" dirty="0">
                          <a:solidFill>
                            <a:srgbClr val="002060"/>
                          </a:solidFill>
                          <a:effectLst/>
                          <a:highlight>
                            <a:srgbClr val="FFFF00"/>
                          </a:highlight>
                          <a:latin typeface="+mj-ea"/>
                          <a:ea typeface="+mj-ea"/>
                        </a:rPr>
                        <a:t>）参与式：低工作</a:t>
                      </a:r>
                      <a:r>
                        <a:rPr lang="en-US" sz="1600" b="1" u="sng" kern="100" dirty="0">
                          <a:solidFill>
                            <a:srgbClr val="002060"/>
                          </a:solidFill>
                          <a:effectLst/>
                          <a:highlight>
                            <a:srgbClr val="FFFF00"/>
                          </a:highlight>
                          <a:latin typeface="+mj-ea"/>
                          <a:ea typeface="+mj-ea"/>
                        </a:rPr>
                        <a:t>---</a:t>
                      </a:r>
                      <a:r>
                        <a:rPr lang="zh-CN" sz="1600" b="1" u="sng" kern="100" dirty="0">
                          <a:solidFill>
                            <a:srgbClr val="002060"/>
                          </a:solidFill>
                          <a:effectLst/>
                          <a:highlight>
                            <a:srgbClr val="FFFF00"/>
                          </a:highlight>
                          <a:latin typeface="+mj-ea"/>
                          <a:ea typeface="+mj-ea"/>
                        </a:rPr>
                        <a:t>高关系</a:t>
                      </a:r>
                      <a:endParaRPr lang="zh-CN" sz="1600" b="1" kern="100" dirty="0">
                        <a:solidFill>
                          <a:srgbClr val="002060"/>
                        </a:solidFill>
                        <a:effectLst/>
                        <a:latin typeface="+mj-ea"/>
                        <a:ea typeface="+mj-ea"/>
                      </a:endParaRPr>
                    </a:p>
                    <a:p>
                      <a:pPr algn="just">
                        <a:lnSpc>
                          <a:spcPct val="150000"/>
                        </a:lnSpc>
                        <a:spcAft>
                          <a:spcPts val="0"/>
                        </a:spcAft>
                      </a:pPr>
                      <a:r>
                        <a:rPr lang="zh-CN" sz="1600" b="1" u="sng" kern="100" dirty="0">
                          <a:solidFill>
                            <a:srgbClr val="002060"/>
                          </a:solidFill>
                          <a:effectLst/>
                          <a:highlight>
                            <a:srgbClr val="FFFF00"/>
                          </a:highlight>
                          <a:latin typeface="+mj-ea"/>
                          <a:ea typeface="+mj-ea"/>
                        </a:rPr>
                        <a:t>（</a:t>
                      </a:r>
                      <a:r>
                        <a:rPr lang="en-US" sz="1600" b="1" u="sng" kern="100" dirty="0">
                          <a:solidFill>
                            <a:srgbClr val="002060"/>
                          </a:solidFill>
                          <a:effectLst/>
                          <a:highlight>
                            <a:srgbClr val="FFFF00"/>
                          </a:highlight>
                          <a:latin typeface="+mj-ea"/>
                          <a:ea typeface="+mj-ea"/>
                        </a:rPr>
                        <a:t>4</a:t>
                      </a:r>
                      <a:r>
                        <a:rPr lang="zh-CN" sz="1600" b="1" u="sng" kern="100" dirty="0">
                          <a:solidFill>
                            <a:srgbClr val="002060"/>
                          </a:solidFill>
                          <a:effectLst/>
                          <a:highlight>
                            <a:srgbClr val="FFFF00"/>
                          </a:highlight>
                          <a:latin typeface="+mj-ea"/>
                          <a:ea typeface="+mj-ea"/>
                        </a:rPr>
                        <a:t>）授权：双低</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562342662"/>
                  </a:ext>
                </a:extLst>
              </a:tr>
            </a:tbl>
          </a:graphicData>
        </a:graphic>
      </p:graphicFrame>
    </p:spTree>
    <p:extLst>
      <p:ext uri="{BB962C8B-B14F-4D97-AF65-F5344CB8AC3E}">
        <p14:creationId xmlns:p14="http://schemas.microsoft.com/office/powerpoint/2010/main" val="30226321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D87297FF-F950-4A3C-8CDB-B9745CDE094F}"/>
              </a:ext>
            </a:extLst>
          </p:cNvPr>
          <p:cNvSpPr/>
          <p:nvPr/>
        </p:nvSpPr>
        <p:spPr>
          <a:xfrm>
            <a:off x="1054074" y="595875"/>
            <a:ext cx="2045753" cy="507831"/>
          </a:xfrm>
          <a:prstGeom prst="rect">
            <a:avLst/>
          </a:prstGeom>
        </p:spPr>
        <p:txBody>
          <a:bodyPr wrap="none">
            <a:spAutoFit/>
          </a:bodyPr>
          <a:lstStyle/>
          <a:p>
            <a:pPr algn="just">
              <a:lnSpc>
                <a:spcPct val="150000"/>
              </a:lnSpc>
              <a:spcAft>
                <a:spcPts val="0"/>
              </a:spcAft>
            </a:pPr>
            <a:r>
              <a:rPr lang="zh-CN" altLang="en-US" b="1" kern="100" dirty="0">
                <a:solidFill>
                  <a:srgbClr val="002060"/>
                </a:solidFill>
                <a:latin typeface="黑体" pitchFamily="49" charset="-122"/>
                <a:ea typeface="黑体" pitchFamily="49" charset="-122"/>
                <a:cs typeface="Times New Roman" panose="02020603050405020304" pitchFamily="18" charset="0"/>
              </a:rPr>
              <a:t>第三节  领导决策</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
        <p:nvSpPr>
          <p:cNvPr id="8" name="矩形 7">
            <a:extLst>
              <a:ext uri="{FF2B5EF4-FFF2-40B4-BE49-F238E27FC236}">
                <a16:creationId xmlns:a16="http://schemas.microsoft.com/office/drawing/2014/main" id="{044FD93B-DDAE-45C8-8167-BFE6CC4F2F34}"/>
              </a:ext>
            </a:extLst>
          </p:cNvPr>
          <p:cNvSpPr/>
          <p:nvPr/>
        </p:nvSpPr>
        <p:spPr>
          <a:xfrm>
            <a:off x="1130790" y="1077136"/>
            <a:ext cx="1465466" cy="442878"/>
          </a:xfrm>
          <a:prstGeom prst="rect">
            <a:avLst/>
          </a:prstGeom>
        </p:spPr>
        <p:txBody>
          <a:bodyPr wrap="none">
            <a:spAutoFit/>
          </a:bodyPr>
          <a:lstStyle/>
          <a:p>
            <a:pPr algn="just">
              <a:lnSpc>
                <a:spcPct val="150000"/>
              </a:lnSpc>
              <a:spcAft>
                <a:spcPts val="0"/>
              </a:spcAft>
            </a:pPr>
            <a:r>
              <a:rPr lang="en-US" altLang="zh-CN" b="1" kern="100" dirty="0">
                <a:solidFill>
                  <a:srgbClr val="C00000"/>
                </a:solidFill>
                <a:latin typeface="黑体" pitchFamily="49" charset="-122"/>
                <a:ea typeface="黑体" pitchFamily="49" charset="-122"/>
                <a:cs typeface="Times New Roman" panose="02020603050405020304" pitchFamily="18" charset="0"/>
              </a:rPr>
              <a:t>21.</a:t>
            </a:r>
            <a:r>
              <a:rPr lang="zh-CN" altLang="zh-CN" b="1" kern="100" dirty="0">
                <a:solidFill>
                  <a:srgbClr val="C00000"/>
                </a:solidFill>
                <a:latin typeface="黑体" pitchFamily="49" charset="-122"/>
                <a:ea typeface="黑体" pitchFamily="49" charset="-122"/>
                <a:cs typeface="Times New Roman" panose="02020603050405020304" pitchFamily="18" charset="0"/>
              </a:rPr>
              <a:t>决策过程</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87371B99-CD17-42A0-B522-B1E900466049}"/>
              </a:ext>
            </a:extLst>
          </p:cNvPr>
          <p:cNvGraphicFramePr>
            <a:graphicFrameLocks noGrp="1"/>
          </p:cNvGraphicFramePr>
          <p:nvPr>
            <p:extLst>
              <p:ext uri="{D42A27DB-BD31-4B8C-83A1-F6EECF244321}">
                <p14:modId xmlns:p14="http://schemas.microsoft.com/office/powerpoint/2010/main" val="3314665456"/>
              </p:ext>
            </p:extLst>
          </p:nvPr>
        </p:nvGraphicFramePr>
        <p:xfrm>
          <a:off x="1135358" y="1606047"/>
          <a:ext cx="9096463" cy="726060"/>
        </p:xfrm>
        <a:graphic>
          <a:graphicData uri="http://schemas.openxmlformats.org/drawingml/2006/table">
            <a:tbl>
              <a:tblPr>
                <a:tableStyleId>{5C22544A-7EE6-4342-B048-85BDC9FD1C3A}</a:tableStyleId>
              </a:tblPr>
              <a:tblGrid>
                <a:gridCol w="1472678">
                  <a:extLst>
                    <a:ext uri="{9D8B030D-6E8A-4147-A177-3AD203B41FA5}">
                      <a16:colId xmlns:a16="http://schemas.microsoft.com/office/drawing/2014/main" val="940233353"/>
                    </a:ext>
                  </a:extLst>
                </a:gridCol>
                <a:gridCol w="7623785">
                  <a:extLst>
                    <a:ext uri="{9D8B030D-6E8A-4147-A177-3AD203B41FA5}">
                      <a16:colId xmlns:a16="http://schemas.microsoft.com/office/drawing/2014/main" val="1517635397"/>
                    </a:ext>
                  </a:extLst>
                </a:gridCol>
              </a:tblGrid>
              <a:tr h="203835">
                <a:tc>
                  <a:txBody>
                    <a:bodyPr/>
                    <a:lstStyle/>
                    <a:p>
                      <a:pPr algn="l">
                        <a:lnSpc>
                          <a:spcPct val="150000"/>
                        </a:lnSpc>
                        <a:spcAft>
                          <a:spcPts val="0"/>
                        </a:spcAft>
                      </a:pPr>
                      <a:r>
                        <a:rPr lang="zh-CN" sz="1800" b="1" kern="100" dirty="0">
                          <a:solidFill>
                            <a:srgbClr val="002060"/>
                          </a:solidFill>
                          <a:effectLst/>
                          <a:latin typeface="+mj-ea"/>
                          <a:ea typeface="+mj-ea"/>
                        </a:rPr>
                        <a:t>西蒙</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）智力活动</a:t>
                      </a:r>
                      <a:r>
                        <a:rPr lang="en-US" sz="1800" b="1" kern="100" dirty="0">
                          <a:solidFill>
                            <a:srgbClr val="002060"/>
                          </a:solidFill>
                          <a:effectLst/>
                          <a:latin typeface="+mj-ea"/>
                          <a:ea typeface="+mj-ea"/>
                        </a:rPr>
                        <a:t>     </a:t>
                      </a: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）设计活动</a:t>
                      </a:r>
                      <a:r>
                        <a:rPr lang="en-US" sz="1800" b="1" kern="100" dirty="0">
                          <a:solidFill>
                            <a:srgbClr val="002060"/>
                          </a:solidFill>
                          <a:effectLst/>
                          <a:latin typeface="+mj-ea"/>
                          <a:ea typeface="+mj-ea"/>
                        </a:rPr>
                        <a:t>      </a:t>
                      </a: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3</a:t>
                      </a:r>
                      <a:r>
                        <a:rPr lang="zh-CN" sz="1800" b="1" kern="100" dirty="0">
                          <a:solidFill>
                            <a:srgbClr val="002060"/>
                          </a:solidFill>
                          <a:effectLst/>
                          <a:latin typeface="+mj-ea"/>
                          <a:ea typeface="+mj-ea"/>
                        </a:rPr>
                        <a:t>）选择活动</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4121949555"/>
                  </a:ext>
                </a:extLst>
              </a:tr>
              <a:tr h="221615">
                <a:tc>
                  <a:txBody>
                    <a:bodyPr/>
                    <a:lstStyle/>
                    <a:p>
                      <a:pPr algn="just">
                        <a:lnSpc>
                          <a:spcPct val="150000"/>
                        </a:lnSpc>
                        <a:spcAft>
                          <a:spcPts val="0"/>
                        </a:spcAft>
                      </a:pPr>
                      <a:r>
                        <a:rPr lang="zh-CN" sz="1800" b="1" kern="100" dirty="0">
                          <a:solidFill>
                            <a:srgbClr val="002060"/>
                          </a:solidFill>
                          <a:effectLst/>
                          <a:latin typeface="+mj-ea"/>
                          <a:ea typeface="+mj-ea"/>
                        </a:rPr>
                        <a:t>明茨伯格</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）确认阶段</a:t>
                      </a:r>
                      <a:r>
                        <a:rPr lang="en-US" sz="1800" b="1" kern="100" dirty="0">
                          <a:solidFill>
                            <a:srgbClr val="002060"/>
                          </a:solidFill>
                          <a:effectLst/>
                          <a:latin typeface="+mj-ea"/>
                          <a:ea typeface="+mj-ea"/>
                        </a:rPr>
                        <a:t>     </a:t>
                      </a: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）发展阶段</a:t>
                      </a:r>
                      <a:r>
                        <a:rPr lang="en-US" sz="1800" b="1" kern="100" dirty="0">
                          <a:solidFill>
                            <a:srgbClr val="002060"/>
                          </a:solidFill>
                          <a:effectLst/>
                          <a:latin typeface="+mj-ea"/>
                          <a:ea typeface="+mj-ea"/>
                        </a:rPr>
                        <a:t>      </a:t>
                      </a: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3</a:t>
                      </a:r>
                      <a:r>
                        <a:rPr lang="zh-CN" sz="1800" b="1" kern="100" dirty="0">
                          <a:solidFill>
                            <a:srgbClr val="002060"/>
                          </a:solidFill>
                          <a:effectLst/>
                          <a:latin typeface="+mj-ea"/>
                          <a:ea typeface="+mj-ea"/>
                        </a:rPr>
                        <a:t>）选择阶段</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371711113"/>
                  </a:ext>
                </a:extLst>
              </a:tr>
            </a:tbl>
          </a:graphicData>
        </a:graphic>
      </p:graphicFrame>
    </p:spTree>
    <p:extLst>
      <p:ext uri="{BB962C8B-B14F-4D97-AF65-F5344CB8AC3E}">
        <p14:creationId xmlns:p14="http://schemas.microsoft.com/office/powerpoint/2010/main" val="30226321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a16="http://schemas.microsoft.com/office/drawing/2014/main" id="{4D23877C-44C7-4893-8E94-41542297512A}"/>
              </a:ext>
            </a:extLst>
          </p:cNvPr>
          <p:cNvSpPr/>
          <p:nvPr/>
        </p:nvSpPr>
        <p:spPr>
          <a:xfrm>
            <a:off x="1096308" y="604893"/>
            <a:ext cx="1402948" cy="460382"/>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21.</a:t>
            </a:r>
            <a:r>
              <a:rPr lang="zh-CN" altLang="zh-CN" b="1" u="sng" kern="100" dirty="0">
                <a:solidFill>
                  <a:srgbClr val="C00000"/>
                </a:solidFill>
                <a:latin typeface="Times New Roman" panose="02020603050405020304" pitchFamily="18" charset="0"/>
                <a:ea typeface="宋体" panose="02010600030101010101" pitchFamily="2" charset="-122"/>
                <a:cs typeface="Times New Roman" panose="02020603050405020304" pitchFamily="18" charset="0"/>
              </a:rPr>
              <a:t>决策模型</a:t>
            </a:r>
            <a:endParaRPr lang="zh-CN" altLang="zh-CN" sz="1600" kern="100" dirty="0">
              <a:effectLst/>
              <a:latin typeface="Calibri" panose="020F0502020204030204" pitchFamily="34" charset="0"/>
              <a:ea typeface="宋体" panose="02010600030101010101" pitchFamily="2" charset="-122"/>
              <a:cs typeface="Times New Roman" panose="02020603050405020304" pitchFamily="18" charset="0"/>
            </a:endParaRPr>
          </a:p>
        </p:txBody>
      </p:sp>
      <p:sp>
        <p:nvSpPr>
          <p:cNvPr id="14" name="矩形 13">
            <a:extLst>
              <a:ext uri="{FF2B5EF4-FFF2-40B4-BE49-F238E27FC236}">
                <a16:creationId xmlns:a16="http://schemas.microsoft.com/office/drawing/2014/main" id="{6BC8B08C-FB32-4F22-9F20-FD03300F2CF3}"/>
              </a:ext>
            </a:extLst>
          </p:cNvPr>
          <p:cNvSpPr/>
          <p:nvPr/>
        </p:nvSpPr>
        <p:spPr>
          <a:xfrm>
            <a:off x="1108195" y="1053177"/>
            <a:ext cx="1846980" cy="458908"/>
          </a:xfrm>
          <a:prstGeom prst="rect">
            <a:avLst/>
          </a:prstGeom>
        </p:spPr>
        <p:txBody>
          <a:bodyPr wrap="none">
            <a:spAutoFit/>
          </a:bodyPr>
          <a:lstStyle/>
          <a:p>
            <a:pPr algn="just">
              <a:lnSpc>
                <a:spcPct val="150000"/>
              </a:lnSpc>
              <a:spcAft>
                <a:spcPts val="0"/>
              </a:spcAft>
            </a:pPr>
            <a:r>
              <a:rPr lang="en-US" altLang="zh-CN" b="1" kern="100" dirty="0">
                <a:solidFill>
                  <a:srgbClr val="000080"/>
                </a:solidFill>
                <a:latin typeface="+mj-ea"/>
                <a:ea typeface="+mj-ea"/>
                <a:cs typeface="Times New Roman" panose="02020603050405020304" pitchFamily="18" charset="0"/>
              </a:rPr>
              <a:t>1. </a:t>
            </a:r>
            <a:r>
              <a:rPr lang="zh-CN" altLang="zh-CN" b="1" kern="100" dirty="0">
                <a:solidFill>
                  <a:srgbClr val="000080"/>
                </a:solidFill>
                <a:latin typeface="+mj-ea"/>
                <a:ea typeface="+mj-ea"/>
                <a:cs typeface="Times New Roman" panose="02020603050405020304" pitchFamily="18" charset="0"/>
              </a:rPr>
              <a:t>理性模型特征</a:t>
            </a:r>
            <a:endParaRPr lang="zh-CN" altLang="zh-CN" sz="1600" kern="100" dirty="0">
              <a:effectLst/>
              <a:latin typeface="+mj-ea"/>
              <a:ea typeface="+mj-ea"/>
              <a:cs typeface="Times New Roman" panose="02020603050405020304" pitchFamily="18" charset="0"/>
            </a:endParaRPr>
          </a:p>
        </p:txBody>
      </p:sp>
      <p:graphicFrame>
        <p:nvGraphicFramePr>
          <p:cNvPr id="15" name="表格 14">
            <a:extLst>
              <a:ext uri="{FF2B5EF4-FFF2-40B4-BE49-F238E27FC236}">
                <a16:creationId xmlns:a16="http://schemas.microsoft.com/office/drawing/2014/main" id="{23512DE5-FA29-4323-B098-B7F883AB75B1}"/>
              </a:ext>
            </a:extLst>
          </p:cNvPr>
          <p:cNvGraphicFramePr>
            <a:graphicFrameLocks noGrp="1"/>
          </p:cNvGraphicFramePr>
          <p:nvPr>
            <p:extLst>
              <p:ext uri="{D42A27DB-BD31-4B8C-83A1-F6EECF244321}">
                <p14:modId xmlns:p14="http://schemas.microsoft.com/office/powerpoint/2010/main" val="3805522171"/>
              </p:ext>
            </p:extLst>
          </p:nvPr>
        </p:nvGraphicFramePr>
        <p:xfrm>
          <a:off x="1071123" y="1566797"/>
          <a:ext cx="9665193" cy="2008950"/>
        </p:xfrm>
        <a:graphic>
          <a:graphicData uri="http://schemas.openxmlformats.org/drawingml/2006/table">
            <a:tbl>
              <a:tblPr>
                <a:tableStyleId>{5C22544A-7EE6-4342-B048-85BDC9FD1C3A}</a:tableStyleId>
              </a:tblPr>
              <a:tblGrid>
                <a:gridCol w="9665193">
                  <a:extLst>
                    <a:ext uri="{9D8B030D-6E8A-4147-A177-3AD203B41FA5}">
                      <a16:colId xmlns:a16="http://schemas.microsoft.com/office/drawing/2014/main" val="1668521704"/>
                    </a:ext>
                  </a:extLst>
                </a:gridCol>
              </a:tblGrid>
              <a:tr h="1013460">
                <a:tc>
                  <a:txBody>
                    <a:bodyPr/>
                    <a:lstStyle/>
                    <a:p>
                      <a:pPr indent="139700" algn="just">
                        <a:lnSpc>
                          <a:spcPct val="150000"/>
                        </a:lnSpc>
                        <a:spcAft>
                          <a:spcPts val="0"/>
                        </a:spcAft>
                      </a:pPr>
                      <a:r>
                        <a:rPr lang="zh-CN" sz="1800" b="1" kern="100" dirty="0">
                          <a:solidFill>
                            <a:srgbClr val="002060"/>
                          </a:solidFill>
                          <a:effectLst/>
                          <a:latin typeface="+mj-ea"/>
                          <a:ea typeface="+mj-ea"/>
                        </a:rPr>
                        <a:t>①从目标意义上分析，决策完全理性</a:t>
                      </a:r>
                    </a:p>
                    <a:p>
                      <a:pPr indent="139700" algn="just">
                        <a:lnSpc>
                          <a:spcPct val="150000"/>
                        </a:lnSpc>
                        <a:spcAft>
                          <a:spcPts val="0"/>
                        </a:spcAft>
                      </a:pPr>
                      <a:r>
                        <a:rPr lang="zh-CN" sz="1800" b="1" kern="100" dirty="0">
                          <a:solidFill>
                            <a:srgbClr val="002060"/>
                          </a:solidFill>
                          <a:effectLst/>
                          <a:latin typeface="+mj-ea"/>
                          <a:ea typeface="+mj-ea"/>
                        </a:rPr>
                        <a:t>②存在完整和一致偏好系统，使决策者在不同备选方案中进行选择</a:t>
                      </a:r>
                    </a:p>
                    <a:p>
                      <a:pPr indent="139700" algn="just">
                        <a:lnSpc>
                          <a:spcPct val="150000"/>
                        </a:lnSpc>
                        <a:spcAft>
                          <a:spcPts val="0"/>
                        </a:spcAft>
                      </a:pPr>
                      <a:r>
                        <a:rPr lang="zh-CN" sz="1800" b="1" kern="100" dirty="0">
                          <a:solidFill>
                            <a:srgbClr val="002060"/>
                          </a:solidFill>
                          <a:effectLst/>
                          <a:latin typeface="+mj-ea"/>
                          <a:ea typeface="+mj-ea"/>
                        </a:rPr>
                        <a:t>③</a:t>
                      </a:r>
                      <a:r>
                        <a:rPr lang="zh-CN" sz="1800" b="1" u="sng" kern="100" dirty="0">
                          <a:solidFill>
                            <a:srgbClr val="002060"/>
                          </a:solidFill>
                          <a:effectLst/>
                          <a:highlight>
                            <a:srgbClr val="FFFF00"/>
                          </a:highlight>
                          <a:latin typeface="+mj-ea"/>
                          <a:ea typeface="+mj-ea"/>
                        </a:rPr>
                        <a:t>决策者可以知道所有备选方案</a:t>
                      </a:r>
                      <a:endParaRPr lang="zh-CN" sz="1800" b="1" kern="100" dirty="0">
                        <a:solidFill>
                          <a:srgbClr val="002060"/>
                        </a:solidFill>
                        <a:effectLst/>
                        <a:latin typeface="+mj-ea"/>
                        <a:ea typeface="+mj-ea"/>
                      </a:endParaRPr>
                    </a:p>
                    <a:p>
                      <a:pPr indent="139700" algn="just">
                        <a:lnSpc>
                          <a:spcPct val="150000"/>
                        </a:lnSpc>
                        <a:spcAft>
                          <a:spcPts val="0"/>
                        </a:spcAft>
                      </a:pPr>
                      <a:r>
                        <a:rPr lang="zh-CN" sz="1800" b="1" u="sng" kern="100" dirty="0">
                          <a:solidFill>
                            <a:srgbClr val="002060"/>
                          </a:solidFill>
                          <a:effectLst/>
                          <a:highlight>
                            <a:srgbClr val="FFFF00"/>
                          </a:highlight>
                          <a:latin typeface="+mj-ea"/>
                          <a:ea typeface="+mj-ea"/>
                        </a:rPr>
                        <a:t>④对计算复杂性无限制，可以通过计算选择出最佳备选方案</a:t>
                      </a:r>
                      <a:endParaRPr lang="zh-CN" sz="1800" b="1" kern="100" dirty="0">
                        <a:solidFill>
                          <a:srgbClr val="002060"/>
                        </a:solidFill>
                        <a:effectLst/>
                        <a:latin typeface="+mj-ea"/>
                        <a:ea typeface="+mj-ea"/>
                      </a:endParaRPr>
                    </a:p>
                    <a:p>
                      <a:pPr indent="139700" algn="just">
                        <a:lnSpc>
                          <a:spcPct val="150000"/>
                        </a:lnSpc>
                        <a:spcAft>
                          <a:spcPts val="0"/>
                        </a:spcAft>
                      </a:pPr>
                      <a:r>
                        <a:rPr lang="zh-CN" sz="1800" b="1" u="sng" kern="100" dirty="0">
                          <a:solidFill>
                            <a:srgbClr val="002060"/>
                          </a:solidFill>
                          <a:effectLst/>
                          <a:highlight>
                            <a:srgbClr val="FFFF00"/>
                          </a:highlight>
                          <a:latin typeface="+mj-ea"/>
                          <a:ea typeface="+mj-ea"/>
                        </a:rPr>
                        <a:t>⑤对于概率的计算不存在任何困难性</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228994259"/>
                  </a:ext>
                </a:extLst>
              </a:tr>
            </a:tbl>
          </a:graphicData>
        </a:graphic>
      </p:graphicFrame>
      <p:sp>
        <p:nvSpPr>
          <p:cNvPr id="21" name="矩形 20">
            <a:extLst>
              <a:ext uri="{FF2B5EF4-FFF2-40B4-BE49-F238E27FC236}">
                <a16:creationId xmlns:a16="http://schemas.microsoft.com/office/drawing/2014/main" id="{1DA85171-544A-40D0-B34E-9CDF07778244}"/>
              </a:ext>
            </a:extLst>
          </p:cNvPr>
          <p:cNvSpPr/>
          <p:nvPr/>
        </p:nvSpPr>
        <p:spPr>
          <a:xfrm>
            <a:off x="1113798" y="3630609"/>
            <a:ext cx="3204723" cy="460382"/>
          </a:xfrm>
          <a:prstGeom prst="rect">
            <a:avLst/>
          </a:prstGeom>
        </p:spPr>
        <p:txBody>
          <a:bodyPr wrap="none">
            <a:spAutoFit/>
          </a:bodyPr>
          <a:lstStyle/>
          <a:p>
            <a:pPr>
              <a:lnSpc>
                <a:spcPct val="150000"/>
              </a:lnSpc>
            </a:pPr>
            <a:r>
              <a:rPr lang="en-US" altLang="zh-CN" b="1" kern="0" dirty="0">
                <a:solidFill>
                  <a:srgbClr val="002060"/>
                </a:solidFill>
                <a:latin typeface="+mj-ea"/>
                <a:ea typeface="+mj-ea"/>
                <a:cs typeface="Times New Roman" panose="02020603050405020304" pitchFamily="18" charset="0"/>
              </a:rPr>
              <a:t>2.</a:t>
            </a:r>
            <a:r>
              <a:rPr lang="en-US" altLang="zh-CN" b="1" kern="100" dirty="0">
                <a:solidFill>
                  <a:srgbClr val="000080"/>
                </a:solidFill>
                <a:latin typeface="+mj-ea"/>
                <a:ea typeface="+mj-ea"/>
                <a:cs typeface="Times New Roman" panose="02020603050405020304" pitchFamily="18" charset="0"/>
              </a:rPr>
              <a:t> </a:t>
            </a:r>
            <a:r>
              <a:rPr lang="zh-CN" altLang="zh-CN" b="1" kern="100" dirty="0">
                <a:solidFill>
                  <a:srgbClr val="000080"/>
                </a:solidFill>
                <a:latin typeface="+mj-ea"/>
                <a:ea typeface="+mj-ea"/>
                <a:cs typeface="Times New Roman" panose="02020603050405020304" pitchFamily="18" charset="0"/>
              </a:rPr>
              <a:t>有限理性模型（接近现实）</a:t>
            </a:r>
            <a:endParaRPr lang="zh-CN" altLang="zh-CN" sz="1600" kern="100" dirty="0">
              <a:effectLst/>
              <a:latin typeface="+mj-ea"/>
              <a:ea typeface="+mj-ea"/>
              <a:cs typeface="Times New Roman" panose="02020603050405020304" pitchFamily="18" charset="0"/>
            </a:endParaRPr>
          </a:p>
        </p:txBody>
      </p:sp>
      <p:graphicFrame>
        <p:nvGraphicFramePr>
          <p:cNvPr id="22" name="表格 21">
            <a:extLst>
              <a:ext uri="{FF2B5EF4-FFF2-40B4-BE49-F238E27FC236}">
                <a16:creationId xmlns:a16="http://schemas.microsoft.com/office/drawing/2014/main" id="{E233F06F-E044-4073-94F2-7E4A7825FD24}"/>
              </a:ext>
            </a:extLst>
          </p:cNvPr>
          <p:cNvGraphicFramePr>
            <a:graphicFrameLocks noGrp="1"/>
          </p:cNvGraphicFramePr>
          <p:nvPr>
            <p:extLst>
              <p:ext uri="{D42A27DB-BD31-4B8C-83A1-F6EECF244321}">
                <p14:modId xmlns:p14="http://schemas.microsoft.com/office/powerpoint/2010/main" val="345341169"/>
              </p:ext>
            </p:extLst>
          </p:nvPr>
        </p:nvGraphicFramePr>
        <p:xfrm>
          <a:off x="1108195" y="4150908"/>
          <a:ext cx="9628121" cy="1597470"/>
        </p:xfrm>
        <a:graphic>
          <a:graphicData uri="http://schemas.openxmlformats.org/drawingml/2006/table">
            <a:tbl>
              <a:tblPr>
                <a:tableStyleId>{5C22544A-7EE6-4342-B048-85BDC9FD1C3A}</a:tableStyleId>
              </a:tblPr>
              <a:tblGrid>
                <a:gridCol w="9628121">
                  <a:extLst>
                    <a:ext uri="{9D8B030D-6E8A-4147-A177-3AD203B41FA5}">
                      <a16:colId xmlns:a16="http://schemas.microsoft.com/office/drawing/2014/main" val="1649502043"/>
                    </a:ext>
                  </a:extLst>
                </a:gridCol>
              </a:tblGrid>
              <a:tr h="789305">
                <a:tc>
                  <a:txBody>
                    <a:bodyPr/>
                    <a:lstStyle/>
                    <a:p>
                      <a:pPr marL="349250" indent="-349250"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）选择备选方案：决策者试图使自己满意或寻找令人满意的结果</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）决策者所认知的世界是</a:t>
                      </a:r>
                      <a:r>
                        <a:rPr lang="zh-CN" sz="1800" b="1" u="sng" kern="100" dirty="0">
                          <a:solidFill>
                            <a:srgbClr val="002060"/>
                          </a:solidFill>
                          <a:effectLst/>
                          <a:highlight>
                            <a:srgbClr val="FFFF00"/>
                          </a:highlight>
                          <a:latin typeface="+mj-ea"/>
                          <a:ea typeface="+mj-ea"/>
                        </a:rPr>
                        <a:t>真实世界的简化模型</a:t>
                      </a:r>
                      <a:endParaRPr lang="zh-CN" sz="1800" b="1" kern="100" dirty="0">
                        <a:solidFill>
                          <a:srgbClr val="002060"/>
                        </a:solidFill>
                        <a:effectLst/>
                        <a:latin typeface="+mj-ea"/>
                        <a:ea typeface="+mj-ea"/>
                      </a:endParaRPr>
                    </a:p>
                    <a:p>
                      <a:pPr marL="349250" indent="-349250"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3</a:t>
                      </a:r>
                      <a:r>
                        <a:rPr lang="zh-CN" sz="1800" b="1" kern="100" dirty="0">
                          <a:solidFill>
                            <a:srgbClr val="002060"/>
                          </a:solidFill>
                          <a:effectLst/>
                          <a:latin typeface="+mj-ea"/>
                          <a:ea typeface="+mj-ea"/>
                        </a:rPr>
                        <a:t>）采用</a:t>
                      </a:r>
                      <a:r>
                        <a:rPr lang="zh-CN" sz="1800" b="1" u="sng" kern="100" dirty="0">
                          <a:solidFill>
                            <a:srgbClr val="002060"/>
                          </a:solidFill>
                          <a:effectLst/>
                          <a:highlight>
                            <a:srgbClr val="FFFF00"/>
                          </a:highlight>
                          <a:latin typeface="+mj-ea"/>
                          <a:ea typeface="+mj-ea"/>
                        </a:rPr>
                        <a:t>满意原则</a:t>
                      </a:r>
                      <a:r>
                        <a:rPr lang="zh-CN" sz="1800" b="1" kern="100" dirty="0">
                          <a:solidFill>
                            <a:srgbClr val="002060"/>
                          </a:solidFill>
                          <a:effectLst/>
                          <a:highlight>
                            <a:srgbClr val="FFFF00"/>
                          </a:highlight>
                          <a:latin typeface="+mj-ea"/>
                          <a:ea typeface="+mj-ea"/>
                        </a:rPr>
                        <a:t>而非最大化原则</a:t>
                      </a:r>
                      <a:r>
                        <a:rPr lang="zh-CN" sz="1800" b="1" kern="100" dirty="0">
                          <a:solidFill>
                            <a:srgbClr val="002060"/>
                          </a:solidFill>
                          <a:effectLst/>
                          <a:latin typeface="+mj-ea"/>
                          <a:ea typeface="+mj-ea"/>
                        </a:rPr>
                        <a:t>，决策者在进行选择的时候不必知道所有的可能方案</a:t>
                      </a:r>
                    </a:p>
                    <a:p>
                      <a:pPr marL="349250" indent="-349250"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4</a:t>
                      </a:r>
                      <a:r>
                        <a:rPr lang="zh-CN" sz="1800" b="1" kern="100" dirty="0">
                          <a:solidFill>
                            <a:srgbClr val="002060"/>
                          </a:solidFill>
                          <a:effectLst/>
                          <a:latin typeface="+mj-ea"/>
                          <a:ea typeface="+mj-ea"/>
                        </a:rPr>
                        <a:t>）可以用相对简单的</a:t>
                      </a:r>
                      <a:r>
                        <a:rPr lang="zh-CN" sz="1800" b="1" u="sng" kern="100" dirty="0">
                          <a:solidFill>
                            <a:srgbClr val="002060"/>
                          </a:solidFill>
                          <a:effectLst/>
                          <a:highlight>
                            <a:srgbClr val="FFFF00"/>
                          </a:highlight>
                          <a:latin typeface="+mj-ea"/>
                          <a:ea typeface="+mj-ea"/>
                        </a:rPr>
                        <a:t>经验启发式原则</a:t>
                      </a:r>
                      <a:r>
                        <a:rPr lang="zh-CN" sz="1800" b="1" u="sng" kern="100" dirty="0">
                          <a:solidFill>
                            <a:srgbClr val="002060"/>
                          </a:solidFill>
                          <a:effectLst/>
                          <a:latin typeface="+mj-ea"/>
                          <a:ea typeface="+mj-ea"/>
                        </a:rPr>
                        <a:t>，</a:t>
                      </a:r>
                      <a:r>
                        <a:rPr lang="zh-CN" sz="1800" b="1" u="sng" kern="100" dirty="0">
                          <a:solidFill>
                            <a:srgbClr val="002060"/>
                          </a:solidFill>
                          <a:effectLst/>
                          <a:highlight>
                            <a:srgbClr val="FFFF00"/>
                          </a:highlight>
                          <a:latin typeface="+mj-ea"/>
                          <a:ea typeface="+mj-ea"/>
                        </a:rPr>
                        <a:t>或商业窍门，以及一些习惯来进行决策</a:t>
                      </a:r>
                      <a:r>
                        <a:rPr lang="zh-CN" sz="1800" b="1" kern="100" dirty="0">
                          <a:solidFill>
                            <a:srgbClr val="002060"/>
                          </a:solidFill>
                          <a:effectLst/>
                          <a:latin typeface="+mj-ea"/>
                          <a:ea typeface="+mj-ea"/>
                        </a:rPr>
                        <a:t>。</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18453834"/>
                  </a:ext>
                </a:extLst>
              </a:tr>
            </a:tbl>
          </a:graphicData>
        </a:graphic>
      </p:graphicFrame>
    </p:spTree>
    <p:extLst>
      <p:ext uri="{BB962C8B-B14F-4D97-AF65-F5344CB8AC3E}">
        <p14:creationId xmlns:p14="http://schemas.microsoft.com/office/powerpoint/2010/main" val="30226321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a:extLst>
              <a:ext uri="{FF2B5EF4-FFF2-40B4-BE49-F238E27FC236}">
                <a16:creationId xmlns:a16="http://schemas.microsoft.com/office/drawing/2014/main" id="{BCEFB4BA-EF17-4A40-B4C3-9BBAC5A53A63}"/>
              </a:ext>
            </a:extLst>
          </p:cNvPr>
          <p:cNvSpPr txBox="1"/>
          <p:nvPr/>
        </p:nvSpPr>
        <p:spPr>
          <a:xfrm>
            <a:off x="2685011" y="1978429"/>
            <a:ext cx="6375862" cy="2123658"/>
          </a:xfrm>
          <a:prstGeom prst="rect">
            <a:avLst/>
          </a:prstGeom>
          <a:noFill/>
        </p:spPr>
        <p:txBody>
          <a:bodyPr wrap="square" rtlCol="0">
            <a:spAutoFit/>
          </a:bodyPr>
          <a:lstStyle/>
          <a:p>
            <a:r>
              <a:rPr lang="zh-CN" altLang="en-US" sz="4400" b="1" dirty="0">
                <a:solidFill>
                  <a:srgbClr val="002060"/>
                </a:solidFill>
                <a:latin typeface="黑体" panose="02010609060101010101" pitchFamily="49" charset="-122"/>
                <a:ea typeface="黑体" panose="02010609060101010101" pitchFamily="49" charset="-122"/>
              </a:rPr>
              <a:t>      第一部分  </a:t>
            </a:r>
            <a:endParaRPr lang="en-US" altLang="zh-CN" sz="4400" b="1" dirty="0">
              <a:solidFill>
                <a:srgbClr val="002060"/>
              </a:solidFill>
              <a:latin typeface="黑体" panose="02010609060101010101" pitchFamily="49" charset="-122"/>
              <a:ea typeface="黑体" panose="02010609060101010101" pitchFamily="49" charset="-122"/>
            </a:endParaRPr>
          </a:p>
          <a:p>
            <a:endParaRPr lang="en-US" altLang="zh-CN" sz="4400" b="1" dirty="0">
              <a:solidFill>
                <a:srgbClr val="002060"/>
              </a:solidFill>
              <a:latin typeface="黑体" panose="02010609060101010101" pitchFamily="49" charset="-122"/>
              <a:ea typeface="黑体" panose="02010609060101010101" pitchFamily="49" charset="-122"/>
            </a:endParaRPr>
          </a:p>
          <a:p>
            <a:r>
              <a:rPr lang="en-US" altLang="zh-CN" sz="4400" b="1" dirty="0">
                <a:solidFill>
                  <a:srgbClr val="002060"/>
                </a:solidFill>
                <a:latin typeface="黑体" panose="02010609060101010101" pitchFamily="49" charset="-122"/>
                <a:ea typeface="黑体" panose="02010609060101010101" pitchFamily="49" charset="-122"/>
              </a:rPr>
              <a:t>     </a:t>
            </a:r>
            <a:r>
              <a:rPr lang="zh-CN" altLang="en-US" sz="4400" b="1" dirty="0">
                <a:solidFill>
                  <a:srgbClr val="002060"/>
                </a:solidFill>
                <a:latin typeface="黑体" panose="02010609060101010101" pitchFamily="49" charset="-122"/>
                <a:ea typeface="黑体" panose="02010609060101010101" pitchFamily="49" charset="-122"/>
              </a:rPr>
              <a:t>组织行为学</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a16="http://schemas.microsoft.com/office/drawing/2014/main" id="{4D23877C-44C7-4893-8E94-41542297512A}"/>
              </a:ext>
            </a:extLst>
          </p:cNvPr>
          <p:cNvSpPr/>
          <p:nvPr/>
        </p:nvSpPr>
        <p:spPr>
          <a:xfrm>
            <a:off x="1240578" y="604893"/>
            <a:ext cx="1114408" cy="460382"/>
          </a:xfrm>
          <a:prstGeom prst="rect">
            <a:avLst/>
          </a:prstGeom>
        </p:spPr>
        <p:txBody>
          <a:bodyPr wrap="none">
            <a:spAutoFit/>
          </a:bodyPr>
          <a:lstStyle/>
          <a:p>
            <a:pPr algn="just">
              <a:lnSpc>
                <a:spcPct val="150000"/>
              </a:lnSpc>
              <a:spcAft>
                <a:spcPts val="0"/>
              </a:spcAft>
            </a:pPr>
            <a:r>
              <a:rPr lang="zh-CN" altLang="zh-CN" b="1" u="sng" kern="100" dirty="0">
                <a:solidFill>
                  <a:srgbClr val="C00000"/>
                </a:solidFill>
                <a:latin typeface="微软雅黑" panose="020B0503020204020204" pitchFamily="34" charset="-122"/>
                <a:ea typeface="微软雅黑" panose="020B0503020204020204" pitchFamily="34" charset="-122"/>
                <a:cs typeface="Times New Roman" panose="02020603050405020304" pitchFamily="18" charset="0"/>
              </a:rPr>
              <a:t>决策模型</a:t>
            </a:r>
            <a:endParaRPr lang="zh-CN" altLang="zh-CN" sz="1600" kern="100" dirty="0">
              <a:effectLst/>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8" name="矩形 17">
            <a:extLst>
              <a:ext uri="{FF2B5EF4-FFF2-40B4-BE49-F238E27FC236}">
                <a16:creationId xmlns:a16="http://schemas.microsoft.com/office/drawing/2014/main" id="{F5701ED4-1AAC-4A89-8FF9-15A88A6C6A7D}"/>
              </a:ext>
            </a:extLst>
          </p:cNvPr>
          <p:cNvSpPr/>
          <p:nvPr/>
        </p:nvSpPr>
        <p:spPr>
          <a:xfrm>
            <a:off x="1134985" y="1298575"/>
            <a:ext cx="10395028" cy="369332"/>
          </a:xfrm>
          <a:prstGeom prst="rect">
            <a:avLst/>
          </a:prstGeom>
        </p:spPr>
        <p:txBody>
          <a:bodyPr wrap="square">
            <a:spAutoFit/>
          </a:bodyPr>
          <a:lstStyle/>
          <a:p>
            <a:r>
              <a:rPr lang="en-US" altLang="zh-CN" b="1" dirty="0">
                <a:solidFill>
                  <a:srgbClr val="002060"/>
                </a:solidFill>
                <a:latin typeface="+mj-ea"/>
                <a:ea typeface="+mj-ea"/>
              </a:rPr>
              <a:t>3.</a:t>
            </a:r>
            <a:r>
              <a:rPr lang="en-US" altLang="zh-CN" b="1" kern="100" dirty="0">
                <a:solidFill>
                  <a:srgbClr val="000080"/>
                </a:solidFill>
                <a:latin typeface="+mj-ea"/>
                <a:ea typeface="+mj-ea"/>
              </a:rPr>
              <a:t> </a:t>
            </a:r>
            <a:r>
              <a:rPr lang="zh-CN" altLang="zh-CN" b="1" kern="100" dirty="0">
                <a:solidFill>
                  <a:srgbClr val="000080"/>
                </a:solidFill>
                <a:latin typeface="+mj-ea"/>
                <a:ea typeface="+mj-ea"/>
                <a:cs typeface="Times New Roman" panose="02020603050405020304" pitchFamily="18" charset="0"/>
              </a:rPr>
              <a:t>有限理性模型同经济理性模型的差异</a:t>
            </a:r>
            <a:r>
              <a:rPr lang="en-US" altLang="zh-CN" b="1" kern="100" dirty="0">
                <a:solidFill>
                  <a:srgbClr val="000080"/>
                </a:solidFill>
                <a:latin typeface="+mj-ea"/>
                <a:ea typeface="+mj-ea"/>
              </a:rPr>
              <a:t>:</a:t>
            </a:r>
            <a:r>
              <a:rPr lang="en-US" altLang="zh-CN" b="1" u="sng" kern="100" dirty="0">
                <a:solidFill>
                  <a:srgbClr val="000080"/>
                </a:solidFill>
                <a:highlight>
                  <a:srgbClr val="FFFF00"/>
                </a:highlight>
                <a:latin typeface="+mj-ea"/>
                <a:ea typeface="+mj-ea"/>
              </a:rPr>
              <a:t> </a:t>
            </a:r>
            <a:r>
              <a:rPr lang="zh-CN" altLang="zh-CN" b="1" u="sng" kern="100" dirty="0">
                <a:solidFill>
                  <a:srgbClr val="000080"/>
                </a:solidFill>
                <a:highlight>
                  <a:srgbClr val="FFFF00"/>
                </a:highlight>
                <a:latin typeface="+mj-ea"/>
                <a:ea typeface="+mj-ea"/>
                <a:cs typeface="Times New Roman" panose="02020603050405020304" pitchFamily="18" charset="0"/>
              </a:rPr>
              <a:t>体现在程度上，而非质的差异</a:t>
            </a:r>
            <a:r>
              <a:rPr lang="zh-CN" altLang="zh-CN" kern="100" dirty="0">
                <a:solidFill>
                  <a:srgbClr val="000080"/>
                </a:solidFill>
                <a:latin typeface="+mj-ea"/>
                <a:ea typeface="+mj-ea"/>
                <a:cs typeface="Times New Roman" panose="02020603050405020304" pitchFamily="18" charset="0"/>
              </a:rPr>
              <a:t>。</a:t>
            </a:r>
            <a:endParaRPr lang="zh-CN" altLang="en-US" dirty="0">
              <a:latin typeface="+mj-ea"/>
              <a:ea typeface="+mj-ea"/>
            </a:endParaRPr>
          </a:p>
        </p:txBody>
      </p:sp>
      <p:sp>
        <p:nvSpPr>
          <p:cNvPr id="19" name="矩形 18">
            <a:extLst>
              <a:ext uri="{FF2B5EF4-FFF2-40B4-BE49-F238E27FC236}">
                <a16:creationId xmlns:a16="http://schemas.microsoft.com/office/drawing/2014/main" id="{B1BF638A-7275-4027-A4B5-F6BA42E7A86E}"/>
              </a:ext>
            </a:extLst>
          </p:cNvPr>
          <p:cNvSpPr/>
          <p:nvPr/>
        </p:nvSpPr>
        <p:spPr>
          <a:xfrm>
            <a:off x="1082868" y="1698791"/>
            <a:ext cx="4023388" cy="460382"/>
          </a:xfrm>
          <a:prstGeom prst="rect">
            <a:avLst/>
          </a:prstGeom>
        </p:spPr>
        <p:txBody>
          <a:bodyPr wrap="square">
            <a:spAutoFit/>
          </a:bodyPr>
          <a:lstStyle/>
          <a:p>
            <a:pPr algn="just">
              <a:lnSpc>
                <a:spcPct val="150000"/>
              </a:lnSpc>
              <a:spcAft>
                <a:spcPts val="0"/>
              </a:spcAft>
            </a:pPr>
            <a:r>
              <a:rPr lang="en-US" altLang="zh-CN" b="1" kern="100" dirty="0">
                <a:solidFill>
                  <a:srgbClr val="C00000"/>
                </a:solidFill>
                <a:latin typeface="+mj-ea"/>
                <a:ea typeface="+mj-ea"/>
                <a:cs typeface="Times New Roman" panose="02020603050405020304" pitchFamily="18" charset="0"/>
              </a:rPr>
              <a:t>22.</a:t>
            </a:r>
            <a:r>
              <a:rPr lang="zh-CN" altLang="zh-CN" b="1" kern="100" dirty="0">
                <a:solidFill>
                  <a:srgbClr val="C00000"/>
                </a:solidFill>
                <a:latin typeface="+mj-ea"/>
                <a:ea typeface="+mj-ea"/>
                <a:cs typeface="Times New Roman" panose="02020603050405020304" pitchFamily="18" charset="0"/>
              </a:rPr>
              <a:t>社会模型（心理学的社会模型）</a:t>
            </a:r>
            <a:endParaRPr lang="zh-CN" altLang="zh-CN" sz="1600" b="1" kern="100" dirty="0">
              <a:solidFill>
                <a:srgbClr val="C00000"/>
              </a:solidFill>
              <a:effectLst/>
              <a:latin typeface="+mj-ea"/>
              <a:ea typeface="+mj-ea"/>
              <a:cs typeface="Times New Roman" panose="02020603050405020304" pitchFamily="18" charset="0"/>
            </a:endParaRPr>
          </a:p>
        </p:txBody>
      </p:sp>
      <p:graphicFrame>
        <p:nvGraphicFramePr>
          <p:cNvPr id="20" name="表格 19">
            <a:extLst>
              <a:ext uri="{FF2B5EF4-FFF2-40B4-BE49-F238E27FC236}">
                <a16:creationId xmlns:a16="http://schemas.microsoft.com/office/drawing/2014/main" id="{C37F850D-9424-4A9D-B9F4-B81E1BC5E7CA}"/>
              </a:ext>
            </a:extLst>
          </p:cNvPr>
          <p:cNvGraphicFramePr>
            <a:graphicFrameLocks noGrp="1"/>
          </p:cNvGraphicFramePr>
          <p:nvPr>
            <p:extLst>
              <p:ext uri="{D42A27DB-BD31-4B8C-83A1-F6EECF244321}">
                <p14:modId xmlns:p14="http://schemas.microsoft.com/office/powerpoint/2010/main" val="1426444238"/>
              </p:ext>
            </p:extLst>
          </p:nvPr>
        </p:nvGraphicFramePr>
        <p:xfrm>
          <a:off x="1165305" y="2348359"/>
          <a:ext cx="10364708" cy="2831910"/>
        </p:xfrm>
        <a:graphic>
          <a:graphicData uri="http://schemas.openxmlformats.org/drawingml/2006/table">
            <a:tbl>
              <a:tblPr>
                <a:tableStyleId>{5C22544A-7EE6-4342-B048-85BDC9FD1C3A}</a:tableStyleId>
              </a:tblPr>
              <a:tblGrid>
                <a:gridCol w="10364708">
                  <a:extLst>
                    <a:ext uri="{9D8B030D-6E8A-4147-A177-3AD203B41FA5}">
                      <a16:colId xmlns:a16="http://schemas.microsoft.com/office/drawing/2014/main" val="4002853222"/>
                    </a:ext>
                  </a:extLst>
                </a:gridCol>
              </a:tblGrid>
              <a:tr h="1962150">
                <a:tc>
                  <a:txBody>
                    <a:bodyPr/>
                    <a:lstStyle/>
                    <a:p>
                      <a:pPr algn="l">
                        <a:lnSpc>
                          <a:spcPct val="150000"/>
                        </a:lnSpc>
                        <a:spcAft>
                          <a:spcPts val="0"/>
                        </a:spcAft>
                      </a:pPr>
                      <a:r>
                        <a:rPr lang="zh-CN" sz="1800" b="1" kern="100" dirty="0">
                          <a:solidFill>
                            <a:srgbClr val="002060"/>
                          </a:solidFill>
                          <a:effectLst/>
                          <a:latin typeface="+mj-ea"/>
                          <a:ea typeface="+mj-ea"/>
                        </a:rPr>
                        <a:t>产生部分决策者认为人们有坚持错误决策的倾向，称为投入的增加。原因：</a:t>
                      </a:r>
                    </a:p>
                    <a:p>
                      <a:pPr marL="342900" lvl="0" indent="-342900" algn="l">
                        <a:lnSpc>
                          <a:spcPct val="150000"/>
                        </a:lnSpc>
                        <a:spcAft>
                          <a:spcPts val="0"/>
                        </a:spcAft>
                        <a:buFont typeface="+mj-lt"/>
                        <a:buAutoNum type="arabicPeriod"/>
                      </a:pPr>
                      <a:r>
                        <a:rPr lang="zh-CN" sz="1800" b="1" kern="100" dirty="0">
                          <a:solidFill>
                            <a:srgbClr val="002060"/>
                          </a:solidFill>
                          <a:effectLst/>
                          <a:latin typeface="+mj-ea"/>
                          <a:ea typeface="+mj-ea"/>
                        </a:rPr>
                        <a:t>项目的特点：出现投入增加的主要原因可能是由于项目的特点。</a:t>
                      </a:r>
                    </a:p>
                    <a:p>
                      <a:pPr marL="342900" lvl="0" indent="-342900" algn="l">
                        <a:lnSpc>
                          <a:spcPct val="150000"/>
                        </a:lnSpc>
                        <a:spcAft>
                          <a:spcPts val="0"/>
                        </a:spcAft>
                        <a:buFont typeface="+mj-lt"/>
                        <a:buAutoNum type="arabicPeriod"/>
                      </a:pPr>
                      <a:r>
                        <a:rPr lang="zh-CN" sz="1800" b="1" kern="100" dirty="0">
                          <a:solidFill>
                            <a:srgbClr val="002060"/>
                          </a:solidFill>
                          <a:effectLst/>
                          <a:latin typeface="+mj-ea"/>
                          <a:ea typeface="+mj-ea"/>
                        </a:rPr>
                        <a:t>心理决定因素：一旦管理者做出了错误的决策，，他就可能存在信息加工错误</a:t>
                      </a:r>
                    </a:p>
                    <a:p>
                      <a:pPr marL="342900" lvl="0" indent="-342900" algn="l">
                        <a:lnSpc>
                          <a:spcPct val="150000"/>
                        </a:lnSpc>
                        <a:spcAft>
                          <a:spcPts val="0"/>
                        </a:spcAft>
                        <a:buFont typeface="+mj-lt"/>
                        <a:buAutoNum type="arabicPeriod"/>
                      </a:pPr>
                      <a:r>
                        <a:rPr lang="zh-CN" sz="1800" b="1" kern="100" dirty="0">
                          <a:solidFill>
                            <a:srgbClr val="002060"/>
                          </a:solidFill>
                          <a:effectLst/>
                          <a:latin typeface="+mj-ea"/>
                          <a:ea typeface="+mj-ea"/>
                        </a:rPr>
                        <a:t>社会压力：对于决策者来说，存在同伴压力，以及需要维护自己的面子，所以继续维持或增加错误行为</a:t>
                      </a:r>
                    </a:p>
                    <a:p>
                      <a:pPr marL="342900" lvl="0" indent="-342900" algn="l">
                        <a:lnSpc>
                          <a:spcPct val="150000"/>
                        </a:lnSpc>
                        <a:spcAft>
                          <a:spcPts val="0"/>
                        </a:spcAft>
                        <a:buFont typeface="+mj-lt"/>
                        <a:buAutoNum type="arabicPeriod"/>
                      </a:pPr>
                      <a:r>
                        <a:rPr lang="zh-CN" sz="1800" b="1" kern="100" dirty="0">
                          <a:solidFill>
                            <a:srgbClr val="002060"/>
                          </a:solidFill>
                          <a:effectLst/>
                          <a:latin typeface="+mj-ea"/>
                          <a:ea typeface="+mj-ea"/>
                        </a:rPr>
                        <a:t>组织决定因素：不仅项目和任务的特点可以导致决策者固执己见，组织中沟通体系的失效，政治体系的破坏以及拒绝变革都会造成同样的结果。</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1533919"/>
                  </a:ext>
                </a:extLst>
              </a:tr>
            </a:tbl>
          </a:graphicData>
        </a:graphic>
      </p:graphicFrame>
    </p:spTree>
    <p:extLst>
      <p:ext uri="{BB962C8B-B14F-4D97-AF65-F5344CB8AC3E}">
        <p14:creationId xmlns:p14="http://schemas.microsoft.com/office/powerpoint/2010/main" val="30226321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B5280682-CB68-4A61-8635-10B0EE9068B6}"/>
              </a:ext>
            </a:extLst>
          </p:cNvPr>
          <p:cNvSpPr/>
          <p:nvPr/>
        </p:nvSpPr>
        <p:spPr>
          <a:xfrm>
            <a:off x="1201552" y="559393"/>
            <a:ext cx="1459054" cy="458908"/>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mj-ea"/>
                <a:ea typeface="+mj-ea"/>
                <a:cs typeface="Times New Roman" panose="02020603050405020304" pitchFamily="18" charset="0"/>
              </a:rPr>
              <a:t>23.</a:t>
            </a:r>
            <a:r>
              <a:rPr lang="zh-CN" altLang="zh-CN" b="1" u="sng" kern="100" dirty="0">
                <a:solidFill>
                  <a:srgbClr val="C00000"/>
                </a:solidFill>
                <a:latin typeface="+mj-ea"/>
                <a:ea typeface="+mj-ea"/>
                <a:cs typeface="Times New Roman" panose="02020603050405020304" pitchFamily="18" charset="0"/>
              </a:rPr>
              <a:t>决策风格</a:t>
            </a:r>
            <a:endParaRPr lang="zh-CN" altLang="zh-CN" sz="1600" kern="100" dirty="0">
              <a:effectLst/>
              <a:latin typeface="+mj-ea"/>
              <a:ea typeface="+mj-ea"/>
              <a:cs typeface="Times New Roman" panose="02020603050405020304" pitchFamily="18" charset="0"/>
            </a:endParaRPr>
          </a:p>
        </p:txBody>
      </p:sp>
      <p:sp>
        <p:nvSpPr>
          <p:cNvPr id="7" name="矩形 6">
            <a:extLst>
              <a:ext uri="{FF2B5EF4-FFF2-40B4-BE49-F238E27FC236}">
                <a16:creationId xmlns:a16="http://schemas.microsoft.com/office/drawing/2014/main" id="{F998FAF5-441C-4820-9EEE-7158E76795CF}"/>
              </a:ext>
            </a:extLst>
          </p:cNvPr>
          <p:cNvSpPr/>
          <p:nvPr/>
        </p:nvSpPr>
        <p:spPr>
          <a:xfrm>
            <a:off x="1040765" y="1055293"/>
            <a:ext cx="1367682" cy="369332"/>
          </a:xfrm>
          <a:prstGeom prst="rect">
            <a:avLst/>
          </a:prstGeom>
        </p:spPr>
        <p:txBody>
          <a:bodyPr wrap="none">
            <a:spAutoFit/>
          </a:bodyPr>
          <a:lstStyle/>
          <a:p>
            <a:r>
              <a:rPr lang="en-US" altLang="zh-CN" kern="100" dirty="0">
                <a:solidFill>
                  <a:srgbClr val="002060"/>
                </a:solidFill>
                <a:latin typeface="+mj-ea"/>
                <a:ea typeface="+mj-ea"/>
                <a:cs typeface="Times New Roman" panose="02020603050405020304" pitchFamily="18" charset="0"/>
              </a:rPr>
              <a:t>1.</a:t>
            </a:r>
            <a:r>
              <a:rPr lang="zh-CN" altLang="zh-CN" kern="100" dirty="0">
                <a:solidFill>
                  <a:srgbClr val="002060"/>
                </a:solidFill>
                <a:latin typeface="+mj-ea"/>
                <a:ea typeface="+mj-ea"/>
                <a:cs typeface="Times New Roman" panose="02020603050405020304" pitchFamily="18" charset="0"/>
              </a:rPr>
              <a:t>两个维度</a:t>
            </a:r>
            <a:r>
              <a:rPr lang="zh-CN" altLang="zh-CN" kern="100" dirty="0">
                <a:solidFill>
                  <a:srgbClr val="002060"/>
                </a:solidFill>
                <a:latin typeface="+mj-ea"/>
                <a:ea typeface="+mj-ea"/>
              </a:rPr>
              <a:t> </a:t>
            </a:r>
            <a:endParaRPr lang="zh-CN" altLang="en-US" dirty="0">
              <a:solidFill>
                <a:srgbClr val="002060"/>
              </a:solidFill>
              <a:latin typeface="+mj-ea"/>
              <a:ea typeface="+mj-ea"/>
            </a:endParaRPr>
          </a:p>
        </p:txBody>
      </p:sp>
      <p:graphicFrame>
        <p:nvGraphicFramePr>
          <p:cNvPr id="8" name="表格 7">
            <a:extLst>
              <a:ext uri="{FF2B5EF4-FFF2-40B4-BE49-F238E27FC236}">
                <a16:creationId xmlns:a16="http://schemas.microsoft.com/office/drawing/2014/main" id="{A2037B3D-2ABF-4B8F-908B-950B1C9AA4AD}"/>
              </a:ext>
            </a:extLst>
          </p:cNvPr>
          <p:cNvGraphicFramePr>
            <a:graphicFrameLocks noGrp="1"/>
          </p:cNvGraphicFramePr>
          <p:nvPr>
            <p:extLst>
              <p:ext uri="{D42A27DB-BD31-4B8C-83A1-F6EECF244321}">
                <p14:modId xmlns:p14="http://schemas.microsoft.com/office/powerpoint/2010/main" val="1081129075"/>
              </p:ext>
            </p:extLst>
          </p:nvPr>
        </p:nvGraphicFramePr>
        <p:xfrm>
          <a:off x="1040765" y="1460143"/>
          <a:ext cx="10489248" cy="1137540"/>
        </p:xfrm>
        <a:graphic>
          <a:graphicData uri="http://schemas.openxmlformats.org/drawingml/2006/table">
            <a:tbl>
              <a:tblPr>
                <a:tableStyleId>{5C22544A-7EE6-4342-B048-85BDC9FD1C3A}</a:tableStyleId>
              </a:tblPr>
              <a:tblGrid>
                <a:gridCol w="2066586">
                  <a:extLst>
                    <a:ext uri="{9D8B030D-6E8A-4147-A177-3AD203B41FA5}">
                      <a16:colId xmlns:a16="http://schemas.microsoft.com/office/drawing/2014/main" val="4135488147"/>
                    </a:ext>
                  </a:extLst>
                </a:gridCol>
                <a:gridCol w="8422662">
                  <a:extLst>
                    <a:ext uri="{9D8B030D-6E8A-4147-A177-3AD203B41FA5}">
                      <a16:colId xmlns:a16="http://schemas.microsoft.com/office/drawing/2014/main" val="723783248"/>
                    </a:ext>
                  </a:extLst>
                </a:gridCol>
              </a:tblGrid>
              <a:tr h="228600">
                <a:tc>
                  <a:txBody>
                    <a:bodyPr/>
                    <a:lstStyle/>
                    <a:p>
                      <a:pPr algn="just">
                        <a:lnSpc>
                          <a:spcPct val="150000"/>
                        </a:lnSpc>
                        <a:spcAft>
                          <a:spcPts val="0"/>
                        </a:spcAft>
                      </a:pPr>
                      <a:r>
                        <a:rPr lang="zh-CN" sz="1800" b="1" kern="100" dirty="0">
                          <a:solidFill>
                            <a:srgbClr val="002060"/>
                          </a:solidFill>
                          <a:effectLst/>
                          <a:latin typeface="+mj-ea"/>
                          <a:ea typeface="+mj-ea"/>
                        </a:rPr>
                        <a:t>价值取向</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100">
                          <a:solidFill>
                            <a:srgbClr val="002060"/>
                          </a:solidFill>
                          <a:effectLst/>
                          <a:latin typeface="+mj-ea"/>
                          <a:ea typeface="+mj-ea"/>
                        </a:rPr>
                        <a:t>指决策者关心的是任务和技术本身，还是人和社会因素。</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491949807"/>
                  </a:ext>
                </a:extLst>
              </a:tr>
              <a:tr h="457200">
                <a:tc>
                  <a:txBody>
                    <a:bodyPr/>
                    <a:lstStyle/>
                    <a:p>
                      <a:pPr algn="just">
                        <a:lnSpc>
                          <a:spcPct val="150000"/>
                        </a:lnSpc>
                        <a:spcAft>
                          <a:spcPts val="0"/>
                        </a:spcAft>
                      </a:pPr>
                      <a:r>
                        <a:rPr lang="zh-CN" sz="1800" b="1" kern="100" dirty="0">
                          <a:solidFill>
                            <a:srgbClr val="002060"/>
                          </a:solidFill>
                          <a:effectLst/>
                          <a:latin typeface="+mj-ea"/>
                          <a:ea typeface="+mj-ea"/>
                        </a:rPr>
                        <a:t>模糊耐受性</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100" dirty="0">
                          <a:solidFill>
                            <a:srgbClr val="002060"/>
                          </a:solidFill>
                          <a:effectLst/>
                          <a:latin typeface="+mj-ea"/>
                          <a:ea typeface="+mj-ea"/>
                        </a:rPr>
                        <a:t>指测量到的</a:t>
                      </a:r>
                      <a:r>
                        <a:rPr lang="zh-CN" sz="1800" b="1" u="sng" kern="100" dirty="0">
                          <a:solidFill>
                            <a:srgbClr val="002060"/>
                          </a:solidFill>
                          <a:effectLst/>
                          <a:latin typeface="+mj-ea"/>
                          <a:ea typeface="+mj-ea"/>
                        </a:rPr>
                        <a:t>决策者需要的</a:t>
                      </a:r>
                      <a:r>
                        <a:rPr lang="zh-CN" sz="1800" b="1" u="sng" kern="100" dirty="0">
                          <a:solidFill>
                            <a:srgbClr val="002060"/>
                          </a:solidFill>
                          <a:effectLst/>
                          <a:highlight>
                            <a:srgbClr val="FFFF00"/>
                          </a:highlight>
                          <a:latin typeface="+mj-ea"/>
                          <a:ea typeface="+mj-ea"/>
                        </a:rPr>
                        <a:t>结构和控制的程度（低模糊耐受性）</a:t>
                      </a:r>
                      <a:r>
                        <a:rPr lang="zh-CN" sz="1800" b="1" kern="100" dirty="0">
                          <a:solidFill>
                            <a:srgbClr val="002060"/>
                          </a:solidFill>
                          <a:effectLst/>
                          <a:latin typeface="+mj-ea"/>
                          <a:ea typeface="+mj-ea"/>
                        </a:rPr>
                        <a:t>，以及是否有能力在</a:t>
                      </a:r>
                      <a:r>
                        <a:rPr lang="zh-CN" sz="1800" b="1" u="sng" kern="100" dirty="0">
                          <a:solidFill>
                            <a:srgbClr val="002060"/>
                          </a:solidFill>
                          <a:effectLst/>
                          <a:highlight>
                            <a:srgbClr val="FFFF00"/>
                          </a:highlight>
                          <a:latin typeface="+mj-ea"/>
                          <a:ea typeface="+mj-ea"/>
                        </a:rPr>
                        <a:t>不确定</a:t>
                      </a:r>
                      <a:r>
                        <a:rPr lang="zh-CN" sz="1800" b="1" u="sng" kern="100" dirty="0">
                          <a:solidFill>
                            <a:srgbClr val="002060"/>
                          </a:solidFill>
                          <a:effectLst/>
                          <a:latin typeface="+mj-ea"/>
                          <a:ea typeface="+mj-ea"/>
                        </a:rPr>
                        <a:t>的环境中工作</a:t>
                      </a:r>
                      <a:r>
                        <a:rPr lang="zh-CN" sz="1800" b="1" u="sng" kern="100" dirty="0">
                          <a:solidFill>
                            <a:srgbClr val="002060"/>
                          </a:solidFill>
                          <a:effectLst/>
                          <a:highlight>
                            <a:srgbClr val="FFFF00"/>
                          </a:highlight>
                          <a:latin typeface="+mj-ea"/>
                          <a:ea typeface="+mj-ea"/>
                        </a:rPr>
                        <a:t>（高模糊耐受性）</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746780997"/>
                  </a:ext>
                </a:extLst>
              </a:tr>
            </a:tbl>
          </a:graphicData>
        </a:graphic>
      </p:graphicFrame>
      <p:sp>
        <p:nvSpPr>
          <p:cNvPr id="9" name="矩形 8">
            <a:extLst>
              <a:ext uri="{FF2B5EF4-FFF2-40B4-BE49-F238E27FC236}">
                <a16:creationId xmlns:a16="http://schemas.microsoft.com/office/drawing/2014/main" id="{9621D6E4-01C4-49FF-AD66-7ECA6674511D}"/>
              </a:ext>
            </a:extLst>
          </p:cNvPr>
          <p:cNvSpPr/>
          <p:nvPr/>
        </p:nvSpPr>
        <p:spPr>
          <a:xfrm>
            <a:off x="1080138" y="2625584"/>
            <a:ext cx="1898277" cy="369332"/>
          </a:xfrm>
          <a:prstGeom prst="rect">
            <a:avLst/>
          </a:prstGeom>
        </p:spPr>
        <p:txBody>
          <a:bodyPr wrap="none">
            <a:spAutoFit/>
          </a:bodyPr>
          <a:lstStyle/>
          <a:p>
            <a:r>
              <a:rPr lang="en-US" altLang="zh-CN" kern="100" dirty="0">
                <a:solidFill>
                  <a:srgbClr val="000080"/>
                </a:solidFill>
                <a:latin typeface="微软雅黑" panose="020B0503020204020204" pitchFamily="34" charset="-122"/>
                <a:ea typeface="微软雅黑" panose="020B0503020204020204" pitchFamily="34" charset="-122"/>
              </a:rPr>
              <a:t>2. </a:t>
            </a:r>
            <a:r>
              <a:rPr lang="zh-CN" altLang="zh-CN" kern="100" dirty="0">
                <a:solidFill>
                  <a:srgbClr val="000080"/>
                </a:solidFill>
                <a:latin typeface="微软雅黑" panose="020B0503020204020204" pitchFamily="34" charset="-122"/>
                <a:ea typeface="微软雅黑" panose="020B0503020204020204" pitchFamily="34" charset="-122"/>
                <a:cs typeface="Times New Roman" panose="02020603050405020304" pitchFamily="18" charset="0"/>
              </a:rPr>
              <a:t>四种决策风格</a:t>
            </a:r>
            <a:r>
              <a:rPr lang="zh-CN" altLang="zh-CN" kern="100" dirty="0">
                <a:solidFill>
                  <a:srgbClr val="000080"/>
                </a:solidFill>
                <a:latin typeface="微软雅黑" panose="020B0503020204020204" pitchFamily="34" charset="-122"/>
                <a:ea typeface="微软雅黑" panose="020B0503020204020204" pitchFamily="34" charset="-122"/>
              </a:rPr>
              <a:t> </a:t>
            </a:r>
            <a:endParaRPr lang="zh-CN" altLang="en-US" dirty="0">
              <a:latin typeface="微软雅黑" panose="020B0503020204020204" pitchFamily="34" charset="-122"/>
              <a:ea typeface="微软雅黑" panose="020B0503020204020204" pitchFamily="34" charset="-122"/>
            </a:endParaRPr>
          </a:p>
        </p:txBody>
      </p:sp>
      <p:graphicFrame>
        <p:nvGraphicFramePr>
          <p:cNvPr id="10" name="表格 9">
            <a:extLst>
              <a:ext uri="{FF2B5EF4-FFF2-40B4-BE49-F238E27FC236}">
                <a16:creationId xmlns:a16="http://schemas.microsoft.com/office/drawing/2014/main" id="{ED3D4F59-B020-4D3E-BC33-04D06DCCB160}"/>
              </a:ext>
            </a:extLst>
          </p:cNvPr>
          <p:cNvGraphicFramePr>
            <a:graphicFrameLocks noGrp="1"/>
          </p:cNvGraphicFramePr>
          <p:nvPr>
            <p:extLst>
              <p:ext uri="{D42A27DB-BD31-4B8C-83A1-F6EECF244321}">
                <p14:modId xmlns:p14="http://schemas.microsoft.com/office/powerpoint/2010/main" val="1634338404"/>
              </p:ext>
            </p:extLst>
          </p:nvPr>
        </p:nvGraphicFramePr>
        <p:xfrm>
          <a:off x="1074397" y="3058510"/>
          <a:ext cx="10455616" cy="3098040"/>
        </p:xfrm>
        <a:graphic>
          <a:graphicData uri="http://schemas.openxmlformats.org/drawingml/2006/table">
            <a:tbl>
              <a:tblPr>
                <a:tableStyleId>{5C22544A-7EE6-4342-B048-85BDC9FD1C3A}</a:tableStyleId>
              </a:tblPr>
              <a:tblGrid>
                <a:gridCol w="1567974">
                  <a:extLst>
                    <a:ext uri="{9D8B030D-6E8A-4147-A177-3AD203B41FA5}">
                      <a16:colId xmlns:a16="http://schemas.microsoft.com/office/drawing/2014/main" val="144325840"/>
                    </a:ext>
                  </a:extLst>
                </a:gridCol>
                <a:gridCol w="8887642">
                  <a:extLst>
                    <a:ext uri="{9D8B030D-6E8A-4147-A177-3AD203B41FA5}">
                      <a16:colId xmlns:a16="http://schemas.microsoft.com/office/drawing/2014/main" val="1689608515"/>
                    </a:ext>
                  </a:extLst>
                </a:gridCol>
              </a:tblGrid>
              <a:tr h="448310">
                <a:tc>
                  <a:txBody>
                    <a:bodyPr/>
                    <a:lstStyle/>
                    <a:p>
                      <a:pPr algn="l">
                        <a:lnSpc>
                          <a:spcPct val="150000"/>
                        </a:lnSpc>
                        <a:spcAft>
                          <a:spcPts val="0"/>
                        </a:spcAft>
                      </a:pPr>
                      <a:r>
                        <a:rPr lang="en-US" sz="1800" b="1" kern="100" dirty="0">
                          <a:solidFill>
                            <a:srgbClr val="002060"/>
                          </a:solidFill>
                          <a:effectLst/>
                          <a:highlight>
                            <a:srgbClr val="FFFF00"/>
                          </a:highlight>
                          <a:latin typeface="+mj-ea"/>
                          <a:ea typeface="+mj-ea"/>
                        </a:rPr>
                        <a:t>1.</a:t>
                      </a:r>
                      <a:r>
                        <a:rPr lang="zh-CN" sz="1800" b="1" kern="100" dirty="0">
                          <a:solidFill>
                            <a:srgbClr val="002060"/>
                          </a:solidFill>
                          <a:effectLst/>
                          <a:highlight>
                            <a:srgbClr val="FFFF00"/>
                          </a:highlight>
                          <a:latin typeface="+mj-ea"/>
                          <a:ea typeface="+mj-ea"/>
                        </a:rPr>
                        <a:t>指导型</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）决策者具有</a:t>
                      </a:r>
                      <a:r>
                        <a:rPr lang="zh-CN" sz="1800" b="1" u="sng" kern="100" dirty="0">
                          <a:solidFill>
                            <a:srgbClr val="002060"/>
                          </a:solidFill>
                          <a:effectLst/>
                          <a:highlight>
                            <a:srgbClr val="FFFF00"/>
                          </a:highlight>
                          <a:latin typeface="+mj-ea"/>
                          <a:ea typeface="+mj-ea"/>
                        </a:rPr>
                        <a:t>较低</a:t>
                      </a:r>
                      <a:r>
                        <a:rPr lang="zh-CN" sz="1800" b="1" kern="100" dirty="0">
                          <a:solidFill>
                            <a:srgbClr val="002060"/>
                          </a:solidFill>
                          <a:effectLst/>
                          <a:latin typeface="+mj-ea"/>
                          <a:ea typeface="+mj-ea"/>
                        </a:rPr>
                        <a:t>的模糊耐受性水平，倾向于</a:t>
                      </a:r>
                      <a:r>
                        <a:rPr lang="zh-CN" sz="1800" b="1" u="sng" kern="100" dirty="0">
                          <a:solidFill>
                            <a:srgbClr val="002060"/>
                          </a:solidFill>
                          <a:effectLst/>
                          <a:highlight>
                            <a:srgbClr val="FFFF00"/>
                          </a:highlight>
                          <a:latin typeface="+mj-ea"/>
                          <a:ea typeface="+mj-ea"/>
                        </a:rPr>
                        <a:t>关注任务和技术本身</a:t>
                      </a:r>
                      <a:r>
                        <a:rPr lang="zh-CN" sz="1800" b="1" kern="100" dirty="0">
                          <a:solidFill>
                            <a:srgbClr val="002060"/>
                          </a:solidFill>
                          <a:effectLst/>
                          <a:latin typeface="+mj-ea"/>
                          <a:ea typeface="+mj-ea"/>
                        </a:rPr>
                        <a:t>。</a:t>
                      </a:r>
                    </a:p>
                    <a:p>
                      <a:pPr algn="l">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）表现：</a:t>
                      </a:r>
                      <a:r>
                        <a:rPr lang="zh-CN" sz="1800" b="1" u="sng" kern="100" dirty="0">
                          <a:solidFill>
                            <a:srgbClr val="002060"/>
                          </a:solidFill>
                          <a:effectLst/>
                          <a:latin typeface="+mj-ea"/>
                          <a:ea typeface="+mj-ea"/>
                        </a:rPr>
                        <a:t>独裁的领导风格</a:t>
                      </a:r>
                      <a:r>
                        <a:rPr lang="zh-CN" sz="1800" b="1" kern="100" dirty="0">
                          <a:solidFill>
                            <a:srgbClr val="002060"/>
                          </a:solidFill>
                          <a:effectLst/>
                          <a:latin typeface="+mj-ea"/>
                          <a:ea typeface="+mj-ea"/>
                        </a:rPr>
                        <a:t>，如：车间里的班组长</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515375022"/>
                  </a:ext>
                </a:extLst>
              </a:tr>
              <a:tr h="454025">
                <a:tc>
                  <a:txBody>
                    <a:bodyPr/>
                    <a:lstStyle/>
                    <a:p>
                      <a:pPr algn="l">
                        <a:lnSpc>
                          <a:spcPct val="150000"/>
                        </a:lnSpc>
                        <a:spcAft>
                          <a:spcPts val="0"/>
                        </a:spcAft>
                      </a:pPr>
                      <a:r>
                        <a:rPr lang="en-US" sz="1800" b="1" kern="100">
                          <a:solidFill>
                            <a:srgbClr val="002060"/>
                          </a:solidFill>
                          <a:effectLst/>
                          <a:highlight>
                            <a:srgbClr val="FFFF00"/>
                          </a:highlight>
                          <a:latin typeface="+mj-ea"/>
                          <a:ea typeface="+mj-ea"/>
                        </a:rPr>
                        <a:t>2.</a:t>
                      </a:r>
                      <a:r>
                        <a:rPr lang="zh-CN" sz="1800" b="1" kern="100">
                          <a:solidFill>
                            <a:srgbClr val="002060"/>
                          </a:solidFill>
                          <a:effectLst/>
                          <a:highlight>
                            <a:srgbClr val="FFFF00"/>
                          </a:highlight>
                          <a:latin typeface="+mj-ea"/>
                          <a:ea typeface="+mj-ea"/>
                        </a:rPr>
                        <a:t>分析型</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）决策者具有</a:t>
                      </a:r>
                      <a:r>
                        <a:rPr lang="zh-CN" sz="1800" b="1" u="sng" kern="100" dirty="0">
                          <a:solidFill>
                            <a:srgbClr val="002060"/>
                          </a:solidFill>
                          <a:effectLst/>
                          <a:highlight>
                            <a:srgbClr val="FFFF00"/>
                          </a:highlight>
                          <a:latin typeface="+mj-ea"/>
                          <a:ea typeface="+mj-ea"/>
                        </a:rPr>
                        <a:t>较高</a:t>
                      </a:r>
                      <a:r>
                        <a:rPr lang="zh-CN" sz="1800" b="1" kern="100" dirty="0">
                          <a:solidFill>
                            <a:srgbClr val="002060"/>
                          </a:solidFill>
                          <a:effectLst/>
                          <a:latin typeface="+mj-ea"/>
                          <a:ea typeface="+mj-ea"/>
                        </a:rPr>
                        <a:t>的模糊耐受性及</a:t>
                      </a:r>
                      <a:r>
                        <a:rPr lang="zh-CN" sz="1800" b="1" u="sng" kern="100" dirty="0">
                          <a:solidFill>
                            <a:srgbClr val="002060"/>
                          </a:solidFill>
                          <a:effectLst/>
                          <a:highlight>
                            <a:srgbClr val="FFFF00"/>
                          </a:highlight>
                          <a:latin typeface="+mj-ea"/>
                          <a:ea typeface="+mj-ea"/>
                        </a:rPr>
                        <a:t>很强的任务和技术取向</a:t>
                      </a:r>
                      <a:r>
                        <a:rPr lang="zh-CN" sz="1800" b="1" kern="100" dirty="0">
                          <a:solidFill>
                            <a:srgbClr val="002060"/>
                          </a:solidFill>
                          <a:effectLst/>
                          <a:latin typeface="+mj-ea"/>
                          <a:ea typeface="+mj-ea"/>
                        </a:rPr>
                        <a:t>。</a:t>
                      </a:r>
                    </a:p>
                    <a:p>
                      <a:pPr algn="l">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）表现：</a:t>
                      </a:r>
                      <a:r>
                        <a:rPr lang="zh-CN" sz="1800" b="1" u="sng" kern="100" dirty="0">
                          <a:solidFill>
                            <a:srgbClr val="002060"/>
                          </a:solidFill>
                          <a:effectLst/>
                          <a:latin typeface="+mj-ea"/>
                          <a:ea typeface="+mj-ea"/>
                        </a:rPr>
                        <a:t>倾向使用独裁的领导风格</a:t>
                      </a:r>
                      <a:r>
                        <a:rPr lang="zh-CN" sz="1800" b="1" kern="100" dirty="0">
                          <a:solidFill>
                            <a:srgbClr val="002060"/>
                          </a:solidFill>
                          <a:effectLst/>
                          <a:latin typeface="+mj-ea"/>
                          <a:ea typeface="+mj-ea"/>
                        </a:rPr>
                        <a:t>，如：车间主任</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002644213"/>
                  </a:ext>
                </a:extLst>
              </a:tr>
              <a:tr h="463550">
                <a:tc>
                  <a:txBody>
                    <a:bodyPr/>
                    <a:lstStyle/>
                    <a:p>
                      <a:pPr algn="l">
                        <a:lnSpc>
                          <a:spcPct val="150000"/>
                        </a:lnSpc>
                        <a:spcAft>
                          <a:spcPts val="0"/>
                        </a:spcAft>
                      </a:pPr>
                      <a:r>
                        <a:rPr lang="en-US" sz="1800" b="1" kern="100">
                          <a:solidFill>
                            <a:srgbClr val="002060"/>
                          </a:solidFill>
                          <a:effectLst/>
                          <a:highlight>
                            <a:srgbClr val="00FFFF"/>
                          </a:highlight>
                          <a:latin typeface="+mj-ea"/>
                          <a:ea typeface="+mj-ea"/>
                        </a:rPr>
                        <a:t>3.</a:t>
                      </a:r>
                      <a:r>
                        <a:rPr lang="zh-CN" sz="1800" b="1" kern="100">
                          <a:solidFill>
                            <a:srgbClr val="002060"/>
                          </a:solidFill>
                          <a:effectLst/>
                          <a:highlight>
                            <a:srgbClr val="00FFFF"/>
                          </a:highlight>
                          <a:latin typeface="+mj-ea"/>
                          <a:ea typeface="+mj-ea"/>
                        </a:rPr>
                        <a:t>概念型</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）决策者具有</a:t>
                      </a:r>
                      <a:r>
                        <a:rPr lang="zh-CN" sz="1800" b="1" u="sng" kern="100" dirty="0">
                          <a:solidFill>
                            <a:srgbClr val="002060"/>
                          </a:solidFill>
                          <a:effectLst/>
                          <a:highlight>
                            <a:srgbClr val="00FFFF"/>
                          </a:highlight>
                          <a:latin typeface="+mj-ea"/>
                          <a:ea typeface="+mj-ea"/>
                        </a:rPr>
                        <a:t>较高</a:t>
                      </a:r>
                      <a:r>
                        <a:rPr lang="zh-CN" sz="1800" b="1" kern="100" dirty="0">
                          <a:solidFill>
                            <a:srgbClr val="002060"/>
                          </a:solidFill>
                          <a:effectLst/>
                          <a:latin typeface="+mj-ea"/>
                          <a:ea typeface="+mj-ea"/>
                        </a:rPr>
                        <a:t>的模糊耐受性，倾向于</a:t>
                      </a:r>
                      <a:r>
                        <a:rPr lang="zh-CN" sz="1800" b="1" u="sng" kern="100" dirty="0">
                          <a:solidFill>
                            <a:srgbClr val="002060"/>
                          </a:solidFill>
                          <a:effectLst/>
                          <a:highlight>
                            <a:srgbClr val="00FFFF"/>
                          </a:highlight>
                          <a:latin typeface="+mj-ea"/>
                          <a:ea typeface="+mj-ea"/>
                        </a:rPr>
                        <a:t>对人和社会的关注。</a:t>
                      </a:r>
                      <a:endParaRPr lang="zh-CN" sz="1800" b="1" kern="100" dirty="0">
                        <a:solidFill>
                          <a:srgbClr val="002060"/>
                        </a:solidFill>
                        <a:effectLst/>
                        <a:latin typeface="+mj-ea"/>
                        <a:ea typeface="+mj-ea"/>
                      </a:endParaRPr>
                    </a:p>
                    <a:p>
                      <a:pPr algn="l">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）表现：</a:t>
                      </a:r>
                      <a:r>
                        <a:rPr lang="zh-CN" sz="1800" b="1" u="sng" kern="100" dirty="0">
                          <a:solidFill>
                            <a:srgbClr val="002060"/>
                          </a:solidFill>
                          <a:effectLst/>
                          <a:latin typeface="+mj-ea"/>
                          <a:ea typeface="+mj-ea"/>
                        </a:rPr>
                        <a:t>决策时陷入空想和犹豫不决</a:t>
                      </a:r>
                      <a:r>
                        <a:rPr lang="zh-CN" sz="1800" b="1" kern="100" dirty="0">
                          <a:solidFill>
                            <a:srgbClr val="002060"/>
                          </a:solidFill>
                          <a:effectLst/>
                          <a:latin typeface="+mj-ea"/>
                          <a:ea typeface="+mj-ea"/>
                        </a:rPr>
                        <a:t>。如：董事长</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947125573"/>
                  </a:ext>
                </a:extLst>
              </a:tr>
              <a:tr h="463550">
                <a:tc>
                  <a:txBody>
                    <a:bodyPr/>
                    <a:lstStyle/>
                    <a:p>
                      <a:pPr algn="l">
                        <a:lnSpc>
                          <a:spcPct val="150000"/>
                        </a:lnSpc>
                        <a:spcAft>
                          <a:spcPts val="0"/>
                        </a:spcAft>
                      </a:pPr>
                      <a:r>
                        <a:rPr lang="en-US" sz="1800" b="1" kern="100">
                          <a:solidFill>
                            <a:srgbClr val="002060"/>
                          </a:solidFill>
                          <a:effectLst/>
                          <a:highlight>
                            <a:srgbClr val="00FFFF"/>
                          </a:highlight>
                          <a:latin typeface="+mj-ea"/>
                          <a:ea typeface="+mj-ea"/>
                        </a:rPr>
                        <a:t>4.</a:t>
                      </a:r>
                      <a:r>
                        <a:rPr lang="zh-CN" sz="1800" b="1" kern="100">
                          <a:solidFill>
                            <a:srgbClr val="002060"/>
                          </a:solidFill>
                          <a:effectLst/>
                          <a:highlight>
                            <a:srgbClr val="00FFFF"/>
                          </a:highlight>
                          <a:latin typeface="+mj-ea"/>
                          <a:ea typeface="+mj-ea"/>
                        </a:rPr>
                        <a:t>行为型</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l">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）决策者具有</a:t>
                      </a:r>
                      <a:r>
                        <a:rPr lang="zh-CN" sz="1800" b="1" u="sng" kern="100" dirty="0">
                          <a:solidFill>
                            <a:srgbClr val="002060"/>
                          </a:solidFill>
                          <a:effectLst/>
                          <a:highlight>
                            <a:srgbClr val="00FFFF"/>
                          </a:highlight>
                          <a:latin typeface="+mj-ea"/>
                          <a:ea typeface="+mj-ea"/>
                        </a:rPr>
                        <a:t>较低</a:t>
                      </a:r>
                      <a:r>
                        <a:rPr lang="zh-CN" sz="1800" b="1" kern="100" dirty="0">
                          <a:solidFill>
                            <a:srgbClr val="002060"/>
                          </a:solidFill>
                          <a:effectLst/>
                          <a:latin typeface="+mj-ea"/>
                          <a:ea typeface="+mj-ea"/>
                        </a:rPr>
                        <a:t>的模糊耐受性，倾向于</a:t>
                      </a:r>
                      <a:r>
                        <a:rPr lang="zh-CN" sz="1800" b="1" u="sng" kern="100" dirty="0">
                          <a:solidFill>
                            <a:srgbClr val="002060"/>
                          </a:solidFill>
                          <a:effectLst/>
                          <a:highlight>
                            <a:srgbClr val="00FFFF"/>
                          </a:highlight>
                          <a:latin typeface="+mj-ea"/>
                          <a:ea typeface="+mj-ea"/>
                        </a:rPr>
                        <a:t>对人和社会的关注</a:t>
                      </a:r>
                      <a:r>
                        <a:rPr lang="zh-CN" sz="1800" b="1" kern="100" dirty="0">
                          <a:solidFill>
                            <a:srgbClr val="002060"/>
                          </a:solidFill>
                          <a:effectLst/>
                          <a:highlight>
                            <a:srgbClr val="00FFFF"/>
                          </a:highlight>
                          <a:latin typeface="+mj-ea"/>
                          <a:ea typeface="+mj-ea"/>
                        </a:rPr>
                        <a:t>。</a:t>
                      </a:r>
                      <a:endParaRPr lang="zh-CN" sz="1800" b="1" kern="100" dirty="0">
                        <a:solidFill>
                          <a:srgbClr val="002060"/>
                        </a:solidFill>
                        <a:effectLst/>
                        <a:latin typeface="+mj-ea"/>
                        <a:ea typeface="+mj-ea"/>
                      </a:endParaRPr>
                    </a:p>
                    <a:p>
                      <a:pPr algn="l">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）表现：</a:t>
                      </a:r>
                      <a:r>
                        <a:rPr lang="zh-CN" sz="1800" b="1" u="sng" kern="100" dirty="0">
                          <a:solidFill>
                            <a:srgbClr val="002060"/>
                          </a:solidFill>
                          <a:effectLst/>
                          <a:latin typeface="+mj-ea"/>
                          <a:ea typeface="+mj-ea"/>
                        </a:rPr>
                        <a:t>不喜欢困难的决策</a:t>
                      </a:r>
                      <a:r>
                        <a:rPr lang="zh-CN" sz="1800" b="1" kern="100" dirty="0">
                          <a:solidFill>
                            <a:srgbClr val="002060"/>
                          </a:solidFill>
                          <a:effectLst/>
                          <a:latin typeface="+mj-ea"/>
                          <a:ea typeface="+mj-ea"/>
                        </a:rPr>
                        <a:t>。如：总经理</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729540828"/>
                  </a:ext>
                </a:extLst>
              </a:tr>
            </a:tbl>
          </a:graphicData>
        </a:graphic>
      </p:graphicFrame>
    </p:spTree>
    <p:extLst>
      <p:ext uri="{BB962C8B-B14F-4D97-AF65-F5344CB8AC3E}">
        <p14:creationId xmlns:p14="http://schemas.microsoft.com/office/powerpoint/2010/main" val="25253619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32F1DB33-6962-4FF2-B44E-329C6FBAD6A0}"/>
              </a:ext>
            </a:extLst>
          </p:cNvPr>
          <p:cNvSpPr/>
          <p:nvPr/>
        </p:nvSpPr>
        <p:spPr>
          <a:xfrm>
            <a:off x="2632452" y="2299772"/>
            <a:ext cx="6875600" cy="1015663"/>
          </a:xfrm>
          <a:prstGeom prst="rect">
            <a:avLst/>
          </a:prstGeom>
        </p:spPr>
        <p:txBody>
          <a:bodyPr wrap="none">
            <a:spAutoFit/>
          </a:bodyPr>
          <a:lstStyle/>
          <a:p>
            <a:pPr>
              <a:lnSpc>
                <a:spcPct val="150000"/>
              </a:lnSpc>
            </a:pPr>
            <a:r>
              <a:rPr lang="zh-CN" altLang="en-US" sz="4000" b="1" u="sng" kern="0" dirty="0">
                <a:solidFill>
                  <a:srgbClr val="002060"/>
                </a:solidFill>
                <a:effectLst/>
                <a:latin typeface="黑体" pitchFamily="49" charset="-122"/>
                <a:ea typeface="黑体" pitchFamily="49" charset="-122"/>
                <a:cs typeface="Times New Roman" panose="02020603050405020304" pitchFamily="18" charset="0"/>
              </a:rPr>
              <a:t>第三章  组织设计与组织文化</a:t>
            </a:r>
            <a:endParaRPr lang="zh-CN" altLang="zh-CN" sz="40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9740192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4098" name="Picture 2" descr="C:\Users\samsung\Desktop\图第三章.png"/>
          <p:cNvPicPr>
            <a:picLocks noChangeAspect="1" noChangeArrowheads="1"/>
          </p:cNvPicPr>
          <p:nvPr/>
        </p:nvPicPr>
        <p:blipFill>
          <a:blip r:embed="rId4" cstate="print"/>
          <a:srcRect/>
          <a:stretch>
            <a:fillRect/>
          </a:stretch>
        </p:blipFill>
        <p:spPr bwMode="auto">
          <a:xfrm>
            <a:off x="1305078" y="558800"/>
            <a:ext cx="9075055" cy="5894388"/>
          </a:xfrm>
          <a:prstGeom prst="rect">
            <a:avLst/>
          </a:prstGeom>
          <a:noFill/>
        </p:spPr>
      </p:pic>
    </p:spTree>
    <p:extLst>
      <p:ext uri="{BB962C8B-B14F-4D97-AF65-F5344CB8AC3E}">
        <p14:creationId xmlns:p14="http://schemas.microsoft.com/office/powerpoint/2010/main" val="29740192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BA0EA9D7-4C10-42BA-9C81-3752AFD29B43}"/>
              </a:ext>
            </a:extLst>
          </p:cNvPr>
          <p:cNvSpPr/>
          <p:nvPr/>
        </p:nvSpPr>
        <p:spPr>
          <a:xfrm>
            <a:off x="899385" y="469582"/>
            <a:ext cx="2045753" cy="442878"/>
          </a:xfrm>
          <a:prstGeom prst="rect">
            <a:avLst/>
          </a:prstGeom>
        </p:spPr>
        <p:txBody>
          <a:bodyPr wrap="none">
            <a:spAutoFit/>
          </a:bodyPr>
          <a:lstStyle/>
          <a:p>
            <a:pPr algn="just">
              <a:lnSpc>
                <a:spcPct val="150000"/>
              </a:lnSpc>
              <a:spcAft>
                <a:spcPts val="0"/>
              </a:spcAft>
            </a:pPr>
            <a:r>
              <a:rPr lang="zh-CN" altLang="en-US" b="1" kern="100" dirty="0">
                <a:solidFill>
                  <a:srgbClr val="002060"/>
                </a:solidFill>
                <a:latin typeface="黑体" pitchFamily="49" charset="-122"/>
                <a:ea typeface="黑体" pitchFamily="49" charset="-122"/>
                <a:cs typeface="Times New Roman" panose="02020603050405020304" pitchFamily="18" charset="0"/>
              </a:rPr>
              <a:t>第一节  组织设计</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692B1DCC-418C-4916-B2EB-E37B24F59931}"/>
              </a:ext>
            </a:extLst>
          </p:cNvPr>
          <p:cNvGraphicFramePr>
            <a:graphicFrameLocks noGrp="1"/>
          </p:cNvGraphicFramePr>
          <p:nvPr>
            <p:extLst>
              <p:ext uri="{D42A27DB-BD31-4B8C-83A1-F6EECF244321}">
                <p14:modId xmlns:p14="http://schemas.microsoft.com/office/powerpoint/2010/main" val="3966935247"/>
              </p:ext>
            </p:extLst>
          </p:nvPr>
        </p:nvGraphicFramePr>
        <p:xfrm>
          <a:off x="945931" y="1746495"/>
          <a:ext cx="10342179" cy="1549020"/>
        </p:xfrm>
        <a:graphic>
          <a:graphicData uri="http://schemas.openxmlformats.org/drawingml/2006/table">
            <a:tbl>
              <a:tblPr>
                <a:tableStyleId>{5C22544A-7EE6-4342-B048-85BDC9FD1C3A}</a:tableStyleId>
              </a:tblPr>
              <a:tblGrid>
                <a:gridCol w="1747331">
                  <a:extLst>
                    <a:ext uri="{9D8B030D-6E8A-4147-A177-3AD203B41FA5}">
                      <a16:colId xmlns:a16="http://schemas.microsoft.com/office/drawing/2014/main" val="3667355110"/>
                    </a:ext>
                  </a:extLst>
                </a:gridCol>
                <a:gridCol w="8594848">
                  <a:extLst>
                    <a:ext uri="{9D8B030D-6E8A-4147-A177-3AD203B41FA5}">
                      <a16:colId xmlns:a16="http://schemas.microsoft.com/office/drawing/2014/main" val="1526221345"/>
                    </a:ext>
                  </a:extLst>
                </a:gridCol>
              </a:tblGrid>
              <a:tr h="349885">
                <a:tc>
                  <a:txBody>
                    <a:bodyPr/>
                    <a:lstStyle/>
                    <a:p>
                      <a:pPr algn="just">
                        <a:lnSpc>
                          <a:spcPct val="150000"/>
                        </a:lnSpc>
                        <a:spcAft>
                          <a:spcPts val="0"/>
                        </a:spcAft>
                      </a:pP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基本内容</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组织</a:t>
                      </a:r>
                      <a:r>
                        <a:rPr lang="zh-CN" sz="1800" b="1" kern="100" dirty="0">
                          <a:solidFill>
                            <a:srgbClr val="002060"/>
                          </a:solidFill>
                          <a:effectLst/>
                          <a:highlight>
                            <a:srgbClr val="FFFF00"/>
                          </a:highlight>
                          <a:latin typeface="+mj-ea"/>
                          <a:ea typeface="+mj-ea"/>
                        </a:rPr>
                        <a:t>结构</a:t>
                      </a:r>
                      <a:r>
                        <a:rPr lang="zh-CN" sz="1800" b="1" kern="100" dirty="0">
                          <a:solidFill>
                            <a:srgbClr val="002060"/>
                          </a:solidFill>
                          <a:effectLst/>
                          <a:latin typeface="+mj-ea"/>
                          <a:ea typeface="+mj-ea"/>
                        </a:rPr>
                        <a:t>设计</a:t>
                      </a:r>
                    </a:p>
                    <a:p>
                      <a:pPr algn="just">
                        <a:lnSpc>
                          <a:spcPct val="150000"/>
                        </a:lnSpc>
                        <a:spcAft>
                          <a:spcPts val="0"/>
                        </a:spcAft>
                      </a:pP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保证组织正常运行的</a:t>
                      </a:r>
                      <a:r>
                        <a:rPr lang="zh-CN" sz="1800" b="1" kern="100" dirty="0">
                          <a:solidFill>
                            <a:srgbClr val="002060"/>
                          </a:solidFill>
                          <a:effectLst/>
                          <a:highlight>
                            <a:srgbClr val="FFFF00"/>
                          </a:highlight>
                          <a:latin typeface="+mj-ea"/>
                          <a:ea typeface="+mj-ea"/>
                        </a:rPr>
                        <a:t>各项管理制度和方法设计</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192182960"/>
                  </a:ext>
                </a:extLst>
              </a:tr>
              <a:tr h="373380">
                <a:tc>
                  <a:txBody>
                    <a:bodyPr/>
                    <a:lstStyle/>
                    <a:p>
                      <a:pPr algn="just">
                        <a:lnSpc>
                          <a:spcPct val="150000"/>
                        </a:lnSpc>
                        <a:spcAft>
                          <a:spcPts val="0"/>
                        </a:spcAft>
                      </a:pP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分类</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静态设计（古典：关注对组织</a:t>
                      </a:r>
                      <a:r>
                        <a:rPr lang="zh-CN" sz="1800" b="1" u="dbl" kern="100" dirty="0">
                          <a:solidFill>
                            <a:srgbClr val="002060"/>
                          </a:solidFill>
                          <a:effectLst/>
                          <a:highlight>
                            <a:srgbClr val="FFFF00"/>
                          </a:highlight>
                          <a:latin typeface="+mj-ea"/>
                          <a:ea typeface="+mj-ea"/>
                        </a:rPr>
                        <a:t>结构</a:t>
                      </a:r>
                      <a:r>
                        <a:rPr lang="zh-CN" sz="1800" b="1" kern="100" dirty="0">
                          <a:solidFill>
                            <a:srgbClr val="002060"/>
                          </a:solidFill>
                          <a:effectLst/>
                          <a:latin typeface="+mj-ea"/>
                          <a:ea typeface="+mj-ea"/>
                        </a:rPr>
                        <a:t>进行的设计）</a:t>
                      </a:r>
                    </a:p>
                    <a:p>
                      <a:pPr algn="just">
                        <a:lnSpc>
                          <a:spcPct val="150000"/>
                        </a:lnSpc>
                        <a:spcAft>
                          <a:spcPts val="0"/>
                        </a:spcAft>
                      </a:pP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动态设计（现代：关注组织</a:t>
                      </a:r>
                      <a:r>
                        <a:rPr lang="zh-CN" sz="1800" b="1" u="dbl" kern="100" dirty="0">
                          <a:solidFill>
                            <a:srgbClr val="002060"/>
                          </a:solidFill>
                          <a:effectLst/>
                          <a:highlight>
                            <a:srgbClr val="FFFF00"/>
                          </a:highlight>
                          <a:latin typeface="+mj-ea"/>
                          <a:ea typeface="+mj-ea"/>
                        </a:rPr>
                        <a:t>结构</a:t>
                      </a:r>
                      <a:r>
                        <a:rPr lang="zh-CN" sz="1800" b="1" kern="100" dirty="0">
                          <a:solidFill>
                            <a:srgbClr val="002060"/>
                          </a:solidFill>
                          <a:effectLst/>
                          <a:latin typeface="+mj-ea"/>
                          <a:ea typeface="+mj-ea"/>
                        </a:rPr>
                        <a:t>和运行</a:t>
                      </a:r>
                      <a:r>
                        <a:rPr lang="zh-CN" sz="1800" b="1" u="dbl" kern="100" dirty="0">
                          <a:solidFill>
                            <a:srgbClr val="002060"/>
                          </a:solidFill>
                          <a:effectLst/>
                          <a:highlight>
                            <a:srgbClr val="FFFF00"/>
                          </a:highlight>
                          <a:latin typeface="+mj-ea"/>
                          <a:ea typeface="+mj-ea"/>
                        </a:rPr>
                        <a:t>制度</a:t>
                      </a:r>
                      <a:r>
                        <a:rPr lang="zh-CN" sz="1800" b="1" kern="100" dirty="0">
                          <a:solidFill>
                            <a:srgbClr val="002060"/>
                          </a:solidFill>
                          <a:effectLst/>
                          <a:latin typeface="+mj-ea"/>
                          <a:ea typeface="+mj-ea"/>
                        </a:rPr>
                        <a:t>进行的设计</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711525437"/>
                  </a:ext>
                </a:extLst>
              </a:tr>
            </a:tbl>
          </a:graphicData>
        </a:graphic>
      </p:graphicFrame>
      <p:sp>
        <p:nvSpPr>
          <p:cNvPr id="14" name="矩形 13">
            <a:extLst>
              <a:ext uri="{FF2B5EF4-FFF2-40B4-BE49-F238E27FC236}">
                <a16:creationId xmlns:a16="http://schemas.microsoft.com/office/drawing/2014/main" id="{BA0EA9D7-4C10-42BA-9C81-3752AFD29B43}"/>
              </a:ext>
            </a:extLst>
          </p:cNvPr>
          <p:cNvSpPr/>
          <p:nvPr/>
        </p:nvSpPr>
        <p:spPr>
          <a:xfrm>
            <a:off x="919467" y="1068384"/>
            <a:ext cx="1459054" cy="458908"/>
          </a:xfrm>
          <a:prstGeom prst="rect">
            <a:avLst/>
          </a:prstGeom>
        </p:spPr>
        <p:txBody>
          <a:bodyPr wrap="none">
            <a:spAutoFit/>
          </a:bodyPr>
          <a:lstStyle/>
          <a:p>
            <a:pPr algn="just">
              <a:lnSpc>
                <a:spcPct val="150000"/>
              </a:lnSpc>
              <a:spcAft>
                <a:spcPts val="0"/>
              </a:spcAft>
            </a:pPr>
            <a:r>
              <a:rPr lang="en-US" altLang="zh-CN" b="1" u="sng" kern="100" dirty="0">
                <a:solidFill>
                  <a:srgbClr val="CC0000"/>
                </a:solidFill>
                <a:latin typeface="+mj-ea"/>
                <a:ea typeface="+mj-ea"/>
                <a:cs typeface="Times New Roman" panose="02020603050405020304" pitchFamily="18" charset="0"/>
              </a:rPr>
              <a:t>24.</a:t>
            </a:r>
            <a:r>
              <a:rPr lang="zh-CN" altLang="zh-CN" b="1" u="sng" kern="0" dirty="0">
                <a:solidFill>
                  <a:srgbClr val="CC0000"/>
                </a:solidFill>
                <a:latin typeface="+mj-ea"/>
                <a:ea typeface="+mj-ea"/>
                <a:cs typeface="Times New Roman" panose="02020603050405020304" pitchFamily="18" charset="0"/>
              </a:rPr>
              <a:t>组织</a:t>
            </a:r>
            <a:r>
              <a:rPr lang="zh-CN" altLang="zh-CN" b="1" u="sng" kern="100" dirty="0">
                <a:solidFill>
                  <a:srgbClr val="CC0000"/>
                </a:solidFill>
                <a:latin typeface="+mj-ea"/>
                <a:ea typeface="+mj-ea"/>
                <a:cs typeface="Times New Roman" panose="02020603050405020304" pitchFamily="18" charset="0"/>
              </a:rPr>
              <a:t>设计</a:t>
            </a:r>
            <a:endParaRPr lang="zh-CN" altLang="zh-CN" sz="1600" kern="100" dirty="0">
              <a:effectLst/>
              <a:latin typeface="+mj-ea"/>
              <a:ea typeface="+mj-ea"/>
              <a:cs typeface="Times New Roman" panose="02020603050405020304" pitchFamily="18" charset="0"/>
            </a:endParaRPr>
          </a:p>
        </p:txBody>
      </p:sp>
      <p:graphicFrame>
        <p:nvGraphicFramePr>
          <p:cNvPr id="15" name="表格 14">
            <a:extLst>
              <a:ext uri="{FF2B5EF4-FFF2-40B4-BE49-F238E27FC236}">
                <a16:creationId xmlns:a16="http://schemas.microsoft.com/office/drawing/2014/main" id="{692B1DCC-418C-4916-B2EB-E37B24F59931}"/>
              </a:ext>
            </a:extLst>
          </p:cNvPr>
          <p:cNvGraphicFramePr>
            <a:graphicFrameLocks noGrp="1"/>
          </p:cNvGraphicFramePr>
          <p:nvPr>
            <p:extLst>
              <p:ext uri="{D42A27DB-BD31-4B8C-83A1-F6EECF244321}">
                <p14:modId xmlns:p14="http://schemas.microsoft.com/office/powerpoint/2010/main" val="4192448432"/>
              </p:ext>
            </p:extLst>
          </p:nvPr>
        </p:nvGraphicFramePr>
        <p:xfrm>
          <a:off x="958698" y="4279698"/>
          <a:ext cx="10342179" cy="1960500"/>
        </p:xfrm>
        <a:graphic>
          <a:graphicData uri="http://schemas.openxmlformats.org/drawingml/2006/table">
            <a:tbl>
              <a:tblPr>
                <a:tableStyleId>{5C22544A-7EE6-4342-B048-85BDC9FD1C3A}</a:tableStyleId>
              </a:tblPr>
              <a:tblGrid>
                <a:gridCol w="2023242">
                  <a:extLst>
                    <a:ext uri="{9D8B030D-6E8A-4147-A177-3AD203B41FA5}">
                      <a16:colId xmlns:a16="http://schemas.microsoft.com/office/drawing/2014/main" val="3667355110"/>
                    </a:ext>
                  </a:extLst>
                </a:gridCol>
                <a:gridCol w="8318937">
                  <a:extLst>
                    <a:ext uri="{9D8B030D-6E8A-4147-A177-3AD203B41FA5}">
                      <a16:colId xmlns:a16="http://schemas.microsoft.com/office/drawing/2014/main" val="1526221345"/>
                    </a:ext>
                  </a:extLst>
                </a:gridCol>
              </a:tblGrid>
              <a:tr h="349885">
                <a:tc>
                  <a:txBody>
                    <a:bodyPr/>
                    <a:lstStyle/>
                    <a:p>
                      <a:pPr algn="just">
                        <a:lnSpc>
                          <a:spcPct val="150000"/>
                        </a:lnSpc>
                        <a:spcAft>
                          <a:spcPts val="0"/>
                        </a:spcAft>
                      </a:pPr>
                      <a:r>
                        <a:rPr lang="zh-CN" altLang="en-US" sz="1800" b="1" kern="100" dirty="0">
                          <a:solidFill>
                            <a:srgbClr val="002060"/>
                          </a:solidFill>
                          <a:effectLst/>
                          <a:latin typeface="+mj-ea"/>
                          <a:ea typeface="+mj-ea"/>
                          <a:cs typeface="+mn-cs"/>
                        </a:rPr>
                        <a:t>企业的组织结构</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altLang="en-US" sz="1800" b="1" kern="100" dirty="0">
                          <a:solidFill>
                            <a:srgbClr val="002060"/>
                          </a:solidFill>
                          <a:effectLst/>
                          <a:latin typeface="+mj-ea"/>
                          <a:ea typeface="+mj-ea"/>
                        </a:rPr>
                        <a:t>是指为实现企业目标，企业全体员工进行分工协作，在职务范围、责任、权利方面所形成的结构体系。</a:t>
                      </a:r>
                      <a:endParaRPr lang="zh-CN" sz="1800" b="1" kern="100" dirty="0">
                        <a:solidFill>
                          <a:srgbClr val="002060"/>
                        </a:solidFill>
                        <a:effectLst/>
                        <a:latin typeface="+mj-ea"/>
                        <a:ea typeface="+mj-ea"/>
                      </a:endParaRPr>
                    </a:p>
                  </a:txBody>
                  <a:tcPr marL="68580" marR="68580" marT="0" marB="0"/>
                </a:tc>
                <a:extLst>
                  <a:ext uri="{0D108BD9-81ED-4DB2-BD59-A6C34878D82A}">
                    <a16:rowId xmlns:a16="http://schemas.microsoft.com/office/drawing/2014/main" val="2192182960"/>
                  </a:ext>
                </a:extLst>
              </a:tr>
              <a:tr h="373380">
                <a:tc>
                  <a:txBody>
                    <a:bodyPr/>
                    <a:lstStyle/>
                    <a:p>
                      <a:pPr algn="just">
                        <a:lnSpc>
                          <a:spcPct val="150000"/>
                        </a:lnSpc>
                        <a:spcAft>
                          <a:spcPts val="0"/>
                        </a:spcAft>
                      </a:pPr>
                      <a:r>
                        <a:rPr lang="en-US" sz="1800" b="1" kern="100" dirty="0">
                          <a:solidFill>
                            <a:srgbClr val="002060"/>
                          </a:solidFill>
                          <a:effectLst/>
                          <a:latin typeface="+mj-ea"/>
                          <a:ea typeface="+mj-ea"/>
                        </a:rPr>
                        <a:t>2.</a:t>
                      </a:r>
                      <a:r>
                        <a:rPr lang="zh-CN" altLang="en-US" sz="1800" b="1" kern="100" dirty="0">
                          <a:solidFill>
                            <a:srgbClr val="002060"/>
                          </a:solidFill>
                          <a:effectLst/>
                          <a:latin typeface="+mj-ea"/>
                          <a:ea typeface="+mj-ea"/>
                        </a:rPr>
                        <a:t>定义分三个方面</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b="1" kern="100" dirty="0">
                          <a:solidFill>
                            <a:srgbClr val="002060"/>
                          </a:solidFill>
                          <a:effectLst/>
                          <a:latin typeface="+mj-ea"/>
                          <a:ea typeface="+mj-ea"/>
                        </a:rPr>
                        <a:t>(1)</a:t>
                      </a:r>
                      <a:r>
                        <a:rPr lang="zh-CN" altLang="en-US" sz="1800" b="1" kern="100" dirty="0">
                          <a:solidFill>
                            <a:srgbClr val="002060"/>
                          </a:solidFill>
                          <a:effectLst/>
                          <a:latin typeface="+mj-ea"/>
                          <a:ea typeface="+mj-ea"/>
                        </a:rPr>
                        <a:t>组织结构的本身是企业员工的分工协作关系</a:t>
                      </a:r>
                      <a:endParaRPr lang="zh-CN" sz="1800" b="1" kern="100" dirty="0">
                        <a:solidFill>
                          <a:srgbClr val="002060"/>
                        </a:solidFill>
                        <a:effectLst/>
                        <a:latin typeface="+mj-ea"/>
                        <a:ea typeface="+mj-ea"/>
                      </a:endParaRPr>
                    </a:p>
                    <a:p>
                      <a:pPr algn="just">
                        <a:lnSpc>
                          <a:spcPct val="150000"/>
                        </a:lnSpc>
                        <a:spcAft>
                          <a:spcPts val="0"/>
                        </a:spcAft>
                      </a:pPr>
                      <a:r>
                        <a:rPr lang="en-US" sz="1800" b="1" kern="100" dirty="0">
                          <a:solidFill>
                            <a:srgbClr val="002060"/>
                          </a:solidFill>
                          <a:effectLst/>
                          <a:latin typeface="+mj-ea"/>
                          <a:ea typeface="+mj-ea"/>
                        </a:rPr>
                        <a:t>(2)</a:t>
                      </a:r>
                      <a:r>
                        <a:rPr lang="zh-CN" altLang="en-US" sz="1800" b="1" kern="100" dirty="0">
                          <a:solidFill>
                            <a:srgbClr val="002060"/>
                          </a:solidFill>
                          <a:effectLst/>
                          <a:latin typeface="+mj-ea"/>
                          <a:ea typeface="+mj-ea"/>
                        </a:rPr>
                        <a:t>设计组织结构的目的是实现组织的目标，组织结构是实现组织目标的一种手段</a:t>
                      </a:r>
                      <a:r>
                        <a:rPr lang="en-US" altLang="zh-CN" sz="1800" b="1" kern="100" dirty="0">
                          <a:solidFill>
                            <a:srgbClr val="002060"/>
                          </a:solidFill>
                          <a:effectLst/>
                          <a:latin typeface="+mj-ea"/>
                          <a:ea typeface="+mj-ea"/>
                          <a:cs typeface="Times New Roman" panose="02020603050405020304" pitchFamily="18" charset="0"/>
                        </a:rPr>
                        <a:t>(3)</a:t>
                      </a:r>
                      <a:r>
                        <a:rPr lang="zh-CN" altLang="en-US" sz="1800" b="1" kern="100" dirty="0">
                          <a:solidFill>
                            <a:srgbClr val="002060"/>
                          </a:solidFill>
                          <a:effectLst/>
                          <a:latin typeface="+mj-ea"/>
                          <a:ea typeface="+mj-ea"/>
                          <a:cs typeface="Times New Roman" panose="02020603050405020304" pitchFamily="18" charset="0"/>
                        </a:rPr>
                        <a:t>组织结构的内涵是企业员工在职、权、责三方面的结构体系</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711525437"/>
                  </a:ext>
                </a:extLst>
              </a:tr>
            </a:tbl>
          </a:graphicData>
        </a:graphic>
      </p:graphicFrame>
      <p:sp>
        <p:nvSpPr>
          <p:cNvPr id="16" name="矩形 15">
            <a:extLst>
              <a:ext uri="{FF2B5EF4-FFF2-40B4-BE49-F238E27FC236}">
                <a16:creationId xmlns:a16="http://schemas.microsoft.com/office/drawing/2014/main" id="{BA0EA9D7-4C10-42BA-9C81-3752AFD29B43}"/>
              </a:ext>
            </a:extLst>
          </p:cNvPr>
          <p:cNvSpPr/>
          <p:nvPr/>
        </p:nvSpPr>
        <p:spPr>
          <a:xfrm>
            <a:off x="1014456" y="3606884"/>
            <a:ext cx="1920719" cy="458908"/>
          </a:xfrm>
          <a:prstGeom prst="rect">
            <a:avLst/>
          </a:prstGeom>
        </p:spPr>
        <p:txBody>
          <a:bodyPr wrap="none">
            <a:spAutoFit/>
          </a:bodyPr>
          <a:lstStyle/>
          <a:p>
            <a:pPr algn="just">
              <a:lnSpc>
                <a:spcPct val="150000"/>
              </a:lnSpc>
              <a:spcAft>
                <a:spcPts val="0"/>
              </a:spcAft>
            </a:pPr>
            <a:r>
              <a:rPr lang="en-US" altLang="zh-CN" b="1" u="sng" kern="100" dirty="0">
                <a:solidFill>
                  <a:srgbClr val="CC0000"/>
                </a:solidFill>
                <a:latin typeface="+mj-ea"/>
                <a:ea typeface="+mj-ea"/>
                <a:cs typeface="Times New Roman" panose="02020603050405020304" pitchFamily="18" charset="0"/>
              </a:rPr>
              <a:t>25.</a:t>
            </a:r>
            <a:r>
              <a:rPr lang="zh-CN" altLang="zh-CN" b="1" u="sng" kern="0" dirty="0">
                <a:solidFill>
                  <a:srgbClr val="CC0000"/>
                </a:solidFill>
                <a:latin typeface="+mj-ea"/>
                <a:ea typeface="+mj-ea"/>
                <a:cs typeface="Times New Roman" panose="02020603050405020304" pitchFamily="18" charset="0"/>
              </a:rPr>
              <a:t>组织</a:t>
            </a:r>
            <a:r>
              <a:rPr lang="zh-CN" altLang="en-US" b="1" u="sng" kern="0" dirty="0">
                <a:solidFill>
                  <a:srgbClr val="CC0000"/>
                </a:solidFill>
                <a:latin typeface="+mj-ea"/>
                <a:ea typeface="+mj-ea"/>
                <a:cs typeface="Times New Roman" panose="02020603050405020304" pitchFamily="18" charset="0"/>
              </a:rPr>
              <a:t>结构</a:t>
            </a:r>
            <a:r>
              <a:rPr lang="zh-CN" altLang="zh-CN" b="1" u="sng" kern="100" dirty="0">
                <a:solidFill>
                  <a:srgbClr val="CC0000"/>
                </a:solidFill>
                <a:latin typeface="+mj-ea"/>
                <a:ea typeface="+mj-ea"/>
                <a:cs typeface="Times New Roman" panose="02020603050405020304" pitchFamily="18" charset="0"/>
              </a:rPr>
              <a:t>设计</a:t>
            </a:r>
            <a:endParaRPr lang="zh-CN" altLang="zh-CN" sz="1600" kern="100" dirty="0">
              <a:effectLst/>
              <a:latin typeface="+mj-ea"/>
              <a:ea typeface="+mj-ea"/>
              <a:cs typeface="Times New Roman" panose="02020603050405020304" pitchFamily="18" charset="0"/>
            </a:endParaRPr>
          </a:p>
        </p:txBody>
      </p:sp>
    </p:spTree>
    <p:extLst>
      <p:ext uri="{BB962C8B-B14F-4D97-AF65-F5344CB8AC3E}">
        <p14:creationId xmlns:p14="http://schemas.microsoft.com/office/powerpoint/2010/main" val="4587925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492221D5-69F1-46FC-869E-2558E3B195BB}"/>
              </a:ext>
            </a:extLst>
          </p:cNvPr>
          <p:cNvSpPr/>
          <p:nvPr/>
        </p:nvSpPr>
        <p:spPr>
          <a:xfrm>
            <a:off x="1024156" y="549629"/>
            <a:ext cx="1920719" cy="458908"/>
          </a:xfrm>
          <a:prstGeom prst="rect">
            <a:avLst/>
          </a:prstGeom>
        </p:spPr>
        <p:txBody>
          <a:bodyPr wrap="none">
            <a:spAutoFit/>
          </a:bodyPr>
          <a:lstStyle/>
          <a:p>
            <a:pPr algn="just">
              <a:lnSpc>
                <a:spcPct val="150000"/>
              </a:lnSpc>
              <a:spcAft>
                <a:spcPts val="0"/>
              </a:spcAft>
            </a:pPr>
            <a:r>
              <a:rPr lang="en-US" altLang="zh-CN" b="1" u="sng" kern="100" dirty="0">
                <a:solidFill>
                  <a:srgbClr val="CC0000"/>
                </a:solidFill>
                <a:latin typeface="+mj-ea"/>
                <a:ea typeface="+mj-ea"/>
                <a:cs typeface="Times New Roman" panose="02020603050405020304" pitchFamily="18" charset="0"/>
              </a:rPr>
              <a:t>26.</a:t>
            </a:r>
            <a:r>
              <a:rPr lang="zh-CN" altLang="zh-CN" b="1" u="sng" kern="0" dirty="0">
                <a:solidFill>
                  <a:srgbClr val="CC0000"/>
                </a:solidFill>
                <a:latin typeface="+mj-ea"/>
                <a:ea typeface="+mj-ea"/>
                <a:cs typeface="Times New Roman" panose="02020603050405020304" pitchFamily="18" charset="0"/>
              </a:rPr>
              <a:t>组织</a:t>
            </a:r>
            <a:r>
              <a:rPr lang="zh-CN" altLang="zh-CN" b="1" u="dbl" kern="100" dirty="0">
                <a:solidFill>
                  <a:srgbClr val="000080"/>
                </a:solidFill>
                <a:highlight>
                  <a:srgbClr val="FFFF00"/>
                </a:highlight>
                <a:latin typeface="+mj-ea"/>
                <a:ea typeface="+mj-ea"/>
                <a:cs typeface="Times New Roman" panose="02020603050405020304" pitchFamily="18" charset="0"/>
              </a:rPr>
              <a:t>结构</a:t>
            </a:r>
            <a:r>
              <a:rPr lang="zh-CN" altLang="zh-CN" b="1" u="sng" kern="100" dirty="0">
                <a:solidFill>
                  <a:srgbClr val="CC0000"/>
                </a:solidFill>
                <a:latin typeface="+mj-ea"/>
                <a:ea typeface="+mj-ea"/>
                <a:cs typeface="Times New Roman" panose="02020603050405020304" pitchFamily="18" charset="0"/>
              </a:rPr>
              <a:t>设计</a:t>
            </a:r>
            <a:endParaRPr lang="zh-CN" altLang="zh-CN" sz="1600" kern="100" dirty="0">
              <a:effectLst/>
              <a:latin typeface="+mj-ea"/>
              <a:ea typeface="+mj-ea"/>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8BF0FD60-78B1-41A1-A640-B1D1C8DC557C}"/>
              </a:ext>
            </a:extLst>
          </p:cNvPr>
          <p:cNvGraphicFramePr>
            <a:graphicFrameLocks noGrp="1"/>
          </p:cNvGraphicFramePr>
          <p:nvPr>
            <p:extLst>
              <p:ext uri="{D42A27DB-BD31-4B8C-83A1-F6EECF244321}">
                <p14:modId xmlns:p14="http://schemas.microsoft.com/office/powerpoint/2010/main" val="2959181313"/>
              </p:ext>
            </p:extLst>
          </p:nvPr>
        </p:nvGraphicFramePr>
        <p:xfrm>
          <a:off x="1135357" y="1298575"/>
          <a:ext cx="10184284" cy="4840860"/>
        </p:xfrm>
        <a:graphic>
          <a:graphicData uri="http://schemas.openxmlformats.org/drawingml/2006/table">
            <a:tbl>
              <a:tblPr>
                <a:tableStyleId>{5C22544A-7EE6-4342-B048-85BDC9FD1C3A}</a:tableStyleId>
              </a:tblPr>
              <a:tblGrid>
                <a:gridCol w="10184284">
                  <a:extLst>
                    <a:ext uri="{9D8B030D-6E8A-4147-A177-3AD203B41FA5}">
                      <a16:colId xmlns:a16="http://schemas.microsoft.com/office/drawing/2014/main" val="399438080"/>
                    </a:ext>
                  </a:extLst>
                </a:gridCol>
              </a:tblGrid>
              <a:tr h="967105">
                <a:tc>
                  <a:txBody>
                    <a:bodyPr/>
                    <a:lstStyle/>
                    <a:p>
                      <a:pPr algn="just">
                        <a:lnSpc>
                          <a:spcPct val="150000"/>
                        </a:lnSpc>
                        <a:spcAft>
                          <a:spcPts val="0"/>
                        </a:spcAft>
                      </a:pP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主要内容：</a:t>
                      </a:r>
                      <a:r>
                        <a:rPr lang="zh-CN" sz="1800" b="1" u="dbl" kern="100" dirty="0">
                          <a:solidFill>
                            <a:srgbClr val="002060"/>
                          </a:solidFill>
                          <a:effectLst/>
                          <a:latin typeface="+mj-ea"/>
                          <a:ea typeface="+mj-ea"/>
                        </a:rPr>
                        <a:t>组织</a:t>
                      </a:r>
                      <a:r>
                        <a:rPr lang="zh-CN" sz="1800" b="1" u="dbl" kern="100" dirty="0">
                          <a:solidFill>
                            <a:srgbClr val="002060"/>
                          </a:solidFill>
                          <a:effectLst/>
                          <a:highlight>
                            <a:srgbClr val="FFFF00"/>
                          </a:highlight>
                          <a:latin typeface="+mj-ea"/>
                          <a:ea typeface="+mj-ea"/>
                        </a:rPr>
                        <a:t>结构</a:t>
                      </a:r>
                      <a:r>
                        <a:rPr lang="zh-CN" sz="1800" b="1" u="dbl" kern="100" dirty="0">
                          <a:solidFill>
                            <a:srgbClr val="002060"/>
                          </a:solidFill>
                          <a:effectLst/>
                          <a:latin typeface="+mj-ea"/>
                          <a:ea typeface="+mj-ea"/>
                        </a:rPr>
                        <a:t>又称为</a:t>
                      </a:r>
                      <a:r>
                        <a:rPr lang="zh-CN" sz="1800" b="1" u="dbl" kern="100" dirty="0">
                          <a:solidFill>
                            <a:srgbClr val="002060"/>
                          </a:solidFill>
                          <a:effectLst/>
                          <a:highlight>
                            <a:srgbClr val="FFFF00"/>
                          </a:highlight>
                          <a:latin typeface="+mj-ea"/>
                          <a:ea typeface="+mj-ea"/>
                        </a:rPr>
                        <a:t>权责</a:t>
                      </a:r>
                      <a:r>
                        <a:rPr lang="zh-CN" sz="1800" b="1" u="dbl" kern="100" dirty="0">
                          <a:solidFill>
                            <a:srgbClr val="002060"/>
                          </a:solidFill>
                          <a:effectLst/>
                          <a:latin typeface="+mj-ea"/>
                          <a:ea typeface="+mj-ea"/>
                        </a:rPr>
                        <a:t>结构，以</a:t>
                      </a:r>
                      <a:r>
                        <a:rPr lang="zh-CN" sz="1800" b="1" u="dbl" kern="100" dirty="0">
                          <a:solidFill>
                            <a:srgbClr val="002060"/>
                          </a:solidFill>
                          <a:effectLst/>
                          <a:highlight>
                            <a:srgbClr val="FFFF00"/>
                          </a:highlight>
                          <a:latin typeface="+mj-ea"/>
                          <a:ea typeface="+mj-ea"/>
                        </a:rPr>
                        <a:t>组织图</a:t>
                      </a:r>
                      <a:r>
                        <a:rPr lang="zh-CN" sz="1800" b="1" u="dbl" kern="100" dirty="0">
                          <a:solidFill>
                            <a:srgbClr val="002060"/>
                          </a:solidFill>
                          <a:effectLst/>
                          <a:latin typeface="+mj-ea"/>
                          <a:ea typeface="+mj-ea"/>
                        </a:rPr>
                        <a:t>或</a:t>
                      </a:r>
                      <a:r>
                        <a:rPr lang="zh-CN" sz="1800" b="1" u="dbl" kern="100" dirty="0">
                          <a:solidFill>
                            <a:srgbClr val="002060"/>
                          </a:solidFill>
                          <a:effectLst/>
                          <a:highlight>
                            <a:srgbClr val="FFFF00"/>
                          </a:highlight>
                          <a:latin typeface="+mj-ea"/>
                          <a:ea typeface="+mj-ea"/>
                        </a:rPr>
                        <a:t>组织树</a:t>
                      </a:r>
                      <a:r>
                        <a:rPr lang="zh-CN" sz="1800" b="1" u="dbl" kern="100" dirty="0">
                          <a:solidFill>
                            <a:srgbClr val="002060"/>
                          </a:solidFill>
                          <a:effectLst/>
                          <a:latin typeface="+mj-ea"/>
                          <a:ea typeface="+mj-ea"/>
                        </a:rPr>
                        <a:t>的形式出现。</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a:t>
                      </a:r>
                      <a:r>
                        <a:rPr lang="zh-CN" sz="1800" b="1" u="dbl" kern="100" dirty="0">
                          <a:solidFill>
                            <a:srgbClr val="002060"/>
                          </a:solidFill>
                          <a:effectLst/>
                          <a:latin typeface="+mj-ea"/>
                          <a:ea typeface="+mj-ea"/>
                        </a:rPr>
                        <a:t>职能结构</a:t>
                      </a:r>
                      <a:r>
                        <a:rPr lang="zh-CN" sz="1800" b="1" kern="100" dirty="0">
                          <a:solidFill>
                            <a:srgbClr val="002060"/>
                          </a:solidFill>
                          <a:effectLst/>
                          <a:latin typeface="+mj-ea"/>
                          <a:ea typeface="+mj-ea"/>
                        </a:rPr>
                        <a:t>：完成企业目标所需的各项业务工作，及其比例、关系</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）层次结构（纵向结构）：</a:t>
                      </a:r>
                      <a:r>
                        <a:rPr lang="zh-CN" sz="1800" b="1" u="dbl" kern="100" dirty="0">
                          <a:solidFill>
                            <a:srgbClr val="002060"/>
                          </a:solidFill>
                          <a:effectLst/>
                          <a:latin typeface="+mj-ea"/>
                          <a:ea typeface="+mj-ea"/>
                        </a:rPr>
                        <a:t>各管理层次的构成</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3</a:t>
                      </a:r>
                      <a:r>
                        <a:rPr lang="zh-CN" sz="1800" b="1" kern="100" dirty="0">
                          <a:solidFill>
                            <a:srgbClr val="002060"/>
                          </a:solidFill>
                          <a:effectLst/>
                          <a:latin typeface="+mj-ea"/>
                          <a:ea typeface="+mj-ea"/>
                        </a:rPr>
                        <a:t>）部门结构（横向结构）：</a:t>
                      </a:r>
                      <a:r>
                        <a:rPr lang="zh-CN" sz="1800" b="1" u="dbl" kern="100" dirty="0">
                          <a:solidFill>
                            <a:srgbClr val="002060"/>
                          </a:solidFill>
                          <a:effectLst/>
                          <a:latin typeface="+mj-ea"/>
                          <a:ea typeface="+mj-ea"/>
                        </a:rPr>
                        <a:t>各管理部门构成</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4</a:t>
                      </a:r>
                      <a:r>
                        <a:rPr lang="zh-CN" sz="1800" b="1" kern="100" dirty="0">
                          <a:solidFill>
                            <a:srgbClr val="002060"/>
                          </a:solidFill>
                          <a:effectLst/>
                          <a:latin typeface="+mj-ea"/>
                          <a:ea typeface="+mj-ea"/>
                        </a:rPr>
                        <a:t>）</a:t>
                      </a:r>
                      <a:r>
                        <a:rPr lang="zh-CN" sz="1800" b="1" u="dbl" kern="100" dirty="0">
                          <a:solidFill>
                            <a:srgbClr val="002060"/>
                          </a:solidFill>
                          <a:effectLst/>
                          <a:latin typeface="+mj-ea"/>
                          <a:ea typeface="+mj-ea"/>
                        </a:rPr>
                        <a:t>职权结构</a:t>
                      </a:r>
                      <a:r>
                        <a:rPr lang="zh-CN" sz="1800" b="1" kern="100" dirty="0">
                          <a:solidFill>
                            <a:srgbClr val="002060"/>
                          </a:solidFill>
                          <a:effectLst/>
                          <a:latin typeface="+mj-ea"/>
                          <a:ea typeface="+mj-ea"/>
                        </a:rPr>
                        <a:t>：各管理层次、部门在权利和责任方面的分工和相互关系</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468892438"/>
                  </a:ext>
                </a:extLst>
              </a:tr>
              <a:tr h="791210">
                <a:tc>
                  <a:txBody>
                    <a:bodyPr/>
                    <a:lstStyle/>
                    <a:p>
                      <a:pPr algn="just">
                        <a:lnSpc>
                          <a:spcPct val="150000"/>
                        </a:lnSpc>
                        <a:spcAft>
                          <a:spcPts val="0"/>
                        </a:spcAft>
                      </a:pP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三要素</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a:t>
                      </a:r>
                      <a:r>
                        <a:rPr lang="zh-CN" sz="1800" b="1" u="dbl" kern="100" dirty="0">
                          <a:solidFill>
                            <a:srgbClr val="002060"/>
                          </a:solidFill>
                          <a:effectLst/>
                          <a:latin typeface="+mj-ea"/>
                          <a:ea typeface="+mj-ea"/>
                        </a:rPr>
                        <a:t>复杂性：指任务分工的层次、细致程度</a:t>
                      </a:r>
                      <a:r>
                        <a:rPr lang="en-US" sz="1800" b="1" u="dbl" kern="100" dirty="0">
                          <a:solidFill>
                            <a:srgbClr val="002060"/>
                          </a:solidFill>
                          <a:effectLst/>
                          <a:latin typeface="+mj-ea"/>
                          <a:ea typeface="+mj-ea"/>
                        </a:rPr>
                        <a:t>.</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）规范性：使用规则和标准处理方式以规范工作行为的程度</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3</a:t>
                      </a:r>
                      <a:r>
                        <a:rPr lang="zh-CN" sz="1800" b="1" kern="100" dirty="0">
                          <a:solidFill>
                            <a:srgbClr val="002060"/>
                          </a:solidFill>
                          <a:effectLst/>
                          <a:latin typeface="+mj-ea"/>
                          <a:ea typeface="+mj-ea"/>
                        </a:rPr>
                        <a:t>）集权度：决策权的集中程度</a:t>
                      </a:r>
                      <a:endParaRPr lang="en-US" altLang="zh-CN" sz="1800" b="1" kern="100" dirty="0">
                        <a:solidFill>
                          <a:srgbClr val="002060"/>
                        </a:solidFill>
                        <a:effectLst/>
                        <a:latin typeface="+mj-ea"/>
                        <a:ea typeface="+mj-ea"/>
                      </a:endParaRPr>
                    </a:p>
                    <a:p>
                      <a:pPr algn="just">
                        <a:lnSpc>
                          <a:spcPct val="150000"/>
                        </a:lnSpc>
                        <a:spcAft>
                          <a:spcPts val="0"/>
                        </a:spcAft>
                      </a:pPr>
                      <a:r>
                        <a:rPr lang="en-US" altLang="zh-CN" sz="1800" b="1" kern="100" dirty="0">
                          <a:solidFill>
                            <a:srgbClr val="002060"/>
                          </a:solidFill>
                          <a:effectLst/>
                          <a:latin typeface="+mj-ea"/>
                          <a:ea typeface="+mj-ea"/>
                          <a:cs typeface="Times New Roman" panose="02020603050405020304" pitchFamily="18" charset="0"/>
                        </a:rPr>
                        <a:t>3.</a:t>
                      </a:r>
                      <a:r>
                        <a:rPr lang="zh-CN" altLang="en-US" sz="1800" b="1" kern="100" dirty="0">
                          <a:solidFill>
                            <a:srgbClr val="002060"/>
                          </a:solidFill>
                          <a:effectLst/>
                          <a:latin typeface="+mj-ea"/>
                          <a:ea typeface="+mj-ea"/>
                          <a:cs typeface="Times New Roman" panose="02020603050405020304" pitchFamily="18" charset="0"/>
                        </a:rPr>
                        <a:t>组织结构设计的主要参数：</a:t>
                      </a:r>
                      <a:endParaRPr lang="en-US" altLang="zh-CN" sz="1800" b="1" kern="100" dirty="0">
                        <a:solidFill>
                          <a:srgbClr val="002060"/>
                        </a:solidFill>
                        <a:effectLst/>
                        <a:latin typeface="+mj-ea"/>
                        <a:ea typeface="+mj-ea"/>
                        <a:cs typeface="Times New Roman" panose="02020603050405020304" pitchFamily="18" charset="0"/>
                      </a:endParaRPr>
                    </a:p>
                    <a:p>
                      <a:pPr algn="just">
                        <a:lnSpc>
                          <a:spcPct val="150000"/>
                        </a:lnSpc>
                        <a:spcAft>
                          <a:spcPts val="0"/>
                        </a:spcAft>
                      </a:pPr>
                      <a:r>
                        <a:rPr lang="zh-CN" altLang="en-US" sz="1800" b="1" kern="100" dirty="0">
                          <a:solidFill>
                            <a:srgbClr val="002060"/>
                          </a:solidFill>
                          <a:effectLst/>
                          <a:latin typeface="+mj-ea"/>
                          <a:ea typeface="+mj-ea"/>
                          <a:cs typeface="Times New Roman" panose="02020603050405020304" pitchFamily="18" charset="0"/>
                        </a:rPr>
                        <a:t>（</a:t>
                      </a:r>
                      <a:r>
                        <a:rPr lang="en-US" altLang="zh-CN" sz="1800" b="1" kern="100" dirty="0">
                          <a:solidFill>
                            <a:srgbClr val="002060"/>
                          </a:solidFill>
                          <a:effectLst/>
                          <a:latin typeface="+mj-ea"/>
                          <a:ea typeface="+mj-ea"/>
                          <a:cs typeface="Times New Roman" panose="02020603050405020304" pitchFamily="18" charset="0"/>
                        </a:rPr>
                        <a:t>1</a:t>
                      </a:r>
                      <a:r>
                        <a:rPr lang="zh-CN" altLang="en-US" sz="1800" b="1" kern="100" dirty="0">
                          <a:solidFill>
                            <a:srgbClr val="002060"/>
                          </a:solidFill>
                          <a:effectLst/>
                          <a:latin typeface="+mj-ea"/>
                          <a:ea typeface="+mj-ea"/>
                          <a:cs typeface="Times New Roman" panose="02020603050405020304" pitchFamily="18" charset="0"/>
                        </a:rPr>
                        <a:t>）特征因素</a:t>
                      </a:r>
                      <a:endParaRPr lang="en-US" altLang="zh-CN" sz="1800" b="1" kern="100" dirty="0">
                        <a:solidFill>
                          <a:srgbClr val="002060"/>
                        </a:solidFill>
                        <a:effectLst/>
                        <a:latin typeface="+mj-ea"/>
                        <a:ea typeface="+mj-ea"/>
                        <a:cs typeface="Times New Roman" panose="02020603050405020304" pitchFamily="18" charset="0"/>
                      </a:endParaRPr>
                    </a:p>
                    <a:p>
                      <a:pPr algn="just">
                        <a:lnSpc>
                          <a:spcPct val="150000"/>
                        </a:lnSpc>
                        <a:spcAft>
                          <a:spcPts val="0"/>
                        </a:spcAft>
                      </a:pPr>
                      <a:r>
                        <a:rPr lang="zh-CN" altLang="en-US" sz="1800" b="1" kern="100" dirty="0">
                          <a:solidFill>
                            <a:srgbClr val="002060"/>
                          </a:solidFill>
                          <a:effectLst/>
                          <a:latin typeface="+mj-ea"/>
                          <a:ea typeface="+mj-ea"/>
                          <a:cs typeface="Times New Roman" panose="02020603050405020304" pitchFamily="18" charset="0"/>
                        </a:rPr>
                        <a:t>（</a:t>
                      </a:r>
                      <a:r>
                        <a:rPr lang="en-US" altLang="zh-CN" sz="1800" b="1" kern="100" dirty="0">
                          <a:solidFill>
                            <a:srgbClr val="002060"/>
                          </a:solidFill>
                          <a:effectLst/>
                          <a:latin typeface="+mj-ea"/>
                          <a:ea typeface="+mj-ea"/>
                          <a:cs typeface="Times New Roman" panose="02020603050405020304" pitchFamily="18" charset="0"/>
                        </a:rPr>
                        <a:t>2</a:t>
                      </a:r>
                      <a:r>
                        <a:rPr lang="zh-CN" altLang="en-US" sz="1800" b="1" kern="100" dirty="0">
                          <a:solidFill>
                            <a:srgbClr val="002060"/>
                          </a:solidFill>
                          <a:effectLst/>
                          <a:latin typeface="+mj-ea"/>
                          <a:ea typeface="+mj-ea"/>
                          <a:cs typeface="Times New Roman" panose="02020603050405020304" pitchFamily="18" charset="0"/>
                        </a:rPr>
                        <a:t>）权变因素</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465679804"/>
                  </a:ext>
                </a:extLst>
              </a:tr>
            </a:tbl>
          </a:graphicData>
        </a:graphic>
      </p:graphicFrame>
    </p:spTree>
    <p:extLst>
      <p:ext uri="{BB962C8B-B14F-4D97-AF65-F5344CB8AC3E}">
        <p14:creationId xmlns:p14="http://schemas.microsoft.com/office/powerpoint/2010/main" val="4587925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5B80157B-A950-4D64-9959-1D7DEB7F09BB}"/>
              </a:ext>
            </a:extLst>
          </p:cNvPr>
          <p:cNvSpPr/>
          <p:nvPr/>
        </p:nvSpPr>
        <p:spPr>
          <a:xfrm>
            <a:off x="820586" y="573121"/>
            <a:ext cx="3419526" cy="369332"/>
          </a:xfrm>
          <a:prstGeom prst="rect">
            <a:avLst/>
          </a:prstGeom>
        </p:spPr>
        <p:txBody>
          <a:bodyPr wrap="none">
            <a:spAutoFit/>
          </a:bodyPr>
          <a:lstStyle/>
          <a:p>
            <a:r>
              <a:rPr lang="en-US" altLang="zh-CN" kern="100" dirty="0">
                <a:solidFill>
                  <a:srgbClr val="002060"/>
                </a:solidFill>
                <a:latin typeface="+mj-ea"/>
                <a:ea typeface="+mj-ea"/>
              </a:rPr>
              <a:t>3.</a:t>
            </a:r>
            <a:r>
              <a:rPr lang="en-US" altLang="zh-CN" b="1" kern="100" dirty="0">
                <a:solidFill>
                  <a:srgbClr val="002060"/>
                </a:solidFill>
                <a:latin typeface="+mj-ea"/>
                <a:ea typeface="+mj-ea"/>
              </a:rPr>
              <a:t> </a:t>
            </a:r>
            <a:r>
              <a:rPr lang="zh-CN" altLang="zh-CN" kern="100" dirty="0">
                <a:solidFill>
                  <a:srgbClr val="002060"/>
                </a:solidFill>
                <a:highlight>
                  <a:srgbClr val="FFFF00"/>
                </a:highlight>
                <a:latin typeface="+mj-ea"/>
                <a:ea typeface="+mj-ea"/>
                <a:cs typeface="Times New Roman" panose="02020603050405020304" pitchFamily="18" charset="0"/>
              </a:rPr>
              <a:t>组织结构的</a:t>
            </a:r>
            <a:r>
              <a:rPr lang="zh-CN" altLang="zh-CN" b="1" u="dbl" kern="100" dirty="0">
                <a:solidFill>
                  <a:srgbClr val="002060"/>
                </a:solidFill>
                <a:highlight>
                  <a:srgbClr val="FFFF00"/>
                </a:highlight>
                <a:latin typeface="+mj-ea"/>
                <a:ea typeface="+mj-ea"/>
                <a:cs typeface="Times New Roman" panose="02020603050405020304" pitchFamily="18" charset="0"/>
              </a:rPr>
              <a:t>特征</a:t>
            </a:r>
            <a:r>
              <a:rPr lang="zh-CN" altLang="zh-CN" kern="100" dirty="0">
                <a:solidFill>
                  <a:srgbClr val="002060"/>
                </a:solidFill>
                <a:highlight>
                  <a:srgbClr val="FFFF00"/>
                </a:highlight>
                <a:latin typeface="+mj-ea"/>
                <a:ea typeface="+mj-ea"/>
                <a:cs typeface="Times New Roman" panose="02020603050405020304" pitchFamily="18" charset="0"/>
              </a:rPr>
              <a:t>因素</a:t>
            </a:r>
            <a:r>
              <a:rPr lang="zh-CN" altLang="zh-CN" kern="100" dirty="0">
                <a:solidFill>
                  <a:srgbClr val="002060"/>
                </a:solidFill>
                <a:latin typeface="+mj-ea"/>
                <a:ea typeface="+mj-ea"/>
                <a:cs typeface="Times New Roman" panose="02020603050405020304" pitchFamily="18" charset="0"/>
              </a:rPr>
              <a:t>（节选）</a:t>
            </a:r>
            <a:endParaRPr lang="zh-CN" altLang="en-US" dirty="0">
              <a:solidFill>
                <a:srgbClr val="002060"/>
              </a:solidFill>
              <a:latin typeface="+mj-ea"/>
              <a:ea typeface="+mj-ea"/>
            </a:endParaRPr>
          </a:p>
        </p:txBody>
      </p:sp>
      <p:graphicFrame>
        <p:nvGraphicFramePr>
          <p:cNvPr id="7" name="表格 6">
            <a:extLst>
              <a:ext uri="{FF2B5EF4-FFF2-40B4-BE49-F238E27FC236}">
                <a16:creationId xmlns:a16="http://schemas.microsoft.com/office/drawing/2014/main" id="{E765C8B9-A82A-4579-B1F8-0DA4425887E2}"/>
              </a:ext>
            </a:extLst>
          </p:cNvPr>
          <p:cNvGraphicFramePr>
            <a:graphicFrameLocks noGrp="1"/>
          </p:cNvGraphicFramePr>
          <p:nvPr>
            <p:extLst>
              <p:ext uri="{D42A27DB-BD31-4B8C-83A1-F6EECF244321}">
                <p14:modId xmlns:p14="http://schemas.microsoft.com/office/powerpoint/2010/main" val="1024124688"/>
              </p:ext>
            </p:extLst>
          </p:nvPr>
        </p:nvGraphicFramePr>
        <p:xfrm>
          <a:off x="901741" y="1019775"/>
          <a:ext cx="10628272" cy="5085512"/>
        </p:xfrm>
        <a:graphic>
          <a:graphicData uri="http://schemas.openxmlformats.org/drawingml/2006/table">
            <a:tbl>
              <a:tblPr>
                <a:tableStyleId>{5C22544A-7EE6-4342-B048-85BDC9FD1C3A}</a:tableStyleId>
              </a:tblPr>
              <a:tblGrid>
                <a:gridCol w="2472073">
                  <a:extLst>
                    <a:ext uri="{9D8B030D-6E8A-4147-A177-3AD203B41FA5}">
                      <a16:colId xmlns:a16="http://schemas.microsoft.com/office/drawing/2014/main" val="4042706794"/>
                    </a:ext>
                  </a:extLst>
                </a:gridCol>
                <a:gridCol w="8156199">
                  <a:extLst>
                    <a:ext uri="{9D8B030D-6E8A-4147-A177-3AD203B41FA5}">
                      <a16:colId xmlns:a16="http://schemas.microsoft.com/office/drawing/2014/main" val="979152293"/>
                    </a:ext>
                  </a:extLst>
                </a:gridCol>
              </a:tblGrid>
              <a:tr h="217232">
                <a:tc>
                  <a:txBody>
                    <a:bodyPr/>
                    <a:lstStyle/>
                    <a:p>
                      <a:pPr algn="ctr">
                        <a:lnSpc>
                          <a:spcPct val="150000"/>
                        </a:lnSpc>
                        <a:spcAft>
                          <a:spcPts val="0"/>
                        </a:spcAft>
                      </a:pPr>
                      <a:r>
                        <a:rPr lang="zh-CN" sz="1600" b="1" kern="100" dirty="0">
                          <a:solidFill>
                            <a:srgbClr val="002060"/>
                          </a:solidFill>
                          <a:effectLst/>
                          <a:latin typeface="+mj-ea"/>
                          <a:ea typeface="+mj-ea"/>
                        </a:rPr>
                        <a:t>特征因素</a:t>
                      </a:r>
                      <a:endParaRPr lang="zh-CN" sz="1600" b="1" kern="100" dirty="0">
                        <a:solidFill>
                          <a:srgbClr val="002060"/>
                        </a:solidFill>
                        <a:effectLst/>
                        <a:latin typeface="+mj-ea"/>
                        <a:ea typeface="+mj-ea"/>
                        <a:cs typeface="Times New Roman" panose="02020603050405020304" pitchFamily="18" charset="0"/>
                      </a:endParaRPr>
                    </a:p>
                  </a:txBody>
                  <a:tcPr marL="66879" marR="66879" marT="0" marB="0"/>
                </a:tc>
                <a:tc>
                  <a:txBody>
                    <a:bodyPr/>
                    <a:lstStyle/>
                    <a:p>
                      <a:pPr algn="ctr">
                        <a:lnSpc>
                          <a:spcPct val="150000"/>
                        </a:lnSpc>
                        <a:spcAft>
                          <a:spcPts val="0"/>
                        </a:spcAft>
                      </a:pPr>
                      <a:r>
                        <a:rPr lang="zh-CN" sz="1600" b="1" kern="0">
                          <a:solidFill>
                            <a:srgbClr val="002060"/>
                          </a:solidFill>
                          <a:effectLst/>
                          <a:latin typeface="+mj-ea"/>
                          <a:ea typeface="+mj-ea"/>
                        </a:rPr>
                        <a:t>要点</a:t>
                      </a:r>
                      <a:endParaRPr lang="zh-CN" sz="1600" b="1" kern="100">
                        <a:solidFill>
                          <a:srgbClr val="002060"/>
                        </a:solidFill>
                        <a:effectLst/>
                        <a:latin typeface="+mj-ea"/>
                        <a:ea typeface="+mj-ea"/>
                        <a:cs typeface="Times New Roman" panose="02020603050405020304" pitchFamily="18" charset="0"/>
                      </a:endParaRPr>
                    </a:p>
                  </a:txBody>
                  <a:tcPr marL="66879" marR="66879" marT="0" marB="0"/>
                </a:tc>
                <a:extLst>
                  <a:ext uri="{0D108BD9-81ED-4DB2-BD59-A6C34878D82A}">
                    <a16:rowId xmlns:a16="http://schemas.microsoft.com/office/drawing/2014/main" val="3602405242"/>
                  </a:ext>
                </a:extLst>
              </a:tr>
              <a:tr h="952900">
                <a:tc>
                  <a:txBody>
                    <a:bodyPr/>
                    <a:lstStyle/>
                    <a:p>
                      <a:pPr algn="just">
                        <a:lnSpc>
                          <a:spcPct val="150000"/>
                        </a:lnSpc>
                        <a:spcAft>
                          <a:spcPts val="0"/>
                        </a:spcAft>
                      </a:pPr>
                      <a:r>
                        <a:rPr lang="zh-CN" sz="1600" b="1" kern="100">
                          <a:solidFill>
                            <a:srgbClr val="002060"/>
                          </a:solidFill>
                          <a:effectLst/>
                          <a:highlight>
                            <a:srgbClr val="FFFF00"/>
                          </a:highlight>
                          <a:latin typeface="+mj-ea"/>
                          <a:ea typeface="+mj-ea"/>
                        </a:rPr>
                        <a:t>（</a:t>
                      </a:r>
                      <a:r>
                        <a:rPr lang="en-US" sz="1600" b="1" kern="100">
                          <a:solidFill>
                            <a:srgbClr val="002060"/>
                          </a:solidFill>
                          <a:effectLst/>
                          <a:highlight>
                            <a:srgbClr val="FFFF00"/>
                          </a:highlight>
                          <a:latin typeface="+mj-ea"/>
                          <a:ea typeface="+mj-ea"/>
                        </a:rPr>
                        <a:t>1</a:t>
                      </a:r>
                      <a:r>
                        <a:rPr lang="zh-CN" sz="1600" b="1" kern="100">
                          <a:solidFill>
                            <a:srgbClr val="002060"/>
                          </a:solidFill>
                          <a:effectLst/>
                          <a:highlight>
                            <a:srgbClr val="FFFF00"/>
                          </a:highlight>
                          <a:latin typeface="+mj-ea"/>
                          <a:ea typeface="+mj-ea"/>
                        </a:rPr>
                        <a:t>）管理层次</a:t>
                      </a:r>
                      <a:r>
                        <a:rPr lang="zh-CN" sz="1600" b="1" kern="100">
                          <a:solidFill>
                            <a:srgbClr val="002060"/>
                          </a:solidFill>
                          <a:effectLst/>
                          <a:latin typeface="+mj-ea"/>
                          <a:ea typeface="+mj-ea"/>
                        </a:rPr>
                        <a:t>和</a:t>
                      </a:r>
                      <a:r>
                        <a:rPr lang="zh-CN" sz="1600" b="1" kern="100">
                          <a:solidFill>
                            <a:srgbClr val="002060"/>
                          </a:solidFill>
                          <a:effectLst/>
                          <a:highlight>
                            <a:srgbClr val="FFFF00"/>
                          </a:highlight>
                          <a:latin typeface="+mj-ea"/>
                          <a:ea typeface="+mj-ea"/>
                        </a:rPr>
                        <a:t>管理幅度</a:t>
                      </a:r>
                      <a:endParaRPr lang="zh-CN" sz="1600" b="1" kern="100">
                        <a:solidFill>
                          <a:srgbClr val="002060"/>
                        </a:solidFill>
                        <a:effectLst/>
                        <a:latin typeface="+mj-ea"/>
                        <a:ea typeface="+mj-ea"/>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100">
                          <a:solidFill>
                            <a:srgbClr val="002060"/>
                          </a:solidFill>
                          <a:effectLst/>
                          <a:latin typeface="+mj-ea"/>
                          <a:ea typeface="+mj-ea"/>
                        </a:rPr>
                        <a:t>●两者存在</a:t>
                      </a:r>
                      <a:r>
                        <a:rPr lang="zh-CN" sz="1600" b="1" kern="100">
                          <a:solidFill>
                            <a:srgbClr val="002060"/>
                          </a:solidFill>
                          <a:effectLst/>
                          <a:highlight>
                            <a:srgbClr val="FFFF00"/>
                          </a:highlight>
                          <a:latin typeface="+mj-ea"/>
                          <a:ea typeface="+mj-ea"/>
                        </a:rPr>
                        <a:t>反比</a:t>
                      </a:r>
                      <a:r>
                        <a:rPr lang="zh-CN" sz="1600" b="1" kern="100">
                          <a:solidFill>
                            <a:srgbClr val="002060"/>
                          </a:solidFill>
                          <a:effectLst/>
                          <a:latin typeface="+mj-ea"/>
                          <a:ea typeface="+mj-ea"/>
                        </a:rPr>
                        <a:t>的数量关系</a:t>
                      </a:r>
                    </a:p>
                    <a:p>
                      <a:pPr algn="just">
                        <a:lnSpc>
                          <a:spcPct val="150000"/>
                        </a:lnSpc>
                        <a:spcAft>
                          <a:spcPts val="0"/>
                        </a:spcAft>
                      </a:pPr>
                      <a:r>
                        <a:rPr lang="zh-CN" sz="1600" b="1" kern="100">
                          <a:solidFill>
                            <a:srgbClr val="002060"/>
                          </a:solidFill>
                          <a:effectLst/>
                          <a:latin typeface="+mj-ea"/>
                          <a:ea typeface="+mj-ea"/>
                        </a:rPr>
                        <a:t>●两者相互制约，其中</a:t>
                      </a:r>
                      <a:r>
                        <a:rPr lang="zh-CN" sz="1600" b="1" kern="100">
                          <a:solidFill>
                            <a:srgbClr val="002060"/>
                          </a:solidFill>
                          <a:effectLst/>
                          <a:highlight>
                            <a:srgbClr val="FFFF00"/>
                          </a:highlight>
                          <a:latin typeface="+mj-ea"/>
                          <a:ea typeface="+mj-ea"/>
                        </a:rPr>
                        <a:t>管理幅度</a:t>
                      </a:r>
                      <a:r>
                        <a:rPr lang="zh-CN" sz="1600" b="1" kern="100">
                          <a:solidFill>
                            <a:srgbClr val="002060"/>
                          </a:solidFill>
                          <a:effectLst/>
                          <a:latin typeface="+mj-ea"/>
                          <a:ea typeface="+mj-ea"/>
                        </a:rPr>
                        <a:t>起</a:t>
                      </a:r>
                      <a:r>
                        <a:rPr lang="zh-CN" sz="1600" b="1" kern="100">
                          <a:solidFill>
                            <a:srgbClr val="002060"/>
                          </a:solidFill>
                          <a:effectLst/>
                          <a:highlight>
                            <a:srgbClr val="FFFF00"/>
                          </a:highlight>
                          <a:latin typeface="+mj-ea"/>
                          <a:ea typeface="+mj-ea"/>
                        </a:rPr>
                        <a:t>主导作用</a:t>
                      </a:r>
                      <a:r>
                        <a:rPr lang="zh-CN" sz="1600" b="1" kern="100">
                          <a:solidFill>
                            <a:srgbClr val="002060"/>
                          </a:solidFill>
                          <a:effectLst/>
                          <a:latin typeface="+mj-ea"/>
                          <a:ea typeface="+mj-ea"/>
                        </a:rPr>
                        <a:t>。</a:t>
                      </a:r>
                      <a:r>
                        <a:rPr lang="zh-CN" sz="1600" b="1" kern="100">
                          <a:solidFill>
                            <a:srgbClr val="002060"/>
                          </a:solidFill>
                          <a:effectLst/>
                          <a:highlight>
                            <a:srgbClr val="FFFF00"/>
                          </a:highlight>
                          <a:latin typeface="+mj-ea"/>
                          <a:ea typeface="+mj-ea"/>
                        </a:rPr>
                        <a:t>管理幅度</a:t>
                      </a:r>
                      <a:r>
                        <a:rPr lang="zh-CN" sz="1600" b="1" kern="100">
                          <a:solidFill>
                            <a:srgbClr val="002060"/>
                          </a:solidFill>
                          <a:effectLst/>
                          <a:latin typeface="+mj-ea"/>
                          <a:ea typeface="+mj-ea"/>
                        </a:rPr>
                        <a:t>决定</a:t>
                      </a:r>
                      <a:r>
                        <a:rPr lang="zh-CN" sz="1600" b="1" kern="100">
                          <a:solidFill>
                            <a:srgbClr val="002060"/>
                          </a:solidFill>
                          <a:effectLst/>
                          <a:highlight>
                            <a:srgbClr val="FFFF00"/>
                          </a:highlight>
                          <a:latin typeface="+mj-ea"/>
                          <a:ea typeface="+mj-ea"/>
                        </a:rPr>
                        <a:t>管理层次</a:t>
                      </a:r>
                      <a:r>
                        <a:rPr lang="zh-CN" sz="1600" b="1" kern="100">
                          <a:solidFill>
                            <a:srgbClr val="002060"/>
                          </a:solidFill>
                          <a:effectLst/>
                          <a:latin typeface="+mj-ea"/>
                          <a:ea typeface="+mj-ea"/>
                        </a:rPr>
                        <a:t>，</a:t>
                      </a:r>
                      <a:r>
                        <a:rPr lang="zh-CN" sz="1600" b="1" kern="100">
                          <a:solidFill>
                            <a:srgbClr val="002060"/>
                          </a:solidFill>
                          <a:effectLst/>
                          <a:highlight>
                            <a:srgbClr val="FFFF00"/>
                          </a:highlight>
                          <a:latin typeface="+mj-ea"/>
                          <a:ea typeface="+mj-ea"/>
                        </a:rPr>
                        <a:t>管理层次</a:t>
                      </a:r>
                      <a:r>
                        <a:rPr lang="zh-CN" sz="1600" b="1" kern="100">
                          <a:solidFill>
                            <a:srgbClr val="002060"/>
                          </a:solidFill>
                          <a:effectLst/>
                          <a:latin typeface="+mj-ea"/>
                          <a:ea typeface="+mj-ea"/>
                        </a:rPr>
                        <a:t>的多少取决于</a:t>
                      </a:r>
                      <a:r>
                        <a:rPr lang="zh-CN" sz="1600" b="1" kern="100">
                          <a:solidFill>
                            <a:srgbClr val="002060"/>
                          </a:solidFill>
                          <a:effectLst/>
                          <a:highlight>
                            <a:srgbClr val="FFFF00"/>
                          </a:highlight>
                          <a:latin typeface="+mj-ea"/>
                          <a:ea typeface="+mj-ea"/>
                        </a:rPr>
                        <a:t>管理幅度</a:t>
                      </a:r>
                      <a:r>
                        <a:rPr lang="zh-CN" sz="1600" b="1" kern="100">
                          <a:solidFill>
                            <a:srgbClr val="002060"/>
                          </a:solidFill>
                          <a:effectLst/>
                          <a:latin typeface="+mj-ea"/>
                          <a:ea typeface="+mj-ea"/>
                        </a:rPr>
                        <a:t>的大小。同时，</a:t>
                      </a:r>
                      <a:r>
                        <a:rPr lang="zh-CN" sz="1600" b="1" kern="100">
                          <a:solidFill>
                            <a:srgbClr val="002060"/>
                          </a:solidFill>
                          <a:effectLst/>
                          <a:highlight>
                            <a:srgbClr val="FFFF00"/>
                          </a:highlight>
                          <a:latin typeface="+mj-ea"/>
                          <a:ea typeface="+mj-ea"/>
                        </a:rPr>
                        <a:t>管理层次</a:t>
                      </a:r>
                      <a:r>
                        <a:rPr lang="zh-CN" sz="1600" b="1" kern="100">
                          <a:solidFill>
                            <a:srgbClr val="002060"/>
                          </a:solidFill>
                          <a:effectLst/>
                          <a:latin typeface="+mj-ea"/>
                          <a:ea typeface="+mj-ea"/>
                        </a:rPr>
                        <a:t>对</a:t>
                      </a:r>
                      <a:r>
                        <a:rPr lang="zh-CN" sz="1600" b="1" kern="100">
                          <a:solidFill>
                            <a:srgbClr val="002060"/>
                          </a:solidFill>
                          <a:effectLst/>
                          <a:highlight>
                            <a:srgbClr val="FFFF00"/>
                          </a:highlight>
                          <a:latin typeface="+mj-ea"/>
                          <a:ea typeface="+mj-ea"/>
                        </a:rPr>
                        <a:t>管理幅度</a:t>
                      </a:r>
                      <a:r>
                        <a:rPr lang="zh-CN" sz="1600" b="1" kern="100">
                          <a:solidFill>
                            <a:srgbClr val="002060"/>
                          </a:solidFill>
                          <a:effectLst/>
                          <a:latin typeface="+mj-ea"/>
                          <a:ea typeface="+mj-ea"/>
                        </a:rPr>
                        <a:t>也有一定的制约作用。</a:t>
                      </a:r>
                      <a:endParaRPr lang="zh-CN" sz="1600" b="1" kern="100">
                        <a:solidFill>
                          <a:srgbClr val="002060"/>
                        </a:solidFill>
                        <a:effectLst/>
                        <a:latin typeface="+mj-ea"/>
                        <a:ea typeface="+mj-ea"/>
                        <a:cs typeface="Times New Roman" panose="02020603050405020304" pitchFamily="18" charset="0"/>
                      </a:endParaRPr>
                    </a:p>
                  </a:txBody>
                  <a:tcPr marL="66879" marR="66879" marT="0" marB="0"/>
                </a:tc>
                <a:extLst>
                  <a:ext uri="{0D108BD9-81ED-4DB2-BD59-A6C34878D82A}">
                    <a16:rowId xmlns:a16="http://schemas.microsoft.com/office/drawing/2014/main" val="1390954532"/>
                  </a:ext>
                </a:extLst>
              </a:tr>
              <a:tr h="462455">
                <a:tc>
                  <a:txBody>
                    <a:bodyPr/>
                    <a:lstStyle/>
                    <a:p>
                      <a:pPr algn="just">
                        <a:lnSpc>
                          <a:spcPct val="150000"/>
                        </a:lnSpc>
                        <a:spcAft>
                          <a:spcPts val="0"/>
                        </a:spcAft>
                      </a:pPr>
                      <a:r>
                        <a:rPr lang="zh-CN" sz="1600" b="1" kern="0">
                          <a:solidFill>
                            <a:srgbClr val="002060"/>
                          </a:solidFill>
                          <a:effectLst/>
                          <a:latin typeface="+mj-ea"/>
                          <a:ea typeface="+mj-ea"/>
                        </a:rPr>
                        <a:t>（</a:t>
                      </a:r>
                      <a:r>
                        <a:rPr lang="en-US" sz="1600" b="1" kern="0">
                          <a:solidFill>
                            <a:srgbClr val="002060"/>
                          </a:solidFill>
                          <a:effectLst/>
                          <a:latin typeface="+mj-ea"/>
                          <a:ea typeface="+mj-ea"/>
                        </a:rPr>
                        <a:t>2</a:t>
                      </a:r>
                      <a:r>
                        <a:rPr lang="zh-CN" sz="1600" b="1" kern="0">
                          <a:solidFill>
                            <a:srgbClr val="002060"/>
                          </a:solidFill>
                          <a:effectLst/>
                          <a:latin typeface="+mj-ea"/>
                          <a:ea typeface="+mj-ea"/>
                        </a:rPr>
                        <a:t>）</a:t>
                      </a:r>
                      <a:r>
                        <a:rPr lang="zh-CN" sz="1600" b="1" kern="100">
                          <a:solidFill>
                            <a:srgbClr val="002060"/>
                          </a:solidFill>
                          <a:effectLst/>
                          <a:highlight>
                            <a:srgbClr val="FFFF00"/>
                          </a:highlight>
                          <a:latin typeface="+mj-ea"/>
                          <a:ea typeface="+mj-ea"/>
                        </a:rPr>
                        <a:t>专业化程度</a:t>
                      </a:r>
                      <a:endParaRPr lang="zh-CN" sz="1600" b="1" kern="100">
                        <a:solidFill>
                          <a:srgbClr val="002060"/>
                        </a:solidFill>
                        <a:effectLst/>
                        <a:latin typeface="+mj-ea"/>
                        <a:ea typeface="+mj-ea"/>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a:solidFill>
                            <a:srgbClr val="002060"/>
                          </a:solidFill>
                          <a:effectLst/>
                          <a:latin typeface="+mj-ea"/>
                          <a:ea typeface="+mj-ea"/>
                        </a:rPr>
                        <a:t>指企业各职能工作分工的精细程度，具体表现为部门（科室）和职务（岗位）数量的多少。</a:t>
                      </a:r>
                      <a:endParaRPr lang="zh-CN" sz="1600" b="1" kern="100">
                        <a:solidFill>
                          <a:srgbClr val="002060"/>
                        </a:solidFill>
                        <a:effectLst/>
                        <a:latin typeface="+mj-ea"/>
                        <a:ea typeface="+mj-ea"/>
                        <a:cs typeface="Times New Roman" panose="02020603050405020304" pitchFamily="18" charset="0"/>
                      </a:endParaRPr>
                    </a:p>
                  </a:txBody>
                  <a:tcPr marL="66879" marR="66879" marT="0" marB="0"/>
                </a:tc>
                <a:extLst>
                  <a:ext uri="{0D108BD9-81ED-4DB2-BD59-A6C34878D82A}">
                    <a16:rowId xmlns:a16="http://schemas.microsoft.com/office/drawing/2014/main" val="4230904210"/>
                  </a:ext>
                </a:extLst>
              </a:tr>
              <a:tr h="217232">
                <a:tc>
                  <a:txBody>
                    <a:bodyPr/>
                    <a:lstStyle/>
                    <a:p>
                      <a:pPr algn="just">
                        <a:lnSpc>
                          <a:spcPct val="150000"/>
                        </a:lnSpc>
                        <a:spcAft>
                          <a:spcPts val="0"/>
                        </a:spcAft>
                      </a:pPr>
                      <a:r>
                        <a:rPr lang="zh-CN" sz="1600" b="1" kern="0">
                          <a:solidFill>
                            <a:srgbClr val="002060"/>
                          </a:solidFill>
                          <a:effectLst/>
                          <a:latin typeface="+mj-ea"/>
                          <a:ea typeface="+mj-ea"/>
                        </a:rPr>
                        <a:t>（</a:t>
                      </a:r>
                      <a:r>
                        <a:rPr lang="en-US" sz="1600" b="1" kern="0">
                          <a:solidFill>
                            <a:srgbClr val="002060"/>
                          </a:solidFill>
                          <a:effectLst/>
                          <a:latin typeface="+mj-ea"/>
                          <a:ea typeface="+mj-ea"/>
                        </a:rPr>
                        <a:t>3</a:t>
                      </a:r>
                      <a:r>
                        <a:rPr lang="zh-CN" sz="1600" b="1" kern="0">
                          <a:solidFill>
                            <a:srgbClr val="002060"/>
                          </a:solidFill>
                          <a:effectLst/>
                          <a:latin typeface="+mj-ea"/>
                          <a:ea typeface="+mj-ea"/>
                        </a:rPr>
                        <a:t>）地区分布</a:t>
                      </a:r>
                      <a:endParaRPr lang="zh-CN" sz="1600" b="1" kern="100">
                        <a:solidFill>
                          <a:srgbClr val="002060"/>
                        </a:solidFill>
                        <a:effectLst/>
                        <a:latin typeface="+mj-ea"/>
                        <a:ea typeface="+mj-ea"/>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a:solidFill>
                            <a:srgbClr val="002060"/>
                          </a:solidFill>
                          <a:effectLst/>
                          <a:latin typeface="+mj-ea"/>
                          <a:ea typeface="+mj-ea"/>
                        </a:rPr>
                        <a:t>地区分布越广，管理的复杂程度也就越高</a:t>
                      </a:r>
                      <a:endParaRPr lang="zh-CN" sz="1600" b="1" kern="100">
                        <a:solidFill>
                          <a:srgbClr val="002060"/>
                        </a:solidFill>
                        <a:effectLst/>
                        <a:latin typeface="+mj-ea"/>
                        <a:ea typeface="+mj-ea"/>
                        <a:cs typeface="Times New Roman" panose="02020603050405020304" pitchFamily="18" charset="0"/>
                      </a:endParaRPr>
                    </a:p>
                  </a:txBody>
                  <a:tcPr marL="66879" marR="66879" marT="0" marB="0"/>
                </a:tc>
                <a:extLst>
                  <a:ext uri="{0D108BD9-81ED-4DB2-BD59-A6C34878D82A}">
                    <a16:rowId xmlns:a16="http://schemas.microsoft.com/office/drawing/2014/main" val="2351109427"/>
                  </a:ext>
                </a:extLst>
              </a:tr>
              <a:tr h="462455">
                <a:tc>
                  <a:txBody>
                    <a:bodyPr/>
                    <a:lstStyle/>
                    <a:p>
                      <a:pPr algn="just">
                        <a:lnSpc>
                          <a:spcPct val="150000"/>
                        </a:lnSpc>
                        <a:spcAft>
                          <a:spcPts val="0"/>
                        </a:spcAft>
                      </a:pPr>
                      <a:r>
                        <a:rPr lang="zh-CN" sz="1600" b="1" kern="0">
                          <a:solidFill>
                            <a:srgbClr val="002060"/>
                          </a:solidFill>
                          <a:effectLst/>
                          <a:latin typeface="+mj-ea"/>
                          <a:ea typeface="+mj-ea"/>
                        </a:rPr>
                        <a:t>（</a:t>
                      </a:r>
                      <a:r>
                        <a:rPr lang="en-US" sz="1600" b="1" kern="0">
                          <a:solidFill>
                            <a:srgbClr val="002060"/>
                          </a:solidFill>
                          <a:effectLst/>
                          <a:latin typeface="+mj-ea"/>
                          <a:ea typeface="+mj-ea"/>
                        </a:rPr>
                        <a:t>4</a:t>
                      </a:r>
                      <a:r>
                        <a:rPr lang="zh-CN" sz="1600" b="1" kern="0">
                          <a:solidFill>
                            <a:srgbClr val="002060"/>
                          </a:solidFill>
                          <a:effectLst/>
                          <a:latin typeface="+mj-ea"/>
                          <a:ea typeface="+mj-ea"/>
                        </a:rPr>
                        <a:t>）</a:t>
                      </a:r>
                      <a:r>
                        <a:rPr lang="zh-CN" sz="1600" b="1" kern="100">
                          <a:solidFill>
                            <a:srgbClr val="002060"/>
                          </a:solidFill>
                          <a:effectLst/>
                          <a:latin typeface="+mj-ea"/>
                          <a:ea typeface="+mj-ea"/>
                        </a:rPr>
                        <a:t>分工形式</a:t>
                      </a:r>
                      <a:endParaRPr lang="zh-CN" sz="1600" b="1" kern="100">
                        <a:solidFill>
                          <a:srgbClr val="002060"/>
                        </a:solidFill>
                        <a:effectLst/>
                        <a:latin typeface="+mj-ea"/>
                        <a:ea typeface="+mj-ea"/>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a:solidFill>
                            <a:srgbClr val="002060"/>
                          </a:solidFill>
                          <a:effectLst/>
                          <a:latin typeface="+mj-ea"/>
                          <a:ea typeface="+mj-ea"/>
                        </a:rPr>
                        <a:t>即各部门的横向分工所采取的形式。常见：职能制、产品制、地区制、混合制。</a:t>
                      </a:r>
                      <a:endParaRPr lang="zh-CN" sz="1600" b="1" kern="100">
                        <a:solidFill>
                          <a:srgbClr val="002060"/>
                        </a:solidFill>
                        <a:effectLst/>
                        <a:latin typeface="+mj-ea"/>
                        <a:ea typeface="+mj-ea"/>
                        <a:cs typeface="Times New Roman" panose="02020603050405020304" pitchFamily="18" charset="0"/>
                      </a:endParaRPr>
                    </a:p>
                  </a:txBody>
                  <a:tcPr marL="66879" marR="66879" marT="0" marB="0"/>
                </a:tc>
                <a:extLst>
                  <a:ext uri="{0D108BD9-81ED-4DB2-BD59-A6C34878D82A}">
                    <a16:rowId xmlns:a16="http://schemas.microsoft.com/office/drawing/2014/main" val="2632443670"/>
                  </a:ext>
                </a:extLst>
              </a:tr>
              <a:tr h="462455">
                <a:tc>
                  <a:txBody>
                    <a:bodyPr/>
                    <a:lstStyle/>
                    <a:p>
                      <a:pPr algn="just">
                        <a:lnSpc>
                          <a:spcPct val="150000"/>
                        </a:lnSpc>
                        <a:spcAft>
                          <a:spcPts val="0"/>
                        </a:spcAft>
                      </a:pPr>
                      <a:r>
                        <a:rPr lang="zh-CN" sz="1600" b="1" kern="0">
                          <a:solidFill>
                            <a:srgbClr val="002060"/>
                          </a:solidFill>
                          <a:effectLst/>
                          <a:latin typeface="+mj-ea"/>
                          <a:ea typeface="+mj-ea"/>
                        </a:rPr>
                        <a:t>（</a:t>
                      </a:r>
                      <a:r>
                        <a:rPr lang="en-US" sz="1600" b="1" kern="0">
                          <a:solidFill>
                            <a:srgbClr val="002060"/>
                          </a:solidFill>
                          <a:effectLst/>
                          <a:latin typeface="+mj-ea"/>
                          <a:ea typeface="+mj-ea"/>
                        </a:rPr>
                        <a:t>5</a:t>
                      </a:r>
                      <a:r>
                        <a:rPr lang="zh-CN" sz="1600" b="1" kern="0">
                          <a:solidFill>
                            <a:srgbClr val="002060"/>
                          </a:solidFill>
                          <a:effectLst/>
                          <a:latin typeface="+mj-ea"/>
                          <a:ea typeface="+mj-ea"/>
                        </a:rPr>
                        <a:t>）关键职能</a:t>
                      </a:r>
                      <a:endParaRPr lang="zh-CN" sz="1600" b="1" kern="100">
                        <a:solidFill>
                          <a:srgbClr val="002060"/>
                        </a:solidFill>
                        <a:effectLst/>
                        <a:latin typeface="+mj-ea"/>
                        <a:ea typeface="+mj-ea"/>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dirty="0">
                          <a:solidFill>
                            <a:srgbClr val="002060"/>
                          </a:solidFill>
                          <a:effectLst/>
                          <a:latin typeface="+mj-ea"/>
                          <a:ea typeface="+mj-ea"/>
                        </a:rPr>
                        <a:t>关键职能是指在组织的组织结构中处于中心地位、具有较大职责和权限的职能部门。</a:t>
                      </a:r>
                      <a:endParaRPr lang="zh-CN" sz="1600" b="1" kern="100" dirty="0">
                        <a:solidFill>
                          <a:srgbClr val="002060"/>
                        </a:solidFill>
                        <a:effectLst/>
                        <a:latin typeface="+mj-ea"/>
                        <a:ea typeface="+mj-ea"/>
                        <a:cs typeface="Times New Roman" panose="02020603050405020304" pitchFamily="18" charset="0"/>
                      </a:endParaRPr>
                    </a:p>
                  </a:txBody>
                  <a:tcPr marL="66879" marR="66879" marT="0" marB="0"/>
                </a:tc>
                <a:extLst>
                  <a:ext uri="{0D108BD9-81ED-4DB2-BD59-A6C34878D82A}">
                    <a16:rowId xmlns:a16="http://schemas.microsoft.com/office/drawing/2014/main" val="4118863838"/>
                  </a:ext>
                </a:extLst>
              </a:tr>
              <a:tr h="217232">
                <a:tc>
                  <a:txBody>
                    <a:bodyPr/>
                    <a:lstStyle/>
                    <a:p>
                      <a:pPr algn="just">
                        <a:lnSpc>
                          <a:spcPct val="150000"/>
                        </a:lnSpc>
                        <a:spcAft>
                          <a:spcPts val="0"/>
                        </a:spcAft>
                      </a:pPr>
                      <a:r>
                        <a:rPr lang="zh-CN" sz="1600" b="1" kern="100">
                          <a:solidFill>
                            <a:srgbClr val="002060"/>
                          </a:solidFill>
                          <a:effectLst/>
                          <a:latin typeface="+mj-ea"/>
                          <a:ea typeface="+mj-ea"/>
                        </a:rPr>
                        <a:t>（</a:t>
                      </a:r>
                      <a:r>
                        <a:rPr lang="en-US" sz="1600" b="1" kern="100">
                          <a:solidFill>
                            <a:srgbClr val="002060"/>
                          </a:solidFill>
                          <a:effectLst/>
                          <a:latin typeface="+mj-ea"/>
                          <a:ea typeface="+mj-ea"/>
                        </a:rPr>
                        <a:t>6</a:t>
                      </a:r>
                      <a:r>
                        <a:rPr lang="zh-CN" sz="1600" b="1" kern="100">
                          <a:solidFill>
                            <a:srgbClr val="002060"/>
                          </a:solidFill>
                          <a:effectLst/>
                          <a:latin typeface="+mj-ea"/>
                          <a:ea typeface="+mj-ea"/>
                        </a:rPr>
                        <a:t>）集权程度</a:t>
                      </a:r>
                      <a:endParaRPr lang="zh-CN" sz="1600" b="1" kern="100">
                        <a:solidFill>
                          <a:srgbClr val="002060"/>
                        </a:solidFill>
                        <a:effectLst/>
                        <a:latin typeface="+mj-ea"/>
                        <a:ea typeface="+mj-ea"/>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a:solidFill>
                            <a:srgbClr val="002060"/>
                          </a:solidFill>
                          <a:effectLst/>
                          <a:latin typeface="+mj-ea"/>
                          <a:ea typeface="+mj-ea"/>
                        </a:rPr>
                        <a:t>经营的决策权和管理权大部分集中于高层管理者手中。</a:t>
                      </a:r>
                      <a:endParaRPr lang="zh-CN" sz="1600" b="1" kern="100">
                        <a:solidFill>
                          <a:srgbClr val="002060"/>
                        </a:solidFill>
                        <a:effectLst/>
                        <a:latin typeface="+mj-ea"/>
                        <a:ea typeface="+mj-ea"/>
                        <a:cs typeface="Times New Roman" panose="02020603050405020304" pitchFamily="18" charset="0"/>
                      </a:endParaRPr>
                    </a:p>
                  </a:txBody>
                  <a:tcPr marL="66879" marR="66879" marT="0" marB="0"/>
                </a:tc>
                <a:extLst>
                  <a:ext uri="{0D108BD9-81ED-4DB2-BD59-A6C34878D82A}">
                    <a16:rowId xmlns:a16="http://schemas.microsoft.com/office/drawing/2014/main" val="2637144420"/>
                  </a:ext>
                </a:extLst>
              </a:tr>
              <a:tr h="217232">
                <a:tc>
                  <a:txBody>
                    <a:bodyPr/>
                    <a:lstStyle/>
                    <a:p>
                      <a:pPr algn="just">
                        <a:lnSpc>
                          <a:spcPct val="150000"/>
                        </a:lnSpc>
                        <a:spcAft>
                          <a:spcPts val="0"/>
                        </a:spcAft>
                      </a:pPr>
                      <a:r>
                        <a:rPr lang="zh-CN" sz="1600" b="1" kern="0">
                          <a:solidFill>
                            <a:srgbClr val="002060"/>
                          </a:solidFill>
                          <a:effectLst/>
                          <a:latin typeface="+mj-ea"/>
                          <a:ea typeface="+mj-ea"/>
                        </a:rPr>
                        <a:t>（</a:t>
                      </a:r>
                      <a:r>
                        <a:rPr lang="en-US" sz="1600" b="1" kern="0">
                          <a:solidFill>
                            <a:srgbClr val="002060"/>
                          </a:solidFill>
                          <a:effectLst/>
                          <a:latin typeface="+mj-ea"/>
                          <a:ea typeface="+mj-ea"/>
                        </a:rPr>
                        <a:t>7</a:t>
                      </a:r>
                      <a:r>
                        <a:rPr lang="zh-CN" sz="1600" b="1" kern="0">
                          <a:solidFill>
                            <a:srgbClr val="002060"/>
                          </a:solidFill>
                          <a:effectLst/>
                          <a:latin typeface="+mj-ea"/>
                          <a:ea typeface="+mj-ea"/>
                        </a:rPr>
                        <a:t>）</a:t>
                      </a:r>
                      <a:r>
                        <a:rPr lang="zh-CN" sz="1600" b="1" kern="100">
                          <a:solidFill>
                            <a:srgbClr val="002060"/>
                          </a:solidFill>
                          <a:effectLst/>
                          <a:highlight>
                            <a:srgbClr val="FFFF00"/>
                          </a:highlight>
                          <a:latin typeface="+mj-ea"/>
                          <a:ea typeface="+mj-ea"/>
                        </a:rPr>
                        <a:t>规范化</a:t>
                      </a:r>
                      <a:endParaRPr lang="zh-CN" sz="1600" b="1" kern="100">
                        <a:solidFill>
                          <a:srgbClr val="002060"/>
                        </a:solidFill>
                        <a:effectLst/>
                        <a:latin typeface="+mj-ea"/>
                        <a:ea typeface="+mj-ea"/>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a:solidFill>
                            <a:srgbClr val="002060"/>
                          </a:solidFill>
                          <a:effectLst/>
                          <a:latin typeface="+mj-ea"/>
                          <a:ea typeface="+mj-ea"/>
                        </a:rPr>
                        <a:t>是指员工以同种方式完成相似工作的程度。</a:t>
                      </a:r>
                      <a:endParaRPr lang="zh-CN" sz="1600" b="1" kern="100">
                        <a:solidFill>
                          <a:srgbClr val="002060"/>
                        </a:solidFill>
                        <a:effectLst/>
                        <a:latin typeface="+mj-ea"/>
                        <a:ea typeface="+mj-ea"/>
                        <a:cs typeface="Times New Roman" panose="02020603050405020304" pitchFamily="18" charset="0"/>
                      </a:endParaRPr>
                    </a:p>
                  </a:txBody>
                  <a:tcPr marL="66879" marR="66879" marT="0" marB="0"/>
                </a:tc>
                <a:extLst>
                  <a:ext uri="{0D108BD9-81ED-4DB2-BD59-A6C34878D82A}">
                    <a16:rowId xmlns:a16="http://schemas.microsoft.com/office/drawing/2014/main" val="3718346070"/>
                  </a:ext>
                </a:extLst>
              </a:tr>
              <a:tr h="217232">
                <a:tc>
                  <a:txBody>
                    <a:bodyPr/>
                    <a:lstStyle/>
                    <a:p>
                      <a:pPr algn="just">
                        <a:lnSpc>
                          <a:spcPct val="150000"/>
                        </a:lnSpc>
                        <a:spcAft>
                          <a:spcPts val="0"/>
                        </a:spcAft>
                      </a:pPr>
                      <a:r>
                        <a:rPr lang="zh-CN" sz="1600" b="1" kern="0">
                          <a:solidFill>
                            <a:srgbClr val="002060"/>
                          </a:solidFill>
                          <a:effectLst/>
                          <a:latin typeface="+mj-ea"/>
                          <a:ea typeface="+mj-ea"/>
                        </a:rPr>
                        <a:t>（</a:t>
                      </a:r>
                      <a:r>
                        <a:rPr lang="en-US" sz="1600" b="1" kern="0">
                          <a:solidFill>
                            <a:srgbClr val="002060"/>
                          </a:solidFill>
                          <a:effectLst/>
                          <a:latin typeface="+mj-ea"/>
                          <a:ea typeface="+mj-ea"/>
                        </a:rPr>
                        <a:t>8</a:t>
                      </a:r>
                      <a:r>
                        <a:rPr lang="zh-CN" sz="1600" b="1" kern="0">
                          <a:solidFill>
                            <a:srgbClr val="002060"/>
                          </a:solidFill>
                          <a:effectLst/>
                          <a:latin typeface="+mj-ea"/>
                          <a:ea typeface="+mj-ea"/>
                        </a:rPr>
                        <a:t>）</a:t>
                      </a:r>
                      <a:r>
                        <a:rPr lang="zh-CN" sz="1600" b="1" kern="100">
                          <a:solidFill>
                            <a:srgbClr val="002060"/>
                          </a:solidFill>
                          <a:effectLst/>
                          <a:latin typeface="+mj-ea"/>
                          <a:ea typeface="+mj-ea"/>
                        </a:rPr>
                        <a:t>制度化程度</a:t>
                      </a:r>
                      <a:endParaRPr lang="zh-CN" sz="1600" b="1" kern="100">
                        <a:solidFill>
                          <a:srgbClr val="002060"/>
                        </a:solidFill>
                        <a:effectLst/>
                        <a:latin typeface="+mj-ea"/>
                        <a:ea typeface="+mj-ea"/>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a:solidFill>
                            <a:srgbClr val="002060"/>
                          </a:solidFill>
                          <a:effectLst/>
                          <a:latin typeface="+mj-ea"/>
                          <a:ea typeface="+mj-ea"/>
                        </a:rPr>
                        <a:t>在企业中采用书面文件的数量可以反映其</a:t>
                      </a:r>
                      <a:r>
                        <a:rPr lang="zh-CN" sz="1600" b="1" kern="100">
                          <a:solidFill>
                            <a:srgbClr val="002060"/>
                          </a:solidFill>
                          <a:effectLst/>
                          <a:latin typeface="+mj-ea"/>
                          <a:ea typeface="+mj-ea"/>
                        </a:rPr>
                        <a:t>制度化程度</a:t>
                      </a:r>
                      <a:endParaRPr lang="zh-CN" sz="1600" b="1" kern="100">
                        <a:solidFill>
                          <a:srgbClr val="002060"/>
                        </a:solidFill>
                        <a:effectLst/>
                        <a:latin typeface="+mj-ea"/>
                        <a:ea typeface="+mj-ea"/>
                        <a:cs typeface="Times New Roman" panose="02020603050405020304" pitchFamily="18" charset="0"/>
                      </a:endParaRPr>
                    </a:p>
                  </a:txBody>
                  <a:tcPr marL="66879" marR="66879" marT="0" marB="0"/>
                </a:tc>
                <a:extLst>
                  <a:ext uri="{0D108BD9-81ED-4DB2-BD59-A6C34878D82A}">
                    <a16:rowId xmlns:a16="http://schemas.microsoft.com/office/drawing/2014/main" val="380405815"/>
                  </a:ext>
                </a:extLst>
              </a:tr>
              <a:tr h="707678">
                <a:tc>
                  <a:txBody>
                    <a:bodyPr/>
                    <a:lstStyle/>
                    <a:p>
                      <a:pPr algn="just">
                        <a:lnSpc>
                          <a:spcPct val="150000"/>
                        </a:lnSpc>
                        <a:spcAft>
                          <a:spcPts val="0"/>
                        </a:spcAft>
                      </a:pPr>
                      <a:r>
                        <a:rPr lang="zh-CN" sz="1600" b="1" kern="0">
                          <a:solidFill>
                            <a:srgbClr val="002060"/>
                          </a:solidFill>
                          <a:effectLst/>
                          <a:latin typeface="+mj-ea"/>
                          <a:ea typeface="+mj-ea"/>
                        </a:rPr>
                        <a:t>（</a:t>
                      </a:r>
                      <a:r>
                        <a:rPr lang="en-US" sz="1600" b="1" kern="0">
                          <a:solidFill>
                            <a:srgbClr val="002060"/>
                          </a:solidFill>
                          <a:effectLst/>
                          <a:latin typeface="+mj-ea"/>
                          <a:ea typeface="+mj-ea"/>
                        </a:rPr>
                        <a:t>9</a:t>
                      </a:r>
                      <a:r>
                        <a:rPr lang="zh-CN" sz="1600" b="1" kern="0">
                          <a:solidFill>
                            <a:srgbClr val="002060"/>
                          </a:solidFill>
                          <a:effectLst/>
                          <a:latin typeface="+mj-ea"/>
                          <a:ea typeface="+mj-ea"/>
                        </a:rPr>
                        <a:t>）</a:t>
                      </a:r>
                      <a:r>
                        <a:rPr lang="zh-CN" sz="1600" b="1" kern="100">
                          <a:solidFill>
                            <a:srgbClr val="002060"/>
                          </a:solidFill>
                          <a:effectLst/>
                          <a:latin typeface="+mj-ea"/>
                          <a:ea typeface="+mj-ea"/>
                        </a:rPr>
                        <a:t>职业化程度</a:t>
                      </a:r>
                      <a:endParaRPr lang="zh-CN" sz="1600" b="1" kern="100">
                        <a:solidFill>
                          <a:srgbClr val="002060"/>
                        </a:solidFill>
                        <a:effectLst/>
                        <a:latin typeface="+mj-ea"/>
                        <a:ea typeface="+mj-ea"/>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a:solidFill>
                            <a:srgbClr val="002060"/>
                          </a:solidFill>
                          <a:effectLst/>
                          <a:latin typeface="+mj-ea"/>
                          <a:ea typeface="+mj-ea"/>
                        </a:rPr>
                        <a:t>指企业员工为了掌握其本职工作，需要接受正规教育和培训的程度。通常，用“员工的平均文化程度”或“上岗职业培训期限”作为衡量职业化程度高低的指标。</a:t>
                      </a:r>
                      <a:endParaRPr lang="zh-CN" sz="1600" b="1" kern="100">
                        <a:solidFill>
                          <a:srgbClr val="002060"/>
                        </a:solidFill>
                        <a:effectLst/>
                        <a:latin typeface="+mj-ea"/>
                        <a:ea typeface="+mj-ea"/>
                        <a:cs typeface="Times New Roman" panose="02020603050405020304" pitchFamily="18" charset="0"/>
                      </a:endParaRPr>
                    </a:p>
                  </a:txBody>
                  <a:tcPr marL="66879" marR="66879" marT="0" marB="0"/>
                </a:tc>
                <a:extLst>
                  <a:ext uri="{0D108BD9-81ED-4DB2-BD59-A6C34878D82A}">
                    <a16:rowId xmlns:a16="http://schemas.microsoft.com/office/drawing/2014/main" val="1207581044"/>
                  </a:ext>
                </a:extLst>
              </a:tr>
              <a:tr h="217232">
                <a:tc>
                  <a:txBody>
                    <a:bodyPr/>
                    <a:lstStyle/>
                    <a:p>
                      <a:pPr algn="just">
                        <a:lnSpc>
                          <a:spcPct val="150000"/>
                        </a:lnSpc>
                        <a:spcAft>
                          <a:spcPts val="0"/>
                        </a:spcAft>
                      </a:pPr>
                      <a:r>
                        <a:rPr lang="zh-CN" sz="1600" b="1" kern="0" dirty="0">
                          <a:solidFill>
                            <a:srgbClr val="002060"/>
                          </a:solidFill>
                          <a:effectLst/>
                          <a:latin typeface="+mj-ea"/>
                          <a:ea typeface="+mj-ea"/>
                        </a:rPr>
                        <a:t>（</a:t>
                      </a:r>
                      <a:r>
                        <a:rPr lang="en-US" sz="1600" b="1" kern="0" dirty="0">
                          <a:solidFill>
                            <a:srgbClr val="002060"/>
                          </a:solidFill>
                          <a:effectLst/>
                          <a:latin typeface="+mj-ea"/>
                          <a:ea typeface="+mj-ea"/>
                        </a:rPr>
                        <a:t>10</a:t>
                      </a:r>
                      <a:r>
                        <a:rPr lang="zh-CN" sz="1600" b="1" kern="0" dirty="0">
                          <a:solidFill>
                            <a:srgbClr val="002060"/>
                          </a:solidFill>
                          <a:effectLst/>
                          <a:latin typeface="+mj-ea"/>
                          <a:ea typeface="+mj-ea"/>
                        </a:rPr>
                        <a:t>）人员结构</a:t>
                      </a:r>
                      <a:endParaRPr lang="zh-CN" sz="1600" b="1" kern="100" dirty="0">
                        <a:solidFill>
                          <a:srgbClr val="002060"/>
                        </a:solidFill>
                        <a:effectLst/>
                        <a:latin typeface="+mj-ea"/>
                        <a:ea typeface="+mj-ea"/>
                        <a:cs typeface="Times New Roman" panose="02020603050405020304" pitchFamily="18" charset="0"/>
                      </a:endParaRPr>
                    </a:p>
                  </a:txBody>
                  <a:tcPr marL="66879" marR="66879" marT="0" marB="0"/>
                </a:tc>
                <a:tc>
                  <a:txBody>
                    <a:bodyPr/>
                    <a:lstStyle/>
                    <a:p>
                      <a:pPr algn="just">
                        <a:lnSpc>
                          <a:spcPct val="150000"/>
                        </a:lnSpc>
                        <a:spcAft>
                          <a:spcPts val="0"/>
                        </a:spcAft>
                      </a:pPr>
                      <a:r>
                        <a:rPr lang="zh-CN" sz="1600" b="1" kern="0" dirty="0">
                          <a:solidFill>
                            <a:srgbClr val="002060"/>
                          </a:solidFill>
                          <a:effectLst/>
                          <a:latin typeface="+mj-ea"/>
                          <a:ea typeface="+mj-ea"/>
                        </a:rPr>
                        <a:t>各部门人员、各职能人员在组织职工总数中的比例情况</a:t>
                      </a:r>
                      <a:endParaRPr lang="zh-CN" sz="1600" b="1" kern="100" dirty="0">
                        <a:solidFill>
                          <a:srgbClr val="002060"/>
                        </a:solidFill>
                        <a:effectLst/>
                        <a:latin typeface="+mj-ea"/>
                        <a:ea typeface="+mj-ea"/>
                        <a:cs typeface="Times New Roman" panose="02020603050405020304" pitchFamily="18" charset="0"/>
                      </a:endParaRPr>
                    </a:p>
                  </a:txBody>
                  <a:tcPr marL="66879" marR="66879" marT="0" marB="0"/>
                </a:tc>
                <a:extLst>
                  <a:ext uri="{0D108BD9-81ED-4DB2-BD59-A6C34878D82A}">
                    <a16:rowId xmlns:a16="http://schemas.microsoft.com/office/drawing/2014/main" val="3653376178"/>
                  </a:ext>
                </a:extLst>
              </a:tr>
            </a:tbl>
          </a:graphicData>
        </a:graphic>
      </p:graphicFrame>
    </p:spTree>
    <p:extLst>
      <p:ext uri="{BB962C8B-B14F-4D97-AF65-F5344CB8AC3E}">
        <p14:creationId xmlns:p14="http://schemas.microsoft.com/office/powerpoint/2010/main" val="22987149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7E75E944-10E9-41A1-8E64-3485C913F18B}"/>
              </a:ext>
            </a:extLst>
          </p:cNvPr>
          <p:cNvSpPr/>
          <p:nvPr/>
        </p:nvSpPr>
        <p:spPr>
          <a:xfrm>
            <a:off x="901984" y="131425"/>
            <a:ext cx="6096000" cy="784830"/>
          </a:xfrm>
          <a:prstGeom prst="rect">
            <a:avLst/>
          </a:prstGeom>
        </p:spPr>
        <p:txBody>
          <a:bodyPr>
            <a:spAutoFit/>
          </a:bodyPr>
          <a:lstStyle/>
          <a:p>
            <a:pPr marL="279400" indent="-279400" algn="ctr">
              <a:lnSpc>
                <a:spcPct val="150000"/>
              </a:lnSpc>
              <a:spcAft>
                <a:spcPts val="0"/>
              </a:spcAft>
            </a:pPr>
            <a:r>
              <a:rPr lang="en-US" altLang="zh-CN" kern="0" dirty="0">
                <a:solidFill>
                  <a:srgbClr val="000080"/>
                </a:solidFill>
                <a:latin typeface="+mj-ea"/>
                <a:ea typeface="+mj-ea"/>
                <a:cs typeface="Times New Roman" panose="02020603050405020304" pitchFamily="18" charset="0"/>
              </a:rPr>
              <a:t> </a:t>
            </a:r>
            <a:endParaRPr lang="zh-CN" altLang="zh-CN" sz="1600" kern="100" dirty="0">
              <a:latin typeface="+mj-ea"/>
              <a:ea typeface="+mj-ea"/>
              <a:cs typeface="Times New Roman" panose="02020603050405020304" pitchFamily="18" charset="0"/>
            </a:endParaRPr>
          </a:p>
          <a:p>
            <a:r>
              <a:rPr lang="en-US" altLang="zh-CN" b="1" u="sng" kern="100" dirty="0">
                <a:solidFill>
                  <a:srgbClr val="C00000"/>
                </a:solidFill>
                <a:latin typeface="+mj-ea"/>
                <a:ea typeface="+mj-ea"/>
                <a:cs typeface="Times New Roman" panose="02020603050405020304" pitchFamily="18" charset="0"/>
              </a:rPr>
              <a:t>27.</a:t>
            </a:r>
            <a:r>
              <a:rPr lang="zh-CN" altLang="zh-CN" b="1" u="sng" kern="100" dirty="0">
                <a:solidFill>
                  <a:srgbClr val="C00000"/>
                </a:solidFill>
                <a:latin typeface="+mj-ea"/>
                <a:ea typeface="+mj-ea"/>
                <a:cs typeface="Times New Roman" panose="02020603050405020304" pitchFamily="18" charset="0"/>
              </a:rPr>
              <a:t>组织设计的程序（节选）</a:t>
            </a:r>
            <a:r>
              <a:rPr lang="zh-CN" altLang="zh-CN" kern="100" dirty="0">
                <a:solidFill>
                  <a:srgbClr val="000080"/>
                </a:solidFill>
                <a:latin typeface="+mj-ea"/>
                <a:ea typeface="+mj-ea"/>
              </a:rPr>
              <a:t> </a:t>
            </a:r>
            <a:endParaRPr lang="zh-CN" altLang="en-US" dirty="0">
              <a:latin typeface="+mj-ea"/>
              <a:ea typeface="+mj-ea"/>
            </a:endParaRPr>
          </a:p>
        </p:txBody>
      </p:sp>
      <p:graphicFrame>
        <p:nvGraphicFramePr>
          <p:cNvPr id="7" name="表格 6">
            <a:extLst>
              <a:ext uri="{FF2B5EF4-FFF2-40B4-BE49-F238E27FC236}">
                <a16:creationId xmlns:a16="http://schemas.microsoft.com/office/drawing/2014/main" id="{E99531BB-CBE1-430C-9FA1-03BE52209397}"/>
              </a:ext>
            </a:extLst>
          </p:cNvPr>
          <p:cNvGraphicFramePr>
            <a:graphicFrameLocks noGrp="1"/>
          </p:cNvGraphicFramePr>
          <p:nvPr>
            <p:extLst>
              <p:ext uri="{D42A27DB-BD31-4B8C-83A1-F6EECF244321}">
                <p14:modId xmlns:p14="http://schemas.microsoft.com/office/powerpoint/2010/main" val="2092869835"/>
              </p:ext>
            </p:extLst>
          </p:nvPr>
        </p:nvGraphicFramePr>
        <p:xfrm>
          <a:off x="901984" y="993105"/>
          <a:ext cx="10628029" cy="2883027"/>
        </p:xfrm>
        <a:graphic>
          <a:graphicData uri="http://schemas.openxmlformats.org/drawingml/2006/table">
            <a:tbl>
              <a:tblPr>
                <a:tableStyleId>{5C22544A-7EE6-4342-B048-85BDC9FD1C3A}</a:tableStyleId>
              </a:tblPr>
              <a:tblGrid>
                <a:gridCol w="10628029">
                  <a:extLst>
                    <a:ext uri="{9D8B030D-6E8A-4147-A177-3AD203B41FA5}">
                      <a16:colId xmlns:a16="http://schemas.microsoft.com/office/drawing/2014/main" val="2920796640"/>
                    </a:ext>
                  </a:extLst>
                </a:gridCol>
              </a:tblGrid>
              <a:tr h="0">
                <a:tc>
                  <a:txBody>
                    <a:bodyPr/>
                    <a:lstStyle/>
                    <a:p>
                      <a:pPr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1</a:t>
                      </a:r>
                      <a:r>
                        <a:rPr lang="zh-CN" sz="1600" b="1" kern="100" dirty="0">
                          <a:solidFill>
                            <a:srgbClr val="002060"/>
                          </a:solidFill>
                          <a:effectLst/>
                          <a:latin typeface="+mj-ea"/>
                          <a:ea typeface="+mj-ea"/>
                        </a:rPr>
                        <a:t>）确定组织设计的基本方针和原则</a:t>
                      </a:r>
                    </a:p>
                    <a:p>
                      <a:pPr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2</a:t>
                      </a:r>
                      <a:r>
                        <a:rPr lang="zh-CN" sz="1600" b="1" kern="100" dirty="0">
                          <a:solidFill>
                            <a:srgbClr val="002060"/>
                          </a:solidFill>
                          <a:effectLst/>
                          <a:latin typeface="+mj-ea"/>
                          <a:ea typeface="+mj-ea"/>
                        </a:rPr>
                        <a:t>）进行</a:t>
                      </a:r>
                      <a:r>
                        <a:rPr lang="zh-CN" sz="1600" b="1" u="sng" kern="100" dirty="0">
                          <a:solidFill>
                            <a:srgbClr val="002060"/>
                          </a:solidFill>
                          <a:effectLst/>
                          <a:highlight>
                            <a:srgbClr val="FFFF00"/>
                          </a:highlight>
                          <a:latin typeface="+mj-ea"/>
                          <a:ea typeface="+mj-ea"/>
                        </a:rPr>
                        <a:t>职能</a:t>
                      </a:r>
                      <a:r>
                        <a:rPr lang="zh-CN" sz="1600" b="1" kern="100" dirty="0">
                          <a:solidFill>
                            <a:srgbClr val="002060"/>
                          </a:solidFill>
                          <a:effectLst/>
                          <a:latin typeface="+mj-ea"/>
                          <a:ea typeface="+mj-ea"/>
                        </a:rPr>
                        <a:t>分析和职能设计：组织设计过程的</a:t>
                      </a:r>
                      <a:r>
                        <a:rPr lang="zh-CN" sz="1600" b="1" u="sng" kern="100" dirty="0">
                          <a:solidFill>
                            <a:srgbClr val="002060"/>
                          </a:solidFill>
                          <a:effectLst/>
                          <a:highlight>
                            <a:srgbClr val="FFFF00"/>
                          </a:highlight>
                          <a:latin typeface="+mj-ea"/>
                          <a:ea typeface="+mj-ea"/>
                        </a:rPr>
                        <a:t>首要工作</a:t>
                      </a:r>
                      <a:endParaRPr lang="zh-CN" sz="1600" b="1" kern="100" dirty="0">
                        <a:solidFill>
                          <a:srgbClr val="002060"/>
                        </a:solidFill>
                        <a:effectLst/>
                        <a:latin typeface="+mj-ea"/>
                        <a:ea typeface="+mj-ea"/>
                      </a:endParaRPr>
                    </a:p>
                    <a:p>
                      <a:pPr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3</a:t>
                      </a:r>
                      <a:r>
                        <a:rPr lang="zh-CN" sz="1600" b="1" kern="100" dirty="0">
                          <a:solidFill>
                            <a:srgbClr val="002060"/>
                          </a:solidFill>
                          <a:effectLst/>
                          <a:latin typeface="+mj-ea"/>
                          <a:ea typeface="+mj-ea"/>
                        </a:rPr>
                        <a:t>）设计组织结构的</a:t>
                      </a:r>
                      <a:r>
                        <a:rPr lang="zh-CN" sz="1600" b="1" u="sng" kern="100" dirty="0">
                          <a:solidFill>
                            <a:srgbClr val="002060"/>
                          </a:solidFill>
                          <a:effectLst/>
                          <a:highlight>
                            <a:srgbClr val="FFFF00"/>
                          </a:highlight>
                          <a:latin typeface="+mj-ea"/>
                          <a:ea typeface="+mj-ea"/>
                        </a:rPr>
                        <a:t>框架</a:t>
                      </a:r>
                      <a:r>
                        <a:rPr lang="zh-CN" sz="1600" b="1" kern="100" dirty="0">
                          <a:solidFill>
                            <a:srgbClr val="002060"/>
                          </a:solidFill>
                          <a:effectLst/>
                          <a:latin typeface="+mj-ea"/>
                          <a:ea typeface="+mj-ea"/>
                        </a:rPr>
                        <a:t>：组织设计的</a:t>
                      </a:r>
                      <a:r>
                        <a:rPr lang="zh-CN" sz="1600" b="1" u="sng" kern="100" dirty="0">
                          <a:solidFill>
                            <a:srgbClr val="002060"/>
                          </a:solidFill>
                          <a:effectLst/>
                          <a:highlight>
                            <a:srgbClr val="FFFF00"/>
                          </a:highlight>
                          <a:latin typeface="+mj-ea"/>
                          <a:ea typeface="+mj-ea"/>
                        </a:rPr>
                        <a:t>主体</a:t>
                      </a:r>
                      <a:r>
                        <a:rPr lang="zh-CN" sz="1600" b="1" kern="100" dirty="0">
                          <a:solidFill>
                            <a:srgbClr val="002060"/>
                          </a:solidFill>
                          <a:effectLst/>
                          <a:latin typeface="+mj-ea"/>
                          <a:ea typeface="+mj-ea"/>
                        </a:rPr>
                        <a:t>工作</a:t>
                      </a:r>
                    </a:p>
                    <a:p>
                      <a:pPr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4</a:t>
                      </a:r>
                      <a:r>
                        <a:rPr lang="zh-CN" sz="1600" b="1" kern="100" dirty="0">
                          <a:solidFill>
                            <a:srgbClr val="002060"/>
                          </a:solidFill>
                          <a:effectLst/>
                          <a:latin typeface="+mj-ea"/>
                          <a:ea typeface="+mj-ea"/>
                        </a:rPr>
                        <a:t>）</a:t>
                      </a:r>
                      <a:r>
                        <a:rPr lang="zh-CN" sz="1600" b="1" u="sng" kern="100" dirty="0">
                          <a:solidFill>
                            <a:srgbClr val="002060"/>
                          </a:solidFill>
                          <a:effectLst/>
                          <a:highlight>
                            <a:srgbClr val="FFFF00"/>
                          </a:highlight>
                          <a:latin typeface="+mj-ea"/>
                          <a:ea typeface="+mj-ea"/>
                        </a:rPr>
                        <a:t>联系方式</a:t>
                      </a:r>
                      <a:r>
                        <a:rPr lang="zh-CN" sz="1600" b="1" kern="100" dirty="0">
                          <a:solidFill>
                            <a:srgbClr val="002060"/>
                          </a:solidFill>
                          <a:effectLst/>
                          <a:latin typeface="+mj-ea"/>
                          <a:ea typeface="+mj-ea"/>
                        </a:rPr>
                        <a:t>的设计：保证整个组织结构协调一致、有效运作的</a:t>
                      </a:r>
                      <a:r>
                        <a:rPr lang="zh-CN" sz="1600" b="1" u="sng" kern="100" dirty="0">
                          <a:solidFill>
                            <a:srgbClr val="002060"/>
                          </a:solidFill>
                          <a:effectLst/>
                          <a:highlight>
                            <a:srgbClr val="FFFF00"/>
                          </a:highlight>
                          <a:latin typeface="+mj-ea"/>
                          <a:ea typeface="+mj-ea"/>
                        </a:rPr>
                        <a:t>关键</a:t>
                      </a:r>
                      <a:endParaRPr lang="zh-CN" sz="1600" b="1" kern="100" dirty="0">
                        <a:solidFill>
                          <a:srgbClr val="002060"/>
                        </a:solidFill>
                        <a:effectLst/>
                        <a:latin typeface="+mj-ea"/>
                        <a:ea typeface="+mj-ea"/>
                      </a:endParaRPr>
                    </a:p>
                    <a:p>
                      <a:pPr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5</a:t>
                      </a:r>
                      <a:r>
                        <a:rPr lang="zh-CN" sz="1600" b="1" kern="100" dirty="0">
                          <a:solidFill>
                            <a:srgbClr val="002060"/>
                          </a:solidFill>
                          <a:effectLst/>
                          <a:latin typeface="+mj-ea"/>
                          <a:ea typeface="+mj-ea"/>
                        </a:rPr>
                        <a:t>）管理</a:t>
                      </a:r>
                      <a:r>
                        <a:rPr lang="zh-CN" sz="1600" b="1" u="sng" kern="100" dirty="0">
                          <a:solidFill>
                            <a:srgbClr val="002060"/>
                          </a:solidFill>
                          <a:effectLst/>
                          <a:highlight>
                            <a:srgbClr val="FFFF00"/>
                          </a:highlight>
                          <a:latin typeface="+mj-ea"/>
                          <a:ea typeface="+mj-ea"/>
                        </a:rPr>
                        <a:t>规范</a:t>
                      </a:r>
                      <a:r>
                        <a:rPr lang="zh-CN" sz="1600" b="1" kern="100" dirty="0">
                          <a:solidFill>
                            <a:srgbClr val="002060"/>
                          </a:solidFill>
                          <a:effectLst/>
                          <a:latin typeface="+mj-ea"/>
                          <a:ea typeface="+mj-ea"/>
                        </a:rPr>
                        <a:t>的设计：组织结构的细化，起到</a:t>
                      </a:r>
                      <a:r>
                        <a:rPr lang="zh-CN" sz="1600" b="1" u="sng" kern="100" dirty="0">
                          <a:solidFill>
                            <a:srgbClr val="002060"/>
                          </a:solidFill>
                          <a:effectLst/>
                          <a:highlight>
                            <a:srgbClr val="FFFF00"/>
                          </a:highlight>
                          <a:latin typeface="+mj-ea"/>
                          <a:ea typeface="+mj-ea"/>
                        </a:rPr>
                        <a:t>巩固和稳定</a:t>
                      </a:r>
                      <a:r>
                        <a:rPr lang="zh-CN" sz="1600" b="1" kern="100" dirty="0">
                          <a:solidFill>
                            <a:srgbClr val="002060"/>
                          </a:solidFill>
                          <a:effectLst/>
                          <a:latin typeface="+mj-ea"/>
                          <a:ea typeface="+mj-ea"/>
                        </a:rPr>
                        <a:t>组织结构的作用</a:t>
                      </a:r>
                    </a:p>
                    <a:p>
                      <a:pPr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6</a:t>
                      </a:r>
                      <a:r>
                        <a:rPr lang="zh-CN" sz="1600" b="1" kern="100" dirty="0">
                          <a:solidFill>
                            <a:srgbClr val="002060"/>
                          </a:solidFill>
                          <a:effectLst/>
                          <a:latin typeface="+mj-ea"/>
                          <a:ea typeface="+mj-ea"/>
                        </a:rPr>
                        <a:t>）人员配备和培训体系的设计</a:t>
                      </a:r>
                    </a:p>
                    <a:p>
                      <a:pPr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7</a:t>
                      </a:r>
                      <a:r>
                        <a:rPr lang="zh-CN" sz="1600" b="1" kern="100" dirty="0">
                          <a:solidFill>
                            <a:srgbClr val="002060"/>
                          </a:solidFill>
                          <a:effectLst/>
                          <a:latin typeface="+mj-ea"/>
                          <a:ea typeface="+mj-ea"/>
                        </a:rPr>
                        <a:t>）各类运行制度的设计：绩效、激励、招聘、培训与开发等制度，保证组织结构的正常运行</a:t>
                      </a:r>
                    </a:p>
                    <a:p>
                      <a:pPr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8</a:t>
                      </a:r>
                      <a:r>
                        <a:rPr lang="zh-CN" sz="1600" b="1" kern="100" dirty="0">
                          <a:solidFill>
                            <a:srgbClr val="002060"/>
                          </a:solidFill>
                          <a:effectLst/>
                          <a:latin typeface="+mj-ea"/>
                          <a:ea typeface="+mj-ea"/>
                        </a:rPr>
                        <a:t>）反馈和修正：适应新的情况</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218482659"/>
                  </a:ext>
                </a:extLst>
              </a:tr>
            </a:tbl>
          </a:graphicData>
        </a:graphic>
      </p:graphicFrame>
      <p:sp>
        <p:nvSpPr>
          <p:cNvPr id="8" name="矩形 7">
            <a:extLst>
              <a:ext uri="{FF2B5EF4-FFF2-40B4-BE49-F238E27FC236}">
                <a16:creationId xmlns:a16="http://schemas.microsoft.com/office/drawing/2014/main" id="{3E540398-F1CD-4314-A48C-703AA581C108}"/>
              </a:ext>
            </a:extLst>
          </p:cNvPr>
          <p:cNvSpPr/>
          <p:nvPr/>
        </p:nvSpPr>
        <p:spPr>
          <a:xfrm>
            <a:off x="1031382" y="4196244"/>
            <a:ext cx="3679212" cy="369332"/>
          </a:xfrm>
          <a:prstGeom prst="rect">
            <a:avLst/>
          </a:prstGeom>
        </p:spPr>
        <p:txBody>
          <a:bodyPr wrap="none">
            <a:spAutoFit/>
          </a:bodyPr>
          <a:lstStyle/>
          <a:p>
            <a:r>
              <a:rPr lang="en-US" altLang="zh-CN" b="1" u="sng" kern="100" dirty="0">
                <a:solidFill>
                  <a:srgbClr val="C00000"/>
                </a:solidFill>
                <a:latin typeface="+mj-ea"/>
                <a:ea typeface="+mj-ea"/>
                <a:cs typeface="Times New Roman" panose="02020603050405020304" pitchFamily="18" charset="0"/>
              </a:rPr>
              <a:t>28.</a:t>
            </a:r>
            <a:r>
              <a:rPr lang="zh-CN" altLang="zh-CN" b="1" u="sng" dirty="0">
                <a:solidFill>
                  <a:srgbClr val="C00000"/>
                </a:solidFill>
                <a:latin typeface="+mj-ea"/>
                <a:ea typeface="+mj-ea"/>
                <a:cs typeface="Times New Roman" panose="02020603050405020304" pitchFamily="18" charset="0"/>
              </a:rPr>
              <a:t>行政层级式组织形式（</a:t>
            </a:r>
            <a:r>
              <a:rPr lang="zh-CN" altLang="zh-CN" b="1" u="sng" kern="100" dirty="0">
                <a:solidFill>
                  <a:srgbClr val="C00000"/>
                </a:solidFill>
                <a:latin typeface="+mj-ea"/>
                <a:ea typeface="+mj-ea"/>
                <a:cs typeface="Times New Roman" panose="02020603050405020304" pitchFamily="18" charset="0"/>
              </a:rPr>
              <a:t>常用</a:t>
            </a:r>
            <a:r>
              <a:rPr lang="en-US" altLang="zh-CN" b="1" u="sng" kern="100" dirty="0">
                <a:solidFill>
                  <a:srgbClr val="C00000"/>
                </a:solidFill>
                <a:latin typeface="+mj-ea"/>
                <a:ea typeface="+mj-ea"/>
              </a:rPr>
              <a:t>1</a:t>
            </a:r>
            <a:r>
              <a:rPr lang="zh-CN" altLang="zh-CN" b="1" u="sng" kern="100" dirty="0">
                <a:solidFill>
                  <a:srgbClr val="C00000"/>
                </a:solidFill>
                <a:latin typeface="+mj-ea"/>
                <a:ea typeface="+mj-ea"/>
                <a:cs typeface="Times New Roman" panose="02020603050405020304" pitchFamily="18" charset="0"/>
              </a:rPr>
              <a:t>）</a:t>
            </a:r>
            <a:endParaRPr lang="zh-CN" altLang="en-US" dirty="0">
              <a:latin typeface="+mj-ea"/>
              <a:ea typeface="+mj-ea"/>
            </a:endParaRPr>
          </a:p>
        </p:txBody>
      </p:sp>
      <p:graphicFrame>
        <p:nvGraphicFramePr>
          <p:cNvPr id="9" name="表格 8">
            <a:extLst>
              <a:ext uri="{FF2B5EF4-FFF2-40B4-BE49-F238E27FC236}">
                <a16:creationId xmlns:a16="http://schemas.microsoft.com/office/drawing/2014/main" id="{08B2B0B7-ACD2-4889-BB3D-28F34AC721B6}"/>
              </a:ext>
            </a:extLst>
          </p:cNvPr>
          <p:cNvGraphicFramePr>
            <a:graphicFrameLocks noGrp="1"/>
          </p:cNvGraphicFramePr>
          <p:nvPr>
            <p:extLst>
              <p:ext uri="{D42A27DB-BD31-4B8C-83A1-F6EECF244321}">
                <p14:modId xmlns:p14="http://schemas.microsoft.com/office/powerpoint/2010/main" val="3012840065"/>
              </p:ext>
            </p:extLst>
          </p:nvPr>
        </p:nvGraphicFramePr>
        <p:xfrm>
          <a:off x="914400" y="4603531"/>
          <a:ext cx="10615613" cy="1696985"/>
        </p:xfrm>
        <a:graphic>
          <a:graphicData uri="http://schemas.openxmlformats.org/drawingml/2006/table">
            <a:tbl>
              <a:tblPr>
                <a:tableStyleId>{5C22544A-7EE6-4342-B048-85BDC9FD1C3A}</a:tableStyleId>
              </a:tblPr>
              <a:tblGrid>
                <a:gridCol w="1320901">
                  <a:extLst>
                    <a:ext uri="{9D8B030D-6E8A-4147-A177-3AD203B41FA5}">
                      <a16:colId xmlns:a16="http://schemas.microsoft.com/office/drawing/2014/main" val="2217213688"/>
                    </a:ext>
                  </a:extLst>
                </a:gridCol>
                <a:gridCol w="9294712">
                  <a:extLst>
                    <a:ext uri="{9D8B030D-6E8A-4147-A177-3AD203B41FA5}">
                      <a16:colId xmlns:a16="http://schemas.microsoft.com/office/drawing/2014/main" val="3993081446"/>
                    </a:ext>
                  </a:extLst>
                </a:gridCol>
              </a:tblGrid>
              <a:tr h="520262">
                <a:tc>
                  <a:txBody>
                    <a:bodyPr/>
                    <a:lstStyle/>
                    <a:p>
                      <a:pPr algn="just">
                        <a:lnSpc>
                          <a:spcPct val="150000"/>
                        </a:lnSpc>
                        <a:spcAft>
                          <a:spcPts val="0"/>
                        </a:spcAft>
                      </a:pPr>
                      <a:r>
                        <a:rPr lang="zh-CN" altLang="en-US" sz="1800" b="1" kern="100" dirty="0">
                          <a:solidFill>
                            <a:srgbClr val="002060"/>
                          </a:solidFill>
                          <a:effectLst/>
                          <a:latin typeface="+mj-ea"/>
                          <a:ea typeface="+mj-ea"/>
                          <a:cs typeface="Times New Roman" panose="02020603050405020304" pitchFamily="18" charset="0"/>
                        </a:rPr>
                        <a:t>决定因素</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en-US" altLang="zh-CN" sz="1800" b="1" kern="100" dirty="0">
                          <a:solidFill>
                            <a:srgbClr val="002060"/>
                          </a:solidFill>
                          <a:effectLst/>
                          <a:latin typeface="+mj-ea"/>
                          <a:ea typeface="+mj-ea"/>
                          <a:cs typeface="Times New Roman" panose="02020603050405020304" pitchFamily="18" charset="0"/>
                        </a:rPr>
                        <a:t>(1)</a:t>
                      </a:r>
                      <a:r>
                        <a:rPr lang="zh-CN" altLang="en-US" sz="1800" b="1" kern="100" dirty="0">
                          <a:solidFill>
                            <a:srgbClr val="002060"/>
                          </a:solidFill>
                          <a:effectLst/>
                          <a:latin typeface="+mj-ea"/>
                          <a:ea typeface="+mj-ea"/>
                          <a:cs typeface="Times New Roman" panose="02020603050405020304" pitchFamily="18" charset="0"/>
                        </a:rPr>
                        <a:t>权力等级；</a:t>
                      </a:r>
                      <a:r>
                        <a:rPr lang="en-US" altLang="zh-CN" sz="1800" b="1" kern="100" dirty="0">
                          <a:solidFill>
                            <a:srgbClr val="002060"/>
                          </a:solidFill>
                          <a:effectLst/>
                          <a:latin typeface="+mj-ea"/>
                          <a:ea typeface="+mj-ea"/>
                          <a:cs typeface="Times New Roman" panose="02020603050405020304" pitchFamily="18" charset="0"/>
                        </a:rPr>
                        <a:t>(2)</a:t>
                      </a:r>
                      <a:r>
                        <a:rPr lang="zh-CN" altLang="en-US" sz="1800" b="1" kern="100" dirty="0">
                          <a:solidFill>
                            <a:srgbClr val="002060"/>
                          </a:solidFill>
                          <a:effectLst/>
                          <a:latin typeface="+mj-ea"/>
                          <a:ea typeface="+mj-ea"/>
                          <a:cs typeface="Times New Roman" panose="02020603050405020304" pitchFamily="18" charset="0"/>
                        </a:rPr>
                        <a:t>分工；</a:t>
                      </a:r>
                      <a:r>
                        <a:rPr lang="en-US" altLang="zh-CN" sz="1800" b="1" kern="100" dirty="0">
                          <a:solidFill>
                            <a:srgbClr val="002060"/>
                          </a:solidFill>
                          <a:effectLst/>
                          <a:latin typeface="+mj-ea"/>
                          <a:ea typeface="+mj-ea"/>
                          <a:cs typeface="Times New Roman" panose="02020603050405020304" pitchFamily="18" charset="0"/>
                        </a:rPr>
                        <a:t>(3)</a:t>
                      </a:r>
                      <a:r>
                        <a:rPr lang="zh-CN" altLang="en-US" sz="1800" b="1" kern="100" dirty="0">
                          <a:solidFill>
                            <a:srgbClr val="002060"/>
                          </a:solidFill>
                          <a:effectLst/>
                          <a:latin typeface="+mj-ea"/>
                          <a:ea typeface="+mj-ea"/>
                          <a:cs typeface="Times New Roman" panose="02020603050405020304" pitchFamily="18" charset="0"/>
                        </a:rPr>
                        <a:t>规章；</a:t>
                      </a:r>
                      <a:r>
                        <a:rPr lang="en-US" altLang="zh-CN" sz="1800" b="1" kern="100" dirty="0">
                          <a:solidFill>
                            <a:srgbClr val="002060"/>
                          </a:solidFill>
                          <a:effectLst/>
                          <a:latin typeface="+mj-ea"/>
                          <a:ea typeface="+mj-ea"/>
                          <a:cs typeface="Times New Roman" panose="02020603050405020304" pitchFamily="18" charset="0"/>
                        </a:rPr>
                        <a:t>(4)</a:t>
                      </a:r>
                      <a:r>
                        <a:rPr lang="zh-CN" altLang="en-US" sz="1800" b="1" kern="100" dirty="0">
                          <a:solidFill>
                            <a:srgbClr val="002060"/>
                          </a:solidFill>
                          <a:effectLst/>
                          <a:latin typeface="+mj-ea"/>
                          <a:ea typeface="+mj-ea"/>
                          <a:cs typeface="Times New Roman" panose="02020603050405020304" pitchFamily="18" charset="0"/>
                        </a:rPr>
                        <a:t>程序规范；</a:t>
                      </a:r>
                      <a:r>
                        <a:rPr lang="en-US" altLang="zh-CN" sz="1800" b="1" kern="100" dirty="0">
                          <a:solidFill>
                            <a:srgbClr val="002060"/>
                          </a:solidFill>
                          <a:effectLst/>
                          <a:latin typeface="+mj-ea"/>
                          <a:ea typeface="+mj-ea"/>
                          <a:cs typeface="Times New Roman" panose="02020603050405020304" pitchFamily="18" charset="0"/>
                        </a:rPr>
                        <a:t>(5)</a:t>
                      </a:r>
                      <a:r>
                        <a:rPr lang="zh-CN" altLang="en-US" sz="1800" b="1" kern="100" dirty="0">
                          <a:solidFill>
                            <a:srgbClr val="002060"/>
                          </a:solidFill>
                          <a:effectLst/>
                          <a:latin typeface="+mj-ea"/>
                          <a:ea typeface="+mj-ea"/>
                          <a:cs typeface="Times New Roman" panose="02020603050405020304" pitchFamily="18" charset="0"/>
                        </a:rPr>
                        <a:t>非个人因素；</a:t>
                      </a:r>
                      <a:r>
                        <a:rPr lang="en-US" altLang="zh-CN" sz="1800" b="1" kern="100" dirty="0">
                          <a:solidFill>
                            <a:srgbClr val="002060"/>
                          </a:solidFill>
                          <a:effectLst/>
                          <a:latin typeface="+mj-ea"/>
                          <a:ea typeface="+mj-ea"/>
                          <a:cs typeface="Times New Roman" panose="02020603050405020304" pitchFamily="18" charset="0"/>
                        </a:rPr>
                        <a:t>(6)</a:t>
                      </a:r>
                      <a:r>
                        <a:rPr lang="zh-CN" altLang="en-US" sz="1800" b="1" kern="100" dirty="0">
                          <a:solidFill>
                            <a:srgbClr val="002060"/>
                          </a:solidFill>
                          <a:effectLst/>
                          <a:latin typeface="+mj-ea"/>
                          <a:ea typeface="+mj-ea"/>
                          <a:cs typeface="Times New Roman" panose="02020603050405020304" pitchFamily="18" charset="0"/>
                        </a:rPr>
                        <a:t>技术能力</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729094">
                <a:tc>
                  <a:txBody>
                    <a:bodyPr/>
                    <a:lstStyle/>
                    <a:p>
                      <a:pPr algn="just">
                        <a:lnSpc>
                          <a:spcPct val="150000"/>
                        </a:lnSpc>
                        <a:spcAft>
                          <a:spcPts val="0"/>
                        </a:spcAft>
                      </a:pPr>
                      <a:r>
                        <a:rPr lang="zh-CN" sz="1800" b="1" u="sng" kern="0" dirty="0">
                          <a:solidFill>
                            <a:srgbClr val="002060"/>
                          </a:solidFill>
                          <a:effectLst/>
                          <a:highlight>
                            <a:srgbClr val="FFFF00"/>
                          </a:highlight>
                          <a:latin typeface="+mj-ea"/>
                          <a:ea typeface="+mj-ea"/>
                        </a:rPr>
                        <a:t>优点</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u="sng" kern="0" dirty="0">
                          <a:solidFill>
                            <a:srgbClr val="002060"/>
                          </a:solidFill>
                          <a:effectLst/>
                          <a:highlight>
                            <a:srgbClr val="FFFF00"/>
                          </a:highlight>
                          <a:latin typeface="+mj-ea"/>
                          <a:ea typeface="+mj-ea"/>
                        </a:rPr>
                        <a:t>可以保证高度集权、强调等级的管理能够顺利执行，所制定的规章和程序也不需要频繁改动。</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023385828"/>
                  </a:ext>
                </a:extLst>
              </a:tr>
              <a:tr h="447629">
                <a:tc>
                  <a:txBody>
                    <a:bodyPr/>
                    <a:lstStyle/>
                    <a:p>
                      <a:pPr algn="just">
                        <a:lnSpc>
                          <a:spcPct val="150000"/>
                        </a:lnSpc>
                        <a:spcAft>
                          <a:spcPts val="0"/>
                        </a:spcAft>
                      </a:pPr>
                      <a:r>
                        <a:rPr lang="zh-CN" sz="1800" b="1" u="sng" kern="0" dirty="0">
                          <a:solidFill>
                            <a:srgbClr val="002060"/>
                          </a:solidFill>
                          <a:effectLst/>
                          <a:highlight>
                            <a:srgbClr val="FFFF00"/>
                          </a:highlight>
                          <a:latin typeface="+mj-ea"/>
                          <a:ea typeface="+mj-ea"/>
                        </a:rPr>
                        <a:t>适用范围</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u="sng" kern="0" dirty="0">
                          <a:solidFill>
                            <a:srgbClr val="002060"/>
                          </a:solidFill>
                          <a:effectLst/>
                          <a:highlight>
                            <a:srgbClr val="FFFF00"/>
                          </a:highlight>
                          <a:latin typeface="+mj-ea"/>
                          <a:ea typeface="+mj-ea"/>
                        </a:rPr>
                        <a:t>在复杂</a:t>
                      </a:r>
                      <a:r>
                        <a:rPr lang="en-US" sz="1800" b="1" u="sng" kern="0" dirty="0">
                          <a:solidFill>
                            <a:srgbClr val="002060"/>
                          </a:solidFill>
                          <a:effectLst/>
                          <a:highlight>
                            <a:srgbClr val="FFFF00"/>
                          </a:highlight>
                          <a:latin typeface="+mj-ea"/>
                          <a:ea typeface="+mj-ea"/>
                        </a:rPr>
                        <a:t>/</a:t>
                      </a:r>
                      <a:r>
                        <a:rPr lang="zh-CN" sz="1800" b="1" u="sng" kern="0" dirty="0">
                          <a:solidFill>
                            <a:srgbClr val="002060"/>
                          </a:solidFill>
                          <a:effectLst/>
                          <a:highlight>
                            <a:srgbClr val="FFFF00"/>
                          </a:highlight>
                          <a:latin typeface="+mj-ea"/>
                          <a:ea typeface="+mj-ea"/>
                        </a:rPr>
                        <a:t>静态环境中最有效；所制定的规章和程序也不需要频繁改动。</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610081510"/>
                  </a:ext>
                </a:extLst>
              </a:tr>
            </a:tbl>
          </a:graphicData>
        </a:graphic>
      </p:graphicFrame>
    </p:spTree>
    <p:extLst>
      <p:ext uri="{BB962C8B-B14F-4D97-AF65-F5344CB8AC3E}">
        <p14:creationId xmlns:p14="http://schemas.microsoft.com/office/powerpoint/2010/main" val="19380419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F9CFEC16-20F6-4FFE-B662-6E01DA1C121B}"/>
              </a:ext>
            </a:extLst>
          </p:cNvPr>
          <p:cNvSpPr/>
          <p:nvPr/>
        </p:nvSpPr>
        <p:spPr>
          <a:xfrm>
            <a:off x="970987" y="548489"/>
            <a:ext cx="4140877" cy="458908"/>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mj-ea"/>
                <a:ea typeface="+mj-ea"/>
                <a:cs typeface="Times New Roman" panose="02020603050405020304" pitchFamily="18" charset="0"/>
              </a:rPr>
              <a:t>29.</a:t>
            </a:r>
            <a:r>
              <a:rPr lang="zh-CN" altLang="zh-CN" b="1" u="sng" kern="100" dirty="0">
                <a:solidFill>
                  <a:srgbClr val="C00000"/>
                </a:solidFill>
                <a:latin typeface="+mj-ea"/>
                <a:ea typeface="+mj-ea"/>
                <a:cs typeface="Times New Roman" panose="02020603050405020304" pitchFamily="18" charset="0"/>
              </a:rPr>
              <a:t>职能制结构（法约尔模型：常用</a:t>
            </a:r>
            <a:r>
              <a:rPr lang="en-US" altLang="zh-CN" b="1" u="sng" kern="100" dirty="0">
                <a:solidFill>
                  <a:srgbClr val="C00000"/>
                </a:solidFill>
                <a:latin typeface="+mj-ea"/>
                <a:ea typeface="+mj-ea"/>
                <a:cs typeface="Times New Roman" panose="02020603050405020304" pitchFamily="18" charset="0"/>
              </a:rPr>
              <a:t>2</a:t>
            </a:r>
            <a:r>
              <a:rPr lang="zh-CN" altLang="zh-CN" b="1" u="sng" kern="100" dirty="0">
                <a:solidFill>
                  <a:srgbClr val="C00000"/>
                </a:solidFill>
                <a:latin typeface="+mj-ea"/>
                <a:ea typeface="+mj-ea"/>
                <a:cs typeface="Times New Roman" panose="02020603050405020304" pitchFamily="18" charset="0"/>
              </a:rPr>
              <a:t>）</a:t>
            </a: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418DCB09-09BC-40D1-AAC0-9B1CE4B2EAC7}"/>
              </a:ext>
            </a:extLst>
          </p:cNvPr>
          <p:cNvGraphicFramePr>
            <a:graphicFrameLocks noGrp="1"/>
          </p:cNvGraphicFramePr>
          <p:nvPr>
            <p:extLst>
              <p:ext uri="{D42A27DB-BD31-4B8C-83A1-F6EECF244321}">
                <p14:modId xmlns:p14="http://schemas.microsoft.com/office/powerpoint/2010/main" val="1449496521"/>
              </p:ext>
            </p:extLst>
          </p:nvPr>
        </p:nvGraphicFramePr>
        <p:xfrm>
          <a:off x="692151" y="1049249"/>
          <a:ext cx="10837862" cy="5314188"/>
        </p:xfrm>
        <a:graphic>
          <a:graphicData uri="http://schemas.openxmlformats.org/drawingml/2006/table">
            <a:tbl>
              <a:tblPr>
                <a:tableStyleId>{5C22544A-7EE6-4342-B048-85BDC9FD1C3A}</a:tableStyleId>
              </a:tblPr>
              <a:tblGrid>
                <a:gridCol w="1656911">
                  <a:extLst>
                    <a:ext uri="{9D8B030D-6E8A-4147-A177-3AD203B41FA5}">
                      <a16:colId xmlns:a16="http://schemas.microsoft.com/office/drawing/2014/main" val="697272334"/>
                    </a:ext>
                  </a:extLst>
                </a:gridCol>
                <a:gridCol w="9180951">
                  <a:extLst>
                    <a:ext uri="{9D8B030D-6E8A-4147-A177-3AD203B41FA5}">
                      <a16:colId xmlns:a16="http://schemas.microsoft.com/office/drawing/2014/main" val="1501078207"/>
                    </a:ext>
                  </a:extLst>
                </a:gridCol>
              </a:tblGrid>
              <a:tr h="0">
                <a:tc>
                  <a:txBody>
                    <a:bodyPr/>
                    <a:lstStyle/>
                    <a:p>
                      <a:pPr algn="just">
                        <a:lnSpc>
                          <a:spcPct val="150000"/>
                        </a:lnSpc>
                        <a:spcAft>
                          <a:spcPts val="0"/>
                        </a:spcAft>
                      </a:pPr>
                      <a:r>
                        <a:rPr lang="en-US" sz="1600" b="1" kern="100" dirty="0">
                          <a:solidFill>
                            <a:srgbClr val="002060"/>
                          </a:solidFill>
                          <a:effectLst/>
                          <a:latin typeface="+mj-ea"/>
                          <a:ea typeface="+mj-ea"/>
                        </a:rPr>
                        <a:t>1.</a:t>
                      </a:r>
                      <a:r>
                        <a:rPr lang="zh-CN" sz="1600" b="1" kern="100" dirty="0">
                          <a:solidFill>
                            <a:srgbClr val="002060"/>
                          </a:solidFill>
                          <a:effectLst/>
                          <a:latin typeface="+mj-ea"/>
                          <a:ea typeface="+mj-ea"/>
                        </a:rPr>
                        <a:t>特点</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kern="100">
                          <a:solidFill>
                            <a:srgbClr val="002060"/>
                          </a:solidFill>
                          <a:effectLst/>
                          <a:latin typeface="+mj-ea"/>
                          <a:ea typeface="+mj-ea"/>
                        </a:rPr>
                        <a:t>（</a:t>
                      </a:r>
                      <a:r>
                        <a:rPr lang="en-US" sz="1600" b="1" kern="100">
                          <a:solidFill>
                            <a:srgbClr val="002060"/>
                          </a:solidFill>
                          <a:effectLst/>
                          <a:latin typeface="+mj-ea"/>
                          <a:ea typeface="+mj-ea"/>
                        </a:rPr>
                        <a:t>1</a:t>
                      </a:r>
                      <a:r>
                        <a:rPr lang="zh-CN" sz="1600" b="1" kern="100">
                          <a:solidFill>
                            <a:srgbClr val="002060"/>
                          </a:solidFill>
                          <a:effectLst/>
                          <a:latin typeface="+mj-ea"/>
                          <a:ea typeface="+mj-ea"/>
                        </a:rPr>
                        <a:t>）职能分工</a:t>
                      </a:r>
                    </a:p>
                    <a:p>
                      <a:pPr algn="just">
                        <a:lnSpc>
                          <a:spcPct val="150000"/>
                        </a:lnSpc>
                        <a:spcAft>
                          <a:spcPts val="0"/>
                        </a:spcAft>
                      </a:pPr>
                      <a:r>
                        <a:rPr lang="zh-CN" sz="1600" b="1" kern="100">
                          <a:solidFill>
                            <a:srgbClr val="002060"/>
                          </a:solidFill>
                          <a:effectLst/>
                          <a:latin typeface="+mj-ea"/>
                          <a:ea typeface="+mj-ea"/>
                        </a:rPr>
                        <a:t>（</a:t>
                      </a:r>
                      <a:r>
                        <a:rPr lang="en-US" sz="1600" b="1" kern="100">
                          <a:solidFill>
                            <a:srgbClr val="002060"/>
                          </a:solidFill>
                          <a:effectLst/>
                          <a:latin typeface="+mj-ea"/>
                          <a:ea typeface="+mj-ea"/>
                        </a:rPr>
                        <a:t>2</a:t>
                      </a:r>
                      <a:r>
                        <a:rPr lang="zh-CN" sz="1600" b="1" kern="100">
                          <a:solidFill>
                            <a:srgbClr val="002060"/>
                          </a:solidFill>
                          <a:effectLst/>
                          <a:latin typeface="+mj-ea"/>
                          <a:ea typeface="+mj-ea"/>
                        </a:rPr>
                        <a:t>）直线</a:t>
                      </a:r>
                      <a:r>
                        <a:rPr lang="en-US" sz="1600" b="1" kern="100">
                          <a:solidFill>
                            <a:srgbClr val="002060"/>
                          </a:solidFill>
                          <a:effectLst/>
                          <a:latin typeface="+mj-ea"/>
                          <a:ea typeface="+mj-ea"/>
                        </a:rPr>
                        <a:t>—</a:t>
                      </a:r>
                      <a:r>
                        <a:rPr lang="zh-CN" sz="1600" b="1" kern="100">
                          <a:solidFill>
                            <a:srgbClr val="002060"/>
                          </a:solidFill>
                          <a:effectLst/>
                          <a:latin typeface="+mj-ea"/>
                          <a:ea typeface="+mj-ea"/>
                        </a:rPr>
                        <a:t>参谋制</a:t>
                      </a:r>
                    </a:p>
                    <a:p>
                      <a:pPr algn="just">
                        <a:lnSpc>
                          <a:spcPct val="150000"/>
                        </a:lnSpc>
                        <a:spcAft>
                          <a:spcPts val="0"/>
                        </a:spcAft>
                      </a:pPr>
                      <a:r>
                        <a:rPr lang="zh-CN" sz="1600" b="1" kern="100">
                          <a:solidFill>
                            <a:srgbClr val="002060"/>
                          </a:solidFill>
                          <a:effectLst/>
                          <a:latin typeface="+mj-ea"/>
                          <a:ea typeface="+mj-ea"/>
                        </a:rPr>
                        <a:t>（</a:t>
                      </a:r>
                      <a:r>
                        <a:rPr lang="en-US" sz="1600" b="1" kern="100">
                          <a:solidFill>
                            <a:srgbClr val="002060"/>
                          </a:solidFill>
                          <a:effectLst/>
                          <a:latin typeface="+mj-ea"/>
                          <a:ea typeface="+mj-ea"/>
                        </a:rPr>
                        <a:t>3</a:t>
                      </a:r>
                      <a:r>
                        <a:rPr lang="zh-CN" sz="1600" b="1" kern="100">
                          <a:solidFill>
                            <a:srgbClr val="002060"/>
                          </a:solidFill>
                          <a:effectLst/>
                          <a:latin typeface="+mj-ea"/>
                          <a:ea typeface="+mj-ea"/>
                        </a:rPr>
                        <a:t>）管理权力高度集中</a:t>
                      </a:r>
                      <a:endParaRPr lang="zh-CN" sz="16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265873919"/>
                  </a:ext>
                </a:extLst>
              </a:tr>
              <a:tr h="0">
                <a:tc>
                  <a:txBody>
                    <a:bodyPr/>
                    <a:lstStyle/>
                    <a:p>
                      <a:pPr algn="just">
                        <a:lnSpc>
                          <a:spcPct val="150000"/>
                        </a:lnSpc>
                        <a:spcAft>
                          <a:spcPts val="0"/>
                        </a:spcAft>
                      </a:pPr>
                      <a:r>
                        <a:rPr lang="en-US" sz="1600" b="1" kern="100">
                          <a:solidFill>
                            <a:srgbClr val="002060"/>
                          </a:solidFill>
                          <a:effectLst/>
                          <a:latin typeface="+mj-ea"/>
                          <a:ea typeface="+mj-ea"/>
                        </a:rPr>
                        <a:t>2.</a:t>
                      </a:r>
                      <a:r>
                        <a:rPr lang="zh-CN" sz="1600" b="1" kern="100">
                          <a:solidFill>
                            <a:srgbClr val="002060"/>
                          </a:solidFill>
                          <a:effectLst/>
                          <a:latin typeface="+mj-ea"/>
                          <a:ea typeface="+mj-ea"/>
                        </a:rPr>
                        <a:t>优点</a:t>
                      </a:r>
                      <a:endParaRPr lang="zh-CN" sz="16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marL="349250" indent="-349250"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1</a:t>
                      </a:r>
                      <a:r>
                        <a:rPr lang="zh-CN" sz="1600" b="1" kern="100" dirty="0">
                          <a:solidFill>
                            <a:srgbClr val="002060"/>
                          </a:solidFill>
                          <a:effectLst/>
                          <a:latin typeface="+mj-ea"/>
                          <a:ea typeface="+mj-ea"/>
                        </a:rPr>
                        <a:t>）相互影响和相互支持的机会较多</a:t>
                      </a:r>
                    </a:p>
                    <a:p>
                      <a:pPr marL="349250" indent="-349250"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2</a:t>
                      </a:r>
                      <a:r>
                        <a:rPr lang="zh-CN" sz="1600" b="1" kern="100" dirty="0">
                          <a:solidFill>
                            <a:srgbClr val="002060"/>
                          </a:solidFill>
                          <a:effectLst/>
                          <a:latin typeface="+mj-ea"/>
                          <a:ea typeface="+mj-ea"/>
                        </a:rPr>
                        <a:t>）消除设备及劳动力的重复，对资源最充分地利用</a:t>
                      </a:r>
                    </a:p>
                    <a:p>
                      <a:pPr marL="349250" indent="-349250"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3</a:t>
                      </a:r>
                      <a:r>
                        <a:rPr lang="zh-CN" sz="1600" b="1" kern="100" dirty="0">
                          <a:solidFill>
                            <a:srgbClr val="002060"/>
                          </a:solidFill>
                          <a:effectLst/>
                          <a:latin typeface="+mj-ea"/>
                          <a:ea typeface="+mj-ea"/>
                        </a:rPr>
                        <a:t>）有利管理人员注重并能熟练掌握本职工作的技能，强化专业管理，</a:t>
                      </a:r>
                      <a:r>
                        <a:rPr lang="en-US" sz="1600" b="1" kern="100" dirty="0">
                          <a:solidFill>
                            <a:srgbClr val="002060"/>
                          </a:solidFill>
                          <a:effectLst/>
                          <a:latin typeface="+mj-ea"/>
                          <a:ea typeface="+mj-ea"/>
                        </a:rPr>
                        <a:t> </a:t>
                      </a:r>
                      <a:endParaRPr lang="zh-CN" sz="1600" b="1" kern="100" dirty="0">
                        <a:solidFill>
                          <a:srgbClr val="002060"/>
                        </a:solidFill>
                        <a:effectLst/>
                        <a:latin typeface="+mj-ea"/>
                        <a:ea typeface="+mj-ea"/>
                      </a:endParaRPr>
                    </a:p>
                    <a:p>
                      <a:pPr algn="just">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4</a:t>
                      </a:r>
                      <a:r>
                        <a:rPr lang="zh-CN" sz="1600" b="1" kern="100" dirty="0">
                          <a:solidFill>
                            <a:srgbClr val="002060"/>
                          </a:solidFill>
                          <a:effectLst/>
                          <a:latin typeface="+mj-ea"/>
                          <a:ea typeface="+mj-ea"/>
                        </a:rPr>
                        <a:t>）整个组织有较高的稳定性</a:t>
                      </a:r>
                    </a:p>
                    <a:p>
                      <a:pPr marL="349250" indent="-349250" algn="l">
                        <a:lnSpc>
                          <a:spcPct val="150000"/>
                        </a:lnSpc>
                        <a:spcAft>
                          <a:spcPts val="0"/>
                        </a:spcAft>
                      </a:pPr>
                      <a:r>
                        <a:rPr lang="zh-CN" sz="1600" b="1" kern="100" dirty="0">
                          <a:solidFill>
                            <a:srgbClr val="002060"/>
                          </a:solidFill>
                          <a:effectLst/>
                          <a:latin typeface="+mj-ea"/>
                          <a:ea typeface="+mj-ea"/>
                        </a:rPr>
                        <a:t>（</a:t>
                      </a:r>
                      <a:r>
                        <a:rPr lang="en-US" sz="1600" b="1" kern="100" dirty="0">
                          <a:solidFill>
                            <a:srgbClr val="002060"/>
                          </a:solidFill>
                          <a:effectLst/>
                          <a:latin typeface="+mj-ea"/>
                          <a:ea typeface="+mj-ea"/>
                        </a:rPr>
                        <a:t>5</a:t>
                      </a:r>
                      <a:r>
                        <a:rPr lang="zh-CN" sz="1600" b="1" kern="100" dirty="0">
                          <a:solidFill>
                            <a:srgbClr val="002060"/>
                          </a:solidFill>
                          <a:effectLst/>
                          <a:latin typeface="+mj-ea"/>
                          <a:ea typeface="+mj-ea"/>
                        </a:rPr>
                        <a:t>）管理权力高度集中，便于最高领导层对整个企业实施严格的控制</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2886810205"/>
                  </a:ext>
                </a:extLst>
              </a:tr>
              <a:tr h="0">
                <a:tc>
                  <a:txBody>
                    <a:bodyPr/>
                    <a:lstStyle/>
                    <a:p>
                      <a:pPr algn="just">
                        <a:lnSpc>
                          <a:spcPct val="150000"/>
                        </a:lnSpc>
                        <a:spcAft>
                          <a:spcPts val="0"/>
                        </a:spcAft>
                      </a:pPr>
                      <a:r>
                        <a:rPr lang="en-US" sz="1600" b="1" kern="100">
                          <a:solidFill>
                            <a:srgbClr val="002060"/>
                          </a:solidFill>
                          <a:effectLst/>
                          <a:latin typeface="+mj-ea"/>
                          <a:ea typeface="+mj-ea"/>
                        </a:rPr>
                        <a:t>3.</a:t>
                      </a:r>
                      <a:r>
                        <a:rPr lang="zh-CN" sz="1600" b="1" kern="100">
                          <a:solidFill>
                            <a:srgbClr val="002060"/>
                          </a:solidFill>
                          <a:effectLst/>
                          <a:latin typeface="+mj-ea"/>
                          <a:ea typeface="+mj-ea"/>
                        </a:rPr>
                        <a:t>缺点</a:t>
                      </a:r>
                      <a:endParaRPr lang="zh-CN" sz="16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600" b="1" kern="100">
                          <a:solidFill>
                            <a:srgbClr val="002060"/>
                          </a:solidFill>
                          <a:effectLst/>
                          <a:latin typeface="+mj-ea"/>
                          <a:ea typeface="+mj-ea"/>
                        </a:rPr>
                        <a:t>（</a:t>
                      </a:r>
                      <a:r>
                        <a:rPr lang="en-US" sz="1600" b="1" kern="100">
                          <a:solidFill>
                            <a:srgbClr val="002060"/>
                          </a:solidFill>
                          <a:effectLst/>
                          <a:latin typeface="+mj-ea"/>
                          <a:ea typeface="+mj-ea"/>
                        </a:rPr>
                        <a:t>1</a:t>
                      </a:r>
                      <a:r>
                        <a:rPr lang="zh-CN" sz="1600" b="1" kern="100">
                          <a:solidFill>
                            <a:srgbClr val="002060"/>
                          </a:solidFill>
                          <a:effectLst/>
                          <a:latin typeface="+mj-ea"/>
                          <a:ea typeface="+mj-ea"/>
                        </a:rPr>
                        <a:t>）狭隘的职能观念</a:t>
                      </a:r>
                    </a:p>
                    <a:p>
                      <a:pPr algn="just">
                        <a:lnSpc>
                          <a:spcPct val="150000"/>
                        </a:lnSpc>
                        <a:spcAft>
                          <a:spcPts val="0"/>
                        </a:spcAft>
                      </a:pPr>
                      <a:r>
                        <a:rPr lang="zh-CN" sz="1600" b="1" kern="100">
                          <a:solidFill>
                            <a:srgbClr val="002060"/>
                          </a:solidFill>
                          <a:effectLst/>
                          <a:latin typeface="+mj-ea"/>
                          <a:ea typeface="+mj-ea"/>
                        </a:rPr>
                        <a:t>（</a:t>
                      </a:r>
                      <a:r>
                        <a:rPr lang="en-US" sz="1600" b="1" kern="100">
                          <a:solidFill>
                            <a:srgbClr val="002060"/>
                          </a:solidFill>
                          <a:effectLst/>
                          <a:latin typeface="+mj-ea"/>
                          <a:ea typeface="+mj-ea"/>
                        </a:rPr>
                        <a:t>2</a:t>
                      </a:r>
                      <a:r>
                        <a:rPr lang="zh-CN" sz="1600" b="1" kern="100">
                          <a:solidFill>
                            <a:srgbClr val="002060"/>
                          </a:solidFill>
                          <a:effectLst/>
                          <a:latin typeface="+mj-ea"/>
                          <a:ea typeface="+mj-ea"/>
                        </a:rPr>
                        <a:t>）横向协调差</a:t>
                      </a:r>
                    </a:p>
                    <a:p>
                      <a:pPr algn="just">
                        <a:lnSpc>
                          <a:spcPct val="150000"/>
                        </a:lnSpc>
                        <a:spcAft>
                          <a:spcPts val="0"/>
                        </a:spcAft>
                      </a:pPr>
                      <a:r>
                        <a:rPr lang="zh-CN" sz="1600" b="1" kern="100">
                          <a:solidFill>
                            <a:srgbClr val="002060"/>
                          </a:solidFill>
                          <a:effectLst/>
                          <a:latin typeface="+mj-ea"/>
                          <a:ea typeface="+mj-ea"/>
                        </a:rPr>
                        <a:t>（</a:t>
                      </a:r>
                      <a:r>
                        <a:rPr lang="en-US" sz="1600" b="1" kern="100">
                          <a:solidFill>
                            <a:srgbClr val="002060"/>
                          </a:solidFill>
                          <a:effectLst/>
                          <a:latin typeface="+mj-ea"/>
                          <a:ea typeface="+mj-ea"/>
                        </a:rPr>
                        <a:t>3</a:t>
                      </a:r>
                      <a:r>
                        <a:rPr lang="zh-CN" sz="1600" b="1" kern="100">
                          <a:solidFill>
                            <a:srgbClr val="002060"/>
                          </a:solidFill>
                          <a:effectLst/>
                          <a:latin typeface="+mj-ea"/>
                          <a:ea typeface="+mj-ea"/>
                        </a:rPr>
                        <a:t>）适应性差</a:t>
                      </a:r>
                    </a:p>
                    <a:p>
                      <a:pPr algn="just">
                        <a:lnSpc>
                          <a:spcPct val="150000"/>
                        </a:lnSpc>
                        <a:spcAft>
                          <a:spcPts val="0"/>
                        </a:spcAft>
                      </a:pPr>
                      <a:r>
                        <a:rPr lang="zh-CN" sz="1600" b="1" kern="100">
                          <a:solidFill>
                            <a:srgbClr val="002060"/>
                          </a:solidFill>
                          <a:effectLst/>
                          <a:latin typeface="+mj-ea"/>
                          <a:ea typeface="+mj-ea"/>
                        </a:rPr>
                        <a:t>（</a:t>
                      </a:r>
                      <a:r>
                        <a:rPr lang="en-US" sz="1600" b="1" kern="100">
                          <a:solidFill>
                            <a:srgbClr val="002060"/>
                          </a:solidFill>
                          <a:effectLst/>
                          <a:latin typeface="+mj-ea"/>
                          <a:ea typeface="+mj-ea"/>
                        </a:rPr>
                        <a:t>4</a:t>
                      </a:r>
                      <a:r>
                        <a:rPr lang="zh-CN" sz="1600" b="1" kern="100">
                          <a:solidFill>
                            <a:srgbClr val="002060"/>
                          </a:solidFill>
                          <a:effectLst/>
                          <a:latin typeface="+mj-ea"/>
                          <a:ea typeface="+mj-ea"/>
                        </a:rPr>
                        <a:t>）企业领导负担重</a:t>
                      </a:r>
                    </a:p>
                    <a:p>
                      <a:pPr marL="349250" indent="-349250" algn="just">
                        <a:lnSpc>
                          <a:spcPct val="150000"/>
                        </a:lnSpc>
                        <a:spcAft>
                          <a:spcPts val="0"/>
                        </a:spcAft>
                      </a:pPr>
                      <a:r>
                        <a:rPr lang="zh-CN" sz="1600" b="1" kern="100">
                          <a:solidFill>
                            <a:srgbClr val="002060"/>
                          </a:solidFill>
                          <a:effectLst/>
                          <a:latin typeface="+mj-ea"/>
                          <a:ea typeface="+mj-ea"/>
                        </a:rPr>
                        <a:t>（</a:t>
                      </a:r>
                      <a:r>
                        <a:rPr lang="en-US" sz="1600" b="1" kern="100">
                          <a:solidFill>
                            <a:srgbClr val="002060"/>
                          </a:solidFill>
                          <a:effectLst/>
                          <a:latin typeface="+mj-ea"/>
                          <a:ea typeface="+mj-ea"/>
                        </a:rPr>
                        <a:t>5</a:t>
                      </a:r>
                      <a:r>
                        <a:rPr lang="zh-CN" sz="1600" b="1" kern="100">
                          <a:solidFill>
                            <a:srgbClr val="002060"/>
                          </a:solidFill>
                          <a:effectLst/>
                          <a:latin typeface="+mj-ea"/>
                          <a:ea typeface="+mj-ea"/>
                        </a:rPr>
                        <a:t>）不利于培养具有全面素质、能够经营整个企业的管理人才。</a:t>
                      </a:r>
                      <a:endParaRPr lang="zh-CN" sz="1600" b="1" kern="100">
                        <a:solidFill>
                          <a:srgbClr val="002060"/>
                        </a:solidFill>
                        <a:effectLst/>
                        <a:latin typeface="+mj-ea"/>
                        <a:ea typeface="+mj-ea"/>
                        <a:cs typeface="Times New Roman" panose="02020603050405020304" pitchFamily="18" charset="0"/>
                      </a:endParaRPr>
                    </a:p>
                  </a:txBody>
                  <a:tcPr marL="68580" marR="68580" marT="0" marB="0" anchor="ctr"/>
                </a:tc>
                <a:extLst>
                  <a:ext uri="{0D108BD9-81ED-4DB2-BD59-A6C34878D82A}">
                    <a16:rowId xmlns:a16="http://schemas.microsoft.com/office/drawing/2014/main" val="3644791440"/>
                  </a:ext>
                </a:extLst>
              </a:tr>
              <a:tr h="0">
                <a:tc>
                  <a:txBody>
                    <a:bodyPr/>
                    <a:lstStyle/>
                    <a:p>
                      <a:pPr algn="just">
                        <a:lnSpc>
                          <a:spcPct val="150000"/>
                        </a:lnSpc>
                        <a:spcAft>
                          <a:spcPts val="0"/>
                        </a:spcAft>
                      </a:pPr>
                      <a:r>
                        <a:rPr lang="en-US" sz="1600" b="1" kern="100" dirty="0">
                          <a:solidFill>
                            <a:srgbClr val="002060"/>
                          </a:solidFill>
                          <a:effectLst/>
                          <a:latin typeface="+mj-ea"/>
                          <a:ea typeface="+mj-ea"/>
                        </a:rPr>
                        <a:t>4.</a:t>
                      </a:r>
                      <a:r>
                        <a:rPr lang="zh-CN" sz="1600" b="1" kern="100" dirty="0">
                          <a:solidFill>
                            <a:srgbClr val="002060"/>
                          </a:solidFill>
                          <a:effectLst/>
                          <a:latin typeface="+mj-ea"/>
                          <a:ea typeface="+mj-ea"/>
                        </a:rPr>
                        <a:t>适用范围</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marL="349250" indent="-349250" algn="just">
                        <a:lnSpc>
                          <a:spcPct val="150000"/>
                        </a:lnSpc>
                        <a:spcAft>
                          <a:spcPts val="0"/>
                        </a:spcAft>
                      </a:pPr>
                      <a:r>
                        <a:rPr lang="zh-CN" sz="1600" b="1" u="sng" kern="100" dirty="0">
                          <a:solidFill>
                            <a:srgbClr val="002060"/>
                          </a:solidFill>
                          <a:effectLst/>
                          <a:highlight>
                            <a:srgbClr val="FFFF00"/>
                          </a:highlight>
                          <a:latin typeface="+mj-ea"/>
                          <a:ea typeface="+mj-ea"/>
                        </a:rPr>
                        <a:t>简单</a:t>
                      </a:r>
                      <a:r>
                        <a:rPr lang="en-US" sz="1600" b="1" u="sng" kern="100" dirty="0">
                          <a:solidFill>
                            <a:srgbClr val="002060"/>
                          </a:solidFill>
                          <a:effectLst/>
                          <a:highlight>
                            <a:srgbClr val="FFFF00"/>
                          </a:highlight>
                          <a:latin typeface="+mj-ea"/>
                          <a:ea typeface="+mj-ea"/>
                        </a:rPr>
                        <a:t>/</a:t>
                      </a:r>
                      <a:r>
                        <a:rPr lang="zh-CN" sz="1600" b="1" u="sng" kern="100" dirty="0">
                          <a:solidFill>
                            <a:srgbClr val="002060"/>
                          </a:solidFill>
                          <a:effectLst/>
                          <a:highlight>
                            <a:srgbClr val="FFFF00"/>
                          </a:highlight>
                          <a:latin typeface="+mj-ea"/>
                          <a:ea typeface="+mj-ea"/>
                        </a:rPr>
                        <a:t>静态；适用于中小型的、产品品种比较单一、生产技术发展变化较慢、</a:t>
                      </a:r>
                      <a:endParaRPr lang="zh-CN" sz="1600" b="1" kern="100" dirty="0">
                        <a:solidFill>
                          <a:srgbClr val="002060"/>
                        </a:solidFill>
                        <a:effectLst/>
                        <a:latin typeface="+mj-ea"/>
                        <a:ea typeface="+mj-ea"/>
                      </a:endParaRPr>
                    </a:p>
                    <a:p>
                      <a:pPr marL="349250" indent="-349250" algn="just">
                        <a:lnSpc>
                          <a:spcPct val="150000"/>
                        </a:lnSpc>
                        <a:spcAft>
                          <a:spcPts val="0"/>
                        </a:spcAft>
                      </a:pPr>
                      <a:r>
                        <a:rPr lang="zh-CN" sz="1600" b="1" u="sng" kern="100" dirty="0">
                          <a:solidFill>
                            <a:srgbClr val="002060"/>
                          </a:solidFill>
                          <a:effectLst/>
                          <a:highlight>
                            <a:srgbClr val="FFFF00"/>
                          </a:highlight>
                          <a:latin typeface="+mj-ea"/>
                          <a:ea typeface="+mj-ea"/>
                        </a:rPr>
                        <a:t>外部环境比较稳定的企业。</a:t>
                      </a:r>
                      <a:endParaRPr lang="zh-CN" sz="16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471494261"/>
                  </a:ext>
                </a:extLst>
              </a:tr>
            </a:tbl>
          </a:graphicData>
        </a:graphic>
      </p:graphicFrame>
    </p:spTree>
    <p:extLst>
      <p:ext uri="{BB962C8B-B14F-4D97-AF65-F5344CB8AC3E}">
        <p14:creationId xmlns:p14="http://schemas.microsoft.com/office/powerpoint/2010/main" val="1251693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2EE9BDA6-E8AD-4724-B24D-393BE210DDB8}"/>
              </a:ext>
            </a:extLst>
          </p:cNvPr>
          <p:cNvSpPr/>
          <p:nvPr/>
        </p:nvSpPr>
        <p:spPr>
          <a:xfrm>
            <a:off x="1016703" y="532723"/>
            <a:ext cx="2986715" cy="458908"/>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mj-ea"/>
                <a:ea typeface="+mj-ea"/>
                <a:cs typeface="Times New Roman" panose="02020603050405020304" pitchFamily="18" charset="0"/>
              </a:rPr>
              <a:t>30.</a:t>
            </a:r>
            <a:r>
              <a:rPr lang="zh-CN" altLang="zh-CN" b="1" u="sng" kern="100" dirty="0">
                <a:solidFill>
                  <a:srgbClr val="C00000"/>
                </a:solidFill>
                <a:latin typeface="+mj-ea"/>
                <a:ea typeface="+mj-ea"/>
                <a:cs typeface="Times New Roman" panose="02020603050405020304" pitchFamily="18" charset="0"/>
              </a:rPr>
              <a:t>矩阵组织形式</a:t>
            </a:r>
            <a:r>
              <a:rPr lang="zh-CN" altLang="zh-CN" b="1" u="sng" kern="0" dirty="0">
                <a:solidFill>
                  <a:srgbClr val="C00000"/>
                </a:solidFill>
                <a:latin typeface="+mj-ea"/>
                <a:ea typeface="+mj-ea"/>
                <a:cs typeface="Times New Roman" panose="02020603050405020304" pitchFamily="18" charset="0"/>
              </a:rPr>
              <a:t>（</a:t>
            </a:r>
            <a:r>
              <a:rPr lang="zh-CN" altLang="zh-CN" b="1" u="sng" kern="100" dirty="0">
                <a:solidFill>
                  <a:srgbClr val="C00000"/>
                </a:solidFill>
                <a:latin typeface="+mj-ea"/>
                <a:ea typeface="+mj-ea"/>
                <a:cs typeface="Times New Roman" panose="02020603050405020304" pitchFamily="18" charset="0"/>
              </a:rPr>
              <a:t>常用</a:t>
            </a:r>
            <a:r>
              <a:rPr lang="en-US" altLang="zh-CN" b="1" u="sng" kern="100" dirty="0">
                <a:solidFill>
                  <a:srgbClr val="C00000"/>
                </a:solidFill>
                <a:latin typeface="+mj-ea"/>
                <a:ea typeface="+mj-ea"/>
                <a:cs typeface="Times New Roman" panose="02020603050405020304" pitchFamily="18" charset="0"/>
              </a:rPr>
              <a:t>3</a:t>
            </a:r>
            <a:r>
              <a:rPr lang="zh-CN" altLang="zh-CN" b="1" u="sng" kern="100" dirty="0">
                <a:solidFill>
                  <a:srgbClr val="C00000"/>
                </a:solidFill>
                <a:latin typeface="+mj-ea"/>
                <a:ea typeface="+mj-ea"/>
                <a:cs typeface="Times New Roman" panose="02020603050405020304" pitchFamily="18" charset="0"/>
              </a:rPr>
              <a:t>）</a:t>
            </a: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6804AE31-1C8F-4C21-9018-01D08F5315B9}"/>
              </a:ext>
            </a:extLst>
          </p:cNvPr>
          <p:cNvGraphicFramePr>
            <a:graphicFrameLocks noGrp="1"/>
          </p:cNvGraphicFramePr>
          <p:nvPr>
            <p:extLst>
              <p:ext uri="{D42A27DB-BD31-4B8C-83A1-F6EECF244321}">
                <p14:modId xmlns:p14="http://schemas.microsoft.com/office/powerpoint/2010/main" val="4272132667"/>
              </p:ext>
            </p:extLst>
          </p:nvPr>
        </p:nvGraphicFramePr>
        <p:xfrm>
          <a:off x="977461" y="1028658"/>
          <a:ext cx="10326415" cy="5257548"/>
        </p:xfrm>
        <a:graphic>
          <a:graphicData uri="http://schemas.openxmlformats.org/drawingml/2006/table">
            <a:tbl>
              <a:tblPr>
                <a:tableStyleId>{5C22544A-7EE6-4342-B048-85BDC9FD1C3A}</a:tableStyleId>
              </a:tblPr>
              <a:tblGrid>
                <a:gridCol w="1513491">
                  <a:extLst>
                    <a:ext uri="{9D8B030D-6E8A-4147-A177-3AD203B41FA5}">
                      <a16:colId xmlns:a16="http://schemas.microsoft.com/office/drawing/2014/main" val="785132261"/>
                    </a:ext>
                  </a:extLst>
                </a:gridCol>
                <a:gridCol w="8812924">
                  <a:extLst>
                    <a:ext uri="{9D8B030D-6E8A-4147-A177-3AD203B41FA5}">
                      <a16:colId xmlns:a16="http://schemas.microsoft.com/office/drawing/2014/main" val="67009334"/>
                    </a:ext>
                  </a:extLst>
                </a:gridCol>
              </a:tblGrid>
              <a:tr h="499110">
                <a:tc>
                  <a:txBody>
                    <a:bodyPr/>
                    <a:lstStyle/>
                    <a:p>
                      <a:pPr algn="just">
                        <a:lnSpc>
                          <a:spcPct val="150000"/>
                        </a:lnSpc>
                        <a:spcAft>
                          <a:spcPts val="0"/>
                        </a:spcAft>
                      </a:pPr>
                      <a:r>
                        <a:rPr lang="en-US" sz="1700" b="1" kern="100" dirty="0">
                          <a:solidFill>
                            <a:srgbClr val="002060"/>
                          </a:solidFill>
                          <a:effectLst/>
                          <a:latin typeface="+mj-ea"/>
                          <a:ea typeface="+mj-ea"/>
                        </a:rPr>
                        <a:t>1.</a:t>
                      </a:r>
                      <a:r>
                        <a:rPr lang="zh-CN" sz="1700" b="1" kern="100" dirty="0">
                          <a:solidFill>
                            <a:srgbClr val="002060"/>
                          </a:solidFill>
                          <a:effectLst/>
                          <a:latin typeface="+mj-ea"/>
                          <a:ea typeface="+mj-ea"/>
                        </a:rPr>
                        <a:t>特点</a:t>
                      </a:r>
                      <a:endParaRPr lang="zh-CN" sz="17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100">
                          <a:solidFill>
                            <a:srgbClr val="002060"/>
                          </a:solidFill>
                          <a:effectLst/>
                          <a:highlight>
                            <a:srgbClr val="FFFF00"/>
                          </a:highlight>
                          <a:latin typeface="+mj-ea"/>
                          <a:ea typeface="+mj-ea"/>
                        </a:rPr>
                        <a:t>（</a:t>
                      </a:r>
                      <a:r>
                        <a:rPr lang="en-US" sz="1700" b="1" kern="100">
                          <a:solidFill>
                            <a:srgbClr val="002060"/>
                          </a:solidFill>
                          <a:effectLst/>
                          <a:highlight>
                            <a:srgbClr val="FFFF00"/>
                          </a:highlight>
                          <a:latin typeface="+mj-ea"/>
                          <a:ea typeface="+mj-ea"/>
                        </a:rPr>
                        <a:t>1</a:t>
                      </a:r>
                      <a:r>
                        <a:rPr lang="zh-CN" sz="1700" b="1" kern="100">
                          <a:solidFill>
                            <a:srgbClr val="002060"/>
                          </a:solidFill>
                          <a:effectLst/>
                          <a:highlight>
                            <a:srgbClr val="FFFF00"/>
                          </a:highlight>
                          <a:latin typeface="+mj-ea"/>
                          <a:ea typeface="+mj-ea"/>
                        </a:rPr>
                        <a:t>）一名员工有两位领导</a:t>
                      </a:r>
                      <a:endParaRPr lang="zh-CN" sz="1700" b="1" kern="100">
                        <a:solidFill>
                          <a:srgbClr val="002060"/>
                        </a:solidFill>
                        <a:effectLst/>
                        <a:latin typeface="+mj-ea"/>
                        <a:ea typeface="+mj-ea"/>
                      </a:endParaRPr>
                    </a:p>
                    <a:p>
                      <a:pPr algn="just">
                        <a:lnSpc>
                          <a:spcPct val="150000"/>
                        </a:lnSpc>
                        <a:spcAft>
                          <a:spcPts val="0"/>
                        </a:spcAft>
                      </a:pPr>
                      <a:r>
                        <a:rPr lang="zh-CN" sz="1700" b="1" kern="100">
                          <a:solidFill>
                            <a:srgbClr val="002060"/>
                          </a:solidFill>
                          <a:effectLst/>
                          <a:highlight>
                            <a:srgbClr val="FFFF00"/>
                          </a:highlight>
                          <a:latin typeface="+mj-ea"/>
                          <a:ea typeface="+mj-ea"/>
                        </a:rPr>
                        <a:t>（</a:t>
                      </a:r>
                      <a:r>
                        <a:rPr lang="en-US" sz="1700" b="1" kern="100">
                          <a:solidFill>
                            <a:srgbClr val="002060"/>
                          </a:solidFill>
                          <a:effectLst/>
                          <a:highlight>
                            <a:srgbClr val="FFFF00"/>
                          </a:highlight>
                          <a:latin typeface="+mj-ea"/>
                          <a:ea typeface="+mj-ea"/>
                        </a:rPr>
                        <a:t>2</a:t>
                      </a:r>
                      <a:r>
                        <a:rPr lang="zh-CN" sz="1700" b="1" kern="100">
                          <a:solidFill>
                            <a:srgbClr val="002060"/>
                          </a:solidFill>
                          <a:effectLst/>
                          <a:highlight>
                            <a:srgbClr val="FFFF00"/>
                          </a:highlight>
                          <a:latin typeface="+mj-ea"/>
                          <a:ea typeface="+mj-ea"/>
                        </a:rPr>
                        <a:t>）组织内部有两个层次的协调</a:t>
                      </a:r>
                      <a:endParaRPr lang="zh-CN" sz="1700" b="1" kern="100">
                        <a:solidFill>
                          <a:srgbClr val="002060"/>
                        </a:solidFill>
                        <a:effectLst/>
                        <a:latin typeface="+mj-ea"/>
                        <a:ea typeface="+mj-ea"/>
                      </a:endParaRPr>
                    </a:p>
                    <a:p>
                      <a:pPr marL="349250" indent="-349250" algn="just">
                        <a:lnSpc>
                          <a:spcPct val="150000"/>
                        </a:lnSpc>
                        <a:spcAft>
                          <a:spcPts val="0"/>
                        </a:spcAft>
                      </a:pPr>
                      <a:r>
                        <a:rPr lang="zh-CN" sz="1700" b="1" kern="100">
                          <a:solidFill>
                            <a:srgbClr val="002060"/>
                          </a:solidFill>
                          <a:effectLst/>
                          <a:highlight>
                            <a:srgbClr val="FFFF00"/>
                          </a:highlight>
                          <a:latin typeface="+mj-ea"/>
                          <a:ea typeface="+mj-ea"/>
                        </a:rPr>
                        <a:t>（</a:t>
                      </a:r>
                      <a:r>
                        <a:rPr lang="en-US" sz="1700" b="1" kern="100">
                          <a:solidFill>
                            <a:srgbClr val="002060"/>
                          </a:solidFill>
                          <a:effectLst/>
                          <a:highlight>
                            <a:srgbClr val="FFFF00"/>
                          </a:highlight>
                          <a:latin typeface="+mj-ea"/>
                          <a:ea typeface="+mj-ea"/>
                        </a:rPr>
                        <a:t>3</a:t>
                      </a:r>
                      <a:r>
                        <a:rPr lang="zh-CN" sz="1700" b="1" kern="100">
                          <a:solidFill>
                            <a:srgbClr val="002060"/>
                          </a:solidFill>
                          <a:effectLst/>
                          <a:highlight>
                            <a:srgbClr val="FFFF00"/>
                          </a:highlight>
                          <a:latin typeface="+mj-ea"/>
                          <a:ea typeface="+mj-ea"/>
                        </a:rPr>
                        <a:t>）产品部门（或项目小组）所形成的横向联系灵活多样</a:t>
                      </a:r>
                      <a:endParaRPr lang="zh-CN" sz="17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845159862"/>
                  </a:ext>
                </a:extLst>
              </a:tr>
              <a:tr h="686435">
                <a:tc>
                  <a:txBody>
                    <a:bodyPr/>
                    <a:lstStyle/>
                    <a:p>
                      <a:pPr algn="just">
                        <a:lnSpc>
                          <a:spcPct val="150000"/>
                        </a:lnSpc>
                        <a:spcAft>
                          <a:spcPts val="0"/>
                        </a:spcAft>
                      </a:pPr>
                      <a:r>
                        <a:rPr lang="en-US" sz="1700" b="1" kern="100" dirty="0">
                          <a:solidFill>
                            <a:srgbClr val="002060"/>
                          </a:solidFill>
                          <a:effectLst/>
                          <a:latin typeface="+mj-ea"/>
                          <a:ea typeface="+mj-ea"/>
                        </a:rPr>
                        <a:t>2.</a:t>
                      </a:r>
                      <a:r>
                        <a:rPr lang="zh-CN" sz="1700" b="1" kern="100" dirty="0">
                          <a:solidFill>
                            <a:srgbClr val="002060"/>
                          </a:solidFill>
                          <a:effectLst/>
                          <a:latin typeface="+mj-ea"/>
                          <a:ea typeface="+mj-ea"/>
                        </a:rPr>
                        <a:t>优点</a:t>
                      </a:r>
                      <a:endParaRPr lang="zh-CN" sz="17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marL="349250" indent="-349250" algn="just">
                        <a:lnSpc>
                          <a:spcPct val="150000"/>
                        </a:lnSpc>
                        <a:spcAft>
                          <a:spcPts val="0"/>
                        </a:spcAft>
                      </a:pPr>
                      <a:r>
                        <a:rPr lang="zh-CN" sz="1700" b="1" kern="100">
                          <a:solidFill>
                            <a:srgbClr val="002060"/>
                          </a:solidFill>
                          <a:effectLst/>
                          <a:latin typeface="+mj-ea"/>
                          <a:ea typeface="+mj-ea"/>
                        </a:rPr>
                        <a:t>（</a:t>
                      </a:r>
                      <a:r>
                        <a:rPr lang="en-US" sz="1700" b="1" kern="100">
                          <a:solidFill>
                            <a:srgbClr val="002060"/>
                          </a:solidFill>
                          <a:effectLst/>
                          <a:latin typeface="+mj-ea"/>
                          <a:ea typeface="+mj-ea"/>
                        </a:rPr>
                        <a:t>1</a:t>
                      </a:r>
                      <a:r>
                        <a:rPr lang="zh-CN" sz="1700" b="1" kern="100">
                          <a:solidFill>
                            <a:srgbClr val="002060"/>
                          </a:solidFill>
                          <a:effectLst/>
                          <a:latin typeface="+mj-ea"/>
                          <a:ea typeface="+mj-ea"/>
                        </a:rPr>
                        <a:t>）有利于加强各职能部门之间的协作配合</a:t>
                      </a:r>
                    </a:p>
                    <a:p>
                      <a:pPr marL="349250" indent="-349250" algn="just">
                        <a:lnSpc>
                          <a:spcPct val="150000"/>
                        </a:lnSpc>
                        <a:spcAft>
                          <a:spcPts val="0"/>
                        </a:spcAft>
                      </a:pPr>
                      <a:r>
                        <a:rPr lang="zh-CN" sz="1700" b="1" kern="100">
                          <a:solidFill>
                            <a:srgbClr val="002060"/>
                          </a:solidFill>
                          <a:effectLst/>
                          <a:latin typeface="+mj-ea"/>
                          <a:ea typeface="+mj-ea"/>
                        </a:rPr>
                        <a:t>（</a:t>
                      </a:r>
                      <a:r>
                        <a:rPr lang="en-US" sz="1700" b="1" kern="100">
                          <a:solidFill>
                            <a:srgbClr val="002060"/>
                          </a:solidFill>
                          <a:effectLst/>
                          <a:latin typeface="+mj-ea"/>
                          <a:ea typeface="+mj-ea"/>
                        </a:rPr>
                        <a:t>2</a:t>
                      </a:r>
                      <a:r>
                        <a:rPr lang="zh-CN" sz="1700" b="1" kern="100">
                          <a:solidFill>
                            <a:srgbClr val="002060"/>
                          </a:solidFill>
                          <a:effectLst/>
                          <a:latin typeface="+mj-ea"/>
                          <a:ea typeface="+mj-ea"/>
                        </a:rPr>
                        <a:t>）有利于顺利完成规划项目，提高企业的适应性</a:t>
                      </a:r>
                    </a:p>
                    <a:p>
                      <a:pPr algn="just">
                        <a:lnSpc>
                          <a:spcPct val="150000"/>
                        </a:lnSpc>
                        <a:spcAft>
                          <a:spcPts val="0"/>
                        </a:spcAft>
                      </a:pPr>
                      <a:r>
                        <a:rPr lang="zh-CN" sz="1700" b="1" kern="100">
                          <a:solidFill>
                            <a:srgbClr val="002060"/>
                          </a:solidFill>
                          <a:effectLst/>
                          <a:latin typeface="+mj-ea"/>
                          <a:ea typeface="+mj-ea"/>
                        </a:rPr>
                        <a:t>（</a:t>
                      </a:r>
                      <a:r>
                        <a:rPr lang="en-US" sz="1700" b="1" kern="100">
                          <a:solidFill>
                            <a:srgbClr val="002060"/>
                          </a:solidFill>
                          <a:effectLst/>
                          <a:latin typeface="+mj-ea"/>
                          <a:ea typeface="+mj-ea"/>
                        </a:rPr>
                        <a:t>3</a:t>
                      </a:r>
                      <a:r>
                        <a:rPr lang="zh-CN" sz="1700" b="1" kern="100">
                          <a:solidFill>
                            <a:srgbClr val="002060"/>
                          </a:solidFill>
                          <a:effectLst/>
                          <a:latin typeface="+mj-ea"/>
                          <a:ea typeface="+mj-ea"/>
                        </a:rPr>
                        <a:t>）有利于减轻高层管理人员的负担</a:t>
                      </a:r>
                    </a:p>
                    <a:p>
                      <a:pPr marL="349250" indent="-349250" algn="just">
                        <a:lnSpc>
                          <a:spcPct val="150000"/>
                        </a:lnSpc>
                        <a:spcAft>
                          <a:spcPts val="0"/>
                        </a:spcAft>
                      </a:pPr>
                      <a:r>
                        <a:rPr lang="zh-CN" sz="1700" b="1" kern="100">
                          <a:solidFill>
                            <a:srgbClr val="002060"/>
                          </a:solidFill>
                          <a:effectLst/>
                          <a:latin typeface="+mj-ea"/>
                          <a:ea typeface="+mj-ea"/>
                        </a:rPr>
                        <a:t>（</a:t>
                      </a:r>
                      <a:r>
                        <a:rPr lang="en-US" sz="1700" b="1" kern="100">
                          <a:solidFill>
                            <a:srgbClr val="002060"/>
                          </a:solidFill>
                          <a:effectLst/>
                          <a:latin typeface="+mj-ea"/>
                          <a:ea typeface="+mj-ea"/>
                        </a:rPr>
                        <a:t>4</a:t>
                      </a:r>
                      <a:r>
                        <a:rPr lang="zh-CN" sz="1700" b="1" kern="100">
                          <a:solidFill>
                            <a:srgbClr val="002060"/>
                          </a:solidFill>
                          <a:effectLst/>
                          <a:latin typeface="+mj-ea"/>
                          <a:ea typeface="+mj-ea"/>
                        </a:rPr>
                        <a:t>）有利于职能部门与产品部门相互制约，保证企业整体目标的实现</a:t>
                      </a:r>
                      <a:endParaRPr lang="zh-CN" sz="17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56889548"/>
                  </a:ext>
                </a:extLst>
              </a:tr>
              <a:tr h="478790">
                <a:tc>
                  <a:txBody>
                    <a:bodyPr/>
                    <a:lstStyle/>
                    <a:p>
                      <a:pPr algn="just">
                        <a:lnSpc>
                          <a:spcPct val="150000"/>
                        </a:lnSpc>
                        <a:spcAft>
                          <a:spcPts val="0"/>
                        </a:spcAft>
                      </a:pPr>
                      <a:r>
                        <a:rPr lang="en-US" sz="1700" b="1" kern="100">
                          <a:solidFill>
                            <a:srgbClr val="002060"/>
                          </a:solidFill>
                          <a:effectLst/>
                          <a:latin typeface="+mj-ea"/>
                          <a:ea typeface="+mj-ea"/>
                        </a:rPr>
                        <a:t>3.</a:t>
                      </a:r>
                      <a:r>
                        <a:rPr lang="zh-CN" sz="1700" b="1" kern="100">
                          <a:solidFill>
                            <a:srgbClr val="002060"/>
                          </a:solidFill>
                          <a:effectLst/>
                          <a:latin typeface="+mj-ea"/>
                          <a:ea typeface="+mj-ea"/>
                        </a:rPr>
                        <a:t>缺点</a:t>
                      </a:r>
                      <a:endParaRPr lang="zh-CN" sz="17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100">
                          <a:solidFill>
                            <a:srgbClr val="002060"/>
                          </a:solidFill>
                          <a:effectLst/>
                          <a:latin typeface="+mj-ea"/>
                          <a:ea typeface="+mj-ea"/>
                        </a:rPr>
                        <a:t>（</a:t>
                      </a:r>
                      <a:r>
                        <a:rPr lang="en-US" sz="1700" b="1" kern="100">
                          <a:solidFill>
                            <a:srgbClr val="002060"/>
                          </a:solidFill>
                          <a:effectLst/>
                          <a:latin typeface="+mj-ea"/>
                          <a:ea typeface="+mj-ea"/>
                        </a:rPr>
                        <a:t>1</a:t>
                      </a:r>
                      <a:r>
                        <a:rPr lang="zh-CN" sz="1700" b="1" kern="100">
                          <a:solidFill>
                            <a:srgbClr val="002060"/>
                          </a:solidFill>
                          <a:effectLst/>
                          <a:latin typeface="+mj-ea"/>
                          <a:ea typeface="+mj-ea"/>
                        </a:rPr>
                        <a:t>）组织的稳定性较差</a:t>
                      </a:r>
                    </a:p>
                    <a:p>
                      <a:pPr marL="349250" indent="-349250" algn="just">
                        <a:lnSpc>
                          <a:spcPct val="150000"/>
                        </a:lnSpc>
                        <a:spcAft>
                          <a:spcPts val="0"/>
                        </a:spcAft>
                      </a:pPr>
                      <a:r>
                        <a:rPr lang="zh-CN" sz="1700" b="1" kern="100">
                          <a:solidFill>
                            <a:srgbClr val="002060"/>
                          </a:solidFill>
                          <a:effectLst/>
                          <a:latin typeface="+mj-ea"/>
                          <a:ea typeface="+mj-ea"/>
                        </a:rPr>
                        <a:t>（</a:t>
                      </a:r>
                      <a:r>
                        <a:rPr lang="en-US" sz="1700" b="1" kern="100">
                          <a:solidFill>
                            <a:srgbClr val="002060"/>
                          </a:solidFill>
                          <a:effectLst/>
                          <a:latin typeface="+mj-ea"/>
                          <a:ea typeface="+mj-ea"/>
                        </a:rPr>
                        <a:t>2</a:t>
                      </a:r>
                      <a:r>
                        <a:rPr lang="zh-CN" sz="1700" b="1" kern="100">
                          <a:solidFill>
                            <a:srgbClr val="002060"/>
                          </a:solidFill>
                          <a:effectLst/>
                          <a:latin typeface="+mj-ea"/>
                          <a:ea typeface="+mj-ea"/>
                        </a:rPr>
                        <a:t>）双重领导的存在，容易产生责任不清、多头指挥；</a:t>
                      </a:r>
                    </a:p>
                    <a:p>
                      <a:pPr marL="349250" indent="-349250" algn="just">
                        <a:lnSpc>
                          <a:spcPct val="150000"/>
                        </a:lnSpc>
                        <a:spcAft>
                          <a:spcPts val="0"/>
                        </a:spcAft>
                      </a:pPr>
                      <a:r>
                        <a:rPr lang="zh-CN" sz="1700" b="1" kern="100">
                          <a:solidFill>
                            <a:srgbClr val="002060"/>
                          </a:solidFill>
                          <a:effectLst/>
                          <a:latin typeface="+mj-ea"/>
                          <a:ea typeface="+mj-ea"/>
                        </a:rPr>
                        <a:t>（</a:t>
                      </a:r>
                      <a:r>
                        <a:rPr lang="en-US" sz="1700" b="1" kern="100">
                          <a:solidFill>
                            <a:srgbClr val="002060"/>
                          </a:solidFill>
                          <a:effectLst/>
                          <a:latin typeface="+mj-ea"/>
                          <a:ea typeface="+mj-ea"/>
                        </a:rPr>
                        <a:t>3</a:t>
                      </a:r>
                      <a:r>
                        <a:rPr lang="zh-CN" sz="1700" b="1" kern="100">
                          <a:solidFill>
                            <a:srgbClr val="002060"/>
                          </a:solidFill>
                          <a:effectLst/>
                          <a:latin typeface="+mj-ea"/>
                          <a:ea typeface="+mj-ea"/>
                        </a:rPr>
                        <a:t>）机构相对臃肿，用人较多。</a:t>
                      </a:r>
                      <a:endParaRPr lang="zh-CN" sz="17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631838739"/>
                  </a:ext>
                </a:extLst>
              </a:tr>
              <a:tr h="485140">
                <a:tc>
                  <a:txBody>
                    <a:bodyPr/>
                    <a:lstStyle/>
                    <a:p>
                      <a:pPr algn="just">
                        <a:lnSpc>
                          <a:spcPct val="150000"/>
                        </a:lnSpc>
                        <a:spcAft>
                          <a:spcPts val="0"/>
                        </a:spcAft>
                      </a:pPr>
                      <a:r>
                        <a:rPr lang="en-US" sz="1700" b="1" kern="100" dirty="0">
                          <a:solidFill>
                            <a:srgbClr val="002060"/>
                          </a:solidFill>
                          <a:effectLst/>
                          <a:latin typeface="+mj-ea"/>
                          <a:ea typeface="+mj-ea"/>
                        </a:rPr>
                        <a:t>4.</a:t>
                      </a:r>
                      <a:r>
                        <a:rPr lang="zh-CN" sz="1700" b="1" kern="100" dirty="0">
                          <a:solidFill>
                            <a:srgbClr val="002060"/>
                          </a:solidFill>
                          <a:effectLst/>
                          <a:latin typeface="+mj-ea"/>
                          <a:ea typeface="+mj-ea"/>
                        </a:rPr>
                        <a:t>适用范围</a:t>
                      </a:r>
                      <a:endParaRPr lang="zh-CN" sz="17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u="sng" kern="100" dirty="0">
                          <a:solidFill>
                            <a:srgbClr val="002060"/>
                          </a:solidFill>
                          <a:effectLst/>
                          <a:highlight>
                            <a:srgbClr val="FFFF00"/>
                          </a:highlight>
                          <a:latin typeface="+mj-ea"/>
                          <a:ea typeface="+mj-ea"/>
                        </a:rPr>
                        <a:t>（</a:t>
                      </a:r>
                      <a:r>
                        <a:rPr lang="en-US" sz="1700" b="1" u="sng" kern="100" dirty="0">
                          <a:solidFill>
                            <a:srgbClr val="002060"/>
                          </a:solidFill>
                          <a:effectLst/>
                          <a:highlight>
                            <a:srgbClr val="FFFF00"/>
                          </a:highlight>
                          <a:latin typeface="+mj-ea"/>
                          <a:ea typeface="+mj-ea"/>
                        </a:rPr>
                        <a:t>1</a:t>
                      </a:r>
                      <a:r>
                        <a:rPr lang="zh-CN" sz="1700" b="1" u="sng" kern="100" dirty="0">
                          <a:solidFill>
                            <a:srgbClr val="002060"/>
                          </a:solidFill>
                          <a:effectLst/>
                          <a:highlight>
                            <a:srgbClr val="FFFF00"/>
                          </a:highlight>
                          <a:latin typeface="+mj-ea"/>
                          <a:ea typeface="+mj-ea"/>
                        </a:rPr>
                        <a:t>）复杂</a:t>
                      </a:r>
                      <a:r>
                        <a:rPr lang="en-US" sz="1700" b="1" u="sng" kern="100" dirty="0">
                          <a:solidFill>
                            <a:srgbClr val="002060"/>
                          </a:solidFill>
                          <a:effectLst/>
                          <a:highlight>
                            <a:srgbClr val="FFFF00"/>
                          </a:highlight>
                          <a:latin typeface="+mj-ea"/>
                          <a:ea typeface="+mj-ea"/>
                        </a:rPr>
                        <a:t>/</a:t>
                      </a:r>
                      <a:r>
                        <a:rPr lang="zh-CN" sz="1700" b="1" u="sng" kern="100" dirty="0">
                          <a:solidFill>
                            <a:srgbClr val="002060"/>
                          </a:solidFill>
                          <a:effectLst/>
                          <a:highlight>
                            <a:srgbClr val="FFFF00"/>
                          </a:highlight>
                          <a:latin typeface="+mj-ea"/>
                          <a:ea typeface="+mj-ea"/>
                        </a:rPr>
                        <a:t>动态</a:t>
                      </a:r>
                      <a:endParaRPr lang="zh-CN" sz="1700" b="1" kern="100" dirty="0">
                        <a:solidFill>
                          <a:srgbClr val="002060"/>
                        </a:solidFill>
                        <a:effectLst/>
                        <a:latin typeface="+mj-ea"/>
                        <a:ea typeface="+mj-ea"/>
                      </a:endParaRPr>
                    </a:p>
                    <a:p>
                      <a:pPr marL="349250" indent="-349250" algn="just">
                        <a:lnSpc>
                          <a:spcPct val="150000"/>
                        </a:lnSpc>
                        <a:spcAft>
                          <a:spcPts val="0"/>
                        </a:spcAft>
                      </a:pPr>
                      <a:r>
                        <a:rPr lang="zh-CN" sz="1700" b="1" u="sng" kern="100" dirty="0">
                          <a:solidFill>
                            <a:srgbClr val="002060"/>
                          </a:solidFill>
                          <a:effectLst/>
                          <a:highlight>
                            <a:srgbClr val="FFFF00"/>
                          </a:highlight>
                          <a:latin typeface="+mj-ea"/>
                          <a:ea typeface="+mj-ea"/>
                        </a:rPr>
                        <a:t>（</a:t>
                      </a:r>
                      <a:r>
                        <a:rPr lang="en-US" sz="1700" b="1" u="sng" kern="100" dirty="0">
                          <a:solidFill>
                            <a:srgbClr val="002060"/>
                          </a:solidFill>
                          <a:effectLst/>
                          <a:highlight>
                            <a:srgbClr val="FFFF00"/>
                          </a:highlight>
                          <a:latin typeface="+mj-ea"/>
                          <a:ea typeface="+mj-ea"/>
                        </a:rPr>
                        <a:t>2</a:t>
                      </a:r>
                      <a:r>
                        <a:rPr lang="zh-CN" sz="1700" b="1" u="sng" kern="100" dirty="0">
                          <a:solidFill>
                            <a:srgbClr val="002060"/>
                          </a:solidFill>
                          <a:effectLst/>
                          <a:highlight>
                            <a:srgbClr val="FFFF00"/>
                          </a:highlight>
                          <a:latin typeface="+mj-ea"/>
                          <a:ea typeface="+mj-ea"/>
                        </a:rPr>
                        <a:t>）适合因技术发展迅速和产品品种较多而具有创新性强、管理复杂特点的</a:t>
                      </a:r>
                      <a:endParaRPr lang="zh-CN" sz="1700" b="1" kern="100" dirty="0">
                        <a:solidFill>
                          <a:srgbClr val="002060"/>
                        </a:solidFill>
                        <a:effectLst/>
                        <a:latin typeface="+mj-ea"/>
                        <a:ea typeface="+mj-ea"/>
                      </a:endParaRPr>
                    </a:p>
                    <a:p>
                      <a:pPr marL="349250" indent="-349250" algn="just">
                        <a:lnSpc>
                          <a:spcPct val="150000"/>
                        </a:lnSpc>
                        <a:spcAft>
                          <a:spcPts val="0"/>
                        </a:spcAft>
                      </a:pPr>
                      <a:r>
                        <a:rPr lang="zh-CN" sz="1700" b="1" u="sng" kern="100" dirty="0">
                          <a:solidFill>
                            <a:srgbClr val="002060"/>
                          </a:solidFill>
                          <a:effectLst/>
                          <a:highlight>
                            <a:srgbClr val="FFFF00"/>
                          </a:highlight>
                          <a:latin typeface="+mj-ea"/>
                          <a:ea typeface="+mj-ea"/>
                        </a:rPr>
                        <a:t>企业（如军事工作、航天工业公司）；一般企业中的科研、新产品试制和规划</a:t>
                      </a:r>
                      <a:endParaRPr lang="zh-CN" sz="1700" b="1" kern="100" dirty="0">
                        <a:solidFill>
                          <a:srgbClr val="002060"/>
                        </a:solidFill>
                        <a:effectLst/>
                        <a:latin typeface="+mj-ea"/>
                        <a:ea typeface="+mj-ea"/>
                      </a:endParaRPr>
                    </a:p>
                    <a:p>
                      <a:pPr marL="349250" indent="-349250" algn="just">
                        <a:lnSpc>
                          <a:spcPct val="150000"/>
                        </a:lnSpc>
                        <a:spcAft>
                          <a:spcPts val="0"/>
                        </a:spcAft>
                      </a:pPr>
                      <a:r>
                        <a:rPr lang="zh-CN" sz="1700" b="1" u="sng" kern="100" dirty="0">
                          <a:solidFill>
                            <a:srgbClr val="002060"/>
                          </a:solidFill>
                          <a:effectLst/>
                          <a:highlight>
                            <a:srgbClr val="FFFF00"/>
                          </a:highlight>
                          <a:latin typeface="+mj-ea"/>
                          <a:ea typeface="+mj-ea"/>
                        </a:rPr>
                        <a:t>工作。</a:t>
                      </a:r>
                      <a:endParaRPr lang="zh-CN" sz="17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023081580"/>
                  </a:ext>
                </a:extLst>
              </a:tr>
            </a:tbl>
          </a:graphicData>
        </a:graphic>
      </p:graphicFrame>
    </p:spTree>
    <p:extLst>
      <p:ext uri="{BB962C8B-B14F-4D97-AF65-F5344CB8AC3E}">
        <p14:creationId xmlns:p14="http://schemas.microsoft.com/office/powerpoint/2010/main" val="17744369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1026" name="Picture 2" descr="C:\Users\samsung\Desktop\图1.png"/>
          <p:cNvPicPr>
            <a:picLocks noChangeAspect="1" noChangeArrowheads="1"/>
          </p:cNvPicPr>
          <p:nvPr/>
        </p:nvPicPr>
        <p:blipFill>
          <a:blip r:embed="rId4" cstate="print"/>
          <a:srcRect/>
          <a:stretch>
            <a:fillRect/>
          </a:stretch>
        </p:blipFill>
        <p:spPr bwMode="auto">
          <a:xfrm>
            <a:off x="1244600" y="592667"/>
            <a:ext cx="9702800" cy="5420254"/>
          </a:xfrm>
          <a:prstGeom prst="rect">
            <a:avLst/>
          </a:prstGeom>
          <a:noFill/>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5B38070A-37E4-4B11-B6BD-B855CD7EE645}"/>
              </a:ext>
            </a:extLst>
          </p:cNvPr>
          <p:cNvSpPr/>
          <p:nvPr/>
        </p:nvSpPr>
        <p:spPr>
          <a:xfrm>
            <a:off x="1189530" y="584214"/>
            <a:ext cx="1465466" cy="442878"/>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黑体" pitchFamily="49" charset="-122"/>
                <a:ea typeface="黑体" pitchFamily="49" charset="-122"/>
                <a:cs typeface="Times New Roman" panose="02020603050405020304" pitchFamily="18" charset="0"/>
              </a:rPr>
              <a:t>31.</a:t>
            </a:r>
            <a:r>
              <a:rPr lang="zh-CN" altLang="zh-CN" b="1" u="sng" kern="100" dirty="0">
                <a:solidFill>
                  <a:srgbClr val="C00000"/>
                </a:solidFill>
                <a:latin typeface="黑体" pitchFamily="49" charset="-122"/>
                <a:ea typeface="黑体" pitchFamily="49" charset="-122"/>
                <a:cs typeface="Times New Roman" panose="02020603050405020304" pitchFamily="18" charset="0"/>
              </a:rPr>
              <a:t>事业部制</a:t>
            </a:r>
            <a:endParaRPr lang="zh-CN" altLang="zh-CN" sz="1600" kern="100" dirty="0">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07F6477F-B001-4A80-8345-E5617A7AF4CF}"/>
              </a:ext>
            </a:extLst>
          </p:cNvPr>
          <p:cNvGraphicFramePr>
            <a:graphicFrameLocks noGrp="1"/>
          </p:cNvGraphicFramePr>
          <p:nvPr>
            <p:extLst>
              <p:ext uri="{D42A27DB-BD31-4B8C-83A1-F6EECF244321}">
                <p14:modId xmlns:p14="http://schemas.microsoft.com/office/powerpoint/2010/main" val="3514662964"/>
              </p:ext>
            </p:extLst>
          </p:nvPr>
        </p:nvGraphicFramePr>
        <p:xfrm>
          <a:off x="1040765" y="1298575"/>
          <a:ext cx="10489248" cy="2735010"/>
        </p:xfrm>
        <a:graphic>
          <a:graphicData uri="http://schemas.openxmlformats.org/drawingml/2006/table">
            <a:tbl>
              <a:tblPr>
                <a:tableStyleId>{5C22544A-7EE6-4342-B048-85BDC9FD1C3A}</a:tableStyleId>
              </a:tblPr>
              <a:tblGrid>
                <a:gridCol w="1450187">
                  <a:extLst>
                    <a:ext uri="{9D8B030D-6E8A-4147-A177-3AD203B41FA5}">
                      <a16:colId xmlns:a16="http://schemas.microsoft.com/office/drawing/2014/main" val="2333869896"/>
                    </a:ext>
                  </a:extLst>
                </a:gridCol>
                <a:gridCol w="9039061">
                  <a:extLst>
                    <a:ext uri="{9D8B030D-6E8A-4147-A177-3AD203B41FA5}">
                      <a16:colId xmlns:a16="http://schemas.microsoft.com/office/drawing/2014/main" val="687111633"/>
                    </a:ext>
                  </a:extLst>
                </a:gridCol>
              </a:tblGrid>
              <a:tr h="587375">
                <a:tc>
                  <a:txBody>
                    <a:bodyPr/>
                    <a:lstStyle/>
                    <a:p>
                      <a:pPr algn="l">
                        <a:lnSpc>
                          <a:spcPct val="150000"/>
                        </a:lnSpc>
                        <a:spcAft>
                          <a:spcPts val="0"/>
                        </a:spcAft>
                      </a:pP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优点</a:t>
                      </a:r>
                    </a:p>
                    <a:p>
                      <a:pPr algn="ctr">
                        <a:lnSpc>
                          <a:spcPct val="150000"/>
                        </a:lnSpc>
                        <a:spcAft>
                          <a:spcPts val="0"/>
                        </a:spcAft>
                      </a:pPr>
                      <a:r>
                        <a:rPr lang="en-US" sz="1800" b="1" kern="100" dirty="0">
                          <a:solidFill>
                            <a:srgbClr val="002060"/>
                          </a:solidFill>
                          <a:effectLst/>
                          <a:latin typeface="+mj-ea"/>
                          <a:ea typeface="+mj-ea"/>
                        </a:rPr>
                        <a:t> </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marL="349250" indent="-349250"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）有利于总公司最高层摆脱具体管理事务，集中精力于战略决策和长远规划</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）增强企业的活力</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3</a:t>
                      </a:r>
                      <a:r>
                        <a:rPr lang="zh-CN" sz="1800" b="1" kern="100" dirty="0">
                          <a:solidFill>
                            <a:srgbClr val="002060"/>
                          </a:solidFill>
                          <a:effectLst/>
                          <a:latin typeface="+mj-ea"/>
                          <a:ea typeface="+mj-ea"/>
                        </a:rPr>
                        <a:t>）有利于把联合化和专业化结合起来，提高生产效率</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494414310"/>
                  </a:ext>
                </a:extLst>
              </a:tr>
              <a:tr h="353695">
                <a:tc>
                  <a:txBody>
                    <a:bodyPr/>
                    <a:lstStyle/>
                    <a:p>
                      <a:pPr algn="l">
                        <a:lnSpc>
                          <a:spcPct val="150000"/>
                        </a:lnSpc>
                        <a:spcAft>
                          <a:spcPts val="0"/>
                        </a:spcAft>
                      </a:pPr>
                      <a:r>
                        <a:rPr lang="en-US" sz="1800" b="1" kern="100">
                          <a:solidFill>
                            <a:srgbClr val="002060"/>
                          </a:solidFill>
                          <a:effectLst/>
                          <a:latin typeface="+mj-ea"/>
                          <a:ea typeface="+mj-ea"/>
                        </a:rPr>
                        <a:t>2.</a:t>
                      </a:r>
                      <a:r>
                        <a:rPr lang="zh-CN" sz="1800" b="1" kern="100">
                          <a:solidFill>
                            <a:srgbClr val="002060"/>
                          </a:solidFill>
                          <a:effectLst/>
                          <a:latin typeface="+mj-ea"/>
                          <a:ea typeface="+mj-ea"/>
                        </a:rPr>
                        <a:t>缺点</a:t>
                      </a:r>
                      <a:endParaRPr lang="zh-CN" sz="18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just">
                        <a:lnSpc>
                          <a:spcPct val="150000"/>
                        </a:lnSpc>
                        <a:spcAft>
                          <a:spcPts val="0"/>
                        </a:spcAft>
                      </a:pPr>
                      <a:r>
                        <a:rPr lang="zh-CN" sz="1800" b="1" kern="100">
                          <a:solidFill>
                            <a:srgbClr val="002060"/>
                          </a:solidFill>
                          <a:effectLst/>
                          <a:latin typeface="+mj-ea"/>
                          <a:ea typeface="+mj-ea"/>
                        </a:rPr>
                        <a:t>（</a:t>
                      </a:r>
                      <a:r>
                        <a:rPr lang="en-US" sz="1800" b="1" kern="100">
                          <a:solidFill>
                            <a:srgbClr val="002060"/>
                          </a:solidFill>
                          <a:effectLst/>
                          <a:latin typeface="+mj-ea"/>
                          <a:ea typeface="+mj-ea"/>
                        </a:rPr>
                        <a:t>1</a:t>
                      </a:r>
                      <a:r>
                        <a:rPr lang="zh-CN" sz="1800" b="1" kern="100">
                          <a:solidFill>
                            <a:srgbClr val="002060"/>
                          </a:solidFill>
                          <a:effectLst/>
                          <a:latin typeface="+mj-ea"/>
                          <a:ea typeface="+mj-ea"/>
                        </a:rPr>
                        <a:t>）容易使各事业部只顾自身的利益，减弱整个公司的协调一致性</a:t>
                      </a:r>
                    </a:p>
                    <a:p>
                      <a:pPr algn="just">
                        <a:lnSpc>
                          <a:spcPct val="150000"/>
                        </a:lnSpc>
                        <a:spcAft>
                          <a:spcPts val="0"/>
                        </a:spcAft>
                      </a:pPr>
                      <a:r>
                        <a:rPr lang="zh-CN" sz="1800" b="1" kern="100">
                          <a:solidFill>
                            <a:srgbClr val="002060"/>
                          </a:solidFill>
                          <a:effectLst/>
                          <a:latin typeface="+mj-ea"/>
                          <a:ea typeface="+mj-ea"/>
                        </a:rPr>
                        <a:t>（</a:t>
                      </a:r>
                      <a:r>
                        <a:rPr lang="en-US" sz="1800" b="1" kern="100">
                          <a:solidFill>
                            <a:srgbClr val="002060"/>
                          </a:solidFill>
                          <a:effectLst/>
                          <a:latin typeface="+mj-ea"/>
                          <a:ea typeface="+mj-ea"/>
                        </a:rPr>
                        <a:t>2</a:t>
                      </a:r>
                      <a:r>
                        <a:rPr lang="zh-CN" sz="1800" b="1" kern="100">
                          <a:solidFill>
                            <a:srgbClr val="002060"/>
                          </a:solidFill>
                          <a:effectLst/>
                          <a:latin typeface="+mj-ea"/>
                          <a:ea typeface="+mj-ea"/>
                        </a:rPr>
                        <a:t>）公司和各个事业部的职能机构重复，会增加费用和管理成本</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960933082"/>
                  </a:ext>
                </a:extLst>
              </a:tr>
              <a:tr h="397510">
                <a:tc>
                  <a:txBody>
                    <a:bodyPr/>
                    <a:lstStyle/>
                    <a:p>
                      <a:pPr algn="just">
                        <a:lnSpc>
                          <a:spcPct val="150000"/>
                        </a:lnSpc>
                        <a:spcAft>
                          <a:spcPts val="0"/>
                        </a:spcAft>
                      </a:pPr>
                      <a:r>
                        <a:rPr lang="en-US" sz="1800" b="1" kern="100">
                          <a:solidFill>
                            <a:srgbClr val="002060"/>
                          </a:solidFill>
                          <a:effectLst/>
                          <a:highlight>
                            <a:srgbClr val="FFFF00"/>
                          </a:highlight>
                          <a:latin typeface="+mj-ea"/>
                          <a:ea typeface="+mj-ea"/>
                        </a:rPr>
                        <a:t>3.</a:t>
                      </a:r>
                      <a:r>
                        <a:rPr lang="zh-CN" sz="1800" b="1" kern="100">
                          <a:solidFill>
                            <a:srgbClr val="002060"/>
                          </a:solidFill>
                          <a:effectLst/>
                          <a:highlight>
                            <a:srgbClr val="FFFF00"/>
                          </a:highlight>
                          <a:latin typeface="+mj-ea"/>
                          <a:ea typeface="+mj-ea"/>
                        </a:rPr>
                        <a:t>适用范围</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u="sng" kern="100" dirty="0">
                          <a:solidFill>
                            <a:srgbClr val="002060"/>
                          </a:solidFill>
                          <a:effectLst/>
                          <a:highlight>
                            <a:srgbClr val="FFFF00"/>
                          </a:highlight>
                          <a:latin typeface="+mj-ea"/>
                          <a:ea typeface="+mj-ea"/>
                        </a:rPr>
                        <a:t>产品种类多且产品之间工艺差别大，或市场分布范围广且市场情况变化快、要求适应性强的大型联合企业或公司。</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674487446"/>
                  </a:ext>
                </a:extLst>
              </a:tr>
            </a:tbl>
          </a:graphicData>
        </a:graphic>
      </p:graphicFrame>
    </p:spTree>
    <p:extLst>
      <p:ext uri="{BB962C8B-B14F-4D97-AF65-F5344CB8AC3E}">
        <p14:creationId xmlns:p14="http://schemas.microsoft.com/office/powerpoint/2010/main" val="20144427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13E21FF8-C7A1-483C-8A29-BA30ABFCAD48}"/>
              </a:ext>
            </a:extLst>
          </p:cNvPr>
          <p:cNvSpPr/>
          <p:nvPr/>
        </p:nvSpPr>
        <p:spPr>
          <a:xfrm>
            <a:off x="1040765" y="557871"/>
            <a:ext cx="3754554" cy="458908"/>
          </a:xfrm>
          <a:prstGeom prst="rect">
            <a:avLst/>
          </a:prstGeom>
        </p:spPr>
        <p:txBody>
          <a:bodyPr wrap="none">
            <a:spAutoFit/>
          </a:bodyPr>
          <a:lstStyle/>
          <a:p>
            <a:pPr>
              <a:lnSpc>
                <a:spcPct val="150000"/>
              </a:lnSpc>
            </a:pPr>
            <a:r>
              <a:rPr lang="en-US" altLang="zh-CN" b="1" u="sng" kern="100" dirty="0">
                <a:solidFill>
                  <a:srgbClr val="C00000"/>
                </a:solidFill>
                <a:latin typeface="+mj-ea"/>
                <a:ea typeface="+mj-ea"/>
                <a:cs typeface="Times New Roman" panose="02020603050405020304" pitchFamily="18" charset="0"/>
              </a:rPr>
              <a:t>32.</a:t>
            </a:r>
            <a:r>
              <a:rPr lang="zh-CN" altLang="zh-CN" b="1" u="sng" kern="100" dirty="0">
                <a:solidFill>
                  <a:srgbClr val="C00000"/>
                </a:solidFill>
                <a:latin typeface="+mj-ea"/>
                <a:ea typeface="+mj-ea"/>
                <a:cs typeface="Times New Roman" panose="02020603050405020304" pitchFamily="18" charset="0"/>
              </a:rPr>
              <a:t>团队结构</a:t>
            </a:r>
            <a:r>
              <a:rPr lang="en-US" altLang="zh-CN" b="1" u="sng" kern="100" dirty="0">
                <a:solidFill>
                  <a:srgbClr val="C00000"/>
                </a:solidFill>
                <a:latin typeface="+mj-ea"/>
                <a:ea typeface="+mj-ea"/>
                <a:cs typeface="Times New Roman" panose="02020603050405020304" pitchFamily="18" charset="0"/>
              </a:rPr>
              <a:t>/</a:t>
            </a:r>
            <a:r>
              <a:rPr lang="zh-CN" altLang="zh-CN" b="1" u="sng" kern="100" dirty="0">
                <a:solidFill>
                  <a:srgbClr val="C00000"/>
                </a:solidFill>
                <a:latin typeface="+mj-ea"/>
                <a:ea typeface="+mj-ea"/>
                <a:cs typeface="Times New Roman" panose="02020603050405020304" pitchFamily="18" charset="0"/>
              </a:rPr>
              <a:t>虚拟组织</a:t>
            </a:r>
            <a:r>
              <a:rPr lang="en-US" altLang="zh-CN" b="1" u="sng" kern="100" dirty="0">
                <a:solidFill>
                  <a:srgbClr val="C00000"/>
                </a:solidFill>
                <a:latin typeface="+mj-ea"/>
                <a:ea typeface="+mj-ea"/>
                <a:cs typeface="Times New Roman" panose="02020603050405020304" pitchFamily="18" charset="0"/>
              </a:rPr>
              <a:t>/</a:t>
            </a:r>
            <a:r>
              <a:rPr lang="zh-CN" altLang="zh-CN" b="1" u="sng" kern="100" dirty="0">
                <a:solidFill>
                  <a:srgbClr val="C00000"/>
                </a:solidFill>
                <a:latin typeface="+mj-ea"/>
                <a:ea typeface="+mj-ea"/>
                <a:cs typeface="Times New Roman" panose="02020603050405020304" pitchFamily="18" charset="0"/>
              </a:rPr>
              <a:t>无边界组织</a:t>
            </a:r>
            <a:endParaRPr lang="zh-CN" altLang="zh-CN" sz="1600" kern="100" dirty="0">
              <a:effectLst/>
              <a:latin typeface="+mj-ea"/>
              <a:ea typeface="+mj-ea"/>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8A1F89AB-8A97-48F6-9A88-C0F750CB049F}"/>
              </a:ext>
            </a:extLst>
          </p:cNvPr>
          <p:cNvGraphicFramePr>
            <a:graphicFrameLocks noGrp="1"/>
          </p:cNvGraphicFramePr>
          <p:nvPr>
            <p:extLst>
              <p:ext uri="{D42A27DB-BD31-4B8C-83A1-F6EECF244321}">
                <p14:modId xmlns:p14="http://schemas.microsoft.com/office/powerpoint/2010/main" val="3215211651"/>
              </p:ext>
            </p:extLst>
          </p:nvPr>
        </p:nvGraphicFramePr>
        <p:xfrm>
          <a:off x="1088060" y="1298575"/>
          <a:ext cx="10215815" cy="3273424"/>
        </p:xfrm>
        <a:graphic>
          <a:graphicData uri="http://schemas.openxmlformats.org/drawingml/2006/table">
            <a:tbl>
              <a:tblPr>
                <a:tableStyleId>{5C22544A-7EE6-4342-B048-85BDC9FD1C3A}</a:tableStyleId>
              </a:tblPr>
              <a:tblGrid>
                <a:gridCol w="1733968">
                  <a:extLst>
                    <a:ext uri="{9D8B030D-6E8A-4147-A177-3AD203B41FA5}">
                      <a16:colId xmlns:a16="http://schemas.microsoft.com/office/drawing/2014/main" val="2631643759"/>
                    </a:ext>
                  </a:extLst>
                </a:gridCol>
                <a:gridCol w="8481847">
                  <a:extLst>
                    <a:ext uri="{9D8B030D-6E8A-4147-A177-3AD203B41FA5}">
                      <a16:colId xmlns:a16="http://schemas.microsoft.com/office/drawing/2014/main" val="2352106107"/>
                    </a:ext>
                  </a:extLst>
                </a:gridCol>
              </a:tblGrid>
              <a:tr h="935264">
                <a:tc>
                  <a:txBody>
                    <a:bodyPr/>
                    <a:lstStyle/>
                    <a:p>
                      <a:pPr algn="ctr">
                        <a:lnSpc>
                          <a:spcPct val="150000"/>
                        </a:lnSpc>
                        <a:spcAft>
                          <a:spcPts val="0"/>
                        </a:spcAft>
                      </a:pPr>
                      <a:r>
                        <a:rPr lang="zh-CN" sz="1800" b="1" kern="100" dirty="0">
                          <a:solidFill>
                            <a:srgbClr val="002060"/>
                          </a:solidFill>
                          <a:effectLst/>
                          <a:latin typeface="+mj-ea"/>
                          <a:ea typeface="+mj-ea"/>
                        </a:rPr>
                        <a:t>团队结构</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）团队已成为目前组织工作活动的</a:t>
                      </a:r>
                      <a:r>
                        <a:rPr lang="zh-CN" sz="1800" b="1" kern="100" dirty="0">
                          <a:solidFill>
                            <a:srgbClr val="002060"/>
                          </a:solidFill>
                          <a:effectLst/>
                          <a:highlight>
                            <a:srgbClr val="FFFF00"/>
                          </a:highlight>
                          <a:latin typeface="+mj-ea"/>
                          <a:ea typeface="+mj-ea"/>
                        </a:rPr>
                        <a:t>最流行</a:t>
                      </a:r>
                      <a:r>
                        <a:rPr lang="zh-CN" sz="1800" b="1" kern="100" dirty="0">
                          <a:solidFill>
                            <a:srgbClr val="002060"/>
                          </a:solidFill>
                          <a:effectLst/>
                          <a:latin typeface="+mj-ea"/>
                          <a:ea typeface="+mj-ea"/>
                        </a:rPr>
                        <a:t>的方式</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）主要特点：打破部门界限并把决策权下放到工作团队成员手中</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882398177"/>
                  </a:ext>
                </a:extLst>
              </a:tr>
              <a:tr h="1402896">
                <a:tc>
                  <a:txBody>
                    <a:bodyPr/>
                    <a:lstStyle/>
                    <a:p>
                      <a:pPr algn="ctr">
                        <a:lnSpc>
                          <a:spcPct val="150000"/>
                        </a:lnSpc>
                        <a:spcAft>
                          <a:spcPts val="0"/>
                        </a:spcAft>
                      </a:pPr>
                      <a:r>
                        <a:rPr lang="zh-CN" sz="1800" b="1" kern="100">
                          <a:solidFill>
                            <a:srgbClr val="002060"/>
                          </a:solidFill>
                          <a:effectLst/>
                          <a:latin typeface="+mj-ea"/>
                          <a:ea typeface="+mj-ea"/>
                        </a:rPr>
                        <a:t>虚拟组织</a:t>
                      </a:r>
                      <a:endParaRPr lang="zh-CN" sz="1800" b="1" kern="10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algn="just">
                        <a:lnSpc>
                          <a:spcPct val="150000"/>
                        </a:lnSpc>
                        <a:spcAft>
                          <a:spcPts val="0"/>
                        </a:spcAft>
                      </a:pPr>
                      <a:r>
                        <a:rPr lang="zh-CN" sz="1800" b="1" kern="100">
                          <a:solidFill>
                            <a:srgbClr val="002060"/>
                          </a:solidFill>
                          <a:effectLst/>
                          <a:latin typeface="+mj-ea"/>
                          <a:ea typeface="+mj-ea"/>
                        </a:rPr>
                        <a:t>（</a:t>
                      </a:r>
                      <a:r>
                        <a:rPr lang="en-US" sz="1800" b="1" kern="100">
                          <a:solidFill>
                            <a:srgbClr val="002060"/>
                          </a:solidFill>
                          <a:effectLst/>
                          <a:latin typeface="+mj-ea"/>
                          <a:ea typeface="+mj-ea"/>
                        </a:rPr>
                        <a:t>1</a:t>
                      </a:r>
                      <a:r>
                        <a:rPr lang="zh-CN" sz="1800" b="1" kern="100">
                          <a:solidFill>
                            <a:srgbClr val="002060"/>
                          </a:solidFill>
                          <a:effectLst/>
                          <a:latin typeface="+mj-ea"/>
                          <a:ea typeface="+mj-ea"/>
                        </a:rPr>
                        <a:t>）</a:t>
                      </a:r>
                      <a:r>
                        <a:rPr lang="zh-CN" sz="1800" b="1" kern="100">
                          <a:solidFill>
                            <a:srgbClr val="002060"/>
                          </a:solidFill>
                          <a:effectLst/>
                          <a:highlight>
                            <a:srgbClr val="FFFF00"/>
                          </a:highlight>
                          <a:latin typeface="+mj-ea"/>
                          <a:ea typeface="+mj-ea"/>
                        </a:rPr>
                        <a:t>实质：“可以租用，何必拥有</a:t>
                      </a:r>
                      <a:r>
                        <a:rPr lang="zh-CN" sz="1800" b="1" kern="100">
                          <a:solidFill>
                            <a:srgbClr val="002060"/>
                          </a:solidFill>
                          <a:effectLst/>
                          <a:latin typeface="+mj-ea"/>
                          <a:ea typeface="+mj-ea"/>
                        </a:rPr>
                        <a:t>”</a:t>
                      </a:r>
                    </a:p>
                    <a:p>
                      <a:pPr marL="349250" indent="-349250" algn="just">
                        <a:lnSpc>
                          <a:spcPct val="150000"/>
                        </a:lnSpc>
                        <a:spcAft>
                          <a:spcPts val="0"/>
                        </a:spcAft>
                      </a:pPr>
                      <a:r>
                        <a:rPr lang="zh-CN" sz="1800" b="1" kern="100">
                          <a:solidFill>
                            <a:srgbClr val="002060"/>
                          </a:solidFill>
                          <a:effectLst/>
                          <a:latin typeface="+mj-ea"/>
                          <a:ea typeface="+mj-ea"/>
                        </a:rPr>
                        <a:t>（</a:t>
                      </a:r>
                      <a:r>
                        <a:rPr lang="en-US" sz="1800" b="1" kern="100">
                          <a:solidFill>
                            <a:srgbClr val="002060"/>
                          </a:solidFill>
                          <a:effectLst/>
                          <a:latin typeface="+mj-ea"/>
                          <a:ea typeface="+mj-ea"/>
                        </a:rPr>
                        <a:t>2</a:t>
                      </a:r>
                      <a:r>
                        <a:rPr lang="zh-CN" sz="1800" b="1" kern="100">
                          <a:solidFill>
                            <a:srgbClr val="002060"/>
                          </a:solidFill>
                          <a:effectLst/>
                          <a:latin typeface="+mj-ea"/>
                          <a:ea typeface="+mj-ea"/>
                        </a:rPr>
                        <a:t>）</a:t>
                      </a:r>
                      <a:r>
                        <a:rPr lang="zh-CN" sz="1800" b="1" kern="100">
                          <a:solidFill>
                            <a:srgbClr val="002060"/>
                          </a:solidFill>
                          <a:effectLst/>
                          <a:highlight>
                            <a:srgbClr val="FFFF00"/>
                          </a:highlight>
                          <a:latin typeface="+mj-ea"/>
                          <a:ea typeface="+mj-ea"/>
                        </a:rPr>
                        <a:t>是一种规模较小，但可以发挥主要职能的核心组织，它的决策集中化程度很高，但部门化程度很低或根本不存在</a:t>
                      </a:r>
                      <a:r>
                        <a:rPr lang="en-US" sz="1800" b="1" kern="100">
                          <a:solidFill>
                            <a:srgbClr val="002060"/>
                          </a:solidFill>
                          <a:effectLst/>
                          <a:latin typeface="+mj-ea"/>
                          <a:ea typeface="+mj-ea"/>
                        </a:rPr>
                        <a:t>.</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051493875"/>
                  </a:ext>
                </a:extLst>
              </a:tr>
              <a:tr h="935264">
                <a:tc>
                  <a:txBody>
                    <a:bodyPr/>
                    <a:lstStyle/>
                    <a:p>
                      <a:pPr algn="l">
                        <a:lnSpc>
                          <a:spcPct val="150000"/>
                        </a:lnSpc>
                        <a:spcAft>
                          <a:spcPts val="0"/>
                        </a:spcAft>
                      </a:pPr>
                      <a:r>
                        <a:rPr lang="en-US" altLang="zh-CN" sz="1800" b="1" kern="100" dirty="0">
                          <a:solidFill>
                            <a:srgbClr val="002060"/>
                          </a:solidFill>
                          <a:effectLst/>
                          <a:latin typeface="+mj-ea"/>
                          <a:ea typeface="+mj-ea"/>
                        </a:rPr>
                        <a:t>  </a:t>
                      </a:r>
                      <a:r>
                        <a:rPr lang="zh-CN" sz="1800" b="1" kern="100" dirty="0">
                          <a:solidFill>
                            <a:srgbClr val="002060"/>
                          </a:solidFill>
                          <a:effectLst/>
                          <a:latin typeface="+mj-ea"/>
                          <a:ea typeface="+mj-ea"/>
                        </a:rPr>
                        <a:t>无边界组织</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nchor="ctr"/>
                </a:tc>
                <a:tc>
                  <a:txBody>
                    <a:bodyPr/>
                    <a:lstStyle/>
                    <a:p>
                      <a:pPr marL="346075" indent="-279400" algn="just">
                        <a:lnSpc>
                          <a:spcPct val="150000"/>
                        </a:lnSpc>
                        <a:spcAft>
                          <a:spcPts val="0"/>
                        </a:spcAft>
                      </a:pPr>
                      <a:r>
                        <a:rPr lang="zh-CN" sz="1800" b="1" kern="100" dirty="0">
                          <a:solidFill>
                            <a:srgbClr val="002060"/>
                          </a:solidFill>
                          <a:effectLst/>
                          <a:latin typeface="+mj-ea"/>
                          <a:ea typeface="+mj-ea"/>
                        </a:rPr>
                        <a:t>寻求通过组织</a:t>
                      </a:r>
                      <a:r>
                        <a:rPr lang="zh-CN" sz="1800" b="1" kern="100" dirty="0">
                          <a:solidFill>
                            <a:srgbClr val="002060"/>
                          </a:solidFill>
                          <a:effectLst/>
                          <a:highlight>
                            <a:srgbClr val="FFFF00"/>
                          </a:highlight>
                          <a:latin typeface="+mj-ea"/>
                          <a:ea typeface="+mj-ea"/>
                        </a:rPr>
                        <a:t>扁平化</a:t>
                      </a:r>
                      <a:r>
                        <a:rPr lang="zh-CN" sz="1800" b="1" kern="100" dirty="0">
                          <a:solidFill>
                            <a:srgbClr val="002060"/>
                          </a:solidFill>
                          <a:effectLst/>
                          <a:latin typeface="+mj-ea"/>
                          <a:ea typeface="+mj-ea"/>
                        </a:rPr>
                        <a:t>来减少指挥链，对管理幅度不加限制，取消各种职能部门，</a:t>
                      </a:r>
                    </a:p>
                    <a:p>
                      <a:pPr marL="346075" indent="-279400" algn="just">
                        <a:lnSpc>
                          <a:spcPct val="150000"/>
                        </a:lnSpc>
                        <a:spcAft>
                          <a:spcPts val="0"/>
                        </a:spcAft>
                      </a:pPr>
                      <a:r>
                        <a:rPr lang="zh-CN" sz="1800" b="1" kern="100" dirty="0">
                          <a:solidFill>
                            <a:srgbClr val="002060"/>
                          </a:solidFill>
                          <a:effectLst/>
                          <a:latin typeface="+mj-ea"/>
                          <a:ea typeface="+mj-ea"/>
                        </a:rPr>
                        <a:t>代之以授权的团队。</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299688994"/>
                  </a:ext>
                </a:extLst>
              </a:tr>
            </a:tbl>
          </a:graphicData>
        </a:graphic>
      </p:graphicFrame>
    </p:spTree>
    <p:extLst>
      <p:ext uri="{BB962C8B-B14F-4D97-AF65-F5344CB8AC3E}">
        <p14:creationId xmlns:p14="http://schemas.microsoft.com/office/powerpoint/2010/main" val="20144427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DD337227-B952-4F9B-9F8A-208E51DDFA72}"/>
              </a:ext>
            </a:extLst>
          </p:cNvPr>
          <p:cNvSpPr/>
          <p:nvPr/>
        </p:nvSpPr>
        <p:spPr>
          <a:xfrm>
            <a:off x="1182765" y="469582"/>
            <a:ext cx="2045753" cy="442878"/>
          </a:xfrm>
          <a:prstGeom prst="rect">
            <a:avLst/>
          </a:prstGeom>
        </p:spPr>
        <p:txBody>
          <a:bodyPr wrap="none">
            <a:spAutoFit/>
          </a:bodyPr>
          <a:lstStyle/>
          <a:p>
            <a:pPr algn="just">
              <a:lnSpc>
                <a:spcPct val="150000"/>
              </a:lnSpc>
              <a:spcAft>
                <a:spcPts val="0"/>
              </a:spcAft>
            </a:pPr>
            <a:r>
              <a:rPr lang="zh-CN" altLang="en-US" b="1" kern="100" dirty="0">
                <a:solidFill>
                  <a:srgbClr val="002060"/>
                </a:solidFill>
                <a:latin typeface="黑体" pitchFamily="49" charset="-122"/>
                <a:ea typeface="黑体" pitchFamily="49" charset="-122"/>
                <a:cs typeface="Times New Roman" panose="02020603050405020304" pitchFamily="18" charset="0"/>
              </a:rPr>
              <a:t>第二节  组织文化</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0872DD11-73BA-4561-A48D-53767D19263E}"/>
              </a:ext>
            </a:extLst>
          </p:cNvPr>
          <p:cNvGraphicFramePr>
            <a:graphicFrameLocks noGrp="1"/>
          </p:cNvGraphicFramePr>
          <p:nvPr>
            <p:extLst>
              <p:ext uri="{D42A27DB-BD31-4B8C-83A1-F6EECF244321}">
                <p14:modId xmlns:p14="http://schemas.microsoft.com/office/powerpoint/2010/main" val="224180913"/>
              </p:ext>
            </p:extLst>
          </p:nvPr>
        </p:nvGraphicFramePr>
        <p:xfrm>
          <a:off x="1011336" y="1623726"/>
          <a:ext cx="10276774" cy="4399558"/>
        </p:xfrm>
        <a:graphic>
          <a:graphicData uri="http://schemas.openxmlformats.org/drawingml/2006/table">
            <a:tbl>
              <a:tblPr>
                <a:tableStyleId>{5C22544A-7EE6-4342-B048-85BDC9FD1C3A}</a:tableStyleId>
              </a:tblPr>
              <a:tblGrid>
                <a:gridCol w="1621505">
                  <a:extLst>
                    <a:ext uri="{9D8B030D-6E8A-4147-A177-3AD203B41FA5}">
                      <a16:colId xmlns:a16="http://schemas.microsoft.com/office/drawing/2014/main" val="1621943995"/>
                    </a:ext>
                  </a:extLst>
                </a:gridCol>
                <a:gridCol w="8655269">
                  <a:extLst>
                    <a:ext uri="{9D8B030D-6E8A-4147-A177-3AD203B41FA5}">
                      <a16:colId xmlns:a16="http://schemas.microsoft.com/office/drawing/2014/main" val="1741290171"/>
                    </a:ext>
                  </a:extLst>
                </a:gridCol>
              </a:tblGrid>
              <a:tr h="378383">
                <a:tc gridSpan="2">
                  <a:txBody>
                    <a:bodyPr/>
                    <a:lstStyle/>
                    <a:p>
                      <a:pPr algn="ctr">
                        <a:lnSpc>
                          <a:spcPct val="150000"/>
                        </a:lnSpc>
                        <a:spcAft>
                          <a:spcPts val="0"/>
                        </a:spcAft>
                      </a:pPr>
                      <a:r>
                        <a:rPr lang="zh-CN" altLang="en-US" sz="1800" b="1" kern="100" dirty="0">
                          <a:solidFill>
                            <a:srgbClr val="002060"/>
                          </a:solidFill>
                          <a:effectLst/>
                          <a:latin typeface="+mj-ea"/>
                          <a:ea typeface="+mj-ea"/>
                          <a:cs typeface="+mn-cs"/>
                        </a:rPr>
                        <a:t>组织文化</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hMerge="1">
                  <a:txBody>
                    <a:bodyPr/>
                    <a:lstStyle/>
                    <a:p>
                      <a:pPr algn="ctr">
                        <a:lnSpc>
                          <a:spcPct val="150000"/>
                        </a:lnSpc>
                        <a:spcAft>
                          <a:spcPts val="0"/>
                        </a:spcAft>
                      </a:pPr>
                      <a:endParaRPr lang="zh-CN" sz="18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1469777393"/>
                  </a:ext>
                </a:extLst>
              </a:tr>
              <a:tr h="756765">
                <a:tc>
                  <a:txBody>
                    <a:bodyPr/>
                    <a:lstStyle/>
                    <a:p>
                      <a:pPr algn="just">
                        <a:lnSpc>
                          <a:spcPct val="150000"/>
                        </a:lnSpc>
                        <a:spcAft>
                          <a:spcPts val="0"/>
                        </a:spcAft>
                      </a:pPr>
                      <a:r>
                        <a:rPr lang="en-US" sz="1800" b="1" kern="100" dirty="0">
                          <a:solidFill>
                            <a:srgbClr val="002060"/>
                          </a:solidFill>
                          <a:effectLst/>
                          <a:highlight>
                            <a:srgbClr val="FFFF00"/>
                          </a:highlight>
                          <a:latin typeface="+mj-ea"/>
                          <a:ea typeface="+mj-ea"/>
                        </a:rPr>
                        <a:t>1.</a:t>
                      </a:r>
                      <a:r>
                        <a:rPr lang="zh-CN" altLang="en-US" sz="1800" b="1" kern="100" dirty="0">
                          <a:solidFill>
                            <a:srgbClr val="002060"/>
                          </a:solidFill>
                          <a:effectLst/>
                          <a:highlight>
                            <a:srgbClr val="FFFF00"/>
                          </a:highlight>
                          <a:latin typeface="+mj-ea"/>
                          <a:ea typeface="+mj-ea"/>
                        </a:rPr>
                        <a:t>概念</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altLang="en-US" sz="1800" b="1" kern="100" dirty="0">
                          <a:solidFill>
                            <a:srgbClr val="002060"/>
                          </a:solidFill>
                          <a:effectLst/>
                          <a:latin typeface="+mj-ea"/>
                          <a:ea typeface="+mj-ea"/>
                        </a:rPr>
                        <a:t>是指控制组织内行为、工作态度、价值观以及关系设定的规范。组织文化是指组织成员的共同价值观体系，组织文化使得组织独具特色，区别于其他组织。</a:t>
                      </a:r>
                      <a:endParaRPr lang="zh-CN" sz="1800" b="1" kern="100" dirty="0">
                        <a:solidFill>
                          <a:srgbClr val="002060"/>
                        </a:solidFill>
                        <a:effectLst/>
                        <a:latin typeface="+mj-ea"/>
                        <a:ea typeface="+mj-ea"/>
                      </a:endParaRPr>
                    </a:p>
                  </a:txBody>
                  <a:tcPr marL="68580" marR="68580" marT="0" marB="0"/>
                </a:tc>
                <a:extLst>
                  <a:ext uri="{0D108BD9-81ED-4DB2-BD59-A6C34878D82A}">
                    <a16:rowId xmlns:a16="http://schemas.microsoft.com/office/drawing/2014/main" val="244043383"/>
                  </a:ext>
                </a:extLst>
              </a:tr>
              <a:tr h="1135148">
                <a:tc>
                  <a:txBody>
                    <a:bodyPr/>
                    <a:lstStyle/>
                    <a:p>
                      <a:pPr algn="just">
                        <a:lnSpc>
                          <a:spcPct val="150000"/>
                        </a:lnSpc>
                        <a:spcAft>
                          <a:spcPts val="0"/>
                        </a:spcAft>
                      </a:pPr>
                      <a:r>
                        <a:rPr lang="en-US" sz="1800" b="1" kern="100" dirty="0">
                          <a:solidFill>
                            <a:srgbClr val="002060"/>
                          </a:solidFill>
                          <a:effectLst/>
                          <a:highlight>
                            <a:srgbClr val="FFFF00"/>
                          </a:highlight>
                          <a:latin typeface="+mj-ea"/>
                          <a:ea typeface="+mj-ea"/>
                        </a:rPr>
                        <a:t>2.</a:t>
                      </a:r>
                      <a:r>
                        <a:rPr lang="zh-CN" altLang="en-US" sz="1800" b="1" kern="100" dirty="0">
                          <a:solidFill>
                            <a:srgbClr val="002060"/>
                          </a:solidFill>
                          <a:effectLst/>
                          <a:highlight>
                            <a:srgbClr val="FFFF00"/>
                          </a:highlight>
                          <a:latin typeface="+mj-ea"/>
                          <a:ea typeface="+mj-ea"/>
                        </a:rPr>
                        <a:t>影响因素</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1</a:t>
                      </a:r>
                      <a:r>
                        <a:rPr lang="zh-CN" sz="1800" b="1" kern="100" dirty="0">
                          <a:solidFill>
                            <a:srgbClr val="002060"/>
                          </a:solidFill>
                          <a:effectLst/>
                          <a:highlight>
                            <a:srgbClr val="FFFF00"/>
                          </a:highlight>
                          <a:latin typeface="+mj-ea"/>
                          <a:ea typeface="+mj-ea"/>
                        </a:rPr>
                        <a:t>）</a:t>
                      </a:r>
                      <a:r>
                        <a:rPr lang="zh-CN" altLang="en-US" sz="1800" b="1" kern="100" dirty="0">
                          <a:solidFill>
                            <a:srgbClr val="002060"/>
                          </a:solidFill>
                          <a:effectLst/>
                          <a:highlight>
                            <a:srgbClr val="FFFF00"/>
                          </a:highlight>
                          <a:latin typeface="+mj-ea"/>
                          <a:ea typeface="+mj-ea"/>
                        </a:rPr>
                        <a:t>最高管理者的行为方式和管理风格；</a:t>
                      </a: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2</a:t>
                      </a:r>
                      <a:r>
                        <a:rPr lang="zh-CN" sz="1800" b="1" kern="100" dirty="0">
                          <a:solidFill>
                            <a:srgbClr val="002060"/>
                          </a:solidFill>
                          <a:effectLst/>
                          <a:highlight>
                            <a:srgbClr val="FFFF00"/>
                          </a:highlight>
                          <a:latin typeface="+mj-ea"/>
                          <a:ea typeface="+mj-ea"/>
                        </a:rPr>
                        <a:t>）</a:t>
                      </a:r>
                      <a:r>
                        <a:rPr lang="zh-CN" altLang="en-US" sz="1800" b="1" kern="100" dirty="0">
                          <a:solidFill>
                            <a:srgbClr val="002060"/>
                          </a:solidFill>
                          <a:effectLst/>
                          <a:highlight>
                            <a:srgbClr val="FFFF00"/>
                          </a:highlight>
                          <a:latin typeface="+mj-ea"/>
                          <a:ea typeface="+mj-ea"/>
                        </a:rPr>
                        <a:t>工作群体的特征；</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3</a:t>
                      </a:r>
                      <a:r>
                        <a:rPr lang="zh-CN" sz="1800" b="1" kern="100" dirty="0">
                          <a:solidFill>
                            <a:srgbClr val="002060"/>
                          </a:solidFill>
                          <a:effectLst/>
                          <a:highlight>
                            <a:srgbClr val="FFFF00"/>
                          </a:highlight>
                          <a:latin typeface="+mj-ea"/>
                          <a:ea typeface="+mj-ea"/>
                        </a:rPr>
                        <a:t>）</a:t>
                      </a:r>
                      <a:r>
                        <a:rPr lang="zh-CN" altLang="en-US" sz="1800" b="1" kern="100" dirty="0">
                          <a:solidFill>
                            <a:srgbClr val="002060"/>
                          </a:solidFill>
                          <a:effectLst/>
                          <a:highlight>
                            <a:srgbClr val="FFFF00"/>
                          </a:highlight>
                          <a:latin typeface="+mj-ea"/>
                          <a:ea typeface="+mj-ea"/>
                        </a:rPr>
                        <a:t>管理者和基层主管的领导模式；</a:t>
                      </a:r>
                      <a:r>
                        <a:rPr lang="zh-CN" altLang="en-US" sz="1800" b="1" kern="100" dirty="0">
                          <a:solidFill>
                            <a:srgbClr val="002060"/>
                          </a:solidFill>
                          <a:effectLst/>
                          <a:highlight>
                            <a:srgbClr val="FFFF00"/>
                          </a:highlight>
                          <a:latin typeface="+mj-ea"/>
                          <a:ea typeface="+mj-ea"/>
                          <a:cs typeface="Times New Roman" panose="02020603050405020304" pitchFamily="18" charset="0"/>
                        </a:rPr>
                        <a:t>（</a:t>
                      </a:r>
                      <a:r>
                        <a:rPr lang="en-US" altLang="zh-CN" sz="1800" b="1" kern="100" dirty="0">
                          <a:solidFill>
                            <a:srgbClr val="002060"/>
                          </a:solidFill>
                          <a:effectLst/>
                          <a:highlight>
                            <a:srgbClr val="FFFF00"/>
                          </a:highlight>
                          <a:latin typeface="+mj-ea"/>
                          <a:ea typeface="+mj-ea"/>
                          <a:cs typeface="Times New Roman" panose="02020603050405020304" pitchFamily="18" charset="0"/>
                        </a:rPr>
                        <a:t>4</a:t>
                      </a:r>
                      <a:r>
                        <a:rPr lang="zh-CN" altLang="en-US" sz="1800" b="1" kern="100" dirty="0">
                          <a:solidFill>
                            <a:srgbClr val="002060"/>
                          </a:solidFill>
                          <a:effectLst/>
                          <a:highlight>
                            <a:srgbClr val="FFFF00"/>
                          </a:highlight>
                          <a:latin typeface="+mj-ea"/>
                          <a:ea typeface="+mj-ea"/>
                          <a:cs typeface="Times New Roman" panose="02020603050405020304" pitchFamily="18" charset="0"/>
                        </a:rPr>
                        <a:t>）组织特征和管理过程；（</a:t>
                      </a:r>
                      <a:r>
                        <a:rPr lang="en-US" altLang="zh-CN" sz="1800" b="1" kern="100" dirty="0">
                          <a:solidFill>
                            <a:srgbClr val="002060"/>
                          </a:solidFill>
                          <a:effectLst/>
                          <a:highlight>
                            <a:srgbClr val="FFFF00"/>
                          </a:highlight>
                          <a:latin typeface="+mj-ea"/>
                          <a:ea typeface="+mj-ea"/>
                          <a:cs typeface="Times New Roman" panose="02020603050405020304" pitchFamily="18" charset="0"/>
                        </a:rPr>
                        <a:t>5</a:t>
                      </a:r>
                      <a:r>
                        <a:rPr lang="zh-CN" altLang="en-US" sz="1800" b="1" kern="100" dirty="0">
                          <a:solidFill>
                            <a:srgbClr val="002060"/>
                          </a:solidFill>
                          <a:effectLst/>
                          <a:highlight>
                            <a:srgbClr val="FFFF00"/>
                          </a:highlight>
                          <a:latin typeface="+mj-ea"/>
                          <a:ea typeface="+mj-ea"/>
                          <a:cs typeface="Times New Roman" panose="02020603050405020304" pitchFamily="18" charset="0"/>
                        </a:rPr>
                        <a:t>）外部环境</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524256950"/>
                  </a:ext>
                </a:extLst>
              </a:tr>
              <a:tr h="925527">
                <a:tc>
                  <a:txBody>
                    <a:bodyPr/>
                    <a:lstStyle/>
                    <a:p>
                      <a:pPr algn="just">
                        <a:lnSpc>
                          <a:spcPct val="150000"/>
                        </a:lnSpc>
                        <a:spcAft>
                          <a:spcPts val="0"/>
                        </a:spcAft>
                      </a:pPr>
                      <a:r>
                        <a:rPr lang="en-US" sz="1800" b="1" kern="100" dirty="0">
                          <a:solidFill>
                            <a:srgbClr val="002060"/>
                          </a:solidFill>
                          <a:effectLst/>
                          <a:highlight>
                            <a:srgbClr val="FFFF00"/>
                          </a:highlight>
                          <a:latin typeface="+mj-ea"/>
                          <a:ea typeface="+mj-ea"/>
                        </a:rPr>
                        <a:t>3.</a:t>
                      </a:r>
                      <a:r>
                        <a:rPr lang="zh-CN" altLang="en-US" sz="1800" b="1" kern="100" dirty="0">
                          <a:solidFill>
                            <a:srgbClr val="002060"/>
                          </a:solidFill>
                          <a:effectLst/>
                          <a:highlight>
                            <a:srgbClr val="FFFF00"/>
                          </a:highlight>
                          <a:latin typeface="+mj-ea"/>
                          <a:ea typeface="+mj-ea"/>
                        </a:rPr>
                        <a:t>作用</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1</a:t>
                      </a:r>
                      <a:r>
                        <a:rPr lang="zh-CN" sz="1800" b="1" kern="100" dirty="0">
                          <a:solidFill>
                            <a:srgbClr val="002060"/>
                          </a:solidFill>
                          <a:effectLst/>
                          <a:highlight>
                            <a:srgbClr val="FFFF00"/>
                          </a:highlight>
                          <a:latin typeface="+mj-ea"/>
                          <a:ea typeface="+mj-ea"/>
                        </a:rPr>
                        <a:t>）</a:t>
                      </a:r>
                      <a:r>
                        <a:rPr lang="zh-CN" altLang="en-US" sz="1800" b="1" kern="100" dirty="0">
                          <a:solidFill>
                            <a:srgbClr val="002060"/>
                          </a:solidFill>
                          <a:effectLst/>
                          <a:highlight>
                            <a:srgbClr val="FFFF00"/>
                          </a:highlight>
                          <a:latin typeface="+mj-ea"/>
                          <a:ea typeface="+mj-ea"/>
                        </a:rPr>
                        <a:t>导向作用；</a:t>
                      </a: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2</a:t>
                      </a:r>
                      <a:r>
                        <a:rPr lang="zh-CN" sz="1800" b="1" kern="100" dirty="0">
                          <a:solidFill>
                            <a:srgbClr val="002060"/>
                          </a:solidFill>
                          <a:effectLst/>
                          <a:highlight>
                            <a:srgbClr val="FFFF00"/>
                          </a:highlight>
                          <a:latin typeface="+mj-ea"/>
                          <a:ea typeface="+mj-ea"/>
                        </a:rPr>
                        <a:t>）</a:t>
                      </a:r>
                      <a:r>
                        <a:rPr lang="zh-CN" altLang="en-US" sz="1800" b="1" kern="100" dirty="0">
                          <a:solidFill>
                            <a:srgbClr val="002060"/>
                          </a:solidFill>
                          <a:effectLst/>
                          <a:highlight>
                            <a:srgbClr val="FFFF00"/>
                          </a:highlight>
                          <a:latin typeface="+mj-ea"/>
                          <a:ea typeface="+mj-ea"/>
                        </a:rPr>
                        <a:t>规范作用；</a:t>
                      </a: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3</a:t>
                      </a:r>
                      <a:r>
                        <a:rPr lang="zh-CN" sz="1800" b="1" kern="100" dirty="0">
                          <a:solidFill>
                            <a:srgbClr val="002060"/>
                          </a:solidFill>
                          <a:effectLst/>
                          <a:highlight>
                            <a:srgbClr val="FFFF00"/>
                          </a:highlight>
                          <a:latin typeface="+mj-ea"/>
                          <a:ea typeface="+mj-ea"/>
                        </a:rPr>
                        <a:t>）</a:t>
                      </a:r>
                      <a:r>
                        <a:rPr lang="zh-CN" altLang="en-US" sz="1800" b="1" kern="100" dirty="0">
                          <a:solidFill>
                            <a:srgbClr val="002060"/>
                          </a:solidFill>
                          <a:effectLst/>
                          <a:highlight>
                            <a:srgbClr val="FFFF00"/>
                          </a:highlight>
                          <a:latin typeface="+mj-ea"/>
                          <a:ea typeface="+mj-ea"/>
                        </a:rPr>
                        <a:t>凝聚作用；（</a:t>
                      </a:r>
                      <a:r>
                        <a:rPr lang="en-US" altLang="zh-CN" sz="1800" b="1" kern="100" dirty="0">
                          <a:solidFill>
                            <a:srgbClr val="002060"/>
                          </a:solidFill>
                          <a:effectLst/>
                          <a:highlight>
                            <a:srgbClr val="FFFF00"/>
                          </a:highlight>
                          <a:latin typeface="+mj-ea"/>
                          <a:ea typeface="+mj-ea"/>
                        </a:rPr>
                        <a:t>4</a:t>
                      </a:r>
                      <a:r>
                        <a:rPr lang="zh-CN" altLang="en-US" sz="1800" b="1" kern="100" dirty="0">
                          <a:solidFill>
                            <a:srgbClr val="002060"/>
                          </a:solidFill>
                          <a:effectLst/>
                          <a:highlight>
                            <a:srgbClr val="FFFF00"/>
                          </a:highlight>
                          <a:latin typeface="+mj-ea"/>
                          <a:ea typeface="+mj-ea"/>
                        </a:rPr>
                        <a:t>）激励作用；（</a:t>
                      </a:r>
                      <a:r>
                        <a:rPr lang="en-US" altLang="zh-CN" sz="1800" b="1" kern="100" dirty="0">
                          <a:solidFill>
                            <a:srgbClr val="002060"/>
                          </a:solidFill>
                          <a:effectLst/>
                          <a:highlight>
                            <a:srgbClr val="FFFF00"/>
                          </a:highlight>
                          <a:latin typeface="+mj-ea"/>
                          <a:ea typeface="+mj-ea"/>
                        </a:rPr>
                        <a:t>5</a:t>
                      </a:r>
                      <a:r>
                        <a:rPr lang="zh-CN" altLang="en-US" sz="1800" b="1" kern="100" dirty="0">
                          <a:solidFill>
                            <a:srgbClr val="002060"/>
                          </a:solidFill>
                          <a:effectLst/>
                          <a:highlight>
                            <a:srgbClr val="FFFF00"/>
                          </a:highlight>
                          <a:latin typeface="+mj-ea"/>
                          <a:ea typeface="+mj-ea"/>
                        </a:rPr>
                        <a:t>）创新作业；（</a:t>
                      </a:r>
                      <a:r>
                        <a:rPr lang="en-US" altLang="zh-CN" sz="1800" b="1" kern="100" dirty="0">
                          <a:solidFill>
                            <a:srgbClr val="002060"/>
                          </a:solidFill>
                          <a:effectLst/>
                          <a:highlight>
                            <a:srgbClr val="FFFF00"/>
                          </a:highlight>
                          <a:latin typeface="+mj-ea"/>
                          <a:ea typeface="+mj-ea"/>
                        </a:rPr>
                        <a:t>6</a:t>
                      </a:r>
                      <a:r>
                        <a:rPr lang="zh-CN" altLang="en-US" sz="1800" b="1" kern="100" dirty="0">
                          <a:solidFill>
                            <a:srgbClr val="002060"/>
                          </a:solidFill>
                          <a:effectLst/>
                          <a:highlight>
                            <a:srgbClr val="FFFF00"/>
                          </a:highlight>
                          <a:latin typeface="+mj-ea"/>
                          <a:ea typeface="+mj-ea"/>
                        </a:rPr>
                        <a:t>）辐射作用</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730288790"/>
                  </a:ext>
                </a:extLst>
              </a:tr>
              <a:tr h="1135148">
                <a:tc>
                  <a:txBody>
                    <a:bodyPr/>
                    <a:lstStyle/>
                    <a:p>
                      <a:pPr algn="just">
                        <a:lnSpc>
                          <a:spcPct val="150000"/>
                        </a:lnSpc>
                        <a:spcAft>
                          <a:spcPts val="0"/>
                        </a:spcAft>
                      </a:pPr>
                      <a:r>
                        <a:rPr lang="en-US" sz="1800" b="1" kern="100" dirty="0">
                          <a:solidFill>
                            <a:srgbClr val="002060"/>
                          </a:solidFill>
                          <a:effectLst/>
                          <a:highlight>
                            <a:srgbClr val="FFFF00"/>
                          </a:highlight>
                          <a:latin typeface="+mj-ea"/>
                          <a:ea typeface="+mj-ea"/>
                        </a:rPr>
                        <a:t>4.</a:t>
                      </a:r>
                      <a:r>
                        <a:rPr lang="zh-CN" altLang="en-US" sz="1800" b="1" kern="100" dirty="0">
                          <a:solidFill>
                            <a:srgbClr val="002060"/>
                          </a:solidFill>
                          <a:effectLst/>
                          <a:highlight>
                            <a:srgbClr val="FFFF00"/>
                          </a:highlight>
                          <a:latin typeface="+mj-ea"/>
                          <a:ea typeface="+mj-ea"/>
                        </a:rPr>
                        <a:t>组织文化的内容和结构</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altLang="en-US" sz="1800" b="1" kern="100" dirty="0">
                          <a:solidFill>
                            <a:srgbClr val="002060"/>
                          </a:solidFill>
                          <a:effectLst/>
                          <a:highlight>
                            <a:srgbClr val="FFFF00"/>
                          </a:highlight>
                          <a:latin typeface="+mj-ea"/>
                          <a:ea typeface="+mj-ea"/>
                        </a:rPr>
                        <a:t>内容：</a:t>
                      </a: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1</a:t>
                      </a:r>
                      <a:r>
                        <a:rPr lang="zh-CN" sz="1800" b="1" kern="100" dirty="0">
                          <a:solidFill>
                            <a:srgbClr val="002060"/>
                          </a:solidFill>
                          <a:effectLst/>
                          <a:highlight>
                            <a:srgbClr val="FFFF00"/>
                          </a:highlight>
                          <a:latin typeface="+mj-ea"/>
                          <a:ea typeface="+mj-ea"/>
                        </a:rPr>
                        <a:t>）</a:t>
                      </a:r>
                      <a:r>
                        <a:rPr lang="zh-CN" altLang="en-US" sz="1800" b="1" kern="100" dirty="0">
                          <a:solidFill>
                            <a:srgbClr val="002060"/>
                          </a:solidFill>
                          <a:effectLst/>
                          <a:highlight>
                            <a:srgbClr val="FFFF00"/>
                          </a:highlight>
                          <a:latin typeface="+mj-ea"/>
                          <a:ea typeface="+mj-ea"/>
                        </a:rPr>
                        <a:t>创新与冒险；</a:t>
                      </a: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2</a:t>
                      </a:r>
                      <a:r>
                        <a:rPr lang="zh-CN" sz="1800" b="1" kern="100" dirty="0">
                          <a:solidFill>
                            <a:srgbClr val="002060"/>
                          </a:solidFill>
                          <a:effectLst/>
                          <a:highlight>
                            <a:srgbClr val="FFFF00"/>
                          </a:highlight>
                          <a:latin typeface="+mj-ea"/>
                          <a:ea typeface="+mj-ea"/>
                        </a:rPr>
                        <a:t>）</a:t>
                      </a:r>
                      <a:r>
                        <a:rPr lang="zh-CN" altLang="en-US" sz="1800" b="1" kern="100" dirty="0">
                          <a:solidFill>
                            <a:srgbClr val="002060"/>
                          </a:solidFill>
                          <a:effectLst/>
                          <a:highlight>
                            <a:srgbClr val="FFFF00"/>
                          </a:highlight>
                          <a:latin typeface="+mj-ea"/>
                          <a:ea typeface="+mj-ea"/>
                        </a:rPr>
                        <a:t>注重细节；（</a:t>
                      </a:r>
                      <a:r>
                        <a:rPr lang="en-US" altLang="zh-CN" sz="1800" b="1" kern="100" dirty="0">
                          <a:solidFill>
                            <a:srgbClr val="002060"/>
                          </a:solidFill>
                          <a:effectLst/>
                          <a:highlight>
                            <a:srgbClr val="FFFF00"/>
                          </a:highlight>
                          <a:latin typeface="+mj-ea"/>
                          <a:ea typeface="+mj-ea"/>
                        </a:rPr>
                        <a:t>3</a:t>
                      </a:r>
                      <a:r>
                        <a:rPr lang="zh-CN" altLang="en-US" sz="1800" b="1" kern="100" dirty="0">
                          <a:solidFill>
                            <a:srgbClr val="002060"/>
                          </a:solidFill>
                          <a:effectLst/>
                          <a:highlight>
                            <a:srgbClr val="FFFF00"/>
                          </a:highlight>
                          <a:latin typeface="+mj-ea"/>
                          <a:ea typeface="+mj-ea"/>
                        </a:rPr>
                        <a:t>）结果导向；（</a:t>
                      </a:r>
                      <a:r>
                        <a:rPr lang="en-US" altLang="zh-CN" sz="1800" b="1" kern="100" dirty="0">
                          <a:solidFill>
                            <a:srgbClr val="002060"/>
                          </a:solidFill>
                          <a:effectLst/>
                          <a:highlight>
                            <a:srgbClr val="FFFF00"/>
                          </a:highlight>
                          <a:latin typeface="+mj-ea"/>
                          <a:ea typeface="+mj-ea"/>
                        </a:rPr>
                        <a:t>4</a:t>
                      </a:r>
                      <a:r>
                        <a:rPr lang="zh-CN" altLang="en-US" sz="1800" b="1" kern="100" dirty="0">
                          <a:solidFill>
                            <a:srgbClr val="002060"/>
                          </a:solidFill>
                          <a:effectLst/>
                          <a:highlight>
                            <a:srgbClr val="FFFF00"/>
                          </a:highlight>
                          <a:latin typeface="+mj-ea"/>
                          <a:ea typeface="+mj-ea"/>
                        </a:rPr>
                        <a:t>）人际导向；（</a:t>
                      </a:r>
                      <a:r>
                        <a:rPr lang="en-US" altLang="zh-CN" sz="1800" b="1" kern="100" dirty="0">
                          <a:solidFill>
                            <a:srgbClr val="002060"/>
                          </a:solidFill>
                          <a:effectLst/>
                          <a:highlight>
                            <a:srgbClr val="FFFF00"/>
                          </a:highlight>
                          <a:latin typeface="+mj-ea"/>
                          <a:ea typeface="+mj-ea"/>
                        </a:rPr>
                        <a:t>5</a:t>
                      </a:r>
                      <a:r>
                        <a:rPr lang="zh-CN" altLang="en-US" sz="1800" b="1" kern="100" dirty="0">
                          <a:solidFill>
                            <a:srgbClr val="002060"/>
                          </a:solidFill>
                          <a:effectLst/>
                          <a:highlight>
                            <a:srgbClr val="FFFF00"/>
                          </a:highlight>
                          <a:latin typeface="+mj-ea"/>
                          <a:ea typeface="+mj-ea"/>
                        </a:rPr>
                        <a:t>）团队导向；（</a:t>
                      </a:r>
                      <a:r>
                        <a:rPr lang="en-US" altLang="zh-CN" sz="1800" b="1" kern="100" dirty="0">
                          <a:solidFill>
                            <a:srgbClr val="002060"/>
                          </a:solidFill>
                          <a:effectLst/>
                          <a:highlight>
                            <a:srgbClr val="FFFF00"/>
                          </a:highlight>
                          <a:latin typeface="+mj-ea"/>
                          <a:ea typeface="+mj-ea"/>
                        </a:rPr>
                        <a:t>6</a:t>
                      </a:r>
                      <a:r>
                        <a:rPr lang="zh-CN" altLang="en-US" sz="1800" b="1" kern="100" dirty="0">
                          <a:solidFill>
                            <a:srgbClr val="002060"/>
                          </a:solidFill>
                          <a:effectLst/>
                          <a:highlight>
                            <a:srgbClr val="FFFF00"/>
                          </a:highlight>
                          <a:latin typeface="+mj-ea"/>
                          <a:ea typeface="+mj-ea"/>
                        </a:rPr>
                        <a:t>）进取心；（</a:t>
                      </a:r>
                      <a:r>
                        <a:rPr lang="en-US" altLang="zh-CN" sz="1800" b="1" kern="100" dirty="0">
                          <a:solidFill>
                            <a:srgbClr val="002060"/>
                          </a:solidFill>
                          <a:effectLst/>
                          <a:highlight>
                            <a:srgbClr val="FFFF00"/>
                          </a:highlight>
                          <a:latin typeface="+mj-ea"/>
                          <a:ea typeface="+mj-ea"/>
                        </a:rPr>
                        <a:t>7</a:t>
                      </a:r>
                      <a:r>
                        <a:rPr lang="zh-CN" altLang="en-US" sz="1800" b="1" kern="100" dirty="0">
                          <a:solidFill>
                            <a:srgbClr val="002060"/>
                          </a:solidFill>
                          <a:effectLst/>
                          <a:highlight>
                            <a:srgbClr val="FFFF00"/>
                          </a:highlight>
                          <a:latin typeface="+mj-ea"/>
                          <a:ea typeface="+mj-ea"/>
                        </a:rPr>
                        <a:t>）稳定性</a:t>
                      </a:r>
                      <a:endParaRPr lang="en-US" altLang="zh-CN" sz="1800" b="1" kern="100" dirty="0">
                        <a:solidFill>
                          <a:srgbClr val="002060"/>
                        </a:solidFill>
                        <a:effectLst/>
                        <a:highlight>
                          <a:srgbClr val="FFFF00"/>
                        </a:highlight>
                        <a:latin typeface="+mj-ea"/>
                        <a:ea typeface="+mj-ea"/>
                      </a:endParaRPr>
                    </a:p>
                    <a:p>
                      <a:pPr algn="just">
                        <a:lnSpc>
                          <a:spcPct val="150000"/>
                        </a:lnSpc>
                        <a:spcAft>
                          <a:spcPts val="0"/>
                        </a:spcAft>
                      </a:pPr>
                      <a:r>
                        <a:rPr lang="zh-CN" altLang="en-US" sz="1800" b="1" kern="100" dirty="0">
                          <a:solidFill>
                            <a:srgbClr val="002060"/>
                          </a:solidFill>
                          <a:effectLst/>
                          <a:highlight>
                            <a:srgbClr val="FFFF00"/>
                          </a:highlight>
                          <a:latin typeface="+mj-ea"/>
                          <a:ea typeface="+mj-ea"/>
                          <a:cs typeface="Times New Roman" panose="02020603050405020304" pitchFamily="18" charset="0"/>
                        </a:rPr>
                        <a:t>结构：（</a:t>
                      </a:r>
                      <a:r>
                        <a:rPr lang="en-US" altLang="zh-CN" sz="1800" b="1" kern="100" dirty="0">
                          <a:solidFill>
                            <a:srgbClr val="002060"/>
                          </a:solidFill>
                          <a:effectLst/>
                          <a:highlight>
                            <a:srgbClr val="FFFF00"/>
                          </a:highlight>
                          <a:latin typeface="+mj-ea"/>
                          <a:ea typeface="+mj-ea"/>
                          <a:cs typeface="Times New Roman" panose="02020603050405020304" pitchFamily="18" charset="0"/>
                        </a:rPr>
                        <a:t>1</a:t>
                      </a:r>
                      <a:r>
                        <a:rPr lang="zh-CN" altLang="en-US" sz="1800" b="1" kern="100" dirty="0">
                          <a:solidFill>
                            <a:srgbClr val="002060"/>
                          </a:solidFill>
                          <a:effectLst/>
                          <a:highlight>
                            <a:srgbClr val="FFFF00"/>
                          </a:highlight>
                          <a:latin typeface="+mj-ea"/>
                          <a:ea typeface="+mj-ea"/>
                          <a:cs typeface="Times New Roman" panose="02020603050405020304" pitchFamily="18" charset="0"/>
                        </a:rPr>
                        <a:t>）物质层</a:t>
                      </a:r>
                      <a:r>
                        <a:rPr lang="en-US" altLang="zh-CN" sz="1800" b="1" kern="100" dirty="0">
                          <a:solidFill>
                            <a:srgbClr val="002060"/>
                          </a:solidFill>
                          <a:effectLst/>
                          <a:highlight>
                            <a:srgbClr val="FFFF00"/>
                          </a:highlight>
                          <a:latin typeface="+mj-ea"/>
                          <a:ea typeface="+mj-ea"/>
                          <a:cs typeface="Times New Roman" panose="02020603050405020304" pitchFamily="18" charset="0"/>
                        </a:rPr>
                        <a:t>-</a:t>
                      </a:r>
                      <a:r>
                        <a:rPr lang="zh-CN" altLang="en-US" sz="1800" b="1" kern="100" dirty="0">
                          <a:solidFill>
                            <a:srgbClr val="002060"/>
                          </a:solidFill>
                          <a:effectLst/>
                          <a:highlight>
                            <a:srgbClr val="FFFF00"/>
                          </a:highlight>
                          <a:latin typeface="+mj-ea"/>
                          <a:ea typeface="+mj-ea"/>
                          <a:cs typeface="Times New Roman" panose="02020603050405020304" pitchFamily="18" charset="0"/>
                        </a:rPr>
                        <a:t>表层；（</a:t>
                      </a:r>
                      <a:r>
                        <a:rPr lang="en-US" altLang="zh-CN" sz="1800" b="1" kern="100" dirty="0">
                          <a:solidFill>
                            <a:srgbClr val="002060"/>
                          </a:solidFill>
                          <a:effectLst/>
                          <a:highlight>
                            <a:srgbClr val="FFFF00"/>
                          </a:highlight>
                          <a:latin typeface="+mj-ea"/>
                          <a:ea typeface="+mj-ea"/>
                          <a:cs typeface="Times New Roman" panose="02020603050405020304" pitchFamily="18" charset="0"/>
                        </a:rPr>
                        <a:t>2</a:t>
                      </a:r>
                      <a:r>
                        <a:rPr lang="zh-CN" altLang="en-US" sz="1800" b="1" kern="100" dirty="0">
                          <a:solidFill>
                            <a:srgbClr val="002060"/>
                          </a:solidFill>
                          <a:effectLst/>
                          <a:highlight>
                            <a:srgbClr val="FFFF00"/>
                          </a:highlight>
                          <a:latin typeface="+mj-ea"/>
                          <a:ea typeface="+mj-ea"/>
                          <a:cs typeface="Times New Roman" panose="02020603050405020304" pitchFamily="18" charset="0"/>
                        </a:rPr>
                        <a:t>）制度层</a:t>
                      </a:r>
                      <a:r>
                        <a:rPr lang="en-US" altLang="zh-CN" sz="1800" b="1" kern="100" dirty="0">
                          <a:solidFill>
                            <a:srgbClr val="002060"/>
                          </a:solidFill>
                          <a:effectLst/>
                          <a:highlight>
                            <a:srgbClr val="FFFF00"/>
                          </a:highlight>
                          <a:latin typeface="+mj-ea"/>
                          <a:ea typeface="+mj-ea"/>
                          <a:cs typeface="Times New Roman" panose="02020603050405020304" pitchFamily="18" charset="0"/>
                        </a:rPr>
                        <a:t>-</a:t>
                      </a:r>
                      <a:r>
                        <a:rPr lang="zh-CN" altLang="en-US" sz="1800" b="1" kern="100" dirty="0">
                          <a:solidFill>
                            <a:srgbClr val="002060"/>
                          </a:solidFill>
                          <a:effectLst/>
                          <a:highlight>
                            <a:srgbClr val="FFFF00"/>
                          </a:highlight>
                          <a:latin typeface="+mj-ea"/>
                          <a:ea typeface="+mj-ea"/>
                          <a:cs typeface="Times New Roman" panose="02020603050405020304" pitchFamily="18" charset="0"/>
                        </a:rPr>
                        <a:t>中间层；（</a:t>
                      </a:r>
                      <a:r>
                        <a:rPr lang="en-US" altLang="zh-CN" sz="1800" b="1" kern="100" dirty="0">
                          <a:solidFill>
                            <a:srgbClr val="002060"/>
                          </a:solidFill>
                          <a:effectLst/>
                          <a:highlight>
                            <a:srgbClr val="FFFF00"/>
                          </a:highlight>
                          <a:latin typeface="+mj-ea"/>
                          <a:ea typeface="+mj-ea"/>
                          <a:cs typeface="Times New Roman" panose="02020603050405020304" pitchFamily="18" charset="0"/>
                        </a:rPr>
                        <a:t>3</a:t>
                      </a:r>
                      <a:r>
                        <a:rPr lang="zh-CN" altLang="en-US" sz="1800" b="1" kern="100" dirty="0">
                          <a:solidFill>
                            <a:srgbClr val="002060"/>
                          </a:solidFill>
                          <a:effectLst/>
                          <a:highlight>
                            <a:srgbClr val="FFFF00"/>
                          </a:highlight>
                          <a:latin typeface="+mj-ea"/>
                          <a:ea typeface="+mj-ea"/>
                          <a:cs typeface="Times New Roman" panose="02020603050405020304" pitchFamily="18" charset="0"/>
                        </a:rPr>
                        <a:t>）精神层</a:t>
                      </a:r>
                      <a:r>
                        <a:rPr lang="en-US" altLang="zh-CN" sz="1800" b="1" kern="100" dirty="0">
                          <a:solidFill>
                            <a:srgbClr val="002060"/>
                          </a:solidFill>
                          <a:effectLst/>
                          <a:highlight>
                            <a:srgbClr val="FFFF00"/>
                          </a:highlight>
                          <a:latin typeface="+mj-ea"/>
                          <a:ea typeface="+mj-ea"/>
                          <a:cs typeface="Times New Roman" panose="02020603050405020304" pitchFamily="18" charset="0"/>
                        </a:rPr>
                        <a:t>-</a:t>
                      </a:r>
                      <a:r>
                        <a:rPr lang="zh-CN" altLang="en-US" sz="1800" b="1" kern="100" dirty="0">
                          <a:solidFill>
                            <a:srgbClr val="002060"/>
                          </a:solidFill>
                          <a:effectLst/>
                          <a:highlight>
                            <a:srgbClr val="FFFF00"/>
                          </a:highlight>
                          <a:latin typeface="+mj-ea"/>
                          <a:ea typeface="+mj-ea"/>
                          <a:cs typeface="Times New Roman" panose="02020603050405020304" pitchFamily="18" charset="0"/>
                        </a:rPr>
                        <a:t>深层</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154528475"/>
                  </a:ext>
                </a:extLst>
              </a:tr>
            </a:tbl>
          </a:graphicData>
        </a:graphic>
      </p:graphicFrame>
      <p:sp>
        <p:nvSpPr>
          <p:cNvPr id="14" name="矩形 13">
            <a:extLst>
              <a:ext uri="{FF2B5EF4-FFF2-40B4-BE49-F238E27FC236}">
                <a16:creationId xmlns:a16="http://schemas.microsoft.com/office/drawing/2014/main" id="{DD337227-B952-4F9B-9F8A-208E51DDFA72}"/>
              </a:ext>
            </a:extLst>
          </p:cNvPr>
          <p:cNvSpPr/>
          <p:nvPr/>
        </p:nvSpPr>
        <p:spPr>
          <a:xfrm>
            <a:off x="1171315" y="1044659"/>
            <a:ext cx="1459054" cy="458908"/>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mj-ea"/>
                <a:ea typeface="+mj-ea"/>
                <a:cs typeface="Times New Roman" panose="02020603050405020304" pitchFamily="18" charset="0"/>
              </a:rPr>
              <a:t>33.</a:t>
            </a:r>
            <a:r>
              <a:rPr lang="zh-CN" altLang="zh-CN" b="1" u="sng" kern="100" dirty="0">
                <a:solidFill>
                  <a:srgbClr val="C00000"/>
                </a:solidFill>
                <a:latin typeface="+mj-ea"/>
                <a:ea typeface="+mj-ea"/>
                <a:cs typeface="Times New Roman" panose="02020603050405020304" pitchFamily="18" charset="0"/>
              </a:rPr>
              <a:t>组织文化</a:t>
            </a:r>
            <a:endParaRPr lang="zh-CN" altLang="zh-CN" sz="1600" kern="100" dirty="0">
              <a:effectLst/>
              <a:latin typeface="+mj-ea"/>
              <a:ea typeface="+mj-ea"/>
              <a:cs typeface="Times New Roman" panose="02020603050405020304" pitchFamily="18" charset="0"/>
            </a:endParaRPr>
          </a:p>
        </p:txBody>
      </p:sp>
    </p:spTree>
    <p:extLst>
      <p:ext uri="{BB962C8B-B14F-4D97-AF65-F5344CB8AC3E}">
        <p14:creationId xmlns:p14="http://schemas.microsoft.com/office/powerpoint/2010/main" val="16611912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DD337227-B952-4F9B-9F8A-208E51DDFA72}"/>
              </a:ext>
            </a:extLst>
          </p:cNvPr>
          <p:cNvSpPr/>
          <p:nvPr/>
        </p:nvSpPr>
        <p:spPr>
          <a:xfrm>
            <a:off x="1182765" y="469582"/>
            <a:ext cx="2045753" cy="442878"/>
          </a:xfrm>
          <a:prstGeom prst="rect">
            <a:avLst/>
          </a:prstGeom>
        </p:spPr>
        <p:txBody>
          <a:bodyPr wrap="none">
            <a:spAutoFit/>
          </a:bodyPr>
          <a:lstStyle/>
          <a:p>
            <a:pPr algn="just">
              <a:lnSpc>
                <a:spcPct val="150000"/>
              </a:lnSpc>
              <a:spcAft>
                <a:spcPts val="0"/>
              </a:spcAft>
            </a:pPr>
            <a:r>
              <a:rPr lang="zh-CN" altLang="en-US" b="1" kern="100" dirty="0">
                <a:solidFill>
                  <a:srgbClr val="002060"/>
                </a:solidFill>
                <a:latin typeface="黑体" pitchFamily="49" charset="-122"/>
                <a:ea typeface="黑体" pitchFamily="49" charset="-122"/>
                <a:cs typeface="Times New Roman" panose="02020603050405020304" pitchFamily="18" charset="0"/>
              </a:rPr>
              <a:t>第二节  组织文化</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0872DD11-73BA-4561-A48D-53767D19263E}"/>
              </a:ext>
            </a:extLst>
          </p:cNvPr>
          <p:cNvGraphicFramePr>
            <a:graphicFrameLocks noGrp="1"/>
          </p:cNvGraphicFramePr>
          <p:nvPr>
            <p:extLst>
              <p:ext uri="{D42A27DB-BD31-4B8C-83A1-F6EECF244321}">
                <p14:modId xmlns:p14="http://schemas.microsoft.com/office/powerpoint/2010/main" val="38777433"/>
              </p:ext>
            </p:extLst>
          </p:nvPr>
        </p:nvGraphicFramePr>
        <p:xfrm>
          <a:off x="1011336" y="1623726"/>
          <a:ext cx="10276774" cy="4710863"/>
        </p:xfrm>
        <a:graphic>
          <a:graphicData uri="http://schemas.openxmlformats.org/drawingml/2006/table">
            <a:tbl>
              <a:tblPr>
                <a:tableStyleId>{5C22544A-7EE6-4342-B048-85BDC9FD1C3A}</a:tableStyleId>
              </a:tblPr>
              <a:tblGrid>
                <a:gridCol w="1621505">
                  <a:extLst>
                    <a:ext uri="{9D8B030D-6E8A-4147-A177-3AD203B41FA5}">
                      <a16:colId xmlns:a16="http://schemas.microsoft.com/office/drawing/2014/main" val="1621943995"/>
                    </a:ext>
                  </a:extLst>
                </a:gridCol>
                <a:gridCol w="5686638">
                  <a:extLst>
                    <a:ext uri="{9D8B030D-6E8A-4147-A177-3AD203B41FA5}">
                      <a16:colId xmlns:a16="http://schemas.microsoft.com/office/drawing/2014/main" val="1741290171"/>
                    </a:ext>
                  </a:extLst>
                </a:gridCol>
                <a:gridCol w="2968631">
                  <a:extLst>
                    <a:ext uri="{9D8B030D-6E8A-4147-A177-3AD203B41FA5}">
                      <a16:colId xmlns:a16="http://schemas.microsoft.com/office/drawing/2014/main" val="2169562743"/>
                    </a:ext>
                  </a:extLst>
                </a:gridCol>
              </a:tblGrid>
              <a:tr h="378383">
                <a:tc>
                  <a:txBody>
                    <a:bodyPr/>
                    <a:lstStyle/>
                    <a:p>
                      <a:pPr algn="ctr">
                        <a:lnSpc>
                          <a:spcPct val="150000"/>
                        </a:lnSpc>
                        <a:spcAft>
                          <a:spcPts val="0"/>
                        </a:spcAft>
                      </a:pPr>
                      <a:r>
                        <a:rPr lang="zh-CN" sz="1800" b="1" kern="100" dirty="0">
                          <a:solidFill>
                            <a:srgbClr val="002060"/>
                          </a:solidFill>
                          <a:effectLst/>
                          <a:latin typeface="+mj-ea"/>
                          <a:ea typeface="+mj-ea"/>
                        </a:rPr>
                        <a:t>类型</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ctr">
                        <a:lnSpc>
                          <a:spcPct val="150000"/>
                        </a:lnSpc>
                        <a:spcAft>
                          <a:spcPts val="0"/>
                        </a:spcAft>
                      </a:pPr>
                      <a:r>
                        <a:rPr lang="zh-CN" sz="1800" b="1" kern="100">
                          <a:solidFill>
                            <a:srgbClr val="002060"/>
                          </a:solidFill>
                          <a:effectLst/>
                          <a:latin typeface="+mj-ea"/>
                          <a:ea typeface="+mj-ea"/>
                        </a:rPr>
                        <a:t>相关内容</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ctr">
                        <a:lnSpc>
                          <a:spcPct val="150000"/>
                        </a:lnSpc>
                        <a:spcAft>
                          <a:spcPts val="0"/>
                        </a:spcAft>
                      </a:pPr>
                      <a:r>
                        <a:rPr lang="zh-CN" sz="1800" b="1" kern="100">
                          <a:solidFill>
                            <a:srgbClr val="002060"/>
                          </a:solidFill>
                          <a:effectLst/>
                          <a:latin typeface="+mj-ea"/>
                          <a:ea typeface="+mj-ea"/>
                        </a:rPr>
                        <a:t>举例</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469777393"/>
                  </a:ext>
                </a:extLst>
              </a:tr>
              <a:tr h="756765">
                <a:tc>
                  <a:txBody>
                    <a:bodyPr/>
                    <a:lstStyle/>
                    <a:p>
                      <a:pPr algn="just">
                        <a:lnSpc>
                          <a:spcPct val="150000"/>
                        </a:lnSpc>
                        <a:spcAft>
                          <a:spcPts val="0"/>
                        </a:spcAft>
                      </a:pPr>
                      <a:r>
                        <a:rPr lang="en-US" sz="1800" b="1" kern="100">
                          <a:solidFill>
                            <a:srgbClr val="002060"/>
                          </a:solidFill>
                          <a:effectLst/>
                          <a:highlight>
                            <a:srgbClr val="FFFF00"/>
                          </a:highlight>
                          <a:latin typeface="+mj-ea"/>
                          <a:ea typeface="+mj-ea"/>
                        </a:rPr>
                        <a:t>1.</a:t>
                      </a:r>
                      <a:r>
                        <a:rPr lang="zh-CN" sz="1800" b="1" kern="100">
                          <a:solidFill>
                            <a:srgbClr val="002060"/>
                          </a:solidFill>
                          <a:effectLst/>
                          <a:highlight>
                            <a:srgbClr val="FFFF00"/>
                          </a:highlight>
                          <a:latin typeface="+mj-ea"/>
                          <a:ea typeface="+mj-ea"/>
                        </a:rPr>
                        <a:t>学院型</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1</a:t>
                      </a:r>
                      <a:r>
                        <a:rPr lang="zh-CN" sz="1800" b="1" kern="100" dirty="0">
                          <a:solidFill>
                            <a:srgbClr val="002060"/>
                          </a:solidFill>
                          <a:effectLst/>
                          <a:highlight>
                            <a:srgbClr val="FFFF00"/>
                          </a:highlight>
                          <a:latin typeface="+mj-ea"/>
                          <a:ea typeface="+mj-ea"/>
                        </a:rPr>
                        <a:t>）注重培养</a:t>
                      </a:r>
                      <a:r>
                        <a:rPr lang="zh-CN" sz="1800" b="1" u="sng" kern="100" dirty="0">
                          <a:solidFill>
                            <a:srgbClr val="002060"/>
                          </a:solidFill>
                          <a:effectLst/>
                          <a:highlight>
                            <a:srgbClr val="FFFF00"/>
                          </a:highlight>
                          <a:latin typeface="+mj-ea"/>
                          <a:ea typeface="+mj-ea"/>
                        </a:rPr>
                        <a:t>专才</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2</a:t>
                      </a:r>
                      <a:r>
                        <a:rPr lang="zh-CN" sz="1800" b="1" kern="100" dirty="0">
                          <a:solidFill>
                            <a:srgbClr val="002060"/>
                          </a:solidFill>
                          <a:effectLst/>
                          <a:highlight>
                            <a:srgbClr val="FFFF00"/>
                          </a:highlight>
                          <a:latin typeface="+mj-ea"/>
                          <a:ea typeface="+mj-ea"/>
                        </a:rPr>
                        <a:t>）喜欢雇佣年轻的大学毕业生</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en-US" sz="1800" b="1" kern="100">
                          <a:solidFill>
                            <a:srgbClr val="002060"/>
                          </a:solidFill>
                          <a:effectLst/>
                          <a:highlight>
                            <a:srgbClr val="FFFF00"/>
                          </a:highlight>
                          <a:latin typeface="+mj-ea"/>
                          <a:ea typeface="+mj-ea"/>
                        </a:rPr>
                        <a:t>IBM</a:t>
                      </a:r>
                      <a:r>
                        <a:rPr lang="zh-CN" sz="1800" b="1" kern="100">
                          <a:solidFill>
                            <a:srgbClr val="002060"/>
                          </a:solidFill>
                          <a:effectLst/>
                          <a:highlight>
                            <a:srgbClr val="FFFF00"/>
                          </a:highlight>
                          <a:latin typeface="+mj-ea"/>
                          <a:ea typeface="+mj-ea"/>
                        </a:rPr>
                        <a:t>公司、可口可乐公司、宝洁公司</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44043383"/>
                  </a:ext>
                </a:extLst>
              </a:tr>
              <a:tr h="1135148">
                <a:tc>
                  <a:txBody>
                    <a:bodyPr/>
                    <a:lstStyle/>
                    <a:p>
                      <a:pPr algn="just">
                        <a:lnSpc>
                          <a:spcPct val="150000"/>
                        </a:lnSpc>
                        <a:spcAft>
                          <a:spcPts val="0"/>
                        </a:spcAft>
                      </a:pPr>
                      <a:r>
                        <a:rPr lang="en-US" sz="1800" b="1" kern="100">
                          <a:solidFill>
                            <a:srgbClr val="002060"/>
                          </a:solidFill>
                          <a:effectLst/>
                          <a:highlight>
                            <a:srgbClr val="FFFF00"/>
                          </a:highlight>
                          <a:latin typeface="+mj-ea"/>
                          <a:ea typeface="+mj-ea"/>
                        </a:rPr>
                        <a:t>2.</a:t>
                      </a:r>
                      <a:r>
                        <a:rPr lang="zh-CN" sz="1800" b="1" kern="100">
                          <a:solidFill>
                            <a:srgbClr val="002060"/>
                          </a:solidFill>
                          <a:effectLst/>
                          <a:highlight>
                            <a:srgbClr val="FFFF00"/>
                          </a:highlight>
                          <a:latin typeface="+mj-ea"/>
                          <a:ea typeface="+mj-ea"/>
                        </a:rPr>
                        <a:t>俱乐部型</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1</a:t>
                      </a:r>
                      <a:r>
                        <a:rPr lang="zh-CN" sz="1800" b="1" kern="100" dirty="0">
                          <a:solidFill>
                            <a:srgbClr val="002060"/>
                          </a:solidFill>
                          <a:effectLst/>
                          <a:highlight>
                            <a:srgbClr val="FFFF00"/>
                          </a:highlight>
                          <a:latin typeface="+mj-ea"/>
                          <a:ea typeface="+mj-ea"/>
                        </a:rPr>
                        <a:t>）重视适应、忠诚感和承诺</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2</a:t>
                      </a:r>
                      <a:r>
                        <a:rPr lang="zh-CN" sz="1800" b="1" kern="100" dirty="0">
                          <a:solidFill>
                            <a:srgbClr val="002060"/>
                          </a:solidFill>
                          <a:effectLst/>
                          <a:highlight>
                            <a:srgbClr val="FFFF00"/>
                          </a:highlight>
                          <a:latin typeface="+mj-ea"/>
                          <a:ea typeface="+mj-ea"/>
                        </a:rPr>
                        <a:t>）把管理人员培养成</a:t>
                      </a:r>
                      <a:r>
                        <a:rPr lang="zh-CN" sz="1800" b="1" u="sng" kern="100" dirty="0">
                          <a:solidFill>
                            <a:srgbClr val="002060"/>
                          </a:solidFill>
                          <a:effectLst/>
                          <a:highlight>
                            <a:srgbClr val="FFFF00"/>
                          </a:highlight>
                          <a:latin typeface="+mj-ea"/>
                          <a:ea typeface="+mj-ea"/>
                        </a:rPr>
                        <a:t>通才</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3</a:t>
                      </a:r>
                      <a:r>
                        <a:rPr lang="zh-CN" sz="1800" b="1" kern="100" dirty="0">
                          <a:solidFill>
                            <a:srgbClr val="002060"/>
                          </a:solidFill>
                          <a:effectLst/>
                          <a:highlight>
                            <a:srgbClr val="FFFF00"/>
                          </a:highlight>
                          <a:latin typeface="+mj-ea"/>
                          <a:ea typeface="+mj-ea"/>
                        </a:rPr>
                        <a:t>）</a:t>
                      </a:r>
                      <a:r>
                        <a:rPr lang="zh-CN" sz="1800" b="1" u="sng" kern="100" dirty="0">
                          <a:solidFill>
                            <a:srgbClr val="002060"/>
                          </a:solidFill>
                          <a:effectLst/>
                          <a:highlight>
                            <a:srgbClr val="FFFF00"/>
                          </a:highlight>
                          <a:latin typeface="+mj-ea"/>
                          <a:ea typeface="+mj-ea"/>
                        </a:rPr>
                        <a:t>资历是关键因素</a:t>
                      </a:r>
                      <a:r>
                        <a:rPr lang="zh-CN" sz="1800" b="1" kern="100" dirty="0">
                          <a:solidFill>
                            <a:srgbClr val="002060"/>
                          </a:solidFill>
                          <a:effectLst/>
                          <a:highlight>
                            <a:srgbClr val="FFFF00"/>
                          </a:highlight>
                          <a:latin typeface="+mj-ea"/>
                          <a:ea typeface="+mj-ea"/>
                        </a:rPr>
                        <a:t>，年龄和经验至关重要</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highlight>
                            <a:srgbClr val="FFFF00"/>
                          </a:highlight>
                          <a:latin typeface="+mj-ea"/>
                          <a:ea typeface="+mj-ea"/>
                        </a:rPr>
                        <a:t>联合包裹服务公司、德尔塔航空公司、贝尔公司、政府机构和军队</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524256950"/>
                  </a:ext>
                </a:extLst>
              </a:tr>
              <a:tr h="1135148">
                <a:tc>
                  <a:txBody>
                    <a:bodyPr/>
                    <a:lstStyle/>
                    <a:p>
                      <a:pPr algn="just">
                        <a:lnSpc>
                          <a:spcPct val="150000"/>
                        </a:lnSpc>
                        <a:spcAft>
                          <a:spcPts val="0"/>
                        </a:spcAft>
                      </a:pPr>
                      <a:r>
                        <a:rPr lang="en-US" sz="1800" b="1" kern="100">
                          <a:solidFill>
                            <a:srgbClr val="002060"/>
                          </a:solidFill>
                          <a:effectLst/>
                          <a:highlight>
                            <a:srgbClr val="FFFF00"/>
                          </a:highlight>
                          <a:latin typeface="+mj-ea"/>
                          <a:ea typeface="+mj-ea"/>
                        </a:rPr>
                        <a:t>3.</a:t>
                      </a:r>
                      <a:r>
                        <a:rPr lang="zh-CN" sz="1800" b="1" kern="100">
                          <a:solidFill>
                            <a:srgbClr val="002060"/>
                          </a:solidFill>
                          <a:effectLst/>
                          <a:highlight>
                            <a:srgbClr val="FFFF00"/>
                          </a:highlight>
                          <a:latin typeface="+mj-ea"/>
                          <a:ea typeface="+mj-ea"/>
                        </a:rPr>
                        <a:t>棒球队型</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1</a:t>
                      </a:r>
                      <a:r>
                        <a:rPr lang="zh-CN" sz="1800" b="1" kern="100" dirty="0">
                          <a:solidFill>
                            <a:srgbClr val="002060"/>
                          </a:solidFill>
                          <a:effectLst/>
                          <a:highlight>
                            <a:srgbClr val="FFFF00"/>
                          </a:highlight>
                          <a:latin typeface="+mj-ea"/>
                          <a:ea typeface="+mj-ea"/>
                        </a:rPr>
                        <a:t>）鼓励冒险和革新</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2</a:t>
                      </a:r>
                      <a:r>
                        <a:rPr lang="zh-CN" sz="1800" b="1" kern="100" dirty="0">
                          <a:solidFill>
                            <a:srgbClr val="002060"/>
                          </a:solidFill>
                          <a:effectLst/>
                          <a:highlight>
                            <a:srgbClr val="FFFF00"/>
                          </a:highlight>
                          <a:latin typeface="+mj-ea"/>
                          <a:ea typeface="+mj-ea"/>
                        </a:rPr>
                        <a:t>）</a:t>
                      </a:r>
                      <a:r>
                        <a:rPr lang="zh-CN" sz="1800" b="1" u="sng" kern="100" dirty="0">
                          <a:solidFill>
                            <a:srgbClr val="002060"/>
                          </a:solidFill>
                          <a:effectLst/>
                          <a:highlight>
                            <a:srgbClr val="FFFF00"/>
                          </a:highlight>
                          <a:latin typeface="+mj-ea"/>
                          <a:ea typeface="+mj-ea"/>
                        </a:rPr>
                        <a:t>薪酬制度以员工绩效水平为标准</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highlight>
                            <a:srgbClr val="FFFF00"/>
                          </a:highlight>
                          <a:latin typeface="+mj-ea"/>
                          <a:ea typeface="+mj-ea"/>
                        </a:rPr>
                        <a:t>（</a:t>
                      </a:r>
                      <a:r>
                        <a:rPr lang="en-US" sz="1800" b="1" kern="100" dirty="0">
                          <a:solidFill>
                            <a:srgbClr val="002060"/>
                          </a:solidFill>
                          <a:effectLst/>
                          <a:highlight>
                            <a:srgbClr val="FFFF00"/>
                          </a:highlight>
                          <a:latin typeface="+mj-ea"/>
                          <a:ea typeface="+mj-ea"/>
                        </a:rPr>
                        <a:t>3</a:t>
                      </a:r>
                      <a:r>
                        <a:rPr lang="zh-CN" sz="1800" b="1" kern="100" dirty="0">
                          <a:solidFill>
                            <a:srgbClr val="002060"/>
                          </a:solidFill>
                          <a:effectLst/>
                          <a:highlight>
                            <a:srgbClr val="FFFF00"/>
                          </a:highlight>
                          <a:latin typeface="+mj-ea"/>
                          <a:ea typeface="+mj-ea"/>
                        </a:rPr>
                        <a:t>）</a:t>
                      </a:r>
                      <a:r>
                        <a:rPr lang="zh-CN" sz="1800" b="1" u="sng" kern="100" dirty="0">
                          <a:solidFill>
                            <a:srgbClr val="002060"/>
                          </a:solidFill>
                          <a:effectLst/>
                          <a:highlight>
                            <a:srgbClr val="FFFF00"/>
                          </a:highlight>
                          <a:latin typeface="+mj-ea"/>
                          <a:ea typeface="+mj-ea"/>
                        </a:rPr>
                        <a:t>重视创造发明</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highlight>
                            <a:srgbClr val="FFFF00"/>
                          </a:highlight>
                          <a:latin typeface="+mj-ea"/>
                          <a:ea typeface="+mj-ea"/>
                        </a:rPr>
                        <a:t>会计、法律、投资银行、咨询公司、广告机构、软件开发、生物研究领域</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730288790"/>
                  </a:ext>
                </a:extLst>
              </a:tr>
              <a:tr h="1135148">
                <a:tc>
                  <a:txBody>
                    <a:bodyPr/>
                    <a:lstStyle/>
                    <a:p>
                      <a:pPr algn="just">
                        <a:lnSpc>
                          <a:spcPct val="150000"/>
                        </a:lnSpc>
                        <a:spcAft>
                          <a:spcPts val="0"/>
                        </a:spcAft>
                      </a:pPr>
                      <a:r>
                        <a:rPr lang="en-US" sz="1800" b="1" kern="100" dirty="0">
                          <a:solidFill>
                            <a:srgbClr val="002060"/>
                          </a:solidFill>
                          <a:effectLst/>
                          <a:highlight>
                            <a:srgbClr val="FFFF00"/>
                          </a:highlight>
                          <a:latin typeface="+mj-ea"/>
                          <a:ea typeface="+mj-ea"/>
                        </a:rPr>
                        <a:t>4.</a:t>
                      </a:r>
                      <a:r>
                        <a:rPr lang="zh-CN" sz="1800" b="1" kern="100" dirty="0">
                          <a:solidFill>
                            <a:srgbClr val="002060"/>
                          </a:solidFill>
                          <a:effectLst/>
                          <a:highlight>
                            <a:srgbClr val="FFFF00"/>
                          </a:highlight>
                          <a:latin typeface="+mj-ea"/>
                          <a:ea typeface="+mj-ea"/>
                        </a:rPr>
                        <a:t>堡垒型</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highlight>
                            <a:srgbClr val="FFFF00"/>
                          </a:highlight>
                          <a:latin typeface="+mj-ea"/>
                          <a:ea typeface="+mj-ea"/>
                        </a:rPr>
                        <a:t>（</a:t>
                      </a:r>
                      <a:r>
                        <a:rPr lang="en-US" sz="1800" b="1" kern="100">
                          <a:solidFill>
                            <a:srgbClr val="002060"/>
                          </a:solidFill>
                          <a:effectLst/>
                          <a:highlight>
                            <a:srgbClr val="FFFF00"/>
                          </a:highlight>
                          <a:latin typeface="+mj-ea"/>
                          <a:ea typeface="+mj-ea"/>
                        </a:rPr>
                        <a:t>1</a:t>
                      </a:r>
                      <a:r>
                        <a:rPr lang="zh-CN" sz="1800" b="1" kern="100">
                          <a:solidFill>
                            <a:srgbClr val="002060"/>
                          </a:solidFill>
                          <a:effectLst/>
                          <a:highlight>
                            <a:srgbClr val="FFFF00"/>
                          </a:highlight>
                          <a:latin typeface="+mj-ea"/>
                          <a:ea typeface="+mj-ea"/>
                        </a:rPr>
                        <a:t>）着眼于公司的生存</a:t>
                      </a:r>
                      <a:endParaRPr lang="zh-CN" sz="1800" b="1" kern="100">
                        <a:solidFill>
                          <a:srgbClr val="002060"/>
                        </a:solidFill>
                        <a:effectLst/>
                        <a:latin typeface="+mj-ea"/>
                        <a:ea typeface="+mj-ea"/>
                      </a:endParaRPr>
                    </a:p>
                    <a:p>
                      <a:pPr marL="349250" indent="-349250" algn="just">
                        <a:lnSpc>
                          <a:spcPct val="150000"/>
                        </a:lnSpc>
                        <a:spcAft>
                          <a:spcPts val="0"/>
                        </a:spcAft>
                      </a:pPr>
                      <a:r>
                        <a:rPr lang="zh-CN" sz="1800" b="1" kern="100">
                          <a:solidFill>
                            <a:srgbClr val="002060"/>
                          </a:solidFill>
                          <a:effectLst/>
                          <a:highlight>
                            <a:srgbClr val="FFFF00"/>
                          </a:highlight>
                          <a:latin typeface="+mj-ea"/>
                          <a:ea typeface="+mj-ea"/>
                        </a:rPr>
                        <a:t>（</a:t>
                      </a:r>
                      <a:r>
                        <a:rPr lang="en-US" sz="1800" b="1" kern="100">
                          <a:solidFill>
                            <a:srgbClr val="002060"/>
                          </a:solidFill>
                          <a:effectLst/>
                          <a:highlight>
                            <a:srgbClr val="FFFF00"/>
                          </a:highlight>
                          <a:latin typeface="+mj-ea"/>
                          <a:ea typeface="+mj-ea"/>
                        </a:rPr>
                        <a:t>2</a:t>
                      </a:r>
                      <a:r>
                        <a:rPr lang="zh-CN" sz="1800" b="1" kern="100">
                          <a:solidFill>
                            <a:srgbClr val="002060"/>
                          </a:solidFill>
                          <a:effectLst/>
                          <a:highlight>
                            <a:srgbClr val="FFFF00"/>
                          </a:highlight>
                          <a:latin typeface="+mj-ea"/>
                          <a:ea typeface="+mj-ea"/>
                        </a:rPr>
                        <a:t>）工作安全保障不足，但对于喜欢流动性、挑战性的人来说，具有一定的吸引力。</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highlight>
                            <a:srgbClr val="FFFF00"/>
                          </a:highlight>
                          <a:latin typeface="+mj-ea"/>
                          <a:ea typeface="+mj-ea"/>
                        </a:rPr>
                        <a:t>大型零售店、林业产品公司、天然气探测公司</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154528475"/>
                  </a:ext>
                </a:extLst>
              </a:tr>
            </a:tbl>
          </a:graphicData>
        </a:graphic>
      </p:graphicFrame>
      <p:sp>
        <p:nvSpPr>
          <p:cNvPr id="14" name="矩形 13">
            <a:extLst>
              <a:ext uri="{FF2B5EF4-FFF2-40B4-BE49-F238E27FC236}">
                <a16:creationId xmlns:a16="http://schemas.microsoft.com/office/drawing/2014/main" id="{DD337227-B952-4F9B-9F8A-208E51DDFA72}"/>
              </a:ext>
            </a:extLst>
          </p:cNvPr>
          <p:cNvSpPr/>
          <p:nvPr/>
        </p:nvSpPr>
        <p:spPr>
          <a:xfrm>
            <a:off x="1140378" y="1044659"/>
            <a:ext cx="2151551" cy="458908"/>
          </a:xfrm>
          <a:prstGeom prst="rect">
            <a:avLst/>
          </a:prstGeom>
        </p:spPr>
        <p:txBody>
          <a:bodyPr wrap="none">
            <a:spAutoFit/>
          </a:bodyPr>
          <a:lstStyle/>
          <a:p>
            <a:pPr algn="just">
              <a:lnSpc>
                <a:spcPct val="150000"/>
              </a:lnSpc>
              <a:spcAft>
                <a:spcPts val="0"/>
              </a:spcAft>
            </a:pPr>
            <a:r>
              <a:rPr lang="en-US" altLang="zh-CN" b="1" u="sng" kern="100" dirty="0">
                <a:solidFill>
                  <a:srgbClr val="C00000"/>
                </a:solidFill>
                <a:latin typeface="+mj-ea"/>
                <a:ea typeface="+mj-ea"/>
                <a:cs typeface="Times New Roman" panose="02020603050405020304" pitchFamily="18" charset="0"/>
              </a:rPr>
              <a:t>34.</a:t>
            </a:r>
            <a:r>
              <a:rPr lang="zh-CN" altLang="zh-CN" b="1" u="sng" kern="100" dirty="0">
                <a:solidFill>
                  <a:srgbClr val="C00000"/>
                </a:solidFill>
                <a:latin typeface="+mj-ea"/>
                <a:ea typeface="+mj-ea"/>
                <a:cs typeface="Times New Roman" panose="02020603050405020304" pitchFamily="18" charset="0"/>
              </a:rPr>
              <a:t>组织文化的类型</a:t>
            </a:r>
            <a:endParaRPr lang="zh-CN" altLang="zh-CN" sz="1600" kern="100" dirty="0">
              <a:effectLst/>
              <a:latin typeface="+mj-ea"/>
              <a:ea typeface="+mj-ea"/>
              <a:cs typeface="Times New Roman" panose="02020603050405020304" pitchFamily="18" charset="0"/>
            </a:endParaRPr>
          </a:p>
        </p:txBody>
      </p:sp>
    </p:spTree>
    <p:extLst>
      <p:ext uri="{BB962C8B-B14F-4D97-AF65-F5344CB8AC3E}">
        <p14:creationId xmlns:p14="http://schemas.microsoft.com/office/powerpoint/2010/main" val="16611912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07725F8C-B19D-4044-8B1C-5AE0933C1EED}"/>
              </a:ext>
            </a:extLst>
          </p:cNvPr>
          <p:cNvSpPr/>
          <p:nvPr/>
        </p:nvSpPr>
        <p:spPr>
          <a:xfrm>
            <a:off x="958698" y="584214"/>
            <a:ext cx="2613216" cy="458908"/>
          </a:xfrm>
          <a:prstGeom prst="rect">
            <a:avLst/>
          </a:prstGeom>
        </p:spPr>
        <p:txBody>
          <a:bodyPr wrap="none">
            <a:spAutoFit/>
          </a:bodyPr>
          <a:lstStyle/>
          <a:p>
            <a:pPr>
              <a:lnSpc>
                <a:spcPct val="150000"/>
              </a:lnSpc>
            </a:pPr>
            <a:r>
              <a:rPr lang="en-US" altLang="zh-CN" b="1" u="sng" kern="100" dirty="0">
                <a:solidFill>
                  <a:srgbClr val="C00000"/>
                </a:solidFill>
                <a:latin typeface="+mj-ea"/>
                <a:ea typeface="+mj-ea"/>
                <a:cs typeface="Times New Roman" panose="02020603050405020304" pitchFamily="18" charset="0"/>
              </a:rPr>
              <a:t>35.</a:t>
            </a:r>
            <a:r>
              <a:rPr lang="zh-CN" altLang="zh-CN" b="1" u="sng" kern="0" dirty="0">
                <a:solidFill>
                  <a:srgbClr val="CC0000"/>
                </a:solidFill>
                <a:latin typeface="+mj-ea"/>
                <a:ea typeface="+mj-ea"/>
                <a:cs typeface="Times New Roman" panose="02020603050405020304" pitchFamily="18" charset="0"/>
              </a:rPr>
              <a:t>组织设计与组织文化</a:t>
            </a: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9A1E24E2-B322-4E99-9809-70D133ECF9F2}"/>
              </a:ext>
            </a:extLst>
          </p:cNvPr>
          <p:cNvGraphicFramePr>
            <a:graphicFrameLocks noGrp="1"/>
          </p:cNvGraphicFramePr>
          <p:nvPr>
            <p:extLst>
              <p:ext uri="{D42A27DB-BD31-4B8C-83A1-F6EECF244321}">
                <p14:modId xmlns:p14="http://schemas.microsoft.com/office/powerpoint/2010/main" val="2755571355"/>
              </p:ext>
            </p:extLst>
          </p:nvPr>
        </p:nvGraphicFramePr>
        <p:xfrm>
          <a:off x="988092" y="1298575"/>
          <a:ext cx="10215815" cy="4627118"/>
        </p:xfrm>
        <a:graphic>
          <a:graphicData uri="http://schemas.openxmlformats.org/drawingml/2006/table">
            <a:tbl>
              <a:tblPr>
                <a:tableStyleId>{5C22544A-7EE6-4342-B048-85BDC9FD1C3A}</a:tableStyleId>
              </a:tblPr>
              <a:tblGrid>
                <a:gridCol w="2054653">
                  <a:extLst>
                    <a:ext uri="{9D8B030D-6E8A-4147-A177-3AD203B41FA5}">
                      <a16:colId xmlns:a16="http://schemas.microsoft.com/office/drawing/2014/main" val="787879871"/>
                    </a:ext>
                  </a:extLst>
                </a:gridCol>
                <a:gridCol w="8161162">
                  <a:extLst>
                    <a:ext uri="{9D8B030D-6E8A-4147-A177-3AD203B41FA5}">
                      <a16:colId xmlns:a16="http://schemas.microsoft.com/office/drawing/2014/main" val="1954005607"/>
                    </a:ext>
                  </a:extLst>
                </a:gridCol>
              </a:tblGrid>
              <a:tr h="464820">
                <a:tc>
                  <a:txBody>
                    <a:bodyPr/>
                    <a:lstStyle/>
                    <a:p>
                      <a:pPr algn="just">
                        <a:lnSpc>
                          <a:spcPct val="150000"/>
                        </a:lnSpc>
                        <a:spcAft>
                          <a:spcPts val="0"/>
                        </a:spcAft>
                      </a:pPr>
                      <a:r>
                        <a:rPr lang="en-US" sz="1700" b="1" kern="0" dirty="0">
                          <a:solidFill>
                            <a:srgbClr val="002060"/>
                          </a:solidFill>
                          <a:effectLst/>
                          <a:latin typeface="黑体" pitchFamily="49" charset="-122"/>
                          <a:ea typeface="黑体" pitchFamily="49" charset="-122"/>
                        </a:rPr>
                        <a:t>1.</a:t>
                      </a:r>
                      <a:r>
                        <a:rPr lang="zh-CN" sz="1700" b="1" kern="0" dirty="0">
                          <a:solidFill>
                            <a:srgbClr val="002060"/>
                          </a:solidFill>
                          <a:effectLst/>
                          <a:latin typeface="黑体" pitchFamily="49" charset="-122"/>
                          <a:ea typeface="黑体" pitchFamily="49" charset="-122"/>
                        </a:rPr>
                        <a:t>组织的制度化</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0">
                          <a:solidFill>
                            <a:srgbClr val="002060"/>
                          </a:solidFill>
                          <a:effectLst/>
                          <a:latin typeface="黑体" pitchFamily="49" charset="-122"/>
                          <a:ea typeface="黑体" pitchFamily="49" charset="-122"/>
                        </a:rPr>
                        <a:t>●组织的制度化</a:t>
                      </a:r>
                      <a:r>
                        <a:rPr lang="zh-CN" sz="1700" b="1" kern="0">
                          <a:solidFill>
                            <a:srgbClr val="002060"/>
                          </a:solidFill>
                          <a:effectLst/>
                          <a:highlight>
                            <a:srgbClr val="FFFF00"/>
                          </a:highlight>
                          <a:latin typeface="黑体" pitchFamily="49" charset="-122"/>
                          <a:ea typeface="黑体" pitchFamily="49" charset="-122"/>
                        </a:rPr>
                        <a:t>越高</a:t>
                      </a:r>
                      <a:r>
                        <a:rPr lang="zh-CN" sz="1700" b="1" kern="0">
                          <a:solidFill>
                            <a:srgbClr val="002060"/>
                          </a:solidFill>
                          <a:effectLst/>
                          <a:latin typeface="黑体" pitchFamily="49" charset="-122"/>
                          <a:ea typeface="黑体" pitchFamily="49" charset="-122"/>
                        </a:rPr>
                        <a:t>，组织文化就越倾向于</a:t>
                      </a:r>
                      <a:r>
                        <a:rPr lang="zh-CN" sz="1700" b="1" kern="0">
                          <a:solidFill>
                            <a:srgbClr val="002060"/>
                          </a:solidFill>
                          <a:effectLst/>
                          <a:highlight>
                            <a:srgbClr val="FFFF00"/>
                          </a:highlight>
                          <a:latin typeface="黑体" pitchFamily="49" charset="-122"/>
                          <a:ea typeface="黑体" pitchFamily="49" charset="-122"/>
                        </a:rPr>
                        <a:t>严谨</a:t>
                      </a:r>
                      <a:r>
                        <a:rPr lang="zh-CN" sz="1700" b="1" kern="0">
                          <a:solidFill>
                            <a:srgbClr val="002060"/>
                          </a:solidFill>
                          <a:effectLst/>
                          <a:latin typeface="黑体" pitchFamily="49" charset="-122"/>
                          <a:ea typeface="黑体" pitchFamily="49" charset="-122"/>
                        </a:rPr>
                        <a:t>。</a:t>
                      </a:r>
                      <a:endParaRPr lang="zh-CN" sz="1700" b="1" kern="100">
                        <a:solidFill>
                          <a:srgbClr val="002060"/>
                        </a:solidFill>
                        <a:effectLst/>
                        <a:latin typeface="黑体" pitchFamily="49" charset="-122"/>
                        <a:ea typeface="黑体" pitchFamily="49" charset="-122"/>
                      </a:endParaRPr>
                    </a:p>
                    <a:p>
                      <a:pPr algn="just">
                        <a:lnSpc>
                          <a:spcPct val="150000"/>
                        </a:lnSpc>
                        <a:spcAft>
                          <a:spcPts val="0"/>
                        </a:spcAft>
                      </a:pPr>
                      <a:r>
                        <a:rPr lang="zh-CN" sz="1700" b="1" kern="0">
                          <a:solidFill>
                            <a:srgbClr val="002060"/>
                          </a:solidFill>
                          <a:effectLst/>
                          <a:latin typeface="黑体" pitchFamily="49" charset="-122"/>
                          <a:ea typeface="黑体" pitchFamily="49" charset="-122"/>
                        </a:rPr>
                        <a:t>●鼓励创新和开放的组织文化，需要</a:t>
                      </a:r>
                      <a:r>
                        <a:rPr lang="zh-CN" sz="1700" b="1" kern="0">
                          <a:solidFill>
                            <a:srgbClr val="002060"/>
                          </a:solidFill>
                          <a:effectLst/>
                          <a:highlight>
                            <a:srgbClr val="FFFF00"/>
                          </a:highlight>
                          <a:latin typeface="黑体" pitchFamily="49" charset="-122"/>
                          <a:ea typeface="黑体" pitchFamily="49" charset="-122"/>
                        </a:rPr>
                        <a:t>降低</a:t>
                      </a:r>
                      <a:r>
                        <a:rPr lang="zh-CN" sz="1700" b="1" kern="0">
                          <a:solidFill>
                            <a:srgbClr val="002060"/>
                          </a:solidFill>
                          <a:effectLst/>
                          <a:latin typeface="黑体" pitchFamily="49" charset="-122"/>
                          <a:ea typeface="黑体" pitchFamily="49" charset="-122"/>
                        </a:rPr>
                        <a:t>组织的制度化程度。</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089634746"/>
                  </a:ext>
                </a:extLst>
              </a:tr>
              <a:tr h="0">
                <a:tc>
                  <a:txBody>
                    <a:bodyPr/>
                    <a:lstStyle/>
                    <a:p>
                      <a:pPr algn="just">
                        <a:lnSpc>
                          <a:spcPct val="150000"/>
                        </a:lnSpc>
                        <a:spcAft>
                          <a:spcPts val="0"/>
                        </a:spcAft>
                      </a:pPr>
                      <a:r>
                        <a:rPr lang="en-US" sz="1700" b="1" kern="0">
                          <a:solidFill>
                            <a:srgbClr val="002060"/>
                          </a:solidFill>
                          <a:effectLst/>
                          <a:latin typeface="黑体" pitchFamily="49" charset="-122"/>
                          <a:ea typeface="黑体" pitchFamily="49" charset="-122"/>
                        </a:rPr>
                        <a:t>2.</a:t>
                      </a:r>
                      <a:r>
                        <a:rPr lang="zh-CN" sz="1700" b="1" kern="0">
                          <a:solidFill>
                            <a:srgbClr val="002060"/>
                          </a:solidFill>
                          <a:effectLst/>
                          <a:latin typeface="黑体" pitchFamily="49" charset="-122"/>
                          <a:ea typeface="黑体" pitchFamily="49" charset="-122"/>
                        </a:rPr>
                        <a:t>组织的规范化</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0">
                          <a:solidFill>
                            <a:srgbClr val="002060"/>
                          </a:solidFill>
                          <a:effectLst/>
                          <a:latin typeface="黑体" pitchFamily="49" charset="-122"/>
                          <a:ea typeface="黑体" pitchFamily="49" charset="-122"/>
                        </a:rPr>
                        <a:t>高度的规范化不利于形成鼓励多样化、革新的组织文化。</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4207730054"/>
                  </a:ext>
                </a:extLst>
              </a:tr>
              <a:tr h="0">
                <a:tc>
                  <a:txBody>
                    <a:bodyPr/>
                    <a:lstStyle/>
                    <a:p>
                      <a:pPr algn="just">
                        <a:lnSpc>
                          <a:spcPct val="150000"/>
                        </a:lnSpc>
                        <a:spcAft>
                          <a:spcPts val="0"/>
                        </a:spcAft>
                      </a:pPr>
                      <a:r>
                        <a:rPr lang="en-US" sz="1700" b="1" kern="0">
                          <a:solidFill>
                            <a:srgbClr val="002060"/>
                          </a:solidFill>
                          <a:effectLst/>
                          <a:latin typeface="黑体" pitchFamily="49" charset="-122"/>
                          <a:ea typeface="黑体" pitchFamily="49" charset="-122"/>
                        </a:rPr>
                        <a:t>3.</a:t>
                      </a:r>
                      <a:r>
                        <a:rPr lang="zh-CN" sz="1700" b="1" kern="0">
                          <a:solidFill>
                            <a:srgbClr val="002060"/>
                          </a:solidFill>
                          <a:effectLst/>
                          <a:latin typeface="黑体" pitchFamily="49" charset="-122"/>
                          <a:ea typeface="黑体" pitchFamily="49" charset="-122"/>
                        </a:rPr>
                        <a:t>组织的管理层次</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0">
                          <a:solidFill>
                            <a:srgbClr val="002060"/>
                          </a:solidFill>
                          <a:effectLst/>
                          <a:highlight>
                            <a:srgbClr val="FFFF00"/>
                          </a:highlight>
                          <a:latin typeface="黑体" pitchFamily="49" charset="-122"/>
                          <a:ea typeface="黑体" pitchFamily="49" charset="-122"/>
                        </a:rPr>
                        <a:t>管理层次较少，组织结构趋于扁平的组织，有利于上下级之间的沟通，鼓励员工独立决策。</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29950791"/>
                  </a:ext>
                </a:extLst>
              </a:tr>
              <a:tr h="0">
                <a:tc>
                  <a:txBody>
                    <a:bodyPr/>
                    <a:lstStyle/>
                    <a:p>
                      <a:pPr algn="just">
                        <a:lnSpc>
                          <a:spcPct val="150000"/>
                        </a:lnSpc>
                        <a:spcAft>
                          <a:spcPts val="0"/>
                        </a:spcAft>
                      </a:pPr>
                      <a:r>
                        <a:rPr lang="en-US" sz="1700" b="1" kern="0">
                          <a:solidFill>
                            <a:srgbClr val="002060"/>
                          </a:solidFill>
                          <a:effectLst/>
                          <a:latin typeface="黑体" pitchFamily="49" charset="-122"/>
                          <a:ea typeface="黑体" pitchFamily="49" charset="-122"/>
                        </a:rPr>
                        <a:t>4.</a:t>
                      </a:r>
                      <a:r>
                        <a:rPr lang="zh-CN" sz="1700" b="1" kern="0">
                          <a:solidFill>
                            <a:srgbClr val="002060"/>
                          </a:solidFill>
                          <a:effectLst/>
                          <a:latin typeface="黑体" pitchFamily="49" charset="-122"/>
                          <a:ea typeface="黑体" pitchFamily="49" charset="-122"/>
                        </a:rPr>
                        <a:t>集权程度</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0">
                          <a:solidFill>
                            <a:srgbClr val="002060"/>
                          </a:solidFill>
                          <a:effectLst/>
                          <a:latin typeface="黑体" pitchFamily="49" charset="-122"/>
                          <a:ea typeface="黑体" pitchFamily="49" charset="-122"/>
                        </a:rPr>
                        <a:t>集权程度低，有利于培养平等、合作、参与的文化。</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735090759"/>
                  </a:ext>
                </a:extLst>
              </a:tr>
              <a:tr h="0">
                <a:tc>
                  <a:txBody>
                    <a:bodyPr/>
                    <a:lstStyle/>
                    <a:p>
                      <a:pPr algn="just">
                        <a:lnSpc>
                          <a:spcPct val="150000"/>
                        </a:lnSpc>
                        <a:spcAft>
                          <a:spcPts val="0"/>
                        </a:spcAft>
                      </a:pPr>
                      <a:r>
                        <a:rPr lang="en-US" sz="1700" b="1" kern="0" dirty="0">
                          <a:solidFill>
                            <a:srgbClr val="002060"/>
                          </a:solidFill>
                          <a:effectLst/>
                          <a:latin typeface="黑体" pitchFamily="49" charset="-122"/>
                          <a:ea typeface="黑体" pitchFamily="49" charset="-122"/>
                        </a:rPr>
                        <a:t>5.</a:t>
                      </a:r>
                      <a:r>
                        <a:rPr lang="zh-CN" sz="1700" b="1" kern="0" dirty="0">
                          <a:solidFill>
                            <a:srgbClr val="002060"/>
                          </a:solidFill>
                          <a:effectLst/>
                          <a:latin typeface="黑体" pitchFamily="49" charset="-122"/>
                          <a:ea typeface="黑体" pitchFamily="49" charset="-122"/>
                        </a:rPr>
                        <a:t>招聘制度</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0" dirty="0">
                          <a:solidFill>
                            <a:srgbClr val="002060"/>
                          </a:solidFill>
                          <a:effectLst/>
                          <a:latin typeface="黑体" pitchFamily="49" charset="-122"/>
                          <a:ea typeface="黑体" pitchFamily="49" charset="-122"/>
                        </a:rPr>
                        <a:t>●员工多样化程度低、以内部招聘为主的组织倾向于拥有强调稳定和连续性的文化。</a:t>
                      </a:r>
                      <a:endParaRPr lang="zh-CN" sz="17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700" b="1" kern="0" dirty="0">
                          <a:solidFill>
                            <a:srgbClr val="002060"/>
                          </a:solidFill>
                          <a:effectLst/>
                          <a:latin typeface="黑体" pitchFamily="49" charset="-122"/>
                          <a:ea typeface="黑体" pitchFamily="49" charset="-122"/>
                        </a:rPr>
                        <a:t>●员工多样化程度</a:t>
                      </a:r>
                      <a:r>
                        <a:rPr lang="zh-CN" sz="1700" b="1" kern="0" dirty="0">
                          <a:solidFill>
                            <a:srgbClr val="002060"/>
                          </a:solidFill>
                          <a:effectLst/>
                          <a:highlight>
                            <a:srgbClr val="FFFF00"/>
                          </a:highlight>
                          <a:latin typeface="黑体" pitchFamily="49" charset="-122"/>
                          <a:ea typeface="黑体" pitchFamily="49" charset="-122"/>
                        </a:rPr>
                        <a:t>高</a:t>
                      </a:r>
                      <a:r>
                        <a:rPr lang="zh-CN" sz="1700" b="1" kern="0" dirty="0">
                          <a:solidFill>
                            <a:srgbClr val="002060"/>
                          </a:solidFill>
                          <a:effectLst/>
                          <a:latin typeface="黑体" pitchFamily="49" charset="-122"/>
                          <a:ea typeface="黑体" pitchFamily="49" charset="-122"/>
                        </a:rPr>
                        <a:t>、以</a:t>
                      </a:r>
                      <a:r>
                        <a:rPr lang="zh-CN" sz="1700" b="1" kern="0" dirty="0">
                          <a:solidFill>
                            <a:srgbClr val="002060"/>
                          </a:solidFill>
                          <a:effectLst/>
                          <a:highlight>
                            <a:srgbClr val="FFFF00"/>
                          </a:highlight>
                          <a:latin typeface="黑体" pitchFamily="49" charset="-122"/>
                          <a:ea typeface="黑体" pitchFamily="49" charset="-122"/>
                        </a:rPr>
                        <a:t>外部</a:t>
                      </a:r>
                      <a:r>
                        <a:rPr lang="zh-CN" sz="1700" b="1" kern="0" dirty="0">
                          <a:solidFill>
                            <a:srgbClr val="002060"/>
                          </a:solidFill>
                          <a:effectLst/>
                          <a:latin typeface="黑体" pitchFamily="49" charset="-122"/>
                          <a:ea typeface="黑体" pitchFamily="49" charset="-122"/>
                        </a:rPr>
                        <a:t>招聘为主的组织重视灵活性和创新价值。</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2742933074"/>
                  </a:ext>
                </a:extLst>
              </a:tr>
              <a:tr h="0">
                <a:tc>
                  <a:txBody>
                    <a:bodyPr/>
                    <a:lstStyle/>
                    <a:p>
                      <a:pPr algn="just">
                        <a:lnSpc>
                          <a:spcPct val="150000"/>
                        </a:lnSpc>
                        <a:spcAft>
                          <a:spcPts val="0"/>
                        </a:spcAft>
                      </a:pPr>
                      <a:r>
                        <a:rPr lang="en-US" sz="1700" b="1" kern="0">
                          <a:solidFill>
                            <a:srgbClr val="002060"/>
                          </a:solidFill>
                          <a:effectLst/>
                          <a:latin typeface="黑体" pitchFamily="49" charset="-122"/>
                          <a:ea typeface="黑体" pitchFamily="49" charset="-122"/>
                        </a:rPr>
                        <a:t>6.</a:t>
                      </a:r>
                      <a:r>
                        <a:rPr lang="zh-CN" sz="1700" b="1" kern="0">
                          <a:solidFill>
                            <a:srgbClr val="002060"/>
                          </a:solidFill>
                          <a:effectLst/>
                          <a:latin typeface="黑体" pitchFamily="49" charset="-122"/>
                          <a:ea typeface="黑体" pitchFamily="49" charset="-122"/>
                        </a:rPr>
                        <a:t>绩效评估体系</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0">
                          <a:solidFill>
                            <a:srgbClr val="002060"/>
                          </a:solidFill>
                          <a:effectLst/>
                          <a:latin typeface="黑体" pitchFamily="49" charset="-122"/>
                          <a:ea typeface="黑体" pitchFamily="49" charset="-122"/>
                        </a:rPr>
                        <a:t>●</a:t>
                      </a:r>
                      <a:r>
                        <a:rPr lang="zh-CN" sz="1700" b="1" kern="0">
                          <a:solidFill>
                            <a:srgbClr val="002060"/>
                          </a:solidFill>
                          <a:effectLst/>
                          <a:highlight>
                            <a:srgbClr val="FFFF00"/>
                          </a:highlight>
                          <a:latin typeface="黑体" pitchFamily="49" charset="-122"/>
                          <a:ea typeface="黑体" pitchFamily="49" charset="-122"/>
                        </a:rPr>
                        <a:t>强调合作的文化与强调严格的等级差异的绩效评估体系很难并存</a:t>
                      </a:r>
                      <a:r>
                        <a:rPr lang="en-US" sz="1700" b="1" kern="0">
                          <a:solidFill>
                            <a:srgbClr val="002060"/>
                          </a:solidFill>
                          <a:effectLst/>
                          <a:latin typeface="黑体" pitchFamily="49" charset="-122"/>
                          <a:ea typeface="黑体" pitchFamily="49" charset="-122"/>
                        </a:rPr>
                        <a:t>.</a:t>
                      </a:r>
                      <a:endParaRPr lang="zh-CN" sz="1700" b="1" kern="100">
                        <a:solidFill>
                          <a:srgbClr val="002060"/>
                        </a:solidFill>
                        <a:effectLst/>
                        <a:latin typeface="黑体" pitchFamily="49" charset="-122"/>
                        <a:ea typeface="黑体" pitchFamily="49" charset="-122"/>
                      </a:endParaRPr>
                    </a:p>
                    <a:p>
                      <a:pPr algn="just">
                        <a:lnSpc>
                          <a:spcPct val="150000"/>
                        </a:lnSpc>
                        <a:spcAft>
                          <a:spcPts val="0"/>
                        </a:spcAft>
                      </a:pPr>
                      <a:r>
                        <a:rPr lang="zh-CN" sz="1700" b="1" kern="0">
                          <a:solidFill>
                            <a:srgbClr val="002060"/>
                          </a:solidFill>
                          <a:effectLst/>
                          <a:latin typeface="黑体" pitchFamily="49" charset="-122"/>
                          <a:ea typeface="黑体" pitchFamily="49" charset="-122"/>
                        </a:rPr>
                        <a:t>●冒险创新的组织文化，绩效评估体系将重点放在评价创新的努力上。</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552822733"/>
                  </a:ext>
                </a:extLst>
              </a:tr>
              <a:tr h="0">
                <a:tc>
                  <a:txBody>
                    <a:bodyPr/>
                    <a:lstStyle/>
                    <a:p>
                      <a:pPr algn="just">
                        <a:lnSpc>
                          <a:spcPct val="150000"/>
                        </a:lnSpc>
                        <a:spcAft>
                          <a:spcPts val="0"/>
                        </a:spcAft>
                      </a:pPr>
                      <a:r>
                        <a:rPr lang="en-US" sz="1700" b="1" kern="0">
                          <a:solidFill>
                            <a:srgbClr val="002060"/>
                          </a:solidFill>
                          <a:effectLst/>
                          <a:latin typeface="黑体" pitchFamily="49" charset="-122"/>
                          <a:ea typeface="黑体" pitchFamily="49" charset="-122"/>
                        </a:rPr>
                        <a:t>7.</a:t>
                      </a:r>
                      <a:r>
                        <a:rPr lang="zh-CN" sz="1700" b="1" kern="0">
                          <a:solidFill>
                            <a:srgbClr val="002060"/>
                          </a:solidFill>
                          <a:effectLst/>
                          <a:latin typeface="黑体" pitchFamily="49" charset="-122"/>
                          <a:ea typeface="黑体" pitchFamily="49" charset="-122"/>
                        </a:rPr>
                        <a:t>薪酬制度</a:t>
                      </a:r>
                      <a:endParaRPr lang="zh-CN" sz="1700" b="1" kern="10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1700" b="1" kern="0" dirty="0">
                          <a:solidFill>
                            <a:srgbClr val="002060"/>
                          </a:solidFill>
                          <a:effectLst/>
                          <a:latin typeface="黑体" pitchFamily="49" charset="-122"/>
                          <a:ea typeface="黑体" pitchFamily="49" charset="-122"/>
                        </a:rPr>
                        <a:t>●不同级别间</a:t>
                      </a:r>
                      <a:r>
                        <a:rPr lang="zh-CN" sz="1700" b="1" kern="0" dirty="0">
                          <a:solidFill>
                            <a:srgbClr val="002060"/>
                          </a:solidFill>
                          <a:effectLst/>
                          <a:highlight>
                            <a:srgbClr val="FFFF00"/>
                          </a:highlight>
                          <a:latin typeface="黑体" pitchFamily="49" charset="-122"/>
                          <a:ea typeface="黑体" pitchFamily="49" charset="-122"/>
                        </a:rPr>
                        <a:t>薪酬差别很大</a:t>
                      </a:r>
                      <a:r>
                        <a:rPr lang="zh-CN" sz="1700" b="1" kern="0" dirty="0">
                          <a:solidFill>
                            <a:srgbClr val="002060"/>
                          </a:solidFill>
                          <a:effectLst/>
                          <a:latin typeface="黑体" pitchFamily="49" charset="-122"/>
                          <a:ea typeface="黑体" pitchFamily="49" charset="-122"/>
                        </a:rPr>
                        <a:t>的薪酬体系</a:t>
                      </a:r>
                      <a:r>
                        <a:rPr lang="zh-CN" sz="1700" b="1" kern="0" dirty="0">
                          <a:solidFill>
                            <a:srgbClr val="002060"/>
                          </a:solidFill>
                          <a:effectLst/>
                          <a:highlight>
                            <a:srgbClr val="FFFF00"/>
                          </a:highlight>
                          <a:latin typeface="黑体" pitchFamily="49" charset="-122"/>
                          <a:ea typeface="黑体" pitchFamily="49" charset="-122"/>
                        </a:rPr>
                        <a:t>适合于强调等级的</a:t>
                      </a:r>
                      <a:r>
                        <a:rPr lang="zh-CN" sz="1700" b="1" kern="0" dirty="0">
                          <a:solidFill>
                            <a:srgbClr val="002060"/>
                          </a:solidFill>
                          <a:effectLst/>
                          <a:latin typeface="黑体" pitchFamily="49" charset="-122"/>
                          <a:ea typeface="黑体" pitchFamily="49" charset="-122"/>
                        </a:rPr>
                        <a:t>组织文化，</a:t>
                      </a:r>
                      <a:r>
                        <a:rPr lang="zh-CN" sz="1700" b="1" kern="0" dirty="0">
                          <a:solidFill>
                            <a:srgbClr val="002060"/>
                          </a:solidFill>
                          <a:effectLst/>
                          <a:highlight>
                            <a:srgbClr val="FFFF00"/>
                          </a:highlight>
                          <a:latin typeface="黑体" pitchFamily="49" charset="-122"/>
                          <a:ea typeface="黑体" pitchFamily="49" charset="-122"/>
                        </a:rPr>
                        <a:t>不适合崇尚平等的文化。</a:t>
                      </a:r>
                      <a:endParaRPr lang="zh-CN" sz="1700" b="1" kern="100" dirty="0">
                        <a:solidFill>
                          <a:srgbClr val="002060"/>
                        </a:solidFill>
                        <a:effectLst/>
                        <a:latin typeface="黑体" pitchFamily="49" charset="-122"/>
                        <a:ea typeface="黑体" pitchFamily="49" charset="-122"/>
                      </a:endParaRPr>
                    </a:p>
                    <a:p>
                      <a:pPr algn="just">
                        <a:lnSpc>
                          <a:spcPct val="150000"/>
                        </a:lnSpc>
                        <a:spcAft>
                          <a:spcPts val="0"/>
                        </a:spcAft>
                      </a:pPr>
                      <a:r>
                        <a:rPr lang="zh-CN" sz="1700" b="1" kern="0" dirty="0">
                          <a:solidFill>
                            <a:srgbClr val="002060"/>
                          </a:solidFill>
                          <a:effectLst/>
                          <a:latin typeface="黑体" pitchFamily="49" charset="-122"/>
                          <a:ea typeface="黑体" pitchFamily="49" charset="-122"/>
                        </a:rPr>
                        <a:t>●培养合作氛围的组织</a:t>
                      </a:r>
                      <a:r>
                        <a:rPr lang="zh-CN" sz="1700" b="1" kern="0" dirty="0">
                          <a:solidFill>
                            <a:srgbClr val="002060"/>
                          </a:solidFill>
                          <a:effectLst/>
                          <a:highlight>
                            <a:srgbClr val="FFFF00"/>
                          </a:highlight>
                          <a:latin typeface="黑体" pitchFamily="49" charset="-122"/>
                          <a:ea typeface="黑体" pitchFamily="49" charset="-122"/>
                        </a:rPr>
                        <a:t>不应该过分强调</a:t>
                      </a:r>
                      <a:r>
                        <a:rPr lang="zh-CN" sz="1700" b="1" kern="0" dirty="0">
                          <a:solidFill>
                            <a:srgbClr val="002060"/>
                          </a:solidFill>
                          <a:effectLst/>
                          <a:latin typeface="黑体" pitchFamily="49" charset="-122"/>
                          <a:ea typeface="黑体" pitchFamily="49" charset="-122"/>
                        </a:rPr>
                        <a:t>薪酬的功能性意义。</a:t>
                      </a:r>
                      <a:endParaRPr lang="zh-CN" sz="1700" b="1" kern="100" dirty="0">
                        <a:solidFill>
                          <a:srgbClr val="002060"/>
                        </a:solidFill>
                        <a:effectLst/>
                        <a:latin typeface="黑体" pitchFamily="49" charset="-122"/>
                        <a:ea typeface="黑体"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912244405"/>
                  </a:ext>
                </a:extLst>
              </a:tr>
            </a:tbl>
          </a:graphicData>
        </a:graphic>
      </p:graphicFrame>
    </p:spTree>
    <p:extLst>
      <p:ext uri="{BB962C8B-B14F-4D97-AF65-F5344CB8AC3E}">
        <p14:creationId xmlns:p14="http://schemas.microsoft.com/office/powerpoint/2010/main" val="23603255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F7198FC5-819F-4EF3-9D42-C6EEE784AB4A}"/>
              </a:ext>
            </a:extLst>
          </p:cNvPr>
          <p:cNvSpPr/>
          <p:nvPr/>
        </p:nvSpPr>
        <p:spPr>
          <a:xfrm>
            <a:off x="940814" y="487376"/>
            <a:ext cx="2630848" cy="458908"/>
          </a:xfrm>
          <a:prstGeom prst="rect">
            <a:avLst/>
          </a:prstGeom>
        </p:spPr>
        <p:txBody>
          <a:bodyPr wrap="none">
            <a:spAutoFit/>
          </a:bodyPr>
          <a:lstStyle/>
          <a:p>
            <a:pPr>
              <a:lnSpc>
                <a:spcPct val="150000"/>
              </a:lnSpc>
              <a:spcBef>
                <a:spcPts val="750"/>
              </a:spcBef>
              <a:spcAft>
                <a:spcPts val="750"/>
              </a:spcAft>
            </a:pPr>
            <a:r>
              <a:rPr lang="zh-CN" altLang="en-US" b="1" u="sng" kern="100" dirty="0">
                <a:solidFill>
                  <a:srgbClr val="002060"/>
                </a:solidFill>
                <a:latin typeface="+mj-ea"/>
                <a:ea typeface="+mj-ea"/>
                <a:cs typeface="Times New Roman" panose="02020603050405020304" pitchFamily="18" charset="0"/>
              </a:rPr>
              <a:t>第三节  </a:t>
            </a:r>
            <a:r>
              <a:rPr lang="zh-CN" altLang="zh-CN" b="1" u="sng" kern="100" dirty="0">
                <a:solidFill>
                  <a:srgbClr val="002060"/>
                </a:solidFill>
                <a:latin typeface="+mj-ea"/>
                <a:ea typeface="+mj-ea"/>
                <a:cs typeface="Times New Roman" panose="02020603050405020304" pitchFamily="18" charset="0"/>
              </a:rPr>
              <a:t>组织变革</a:t>
            </a:r>
            <a:r>
              <a:rPr lang="zh-CN" altLang="en-US" b="1" u="sng" kern="100" dirty="0">
                <a:solidFill>
                  <a:srgbClr val="002060"/>
                </a:solidFill>
                <a:latin typeface="+mj-ea"/>
                <a:ea typeface="+mj-ea"/>
                <a:cs typeface="Times New Roman" panose="02020603050405020304" pitchFamily="18" charset="0"/>
              </a:rPr>
              <a:t>与发展</a:t>
            </a:r>
            <a:endParaRPr lang="zh-CN" altLang="zh-CN" sz="1600" kern="100" dirty="0">
              <a:solidFill>
                <a:srgbClr val="002060"/>
              </a:solidFill>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453E1C2C-EB77-425B-9A72-5E4080701DE6}"/>
              </a:ext>
            </a:extLst>
          </p:cNvPr>
          <p:cNvGraphicFramePr>
            <a:graphicFrameLocks noGrp="1"/>
          </p:cNvGraphicFramePr>
          <p:nvPr>
            <p:extLst>
              <p:ext uri="{D42A27DB-BD31-4B8C-83A1-F6EECF244321}">
                <p14:modId xmlns:p14="http://schemas.microsoft.com/office/powerpoint/2010/main" val="2209353155"/>
              </p:ext>
            </p:extLst>
          </p:nvPr>
        </p:nvGraphicFramePr>
        <p:xfrm>
          <a:off x="948678" y="1298575"/>
          <a:ext cx="10294643" cy="3921000"/>
        </p:xfrm>
        <a:graphic>
          <a:graphicData uri="http://schemas.openxmlformats.org/drawingml/2006/table">
            <a:tbl>
              <a:tblPr>
                <a:tableStyleId>{5C22544A-7EE6-4342-B048-85BDC9FD1C3A}</a:tableStyleId>
              </a:tblPr>
              <a:tblGrid>
                <a:gridCol w="1384619">
                  <a:extLst>
                    <a:ext uri="{9D8B030D-6E8A-4147-A177-3AD203B41FA5}">
                      <a16:colId xmlns:a16="http://schemas.microsoft.com/office/drawing/2014/main" val="3045636847"/>
                    </a:ext>
                  </a:extLst>
                </a:gridCol>
                <a:gridCol w="8910024">
                  <a:extLst>
                    <a:ext uri="{9D8B030D-6E8A-4147-A177-3AD203B41FA5}">
                      <a16:colId xmlns:a16="http://schemas.microsoft.com/office/drawing/2014/main" val="3979554637"/>
                    </a:ext>
                  </a:extLst>
                </a:gridCol>
              </a:tblGrid>
              <a:tr h="0">
                <a:tc>
                  <a:txBody>
                    <a:bodyPr/>
                    <a:lstStyle/>
                    <a:p>
                      <a:pPr algn="just">
                        <a:lnSpc>
                          <a:spcPct val="150000"/>
                        </a:lnSpc>
                        <a:spcAft>
                          <a:spcPts val="0"/>
                        </a:spcAft>
                      </a:pPr>
                      <a:r>
                        <a:rPr lang="en-US" sz="1800" b="1" kern="100" dirty="0">
                          <a:solidFill>
                            <a:srgbClr val="002060"/>
                          </a:solidFill>
                          <a:effectLst/>
                          <a:latin typeface="+mj-ea"/>
                          <a:ea typeface="+mj-ea"/>
                        </a:rPr>
                        <a:t>1.</a:t>
                      </a:r>
                      <a:r>
                        <a:rPr lang="zh-CN" altLang="en-US" sz="1800" b="1" kern="100" dirty="0">
                          <a:solidFill>
                            <a:srgbClr val="002060"/>
                          </a:solidFill>
                          <a:effectLst/>
                          <a:latin typeface="+mj-ea"/>
                          <a:ea typeface="+mj-ea"/>
                        </a:rPr>
                        <a:t>组织变革</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altLang="en-US" sz="1800" b="1" kern="100" dirty="0">
                          <a:solidFill>
                            <a:srgbClr val="002060"/>
                          </a:solidFill>
                          <a:effectLst/>
                          <a:latin typeface="+mj-ea"/>
                          <a:ea typeface="+mj-ea"/>
                          <a:cs typeface="Times New Roman" panose="02020603050405020304" pitchFamily="18" charset="0"/>
                        </a:rPr>
                        <a:t>是指组织为了适应内外环境的变化而对其自身进行的调整和修正。外部环境：政治、经济、技术、社会、心理环境等；内部环境：工作态度、士气、期望、个人价值观、人员素质变化等。</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201763648"/>
                  </a:ext>
                </a:extLst>
              </a:tr>
              <a:tr h="0">
                <a:tc>
                  <a:txBody>
                    <a:bodyPr/>
                    <a:lstStyle/>
                    <a:p>
                      <a:pPr algn="just">
                        <a:lnSpc>
                          <a:spcPct val="150000"/>
                        </a:lnSpc>
                        <a:spcAft>
                          <a:spcPts val="0"/>
                        </a:spcAft>
                      </a:pPr>
                      <a:r>
                        <a:rPr lang="en-US" altLang="zh-CN" sz="1800" b="1" kern="100" dirty="0">
                          <a:solidFill>
                            <a:srgbClr val="002060"/>
                          </a:solidFill>
                          <a:effectLst/>
                          <a:latin typeface="+mj-ea"/>
                          <a:ea typeface="+mj-ea"/>
                          <a:cs typeface="Times New Roman" panose="02020603050405020304" pitchFamily="18" charset="0"/>
                        </a:rPr>
                        <a:t>2.</a:t>
                      </a:r>
                      <a:r>
                        <a:rPr lang="zh-CN" altLang="en-US" sz="1800" b="1" kern="100" dirty="0">
                          <a:solidFill>
                            <a:srgbClr val="002060"/>
                          </a:solidFill>
                          <a:effectLst/>
                          <a:latin typeface="+mj-ea"/>
                          <a:ea typeface="+mj-ea"/>
                          <a:cs typeface="Times New Roman" panose="02020603050405020304" pitchFamily="18" charset="0"/>
                        </a:rPr>
                        <a:t>征兆</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marL="0" marR="0" indent="0" algn="just" defTabSz="914400" rtl="0" eaLnBrk="1" fontAlgn="auto" latinLnBrk="0" hangingPunct="1">
                        <a:lnSpc>
                          <a:spcPct val="150000"/>
                        </a:lnSpc>
                        <a:spcBef>
                          <a:spcPts val="0"/>
                        </a:spcBef>
                        <a:spcAft>
                          <a:spcPts val="0"/>
                        </a:spcAft>
                        <a:buClrTx/>
                        <a:buSzTx/>
                        <a:buFontTx/>
                        <a:buNone/>
                        <a:tabLst/>
                        <a:defRPr/>
                      </a:pPr>
                      <a:r>
                        <a:rPr lang="zh-CN" altLang="zh-CN" sz="1800" b="1" u="dbl" kern="100" dirty="0">
                          <a:solidFill>
                            <a:srgbClr val="002060"/>
                          </a:solidFill>
                          <a:effectLst/>
                          <a:highlight>
                            <a:srgbClr val="FFFF00"/>
                          </a:highlight>
                          <a:latin typeface="+mj-ea"/>
                          <a:ea typeface="+mj-ea"/>
                        </a:rPr>
                        <a:t>决策失灵、沟通不畅、组织不能发挥效率、缺乏创新</a:t>
                      </a:r>
                      <a:r>
                        <a:rPr lang="en-US" altLang="zh-CN" sz="1800" b="1" kern="100" dirty="0">
                          <a:solidFill>
                            <a:srgbClr val="002060"/>
                          </a:solidFill>
                          <a:effectLst/>
                          <a:latin typeface="+mj-ea"/>
                          <a:ea typeface="+mj-ea"/>
                        </a:rPr>
                        <a:t>.</a:t>
                      </a:r>
                      <a:endParaRPr lang="zh-CN" alt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0">
                <a:tc>
                  <a:txBody>
                    <a:bodyPr/>
                    <a:lstStyle/>
                    <a:p>
                      <a:pPr algn="just">
                        <a:lnSpc>
                          <a:spcPct val="150000"/>
                        </a:lnSpc>
                        <a:spcAft>
                          <a:spcPts val="0"/>
                        </a:spcAft>
                      </a:pPr>
                      <a:r>
                        <a:rPr lang="en-US" sz="1800" b="1" kern="100" dirty="0">
                          <a:solidFill>
                            <a:srgbClr val="002060"/>
                          </a:solidFill>
                          <a:effectLst/>
                          <a:latin typeface="+mj-ea"/>
                          <a:ea typeface="+mj-ea"/>
                        </a:rPr>
                        <a:t>3.</a:t>
                      </a:r>
                      <a:r>
                        <a:rPr lang="zh-CN" altLang="en-US" sz="1800" b="1" kern="100" dirty="0">
                          <a:solidFill>
                            <a:srgbClr val="002060"/>
                          </a:solidFill>
                          <a:effectLst/>
                          <a:latin typeface="+mj-ea"/>
                          <a:ea typeface="+mj-ea"/>
                        </a:rPr>
                        <a:t>组织变革的方法</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a:t>
                      </a:r>
                      <a:r>
                        <a:rPr lang="zh-CN" sz="1800" b="1" u="sng" kern="100" dirty="0">
                          <a:solidFill>
                            <a:srgbClr val="002060"/>
                          </a:solidFill>
                          <a:effectLst/>
                          <a:latin typeface="+mj-ea"/>
                          <a:ea typeface="+mj-ea"/>
                        </a:rPr>
                        <a:t>以人员为中心的变革（最根本和最重要的变革）</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）以结构为中心的变革：包括重新划分和合并新的部门，调整管理层次和管理幅度，任免负责人，明确责任和权力。</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3</a:t>
                      </a:r>
                      <a:r>
                        <a:rPr lang="zh-CN" sz="1800" b="1" kern="100" dirty="0">
                          <a:solidFill>
                            <a:srgbClr val="002060"/>
                          </a:solidFill>
                          <a:effectLst/>
                          <a:latin typeface="+mj-ea"/>
                          <a:ea typeface="+mj-ea"/>
                        </a:rPr>
                        <a:t>）以技术为中心的变革</a:t>
                      </a:r>
                    </a:p>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4</a:t>
                      </a:r>
                      <a:r>
                        <a:rPr lang="zh-CN" sz="1800" b="1" kern="100" dirty="0">
                          <a:solidFill>
                            <a:srgbClr val="002060"/>
                          </a:solidFill>
                          <a:effectLst/>
                          <a:latin typeface="+mj-ea"/>
                          <a:ea typeface="+mj-ea"/>
                        </a:rPr>
                        <a:t>）以系统为中心的变革（人员、结构、技术）</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410191445"/>
                  </a:ext>
                </a:extLst>
              </a:tr>
              <a:tr h="0">
                <a:tc>
                  <a:txBody>
                    <a:bodyPr/>
                    <a:lstStyle/>
                    <a:p>
                      <a:pPr algn="just">
                        <a:lnSpc>
                          <a:spcPct val="150000"/>
                        </a:lnSpc>
                        <a:spcAft>
                          <a:spcPts val="0"/>
                        </a:spcAft>
                      </a:pPr>
                      <a:r>
                        <a:rPr lang="en-US" altLang="zh-CN" sz="1800" b="1" kern="100" dirty="0">
                          <a:solidFill>
                            <a:srgbClr val="002060"/>
                          </a:solidFill>
                          <a:effectLst/>
                          <a:latin typeface="+mj-ea"/>
                          <a:ea typeface="+mj-ea"/>
                          <a:cs typeface="Times New Roman" panose="02020603050405020304" pitchFamily="18" charset="0"/>
                        </a:rPr>
                        <a:t>4.</a:t>
                      </a:r>
                      <a:r>
                        <a:rPr lang="zh-CN" altLang="en-US" sz="1800" b="1" kern="100" dirty="0">
                          <a:solidFill>
                            <a:srgbClr val="002060"/>
                          </a:solidFill>
                          <a:effectLst/>
                          <a:latin typeface="+mj-ea"/>
                          <a:ea typeface="+mj-ea"/>
                          <a:cs typeface="Times New Roman" panose="02020603050405020304" pitchFamily="18" charset="0"/>
                        </a:rPr>
                        <a:t>变革程序</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altLang="en-US" sz="1800" b="1" kern="100" dirty="0">
                          <a:solidFill>
                            <a:srgbClr val="002060"/>
                          </a:solidFill>
                          <a:effectLst/>
                          <a:latin typeface="+mj-ea"/>
                          <a:ea typeface="+mj-ea"/>
                          <a:cs typeface="Times New Roman" panose="02020603050405020304" pitchFamily="18" charset="0"/>
                        </a:rPr>
                        <a:t>（</a:t>
                      </a:r>
                      <a:r>
                        <a:rPr lang="en-US" altLang="zh-CN" sz="1800" b="1" kern="100" dirty="0">
                          <a:solidFill>
                            <a:srgbClr val="002060"/>
                          </a:solidFill>
                          <a:effectLst/>
                          <a:latin typeface="+mj-ea"/>
                          <a:ea typeface="+mj-ea"/>
                          <a:cs typeface="Times New Roman" panose="02020603050405020304" pitchFamily="18" charset="0"/>
                        </a:rPr>
                        <a:t>1</a:t>
                      </a:r>
                      <a:r>
                        <a:rPr lang="zh-CN" altLang="en-US" sz="1800" b="1" kern="100" dirty="0">
                          <a:solidFill>
                            <a:srgbClr val="002060"/>
                          </a:solidFill>
                          <a:effectLst/>
                          <a:latin typeface="+mj-ea"/>
                          <a:ea typeface="+mj-ea"/>
                          <a:cs typeface="Times New Roman" panose="02020603050405020304" pitchFamily="18" charset="0"/>
                        </a:rPr>
                        <a:t>）确定问题；（</a:t>
                      </a:r>
                      <a:r>
                        <a:rPr lang="en-US" altLang="zh-CN" sz="1800" b="1" kern="100" dirty="0">
                          <a:solidFill>
                            <a:srgbClr val="002060"/>
                          </a:solidFill>
                          <a:effectLst/>
                          <a:latin typeface="+mj-ea"/>
                          <a:ea typeface="+mj-ea"/>
                          <a:cs typeface="Times New Roman" panose="02020603050405020304" pitchFamily="18" charset="0"/>
                        </a:rPr>
                        <a:t>2</a:t>
                      </a:r>
                      <a:r>
                        <a:rPr lang="zh-CN" altLang="en-US" sz="1800" b="1" kern="100" dirty="0">
                          <a:solidFill>
                            <a:srgbClr val="002060"/>
                          </a:solidFill>
                          <a:effectLst/>
                          <a:latin typeface="+mj-ea"/>
                          <a:ea typeface="+mj-ea"/>
                          <a:cs typeface="Times New Roman" panose="02020603050405020304" pitchFamily="18" charset="0"/>
                        </a:rPr>
                        <a:t>）组织诊断；（</a:t>
                      </a:r>
                      <a:r>
                        <a:rPr lang="en-US" altLang="zh-CN" sz="1800" b="1" kern="100" dirty="0">
                          <a:solidFill>
                            <a:srgbClr val="002060"/>
                          </a:solidFill>
                          <a:effectLst/>
                          <a:latin typeface="+mj-ea"/>
                          <a:ea typeface="+mj-ea"/>
                          <a:cs typeface="Times New Roman" panose="02020603050405020304" pitchFamily="18" charset="0"/>
                        </a:rPr>
                        <a:t>3</a:t>
                      </a:r>
                      <a:r>
                        <a:rPr lang="zh-CN" altLang="en-US" sz="1800" b="1" kern="100" dirty="0">
                          <a:solidFill>
                            <a:srgbClr val="002060"/>
                          </a:solidFill>
                          <a:effectLst/>
                          <a:latin typeface="+mj-ea"/>
                          <a:ea typeface="+mj-ea"/>
                          <a:cs typeface="Times New Roman" panose="02020603050405020304" pitchFamily="18" charset="0"/>
                        </a:rPr>
                        <a:t>）实行变革；（</a:t>
                      </a:r>
                      <a:r>
                        <a:rPr lang="en-US" altLang="zh-CN" sz="1800" b="1" kern="100" dirty="0">
                          <a:solidFill>
                            <a:srgbClr val="002060"/>
                          </a:solidFill>
                          <a:effectLst/>
                          <a:latin typeface="+mj-ea"/>
                          <a:ea typeface="+mj-ea"/>
                          <a:cs typeface="Times New Roman" panose="02020603050405020304" pitchFamily="18" charset="0"/>
                        </a:rPr>
                        <a:t>4</a:t>
                      </a:r>
                      <a:r>
                        <a:rPr lang="zh-CN" altLang="en-US" sz="1800" b="1" kern="100" dirty="0">
                          <a:solidFill>
                            <a:srgbClr val="002060"/>
                          </a:solidFill>
                          <a:effectLst/>
                          <a:latin typeface="+mj-ea"/>
                          <a:ea typeface="+mj-ea"/>
                          <a:cs typeface="Times New Roman" panose="02020603050405020304" pitchFamily="18" charset="0"/>
                        </a:rPr>
                        <a:t>）变革效果评估</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bl>
          </a:graphicData>
        </a:graphic>
      </p:graphicFrame>
      <p:sp>
        <p:nvSpPr>
          <p:cNvPr id="14" name="矩形 13">
            <a:extLst>
              <a:ext uri="{FF2B5EF4-FFF2-40B4-BE49-F238E27FC236}">
                <a16:creationId xmlns:a16="http://schemas.microsoft.com/office/drawing/2014/main" id="{F7198FC5-819F-4EF3-9D42-C6EEE784AB4A}"/>
              </a:ext>
            </a:extLst>
          </p:cNvPr>
          <p:cNvSpPr/>
          <p:nvPr/>
        </p:nvSpPr>
        <p:spPr>
          <a:xfrm>
            <a:off x="1045917" y="838193"/>
            <a:ext cx="1459054" cy="458908"/>
          </a:xfrm>
          <a:prstGeom prst="rect">
            <a:avLst/>
          </a:prstGeom>
        </p:spPr>
        <p:txBody>
          <a:bodyPr wrap="none">
            <a:spAutoFit/>
          </a:bodyPr>
          <a:lstStyle/>
          <a:p>
            <a:pPr>
              <a:lnSpc>
                <a:spcPct val="150000"/>
              </a:lnSpc>
              <a:spcBef>
                <a:spcPts val="750"/>
              </a:spcBef>
              <a:spcAft>
                <a:spcPts val="750"/>
              </a:spcAft>
            </a:pPr>
            <a:r>
              <a:rPr lang="en-US" altLang="zh-CN" b="1" u="sng" kern="100" dirty="0">
                <a:solidFill>
                  <a:srgbClr val="C00000"/>
                </a:solidFill>
                <a:latin typeface="+mj-ea"/>
                <a:ea typeface="+mj-ea"/>
                <a:cs typeface="Times New Roman" panose="02020603050405020304" pitchFamily="18" charset="0"/>
              </a:rPr>
              <a:t>36.</a:t>
            </a:r>
            <a:r>
              <a:rPr lang="zh-CN" altLang="zh-CN" b="1" u="sng" kern="100" dirty="0">
                <a:solidFill>
                  <a:srgbClr val="C00000"/>
                </a:solidFill>
                <a:latin typeface="+mj-ea"/>
                <a:ea typeface="+mj-ea"/>
                <a:cs typeface="Times New Roman" panose="02020603050405020304" pitchFamily="18" charset="0"/>
              </a:rPr>
              <a:t>组织变革</a:t>
            </a:r>
            <a:endParaRPr lang="zh-CN" altLang="zh-CN" sz="1600" kern="100" dirty="0">
              <a:effectLst/>
              <a:latin typeface="+mj-ea"/>
              <a:ea typeface="+mj-ea"/>
              <a:cs typeface="Times New Roman" panose="02020603050405020304" pitchFamily="18" charset="0"/>
            </a:endParaRPr>
          </a:p>
        </p:txBody>
      </p:sp>
    </p:spTree>
    <p:extLst>
      <p:ext uri="{BB962C8B-B14F-4D97-AF65-F5344CB8AC3E}">
        <p14:creationId xmlns:p14="http://schemas.microsoft.com/office/powerpoint/2010/main" val="24589445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CA206A58-5637-411B-A1AF-2C907027FED7}"/>
              </a:ext>
            </a:extLst>
          </p:cNvPr>
          <p:cNvSpPr/>
          <p:nvPr/>
        </p:nvSpPr>
        <p:spPr>
          <a:xfrm>
            <a:off x="1072296" y="484882"/>
            <a:ext cx="1459054" cy="458908"/>
          </a:xfrm>
          <a:prstGeom prst="rect">
            <a:avLst/>
          </a:prstGeom>
        </p:spPr>
        <p:txBody>
          <a:bodyPr wrap="none">
            <a:spAutoFit/>
          </a:bodyPr>
          <a:lstStyle/>
          <a:p>
            <a:pPr>
              <a:lnSpc>
                <a:spcPct val="150000"/>
              </a:lnSpc>
              <a:spcBef>
                <a:spcPts val="750"/>
              </a:spcBef>
              <a:spcAft>
                <a:spcPts val="750"/>
              </a:spcAft>
            </a:pPr>
            <a:r>
              <a:rPr lang="en-US" altLang="zh-CN" b="1" u="sng" kern="100" dirty="0">
                <a:solidFill>
                  <a:srgbClr val="993300"/>
                </a:solidFill>
                <a:latin typeface="+mj-ea"/>
                <a:ea typeface="+mj-ea"/>
                <a:cs typeface="Times New Roman" panose="02020603050405020304" pitchFamily="18" charset="0"/>
              </a:rPr>
              <a:t>37.</a:t>
            </a:r>
            <a:r>
              <a:rPr lang="zh-CN" altLang="zh-CN" b="1" u="sng" kern="100" dirty="0">
                <a:solidFill>
                  <a:srgbClr val="993300"/>
                </a:solidFill>
                <a:latin typeface="+mj-ea"/>
                <a:ea typeface="+mj-ea"/>
                <a:cs typeface="Times New Roman" panose="02020603050405020304" pitchFamily="18" charset="0"/>
              </a:rPr>
              <a:t>组织发展</a:t>
            </a:r>
            <a:endParaRPr lang="zh-CN" altLang="zh-CN" sz="1600" kern="100" dirty="0">
              <a:effectLst/>
              <a:latin typeface="+mj-ea"/>
              <a:ea typeface="+mj-ea"/>
              <a:cs typeface="Times New Roman" panose="02020603050405020304" pitchFamily="18" charset="0"/>
            </a:endParaRPr>
          </a:p>
        </p:txBody>
      </p:sp>
      <p:graphicFrame>
        <p:nvGraphicFramePr>
          <p:cNvPr id="9" name="表格 8">
            <a:extLst>
              <a:ext uri="{FF2B5EF4-FFF2-40B4-BE49-F238E27FC236}">
                <a16:creationId xmlns:a16="http://schemas.microsoft.com/office/drawing/2014/main" id="{15ED48F6-3513-4773-8579-AE3D569CB202}"/>
              </a:ext>
            </a:extLst>
          </p:cNvPr>
          <p:cNvGraphicFramePr>
            <a:graphicFrameLocks noGrp="1"/>
          </p:cNvGraphicFramePr>
          <p:nvPr>
            <p:extLst>
              <p:ext uri="{D42A27DB-BD31-4B8C-83A1-F6EECF244321}">
                <p14:modId xmlns:p14="http://schemas.microsoft.com/office/powerpoint/2010/main" val="1751697698"/>
              </p:ext>
            </p:extLst>
          </p:nvPr>
        </p:nvGraphicFramePr>
        <p:xfrm>
          <a:off x="1016944" y="1056148"/>
          <a:ext cx="10158111" cy="4380930"/>
        </p:xfrm>
        <a:graphic>
          <a:graphicData uri="http://schemas.openxmlformats.org/drawingml/2006/table">
            <a:tbl>
              <a:tblPr>
                <a:tableStyleId>{5C22544A-7EE6-4342-B048-85BDC9FD1C3A}</a:tableStyleId>
              </a:tblPr>
              <a:tblGrid>
                <a:gridCol w="1158828">
                  <a:extLst>
                    <a:ext uri="{9D8B030D-6E8A-4147-A177-3AD203B41FA5}">
                      <a16:colId xmlns:a16="http://schemas.microsoft.com/office/drawing/2014/main" val="2486571773"/>
                    </a:ext>
                  </a:extLst>
                </a:gridCol>
                <a:gridCol w="8999283">
                  <a:extLst>
                    <a:ext uri="{9D8B030D-6E8A-4147-A177-3AD203B41FA5}">
                      <a16:colId xmlns:a16="http://schemas.microsoft.com/office/drawing/2014/main" val="4127141607"/>
                    </a:ext>
                  </a:extLst>
                </a:gridCol>
              </a:tblGrid>
              <a:tr h="220980">
                <a:tc rowSpan="2">
                  <a:txBody>
                    <a:bodyPr/>
                    <a:lstStyle/>
                    <a:p>
                      <a:pPr algn="just">
                        <a:lnSpc>
                          <a:spcPct val="150000"/>
                        </a:lnSpc>
                        <a:spcAft>
                          <a:spcPts val="0"/>
                        </a:spcAft>
                      </a:pPr>
                      <a:r>
                        <a:rPr lang="zh-CN" sz="1800" b="1" kern="100" dirty="0">
                          <a:solidFill>
                            <a:srgbClr val="002060"/>
                          </a:solidFill>
                          <a:effectLst/>
                          <a:latin typeface="+mj-ea"/>
                          <a:ea typeface="+mj-ea"/>
                        </a:rPr>
                        <a:t>传统方法</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just">
                        <a:lnSpc>
                          <a:spcPct val="150000"/>
                        </a:lnSpc>
                        <a:spcAft>
                          <a:spcPts val="0"/>
                        </a:spcAft>
                      </a:pPr>
                      <a:r>
                        <a:rPr lang="zh-CN" sz="1800" b="1" kern="100">
                          <a:solidFill>
                            <a:srgbClr val="002060"/>
                          </a:solidFill>
                          <a:effectLst/>
                          <a:latin typeface="+mj-ea"/>
                          <a:ea typeface="+mj-ea"/>
                        </a:rPr>
                        <a:t>（</a:t>
                      </a:r>
                      <a:r>
                        <a:rPr lang="en-US" sz="1800" b="1" kern="100">
                          <a:solidFill>
                            <a:srgbClr val="002060"/>
                          </a:solidFill>
                          <a:effectLst/>
                          <a:latin typeface="+mj-ea"/>
                          <a:ea typeface="+mj-ea"/>
                        </a:rPr>
                        <a:t>1</a:t>
                      </a:r>
                      <a:r>
                        <a:rPr lang="zh-CN" sz="1800" b="1" kern="100">
                          <a:solidFill>
                            <a:srgbClr val="002060"/>
                          </a:solidFill>
                          <a:effectLst/>
                          <a:latin typeface="+mj-ea"/>
                          <a:ea typeface="+mj-ea"/>
                        </a:rPr>
                        <a:t>）</a:t>
                      </a:r>
                      <a:r>
                        <a:rPr lang="zh-CN" sz="1800" b="1" kern="100">
                          <a:solidFill>
                            <a:srgbClr val="002060"/>
                          </a:solidFill>
                          <a:effectLst/>
                          <a:highlight>
                            <a:srgbClr val="FFFF00"/>
                          </a:highlight>
                          <a:latin typeface="+mj-ea"/>
                          <a:ea typeface="+mj-ea"/>
                        </a:rPr>
                        <a:t>结构技术</a:t>
                      </a:r>
                      <a:r>
                        <a:rPr lang="zh-CN" sz="1800" b="1" kern="100">
                          <a:solidFill>
                            <a:srgbClr val="002060"/>
                          </a:solidFill>
                          <a:effectLst/>
                          <a:latin typeface="+mj-ea"/>
                          <a:ea typeface="+mj-ea"/>
                        </a:rPr>
                        <a:t>：影响工作内容和员工关系的技术</a:t>
                      </a:r>
                      <a:endParaRPr lang="zh-CN" sz="1800" b="1" kern="10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194839893"/>
                  </a:ext>
                </a:extLst>
              </a:tr>
              <a:tr h="514350">
                <a:tc vMerge="1">
                  <a:txBody>
                    <a:bodyPr/>
                    <a:lstStyle/>
                    <a:p>
                      <a:endParaRPr lang="zh-CN" altLang="en-US"/>
                    </a:p>
                  </a:txBody>
                  <a:tcPr/>
                </a:tc>
                <a:tc>
                  <a:txBody>
                    <a:bodyPr/>
                    <a:lstStyle/>
                    <a:p>
                      <a:pPr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a:t>
                      </a:r>
                      <a:r>
                        <a:rPr lang="zh-CN" sz="1800" b="1" kern="100" dirty="0">
                          <a:solidFill>
                            <a:srgbClr val="002060"/>
                          </a:solidFill>
                          <a:effectLst/>
                          <a:highlight>
                            <a:srgbClr val="FFFF00"/>
                          </a:highlight>
                          <a:latin typeface="+mj-ea"/>
                          <a:ea typeface="+mj-ea"/>
                        </a:rPr>
                        <a:t>人文技术</a:t>
                      </a:r>
                      <a:r>
                        <a:rPr lang="zh-CN" sz="1800" b="1" kern="100" dirty="0">
                          <a:solidFill>
                            <a:srgbClr val="002060"/>
                          </a:solidFill>
                          <a:effectLst/>
                          <a:latin typeface="+mj-ea"/>
                          <a:ea typeface="+mj-ea"/>
                        </a:rPr>
                        <a:t>：</a:t>
                      </a:r>
                    </a:p>
                    <a:p>
                      <a:pPr algn="just">
                        <a:lnSpc>
                          <a:spcPct val="150000"/>
                        </a:lnSpc>
                        <a:spcAft>
                          <a:spcPts val="0"/>
                        </a:spcAft>
                      </a:pPr>
                      <a:r>
                        <a:rPr lang="zh-CN" sz="1800" b="1" kern="100" dirty="0">
                          <a:solidFill>
                            <a:srgbClr val="002060"/>
                          </a:solidFill>
                          <a:effectLst/>
                          <a:latin typeface="+mj-ea"/>
                          <a:ea typeface="+mj-ea"/>
                        </a:rPr>
                        <a:t>●敏感性训练：又称实验室训练、</a:t>
                      </a:r>
                      <a:r>
                        <a:rPr lang="en-US" sz="1800" b="1" kern="100" dirty="0">
                          <a:solidFill>
                            <a:srgbClr val="002060"/>
                          </a:solidFill>
                          <a:effectLst/>
                          <a:latin typeface="+mj-ea"/>
                          <a:ea typeface="+mj-ea"/>
                        </a:rPr>
                        <a:t>T</a:t>
                      </a:r>
                      <a:r>
                        <a:rPr lang="zh-CN" sz="1800" b="1" kern="100" dirty="0">
                          <a:solidFill>
                            <a:srgbClr val="002060"/>
                          </a:solidFill>
                          <a:effectLst/>
                          <a:latin typeface="+mj-ea"/>
                          <a:ea typeface="+mj-ea"/>
                        </a:rPr>
                        <a:t>团体训练、交友团体训练等，是指通过无结构小组的交互作用来改善行为的方法。</a:t>
                      </a:r>
                      <a:r>
                        <a:rPr lang="zh-CN" sz="1800" b="1" u="dbl" kern="100" dirty="0">
                          <a:solidFill>
                            <a:srgbClr val="002060"/>
                          </a:solidFill>
                          <a:effectLst/>
                          <a:latin typeface="+mj-ea"/>
                          <a:ea typeface="+mj-ea"/>
                        </a:rPr>
                        <a:t>它注重相互作用的过程，而不是讨论的结果。</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latin typeface="+mj-ea"/>
                          <a:ea typeface="+mj-ea"/>
                        </a:rPr>
                        <a:t>●调查反馈：它用专门的调查工具，用来评估成员的态度，了解员工在认识上的差异。</a:t>
                      </a:r>
                      <a:r>
                        <a:rPr lang="zh-CN" sz="1800" b="1" u="dbl" kern="100" dirty="0">
                          <a:solidFill>
                            <a:srgbClr val="002060"/>
                          </a:solidFill>
                          <a:effectLst/>
                          <a:latin typeface="+mj-ea"/>
                          <a:ea typeface="+mj-ea"/>
                        </a:rPr>
                        <a:t>遵循原则：对事不对人</a:t>
                      </a:r>
                      <a:endParaRPr lang="zh-CN" sz="1800" b="1" kern="100" dirty="0">
                        <a:solidFill>
                          <a:srgbClr val="002060"/>
                        </a:solidFill>
                        <a:effectLst/>
                        <a:latin typeface="+mj-ea"/>
                        <a:ea typeface="+mj-ea"/>
                      </a:endParaRPr>
                    </a:p>
                    <a:p>
                      <a:pPr algn="just">
                        <a:lnSpc>
                          <a:spcPct val="150000"/>
                        </a:lnSpc>
                        <a:spcAft>
                          <a:spcPts val="0"/>
                        </a:spcAft>
                      </a:pPr>
                      <a:r>
                        <a:rPr lang="zh-CN" sz="1800" b="1" kern="100" dirty="0">
                          <a:solidFill>
                            <a:srgbClr val="002060"/>
                          </a:solidFill>
                          <a:effectLst/>
                          <a:latin typeface="+mj-ea"/>
                          <a:ea typeface="+mj-ea"/>
                        </a:rPr>
                        <a:t>●质量圈：是员工参与计划的一种形式</a:t>
                      </a:r>
                    </a:p>
                    <a:p>
                      <a:pPr algn="just">
                        <a:lnSpc>
                          <a:spcPct val="150000"/>
                        </a:lnSpc>
                        <a:spcAft>
                          <a:spcPts val="0"/>
                        </a:spcAft>
                      </a:pPr>
                      <a:r>
                        <a:rPr lang="zh-CN" sz="1800" b="1" kern="100" dirty="0">
                          <a:solidFill>
                            <a:srgbClr val="002060"/>
                          </a:solidFill>
                          <a:effectLst/>
                          <a:latin typeface="+mj-ea"/>
                          <a:ea typeface="+mj-ea"/>
                        </a:rPr>
                        <a:t>●团际发展：（或称群体间关系的开发）最常用的方法是：由冲突的两个团体分别讨论。</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488121018"/>
                  </a:ext>
                </a:extLst>
              </a:tr>
              <a:tr h="0">
                <a:tc>
                  <a:txBody>
                    <a:bodyPr/>
                    <a:lstStyle/>
                    <a:p>
                      <a:pPr algn="just">
                        <a:lnSpc>
                          <a:spcPct val="150000"/>
                        </a:lnSpc>
                        <a:spcAft>
                          <a:spcPts val="0"/>
                        </a:spcAft>
                      </a:pPr>
                      <a:r>
                        <a:rPr lang="zh-CN" sz="1800" b="1" kern="100">
                          <a:solidFill>
                            <a:srgbClr val="002060"/>
                          </a:solidFill>
                          <a:effectLst/>
                          <a:latin typeface="+mj-ea"/>
                          <a:ea typeface="+mj-ea"/>
                        </a:rPr>
                        <a:t>现代方法</a:t>
                      </a:r>
                    </a:p>
                    <a:p>
                      <a:pPr algn="l">
                        <a:lnSpc>
                          <a:spcPct val="150000"/>
                        </a:lnSpc>
                        <a:spcAft>
                          <a:spcPts val="0"/>
                        </a:spcAft>
                      </a:pPr>
                      <a:r>
                        <a:rPr lang="en-US" sz="1800" b="1" kern="100">
                          <a:solidFill>
                            <a:srgbClr val="002060"/>
                          </a:solidFill>
                          <a:effectLst/>
                          <a:latin typeface="+mj-ea"/>
                          <a:ea typeface="+mj-ea"/>
                        </a:rPr>
                        <a:t> </a:t>
                      </a:r>
                      <a:endParaRPr lang="zh-CN" sz="1800" b="1" kern="100">
                        <a:solidFill>
                          <a:srgbClr val="002060"/>
                        </a:solidFill>
                        <a:effectLst/>
                        <a:latin typeface="+mj-ea"/>
                        <a:ea typeface="+mj-ea"/>
                        <a:cs typeface="Times New Roman" panose="02020603050405020304" pitchFamily="18" charset="0"/>
                      </a:endParaRPr>
                    </a:p>
                  </a:txBody>
                  <a:tcPr marL="68580" marR="68580" marT="0" marB="0"/>
                </a:tc>
                <a:tc>
                  <a:txBody>
                    <a:bodyPr/>
                    <a:lstStyle/>
                    <a:p>
                      <a:pPr marL="349250" indent="-349250"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1</a:t>
                      </a:r>
                      <a:r>
                        <a:rPr lang="zh-CN" sz="1800" b="1" kern="100" dirty="0">
                          <a:solidFill>
                            <a:srgbClr val="002060"/>
                          </a:solidFill>
                          <a:effectLst/>
                          <a:latin typeface="+mj-ea"/>
                          <a:ea typeface="+mj-ea"/>
                        </a:rPr>
                        <a:t>）</a:t>
                      </a:r>
                      <a:r>
                        <a:rPr lang="zh-CN" sz="1800" b="1" kern="100" dirty="0">
                          <a:solidFill>
                            <a:srgbClr val="002060"/>
                          </a:solidFill>
                          <a:effectLst/>
                          <a:highlight>
                            <a:srgbClr val="FFFF00"/>
                          </a:highlight>
                          <a:latin typeface="+mj-ea"/>
                          <a:ea typeface="+mj-ea"/>
                        </a:rPr>
                        <a:t>全面质量管理</a:t>
                      </a:r>
                      <a:r>
                        <a:rPr lang="zh-CN" sz="1800" b="1" kern="100" dirty="0">
                          <a:solidFill>
                            <a:srgbClr val="002060"/>
                          </a:solidFill>
                          <a:effectLst/>
                          <a:latin typeface="+mj-ea"/>
                          <a:ea typeface="+mj-ea"/>
                        </a:rPr>
                        <a:t>：它强调依靠</a:t>
                      </a:r>
                      <a:r>
                        <a:rPr lang="zh-CN" sz="1800" b="1" u="dbl" kern="100" dirty="0">
                          <a:solidFill>
                            <a:srgbClr val="002060"/>
                          </a:solidFill>
                          <a:effectLst/>
                          <a:latin typeface="+mj-ea"/>
                          <a:ea typeface="+mj-ea"/>
                        </a:rPr>
                        <a:t>协同工作</a:t>
                      </a:r>
                      <a:r>
                        <a:rPr lang="zh-CN" sz="1800" b="1" kern="100" dirty="0">
                          <a:solidFill>
                            <a:srgbClr val="002060"/>
                          </a:solidFill>
                          <a:effectLst/>
                          <a:latin typeface="+mj-ea"/>
                          <a:ea typeface="+mj-ea"/>
                        </a:rPr>
                        <a:t>得到</a:t>
                      </a:r>
                      <a:r>
                        <a:rPr lang="zh-CN" sz="1800" b="1" u="sng" kern="100" dirty="0">
                          <a:solidFill>
                            <a:srgbClr val="002060"/>
                          </a:solidFill>
                          <a:effectLst/>
                          <a:latin typeface="+mj-ea"/>
                          <a:ea typeface="+mj-ea"/>
                        </a:rPr>
                        <a:t>每个人对质量的承诺</a:t>
                      </a:r>
                      <a:endParaRPr lang="zh-CN" sz="1800" b="1" kern="100" dirty="0">
                        <a:solidFill>
                          <a:srgbClr val="002060"/>
                        </a:solidFill>
                        <a:effectLst/>
                        <a:latin typeface="+mj-ea"/>
                        <a:ea typeface="+mj-ea"/>
                      </a:endParaRPr>
                    </a:p>
                    <a:p>
                      <a:pPr marL="349250" indent="-349250" algn="just">
                        <a:lnSpc>
                          <a:spcPct val="150000"/>
                        </a:lnSpc>
                        <a:spcAft>
                          <a:spcPts val="0"/>
                        </a:spcAft>
                      </a:pPr>
                      <a:r>
                        <a:rPr lang="zh-CN" sz="1800" b="1" kern="100" dirty="0">
                          <a:solidFill>
                            <a:srgbClr val="002060"/>
                          </a:solidFill>
                          <a:effectLst/>
                          <a:latin typeface="+mj-ea"/>
                          <a:ea typeface="+mj-ea"/>
                        </a:rPr>
                        <a:t>（</a:t>
                      </a:r>
                      <a:r>
                        <a:rPr lang="en-US" sz="1800" b="1" kern="100" dirty="0">
                          <a:solidFill>
                            <a:srgbClr val="002060"/>
                          </a:solidFill>
                          <a:effectLst/>
                          <a:latin typeface="+mj-ea"/>
                          <a:ea typeface="+mj-ea"/>
                        </a:rPr>
                        <a:t>2</a:t>
                      </a:r>
                      <a:r>
                        <a:rPr lang="zh-CN" sz="1800" b="1" kern="100" dirty="0">
                          <a:solidFill>
                            <a:srgbClr val="002060"/>
                          </a:solidFill>
                          <a:effectLst/>
                          <a:latin typeface="+mj-ea"/>
                          <a:ea typeface="+mj-ea"/>
                        </a:rPr>
                        <a:t>）</a:t>
                      </a:r>
                      <a:r>
                        <a:rPr lang="zh-CN" sz="1800" b="1" kern="100" dirty="0">
                          <a:solidFill>
                            <a:srgbClr val="002060"/>
                          </a:solidFill>
                          <a:effectLst/>
                          <a:highlight>
                            <a:srgbClr val="FFFF00"/>
                          </a:highlight>
                          <a:latin typeface="+mj-ea"/>
                          <a:ea typeface="+mj-ea"/>
                        </a:rPr>
                        <a:t>团队建设</a:t>
                      </a:r>
                      <a:r>
                        <a:rPr lang="zh-CN" sz="1800" b="1" kern="100" dirty="0">
                          <a:solidFill>
                            <a:srgbClr val="002060"/>
                          </a:solidFill>
                          <a:effectLst/>
                          <a:latin typeface="+mj-ea"/>
                          <a:ea typeface="+mj-ea"/>
                        </a:rPr>
                        <a:t>：一个好的团队具有四个方面的特征，即规模小，能力互补、有共同的意愿、目标和方法、情愿共同承担责任。</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802007913"/>
                  </a:ext>
                </a:extLst>
              </a:tr>
            </a:tbl>
          </a:graphicData>
        </a:graphic>
      </p:graphicFrame>
    </p:spTree>
    <p:extLst>
      <p:ext uri="{BB962C8B-B14F-4D97-AF65-F5344CB8AC3E}">
        <p14:creationId xmlns:p14="http://schemas.microsoft.com/office/powerpoint/2010/main" val="24589445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693593"/>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1.</a:t>
            </a:r>
            <a:r>
              <a:rPr lang="zh-CN" altLang="en-US" b="1" kern="100" dirty="0">
                <a:solidFill>
                  <a:srgbClr val="002060"/>
                </a:solidFill>
                <a:latin typeface="黑体" pitchFamily="49" charset="-122"/>
                <a:ea typeface="黑体" pitchFamily="49" charset="-122"/>
                <a:cs typeface="Times New Roman" panose="02020603050405020304" pitchFamily="18" charset="0"/>
              </a:rPr>
              <a:t>在管理方格图中，既关心任务又关心人的领导风格是（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“无为而治”领导风格</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“乡村俱乐部”领导风格</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“中庸式”领导风格</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最理想的领导风格</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管理方格图。在管理图中，既关心任务又关心人的领导风格是最理想的领导风格，既不关心任务又不关心人的领导风格是“无为而治”领导风格；对人极端关注的领导风格是“乡村俱乐部”领导风格；对任务极端关注的领导风格是“任务”领导风格。</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D</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324261"/>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2.</a:t>
            </a:r>
            <a:r>
              <a:rPr lang="zh-CN" altLang="en-US" b="1" kern="100" dirty="0">
                <a:solidFill>
                  <a:srgbClr val="002060"/>
                </a:solidFill>
                <a:latin typeface="黑体" pitchFamily="49" charset="-122"/>
                <a:ea typeface="黑体" pitchFamily="49" charset="-122"/>
                <a:cs typeface="Times New Roman" panose="02020603050405020304" pitchFamily="18" charset="0"/>
              </a:rPr>
              <a:t>根据领导者的生命周期理论，具有高工作</a:t>
            </a:r>
            <a:r>
              <a:rPr lang="en-US" altLang="zh-CN" b="1" kern="100" dirty="0">
                <a:solidFill>
                  <a:srgbClr val="002060"/>
                </a:solidFill>
                <a:latin typeface="黑体" pitchFamily="49" charset="-122"/>
                <a:ea typeface="黑体" pitchFamily="49" charset="-122"/>
                <a:cs typeface="Times New Roman" panose="02020603050405020304" pitchFamily="18" charset="0"/>
              </a:rPr>
              <a:t>-</a:t>
            </a:r>
            <a:r>
              <a:rPr lang="zh-CN" altLang="en-US" b="1" kern="100" dirty="0">
                <a:solidFill>
                  <a:srgbClr val="002060"/>
                </a:solidFill>
                <a:latin typeface="黑体" pitchFamily="49" charset="-122"/>
                <a:ea typeface="黑体" pitchFamily="49" charset="-122"/>
                <a:cs typeface="Times New Roman" panose="02020603050405020304" pitchFamily="18" charset="0"/>
              </a:rPr>
              <a:t>高关系特点的领导风格是（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指导式</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推销式</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参与式</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授权式</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解析：本题考查领导者的生命周期理论。领导者的生命周期理论中的四种领导风格是：</a:t>
            </a:r>
            <a:r>
              <a:rPr lang="en-US" altLang="zh-CN" sz="1600" b="1" kern="100" dirty="0">
                <a:solidFill>
                  <a:srgbClr val="002060"/>
                </a:solidFill>
                <a:latin typeface="黑体" pitchFamily="49" charset="-122"/>
                <a:ea typeface="黑体" pitchFamily="49" charset="-122"/>
                <a:cs typeface="Times New Roman" panose="02020603050405020304" pitchFamily="18" charset="0"/>
              </a:rPr>
              <a:t>1.</a:t>
            </a:r>
            <a:r>
              <a:rPr lang="zh-CN" altLang="en-US" sz="1600" b="1" kern="100" dirty="0">
                <a:solidFill>
                  <a:srgbClr val="002060"/>
                </a:solidFill>
                <a:latin typeface="黑体" pitchFamily="49" charset="-122"/>
                <a:ea typeface="黑体" pitchFamily="49" charset="-122"/>
                <a:cs typeface="Times New Roman" panose="02020603050405020304" pitchFamily="18" charset="0"/>
              </a:rPr>
              <a:t>指导式</a:t>
            </a:r>
            <a:r>
              <a:rPr lang="en-US" altLang="zh-CN" sz="1600" b="1" kern="100" dirty="0">
                <a:solidFill>
                  <a:srgbClr val="002060"/>
                </a:solidFill>
                <a:latin typeface="黑体" pitchFamily="49" charset="-122"/>
                <a:ea typeface="黑体" pitchFamily="49" charset="-122"/>
                <a:cs typeface="Times New Roman" panose="02020603050405020304" pitchFamily="18" charset="0"/>
              </a:rPr>
              <a:t>(</a:t>
            </a:r>
            <a:r>
              <a:rPr lang="zh-CN" altLang="en-US" sz="1600" b="1" kern="100" dirty="0">
                <a:solidFill>
                  <a:srgbClr val="002060"/>
                </a:solidFill>
                <a:latin typeface="黑体" pitchFamily="49" charset="-122"/>
                <a:ea typeface="黑体" pitchFamily="49" charset="-122"/>
                <a:cs typeface="Times New Roman" panose="02020603050405020304" pitchFamily="18" charset="0"/>
              </a:rPr>
              <a:t>高工作</a:t>
            </a:r>
            <a:r>
              <a:rPr lang="en-US" altLang="zh-CN" sz="1600" b="1" kern="100" dirty="0">
                <a:solidFill>
                  <a:srgbClr val="002060"/>
                </a:solidFill>
                <a:latin typeface="黑体" pitchFamily="49" charset="-122"/>
                <a:ea typeface="黑体" pitchFamily="49" charset="-122"/>
                <a:cs typeface="Times New Roman" panose="02020603050405020304" pitchFamily="18" charset="0"/>
              </a:rPr>
              <a:t>-</a:t>
            </a:r>
            <a:r>
              <a:rPr lang="zh-CN" altLang="en-US" sz="1600" b="1" kern="100" dirty="0">
                <a:solidFill>
                  <a:srgbClr val="002060"/>
                </a:solidFill>
                <a:latin typeface="黑体" pitchFamily="49" charset="-122"/>
                <a:ea typeface="黑体" pitchFamily="49" charset="-122"/>
                <a:cs typeface="Times New Roman" panose="02020603050405020304" pitchFamily="18" charset="0"/>
              </a:rPr>
              <a:t>低关系）</a:t>
            </a:r>
            <a:r>
              <a:rPr lang="en-US" altLang="zh-CN" sz="1600" b="1" kern="100" dirty="0">
                <a:solidFill>
                  <a:srgbClr val="002060"/>
                </a:solidFill>
                <a:latin typeface="黑体" pitchFamily="49" charset="-122"/>
                <a:ea typeface="黑体" pitchFamily="49" charset="-122"/>
                <a:cs typeface="Times New Roman" panose="02020603050405020304" pitchFamily="18" charset="0"/>
              </a:rPr>
              <a:t>2.</a:t>
            </a:r>
            <a:r>
              <a:rPr lang="zh-CN" altLang="en-US" sz="1600" b="1" kern="100" dirty="0">
                <a:solidFill>
                  <a:srgbClr val="002060"/>
                </a:solidFill>
                <a:latin typeface="黑体" pitchFamily="49" charset="-122"/>
                <a:ea typeface="黑体" pitchFamily="49" charset="-122"/>
                <a:cs typeface="Times New Roman" panose="02020603050405020304" pitchFamily="18" charset="0"/>
              </a:rPr>
              <a:t>推销式（高工作</a:t>
            </a:r>
            <a:r>
              <a:rPr lang="en-US" altLang="zh-CN" sz="1600" b="1" kern="100" dirty="0">
                <a:solidFill>
                  <a:srgbClr val="002060"/>
                </a:solidFill>
                <a:latin typeface="黑体" pitchFamily="49" charset="-122"/>
                <a:ea typeface="黑体" pitchFamily="49" charset="-122"/>
                <a:cs typeface="Times New Roman" panose="02020603050405020304" pitchFamily="18" charset="0"/>
              </a:rPr>
              <a:t>-</a:t>
            </a:r>
            <a:r>
              <a:rPr lang="zh-CN" altLang="en-US" sz="1600" b="1" kern="100" dirty="0">
                <a:solidFill>
                  <a:srgbClr val="002060"/>
                </a:solidFill>
                <a:latin typeface="黑体" pitchFamily="49" charset="-122"/>
                <a:ea typeface="黑体" pitchFamily="49" charset="-122"/>
                <a:cs typeface="Times New Roman" panose="02020603050405020304" pitchFamily="18" charset="0"/>
              </a:rPr>
              <a:t>高关系）</a:t>
            </a:r>
            <a:r>
              <a:rPr lang="en-US" altLang="zh-CN" sz="1600" b="1" kern="100" dirty="0">
                <a:solidFill>
                  <a:srgbClr val="002060"/>
                </a:solidFill>
                <a:latin typeface="黑体" pitchFamily="49" charset="-122"/>
                <a:ea typeface="黑体" pitchFamily="49" charset="-122"/>
                <a:cs typeface="Times New Roman" panose="02020603050405020304" pitchFamily="18" charset="0"/>
              </a:rPr>
              <a:t>3.</a:t>
            </a:r>
            <a:r>
              <a:rPr lang="zh-CN" altLang="en-US" sz="1600" b="1" kern="100" dirty="0">
                <a:solidFill>
                  <a:srgbClr val="002060"/>
                </a:solidFill>
                <a:latin typeface="黑体" pitchFamily="49" charset="-122"/>
                <a:ea typeface="黑体" pitchFamily="49" charset="-122"/>
                <a:cs typeface="Times New Roman" panose="02020603050405020304" pitchFamily="18" charset="0"/>
              </a:rPr>
              <a:t>参与式（低工作</a:t>
            </a:r>
            <a:r>
              <a:rPr lang="en-US" altLang="zh-CN" sz="1600" b="1" kern="100" dirty="0">
                <a:solidFill>
                  <a:srgbClr val="002060"/>
                </a:solidFill>
                <a:latin typeface="黑体" pitchFamily="49" charset="-122"/>
                <a:ea typeface="黑体" pitchFamily="49" charset="-122"/>
                <a:cs typeface="Times New Roman" panose="02020603050405020304" pitchFamily="18" charset="0"/>
              </a:rPr>
              <a:t>-</a:t>
            </a:r>
            <a:r>
              <a:rPr lang="zh-CN" altLang="en-US" sz="1600" b="1" kern="100" dirty="0">
                <a:solidFill>
                  <a:srgbClr val="002060"/>
                </a:solidFill>
                <a:latin typeface="黑体" pitchFamily="49" charset="-122"/>
                <a:ea typeface="黑体" pitchFamily="49" charset="-122"/>
                <a:cs typeface="Times New Roman" panose="02020603050405020304" pitchFamily="18" charset="0"/>
              </a:rPr>
              <a:t>高关系）</a:t>
            </a:r>
            <a:r>
              <a:rPr lang="en-US" altLang="zh-CN" sz="1600" b="1" kern="100" dirty="0">
                <a:solidFill>
                  <a:srgbClr val="002060"/>
                </a:solidFill>
                <a:latin typeface="黑体" pitchFamily="49" charset="-122"/>
                <a:ea typeface="黑体" pitchFamily="49" charset="-122"/>
                <a:cs typeface="Times New Roman" panose="02020603050405020304" pitchFamily="18" charset="0"/>
              </a:rPr>
              <a:t>4.</a:t>
            </a:r>
            <a:r>
              <a:rPr lang="zh-CN" altLang="en-US" sz="1600" b="1" kern="100" dirty="0">
                <a:solidFill>
                  <a:srgbClr val="002060"/>
                </a:solidFill>
                <a:latin typeface="黑体" pitchFamily="49" charset="-122"/>
                <a:ea typeface="黑体" pitchFamily="49" charset="-122"/>
                <a:cs typeface="Times New Roman" panose="02020603050405020304" pitchFamily="18" charset="0"/>
              </a:rPr>
              <a:t>授权式（低工作</a:t>
            </a:r>
            <a:r>
              <a:rPr lang="en-US" altLang="zh-CN" sz="1600" b="1" kern="100" dirty="0">
                <a:solidFill>
                  <a:srgbClr val="002060"/>
                </a:solidFill>
                <a:latin typeface="黑体" pitchFamily="49" charset="-122"/>
                <a:ea typeface="黑体" pitchFamily="49" charset="-122"/>
                <a:cs typeface="Times New Roman" panose="02020603050405020304" pitchFamily="18" charset="0"/>
              </a:rPr>
              <a:t>-</a:t>
            </a:r>
            <a:r>
              <a:rPr lang="zh-CN" altLang="en-US" sz="1600" b="1" kern="100" dirty="0">
                <a:solidFill>
                  <a:srgbClr val="002060"/>
                </a:solidFill>
                <a:latin typeface="黑体" pitchFamily="49" charset="-122"/>
                <a:ea typeface="黑体" pitchFamily="49" charset="-122"/>
                <a:cs typeface="Times New Roman" panose="02020603050405020304" pitchFamily="18" charset="0"/>
              </a:rPr>
              <a:t>低关系）</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B</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693593"/>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3.</a:t>
            </a:r>
            <a:r>
              <a:rPr lang="zh-CN" altLang="en-US" b="1" kern="100" dirty="0">
                <a:solidFill>
                  <a:srgbClr val="002060"/>
                </a:solidFill>
                <a:latin typeface="黑体" pitchFamily="49" charset="-122"/>
                <a:ea typeface="黑体" pitchFamily="49" charset="-122"/>
                <a:cs typeface="Times New Roman" panose="02020603050405020304" pitchFamily="18" charset="0"/>
              </a:rPr>
              <a:t>组织文化结构中的深层是（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物质层</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制度层</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精神层</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规范层</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组织文化的结构。组织文化的结构可分为物质层、制度层、精神层三个层次。精神层是组织文化的深层，主要是指组织的领导和员工共同信守的基本信念、价值标准、职业道德及精神风貌，它是组织文化的核心和灵魂。</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D3AC2073-5EEC-4AEA-8876-F9329FD76FB1}"/>
              </a:ext>
            </a:extLst>
          </p:cNvPr>
          <p:cNvSpPr/>
          <p:nvPr/>
        </p:nvSpPr>
        <p:spPr>
          <a:xfrm>
            <a:off x="3352800" y="2650741"/>
            <a:ext cx="6096000" cy="871392"/>
          </a:xfrm>
          <a:prstGeom prst="rect">
            <a:avLst/>
          </a:prstGeom>
        </p:spPr>
        <p:txBody>
          <a:bodyPr>
            <a:spAutoFit/>
          </a:bodyPr>
          <a:lstStyle/>
          <a:p>
            <a:pPr>
              <a:lnSpc>
                <a:spcPct val="150000"/>
              </a:lnSpc>
            </a:pPr>
            <a:r>
              <a:rPr lang="zh-CN" altLang="en-US" sz="4000" b="1" u="sng" kern="0" dirty="0">
                <a:solidFill>
                  <a:srgbClr val="002060"/>
                </a:solidFill>
                <a:latin typeface="黑体" pitchFamily="49" charset="-122"/>
                <a:ea typeface="黑体" pitchFamily="49" charset="-122"/>
                <a:cs typeface="Times New Roman" panose="02020603050405020304" pitchFamily="18" charset="0"/>
              </a:rPr>
              <a:t>第一章  组织激励</a:t>
            </a:r>
            <a:endParaRPr lang="zh-CN" altLang="zh-CN" sz="4000" kern="100" dirty="0">
              <a:solidFill>
                <a:srgbClr val="002060"/>
              </a:solidFill>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0858032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324261"/>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4.</a:t>
            </a:r>
            <a:r>
              <a:rPr lang="zh-CN" altLang="en-US" b="1" kern="100" dirty="0">
                <a:solidFill>
                  <a:srgbClr val="002060"/>
                </a:solidFill>
                <a:latin typeface="黑体" pitchFamily="49" charset="-122"/>
                <a:ea typeface="黑体" pitchFamily="49" charset="-122"/>
                <a:cs typeface="Times New Roman" panose="02020603050405020304" pitchFamily="18" charset="0"/>
              </a:rPr>
              <a:t>不属于动机三要素的是（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决定人行为的方向</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坚持的水平</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努力的水平</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行为的特点</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解析：本题考查动机的要素。动机有三要素：决定人行为的方向，即选择做出什么样的行为；努力的水平，即行为的努力程度；坚持的水平，即遇到阻碍时付出多大努力坚持自己的行为。</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D</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5109091"/>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5.</a:t>
            </a:r>
            <a:r>
              <a:rPr lang="zh-CN" altLang="en-US" b="1" kern="100" dirty="0">
                <a:solidFill>
                  <a:srgbClr val="002060"/>
                </a:solidFill>
                <a:latin typeface="黑体" pitchFamily="49" charset="-122"/>
                <a:ea typeface="黑体" pitchFamily="49" charset="-122"/>
                <a:cs typeface="Times New Roman" panose="02020603050405020304" pitchFamily="18" charset="0"/>
              </a:rPr>
              <a:t>某高科技公司认为区块链技术的未来前景巨大，于是做出了进入该领域的战略决策。该战略决策属于（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职能战略</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竞争战略</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组织战略</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差异化战略</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战略的三个层次。一个组织的战略通常包括三个层次，即组织战略、竞争战略、职能战略。组织战略又称公司战略或企业战略、组织发展战略、它主要回答到哪里去竞争的问题，既做出组织应该选择经营何种业务以及进入何种行业或领域的决策</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324261"/>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6.</a:t>
            </a:r>
            <a:r>
              <a:rPr lang="zh-CN" altLang="en-US" b="1" kern="100" dirty="0">
                <a:solidFill>
                  <a:srgbClr val="002060"/>
                </a:solidFill>
                <a:latin typeface="黑体" pitchFamily="49" charset="-122"/>
                <a:ea typeface="黑体" pitchFamily="49" charset="-122"/>
                <a:cs typeface="Times New Roman" panose="02020603050405020304" pitchFamily="18" charset="0"/>
              </a:rPr>
              <a:t>关于领导的说法，错误的是（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领导必须具有影响力，而影响力必须来源于组织的正式任命</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领导必须具有指导和激励的能力</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领导是一种影响群体、影响他人，以达成组织目标的能力</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领导帮助个体和群体确认目标，并激励他们达成组织目标的能力</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解析：本题考查领导理论。领导必须做到有影响力，还必须具有指导和激励的能力，领导的影响力主要来源于组织的正式任命。影响力也可以从其他方面获得</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324261"/>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7.</a:t>
            </a:r>
            <a:r>
              <a:rPr lang="zh-CN" altLang="en-US" b="1" kern="100" dirty="0">
                <a:solidFill>
                  <a:srgbClr val="002060"/>
                </a:solidFill>
                <a:latin typeface="黑体" pitchFamily="49" charset="-122"/>
                <a:ea typeface="黑体" pitchFamily="49" charset="-122"/>
                <a:cs typeface="Times New Roman" panose="02020603050405020304" pitchFamily="18" charset="0"/>
              </a:rPr>
              <a:t>关于激励理论中的强化理论的说法，正确的是（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它强调人的内在心理态度</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它是一种人本主义观点</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latin typeface="黑体" pitchFamily="49" charset="-122"/>
                <a:ea typeface="黑体" pitchFamily="49" charset="-122"/>
                <a:cs typeface="Times New Roman" panose="02020603050405020304" pitchFamily="18" charset="0"/>
              </a:rPr>
              <a:t>它对解释行为没有帮助</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它是一种行为主义的观点</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解析：本题考查强化理论。强化理论是一种行为主义的观点，即认为当人们作出某种行为后，若看到所希望的结果，这种结果就会成为控制行为的强化物，强化刚才的行为。</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D</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3380413"/>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8.</a:t>
            </a:r>
            <a:r>
              <a:rPr lang="zh-CN" altLang="en-US" b="1" kern="100" dirty="0">
                <a:solidFill>
                  <a:srgbClr val="002060"/>
                </a:solidFill>
                <a:latin typeface="黑体" pitchFamily="49" charset="-122"/>
                <a:ea typeface="黑体" pitchFamily="49" charset="-122"/>
                <a:cs typeface="Times New Roman" panose="02020603050405020304" pitchFamily="18" charset="0"/>
              </a:rPr>
              <a:t>在复杂</a:t>
            </a:r>
            <a:r>
              <a:rPr lang="en-US" altLang="zh-CN" b="1" kern="100" dirty="0">
                <a:solidFill>
                  <a:srgbClr val="002060"/>
                </a:solidFill>
                <a:latin typeface="黑体" pitchFamily="49" charset="-122"/>
                <a:ea typeface="黑体" pitchFamily="49" charset="-122"/>
                <a:cs typeface="Times New Roman" panose="02020603050405020304" pitchFamily="18" charset="0"/>
              </a:rPr>
              <a:t>/</a:t>
            </a:r>
            <a:r>
              <a:rPr lang="zh-CN" altLang="en-US" b="1" kern="100" dirty="0">
                <a:solidFill>
                  <a:srgbClr val="002060"/>
                </a:solidFill>
                <a:latin typeface="黑体" pitchFamily="49" charset="-122"/>
                <a:ea typeface="黑体" pitchFamily="49" charset="-122"/>
                <a:cs typeface="Times New Roman" panose="02020603050405020304" pitchFamily="18" charset="0"/>
              </a:rPr>
              <a:t>静态环境中，最有效的组织设计形式是（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矩阵组织形式</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无边界组织形式</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行政层级式</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职能制</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解析：本题考查组织设计的类型。行政层级组织形式在复杂</a:t>
            </a:r>
            <a:r>
              <a:rPr lang="en-US" altLang="zh-CN" sz="1600" b="1" kern="100" dirty="0">
                <a:solidFill>
                  <a:srgbClr val="002060"/>
                </a:solidFill>
                <a:latin typeface="黑体" pitchFamily="49" charset="-122"/>
                <a:ea typeface="黑体" pitchFamily="49" charset="-122"/>
                <a:cs typeface="Times New Roman" panose="02020603050405020304" pitchFamily="18" charset="0"/>
              </a:rPr>
              <a:t>/</a:t>
            </a:r>
            <a:r>
              <a:rPr lang="zh-CN" altLang="en-US" sz="1600" b="1" kern="100" dirty="0">
                <a:solidFill>
                  <a:srgbClr val="002060"/>
                </a:solidFill>
                <a:latin typeface="黑体" pitchFamily="49" charset="-122"/>
                <a:ea typeface="黑体" pitchFamily="49" charset="-122"/>
                <a:cs typeface="Times New Roman" panose="02020603050405020304" pitchFamily="18" charset="0"/>
              </a:rPr>
              <a:t>静态环境最为有效</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693593"/>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9.</a:t>
            </a:r>
            <a:r>
              <a:rPr lang="zh-CN" altLang="en-US" b="1" kern="100" dirty="0">
                <a:solidFill>
                  <a:srgbClr val="002060"/>
                </a:solidFill>
                <a:latin typeface="黑体" pitchFamily="49" charset="-122"/>
                <a:ea typeface="黑体" pitchFamily="49" charset="-122"/>
                <a:cs typeface="Times New Roman" panose="02020603050405020304" pitchFamily="18" charset="0"/>
              </a:rPr>
              <a:t>关于企业在不同竞争战略下的绩效管理策略的说法，正确的是（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采用成本领先战略的企业，应尽量使绩效考核的主体多元化</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采用差异化战略的企业，应尽量缩短绩效考核的周期</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采用差异化战略的企业，应尽量使绩效考核的主体简单化</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采用成本领先战略的企业，应选取以结果为导向的绩效考核方法</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战略性绩效管理。成本领先战略指组织在内部加强成本控制，在研发、生产、销售、服务等领域内都力图将成本降低到最低，从而成为行业的成本领先者。采用成本领先战略的企业应尽量选择以结果为导向的绩效考核方法。</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D</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370427"/>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10.</a:t>
            </a:r>
            <a:r>
              <a:rPr lang="zh-CN" altLang="en-US" b="1" kern="100" dirty="0">
                <a:solidFill>
                  <a:srgbClr val="002060"/>
                </a:solidFill>
                <a:latin typeface="黑体" pitchFamily="49" charset="-122"/>
                <a:ea typeface="黑体" pitchFamily="49" charset="-122"/>
                <a:cs typeface="Times New Roman" panose="02020603050405020304" pitchFamily="18" charset="0"/>
              </a:rPr>
              <a:t>决策风格常常被分为指导型、分析型、概念型、行为型，其中具有分析型决策风格的决策者的特征风格是（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较低的模糊耐受性水平，倾向于关注人</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较高的模糊耐受性水平，倾向于关注人</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较高的模糊耐受性水平，倾向于关注任务</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较低的模糊耐受性水平，倾向于关注任务</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解析：本题考查决策风格，分析型决策风格的决策者具有较高的模糊耐受性水平以及很强的任务和技术倾向</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3954929"/>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11.</a:t>
            </a:r>
            <a:r>
              <a:rPr lang="zh-CN" altLang="en-US" b="1" kern="100" dirty="0">
                <a:solidFill>
                  <a:srgbClr val="002060"/>
                </a:solidFill>
                <a:latin typeface="黑体" pitchFamily="49" charset="-122"/>
                <a:ea typeface="黑体" pitchFamily="49" charset="-122"/>
                <a:cs typeface="Times New Roman" panose="02020603050405020304" pitchFamily="18" charset="0"/>
              </a:rPr>
              <a:t>根据美国心理学家罗伯特豪斯的观点，不属于魅力型领导特征的是（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高大英俊</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共情</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自信</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印象管理技能</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解析：本题考查魅力型领导的风格。魅力型领导的特征：自信、印象管理技能、社会敏感性和共情</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693593"/>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12.</a:t>
            </a:r>
            <a:r>
              <a:rPr lang="zh-CN" altLang="en-US" b="1" kern="100" dirty="0">
                <a:solidFill>
                  <a:srgbClr val="002060"/>
                </a:solidFill>
                <a:latin typeface="黑体" pitchFamily="49" charset="-122"/>
                <a:ea typeface="黑体" pitchFamily="49" charset="-122"/>
                <a:cs typeface="Times New Roman" panose="02020603050405020304" pitchFamily="18" charset="0"/>
              </a:rPr>
              <a:t>根据美国心理学家伯恩斯的观点，属于交易型领导特征的是（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latin typeface="黑体" pitchFamily="49" charset="-122"/>
                <a:ea typeface="黑体" pitchFamily="49" charset="-122"/>
                <a:cs typeface="Times New Roman" panose="02020603050405020304" pitchFamily="18" charset="0"/>
              </a:rPr>
              <a:t>魅力</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差错管理</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智慧型刺激</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个性化关怀</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解析：本题考查交易型和变革型领导理论。交易型领导的特征有：</a:t>
            </a:r>
            <a:r>
              <a:rPr lang="en-US" altLang="zh-CN" sz="1600" b="1" kern="100" dirty="0">
                <a:solidFill>
                  <a:srgbClr val="002060"/>
                </a:solidFill>
                <a:latin typeface="黑体" pitchFamily="49" charset="-122"/>
                <a:ea typeface="黑体" pitchFamily="49" charset="-122"/>
                <a:cs typeface="Times New Roman" panose="02020603050405020304" pitchFamily="18" charset="0"/>
              </a:rPr>
              <a:t>1.</a:t>
            </a:r>
            <a:r>
              <a:rPr lang="zh-CN" altLang="en-US" sz="1600" b="1" kern="100" dirty="0">
                <a:solidFill>
                  <a:srgbClr val="002060"/>
                </a:solidFill>
                <a:latin typeface="黑体" pitchFamily="49" charset="-122"/>
                <a:ea typeface="黑体" pitchFamily="49" charset="-122"/>
                <a:cs typeface="Times New Roman" panose="02020603050405020304" pitchFamily="18" charset="0"/>
              </a:rPr>
              <a:t>奖励：承诺为努力提供奖励，为高绩效提供奖励，赏识成就；</a:t>
            </a:r>
            <a:r>
              <a:rPr lang="en-US" altLang="zh-CN" sz="1600" b="1" kern="100" dirty="0">
                <a:solidFill>
                  <a:srgbClr val="002060"/>
                </a:solidFill>
                <a:latin typeface="黑体" pitchFamily="49" charset="-122"/>
                <a:ea typeface="黑体" pitchFamily="49" charset="-122"/>
                <a:cs typeface="Times New Roman" panose="02020603050405020304" pitchFamily="18" charset="0"/>
              </a:rPr>
              <a:t>2.</a:t>
            </a:r>
            <a:r>
              <a:rPr lang="zh-CN" altLang="en-US" sz="1600" b="1" kern="100" dirty="0">
                <a:solidFill>
                  <a:srgbClr val="002060"/>
                </a:solidFill>
                <a:latin typeface="黑体" pitchFamily="49" charset="-122"/>
                <a:ea typeface="黑体" pitchFamily="49" charset="-122"/>
                <a:cs typeface="Times New Roman" panose="02020603050405020304" pitchFamily="18" charset="0"/>
              </a:rPr>
              <a:t>差错管理（积极型）：观察和寻找对于标准的背离，采取修正行动；</a:t>
            </a:r>
            <a:r>
              <a:rPr lang="en-US" altLang="zh-CN" sz="1600" b="1" kern="100" dirty="0">
                <a:solidFill>
                  <a:srgbClr val="002060"/>
                </a:solidFill>
                <a:latin typeface="黑体" pitchFamily="49" charset="-122"/>
                <a:ea typeface="黑体" pitchFamily="49" charset="-122"/>
                <a:cs typeface="Times New Roman" panose="02020603050405020304" pitchFamily="18" charset="0"/>
              </a:rPr>
              <a:t>3.</a:t>
            </a:r>
            <a:r>
              <a:rPr lang="zh-CN" altLang="en-US" sz="1600" b="1" kern="100" dirty="0">
                <a:solidFill>
                  <a:srgbClr val="002060"/>
                </a:solidFill>
                <a:latin typeface="黑体" pitchFamily="49" charset="-122"/>
                <a:ea typeface="黑体" pitchFamily="49" charset="-122"/>
                <a:cs typeface="Times New Roman" panose="02020603050405020304" pitchFamily="18" charset="0"/>
              </a:rPr>
              <a:t>差错管理（消极型）：仅在标准没有达成时进行干涉；</a:t>
            </a:r>
            <a:r>
              <a:rPr lang="en-US" altLang="zh-CN" sz="1600" b="1" kern="100" dirty="0">
                <a:solidFill>
                  <a:srgbClr val="002060"/>
                </a:solidFill>
                <a:latin typeface="黑体" pitchFamily="49" charset="-122"/>
                <a:ea typeface="黑体" pitchFamily="49" charset="-122"/>
                <a:cs typeface="Times New Roman" panose="02020603050405020304" pitchFamily="18" charset="0"/>
              </a:rPr>
              <a:t>4.</a:t>
            </a:r>
            <a:r>
              <a:rPr lang="zh-CN" altLang="en-US" sz="1600" b="1" kern="100" dirty="0">
                <a:solidFill>
                  <a:srgbClr val="002060"/>
                </a:solidFill>
                <a:latin typeface="黑体" pitchFamily="49" charset="-122"/>
                <a:ea typeface="黑体" pitchFamily="49" charset="-122"/>
                <a:cs typeface="Times New Roman" panose="02020603050405020304" pitchFamily="18" charset="0"/>
              </a:rPr>
              <a:t>放任：放弃责任，避免做出决策</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B</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3954929"/>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13.</a:t>
            </a:r>
            <a:r>
              <a:rPr lang="zh-CN" altLang="en-US" b="1" kern="100" dirty="0">
                <a:solidFill>
                  <a:srgbClr val="002060"/>
                </a:solidFill>
                <a:latin typeface="黑体" pitchFamily="49" charset="-122"/>
                <a:ea typeface="黑体" pitchFamily="49" charset="-122"/>
                <a:cs typeface="Times New Roman" panose="02020603050405020304" pitchFamily="18" charset="0"/>
              </a:rPr>
              <a:t>在组织结构的内容体系中，职能结构指的是（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各管理部门的构成</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各管理层次的构成</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各管理层次、部门在权力和责任方面的分工和相互关系</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完成企业目标所需要的各项业务工作及其比例和关系</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解析：本题考查组织结构的定义，职能结构是指达到企业目标所需完成的各项业务工作及其比例和关系</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D</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2050" name="Picture 2" descr="C:\Users\samsung\Desktop\图第一章.png"/>
          <p:cNvPicPr>
            <a:picLocks noChangeAspect="1" noChangeArrowheads="1"/>
          </p:cNvPicPr>
          <p:nvPr/>
        </p:nvPicPr>
        <p:blipFill>
          <a:blip r:embed="rId4" cstate="print"/>
          <a:srcRect/>
          <a:stretch>
            <a:fillRect/>
          </a:stretch>
        </p:blipFill>
        <p:spPr bwMode="auto">
          <a:xfrm>
            <a:off x="1151467" y="626532"/>
            <a:ext cx="8703733" cy="5826655"/>
          </a:xfrm>
          <a:prstGeom prst="rect">
            <a:avLst/>
          </a:prstGeom>
          <a:noFill/>
        </p:spPr>
      </p:pic>
    </p:spTree>
    <p:extLst>
      <p:ext uri="{BB962C8B-B14F-4D97-AF65-F5344CB8AC3E}">
        <p14:creationId xmlns:p14="http://schemas.microsoft.com/office/powerpoint/2010/main" val="20858032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324261"/>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14.</a:t>
            </a:r>
            <a:r>
              <a:rPr lang="zh-CN" altLang="en-US" b="1" kern="100" dirty="0">
                <a:solidFill>
                  <a:srgbClr val="002060"/>
                </a:solidFill>
                <a:latin typeface="黑体" pitchFamily="49" charset="-122"/>
                <a:ea typeface="黑体" pitchFamily="49" charset="-122"/>
                <a:cs typeface="Times New Roman" panose="02020603050405020304" pitchFamily="18" charset="0"/>
              </a:rPr>
              <a:t>马斯洛把人的需要分为五种需求层级，不在其中的是（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安全需要</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权力需要</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生理需要</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归属和爱的需要</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解析：本题考查马斯洛的需要层次理论。马斯洛将人的需要从高到低分为五种类型，分别是生理需要、安全需要、归属和爱的需要、尊重的需要、自我实现的需要</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B</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324261"/>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15.</a:t>
            </a:r>
            <a:r>
              <a:rPr lang="zh-CN" altLang="en-US" b="1" kern="100" dirty="0">
                <a:solidFill>
                  <a:srgbClr val="002060"/>
                </a:solidFill>
                <a:latin typeface="黑体" pitchFamily="49" charset="-122"/>
                <a:ea typeface="黑体" pitchFamily="49" charset="-122"/>
                <a:cs typeface="Times New Roman" panose="02020603050405020304" pitchFamily="18" charset="0"/>
              </a:rPr>
              <a:t>下列属于保健因素的是（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latin typeface="黑体" pitchFamily="49" charset="-122"/>
                <a:ea typeface="黑体" pitchFamily="49" charset="-122"/>
                <a:cs typeface="Times New Roman" panose="02020603050405020304" pitchFamily="18" charset="0"/>
              </a:rPr>
              <a:t>工资</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成就感</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latin typeface="黑体" pitchFamily="49" charset="-122"/>
                <a:ea typeface="黑体" pitchFamily="49" charset="-122"/>
                <a:cs typeface="Times New Roman" panose="02020603050405020304" pitchFamily="18" charset="0"/>
              </a:rPr>
              <a:t>晋升</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认可</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解析：本题考查双因素理论。激励因素是指成就感、别人的认可、工作本身、责任和晋升等因素。保健因素是指组织政策、监督方式、人际关系、工作环境和工资等因素。</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529445"/>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15.</a:t>
            </a:r>
            <a:r>
              <a:rPr lang="zh-CN" altLang="en-US" b="1" kern="100" dirty="0">
                <a:solidFill>
                  <a:srgbClr val="002060"/>
                </a:solidFill>
                <a:latin typeface="黑体" pitchFamily="49" charset="-122"/>
                <a:ea typeface="黑体" pitchFamily="49" charset="-122"/>
                <a:cs typeface="Times New Roman" panose="02020603050405020304" pitchFamily="18" charset="0"/>
              </a:rPr>
              <a:t>美国心理学家赫伯特西蒙认为，决策过程有（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智力活动</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设计活动</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选择活动</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确认阶段</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E.</a:t>
            </a:r>
            <a:r>
              <a:rPr lang="zh-CN" altLang="en-US" sz="1600" b="1" kern="100" dirty="0">
                <a:solidFill>
                  <a:srgbClr val="002060"/>
                </a:solidFill>
                <a:latin typeface="黑体" pitchFamily="49" charset="-122"/>
                <a:ea typeface="黑体" pitchFamily="49" charset="-122"/>
                <a:cs typeface="Times New Roman" panose="02020603050405020304" pitchFamily="18" charset="0"/>
              </a:rPr>
              <a:t>发展阶段</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解析：本题考查西蒙的决策过程。赫伯特西蒙认为决策可以分为三个阶段：</a:t>
            </a:r>
            <a:r>
              <a:rPr lang="en-US" altLang="zh-CN" sz="1600" b="1" kern="100" dirty="0">
                <a:solidFill>
                  <a:srgbClr val="002060"/>
                </a:solidFill>
                <a:latin typeface="黑体" pitchFamily="49" charset="-122"/>
                <a:ea typeface="黑体" pitchFamily="49" charset="-122"/>
                <a:cs typeface="Times New Roman" panose="02020603050405020304" pitchFamily="18" charset="0"/>
              </a:rPr>
              <a:t>1.</a:t>
            </a:r>
            <a:r>
              <a:rPr lang="zh-CN" altLang="en-US" sz="1600" b="1" kern="100" dirty="0">
                <a:solidFill>
                  <a:srgbClr val="002060"/>
                </a:solidFill>
                <a:latin typeface="黑体" pitchFamily="49" charset="-122"/>
                <a:ea typeface="黑体" pitchFamily="49" charset="-122"/>
                <a:cs typeface="Times New Roman" panose="02020603050405020304" pitchFamily="18" charset="0"/>
              </a:rPr>
              <a:t>智力活动；</a:t>
            </a:r>
            <a:r>
              <a:rPr lang="en-US" altLang="zh-CN" sz="1600" b="1" kern="100" dirty="0">
                <a:solidFill>
                  <a:srgbClr val="002060"/>
                </a:solidFill>
                <a:latin typeface="黑体" pitchFamily="49" charset="-122"/>
                <a:ea typeface="黑体" pitchFamily="49" charset="-122"/>
                <a:cs typeface="Times New Roman" panose="02020603050405020304" pitchFamily="18" charset="0"/>
              </a:rPr>
              <a:t>2.</a:t>
            </a:r>
            <a:r>
              <a:rPr lang="zh-CN" altLang="en-US" sz="1600" b="1" kern="100" dirty="0">
                <a:solidFill>
                  <a:srgbClr val="002060"/>
                </a:solidFill>
                <a:latin typeface="黑体" pitchFamily="49" charset="-122"/>
                <a:ea typeface="黑体" pitchFamily="49" charset="-122"/>
                <a:cs typeface="Times New Roman" panose="02020603050405020304" pitchFamily="18" charset="0"/>
              </a:rPr>
              <a:t>设计活动；</a:t>
            </a:r>
            <a:r>
              <a:rPr lang="en-US" altLang="zh-CN" sz="1600" b="1" kern="100" dirty="0">
                <a:solidFill>
                  <a:srgbClr val="002060"/>
                </a:solidFill>
                <a:latin typeface="黑体" pitchFamily="49" charset="-122"/>
                <a:ea typeface="黑体" pitchFamily="49" charset="-122"/>
                <a:cs typeface="Times New Roman" panose="02020603050405020304" pitchFamily="18" charset="0"/>
              </a:rPr>
              <a:t>3.</a:t>
            </a:r>
            <a:r>
              <a:rPr lang="zh-CN" altLang="en-US" sz="1600" b="1" kern="100" dirty="0">
                <a:solidFill>
                  <a:srgbClr val="002060"/>
                </a:solidFill>
                <a:latin typeface="黑体" pitchFamily="49" charset="-122"/>
                <a:ea typeface="黑体" pitchFamily="49" charset="-122"/>
                <a:cs typeface="Times New Roman" panose="02020603050405020304" pitchFamily="18" charset="0"/>
              </a:rPr>
              <a:t>选择活动</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ABC</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898777"/>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16.</a:t>
            </a:r>
            <a:r>
              <a:rPr lang="zh-CN" altLang="en-US" b="1" kern="100" dirty="0">
                <a:solidFill>
                  <a:srgbClr val="002060"/>
                </a:solidFill>
                <a:latin typeface="黑体" pitchFamily="49" charset="-122"/>
                <a:ea typeface="黑体" pitchFamily="49" charset="-122"/>
                <a:cs typeface="Times New Roman" panose="02020603050405020304" pitchFamily="18" charset="0"/>
              </a:rPr>
              <a:t>按照组织激励的公平理论，感到不公平的员工用来恢复平衡的方式有（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改变自己的投入</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增加自己的产出</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改变参照对象</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改变对产出的知觉</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E.</a:t>
            </a:r>
            <a:r>
              <a:rPr lang="zh-CN" altLang="en-US" sz="1600" b="1" kern="100" dirty="0">
                <a:solidFill>
                  <a:srgbClr val="002060"/>
                </a:solidFill>
                <a:latin typeface="黑体" pitchFamily="49" charset="-122"/>
                <a:ea typeface="黑体" pitchFamily="49" charset="-122"/>
                <a:cs typeface="Times New Roman" panose="02020603050405020304" pitchFamily="18" charset="0"/>
              </a:rPr>
              <a:t>辞职</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解析：本题考查公平理论。感到不公平的员工用来恢复平衡的方式有：</a:t>
            </a:r>
            <a:r>
              <a:rPr lang="en-US" altLang="zh-CN" sz="1600" b="1" kern="100" dirty="0">
                <a:solidFill>
                  <a:srgbClr val="002060"/>
                </a:solidFill>
                <a:latin typeface="黑体" pitchFamily="49" charset="-122"/>
                <a:ea typeface="黑体" pitchFamily="49" charset="-122"/>
                <a:cs typeface="Times New Roman" panose="02020603050405020304" pitchFamily="18" charset="0"/>
              </a:rPr>
              <a:t>1.</a:t>
            </a:r>
            <a:r>
              <a:rPr lang="zh-CN" altLang="en-US" sz="1600" b="1" kern="100" dirty="0">
                <a:solidFill>
                  <a:srgbClr val="002060"/>
                </a:solidFill>
                <a:latin typeface="黑体" pitchFamily="49" charset="-122"/>
                <a:ea typeface="黑体" pitchFamily="49" charset="-122"/>
                <a:cs typeface="Times New Roman" panose="02020603050405020304" pitchFamily="18" charset="0"/>
              </a:rPr>
              <a:t>改变自己的投入或产出；</a:t>
            </a:r>
            <a:r>
              <a:rPr lang="en-US" altLang="zh-CN" sz="1600" b="1" kern="100" dirty="0">
                <a:solidFill>
                  <a:srgbClr val="002060"/>
                </a:solidFill>
                <a:latin typeface="黑体" pitchFamily="49" charset="-122"/>
                <a:ea typeface="黑体" pitchFamily="49" charset="-122"/>
                <a:cs typeface="Times New Roman" panose="02020603050405020304" pitchFamily="18" charset="0"/>
              </a:rPr>
              <a:t>2.</a:t>
            </a:r>
            <a:r>
              <a:rPr lang="zh-CN" altLang="en-US" sz="1600" b="1" kern="100" dirty="0">
                <a:solidFill>
                  <a:srgbClr val="002060"/>
                </a:solidFill>
                <a:latin typeface="黑体" pitchFamily="49" charset="-122"/>
                <a:ea typeface="黑体" pitchFamily="49" charset="-122"/>
                <a:cs typeface="Times New Roman" panose="02020603050405020304" pitchFamily="18" charset="0"/>
              </a:rPr>
              <a:t>改变对照者的投入或产出；</a:t>
            </a:r>
            <a:r>
              <a:rPr lang="en-US" altLang="zh-CN" sz="1600" b="1" kern="100" dirty="0">
                <a:solidFill>
                  <a:srgbClr val="002060"/>
                </a:solidFill>
                <a:latin typeface="黑体" pitchFamily="49" charset="-122"/>
                <a:ea typeface="黑体" pitchFamily="49" charset="-122"/>
                <a:cs typeface="Times New Roman" panose="02020603050405020304" pitchFamily="18" charset="0"/>
              </a:rPr>
              <a:t>3.</a:t>
            </a:r>
            <a:r>
              <a:rPr lang="zh-CN" altLang="en-US" sz="1600" b="1" kern="100" dirty="0">
                <a:solidFill>
                  <a:srgbClr val="002060"/>
                </a:solidFill>
                <a:latin typeface="黑体" pitchFamily="49" charset="-122"/>
                <a:ea typeface="黑体" pitchFamily="49" charset="-122"/>
                <a:cs typeface="Times New Roman" panose="02020603050405020304" pitchFamily="18" charset="0"/>
              </a:rPr>
              <a:t>改变对投入或产出的知觉；</a:t>
            </a:r>
            <a:r>
              <a:rPr lang="en-US" altLang="zh-CN" sz="1600" b="1" kern="100" dirty="0">
                <a:solidFill>
                  <a:srgbClr val="002060"/>
                </a:solidFill>
                <a:latin typeface="黑体" pitchFamily="49" charset="-122"/>
                <a:ea typeface="黑体" pitchFamily="49" charset="-122"/>
                <a:cs typeface="Times New Roman" panose="02020603050405020304" pitchFamily="18" charset="0"/>
              </a:rPr>
              <a:t>4.</a:t>
            </a:r>
            <a:r>
              <a:rPr lang="zh-CN" altLang="en-US" sz="1600" b="1" kern="100" dirty="0">
                <a:solidFill>
                  <a:srgbClr val="002060"/>
                </a:solidFill>
                <a:latin typeface="黑体" pitchFamily="49" charset="-122"/>
                <a:ea typeface="黑体" pitchFamily="49" charset="-122"/>
                <a:cs typeface="Times New Roman" panose="02020603050405020304" pitchFamily="18" charset="0"/>
              </a:rPr>
              <a:t>改变参照对象；</a:t>
            </a:r>
            <a:r>
              <a:rPr lang="en-US" altLang="zh-CN" sz="1600" b="1" kern="100" dirty="0">
                <a:solidFill>
                  <a:srgbClr val="002060"/>
                </a:solidFill>
                <a:latin typeface="黑体" pitchFamily="49" charset="-122"/>
                <a:ea typeface="黑体" pitchFamily="49" charset="-122"/>
                <a:cs typeface="Times New Roman" panose="02020603050405020304" pitchFamily="18" charset="0"/>
              </a:rPr>
              <a:t>5.</a:t>
            </a:r>
            <a:r>
              <a:rPr lang="zh-CN" altLang="en-US" sz="1600" b="1" kern="100" dirty="0">
                <a:solidFill>
                  <a:srgbClr val="002060"/>
                </a:solidFill>
                <a:latin typeface="黑体" pitchFamily="49" charset="-122"/>
                <a:ea typeface="黑体" pitchFamily="49" charset="-122"/>
                <a:cs typeface="Times New Roman" panose="02020603050405020304" pitchFamily="18" charset="0"/>
              </a:rPr>
              <a:t>辞职</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ACDE</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529445"/>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17.</a:t>
            </a:r>
            <a:r>
              <a:rPr lang="zh-CN" altLang="en-US" b="1" kern="100" dirty="0">
                <a:solidFill>
                  <a:srgbClr val="002060"/>
                </a:solidFill>
                <a:latin typeface="黑体" pitchFamily="49" charset="-122"/>
                <a:ea typeface="黑体" pitchFamily="49" charset="-122"/>
                <a:cs typeface="Times New Roman" panose="02020603050405020304" pitchFamily="18" charset="0"/>
              </a:rPr>
              <a:t>关于组织发展目的的说法，正确的有（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它重视对人的尊重</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它重视合作与参与过程</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它重视权力与控制</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它重视质询精神</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E.</a:t>
            </a:r>
            <a:r>
              <a:rPr lang="zh-CN" altLang="en-US" sz="1600" b="1" kern="100" dirty="0">
                <a:solidFill>
                  <a:srgbClr val="002060"/>
                </a:solidFill>
                <a:latin typeface="黑体" pitchFamily="49" charset="-122"/>
                <a:ea typeface="黑体" pitchFamily="49" charset="-122"/>
                <a:cs typeface="Times New Roman" panose="02020603050405020304" pitchFamily="18" charset="0"/>
              </a:rPr>
              <a:t>它重视人员和组织的成长</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解析：本题考查组织发展的含义。组织发展的目的在于重视人员和组织的成长、合作与参与过程以及质询精神</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BDE</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977463" y="484882"/>
            <a:ext cx="10552550" cy="4529445"/>
          </a:xfrm>
          <a:prstGeom prst="rect">
            <a:avLst/>
          </a:prstGeom>
        </p:spPr>
        <p:txBody>
          <a:bodyPr wrap="square">
            <a:spAutoFit/>
          </a:bodyPr>
          <a:lstStyle/>
          <a:p>
            <a:pPr>
              <a:lnSpc>
                <a:spcPct val="150000"/>
              </a:lnSpc>
              <a:spcBef>
                <a:spcPts val="750"/>
              </a:spcBef>
              <a:spcAft>
                <a:spcPts val="750"/>
              </a:spcAft>
            </a:pPr>
            <a:r>
              <a:rPr lang="en-US" altLang="zh-CN" b="1" kern="100" dirty="0">
                <a:solidFill>
                  <a:srgbClr val="002060"/>
                </a:solidFill>
                <a:latin typeface="黑体" pitchFamily="49" charset="-122"/>
                <a:ea typeface="黑体" pitchFamily="49" charset="-122"/>
                <a:cs typeface="Times New Roman" panose="02020603050405020304" pitchFamily="18" charset="0"/>
              </a:rPr>
              <a:t>18.</a:t>
            </a:r>
            <a:r>
              <a:rPr lang="zh-CN" altLang="en-US" b="1" kern="100" dirty="0">
                <a:solidFill>
                  <a:srgbClr val="002060"/>
                </a:solidFill>
                <a:latin typeface="黑体" pitchFamily="49" charset="-122"/>
                <a:ea typeface="黑体" pitchFamily="49" charset="-122"/>
                <a:cs typeface="Times New Roman" panose="02020603050405020304" pitchFamily="18" charset="0"/>
              </a:rPr>
              <a:t>以管理者为中心的领导风格强调的有（  ）</a:t>
            </a:r>
            <a:endParaRPr lang="en-US" altLang="zh-CN"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A.</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参与</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B.</a:t>
            </a:r>
            <a:r>
              <a:rPr lang="zh-CN" altLang="en-US" sz="1600" b="1" kern="100" dirty="0">
                <a:solidFill>
                  <a:srgbClr val="002060"/>
                </a:solidFill>
                <a:latin typeface="黑体" pitchFamily="49" charset="-122"/>
                <a:ea typeface="黑体" pitchFamily="49" charset="-122"/>
                <a:cs typeface="Times New Roman" panose="02020603050405020304" pitchFamily="18" charset="0"/>
              </a:rPr>
              <a:t>支持</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a:t>
            </a:r>
            <a:r>
              <a:rPr lang="zh-CN" altLang="en-US" sz="1600" b="1" kern="100" dirty="0">
                <a:solidFill>
                  <a:srgbClr val="002060"/>
                </a:solidFill>
                <a:effectLst/>
                <a:latin typeface="黑体" pitchFamily="49" charset="-122"/>
                <a:ea typeface="黑体" pitchFamily="49" charset="-122"/>
                <a:cs typeface="Times New Roman" panose="02020603050405020304" pitchFamily="18" charset="0"/>
              </a:rPr>
              <a:t>独裁</a:t>
            </a:r>
            <a:endParaRPr lang="en-US" altLang="zh-CN" sz="1600" b="1" kern="100" dirty="0">
              <a:solidFill>
                <a:srgbClr val="002060"/>
              </a:solidFill>
              <a:effectLst/>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D.</a:t>
            </a:r>
            <a:r>
              <a:rPr lang="zh-CN" altLang="en-US" sz="1600" b="1" kern="100" dirty="0">
                <a:solidFill>
                  <a:srgbClr val="002060"/>
                </a:solidFill>
                <a:latin typeface="黑体" pitchFamily="49" charset="-122"/>
                <a:ea typeface="黑体" pitchFamily="49" charset="-122"/>
                <a:cs typeface="Times New Roman" panose="02020603050405020304" pitchFamily="18" charset="0"/>
              </a:rPr>
              <a:t>督导</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latin typeface="黑体" pitchFamily="49" charset="-122"/>
                <a:ea typeface="黑体" pitchFamily="49" charset="-122"/>
                <a:cs typeface="Times New Roman" panose="02020603050405020304" pitchFamily="18" charset="0"/>
              </a:rPr>
              <a:t>E.</a:t>
            </a:r>
            <a:r>
              <a:rPr lang="zh-CN" altLang="en-US" sz="1600" b="1" kern="100" dirty="0">
                <a:solidFill>
                  <a:srgbClr val="002060"/>
                </a:solidFill>
                <a:latin typeface="黑体" pitchFamily="49" charset="-122"/>
                <a:ea typeface="黑体" pitchFamily="49" charset="-122"/>
                <a:cs typeface="Times New Roman" panose="02020603050405020304" pitchFamily="18" charset="0"/>
              </a:rPr>
              <a:t>关怀</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zh-CN" altLang="en-US" sz="1600" b="1" kern="100" dirty="0">
                <a:solidFill>
                  <a:srgbClr val="002060"/>
                </a:solidFill>
                <a:latin typeface="黑体" pitchFamily="49" charset="-122"/>
                <a:ea typeface="黑体" pitchFamily="49" charset="-122"/>
                <a:cs typeface="Times New Roman" panose="02020603050405020304" pitchFamily="18" charset="0"/>
              </a:rPr>
              <a:t>解析：本题考查领导风格与技能。以管理者为中心的领导风格强调的有督导、指导、独裁、产出、任务驱动等</a:t>
            </a:r>
            <a:endParaRPr lang="en-US" altLang="zh-CN" sz="1600" b="1" kern="100" dirty="0">
              <a:solidFill>
                <a:srgbClr val="002060"/>
              </a:solidFill>
              <a:latin typeface="黑体" pitchFamily="49" charset="-122"/>
              <a:ea typeface="黑体" pitchFamily="49" charset="-122"/>
              <a:cs typeface="Times New Roman" panose="02020603050405020304" pitchFamily="18" charset="0"/>
            </a:endParaRPr>
          </a:p>
          <a:p>
            <a:pPr>
              <a:lnSpc>
                <a:spcPct val="150000"/>
              </a:lnSpc>
              <a:spcBef>
                <a:spcPts val="750"/>
              </a:spcBef>
              <a:spcAft>
                <a:spcPts val="750"/>
              </a:spcAft>
            </a:pPr>
            <a:r>
              <a:rPr lang="en-US" altLang="zh-CN" sz="1600" b="1" kern="100" dirty="0">
                <a:solidFill>
                  <a:srgbClr val="002060"/>
                </a:solidFill>
                <a:effectLst/>
                <a:latin typeface="黑体" pitchFamily="49" charset="-122"/>
                <a:ea typeface="黑体" pitchFamily="49" charset="-122"/>
                <a:cs typeface="Times New Roman" panose="02020603050405020304" pitchFamily="18" charset="0"/>
              </a:rPr>
              <a:t>CD</a:t>
            </a:r>
            <a:endParaRPr lang="zh-CN" altLang="zh-CN" sz="1600" kern="100" dirty="0">
              <a:solidFill>
                <a:srgbClr val="002060"/>
              </a:solidFill>
              <a:effectLst/>
              <a:latin typeface="黑体" pitchFamily="49" charset="-122"/>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274946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a:extLst>
              <a:ext uri="{FF2B5EF4-FFF2-40B4-BE49-F238E27FC236}">
                <a16:creationId xmlns:a16="http://schemas.microsoft.com/office/drawing/2014/main" id="{CA206A58-5637-411B-A1AF-2C907027FED7}"/>
              </a:ext>
            </a:extLst>
          </p:cNvPr>
          <p:cNvSpPr/>
          <p:nvPr/>
        </p:nvSpPr>
        <p:spPr>
          <a:xfrm>
            <a:off x="692150" y="2332343"/>
            <a:ext cx="10552550" cy="1806264"/>
          </a:xfrm>
          <a:prstGeom prst="rect">
            <a:avLst/>
          </a:prstGeom>
        </p:spPr>
        <p:txBody>
          <a:bodyPr wrap="square">
            <a:spAutoFit/>
          </a:bodyPr>
          <a:lstStyle/>
          <a:p>
            <a:pPr algn="ctr">
              <a:lnSpc>
                <a:spcPct val="150000"/>
              </a:lnSpc>
              <a:spcBef>
                <a:spcPts val="750"/>
              </a:spcBef>
              <a:spcAft>
                <a:spcPts val="750"/>
              </a:spcAft>
            </a:pPr>
            <a:r>
              <a:rPr lang="en-US" altLang="zh-CN" sz="8800" b="1" kern="100" dirty="0">
                <a:solidFill>
                  <a:srgbClr val="002060"/>
                </a:solidFill>
                <a:latin typeface="黑体" pitchFamily="49" charset="-122"/>
                <a:ea typeface="黑体" pitchFamily="49" charset="-122"/>
                <a:cs typeface="Times New Roman" panose="02020603050405020304" pitchFamily="18" charset="0"/>
              </a:rPr>
              <a:t>Thank</a:t>
            </a:r>
          </a:p>
        </p:txBody>
      </p:sp>
    </p:spTree>
    <p:extLst>
      <p:ext uri="{BB962C8B-B14F-4D97-AF65-F5344CB8AC3E}">
        <p14:creationId xmlns:p14="http://schemas.microsoft.com/office/powerpoint/2010/main" val="27904220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D3AC2073-5EEC-4AEA-8876-F9329FD76FB1}"/>
              </a:ext>
            </a:extLst>
          </p:cNvPr>
          <p:cNvSpPr/>
          <p:nvPr/>
        </p:nvSpPr>
        <p:spPr>
          <a:xfrm>
            <a:off x="939375" y="637653"/>
            <a:ext cx="10590637" cy="2520370"/>
          </a:xfrm>
          <a:prstGeom prst="rect">
            <a:avLst/>
          </a:prstGeom>
        </p:spPr>
        <p:txBody>
          <a:bodyPr wrap="square">
            <a:spAutoFit/>
          </a:bodyPr>
          <a:lstStyle/>
          <a:p>
            <a:pPr>
              <a:lnSpc>
                <a:spcPct val="150000"/>
              </a:lnSpc>
            </a:pPr>
            <a:r>
              <a:rPr lang="zh-CN" altLang="en-US" b="1" kern="0" dirty="0">
                <a:solidFill>
                  <a:srgbClr val="002060"/>
                </a:solidFill>
                <a:latin typeface="+mj-ea"/>
                <a:ea typeface="+mj-ea"/>
                <a:cs typeface="Times New Roman" panose="02020603050405020304" pitchFamily="18" charset="0"/>
              </a:rPr>
              <a:t>第一节  需要 、动机与激励</a:t>
            </a:r>
            <a:endParaRPr lang="en-US" altLang="zh-CN" b="1" kern="0" dirty="0">
              <a:solidFill>
                <a:srgbClr val="002060"/>
              </a:solidFill>
              <a:latin typeface="+mj-ea"/>
              <a:ea typeface="+mj-ea"/>
              <a:cs typeface="Times New Roman" panose="02020603050405020304" pitchFamily="18" charset="0"/>
            </a:endParaRPr>
          </a:p>
          <a:p>
            <a:pPr>
              <a:lnSpc>
                <a:spcPct val="150000"/>
              </a:lnSpc>
            </a:pPr>
            <a:endParaRPr lang="en-US" altLang="zh-CN" b="1" u="sng" kern="0" dirty="0">
              <a:solidFill>
                <a:srgbClr val="CC0000"/>
              </a:solidFill>
              <a:latin typeface="+mj-ea"/>
              <a:ea typeface="+mj-ea"/>
              <a:cs typeface="Times New Roman" panose="02020603050405020304" pitchFamily="18" charset="0"/>
            </a:endParaRPr>
          </a:p>
          <a:p>
            <a:pPr>
              <a:lnSpc>
                <a:spcPct val="150000"/>
              </a:lnSpc>
            </a:pPr>
            <a:r>
              <a:rPr lang="en-US" altLang="zh-CN" b="1" u="sng" kern="0" dirty="0">
                <a:solidFill>
                  <a:srgbClr val="CC0000"/>
                </a:solidFill>
                <a:latin typeface="+mj-ea"/>
                <a:ea typeface="+mj-ea"/>
                <a:cs typeface="Times New Roman" panose="02020603050405020304" pitchFamily="18" charset="0"/>
              </a:rPr>
              <a:t>1.</a:t>
            </a:r>
            <a:r>
              <a:rPr lang="zh-CN" altLang="en-US" b="1" u="sng" kern="0" dirty="0">
                <a:solidFill>
                  <a:srgbClr val="CC0000"/>
                </a:solidFill>
                <a:latin typeface="+mj-ea"/>
                <a:ea typeface="+mj-ea"/>
                <a:cs typeface="Times New Roman" panose="02020603050405020304" pitchFamily="18" charset="0"/>
              </a:rPr>
              <a:t>需要：</a:t>
            </a:r>
            <a:r>
              <a:rPr lang="zh-CN" altLang="en-US" kern="0" dirty="0">
                <a:solidFill>
                  <a:srgbClr val="002060"/>
                </a:solidFill>
                <a:latin typeface="+mj-ea"/>
                <a:ea typeface="+mj-ea"/>
                <a:cs typeface="Times New Roman" panose="02020603050405020304" pitchFamily="18" charset="0"/>
              </a:rPr>
              <a:t>是指当缺乏或期待某种结果而产生的心理状态，对食物、水、空气等物质需要，及对归属、爱等的社会需要</a:t>
            </a:r>
            <a:endParaRPr lang="en-US" altLang="zh-CN" kern="0" dirty="0">
              <a:solidFill>
                <a:srgbClr val="002060"/>
              </a:solidFill>
              <a:latin typeface="+mj-ea"/>
              <a:ea typeface="+mj-ea"/>
              <a:cs typeface="Times New Roman" panose="02020603050405020304" pitchFamily="18" charset="0"/>
            </a:endParaRPr>
          </a:p>
          <a:p>
            <a:pPr>
              <a:lnSpc>
                <a:spcPct val="150000"/>
              </a:lnSpc>
            </a:pPr>
            <a:r>
              <a:rPr lang="en-US" altLang="zh-CN" b="1" u="sng" kern="0" dirty="0">
                <a:solidFill>
                  <a:srgbClr val="CC0000"/>
                </a:solidFill>
                <a:latin typeface="+mj-ea"/>
                <a:ea typeface="+mj-ea"/>
                <a:cs typeface="Times New Roman" panose="02020603050405020304" pitchFamily="18" charset="0"/>
              </a:rPr>
              <a:t>2.</a:t>
            </a:r>
            <a:r>
              <a:rPr lang="zh-CN" altLang="zh-CN" b="1" u="sng" kern="0" dirty="0">
                <a:solidFill>
                  <a:srgbClr val="CC0000"/>
                </a:solidFill>
                <a:latin typeface="+mj-ea"/>
                <a:ea typeface="+mj-ea"/>
                <a:cs typeface="Times New Roman" panose="02020603050405020304" pitchFamily="18" charset="0"/>
              </a:rPr>
              <a:t>动机三要素</a:t>
            </a:r>
            <a:endParaRPr lang="zh-CN" altLang="zh-CN" sz="1600" kern="100" dirty="0">
              <a:latin typeface="+mj-ea"/>
              <a:ea typeface="+mj-ea"/>
              <a:cs typeface="Times New Roman" panose="02020603050405020304" pitchFamily="18" charset="0"/>
            </a:endParaRPr>
          </a:p>
          <a:p>
            <a:pPr>
              <a:lnSpc>
                <a:spcPct val="150000"/>
              </a:lnSpc>
            </a:pPr>
            <a:r>
              <a:rPr lang="zh-CN" altLang="zh-CN" kern="0" dirty="0">
                <a:solidFill>
                  <a:srgbClr val="000080"/>
                </a:solidFill>
                <a:latin typeface="+mj-ea"/>
                <a:ea typeface="+mj-ea"/>
                <a:cs typeface="Times New Roman" panose="02020603050405020304" pitchFamily="18" charset="0"/>
              </a:rPr>
              <a:t>包括</a:t>
            </a:r>
            <a:r>
              <a:rPr lang="zh-CN" altLang="en-US" kern="0" dirty="0">
                <a:solidFill>
                  <a:srgbClr val="000080"/>
                </a:solidFill>
                <a:latin typeface="+mj-ea"/>
                <a:ea typeface="+mj-ea"/>
                <a:cs typeface="Times New Roman" panose="02020603050405020304" pitchFamily="18" charset="0"/>
                <a:sym typeface="Wingdings" panose="05000000000000000000" pitchFamily="2" charset="2"/>
              </a:rPr>
              <a:t>（</a:t>
            </a:r>
            <a:r>
              <a:rPr lang="en-US" altLang="zh-CN" kern="0" dirty="0">
                <a:solidFill>
                  <a:srgbClr val="000080"/>
                </a:solidFill>
                <a:latin typeface="+mj-ea"/>
                <a:ea typeface="+mj-ea"/>
                <a:cs typeface="Times New Roman" panose="02020603050405020304" pitchFamily="18" charset="0"/>
                <a:sym typeface="Wingdings" panose="05000000000000000000" pitchFamily="2" charset="2"/>
              </a:rPr>
              <a:t>1</a:t>
            </a:r>
            <a:r>
              <a:rPr lang="zh-CN" altLang="en-US" kern="0" dirty="0">
                <a:solidFill>
                  <a:srgbClr val="000080"/>
                </a:solidFill>
                <a:latin typeface="+mj-ea"/>
                <a:ea typeface="+mj-ea"/>
                <a:cs typeface="Times New Roman" panose="02020603050405020304" pitchFamily="18" charset="0"/>
                <a:sym typeface="Wingdings" panose="05000000000000000000" pitchFamily="2" charset="2"/>
              </a:rPr>
              <a:t>）</a:t>
            </a:r>
            <a:r>
              <a:rPr lang="zh-CN" altLang="zh-CN" kern="0" dirty="0">
                <a:solidFill>
                  <a:srgbClr val="000080"/>
                </a:solidFill>
                <a:latin typeface="+mj-ea"/>
                <a:ea typeface="+mj-ea"/>
                <a:cs typeface="Times New Roman" panose="02020603050405020304" pitchFamily="18" charset="0"/>
              </a:rPr>
              <a:t>决定人行为的方向</a:t>
            </a:r>
            <a:r>
              <a:rPr lang="zh-CN" altLang="en-US" kern="0" dirty="0">
                <a:solidFill>
                  <a:srgbClr val="000080"/>
                </a:solidFill>
                <a:latin typeface="+mj-ea"/>
                <a:ea typeface="+mj-ea"/>
                <a:cs typeface="Times New Roman" panose="02020603050405020304" pitchFamily="18" charset="0"/>
              </a:rPr>
              <a:t>（</a:t>
            </a:r>
            <a:r>
              <a:rPr lang="en-US" altLang="zh-CN" kern="0" dirty="0">
                <a:solidFill>
                  <a:srgbClr val="000080"/>
                </a:solidFill>
                <a:latin typeface="+mj-ea"/>
                <a:ea typeface="+mj-ea"/>
                <a:cs typeface="Times New Roman" panose="02020603050405020304" pitchFamily="18" charset="0"/>
              </a:rPr>
              <a:t>2</a:t>
            </a:r>
            <a:r>
              <a:rPr lang="zh-CN" altLang="en-US" kern="0" dirty="0">
                <a:solidFill>
                  <a:srgbClr val="000080"/>
                </a:solidFill>
                <a:latin typeface="+mj-ea"/>
                <a:ea typeface="+mj-ea"/>
                <a:cs typeface="Times New Roman" panose="02020603050405020304" pitchFamily="18" charset="0"/>
              </a:rPr>
              <a:t>）</a:t>
            </a:r>
            <a:r>
              <a:rPr lang="zh-CN" altLang="zh-CN" kern="0" dirty="0">
                <a:solidFill>
                  <a:srgbClr val="000080"/>
                </a:solidFill>
                <a:latin typeface="+mj-ea"/>
                <a:ea typeface="+mj-ea"/>
                <a:cs typeface="Times New Roman" panose="02020603050405020304" pitchFamily="18" charset="0"/>
              </a:rPr>
              <a:t>努力的水平、</a:t>
            </a:r>
            <a:r>
              <a:rPr lang="zh-CN" altLang="en-US" kern="0" dirty="0">
                <a:solidFill>
                  <a:srgbClr val="000080"/>
                </a:solidFill>
                <a:latin typeface="+mj-ea"/>
                <a:ea typeface="+mj-ea"/>
                <a:cs typeface="Times New Roman" panose="02020603050405020304" pitchFamily="18" charset="0"/>
              </a:rPr>
              <a:t>（</a:t>
            </a:r>
            <a:r>
              <a:rPr lang="en-US" altLang="zh-CN" kern="0" dirty="0">
                <a:solidFill>
                  <a:srgbClr val="000080"/>
                </a:solidFill>
                <a:latin typeface="+mj-ea"/>
                <a:ea typeface="+mj-ea"/>
                <a:cs typeface="Times New Roman" panose="02020603050405020304" pitchFamily="18" charset="0"/>
              </a:rPr>
              <a:t>3</a:t>
            </a:r>
            <a:r>
              <a:rPr lang="zh-CN" altLang="en-US" kern="0" dirty="0">
                <a:solidFill>
                  <a:srgbClr val="000080"/>
                </a:solidFill>
                <a:latin typeface="+mj-ea"/>
                <a:ea typeface="+mj-ea"/>
                <a:cs typeface="Times New Roman" panose="02020603050405020304" pitchFamily="18" charset="0"/>
              </a:rPr>
              <a:t>）</a:t>
            </a:r>
            <a:r>
              <a:rPr lang="zh-CN" altLang="zh-CN" kern="0" dirty="0">
                <a:solidFill>
                  <a:srgbClr val="000080"/>
                </a:solidFill>
                <a:latin typeface="+mj-ea"/>
                <a:ea typeface="+mj-ea"/>
                <a:cs typeface="Times New Roman" panose="02020603050405020304" pitchFamily="18" charset="0"/>
              </a:rPr>
              <a:t>坚持的水平。</a:t>
            </a:r>
            <a:endParaRPr lang="zh-CN" altLang="zh-CN" sz="1600" kern="100" dirty="0">
              <a:latin typeface="+mj-ea"/>
              <a:ea typeface="+mj-ea"/>
              <a:cs typeface="Times New Roman" panose="02020603050405020304" pitchFamily="18"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D3AC2073-5EEC-4AEA-8876-F9329FD76FB1}"/>
              </a:ext>
            </a:extLst>
          </p:cNvPr>
          <p:cNvSpPr/>
          <p:nvPr/>
        </p:nvSpPr>
        <p:spPr>
          <a:xfrm>
            <a:off x="939375" y="637653"/>
            <a:ext cx="10590637" cy="874407"/>
          </a:xfrm>
          <a:prstGeom prst="rect">
            <a:avLst/>
          </a:prstGeom>
        </p:spPr>
        <p:txBody>
          <a:bodyPr wrap="square">
            <a:spAutoFit/>
          </a:bodyPr>
          <a:lstStyle/>
          <a:p>
            <a:pPr>
              <a:lnSpc>
                <a:spcPct val="150000"/>
              </a:lnSpc>
            </a:pPr>
            <a:endParaRPr lang="en-US" altLang="zh-CN" b="1" kern="0" dirty="0">
              <a:solidFill>
                <a:srgbClr val="002060"/>
              </a:solidFill>
              <a:latin typeface="+mj-ea"/>
              <a:ea typeface="+mj-ea"/>
              <a:cs typeface="Times New Roman" panose="02020603050405020304" pitchFamily="18" charset="0"/>
            </a:endParaRPr>
          </a:p>
          <a:p>
            <a:pPr>
              <a:lnSpc>
                <a:spcPct val="150000"/>
              </a:lnSpc>
            </a:pPr>
            <a:r>
              <a:rPr lang="en-US" altLang="zh-CN" b="1" u="sng" kern="0" dirty="0">
                <a:solidFill>
                  <a:srgbClr val="CC0000"/>
                </a:solidFill>
                <a:latin typeface="+mj-ea"/>
                <a:ea typeface="+mj-ea"/>
                <a:cs typeface="Times New Roman" panose="02020603050405020304" pitchFamily="18" charset="0"/>
              </a:rPr>
              <a:t>3.</a:t>
            </a:r>
            <a:r>
              <a:rPr lang="zh-CN" altLang="zh-CN" b="1" u="sng" kern="0" dirty="0">
                <a:solidFill>
                  <a:srgbClr val="CC0000"/>
                </a:solidFill>
                <a:latin typeface="+mj-ea"/>
                <a:ea typeface="+mj-ea"/>
                <a:cs typeface="Times New Roman" panose="02020603050405020304" pitchFamily="18" charset="0"/>
              </a:rPr>
              <a:t>动机分类</a:t>
            </a: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A44AC48D-C5CD-47EE-9602-46DDC1A43FA0}"/>
              </a:ext>
            </a:extLst>
          </p:cNvPr>
          <p:cNvGraphicFramePr>
            <a:graphicFrameLocks noGrp="1"/>
          </p:cNvGraphicFramePr>
          <p:nvPr>
            <p:extLst>
              <p:ext uri="{D42A27DB-BD31-4B8C-83A1-F6EECF244321}">
                <p14:modId xmlns:p14="http://schemas.microsoft.com/office/powerpoint/2010/main" val="465154177"/>
              </p:ext>
            </p:extLst>
          </p:nvPr>
        </p:nvGraphicFramePr>
        <p:xfrm>
          <a:off x="979806" y="1609808"/>
          <a:ext cx="10550206" cy="3396764"/>
        </p:xfrm>
        <a:graphic>
          <a:graphicData uri="http://schemas.openxmlformats.org/drawingml/2006/table">
            <a:tbl>
              <a:tblPr>
                <a:tableStyleId>{5C22544A-7EE6-4342-B048-85BDC9FD1C3A}</a:tableStyleId>
              </a:tblPr>
              <a:tblGrid>
                <a:gridCol w="8060775">
                  <a:extLst>
                    <a:ext uri="{9D8B030D-6E8A-4147-A177-3AD203B41FA5}">
                      <a16:colId xmlns:a16="http://schemas.microsoft.com/office/drawing/2014/main" val="478460211"/>
                    </a:ext>
                  </a:extLst>
                </a:gridCol>
                <a:gridCol w="2489431">
                  <a:extLst>
                    <a:ext uri="{9D8B030D-6E8A-4147-A177-3AD203B41FA5}">
                      <a16:colId xmlns:a16="http://schemas.microsoft.com/office/drawing/2014/main" val="3365545283"/>
                    </a:ext>
                  </a:extLst>
                </a:gridCol>
              </a:tblGrid>
              <a:tr h="338455">
                <a:tc>
                  <a:txBody>
                    <a:bodyPr/>
                    <a:lstStyle/>
                    <a:p>
                      <a:pPr algn="ctr">
                        <a:lnSpc>
                          <a:spcPct val="150000"/>
                        </a:lnSpc>
                        <a:spcAft>
                          <a:spcPts val="0"/>
                        </a:spcAft>
                      </a:pPr>
                      <a:r>
                        <a:rPr lang="zh-CN" sz="1600" b="1" kern="0" dirty="0">
                          <a:solidFill>
                            <a:srgbClr val="002060"/>
                          </a:solidFill>
                          <a:effectLst/>
                          <a:latin typeface="+mn-ea"/>
                          <a:ea typeface="+mn-ea"/>
                        </a:rPr>
                        <a:t>对象</a:t>
                      </a:r>
                      <a:endParaRPr lang="zh-CN" sz="1600" b="1" kern="100" dirty="0">
                        <a:solidFill>
                          <a:srgbClr val="002060"/>
                        </a:solidFill>
                        <a:effectLst/>
                        <a:latin typeface="+mn-ea"/>
                        <a:ea typeface="+mn-ea"/>
                        <a:cs typeface="Times New Roman" panose="02020603050405020304" pitchFamily="18" charset="0"/>
                      </a:endParaRPr>
                    </a:p>
                  </a:txBody>
                  <a:tcPr marL="68580" marR="68580" marT="0" marB="0"/>
                </a:tc>
                <a:tc>
                  <a:txBody>
                    <a:bodyPr/>
                    <a:lstStyle/>
                    <a:p>
                      <a:pPr algn="ctr">
                        <a:lnSpc>
                          <a:spcPct val="150000"/>
                        </a:lnSpc>
                        <a:spcAft>
                          <a:spcPts val="0"/>
                        </a:spcAft>
                      </a:pPr>
                      <a:r>
                        <a:rPr lang="zh-CN" sz="1600" b="1" kern="0">
                          <a:solidFill>
                            <a:srgbClr val="002060"/>
                          </a:solidFill>
                          <a:effectLst/>
                          <a:latin typeface="+mn-ea"/>
                          <a:ea typeface="+mn-ea"/>
                        </a:rPr>
                        <a:t>记忆关键词</a:t>
                      </a:r>
                      <a:endParaRPr lang="zh-CN" sz="1600" b="1" kern="100">
                        <a:solidFill>
                          <a:srgbClr val="002060"/>
                        </a:solidFill>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2834771396"/>
                  </a:ext>
                </a:extLst>
              </a:tr>
              <a:tr h="676910">
                <a:tc>
                  <a:txBody>
                    <a:bodyPr/>
                    <a:lstStyle/>
                    <a:p>
                      <a:pPr algn="l">
                        <a:lnSpc>
                          <a:spcPct val="150000"/>
                        </a:lnSpc>
                        <a:spcAft>
                          <a:spcPts val="0"/>
                        </a:spcAft>
                      </a:pPr>
                      <a:r>
                        <a:rPr lang="en-US" sz="1600" b="1" kern="0" dirty="0">
                          <a:solidFill>
                            <a:srgbClr val="002060"/>
                          </a:solidFill>
                          <a:effectLst/>
                          <a:latin typeface="+mn-ea"/>
                          <a:ea typeface="+mn-ea"/>
                        </a:rPr>
                        <a:t>1</a:t>
                      </a:r>
                      <a:r>
                        <a:rPr lang="zh-CN" sz="1600" b="1" kern="0" dirty="0">
                          <a:solidFill>
                            <a:srgbClr val="002060"/>
                          </a:solidFill>
                          <a:effectLst/>
                          <a:latin typeface="+mn-ea"/>
                          <a:ea typeface="+mn-ea"/>
                        </a:rPr>
                        <a:t>．内源性动机：指人做某种行为是因为</a:t>
                      </a:r>
                      <a:r>
                        <a:rPr lang="zh-CN" sz="1600" b="1" u="sng" kern="0" dirty="0">
                          <a:solidFill>
                            <a:srgbClr val="002060"/>
                          </a:solidFill>
                          <a:effectLst/>
                          <a:latin typeface="+mn-ea"/>
                          <a:ea typeface="+mn-ea"/>
                        </a:rPr>
                        <a:t>行为本身</a:t>
                      </a:r>
                      <a:r>
                        <a:rPr lang="zh-CN" sz="1600" b="1" kern="0" dirty="0">
                          <a:solidFill>
                            <a:srgbClr val="002060"/>
                          </a:solidFill>
                          <a:effectLst/>
                          <a:latin typeface="+mn-ea"/>
                          <a:ea typeface="+mn-ea"/>
                        </a:rPr>
                        <a:t>，因为这种行为可以带来成就感，或者个体认为这种行为是有价值的。</a:t>
                      </a:r>
                      <a:endParaRPr lang="zh-CN" sz="1600" b="1" kern="100" dirty="0">
                        <a:solidFill>
                          <a:srgbClr val="002060"/>
                        </a:solidFill>
                        <a:effectLst/>
                        <a:latin typeface="+mn-ea"/>
                        <a:ea typeface="+mn-ea"/>
                        <a:cs typeface="Times New Roman" panose="02020603050405020304" pitchFamily="18" charset="0"/>
                      </a:endParaRPr>
                    </a:p>
                  </a:txBody>
                  <a:tcPr marL="68580" marR="68580" marT="0" marB="0"/>
                </a:tc>
                <a:tc>
                  <a:txBody>
                    <a:bodyPr/>
                    <a:lstStyle/>
                    <a:p>
                      <a:pPr algn="ctr">
                        <a:lnSpc>
                          <a:spcPct val="150000"/>
                        </a:lnSpc>
                        <a:spcAft>
                          <a:spcPts val="0"/>
                        </a:spcAft>
                      </a:pPr>
                      <a:r>
                        <a:rPr lang="zh-CN" sz="1600" b="1" kern="0">
                          <a:solidFill>
                            <a:srgbClr val="002060"/>
                          </a:solidFill>
                          <a:effectLst/>
                          <a:latin typeface="+mn-ea"/>
                          <a:ea typeface="+mn-ea"/>
                        </a:rPr>
                        <a:t>行为本身</a:t>
                      </a:r>
                      <a:endParaRPr lang="zh-CN" sz="1600" b="1" kern="100">
                        <a:solidFill>
                          <a:srgbClr val="002060"/>
                        </a:solidFill>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304228006"/>
                  </a:ext>
                </a:extLst>
              </a:tr>
              <a:tr h="676910">
                <a:tc>
                  <a:txBody>
                    <a:bodyPr/>
                    <a:lstStyle/>
                    <a:p>
                      <a:pPr algn="l">
                        <a:lnSpc>
                          <a:spcPct val="150000"/>
                        </a:lnSpc>
                        <a:spcAft>
                          <a:spcPts val="0"/>
                        </a:spcAft>
                      </a:pPr>
                      <a:r>
                        <a:rPr lang="en-US" sz="1600" b="1" kern="0" dirty="0">
                          <a:solidFill>
                            <a:srgbClr val="002060"/>
                          </a:solidFill>
                          <a:effectLst/>
                          <a:latin typeface="+mn-ea"/>
                          <a:ea typeface="+mn-ea"/>
                        </a:rPr>
                        <a:t>2</a:t>
                      </a:r>
                      <a:r>
                        <a:rPr lang="zh-CN" sz="1600" b="1" kern="0" dirty="0">
                          <a:solidFill>
                            <a:srgbClr val="002060"/>
                          </a:solidFill>
                          <a:effectLst/>
                          <a:latin typeface="+mn-ea"/>
                          <a:ea typeface="+mn-ea"/>
                        </a:rPr>
                        <a:t>．外源性动机：指人为了获得物质或社会报酬，或为了避免惩罚而完成某种行为，完成某种行为是为了</a:t>
                      </a:r>
                      <a:r>
                        <a:rPr lang="zh-CN" sz="1600" b="1" u="sng" kern="0" dirty="0">
                          <a:solidFill>
                            <a:srgbClr val="002060"/>
                          </a:solidFill>
                          <a:effectLst/>
                          <a:latin typeface="+mn-ea"/>
                          <a:ea typeface="+mn-ea"/>
                        </a:rPr>
                        <a:t>行为的结果</a:t>
                      </a:r>
                      <a:r>
                        <a:rPr lang="zh-CN" sz="1600" b="1" kern="0" dirty="0">
                          <a:solidFill>
                            <a:srgbClr val="002060"/>
                          </a:solidFill>
                          <a:effectLst/>
                          <a:latin typeface="+mn-ea"/>
                          <a:ea typeface="+mn-ea"/>
                        </a:rPr>
                        <a:t>，而不是行为本身。</a:t>
                      </a:r>
                      <a:endParaRPr lang="zh-CN" sz="1600" b="1" kern="100" dirty="0">
                        <a:solidFill>
                          <a:srgbClr val="002060"/>
                        </a:solidFill>
                        <a:effectLst/>
                        <a:latin typeface="+mn-ea"/>
                        <a:ea typeface="+mn-ea"/>
                        <a:cs typeface="Times New Roman" panose="02020603050405020304" pitchFamily="18" charset="0"/>
                      </a:endParaRPr>
                    </a:p>
                  </a:txBody>
                  <a:tcPr marL="68580" marR="68580" marT="0" marB="0"/>
                </a:tc>
                <a:tc>
                  <a:txBody>
                    <a:bodyPr/>
                    <a:lstStyle/>
                    <a:p>
                      <a:pPr algn="ctr">
                        <a:lnSpc>
                          <a:spcPct val="150000"/>
                        </a:lnSpc>
                        <a:spcAft>
                          <a:spcPts val="0"/>
                        </a:spcAft>
                      </a:pPr>
                      <a:r>
                        <a:rPr lang="zh-CN" sz="1600" b="1" kern="0">
                          <a:solidFill>
                            <a:srgbClr val="002060"/>
                          </a:solidFill>
                          <a:effectLst/>
                          <a:latin typeface="+mn-ea"/>
                          <a:ea typeface="+mn-ea"/>
                        </a:rPr>
                        <a:t>行为结果</a:t>
                      </a:r>
                      <a:endParaRPr lang="zh-CN" sz="1600" b="1" kern="100">
                        <a:solidFill>
                          <a:srgbClr val="002060"/>
                        </a:solidFill>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3362877751"/>
                  </a:ext>
                </a:extLst>
              </a:tr>
              <a:tr h="1681375">
                <a:tc>
                  <a:txBody>
                    <a:bodyPr/>
                    <a:lstStyle/>
                    <a:p>
                      <a:pPr algn="l">
                        <a:lnSpc>
                          <a:spcPct val="150000"/>
                        </a:lnSpc>
                        <a:spcAft>
                          <a:spcPts val="0"/>
                        </a:spcAft>
                      </a:pPr>
                      <a:r>
                        <a:rPr lang="en-US" sz="1600" b="1" kern="0" dirty="0">
                          <a:solidFill>
                            <a:srgbClr val="002060"/>
                          </a:solidFill>
                          <a:effectLst/>
                          <a:latin typeface="+mn-ea"/>
                          <a:ea typeface="+mn-ea"/>
                        </a:rPr>
                        <a:t>3</a:t>
                      </a:r>
                      <a:r>
                        <a:rPr lang="zh-CN" sz="1600" b="1" kern="0" dirty="0">
                          <a:solidFill>
                            <a:srgbClr val="002060"/>
                          </a:solidFill>
                          <a:effectLst/>
                          <a:latin typeface="+mn-ea"/>
                          <a:ea typeface="+mn-ea"/>
                        </a:rPr>
                        <a:t>．区别：</a:t>
                      </a:r>
                      <a:r>
                        <a:rPr lang="en-US" sz="1600" b="1" kern="0" dirty="0">
                          <a:solidFill>
                            <a:srgbClr val="002060"/>
                          </a:solidFill>
                          <a:effectLst/>
                          <a:latin typeface="+mn-ea"/>
                          <a:ea typeface="+mn-ea"/>
                        </a:rPr>
                        <a:t> </a:t>
                      </a:r>
                      <a:endParaRPr lang="zh-CN" sz="1600" b="1" kern="100" dirty="0">
                        <a:solidFill>
                          <a:srgbClr val="002060"/>
                        </a:solidFill>
                        <a:effectLst/>
                        <a:latin typeface="+mn-ea"/>
                        <a:ea typeface="+mn-ea"/>
                      </a:endParaRPr>
                    </a:p>
                    <a:p>
                      <a:pPr algn="l">
                        <a:lnSpc>
                          <a:spcPct val="150000"/>
                        </a:lnSpc>
                        <a:spcAft>
                          <a:spcPts val="0"/>
                        </a:spcAft>
                      </a:pPr>
                      <a:r>
                        <a:rPr lang="zh-CN" sz="1600" b="1" kern="0" dirty="0">
                          <a:solidFill>
                            <a:srgbClr val="002060"/>
                          </a:solidFill>
                          <a:effectLst/>
                          <a:latin typeface="+mn-ea"/>
                          <a:ea typeface="+mn-ea"/>
                        </a:rPr>
                        <a:t>（</a:t>
                      </a:r>
                      <a:r>
                        <a:rPr lang="en-US" sz="1600" b="1" kern="0" dirty="0">
                          <a:solidFill>
                            <a:srgbClr val="002060"/>
                          </a:solidFill>
                          <a:effectLst/>
                          <a:latin typeface="+mn-ea"/>
                          <a:ea typeface="+mn-ea"/>
                        </a:rPr>
                        <a:t>1</a:t>
                      </a:r>
                      <a:r>
                        <a:rPr lang="zh-CN" sz="1600" b="1" kern="0" dirty="0">
                          <a:solidFill>
                            <a:srgbClr val="002060"/>
                          </a:solidFill>
                          <a:effectLst/>
                          <a:latin typeface="+mn-ea"/>
                          <a:ea typeface="+mn-ea"/>
                        </a:rPr>
                        <a:t>）内源性动机：员工看重工作本身，诸如寻求挑战性工作，获得为工作和组织多做贡献的机会以及充分实现个人潜力的机会；</a:t>
                      </a:r>
                      <a:endParaRPr lang="zh-CN" sz="1600" b="1" kern="100" dirty="0">
                        <a:solidFill>
                          <a:srgbClr val="002060"/>
                        </a:solidFill>
                        <a:effectLst/>
                        <a:latin typeface="+mn-ea"/>
                        <a:ea typeface="+mn-ea"/>
                      </a:endParaRPr>
                    </a:p>
                    <a:p>
                      <a:pPr algn="l">
                        <a:lnSpc>
                          <a:spcPct val="150000"/>
                        </a:lnSpc>
                        <a:spcAft>
                          <a:spcPts val="0"/>
                        </a:spcAft>
                      </a:pPr>
                      <a:r>
                        <a:rPr lang="zh-CN" sz="1600" b="1" kern="0" dirty="0">
                          <a:solidFill>
                            <a:srgbClr val="002060"/>
                          </a:solidFill>
                          <a:effectLst/>
                          <a:latin typeface="+mn-ea"/>
                          <a:ea typeface="+mn-ea"/>
                        </a:rPr>
                        <a:t>（</a:t>
                      </a:r>
                      <a:r>
                        <a:rPr lang="en-US" sz="1600" b="1" kern="0" dirty="0">
                          <a:solidFill>
                            <a:srgbClr val="002060"/>
                          </a:solidFill>
                          <a:effectLst/>
                          <a:latin typeface="+mn-ea"/>
                          <a:ea typeface="+mn-ea"/>
                        </a:rPr>
                        <a:t>2</a:t>
                      </a:r>
                      <a:r>
                        <a:rPr lang="zh-CN" sz="1600" b="1" kern="0" dirty="0">
                          <a:solidFill>
                            <a:srgbClr val="002060"/>
                          </a:solidFill>
                          <a:effectLst/>
                          <a:latin typeface="+mn-ea"/>
                          <a:ea typeface="+mn-ea"/>
                        </a:rPr>
                        <a:t>）外源性动机：员工更看重工作所带来的报偿，诸如工资、奖金、表扬、社会地位等。</a:t>
                      </a:r>
                      <a:endParaRPr lang="zh-CN" sz="1600" b="1" kern="100" dirty="0">
                        <a:solidFill>
                          <a:srgbClr val="002060"/>
                        </a:solidFill>
                        <a:effectLst/>
                        <a:latin typeface="+mn-ea"/>
                        <a:ea typeface="+mn-ea"/>
                        <a:cs typeface="Times New Roman" panose="02020603050405020304" pitchFamily="18" charset="0"/>
                      </a:endParaRPr>
                    </a:p>
                  </a:txBody>
                  <a:tcPr marL="68580" marR="68580" marT="0" marB="0"/>
                </a:tc>
                <a:tc>
                  <a:txBody>
                    <a:bodyPr/>
                    <a:lstStyle/>
                    <a:p>
                      <a:pPr algn="l">
                        <a:lnSpc>
                          <a:spcPct val="150000"/>
                        </a:lnSpc>
                        <a:spcAft>
                          <a:spcPts val="0"/>
                        </a:spcAft>
                      </a:pPr>
                      <a:r>
                        <a:rPr lang="zh-CN" sz="1600" b="1" kern="0" dirty="0">
                          <a:solidFill>
                            <a:srgbClr val="002060"/>
                          </a:solidFill>
                          <a:effectLst/>
                          <a:latin typeface="+mn-ea"/>
                          <a:ea typeface="+mn-ea"/>
                        </a:rPr>
                        <a:t>内源性：看重工作本身</a:t>
                      </a:r>
                      <a:endParaRPr lang="zh-CN" sz="1600" b="1" kern="100" dirty="0">
                        <a:solidFill>
                          <a:srgbClr val="002060"/>
                        </a:solidFill>
                        <a:effectLst/>
                        <a:latin typeface="+mn-ea"/>
                        <a:ea typeface="+mn-ea"/>
                      </a:endParaRPr>
                    </a:p>
                    <a:p>
                      <a:pPr algn="l">
                        <a:lnSpc>
                          <a:spcPct val="150000"/>
                        </a:lnSpc>
                        <a:spcAft>
                          <a:spcPts val="0"/>
                        </a:spcAft>
                      </a:pPr>
                      <a:r>
                        <a:rPr lang="zh-CN" sz="1600" b="1" kern="0" dirty="0">
                          <a:solidFill>
                            <a:srgbClr val="002060"/>
                          </a:solidFill>
                          <a:effectLst/>
                          <a:latin typeface="+mn-ea"/>
                          <a:ea typeface="+mn-ea"/>
                        </a:rPr>
                        <a:t>外源性：看重报偿</a:t>
                      </a:r>
                      <a:endParaRPr lang="zh-CN" sz="1600" b="1" kern="100" dirty="0">
                        <a:solidFill>
                          <a:srgbClr val="002060"/>
                        </a:solidFill>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4009337048"/>
                  </a:ext>
                </a:extLst>
              </a:tr>
            </a:tbl>
          </a:graphicData>
        </a:graphic>
      </p:graphicFrame>
    </p:spTree>
    <p:extLst>
      <p:ext uri="{BB962C8B-B14F-4D97-AF65-F5344CB8AC3E}">
        <p14:creationId xmlns:p14="http://schemas.microsoft.com/office/powerpoint/2010/main" val="16671314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D3AC2073-5EEC-4AEA-8876-F9329FD76FB1}"/>
              </a:ext>
            </a:extLst>
          </p:cNvPr>
          <p:cNvSpPr/>
          <p:nvPr/>
        </p:nvSpPr>
        <p:spPr>
          <a:xfrm>
            <a:off x="939375" y="637653"/>
            <a:ext cx="10590637" cy="1650452"/>
          </a:xfrm>
          <a:prstGeom prst="rect">
            <a:avLst/>
          </a:prstGeom>
        </p:spPr>
        <p:txBody>
          <a:bodyPr wrap="square">
            <a:spAutoFit/>
          </a:bodyPr>
          <a:lstStyle/>
          <a:p>
            <a:pPr>
              <a:lnSpc>
                <a:spcPct val="150000"/>
              </a:lnSpc>
            </a:pPr>
            <a:r>
              <a:rPr lang="en-US" altLang="zh-CN" b="1" u="sng" kern="0" dirty="0">
                <a:solidFill>
                  <a:srgbClr val="CC0000"/>
                </a:solidFill>
                <a:latin typeface="+mj-ea"/>
                <a:ea typeface="+mj-ea"/>
                <a:cs typeface="Times New Roman" panose="02020603050405020304" pitchFamily="18" charset="0"/>
              </a:rPr>
              <a:t>4.</a:t>
            </a:r>
            <a:r>
              <a:rPr lang="zh-CN" altLang="en-US" b="1" u="sng" kern="0" dirty="0">
                <a:solidFill>
                  <a:srgbClr val="CC0000"/>
                </a:solidFill>
                <a:latin typeface="+mj-ea"/>
                <a:ea typeface="+mj-ea"/>
                <a:cs typeface="Times New Roman" panose="02020603050405020304" pitchFamily="18" charset="0"/>
              </a:rPr>
              <a:t>激励：</a:t>
            </a:r>
            <a:r>
              <a:rPr lang="zh-CN" altLang="en-US" kern="0" dirty="0">
                <a:solidFill>
                  <a:srgbClr val="002060"/>
                </a:solidFill>
                <a:latin typeface="+mj-ea"/>
                <a:ea typeface="+mj-ea"/>
                <a:cs typeface="Times New Roman" panose="02020603050405020304" pitchFamily="18" charset="0"/>
              </a:rPr>
              <a:t>是通过满足员工的需要而使其努力工作，从而实现组织目标的过程。</a:t>
            </a:r>
            <a:endParaRPr lang="zh-CN" altLang="zh-CN" sz="1600" kern="100" dirty="0">
              <a:latin typeface="+mj-ea"/>
              <a:ea typeface="+mj-ea"/>
              <a:cs typeface="Times New Roman" panose="02020603050405020304" pitchFamily="18" charset="0"/>
            </a:endParaRPr>
          </a:p>
          <a:p>
            <a:pPr>
              <a:lnSpc>
                <a:spcPct val="150000"/>
              </a:lnSpc>
            </a:pPr>
            <a:r>
              <a:rPr lang="zh-CN" altLang="en-US" kern="0" dirty="0">
                <a:solidFill>
                  <a:srgbClr val="000080"/>
                </a:solidFill>
                <a:latin typeface="+mj-ea"/>
                <a:ea typeface="+mj-ea"/>
                <a:cs typeface="Times New Roman" panose="02020603050405020304" pitchFamily="18" charset="0"/>
              </a:rPr>
              <a:t>激励对于调动人们潜在的积极性，使员工出色地完成工作目标以及不断提高工作绩效 都具有十分重要的作用</a:t>
            </a:r>
            <a:r>
              <a:rPr lang="zh-CN" altLang="zh-CN" kern="0" dirty="0">
                <a:solidFill>
                  <a:srgbClr val="000080"/>
                </a:solidFill>
                <a:latin typeface="+mj-ea"/>
                <a:ea typeface="+mj-ea"/>
                <a:cs typeface="Times New Roman" panose="02020603050405020304" pitchFamily="18" charset="0"/>
              </a:rPr>
              <a:t>。</a:t>
            </a:r>
            <a:endParaRPr lang="zh-CN" altLang="zh-CN" sz="1600" kern="100" dirty="0">
              <a:latin typeface="+mj-ea"/>
              <a:ea typeface="+mj-ea"/>
              <a:cs typeface="Times New Roman" panose="02020603050405020304" pitchFamily="18" charset="0"/>
            </a:endParaRPr>
          </a:p>
          <a:p>
            <a:pPr>
              <a:lnSpc>
                <a:spcPct val="150000"/>
              </a:lnSpc>
            </a:pPr>
            <a:endParaRPr lang="zh-CN" altLang="zh-CN" sz="1600" kern="100" dirty="0">
              <a:effectLst/>
              <a:latin typeface="+mj-ea"/>
              <a:ea typeface="+mj-ea"/>
              <a:cs typeface="Times New Roman" panose="02020603050405020304" pitchFamily="18" charset="0"/>
            </a:endParaRPr>
          </a:p>
        </p:txBody>
      </p:sp>
      <p:graphicFrame>
        <p:nvGraphicFramePr>
          <p:cNvPr id="7" name="表格 6">
            <a:extLst>
              <a:ext uri="{FF2B5EF4-FFF2-40B4-BE49-F238E27FC236}">
                <a16:creationId xmlns:a16="http://schemas.microsoft.com/office/drawing/2014/main" id="{A44AC48D-C5CD-47EE-9602-46DDC1A43FA0}"/>
              </a:ext>
            </a:extLst>
          </p:cNvPr>
          <p:cNvGraphicFramePr>
            <a:graphicFrameLocks noGrp="1"/>
          </p:cNvGraphicFramePr>
          <p:nvPr>
            <p:extLst>
              <p:ext uri="{D42A27DB-BD31-4B8C-83A1-F6EECF244321}">
                <p14:modId xmlns:p14="http://schemas.microsoft.com/office/powerpoint/2010/main" val="1867409655"/>
              </p:ext>
            </p:extLst>
          </p:nvPr>
        </p:nvGraphicFramePr>
        <p:xfrm>
          <a:off x="1853066" y="2008259"/>
          <a:ext cx="8822266" cy="3039854"/>
        </p:xfrm>
        <a:graphic>
          <a:graphicData uri="http://schemas.openxmlformats.org/drawingml/2006/table">
            <a:tbl>
              <a:tblPr>
                <a:tableStyleId>{5C22544A-7EE6-4342-B048-85BDC9FD1C3A}</a:tableStyleId>
              </a:tblPr>
              <a:tblGrid>
                <a:gridCol w="3454399">
                  <a:extLst>
                    <a:ext uri="{9D8B030D-6E8A-4147-A177-3AD203B41FA5}">
                      <a16:colId xmlns:a16="http://schemas.microsoft.com/office/drawing/2014/main" val="478460211"/>
                    </a:ext>
                  </a:extLst>
                </a:gridCol>
                <a:gridCol w="5367867">
                  <a:extLst>
                    <a:ext uri="{9D8B030D-6E8A-4147-A177-3AD203B41FA5}">
                      <a16:colId xmlns:a16="http://schemas.microsoft.com/office/drawing/2014/main" val="3365545283"/>
                    </a:ext>
                  </a:extLst>
                </a:gridCol>
              </a:tblGrid>
              <a:tr h="331807">
                <a:tc>
                  <a:txBody>
                    <a:bodyPr/>
                    <a:lstStyle/>
                    <a:p>
                      <a:pPr algn="ctr">
                        <a:lnSpc>
                          <a:spcPct val="150000"/>
                        </a:lnSpc>
                        <a:spcAft>
                          <a:spcPts val="0"/>
                        </a:spcAft>
                      </a:pPr>
                      <a:r>
                        <a:rPr lang="zh-CN" altLang="en-US" sz="1800" b="1" kern="0" dirty="0">
                          <a:solidFill>
                            <a:srgbClr val="002060"/>
                          </a:solidFill>
                          <a:effectLst/>
                          <a:latin typeface="+mj-ea"/>
                          <a:ea typeface="+mj-ea"/>
                          <a:cs typeface="+mn-cs"/>
                        </a:rPr>
                        <a:t>分类标准</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ctr">
                        <a:lnSpc>
                          <a:spcPct val="150000"/>
                        </a:lnSpc>
                        <a:spcAft>
                          <a:spcPts val="0"/>
                        </a:spcAft>
                      </a:pPr>
                      <a:r>
                        <a:rPr lang="zh-CN" altLang="en-US" sz="1800" b="1" kern="0" dirty="0">
                          <a:solidFill>
                            <a:srgbClr val="002060"/>
                          </a:solidFill>
                          <a:effectLst/>
                          <a:latin typeface="+mj-ea"/>
                          <a:ea typeface="+mj-ea"/>
                          <a:cs typeface="+mn-cs"/>
                        </a:rPr>
                        <a:t>类型</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2834771396"/>
                  </a:ext>
                </a:extLst>
              </a:tr>
              <a:tr h="707897">
                <a:tc>
                  <a:txBody>
                    <a:bodyPr/>
                    <a:lstStyle/>
                    <a:p>
                      <a:pPr algn="l">
                        <a:lnSpc>
                          <a:spcPct val="150000"/>
                        </a:lnSpc>
                        <a:spcAft>
                          <a:spcPts val="0"/>
                        </a:spcAft>
                      </a:pPr>
                      <a:r>
                        <a:rPr lang="en-US" sz="1800" b="1" kern="0" dirty="0">
                          <a:solidFill>
                            <a:srgbClr val="002060"/>
                          </a:solidFill>
                          <a:effectLst/>
                          <a:latin typeface="+mj-ea"/>
                          <a:ea typeface="+mj-ea"/>
                        </a:rPr>
                        <a:t>1</a:t>
                      </a:r>
                      <a:r>
                        <a:rPr lang="zh-CN" sz="1800" b="1" kern="0" dirty="0">
                          <a:solidFill>
                            <a:srgbClr val="002060"/>
                          </a:solidFill>
                          <a:effectLst/>
                          <a:latin typeface="+mj-ea"/>
                          <a:ea typeface="+mj-ea"/>
                        </a:rPr>
                        <a:t>．</a:t>
                      </a:r>
                      <a:r>
                        <a:rPr lang="zh-CN" altLang="en-US" sz="1800" b="1" kern="0" dirty="0">
                          <a:solidFill>
                            <a:srgbClr val="002060"/>
                          </a:solidFill>
                          <a:effectLst/>
                          <a:latin typeface="+mj-ea"/>
                          <a:ea typeface="+mj-ea"/>
                        </a:rPr>
                        <a:t>从激励内容的角度</a:t>
                      </a:r>
                      <a:r>
                        <a:rPr lang="zh-CN" sz="1800" b="1" kern="0" dirty="0">
                          <a:solidFill>
                            <a:srgbClr val="002060"/>
                          </a:solidFill>
                          <a:effectLst/>
                          <a:latin typeface="+mj-ea"/>
                          <a:ea typeface="+mj-ea"/>
                        </a:rPr>
                        <a:t>。</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ctr">
                        <a:lnSpc>
                          <a:spcPct val="150000"/>
                        </a:lnSpc>
                        <a:spcAft>
                          <a:spcPts val="0"/>
                        </a:spcAft>
                      </a:pPr>
                      <a:r>
                        <a:rPr lang="zh-CN" altLang="en-US" sz="1800" b="1" kern="0" dirty="0">
                          <a:solidFill>
                            <a:srgbClr val="002060"/>
                          </a:solidFill>
                          <a:effectLst/>
                          <a:latin typeface="+mj-ea"/>
                          <a:ea typeface="+mj-ea"/>
                          <a:cs typeface="+mn-cs"/>
                        </a:rPr>
                        <a:t>物质激励</a:t>
                      </a:r>
                      <a:endParaRPr lang="en-US" altLang="zh-CN" sz="1800" b="1" kern="0" dirty="0">
                        <a:solidFill>
                          <a:srgbClr val="002060"/>
                        </a:solidFill>
                        <a:effectLst/>
                        <a:latin typeface="+mj-ea"/>
                        <a:ea typeface="+mj-ea"/>
                        <a:cs typeface="+mn-cs"/>
                      </a:endParaRPr>
                    </a:p>
                    <a:p>
                      <a:pPr algn="ctr">
                        <a:lnSpc>
                          <a:spcPct val="150000"/>
                        </a:lnSpc>
                        <a:spcAft>
                          <a:spcPts val="0"/>
                        </a:spcAft>
                      </a:pPr>
                      <a:r>
                        <a:rPr lang="zh-CN" altLang="en-US" sz="1800" b="1" kern="0" dirty="0">
                          <a:solidFill>
                            <a:srgbClr val="002060"/>
                          </a:solidFill>
                          <a:effectLst/>
                          <a:latin typeface="+mj-ea"/>
                          <a:ea typeface="+mj-ea"/>
                          <a:cs typeface="+mn-cs"/>
                        </a:rPr>
                        <a:t>精神激励</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04228006"/>
                  </a:ext>
                </a:extLst>
              </a:tr>
              <a:tr h="707897">
                <a:tc>
                  <a:txBody>
                    <a:bodyPr/>
                    <a:lstStyle/>
                    <a:p>
                      <a:pPr algn="l">
                        <a:lnSpc>
                          <a:spcPct val="150000"/>
                        </a:lnSpc>
                        <a:spcAft>
                          <a:spcPts val="0"/>
                        </a:spcAft>
                      </a:pPr>
                      <a:r>
                        <a:rPr lang="en-US" sz="1800" b="1" kern="0" dirty="0">
                          <a:solidFill>
                            <a:srgbClr val="002060"/>
                          </a:solidFill>
                          <a:effectLst/>
                          <a:latin typeface="+mj-ea"/>
                          <a:ea typeface="+mj-ea"/>
                        </a:rPr>
                        <a:t>2</a:t>
                      </a:r>
                      <a:r>
                        <a:rPr lang="zh-CN" sz="1800" b="1" kern="0" dirty="0">
                          <a:solidFill>
                            <a:srgbClr val="002060"/>
                          </a:solidFill>
                          <a:effectLst/>
                          <a:latin typeface="+mj-ea"/>
                          <a:ea typeface="+mj-ea"/>
                        </a:rPr>
                        <a:t>．</a:t>
                      </a:r>
                      <a:r>
                        <a:rPr lang="zh-CN" altLang="en-US" sz="1800" b="1" kern="0" dirty="0">
                          <a:solidFill>
                            <a:srgbClr val="002060"/>
                          </a:solidFill>
                          <a:effectLst/>
                          <a:latin typeface="+mj-ea"/>
                          <a:ea typeface="+mj-ea"/>
                        </a:rPr>
                        <a:t>从激励作用的角度</a:t>
                      </a:r>
                      <a:r>
                        <a:rPr lang="zh-CN" sz="1800" b="1" kern="0" dirty="0">
                          <a:solidFill>
                            <a:srgbClr val="002060"/>
                          </a:solidFill>
                          <a:effectLst/>
                          <a:latin typeface="+mj-ea"/>
                          <a:ea typeface="+mj-ea"/>
                        </a:rPr>
                        <a:t>。</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ctr">
                        <a:lnSpc>
                          <a:spcPct val="150000"/>
                        </a:lnSpc>
                        <a:spcAft>
                          <a:spcPts val="0"/>
                        </a:spcAft>
                      </a:pPr>
                      <a:r>
                        <a:rPr lang="zh-CN" altLang="en-US" sz="1800" b="1" kern="0" dirty="0">
                          <a:solidFill>
                            <a:srgbClr val="002060"/>
                          </a:solidFill>
                          <a:effectLst/>
                          <a:latin typeface="+mj-ea"/>
                          <a:ea typeface="+mj-ea"/>
                          <a:cs typeface="+mn-cs"/>
                        </a:rPr>
                        <a:t>正向激励</a:t>
                      </a:r>
                      <a:endParaRPr lang="en-US" altLang="zh-CN" sz="1800" b="1" kern="0" dirty="0">
                        <a:solidFill>
                          <a:srgbClr val="002060"/>
                        </a:solidFill>
                        <a:effectLst/>
                        <a:latin typeface="+mj-ea"/>
                        <a:ea typeface="+mj-ea"/>
                        <a:cs typeface="+mn-cs"/>
                      </a:endParaRPr>
                    </a:p>
                    <a:p>
                      <a:pPr algn="ctr">
                        <a:lnSpc>
                          <a:spcPct val="150000"/>
                        </a:lnSpc>
                        <a:spcAft>
                          <a:spcPts val="0"/>
                        </a:spcAft>
                      </a:pPr>
                      <a:r>
                        <a:rPr lang="zh-CN" altLang="en-US" sz="1800" b="1" kern="0" dirty="0">
                          <a:solidFill>
                            <a:srgbClr val="002060"/>
                          </a:solidFill>
                          <a:effectLst/>
                          <a:latin typeface="+mj-ea"/>
                          <a:ea typeface="+mj-ea"/>
                          <a:cs typeface="+mn-cs"/>
                        </a:rPr>
                        <a:t>负向激励</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extLst>
                  <a:ext uri="{0D108BD9-81ED-4DB2-BD59-A6C34878D82A}">
                    <a16:rowId xmlns:a16="http://schemas.microsoft.com/office/drawing/2014/main" val="3362877751"/>
                  </a:ext>
                </a:extLst>
              </a:tr>
              <a:tr h="1127804">
                <a:tc>
                  <a:txBody>
                    <a:bodyPr/>
                    <a:lstStyle/>
                    <a:p>
                      <a:pPr algn="l">
                        <a:lnSpc>
                          <a:spcPct val="150000"/>
                        </a:lnSpc>
                        <a:spcAft>
                          <a:spcPts val="0"/>
                        </a:spcAft>
                      </a:pPr>
                      <a:r>
                        <a:rPr lang="en-US" sz="1800" b="1" kern="0" dirty="0">
                          <a:solidFill>
                            <a:srgbClr val="002060"/>
                          </a:solidFill>
                          <a:effectLst/>
                          <a:latin typeface="+mj-ea"/>
                          <a:ea typeface="+mj-ea"/>
                        </a:rPr>
                        <a:t>3</a:t>
                      </a:r>
                      <a:r>
                        <a:rPr lang="zh-CN" sz="1800" b="1" kern="0" dirty="0">
                          <a:solidFill>
                            <a:srgbClr val="002060"/>
                          </a:solidFill>
                          <a:effectLst/>
                          <a:latin typeface="+mj-ea"/>
                          <a:ea typeface="+mj-ea"/>
                        </a:rPr>
                        <a:t>．</a:t>
                      </a:r>
                      <a:r>
                        <a:rPr lang="zh-CN" altLang="en-US" sz="1800" b="1" kern="0" dirty="0">
                          <a:solidFill>
                            <a:srgbClr val="002060"/>
                          </a:solidFill>
                          <a:effectLst/>
                          <a:latin typeface="+mj-ea"/>
                          <a:ea typeface="+mj-ea"/>
                        </a:rPr>
                        <a:t>从激励对象的角度</a:t>
                      </a:r>
                      <a:r>
                        <a:rPr lang="zh-CN" sz="1800" b="1" kern="0" dirty="0">
                          <a:solidFill>
                            <a:srgbClr val="002060"/>
                          </a:solidFill>
                          <a:effectLst/>
                          <a:latin typeface="+mj-ea"/>
                          <a:ea typeface="+mj-ea"/>
                        </a:rPr>
                        <a:t>。</a:t>
                      </a:r>
                      <a:endParaRPr lang="zh-CN" sz="1800" b="1" kern="100" dirty="0">
                        <a:solidFill>
                          <a:srgbClr val="002060"/>
                        </a:solidFill>
                        <a:effectLst/>
                        <a:latin typeface="+mj-ea"/>
                        <a:ea typeface="+mj-ea"/>
                        <a:cs typeface="Times New Roman" panose="02020603050405020304" pitchFamily="18" charset="0"/>
                      </a:endParaRPr>
                    </a:p>
                  </a:txBody>
                  <a:tcPr marL="68580" marR="68580" marT="0" marB="0"/>
                </a:tc>
                <a:tc>
                  <a:txBody>
                    <a:bodyPr/>
                    <a:lstStyle/>
                    <a:p>
                      <a:pPr algn="ctr">
                        <a:lnSpc>
                          <a:spcPct val="150000"/>
                        </a:lnSpc>
                        <a:spcAft>
                          <a:spcPts val="0"/>
                        </a:spcAft>
                      </a:pPr>
                      <a:r>
                        <a:rPr lang="zh-CN" altLang="en-US" sz="1800" b="1" kern="0" dirty="0">
                          <a:solidFill>
                            <a:srgbClr val="002060"/>
                          </a:solidFill>
                          <a:effectLst/>
                          <a:latin typeface="+mj-ea"/>
                          <a:ea typeface="+mj-ea"/>
                        </a:rPr>
                        <a:t>他人激励</a:t>
                      </a:r>
                      <a:endParaRPr lang="en-US" altLang="zh-CN" sz="1800" b="1" kern="0" dirty="0">
                        <a:solidFill>
                          <a:srgbClr val="002060"/>
                        </a:solidFill>
                        <a:effectLst/>
                        <a:latin typeface="+mj-ea"/>
                        <a:ea typeface="+mj-ea"/>
                      </a:endParaRPr>
                    </a:p>
                    <a:p>
                      <a:pPr algn="ctr">
                        <a:lnSpc>
                          <a:spcPct val="150000"/>
                        </a:lnSpc>
                        <a:spcAft>
                          <a:spcPts val="0"/>
                        </a:spcAft>
                      </a:pPr>
                      <a:r>
                        <a:rPr lang="zh-CN" altLang="en-US" sz="1800" b="1" kern="0" dirty="0">
                          <a:solidFill>
                            <a:srgbClr val="002060"/>
                          </a:solidFill>
                          <a:effectLst/>
                          <a:latin typeface="+mj-ea"/>
                          <a:ea typeface="+mj-ea"/>
                        </a:rPr>
                        <a:t>自我激励</a:t>
                      </a:r>
                      <a:endParaRPr lang="zh-CN" sz="1800" b="1" kern="100" dirty="0">
                        <a:solidFill>
                          <a:srgbClr val="002060"/>
                        </a:solidFill>
                        <a:effectLst/>
                        <a:latin typeface="+mj-ea"/>
                        <a:ea typeface="+mj-ea"/>
                      </a:endParaRPr>
                    </a:p>
                  </a:txBody>
                  <a:tcPr marL="68580" marR="68580" marT="0" marB="0"/>
                </a:tc>
                <a:extLst>
                  <a:ext uri="{0D108BD9-81ED-4DB2-BD59-A6C34878D82A}">
                    <a16:rowId xmlns:a16="http://schemas.microsoft.com/office/drawing/2014/main" val="4009337048"/>
                  </a:ext>
                </a:extLst>
              </a:tr>
            </a:tbl>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2467</TotalTime>
  <Words>8078</Words>
  <Application>Microsoft Office PowerPoint</Application>
  <PresentationFormat>宽屏</PresentationFormat>
  <Paragraphs>834</Paragraphs>
  <Slides>66</Slides>
  <Notes>66</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66</vt:i4>
      </vt:variant>
    </vt:vector>
  </HeadingPairs>
  <TitlesOfParts>
    <vt:vector size="75" baseType="lpstr">
      <vt:lpstr>等线</vt:lpstr>
      <vt:lpstr>黑体</vt:lpstr>
      <vt:lpstr>华文新魏</vt:lpstr>
      <vt:lpstr>华文中宋</vt:lpstr>
      <vt:lpstr>微软雅黑</vt:lpstr>
      <vt:lpstr>Arial</vt:lpstr>
      <vt:lpstr>Calibri</vt:lpstr>
      <vt:lpstr>Times New Roman</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周 润芝</cp:lastModifiedBy>
  <cp:revision>125</cp:revision>
  <dcterms:created xsi:type="dcterms:W3CDTF">2017-05-13T03:05:00Z</dcterms:created>
  <dcterms:modified xsi:type="dcterms:W3CDTF">2022-08-26T10:39:53Z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