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  <p:sldMasterId id="2147483675" r:id="rId3"/>
  </p:sldMasterIdLst>
  <p:notesMasterIdLst>
    <p:notesMasterId r:id="rId34"/>
  </p:notesMasterIdLst>
  <p:handoutMasterIdLst>
    <p:handoutMasterId r:id="rId35"/>
  </p:handoutMasterIdLst>
  <p:sldIdLst>
    <p:sldId id="593" r:id="rId4"/>
    <p:sldId id="985" r:id="rId5"/>
    <p:sldId id="1033" r:id="rId6"/>
    <p:sldId id="939" r:id="rId7"/>
    <p:sldId id="1034" r:id="rId8"/>
    <p:sldId id="987" r:id="rId9"/>
    <p:sldId id="1035" r:id="rId10"/>
    <p:sldId id="988" r:id="rId11"/>
    <p:sldId id="1036" r:id="rId12"/>
    <p:sldId id="989" r:id="rId13"/>
    <p:sldId id="1037" r:id="rId14"/>
    <p:sldId id="990" r:id="rId15"/>
    <p:sldId id="1038" r:id="rId16"/>
    <p:sldId id="1041" r:id="rId17"/>
    <p:sldId id="1042" r:id="rId18"/>
    <p:sldId id="1043" r:id="rId19"/>
    <p:sldId id="1044" r:id="rId20"/>
    <p:sldId id="1045" r:id="rId21"/>
    <p:sldId id="1046" r:id="rId22"/>
    <p:sldId id="1047" r:id="rId23"/>
    <p:sldId id="1048" r:id="rId24"/>
    <p:sldId id="928" r:id="rId25"/>
    <p:sldId id="1007" r:id="rId26"/>
    <p:sldId id="1039" r:id="rId27"/>
    <p:sldId id="1008" r:id="rId28"/>
    <p:sldId id="1040" r:id="rId29"/>
    <p:sldId id="1049" r:id="rId30"/>
    <p:sldId id="1051" r:id="rId31"/>
    <p:sldId id="1050" r:id="rId32"/>
    <p:sldId id="324" r:id="rId3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7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bany" initials="xb21cn" lastIdx="1" clrIdx="0"/>
  <p:cmAuthor id="1" name="ms" initials="m" lastIdx="2" clrIdx="0"/>
  <p:cmAuthor id="3" name="MSedu" initials="M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1620"/>
        <p:guide pos="278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25EC3-FA8C-4620-B609-2CEE59445900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533" y="685800"/>
            <a:ext cx="609493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D68E2-CFAD-4D02-9F91-A5968DA847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C2BCF-A1EC-4495-A169-B117DFEE7E6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2404427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29555818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33108911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15559940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24097068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4566579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32152433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10377912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5980827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1359558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12033853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21874603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21047063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23894844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18103272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242704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20014569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41702592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17739604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34946551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402302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1803197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2741243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577565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437880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3223724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3279563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我们接下来将这三个作用展开来分析。</a:t>
            </a:r>
          </a:p>
        </p:txBody>
      </p:sp>
    </p:spTree>
    <p:extLst>
      <p:ext uri="{BB962C8B-B14F-4D97-AF65-F5344CB8AC3E}">
        <p14:creationId xmlns:p14="http://schemas.microsoft.com/office/powerpoint/2010/main" val="177319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9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7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73.xml"/><Relationship Id="rId4" Type="http://schemas.openxmlformats.org/officeDocument/2006/relationships/tags" Target="../tags/tag7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78.xml"/><Relationship Id="rId4" Type="http://schemas.openxmlformats.org/officeDocument/2006/relationships/tags" Target="../tags/tag7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83.xml"/><Relationship Id="rId4" Type="http://schemas.openxmlformats.org/officeDocument/2006/relationships/tags" Target="../tags/tag8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86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tags" Target="../tags/tag87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9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4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5" Type="http://schemas.openxmlformats.org/officeDocument/2006/relationships/tags" Target="../tags/tag109.xml"/><Relationship Id="rId4" Type="http://schemas.openxmlformats.org/officeDocument/2006/relationships/tags" Target="../tags/tag108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15.xml"/><Relationship Id="rId4" Type="http://schemas.openxmlformats.org/officeDocument/2006/relationships/tags" Target="../tags/tag114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9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4.xml"/><Relationship Id="rId4" Type="http://schemas.openxmlformats.org/officeDocument/2006/relationships/tags" Target="../tags/tag12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8" name="Rounded Rectangle 7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45440" y="2207338"/>
            <a:ext cx="7147931" cy="1848173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7572652" y="2208862"/>
            <a:ext cx="1190348" cy="1845125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Rectangle 12"/>
          <p:cNvSpPr/>
          <p:nvPr userDrawn="1"/>
        </p:nvSpPr>
        <p:spPr>
          <a:xfrm>
            <a:off x="7712714" y="2352905"/>
            <a:ext cx="910224" cy="155703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Rectangle 13"/>
          <p:cNvSpPr/>
          <p:nvPr userDrawn="1"/>
        </p:nvSpPr>
        <p:spPr>
          <a:xfrm>
            <a:off x="445483" y="2292117"/>
            <a:ext cx="6947845" cy="168431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3469558"/>
            <a:ext cx="762000" cy="342960"/>
          </a:xfrm>
        </p:spPr>
        <p:txBody>
          <a:bodyPr/>
          <a:lstStyle>
            <a:lvl1pPr algn="ctr">
              <a:defRPr sz="2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41822" y="3420055"/>
            <a:ext cx="6755166" cy="498362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 userDrawn="1"/>
        </p:nvSpPr>
        <p:spPr>
          <a:xfrm>
            <a:off x="538971" y="2354992"/>
            <a:ext cx="6760868" cy="1558563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3486760"/>
            <a:ext cx="6553200" cy="342960"/>
          </a:xfrm>
        </p:spPr>
        <p:txBody>
          <a:bodyPr>
            <a:normAutofit/>
          </a:bodyPr>
          <a:lstStyle>
            <a:lvl1pPr marL="0" indent="0" algn="ctr">
              <a:buNone/>
              <a:defRPr sz="1350" cap="all" spc="300" baseline="0"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2420698"/>
            <a:ext cx="6629400" cy="914561"/>
          </a:xfrm>
        </p:spPr>
        <p:txBody>
          <a:bodyPr anchor="b" anchorCtr="0">
            <a:noAutofit/>
          </a:bodyPr>
          <a:lstStyle>
            <a:lvl1pPr>
              <a:defRPr sz="3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6" name="文本框 15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本次课程为《现代物流学》精讲课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</a:t>
            </a:r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7" name="图片 16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61702" y="171480"/>
            <a:ext cx="1859280" cy="4592779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35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955225" y="263603"/>
            <a:ext cx="1672235" cy="4408534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296622"/>
            <a:ext cx="1485531" cy="434249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5799"/>
            <a:ext cx="6172200" cy="434416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2" name="文本框 11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本次课程为《学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前教育史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》精讲课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0" name="图片 9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 flipV="1">
            <a:off x="0" y="321"/>
            <a:ext cx="9144000" cy="514375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685885"/>
            <a:ext cx="7349400" cy="1928038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2670630"/>
            <a:ext cx="7349400" cy="1104436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117938"/>
            <a:ext cx="8226900" cy="3569841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17145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2886656"/>
            <a:ext cx="5826600" cy="575171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3461827"/>
            <a:ext cx="5826600" cy="65078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126039"/>
            <a:ext cx="3882600" cy="356174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126039"/>
            <a:ext cx="3882600" cy="3561740"/>
          </a:xfrm>
        </p:spPr>
        <p:txBody>
          <a:bodyPr lIns="90000" tIns="46800" rIns="90000" bIns="46800">
            <a:normAutofit/>
          </a:bodyPr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05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05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072032"/>
            <a:ext cx="4006800" cy="286235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390672"/>
            <a:ext cx="4006800" cy="32971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066428"/>
            <a:ext cx="4006800" cy="286235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390672"/>
            <a:ext cx="4006800" cy="32971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62710" y="4768096"/>
            <a:ext cx="2133600" cy="273892"/>
          </a:xfrm>
        </p:spPr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19672" y="3651870"/>
            <a:ext cx="8118475" cy="273685"/>
          </a:xfrm>
        </p:spPr>
        <p:txBody>
          <a:bodyPr/>
          <a:lstStyle/>
          <a:p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166544"/>
            <a:ext cx="3924808" cy="34564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166544"/>
            <a:ext cx="3920400" cy="34564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2022/8/31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685885"/>
            <a:ext cx="783000" cy="3772366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1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685885"/>
            <a:ext cx="6876900" cy="3772366"/>
          </a:xfrm>
        </p:spPr>
        <p:txBody>
          <a:bodyPr vert="eaVert" lIns="46800" tIns="46800" rIns="46800" bIns="46800"/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580572"/>
            <a:ext cx="8229600" cy="4112608"/>
          </a:xfrm>
        </p:spPr>
        <p:txBody>
          <a:bodyPr/>
          <a:lstStyle>
            <a:lvl1pPr marL="171450" indent="-17145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1863230"/>
            <a:ext cx="7349400" cy="764194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5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2670630"/>
            <a:ext cx="7349400" cy="353744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685885"/>
            <a:ext cx="7349400" cy="1928038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2670630"/>
            <a:ext cx="7349400" cy="1104436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117938"/>
            <a:ext cx="8226900" cy="3569841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17145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2886656"/>
            <a:ext cx="5826600" cy="575171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3461827"/>
            <a:ext cx="5826600" cy="65078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126039"/>
            <a:ext cx="3882600" cy="356174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126039"/>
            <a:ext cx="3882600" cy="3561740"/>
          </a:xfrm>
        </p:spPr>
        <p:txBody>
          <a:bodyPr lIns="90000" tIns="46800" rIns="90000" bIns="46800">
            <a:normAutofit/>
          </a:bodyPr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05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05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072032"/>
            <a:ext cx="4006800" cy="286235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390672"/>
            <a:ext cx="4006800" cy="32971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066428"/>
            <a:ext cx="4006800" cy="286235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390672"/>
            <a:ext cx="4006800" cy="32971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8" name="Rounded Rectangle 7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51976" y="2210187"/>
            <a:ext cx="8265160" cy="1848173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/>
          <p:cNvSpPr/>
          <p:nvPr userDrawn="1"/>
        </p:nvSpPr>
        <p:spPr>
          <a:xfrm>
            <a:off x="567656" y="2286400"/>
            <a:ext cx="8033800" cy="168431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2400719"/>
            <a:ext cx="7696200" cy="97172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675496" y="3406736"/>
            <a:ext cx="7818120" cy="498362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456237"/>
            <a:ext cx="7696200" cy="3929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80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8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675757" y="2343560"/>
            <a:ext cx="7817599" cy="1558563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文本框 11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本次课程为《学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前教育史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》精讲课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1" name="图片 10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166544"/>
            <a:ext cx="3924808" cy="34564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166544"/>
            <a:ext cx="3920400" cy="34564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2022/8/31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685885"/>
            <a:ext cx="783000" cy="3772366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1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685885"/>
            <a:ext cx="6876900" cy="3772366"/>
          </a:xfrm>
        </p:spPr>
        <p:txBody>
          <a:bodyPr vert="eaVert" lIns="46800" tIns="46800" rIns="46800" bIns="46800"/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580572"/>
            <a:ext cx="8229600" cy="4112608"/>
          </a:xfrm>
        </p:spPr>
        <p:txBody>
          <a:bodyPr/>
          <a:lstStyle>
            <a:lvl1pPr marL="171450" indent="-17145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1863230"/>
            <a:ext cx="7349400" cy="764194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5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2670630"/>
            <a:ext cx="7349400" cy="353744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333"/>
            <a:ext cx="8260672" cy="77970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289529"/>
            <a:ext cx="4038600" cy="330613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9529"/>
            <a:ext cx="4038600" cy="330613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333"/>
            <a:ext cx="8260672" cy="779707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292054"/>
            <a:ext cx="4040188" cy="479905"/>
          </a:xfrm>
        </p:spPr>
        <p:txBody>
          <a:bodyPr anchor="b">
            <a:noAutofit/>
          </a:bodyPr>
          <a:lstStyle>
            <a:lvl1pPr marL="0" indent="0" algn="ctr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1829120"/>
            <a:ext cx="4040188" cy="276630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2054"/>
            <a:ext cx="4041775" cy="479905"/>
          </a:xfrm>
        </p:spPr>
        <p:txBody>
          <a:bodyPr anchor="b">
            <a:noAutofit/>
          </a:bodyPr>
          <a:lstStyle>
            <a:lvl1pPr marL="0" indent="0" algn="ctr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29120"/>
            <a:ext cx="4041775" cy="276630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11" name="Rounded Rectangle 10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2" name="文本框 11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本次课程为《现代物流学》精讲课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7" name="图片 6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12" name="Rounded Rectangle 11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14440"/>
            <a:ext cx="4572000" cy="394404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0034" y="1129482"/>
            <a:ext cx="2716566" cy="264307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 userDrawn="1"/>
        </p:nvSpPr>
        <p:spPr>
          <a:xfrm>
            <a:off x="676690" y="1232069"/>
            <a:ext cx="2483254" cy="2426170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229240"/>
            <a:ext cx="2298634" cy="1314680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300962"/>
            <a:ext cx="2298634" cy="893871"/>
          </a:xfrm>
        </p:spPr>
        <p:txBody>
          <a:bodyPr anchor="b">
            <a:normAutofit/>
          </a:bodyPr>
          <a:lstStyle>
            <a:lvl1pPr algn="l">
              <a:defRPr sz="15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文本框 12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本次课程为《现代物流学》精讲课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4" name="图片 13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9" name="Rounded Rectangle 8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66159"/>
            <a:ext cx="7772400" cy="3249241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8035" indent="0">
              <a:buNone/>
              <a:defRPr sz="1500"/>
            </a:lvl7pPr>
            <a:lvl8pPr marL="2400935" indent="0">
              <a:buNone/>
              <a:defRPr sz="1500"/>
            </a:lvl8pPr>
            <a:lvl9pPr marL="2743835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685800" y="3715400"/>
            <a:ext cx="7772400" cy="1028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761999" y="3772560"/>
            <a:ext cx="7600765" cy="902351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914400" y="4229840"/>
            <a:ext cx="7328514" cy="338831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/>
          <p:cNvSpPr/>
          <p:nvPr userDrawn="1"/>
        </p:nvSpPr>
        <p:spPr>
          <a:xfrm>
            <a:off x="605589" y="3806856"/>
            <a:ext cx="7946136" cy="823104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4243159"/>
            <a:ext cx="7244736" cy="3013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25" cap="all" spc="250" baseline="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29720"/>
            <a:ext cx="7328514" cy="392351"/>
          </a:xfrm>
        </p:spPr>
        <p:txBody>
          <a:bodyPr anchor="ctr" anchorCtr="0"/>
          <a:lstStyle>
            <a:lvl1pPr algn="ctr">
              <a:defRPr sz="15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5" name="文本框 14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本次课程为《现代物流学》精讲课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6" name="图片 15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14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22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ags" Target="../tags/tag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ags" Target="../tags/tag63.xml"/><Relationship Id="rId18" Type="http://schemas.openxmlformats.org/officeDocument/2006/relationships/tags" Target="../tags/tag68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17" Type="http://schemas.openxmlformats.org/officeDocument/2006/relationships/tags" Target="../tags/tag67.xml"/><Relationship Id="rId2" Type="http://schemas.openxmlformats.org/officeDocument/2006/relationships/slideLayout" Target="../slideLayouts/slideLayout26.xml"/><Relationship Id="rId16" Type="http://schemas.openxmlformats.org/officeDocument/2006/relationships/tags" Target="../tags/tag6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tags" Target="../tags/tag65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ags" Target="../tags/tag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7" name="Rounded Rectangle 6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680"/>
            <a:ext cx="8229600" cy="328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8096"/>
            <a:ext cx="2133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AD03F8B0-DC90-4F24-9965-B99CE2D39518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8096"/>
            <a:ext cx="2133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274320" y="208661"/>
            <a:ext cx="8595360" cy="994584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35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372863" y="279695"/>
            <a:ext cx="8380520" cy="8390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306333"/>
            <a:ext cx="8260672" cy="779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2625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57175" indent="-171450" algn="l" defTabSz="685800" rtl="0" eaLnBrk="1" latinLnBrk="0" hangingPunct="1">
        <a:spcBef>
          <a:spcPct val="15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80060" indent="-171450" algn="l" defTabSz="685800" rtl="0" eaLnBrk="1" latinLnBrk="0" hangingPunct="1">
        <a:spcBef>
          <a:spcPct val="15000"/>
        </a:spcBef>
        <a:buClr>
          <a:schemeClr val="accent2"/>
        </a:buClr>
        <a:buFont typeface="Arial" panose="020B0604020202020204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spcBef>
          <a:spcPct val="15000"/>
        </a:spcBef>
        <a:buClr>
          <a:schemeClr val="accent3"/>
        </a:buClr>
        <a:buFont typeface="Arial" panose="020B0604020202020204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3pPr>
      <a:lvl4pPr marL="960120" indent="-171450" algn="l" defTabSz="685800" rtl="0" eaLnBrk="1" latinLnBrk="0" hangingPunct="1">
        <a:spcBef>
          <a:spcPct val="15000"/>
        </a:spcBef>
        <a:buClr>
          <a:schemeClr val="accent4"/>
        </a:buClr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spcBef>
          <a:spcPct val="15000"/>
        </a:spcBef>
        <a:buClr>
          <a:schemeClr val="accent5"/>
        </a:buClr>
        <a:buFont typeface="Arial" panose="020B0604020202020204" pitchFamily="34" charset="0"/>
        <a:buChar char="•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303020" indent="-137160" algn="l" defTabSz="685800" rtl="0" eaLnBrk="1" latinLnBrk="0" hangingPunct="1">
        <a:spcBef>
          <a:spcPct val="15000"/>
        </a:spcBef>
        <a:buClr>
          <a:schemeClr val="accent1"/>
        </a:buClr>
        <a:buFont typeface="Arial" panose="020B0604020202020204" pitchFamily="34" charset="0"/>
        <a:buChar char="•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508760" indent="-137160" algn="l" defTabSz="685800" rtl="0" eaLnBrk="1" latinLnBrk="0" hangingPunct="1">
        <a:spcBef>
          <a:spcPct val="15000"/>
        </a:spcBef>
        <a:buClr>
          <a:schemeClr val="accent2"/>
        </a:buClr>
        <a:buFont typeface="Arial" panose="020B0604020202020204" pitchFamily="34" charset="0"/>
        <a:buChar char="•"/>
        <a:defRPr sz="105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37160" algn="l" defTabSz="685800" rtl="0" eaLnBrk="1" latinLnBrk="0" hangingPunct="1">
        <a:spcBef>
          <a:spcPct val="15000"/>
        </a:spcBef>
        <a:buClr>
          <a:schemeClr val="accent3"/>
        </a:buClr>
        <a:buFont typeface="Arial" panose="020B0604020202020204" pitchFamily="34" charset="0"/>
        <a:buChar char="•"/>
        <a:defRPr sz="105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15000"/>
        </a:spcBef>
        <a:buClr>
          <a:schemeClr val="accent4"/>
        </a:buClr>
        <a:buFont typeface="Arial" panose="020B0604020202020204" pitchFamily="34" charset="0"/>
        <a:buChar char="•"/>
        <a:defRPr sz="105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80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456300" y="456356"/>
            <a:ext cx="8226900" cy="529265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456300" y="1117938"/>
            <a:ext cx="8226900" cy="356984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459000" y="4736385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2022/8/31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3087000" y="4736385"/>
            <a:ext cx="2970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6658200" y="4736385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456300" y="456356"/>
            <a:ext cx="8226900" cy="529265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456300" y="1117938"/>
            <a:ext cx="8226900" cy="356984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459000" y="4736385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本课程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3087000" y="4736385"/>
            <a:ext cx="2970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6658200" y="4736385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文本框 177"/>
          <p:cNvSpPr txBox="1"/>
          <p:nvPr/>
        </p:nvSpPr>
        <p:spPr>
          <a:xfrm>
            <a:off x="665719" y="963792"/>
            <a:ext cx="46971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rgbClr val="15275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中级经济师</a:t>
            </a:r>
            <a:endParaRPr lang="en-US" altLang="zh-CN" sz="3600" b="1" dirty="0">
              <a:solidFill>
                <a:srgbClr val="15275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dist"/>
            <a:r>
              <a:rPr lang="zh-CN" altLang="en-US" sz="3600" b="1" dirty="0">
                <a:solidFill>
                  <a:srgbClr val="15275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工商管理专业知识与</a:t>
            </a:r>
            <a:endParaRPr lang="en-US" altLang="zh-CN" sz="3600" b="1" dirty="0">
              <a:solidFill>
                <a:srgbClr val="15275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zh-CN" altLang="en-US" sz="3600" b="1" dirty="0">
                <a:solidFill>
                  <a:srgbClr val="15275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实务</a:t>
            </a:r>
            <a:endParaRPr lang="zh-CN" altLang="en-US" sz="3600" b="1" dirty="0">
              <a:solidFill>
                <a:srgbClr val="15275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66597" y="3302545"/>
            <a:ext cx="4697150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授课老师：陈老师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、根据我国公司法，有限责任公司经理的聘任或解聘由（）决定。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．股东会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．董事会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．监事会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．职工大会</a:t>
            </a:r>
          </a:p>
        </p:txBody>
      </p:sp>
    </p:spTree>
    <p:extLst>
      <p:ext uri="{BB962C8B-B14F-4D97-AF65-F5344CB8AC3E}">
        <p14:creationId xmlns:p14="http://schemas.microsoft.com/office/powerpoint/2010/main" val="408391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】B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作为董事会的辅助执行机构，经理的聘任和解聘均由董事会决定。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经理机构的内容。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4887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、根据我国公司法，关于股份有限公司监事会的说法，错误的是（）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．监事会成员不得少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．监事会中职工代表比例不得少于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1/3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．监事会主席由全体监事过半数选举产生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．监事会的监事任期届满不得连任</a:t>
            </a: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7500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】D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监事会的监事任期届满可以连任。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监事会的内容。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7946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、根据我国公司法、下列权利中，不属于股东权利的是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A.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财务负责人的聘任权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股东会的表决权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监事的选举权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D.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公司股利的分配权</a:t>
            </a: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87159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】A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公司法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的规定，股东主要享有以下权利：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会的出席权、表决权。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临时股东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会召开的提议权和提案权。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(3)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董事、监事的选举权、被选举权。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(4)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公司资料的查阅权。</a:t>
            </a:r>
          </a:p>
          <a:p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5485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(5)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公司股利的分配权。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(6)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公司剩余财产的分配权。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(7)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出资、股份的转让权。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(8)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其他股东转让出资的优先购买权。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(9)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公司新增资本的优先认购权。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(10)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股东诉讼权。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股东权利的内容。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6201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有限责任公司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定年度财务预算方案、决算方案的职权属于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董事会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经理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股东会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监事会</a:t>
            </a: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0752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】A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）是股东机构的合法召集人，向股东会报告工作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）执行股东会的决议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）决定公司的经营计划和投资方案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）制订公司的年度财务预算方案、决算方案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）制订公司的利润分配方案和弥补亏损方案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）制订公司增资或减资方案以及发行公司债券方案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）制定公司合并、分立、解散或者变更公司形式的方案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03655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）决定公司内部管理机构的设置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）决定聘任或者解聘公司经理、副经理、财务负责人，并决定其报酬事项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）制定公司的基本管理制度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）公司章程规定的其他职权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有限责任公司董事会的职权。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7058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考核第二章知识点的题目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一、单项选择题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、王某是甲公司的发起人股东，公司成立后，王某因抽逃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5000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万元被查处，根据我国公司法，对王某处以（）万元的罚款。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50~250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50~500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250~750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250~1000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lnSpc>
                <a:spcPct val="150000"/>
              </a:lnSpc>
            </a:pP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92686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甲省乙市市属国有独资公司聘任总经理，该事项决策权属于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fontAlgn="base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监事会</a:t>
            </a:r>
          </a:p>
          <a:p>
            <a:pPr fontAlgn="base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乙市国有资产监督管理机构</a:t>
            </a:r>
          </a:p>
          <a:p>
            <a:pPr fontAlgn="base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董事会</a:t>
            </a:r>
          </a:p>
          <a:p>
            <a:pPr fontAlgn="base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乙市人民政府</a:t>
            </a: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38695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】C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我国公司法规定，国有独资公司设经理，由董事会聘任或解聘。经国有独资监管机构同意，董事会成员可以兼任经理。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国有独资公司的经理机构。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7611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二、多项选择题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、根据我国公司法，关于股份有限公司股东大会的说法，正确的有（   ）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．股东大会应当每年召开两次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．股东大会的表决实行一人一票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．股东可以委托代理人出席股东大会</a:t>
            </a:r>
          </a:p>
        </p:txBody>
      </p:sp>
    </p:spTree>
    <p:extLst>
      <p:ext uri="{BB962C8B-B14F-4D97-AF65-F5344CB8AC3E}">
        <p14:creationId xmlns:p14="http://schemas.microsoft.com/office/powerpoint/2010/main" val="1664986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．股东大会增加注册资本的决议，必须经出席会议的股东所持表决权的过半数通过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．股东大会享有对公司重要事项的最终决定权</a:t>
            </a:r>
          </a:p>
          <a:p>
            <a:pPr lvl="0">
              <a:lnSpc>
                <a:spcPct val="150000"/>
              </a:lnSpc>
            </a:pPr>
            <a:b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10722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】CE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股东年会一个业务年度召开一次，股东大会的表决实行一股一权。股东大会增加注册资本的决议，必须经出席会议的股东所持表决权的三分之二以上通过。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股东大会的召开及决议方式。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1392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、根据我国公司法规定有限责任公司董事会享有的职权有（）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．决定公司内部管理机构的设置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．决定公司合并、分立和解散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．制定公司的基本管理制度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．执行股东会的决议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．批准公司利润分方案</a:t>
            </a:r>
          </a:p>
        </p:txBody>
      </p:sp>
    </p:spTree>
    <p:extLst>
      <p:ext uri="{BB962C8B-B14F-4D97-AF65-F5344CB8AC3E}">
        <p14:creationId xmlns:p14="http://schemas.microsoft.com/office/powerpoint/2010/main" val="11902685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】ACD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决定公司合并、分立和解散和批准公司利润分方案都是股东大会的职权。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董事会的职权。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54704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根据我国公司法，关于上市公司独立董事，正确的有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间接持有上市公司已发行股份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1%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以上的人员可以担任该上市公司独立董事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在直接持有上市公司已发行股份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5%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以上的股东单位任职的人员不得担任该上市公司独立董事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上市公司独立董事必须具有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年以上法律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经济或其他履行独立董事职责的工作经验</a:t>
            </a:r>
          </a:p>
        </p:txBody>
      </p:sp>
    </p:spTree>
    <p:extLst>
      <p:ext uri="{BB962C8B-B14F-4D97-AF65-F5344CB8AC3E}">
        <p14:creationId xmlns:p14="http://schemas.microsoft.com/office/powerpoint/2010/main" val="25148778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上市公司前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名股东中的自然人股东的直系亲属不得担任上市公司的独立董事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E.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在上市公司任职的人员不得担任该上市公司的独立董事</a:t>
            </a:r>
          </a:p>
        </p:txBody>
      </p:sp>
    </p:spTree>
    <p:extLst>
      <p:ext uri="{BB962C8B-B14F-4D97-AF65-F5344CB8AC3E}">
        <p14:creationId xmlns:p14="http://schemas.microsoft.com/office/powerpoint/2010/main" val="38739926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】BDE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【解析】间接持有上市公司已发行股份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1%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以上的人员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可以担任该上市公司独立董事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上市公司独立董事必须具有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年以上法律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经济或其他履行独立董事职责的工作经验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独立董事的任职资格和任职条件。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2197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】C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股东的义务之一是不得抽逃出资的义务。一旦违反这一义务，处以所抽逃出资金额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5%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以上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15%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以下的罚款。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股东的义务。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83011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643026" y="1790537"/>
            <a:ext cx="5684562" cy="1098425"/>
          </a:xfrm>
        </p:spPr>
        <p:txBody>
          <a:bodyPr>
            <a:normAutofit/>
          </a:bodyPr>
          <a:lstStyle/>
          <a:p>
            <a:r>
              <a:rPr lang="zh-CN" altLang="en-US" b="1" spc="5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课后</a:t>
            </a:r>
            <a:r>
              <a:rPr lang="zh-CN" altLang="en-US" b="1" spc="5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记得多刷题、多复习、多预习</a:t>
            </a:r>
            <a:r>
              <a:rPr lang="en-US" altLang="zh-CN" b="1" spc="5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~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、根据我国公司法，股份有限公司召开股东代表大会修改公司章程，所形成的决议必须出席会议的股东所持表决权的（）通过。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．三分之一以上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．二分之一以上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．三分之二以上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．全体</a:t>
            </a: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4996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】C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普通决议可以采用简单多数的表决方式，但特别决议（修改公司章程、增加或减少注册资本、公司合并、分立、解散或者变更公司形式的决议），必须经出席会议的股东所持表决权的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2/3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以上通过。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股东大会会议的决议方式。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9958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、某公司为上市公司，根据我国公司法，下列情形中，该公司应召开临时股东大会的是（）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．该公司末弥补的亏损额达实收股本总额的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1/5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．持有该公司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5%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股份的固定请求召开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1/5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的监事提议召开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．董事人数不足法律规定人数的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2/3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2432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	D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公司末弥补的亏损额达实收股本总额的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1/3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持有该公司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10%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股份的固定请求召开；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监事提议召开。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临时股东大会召开的情形。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2076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、某股份有限公司决定于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日召开董事会，根据我国公可法该公司应当与（）前通知全体董事。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9008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835" y="1085850"/>
            <a:ext cx="6916420" cy="33115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	B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【解析】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召集董事会会议时，应当于会议召开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日前通知全体董事和监事。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董事会的召开  。</a:t>
            </a:r>
            <a:endParaRPr lang="zh-CN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004719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药剂师">
  <a:themeElements>
    <a:clrScheme name="药剂师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药剂师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药剂师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2006</TotalTime>
  <Words>1744</Words>
  <Application>Microsoft Office PowerPoint</Application>
  <PresentationFormat>全屏显示(16:9)</PresentationFormat>
  <Paragraphs>160</Paragraphs>
  <Slides>30</Slides>
  <Notes>29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30</vt:i4>
      </vt:variant>
    </vt:vector>
  </HeadingPairs>
  <TitlesOfParts>
    <vt:vector size="39" baseType="lpstr">
      <vt:lpstr>微软雅黑</vt:lpstr>
      <vt:lpstr>Arial</vt:lpstr>
      <vt:lpstr>Book Antiqua</vt:lpstr>
      <vt:lpstr>Calibri</vt:lpstr>
      <vt:lpstr>Century Gothic</vt:lpstr>
      <vt:lpstr>Wingdings</vt:lpstr>
      <vt:lpstr>药剂师</vt:lpstr>
      <vt:lpstr>自定义设计方案</vt:lpstr>
      <vt:lpstr>1_自定义设计方案</vt:lpstr>
      <vt:lpstr>PowerPoint 演示文稿</vt:lpstr>
      <vt:lpstr>考核第二章知识点的题目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课后记得多刷题、多复习、多预习~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现代物流学</dc:title>
  <dc:creator>User</dc:creator>
  <cp:lastModifiedBy>陈 果</cp:lastModifiedBy>
  <cp:revision>309</cp:revision>
  <dcterms:created xsi:type="dcterms:W3CDTF">2020-06-29T06:29:00Z</dcterms:created>
  <dcterms:modified xsi:type="dcterms:W3CDTF">2022-08-31T03:53:54Z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