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2"/>
  </p:notesMasterIdLst>
  <p:sldIdLst>
    <p:sldId id="256" r:id="rId2"/>
    <p:sldId id="820" r:id="rId3"/>
    <p:sldId id="821" r:id="rId4"/>
    <p:sldId id="822" r:id="rId5"/>
    <p:sldId id="823" r:id="rId6"/>
    <p:sldId id="824" r:id="rId7"/>
    <p:sldId id="825" r:id="rId8"/>
    <p:sldId id="826" r:id="rId9"/>
    <p:sldId id="827" r:id="rId10"/>
    <p:sldId id="828" r:id="rId11"/>
    <p:sldId id="829" r:id="rId12"/>
    <p:sldId id="830" r:id="rId13"/>
    <p:sldId id="831" r:id="rId14"/>
    <p:sldId id="832" r:id="rId15"/>
    <p:sldId id="833" r:id="rId16"/>
    <p:sldId id="834" r:id="rId17"/>
    <p:sldId id="835" r:id="rId18"/>
    <p:sldId id="836" r:id="rId19"/>
    <p:sldId id="837" r:id="rId20"/>
    <p:sldId id="838" r:id="rId21"/>
    <p:sldId id="839" r:id="rId22"/>
    <p:sldId id="840" r:id="rId23"/>
    <p:sldId id="841" r:id="rId24"/>
    <p:sldId id="842" r:id="rId25"/>
    <p:sldId id="814" r:id="rId26"/>
    <p:sldId id="815" r:id="rId27"/>
    <p:sldId id="817" r:id="rId28"/>
    <p:sldId id="818" r:id="rId29"/>
    <p:sldId id="843" r:id="rId30"/>
    <p:sldId id="844" r:id="rId31"/>
    <p:sldId id="845" r:id="rId32"/>
    <p:sldId id="848" r:id="rId33"/>
    <p:sldId id="849" r:id="rId34"/>
    <p:sldId id="850" r:id="rId35"/>
    <p:sldId id="851" r:id="rId36"/>
    <p:sldId id="852" r:id="rId37"/>
    <p:sldId id="853" r:id="rId38"/>
    <p:sldId id="854" r:id="rId39"/>
    <p:sldId id="855" r:id="rId40"/>
    <p:sldId id="856" r:id="rId41"/>
    <p:sldId id="857" r:id="rId42"/>
    <p:sldId id="858" r:id="rId43"/>
    <p:sldId id="859" r:id="rId44"/>
    <p:sldId id="860" r:id="rId45"/>
    <p:sldId id="861" r:id="rId46"/>
    <p:sldId id="862" r:id="rId47"/>
    <p:sldId id="863" r:id="rId48"/>
    <p:sldId id="846" r:id="rId49"/>
    <p:sldId id="864" r:id="rId50"/>
    <p:sldId id="847" r:id="rId51"/>
  </p:sldIdLst>
  <p:sldSz cx="12192000" cy="6858000"/>
  <p:notesSz cx="6858000" cy="9144000"/>
  <p:custDataLst>
    <p:tags r:id="rId5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2">
          <p15:clr>
            <a:srgbClr val="A4A3A4"/>
          </p15:clr>
        </p15:guide>
        <p15:guide id="2" orient="horz" pos="967">
          <p15:clr>
            <a:srgbClr val="A4A3A4"/>
          </p15:clr>
        </p15:guide>
        <p15:guide id="3" orient="horz" pos="4065">
          <p15:clr>
            <a:srgbClr val="A4A3A4"/>
          </p15:clr>
        </p15:guide>
        <p15:guide id="4" pos="3831">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68" d="100"/>
          <a:sy n="68" d="100"/>
        </p:scale>
        <p:origin x="588" y="72"/>
      </p:cViewPr>
      <p:guideLst>
        <p:guide orient="horz" pos="2482"/>
        <p:guide orient="horz" pos="967"/>
        <p:guide orient="horz" pos="4065"/>
        <p:guide pos="3831"/>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2022/8/21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13723387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18355500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12510693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30456564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18925973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29540964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13663785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25668013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33645590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34257691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22487788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extLst>
      <p:ext uri="{BB962C8B-B14F-4D97-AF65-F5344CB8AC3E}">
        <p14:creationId xmlns:p14="http://schemas.microsoft.com/office/powerpoint/2010/main" val="14041680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21</a:t>
            </a:fld>
            <a:endParaRPr lang="zh-CN" altLang="en-US"/>
          </a:p>
        </p:txBody>
      </p:sp>
    </p:spTree>
    <p:extLst>
      <p:ext uri="{BB962C8B-B14F-4D97-AF65-F5344CB8AC3E}">
        <p14:creationId xmlns:p14="http://schemas.microsoft.com/office/powerpoint/2010/main" val="36875805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22</a:t>
            </a:fld>
            <a:endParaRPr lang="zh-CN" altLang="en-US"/>
          </a:p>
        </p:txBody>
      </p:sp>
    </p:spTree>
    <p:extLst>
      <p:ext uri="{BB962C8B-B14F-4D97-AF65-F5344CB8AC3E}">
        <p14:creationId xmlns:p14="http://schemas.microsoft.com/office/powerpoint/2010/main" val="2754833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23</a:t>
            </a:fld>
            <a:endParaRPr lang="zh-CN" altLang="en-US"/>
          </a:p>
        </p:txBody>
      </p:sp>
    </p:spTree>
    <p:extLst>
      <p:ext uri="{BB962C8B-B14F-4D97-AF65-F5344CB8AC3E}">
        <p14:creationId xmlns:p14="http://schemas.microsoft.com/office/powerpoint/2010/main" val="85020772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24</a:t>
            </a:fld>
            <a:endParaRPr lang="zh-CN" altLang="en-US"/>
          </a:p>
        </p:txBody>
      </p:sp>
    </p:spTree>
    <p:extLst>
      <p:ext uri="{BB962C8B-B14F-4D97-AF65-F5344CB8AC3E}">
        <p14:creationId xmlns:p14="http://schemas.microsoft.com/office/powerpoint/2010/main" val="38317137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25</a:t>
            </a:fld>
            <a:endParaRPr lang="zh-CN" altLang="en-US"/>
          </a:p>
        </p:txBody>
      </p:sp>
    </p:spTree>
    <p:extLst>
      <p:ext uri="{BB962C8B-B14F-4D97-AF65-F5344CB8AC3E}">
        <p14:creationId xmlns:p14="http://schemas.microsoft.com/office/powerpoint/2010/main" val="3920007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26</a:t>
            </a:fld>
            <a:endParaRPr lang="zh-CN" altLang="en-US"/>
          </a:p>
        </p:txBody>
      </p:sp>
    </p:spTree>
    <p:extLst>
      <p:ext uri="{BB962C8B-B14F-4D97-AF65-F5344CB8AC3E}">
        <p14:creationId xmlns:p14="http://schemas.microsoft.com/office/powerpoint/2010/main" val="36830803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27</a:t>
            </a:fld>
            <a:endParaRPr lang="zh-CN" altLang="en-US"/>
          </a:p>
        </p:txBody>
      </p:sp>
    </p:spTree>
    <p:extLst>
      <p:ext uri="{BB962C8B-B14F-4D97-AF65-F5344CB8AC3E}">
        <p14:creationId xmlns:p14="http://schemas.microsoft.com/office/powerpoint/2010/main" val="19093023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28</a:t>
            </a:fld>
            <a:endParaRPr lang="zh-CN" altLang="en-US"/>
          </a:p>
        </p:txBody>
      </p:sp>
    </p:spTree>
    <p:extLst>
      <p:ext uri="{BB962C8B-B14F-4D97-AF65-F5344CB8AC3E}">
        <p14:creationId xmlns:p14="http://schemas.microsoft.com/office/powerpoint/2010/main" val="15243095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29</a:t>
            </a:fld>
            <a:endParaRPr lang="zh-CN" altLang="en-US"/>
          </a:p>
        </p:txBody>
      </p:sp>
    </p:spTree>
    <p:extLst>
      <p:ext uri="{BB962C8B-B14F-4D97-AF65-F5344CB8AC3E}">
        <p14:creationId xmlns:p14="http://schemas.microsoft.com/office/powerpoint/2010/main" val="31404985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217279654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30</a:t>
            </a:fld>
            <a:endParaRPr lang="zh-CN" altLang="en-US"/>
          </a:p>
        </p:txBody>
      </p:sp>
    </p:spTree>
    <p:extLst>
      <p:ext uri="{BB962C8B-B14F-4D97-AF65-F5344CB8AC3E}">
        <p14:creationId xmlns:p14="http://schemas.microsoft.com/office/powerpoint/2010/main" val="1901515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31</a:t>
            </a:fld>
            <a:endParaRPr lang="zh-CN" altLang="en-US"/>
          </a:p>
        </p:txBody>
      </p:sp>
    </p:spTree>
    <p:extLst>
      <p:ext uri="{BB962C8B-B14F-4D97-AF65-F5344CB8AC3E}">
        <p14:creationId xmlns:p14="http://schemas.microsoft.com/office/powerpoint/2010/main" val="153845650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32</a:t>
            </a:fld>
            <a:endParaRPr lang="zh-CN" altLang="en-US"/>
          </a:p>
        </p:txBody>
      </p:sp>
    </p:spTree>
    <p:extLst>
      <p:ext uri="{BB962C8B-B14F-4D97-AF65-F5344CB8AC3E}">
        <p14:creationId xmlns:p14="http://schemas.microsoft.com/office/powerpoint/2010/main" val="65569809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33</a:t>
            </a:fld>
            <a:endParaRPr lang="zh-CN" altLang="en-US"/>
          </a:p>
        </p:txBody>
      </p:sp>
    </p:spTree>
    <p:extLst>
      <p:ext uri="{BB962C8B-B14F-4D97-AF65-F5344CB8AC3E}">
        <p14:creationId xmlns:p14="http://schemas.microsoft.com/office/powerpoint/2010/main" val="110434893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34</a:t>
            </a:fld>
            <a:endParaRPr lang="zh-CN" altLang="en-US"/>
          </a:p>
        </p:txBody>
      </p:sp>
    </p:spTree>
    <p:extLst>
      <p:ext uri="{BB962C8B-B14F-4D97-AF65-F5344CB8AC3E}">
        <p14:creationId xmlns:p14="http://schemas.microsoft.com/office/powerpoint/2010/main" val="368009233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35</a:t>
            </a:fld>
            <a:endParaRPr lang="zh-CN" altLang="en-US"/>
          </a:p>
        </p:txBody>
      </p:sp>
    </p:spTree>
    <p:extLst>
      <p:ext uri="{BB962C8B-B14F-4D97-AF65-F5344CB8AC3E}">
        <p14:creationId xmlns:p14="http://schemas.microsoft.com/office/powerpoint/2010/main" val="288951442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36</a:t>
            </a:fld>
            <a:endParaRPr lang="zh-CN" altLang="en-US"/>
          </a:p>
        </p:txBody>
      </p:sp>
    </p:spTree>
    <p:extLst>
      <p:ext uri="{BB962C8B-B14F-4D97-AF65-F5344CB8AC3E}">
        <p14:creationId xmlns:p14="http://schemas.microsoft.com/office/powerpoint/2010/main" val="276151706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37</a:t>
            </a:fld>
            <a:endParaRPr lang="zh-CN" altLang="en-US"/>
          </a:p>
        </p:txBody>
      </p:sp>
    </p:spTree>
    <p:extLst>
      <p:ext uri="{BB962C8B-B14F-4D97-AF65-F5344CB8AC3E}">
        <p14:creationId xmlns:p14="http://schemas.microsoft.com/office/powerpoint/2010/main" val="344541964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38</a:t>
            </a:fld>
            <a:endParaRPr lang="zh-CN" altLang="en-US"/>
          </a:p>
        </p:txBody>
      </p:sp>
    </p:spTree>
    <p:extLst>
      <p:ext uri="{BB962C8B-B14F-4D97-AF65-F5344CB8AC3E}">
        <p14:creationId xmlns:p14="http://schemas.microsoft.com/office/powerpoint/2010/main" val="181800674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39</a:t>
            </a:fld>
            <a:endParaRPr lang="zh-CN" altLang="en-US"/>
          </a:p>
        </p:txBody>
      </p:sp>
    </p:spTree>
    <p:extLst>
      <p:ext uri="{BB962C8B-B14F-4D97-AF65-F5344CB8AC3E}">
        <p14:creationId xmlns:p14="http://schemas.microsoft.com/office/powerpoint/2010/main" val="37345245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139178933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40</a:t>
            </a:fld>
            <a:endParaRPr lang="zh-CN" altLang="en-US"/>
          </a:p>
        </p:txBody>
      </p:sp>
    </p:spTree>
    <p:extLst>
      <p:ext uri="{BB962C8B-B14F-4D97-AF65-F5344CB8AC3E}">
        <p14:creationId xmlns:p14="http://schemas.microsoft.com/office/powerpoint/2010/main" val="107906039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41</a:t>
            </a:fld>
            <a:endParaRPr lang="zh-CN" altLang="en-US"/>
          </a:p>
        </p:txBody>
      </p:sp>
    </p:spTree>
    <p:extLst>
      <p:ext uri="{BB962C8B-B14F-4D97-AF65-F5344CB8AC3E}">
        <p14:creationId xmlns:p14="http://schemas.microsoft.com/office/powerpoint/2010/main" val="421268743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42</a:t>
            </a:fld>
            <a:endParaRPr lang="zh-CN" altLang="en-US"/>
          </a:p>
        </p:txBody>
      </p:sp>
    </p:spTree>
    <p:extLst>
      <p:ext uri="{BB962C8B-B14F-4D97-AF65-F5344CB8AC3E}">
        <p14:creationId xmlns:p14="http://schemas.microsoft.com/office/powerpoint/2010/main" val="114059997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43</a:t>
            </a:fld>
            <a:endParaRPr lang="zh-CN" altLang="en-US"/>
          </a:p>
        </p:txBody>
      </p:sp>
    </p:spTree>
    <p:extLst>
      <p:ext uri="{BB962C8B-B14F-4D97-AF65-F5344CB8AC3E}">
        <p14:creationId xmlns:p14="http://schemas.microsoft.com/office/powerpoint/2010/main" val="93140298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44</a:t>
            </a:fld>
            <a:endParaRPr lang="zh-CN" altLang="en-US"/>
          </a:p>
        </p:txBody>
      </p:sp>
    </p:spTree>
    <p:extLst>
      <p:ext uri="{BB962C8B-B14F-4D97-AF65-F5344CB8AC3E}">
        <p14:creationId xmlns:p14="http://schemas.microsoft.com/office/powerpoint/2010/main" val="160530436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45</a:t>
            </a:fld>
            <a:endParaRPr lang="zh-CN" altLang="en-US"/>
          </a:p>
        </p:txBody>
      </p:sp>
    </p:spTree>
    <p:extLst>
      <p:ext uri="{BB962C8B-B14F-4D97-AF65-F5344CB8AC3E}">
        <p14:creationId xmlns:p14="http://schemas.microsoft.com/office/powerpoint/2010/main" val="321150480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46</a:t>
            </a:fld>
            <a:endParaRPr lang="zh-CN" altLang="en-US"/>
          </a:p>
        </p:txBody>
      </p:sp>
    </p:spTree>
    <p:extLst>
      <p:ext uri="{BB962C8B-B14F-4D97-AF65-F5344CB8AC3E}">
        <p14:creationId xmlns:p14="http://schemas.microsoft.com/office/powerpoint/2010/main" val="216921930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47</a:t>
            </a:fld>
            <a:endParaRPr lang="zh-CN" altLang="en-US"/>
          </a:p>
        </p:txBody>
      </p:sp>
    </p:spTree>
    <p:extLst>
      <p:ext uri="{BB962C8B-B14F-4D97-AF65-F5344CB8AC3E}">
        <p14:creationId xmlns:p14="http://schemas.microsoft.com/office/powerpoint/2010/main" val="161788045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48</a:t>
            </a:fld>
            <a:endParaRPr lang="zh-CN" altLang="en-US"/>
          </a:p>
        </p:txBody>
      </p:sp>
    </p:spTree>
    <p:extLst>
      <p:ext uri="{BB962C8B-B14F-4D97-AF65-F5344CB8AC3E}">
        <p14:creationId xmlns:p14="http://schemas.microsoft.com/office/powerpoint/2010/main" val="230296638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49</a:t>
            </a:fld>
            <a:endParaRPr lang="zh-CN" altLang="en-US"/>
          </a:p>
        </p:txBody>
      </p:sp>
    </p:spTree>
    <p:extLst>
      <p:ext uri="{BB962C8B-B14F-4D97-AF65-F5344CB8AC3E}">
        <p14:creationId xmlns:p14="http://schemas.microsoft.com/office/powerpoint/2010/main" val="13711434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345871231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50</a:t>
            </a:fld>
            <a:endParaRPr lang="zh-CN" altLang="en-US"/>
          </a:p>
        </p:txBody>
      </p:sp>
    </p:spTree>
    <p:extLst>
      <p:ext uri="{BB962C8B-B14F-4D97-AF65-F5344CB8AC3E}">
        <p14:creationId xmlns:p14="http://schemas.microsoft.com/office/powerpoint/2010/main" val="16701108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24778603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755041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39111965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34866518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2022/8/21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2022/8/21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2022/8/21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2022/8/21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hyperlink" Target="http://www.wangxiao.cn/sydw/index.html" TargetMode="External"/><Relationship Id="rId4" Type="http://schemas.openxmlformats.org/officeDocument/2006/relationships/hyperlink" Target="http://www.wangxiao.cn/youer/"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2.jpg"/></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0.jp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012398"/>
          </a:xfrm>
          <a:prstGeom prst="rect">
            <a:avLst/>
          </a:prstGeom>
          <a:noFill/>
        </p:spPr>
        <p:txBody>
          <a:bodyPr wrap="square" rtlCol="0" anchor="t">
            <a:spAutoFit/>
          </a:bodyPr>
          <a:lstStyle/>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）假借订立合同，恶意进行磋商</a:t>
            </a:r>
            <a:r>
              <a:rPr lang="en-US" altLang="zh-CN" sz="2400" dirty="0">
                <a:solidFill>
                  <a:schemeClr val="bg1"/>
                </a:solidFill>
              </a:rPr>
              <a:t>;</a:t>
            </a: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）故意隐瞒与订立合同有关的重要事实或者提供虚假情况</a:t>
            </a:r>
            <a:r>
              <a:rPr lang="en-US" altLang="zh-CN" sz="2400" dirty="0">
                <a:solidFill>
                  <a:schemeClr val="bg1"/>
                </a:solidFill>
              </a:rPr>
              <a:t>;</a:t>
            </a:r>
          </a:p>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）有其他违背诚实信用原则的行为。</a:t>
            </a:r>
            <a:endParaRPr lang="en-US" altLang="zh-CN" sz="2400" dirty="0">
              <a:solidFill>
                <a:schemeClr val="bg1"/>
              </a:solidFill>
            </a:endParaRPr>
          </a:p>
          <a:p>
            <a:pPr>
              <a:lnSpc>
                <a:spcPct val="150000"/>
              </a:lnSpc>
            </a:pPr>
            <a:r>
              <a:rPr lang="zh-CN" altLang="en-US" sz="2400" dirty="0">
                <a:solidFill>
                  <a:schemeClr val="bg1"/>
                </a:solidFill>
              </a:rPr>
              <a:t>二、合同的履行</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、合同履行的基本原则</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）全面履行原则  （</a:t>
            </a:r>
            <a:r>
              <a:rPr lang="en-US" altLang="zh-CN" sz="2400" dirty="0">
                <a:solidFill>
                  <a:schemeClr val="bg1"/>
                </a:solidFill>
              </a:rPr>
              <a:t>2</a:t>
            </a:r>
            <a:r>
              <a:rPr lang="zh-CN" altLang="en-US" sz="2400" dirty="0">
                <a:solidFill>
                  <a:schemeClr val="bg1"/>
                </a:solidFill>
              </a:rPr>
              <a:t>）诚实信用原则  （</a:t>
            </a:r>
            <a:r>
              <a:rPr lang="en-US" altLang="zh-CN" sz="2400" dirty="0">
                <a:solidFill>
                  <a:schemeClr val="bg1"/>
                </a:solidFill>
              </a:rPr>
              <a:t>3</a:t>
            </a:r>
            <a:r>
              <a:rPr lang="zh-CN" altLang="en-US" sz="2400" dirty="0">
                <a:solidFill>
                  <a:schemeClr val="bg1"/>
                </a:solidFill>
              </a:rPr>
              <a:t>）绿色原则</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、双务合同履行中的抗辩权</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）同时履行抗辩权</a:t>
            </a:r>
            <a:r>
              <a:rPr lang="en-US" altLang="zh-CN" sz="2400" dirty="0">
                <a:solidFill>
                  <a:schemeClr val="bg1"/>
                </a:solidFill>
              </a:rPr>
              <a:t>;</a:t>
            </a:r>
          </a:p>
        </p:txBody>
      </p:sp>
    </p:spTree>
    <p:extLst>
      <p:ext uri="{BB962C8B-B14F-4D97-AF65-F5344CB8AC3E}">
        <p14:creationId xmlns:p14="http://schemas.microsoft.com/office/powerpoint/2010/main" val="16417745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4455835"/>
          </a:xfrm>
          <a:prstGeom prst="rect">
            <a:avLst/>
          </a:prstGeom>
          <a:noFill/>
        </p:spPr>
        <p:txBody>
          <a:bodyPr wrap="square" rtlCol="0" anchor="t">
            <a:spAutoFit/>
          </a:bodyPr>
          <a:lstStyle/>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）不安抗辩权</a:t>
            </a:r>
            <a:r>
              <a:rPr lang="en-US" altLang="zh-CN" sz="2400" dirty="0">
                <a:solidFill>
                  <a:schemeClr val="bg1"/>
                </a:solidFill>
              </a:rPr>
              <a:t>(</a:t>
            </a:r>
            <a:r>
              <a:rPr lang="zh-CN" altLang="en-US" sz="2400" dirty="0">
                <a:solidFill>
                  <a:schemeClr val="bg1"/>
                </a:solidFill>
              </a:rPr>
              <a:t>先对后，经营状况严重恶化</a:t>
            </a:r>
            <a:r>
              <a:rPr lang="en-US" altLang="zh-CN" sz="2400" dirty="0">
                <a:solidFill>
                  <a:schemeClr val="bg1"/>
                </a:solidFill>
              </a:rPr>
              <a:t>;</a:t>
            </a:r>
            <a:r>
              <a:rPr lang="zh-CN" altLang="en-US" sz="2400" dirty="0">
                <a:solidFill>
                  <a:schemeClr val="bg1"/>
                </a:solidFill>
              </a:rPr>
              <a:t>转移财产、抽逃资金以逃避债务</a:t>
            </a:r>
            <a:r>
              <a:rPr lang="en-US" altLang="zh-CN" sz="2400" dirty="0">
                <a:solidFill>
                  <a:schemeClr val="bg1"/>
                </a:solidFill>
              </a:rPr>
              <a:t>;</a:t>
            </a:r>
            <a:r>
              <a:rPr lang="zh-CN" altLang="en-US" sz="2400" dirty="0">
                <a:solidFill>
                  <a:schemeClr val="bg1"/>
                </a:solidFill>
              </a:rPr>
              <a:t>丧失商业信誉</a:t>
            </a:r>
            <a:r>
              <a:rPr lang="en-US" altLang="zh-CN" sz="2400" dirty="0">
                <a:solidFill>
                  <a:schemeClr val="bg1"/>
                </a:solidFill>
              </a:rPr>
              <a:t>;</a:t>
            </a:r>
            <a:r>
              <a:rPr lang="zh-CN" altLang="en-US" sz="2400" dirty="0">
                <a:solidFill>
                  <a:schemeClr val="bg1"/>
                </a:solidFill>
              </a:rPr>
              <a:t>有丧失或者可能丧失履行债务能力的其他情形，可以中止</a:t>
            </a:r>
            <a:r>
              <a:rPr lang="en-US" altLang="zh-CN" sz="2400" dirty="0">
                <a:solidFill>
                  <a:schemeClr val="bg1"/>
                </a:solidFill>
              </a:rPr>
              <a:t>);</a:t>
            </a:r>
          </a:p>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）先履行抗辩权</a:t>
            </a:r>
            <a:r>
              <a:rPr lang="en-US" altLang="zh-CN" sz="2400" dirty="0">
                <a:solidFill>
                  <a:schemeClr val="bg1"/>
                </a:solidFill>
              </a:rPr>
              <a:t>(</a:t>
            </a:r>
            <a:r>
              <a:rPr lang="zh-CN" altLang="en-US" sz="2400" dirty="0">
                <a:solidFill>
                  <a:schemeClr val="bg1"/>
                </a:solidFill>
              </a:rPr>
              <a:t>后对先</a:t>
            </a:r>
            <a:r>
              <a:rPr lang="en-US" altLang="zh-CN" sz="2400" dirty="0">
                <a:solidFill>
                  <a:schemeClr val="bg1"/>
                </a:solidFill>
              </a:rPr>
              <a:t>)</a:t>
            </a:r>
          </a:p>
          <a:p>
            <a:pPr>
              <a:lnSpc>
                <a:spcPct val="150000"/>
              </a:lnSpc>
            </a:pPr>
            <a:r>
              <a:rPr lang="zh-CN" altLang="en-US" sz="2400" dirty="0">
                <a:solidFill>
                  <a:schemeClr val="bg1"/>
                </a:solidFill>
              </a:rPr>
              <a:t>三、合同的终止</a:t>
            </a:r>
            <a:endParaRPr lang="en-US" altLang="zh-CN" sz="2400" dirty="0">
              <a:solidFill>
                <a:schemeClr val="bg1"/>
              </a:solidFill>
            </a:endParaRPr>
          </a:p>
          <a:p>
            <a:pPr>
              <a:lnSpc>
                <a:spcPct val="150000"/>
              </a:lnSpc>
            </a:pPr>
            <a:r>
              <a:rPr lang="zh-CN" altLang="en-US" sz="2400" dirty="0">
                <a:solidFill>
                  <a:schemeClr val="bg1"/>
                </a:solidFill>
              </a:rPr>
              <a:t>又称为合同的消灭，是指合同关系当事人双方之间权利义务于客观上不复存在。</a:t>
            </a:r>
            <a:endParaRPr lang="en-US" altLang="zh-CN" sz="2400" dirty="0">
              <a:solidFill>
                <a:schemeClr val="bg1"/>
              </a:solidFill>
            </a:endParaRPr>
          </a:p>
          <a:p>
            <a:pPr>
              <a:lnSpc>
                <a:spcPct val="150000"/>
              </a:lnSpc>
            </a:pPr>
            <a:r>
              <a:rPr lang="zh-CN" altLang="en-US" sz="2400" dirty="0">
                <a:solidFill>
                  <a:schemeClr val="bg1"/>
                </a:solidFill>
              </a:rPr>
              <a:t>能够引起合同关系消灭的法律事实主要包括：</a:t>
            </a:r>
            <a:endParaRPr lang="en-US" altLang="zh-CN" sz="2400" dirty="0">
              <a:solidFill>
                <a:schemeClr val="bg1"/>
              </a:solidFill>
            </a:endParaRPr>
          </a:p>
        </p:txBody>
      </p:sp>
    </p:spTree>
    <p:extLst>
      <p:ext uri="{BB962C8B-B14F-4D97-AF65-F5344CB8AC3E}">
        <p14:creationId xmlns:p14="http://schemas.microsoft.com/office/powerpoint/2010/main" val="28584121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2" name="表格 1">
            <a:extLst>
              <a:ext uri="{FF2B5EF4-FFF2-40B4-BE49-F238E27FC236}">
                <a16:creationId xmlns:a16="http://schemas.microsoft.com/office/drawing/2014/main" id="{724009B3-3AC9-40E8-9197-54BA44AEACD8}"/>
              </a:ext>
            </a:extLst>
          </p:cNvPr>
          <p:cNvGraphicFramePr>
            <a:graphicFrameLocks noGrp="1"/>
          </p:cNvGraphicFramePr>
          <p:nvPr/>
        </p:nvGraphicFramePr>
        <p:xfrm>
          <a:off x="1927274" y="1434911"/>
          <a:ext cx="6845251" cy="4303744"/>
        </p:xfrm>
        <a:graphic>
          <a:graphicData uri="http://schemas.openxmlformats.org/drawingml/2006/table">
            <a:tbl>
              <a:tblPr/>
              <a:tblGrid>
                <a:gridCol w="998773">
                  <a:extLst>
                    <a:ext uri="{9D8B030D-6E8A-4147-A177-3AD203B41FA5}">
                      <a16:colId xmlns:a16="http://schemas.microsoft.com/office/drawing/2014/main" val="840629339"/>
                    </a:ext>
                  </a:extLst>
                </a:gridCol>
                <a:gridCol w="5846478">
                  <a:extLst>
                    <a:ext uri="{9D8B030D-6E8A-4147-A177-3AD203B41FA5}">
                      <a16:colId xmlns:a16="http://schemas.microsoft.com/office/drawing/2014/main" val="3271273560"/>
                    </a:ext>
                  </a:extLst>
                </a:gridCol>
              </a:tblGrid>
              <a:tr h="792795">
                <a:tc>
                  <a:txBody>
                    <a:bodyPr/>
                    <a:lstStyle/>
                    <a:p>
                      <a:r>
                        <a:rPr lang="zh-CN" altLang="en-US">
                          <a:effectLst/>
                        </a:rPr>
                        <a:t>合同</a:t>
                      </a:r>
                      <a:br>
                        <a:rPr lang="zh-CN" altLang="en-US">
                          <a:effectLst/>
                        </a:rPr>
                      </a:br>
                      <a:r>
                        <a:rPr lang="zh-CN" altLang="en-US">
                          <a:effectLst/>
                        </a:rPr>
                        <a:t>履行</a:t>
                      </a:r>
                    </a:p>
                  </a:txBody>
                  <a:tcPr anchor="ctr">
                    <a:lnL>
                      <a:noFill/>
                    </a:lnL>
                    <a:lnR>
                      <a:noFill/>
                    </a:lnR>
                    <a:lnT>
                      <a:noFill/>
                    </a:lnT>
                    <a:lnB>
                      <a:noFill/>
                    </a:lnB>
                    <a:solidFill>
                      <a:srgbClr val="FFFFFF"/>
                    </a:solidFill>
                  </a:tcPr>
                </a:tc>
                <a:tc>
                  <a:txBody>
                    <a:bodyPr/>
                    <a:lstStyle/>
                    <a:p>
                      <a:r>
                        <a:rPr lang="zh-CN" altLang="en-US">
                          <a:effectLst/>
                        </a:rPr>
                        <a:t>合同终止的最正常和最主要的形式。</a:t>
                      </a:r>
                    </a:p>
                  </a:txBody>
                  <a:tcPr anchor="ctr">
                    <a:lnL>
                      <a:noFill/>
                    </a:lnL>
                    <a:lnR>
                      <a:noFill/>
                    </a:lnR>
                    <a:lnT>
                      <a:noFill/>
                    </a:lnT>
                    <a:lnB>
                      <a:noFill/>
                    </a:lnB>
                    <a:solidFill>
                      <a:srgbClr val="FFFFFF"/>
                    </a:solidFill>
                  </a:tcPr>
                </a:tc>
                <a:extLst>
                  <a:ext uri="{0D108BD9-81ED-4DB2-BD59-A6C34878D82A}">
                    <a16:rowId xmlns:a16="http://schemas.microsoft.com/office/drawing/2014/main" val="2559728585"/>
                  </a:ext>
                </a:extLst>
              </a:tr>
              <a:tr h="1132564">
                <a:tc>
                  <a:txBody>
                    <a:bodyPr/>
                    <a:lstStyle/>
                    <a:p>
                      <a:r>
                        <a:rPr lang="zh-CN" altLang="en-US">
                          <a:effectLst/>
                        </a:rPr>
                        <a:t>抵销</a:t>
                      </a:r>
                    </a:p>
                  </a:txBody>
                  <a:tcPr anchor="ctr">
                    <a:lnL>
                      <a:noFill/>
                    </a:lnL>
                    <a:lnR>
                      <a:noFill/>
                    </a:lnR>
                    <a:lnT>
                      <a:noFill/>
                    </a:lnT>
                    <a:lnB>
                      <a:noFill/>
                    </a:lnB>
                    <a:solidFill>
                      <a:srgbClr val="FFFFFF"/>
                    </a:solidFill>
                  </a:tcPr>
                </a:tc>
                <a:tc>
                  <a:txBody>
                    <a:bodyPr/>
                    <a:lstStyle/>
                    <a:p>
                      <a:r>
                        <a:rPr lang="zh-CN" altLang="en-US">
                          <a:effectLst/>
                        </a:rPr>
                        <a:t>双方互相负有同种类的均已到履行期给付义务时，将两项义务相互冲抵，使其相互在对等额内消灭。</a:t>
                      </a:r>
                    </a:p>
                  </a:txBody>
                  <a:tcPr anchor="ctr">
                    <a:lnL>
                      <a:noFill/>
                    </a:lnL>
                    <a:lnR>
                      <a:noFill/>
                    </a:lnR>
                    <a:lnT>
                      <a:noFill/>
                    </a:lnT>
                    <a:lnB>
                      <a:noFill/>
                    </a:lnB>
                    <a:solidFill>
                      <a:srgbClr val="FFFFFF"/>
                    </a:solidFill>
                  </a:tcPr>
                </a:tc>
                <a:extLst>
                  <a:ext uri="{0D108BD9-81ED-4DB2-BD59-A6C34878D82A}">
                    <a16:rowId xmlns:a16="http://schemas.microsoft.com/office/drawing/2014/main" val="2762380631"/>
                  </a:ext>
                </a:extLst>
              </a:tr>
              <a:tr h="792795">
                <a:tc>
                  <a:txBody>
                    <a:bodyPr/>
                    <a:lstStyle/>
                    <a:p>
                      <a:r>
                        <a:rPr lang="zh-CN" altLang="en-US">
                          <a:effectLst/>
                        </a:rPr>
                        <a:t>提存</a:t>
                      </a:r>
                    </a:p>
                  </a:txBody>
                  <a:tcPr anchor="ctr">
                    <a:lnL>
                      <a:noFill/>
                    </a:lnL>
                    <a:lnR>
                      <a:noFill/>
                    </a:lnR>
                    <a:lnT>
                      <a:noFill/>
                    </a:lnT>
                    <a:lnB>
                      <a:noFill/>
                    </a:lnB>
                    <a:solidFill>
                      <a:srgbClr val="FFFFFF"/>
                    </a:solidFill>
                  </a:tcPr>
                </a:tc>
                <a:tc>
                  <a:txBody>
                    <a:bodyPr/>
                    <a:lstStyle/>
                    <a:p>
                      <a:r>
                        <a:rPr lang="zh-CN" altLang="en-US">
                          <a:effectLst/>
                        </a:rPr>
                        <a:t>债务人于债务已届履行期时，将无法给付的标的物交给提存机关，以消灭债务</a:t>
                      </a:r>
                    </a:p>
                  </a:txBody>
                  <a:tcPr anchor="ctr">
                    <a:lnL>
                      <a:noFill/>
                    </a:lnL>
                    <a:lnR>
                      <a:noFill/>
                    </a:lnR>
                    <a:lnT>
                      <a:noFill/>
                    </a:lnT>
                    <a:lnB>
                      <a:noFill/>
                    </a:lnB>
                    <a:solidFill>
                      <a:srgbClr val="FFFFFF"/>
                    </a:solidFill>
                  </a:tcPr>
                </a:tc>
                <a:extLst>
                  <a:ext uri="{0D108BD9-81ED-4DB2-BD59-A6C34878D82A}">
                    <a16:rowId xmlns:a16="http://schemas.microsoft.com/office/drawing/2014/main" val="2610055288"/>
                  </a:ext>
                </a:extLst>
              </a:tr>
              <a:tr h="792795">
                <a:tc>
                  <a:txBody>
                    <a:bodyPr/>
                    <a:lstStyle/>
                    <a:p>
                      <a:r>
                        <a:rPr lang="zh-CN" altLang="en-US">
                          <a:effectLst/>
                        </a:rPr>
                        <a:t>免除</a:t>
                      </a:r>
                      <a:br>
                        <a:rPr lang="zh-CN" altLang="en-US">
                          <a:effectLst/>
                        </a:rPr>
                      </a:br>
                      <a:r>
                        <a:rPr lang="zh-CN" altLang="en-US">
                          <a:effectLst/>
                        </a:rPr>
                        <a:t>债务</a:t>
                      </a:r>
                    </a:p>
                  </a:txBody>
                  <a:tcPr anchor="ctr">
                    <a:lnL>
                      <a:noFill/>
                    </a:lnL>
                    <a:lnR>
                      <a:noFill/>
                    </a:lnR>
                    <a:lnT>
                      <a:noFill/>
                    </a:lnT>
                    <a:lnB>
                      <a:noFill/>
                    </a:lnB>
                    <a:solidFill>
                      <a:srgbClr val="FFFFFF"/>
                    </a:solidFill>
                  </a:tcPr>
                </a:tc>
                <a:tc>
                  <a:txBody>
                    <a:bodyPr/>
                    <a:lstStyle/>
                    <a:p>
                      <a:r>
                        <a:rPr lang="zh-CN" altLang="en-US" dirty="0">
                          <a:effectLst/>
                        </a:rPr>
                        <a:t>是指债权人免除债务人的债务而使合同消灭的法律行为。　</a:t>
                      </a:r>
                    </a:p>
                  </a:txBody>
                  <a:tcPr anchor="ctr">
                    <a:lnL>
                      <a:noFill/>
                    </a:lnL>
                    <a:lnR>
                      <a:noFill/>
                    </a:lnR>
                    <a:lnT>
                      <a:noFill/>
                    </a:lnT>
                    <a:lnB>
                      <a:noFill/>
                    </a:lnB>
                    <a:solidFill>
                      <a:srgbClr val="FFFFFF"/>
                    </a:solidFill>
                  </a:tcPr>
                </a:tc>
                <a:extLst>
                  <a:ext uri="{0D108BD9-81ED-4DB2-BD59-A6C34878D82A}">
                    <a16:rowId xmlns:a16="http://schemas.microsoft.com/office/drawing/2014/main" val="3122999247"/>
                  </a:ext>
                </a:extLst>
              </a:tr>
              <a:tr h="792795">
                <a:tc>
                  <a:txBody>
                    <a:bodyPr/>
                    <a:lstStyle/>
                    <a:p>
                      <a:r>
                        <a:rPr lang="zh-CN" altLang="en-US">
                          <a:effectLst/>
                        </a:rPr>
                        <a:t>混同</a:t>
                      </a:r>
                    </a:p>
                  </a:txBody>
                  <a:tcPr anchor="ctr">
                    <a:lnL>
                      <a:noFill/>
                    </a:lnL>
                    <a:lnR>
                      <a:noFill/>
                    </a:lnR>
                    <a:lnT>
                      <a:noFill/>
                    </a:lnT>
                    <a:lnB>
                      <a:noFill/>
                    </a:lnB>
                    <a:solidFill>
                      <a:srgbClr val="FFFFFF"/>
                    </a:solidFill>
                  </a:tcPr>
                </a:tc>
                <a:tc>
                  <a:txBody>
                    <a:bodyPr/>
                    <a:lstStyle/>
                    <a:p>
                      <a:r>
                        <a:rPr lang="zh-CN" altLang="en-US" dirty="0">
                          <a:effectLst/>
                        </a:rPr>
                        <a:t>（</a:t>
                      </a:r>
                      <a:r>
                        <a:rPr lang="en-US" altLang="zh-CN" dirty="0">
                          <a:effectLst/>
                        </a:rPr>
                        <a:t>1</a:t>
                      </a:r>
                      <a:r>
                        <a:rPr lang="zh-CN" altLang="en-US" dirty="0">
                          <a:effectLst/>
                        </a:rPr>
                        <a:t>）概括承受（主要原因）：常见的现象是企业的合并 （</a:t>
                      </a:r>
                      <a:r>
                        <a:rPr lang="en-US" altLang="zh-CN" dirty="0">
                          <a:effectLst/>
                        </a:rPr>
                        <a:t>2</a:t>
                      </a:r>
                      <a:r>
                        <a:rPr lang="zh-CN" altLang="en-US" dirty="0">
                          <a:effectLst/>
                        </a:rPr>
                        <a:t>）特定承受</a:t>
                      </a:r>
                    </a:p>
                  </a:txBody>
                  <a:tcPr anchor="ctr">
                    <a:lnL>
                      <a:noFill/>
                    </a:lnL>
                    <a:lnR>
                      <a:noFill/>
                    </a:lnR>
                    <a:lnT>
                      <a:noFill/>
                    </a:lnT>
                    <a:lnB>
                      <a:noFill/>
                    </a:lnB>
                    <a:solidFill>
                      <a:srgbClr val="FFFFFF"/>
                    </a:solidFill>
                  </a:tcPr>
                </a:tc>
                <a:extLst>
                  <a:ext uri="{0D108BD9-81ED-4DB2-BD59-A6C34878D82A}">
                    <a16:rowId xmlns:a16="http://schemas.microsoft.com/office/drawing/2014/main" val="4287574070"/>
                  </a:ext>
                </a:extLst>
              </a:tr>
            </a:tbl>
          </a:graphicData>
        </a:graphic>
      </p:graphicFrame>
    </p:spTree>
    <p:extLst>
      <p:ext uri="{BB962C8B-B14F-4D97-AF65-F5344CB8AC3E}">
        <p14:creationId xmlns:p14="http://schemas.microsoft.com/office/powerpoint/2010/main" val="12876247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566396"/>
          </a:xfrm>
          <a:prstGeom prst="rect">
            <a:avLst/>
          </a:prstGeom>
          <a:noFill/>
        </p:spPr>
        <p:txBody>
          <a:bodyPr wrap="square" rtlCol="0" anchor="t">
            <a:spAutoFit/>
          </a:bodyPr>
          <a:lstStyle/>
          <a:p>
            <a:pPr algn="ctr">
              <a:lnSpc>
                <a:spcPct val="150000"/>
              </a:lnSpc>
            </a:pPr>
            <a:r>
              <a:rPr lang="zh-CN" altLang="en-US" sz="2400" dirty="0">
                <a:solidFill>
                  <a:schemeClr val="bg1"/>
                </a:solidFill>
              </a:rPr>
              <a:t>第四节   </a:t>
            </a:r>
            <a:r>
              <a:rPr lang="zh-CN" altLang="en-US" dirty="0"/>
              <a:t> </a:t>
            </a:r>
            <a:r>
              <a:rPr lang="zh-CN" altLang="en-US" sz="2400" dirty="0">
                <a:solidFill>
                  <a:schemeClr val="bg1"/>
                </a:solidFill>
              </a:rPr>
              <a:t>合同的担保和保全</a:t>
            </a:r>
            <a:endParaRPr lang="en-US" altLang="zh-CN" sz="2400" dirty="0">
              <a:solidFill>
                <a:schemeClr val="bg1"/>
              </a:solidFill>
            </a:endParaRPr>
          </a:p>
          <a:p>
            <a:pPr>
              <a:lnSpc>
                <a:spcPct val="150000"/>
              </a:lnSpc>
            </a:pPr>
            <a:r>
              <a:rPr lang="zh-CN" altLang="en-US" sz="2400" dirty="0">
                <a:solidFill>
                  <a:schemeClr val="bg1"/>
                </a:solidFill>
              </a:rPr>
              <a:t>一、合同的担保</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、概念</a:t>
            </a:r>
            <a:r>
              <a:rPr lang="en-US" altLang="zh-CN" sz="2400" dirty="0">
                <a:solidFill>
                  <a:schemeClr val="bg1"/>
                </a:solidFill>
              </a:rPr>
              <a:t>:</a:t>
            </a:r>
            <a:r>
              <a:rPr lang="zh-CN" altLang="en-US" sz="2400" dirty="0">
                <a:solidFill>
                  <a:schemeClr val="bg1"/>
                </a:solidFill>
              </a:rPr>
              <a:t>合同的担保是指根据法律规定或者当事人约定的担保措施保证合同义务人履行义务的一项法律制度。</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、合同担保的法律特征</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）合同担保具有明确的目的性</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）合同担保具有自愿性和平等性</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）合同担保具有从属性</a:t>
            </a:r>
            <a:endParaRPr lang="en-US" altLang="zh-CN" sz="2400" dirty="0">
              <a:solidFill>
                <a:schemeClr val="bg1"/>
              </a:solidFill>
            </a:endParaRPr>
          </a:p>
          <a:p>
            <a:pPr>
              <a:lnSpc>
                <a:spcPct val="150000"/>
              </a:lnSpc>
            </a:pPr>
            <a:r>
              <a:rPr lang="en-US" altLang="zh-CN" sz="2400" dirty="0">
                <a:solidFill>
                  <a:schemeClr val="bg1"/>
                </a:solidFill>
              </a:rPr>
              <a:t>3</a:t>
            </a:r>
            <a:r>
              <a:rPr lang="zh-CN" altLang="en-US" sz="2400" dirty="0">
                <a:solidFill>
                  <a:schemeClr val="bg1"/>
                </a:solidFill>
              </a:rPr>
              <a:t>、合同担保的形式</a:t>
            </a:r>
            <a:endParaRPr lang="en-US" altLang="zh-CN" sz="2400" dirty="0">
              <a:solidFill>
                <a:schemeClr val="bg1"/>
              </a:solidFill>
            </a:endParaRPr>
          </a:p>
          <a:p>
            <a:pPr>
              <a:lnSpc>
                <a:spcPct val="150000"/>
              </a:lnSpc>
            </a:pPr>
            <a:r>
              <a:rPr lang="zh-CN" altLang="en-US" sz="2400" dirty="0">
                <a:solidFill>
                  <a:schemeClr val="bg1"/>
                </a:solidFill>
              </a:rPr>
              <a:t>除前面介绍的物权担保之外，合同担保还有其他非物权担</a:t>
            </a:r>
            <a:endParaRPr lang="en-US" altLang="zh-CN" sz="2400" dirty="0">
              <a:solidFill>
                <a:schemeClr val="bg1"/>
              </a:solidFill>
            </a:endParaRPr>
          </a:p>
        </p:txBody>
      </p:sp>
    </p:spTree>
    <p:extLst>
      <p:ext uri="{BB962C8B-B14F-4D97-AF65-F5344CB8AC3E}">
        <p14:creationId xmlns:p14="http://schemas.microsoft.com/office/powerpoint/2010/main" val="8550377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64201" y="826066"/>
            <a:ext cx="8466064" cy="5009833"/>
          </a:xfrm>
          <a:prstGeom prst="rect">
            <a:avLst/>
          </a:prstGeom>
          <a:noFill/>
        </p:spPr>
        <p:txBody>
          <a:bodyPr wrap="square" rtlCol="0" anchor="t">
            <a:spAutoFit/>
          </a:bodyPr>
          <a:lstStyle/>
          <a:p>
            <a:pPr>
              <a:lnSpc>
                <a:spcPct val="150000"/>
              </a:lnSpc>
            </a:pPr>
            <a:r>
              <a:rPr lang="zh-CN" altLang="en-US" sz="2400" dirty="0">
                <a:solidFill>
                  <a:schemeClr val="bg1"/>
                </a:solidFill>
              </a:rPr>
              <a:t>保形式：</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）保证</a:t>
            </a:r>
            <a:endParaRPr lang="en-US" altLang="zh-CN" sz="2400" dirty="0">
              <a:solidFill>
                <a:schemeClr val="bg1"/>
              </a:solidFill>
            </a:endParaRPr>
          </a:p>
          <a:p>
            <a:pPr>
              <a:lnSpc>
                <a:spcPct val="150000"/>
              </a:lnSpc>
            </a:pPr>
            <a:r>
              <a:rPr lang="zh-CN" altLang="en-US" sz="2400" dirty="0">
                <a:solidFill>
                  <a:schemeClr val="bg1"/>
                </a:solidFill>
              </a:rPr>
              <a:t>保证是指保证人和债权人约定，当债务人不履行债务时，保证人按照约定履行债务或者承担责任的行为。</a:t>
            </a:r>
            <a:endParaRPr lang="en-US" altLang="zh-CN" sz="2400" dirty="0">
              <a:solidFill>
                <a:schemeClr val="bg1"/>
              </a:solidFill>
            </a:endParaRPr>
          </a:p>
          <a:p>
            <a:pPr>
              <a:lnSpc>
                <a:spcPct val="150000"/>
              </a:lnSpc>
            </a:pPr>
            <a:r>
              <a:rPr lang="zh-CN" altLang="en-US" sz="2400" dirty="0">
                <a:solidFill>
                  <a:schemeClr val="bg1"/>
                </a:solidFill>
              </a:rPr>
              <a:t>保证人必须是具有代为清偿债务能力的法人、其他组织或者公民。国家机关，学校、</a:t>
            </a:r>
            <a:r>
              <a:rPr lang="zh-CN" altLang="en-US" sz="2400" dirty="0">
                <a:solidFill>
                  <a:schemeClr val="bg1"/>
                </a:solidFill>
                <a:hlinkClick r:id="rId4" tooltip="幼儿">
                  <a:extLst>
                    <a:ext uri="{A12FA001-AC4F-418D-AE19-62706E023703}">
                      <ahyp:hlinkClr xmlns:ahyp="http://schemas.microsoft.com/office/drawing/2018/hyperlinkcolor" val="tx"/>
                    </a:ext>
                  </a:extLst>
                </a:hlinkClick>
              </a:rPr>
              <a:t>幼儿</a:t>
            </a:r>
            <a:r>
              <a:rPr lang="zh-CN" altLang="en-US" sz="2400" dirty="0">
                <a:solidFill>
                  <a:schemeClr val="bg1"/>
                </a:solidFill>
              </a:rPr>
              <a:t>园、医院等以公益为目的的</a:t>
            </a:r>
            <a:r>
              <a:rPr lang="zh-CN" altLang="en-US" sz="2400" dirty="0">
                <a:solidFill>
                  <a:schemeClr val="bg1"/>
                </a:solidFill>
                <a:hlinkClick r:id="rId5" tooltip="事业单位">
                  <a:extLst>
                    <a:ext uri="{A12FA001-AC4F-418D-AE19-62706E023703}">
                      <ahyp:hlinkClr xmlns:ahyp="http://schemas.microsoft.com/office/drawing/2018/hyperlinkcolor" val="tx"/>
                    </a:ext>
                  </a:extLst>
                </a:hlinkClick>
              </a:rPr>
              <a:t>事业单位</a:t>
            </a:r>
            <a:r>
              <a:rPr lang="zh-CN" altLang="en-US" sz="2400" dirty="0">
                <a:solidFill>
                  <a:schemeClr val="bg1"/>
                </a:solidFill>
              </a:rPr>
              <a:t>，社会团体以及企业法人的分支机构、职能部门不得为保证人。</a:t>
            </a:r>
            <a:endParaRPr lang="en-US" altLang="zh-CN" sz="2400" dirty="0">
              <a:solidFill>
                <a:schemeClr val="bg1"/>
              </a:solidFill>
            </a:endParaRPr>
          </a:p>
          <a:p>
            <a:pPr>
              <a:lnSpc>
                <a:spcPct val="150000"/>
              </a:lnSpc>
            </a:pPr>
            <a:r>
              <a:rPr lang="zh-CN" altLang="en-US" sz="2400" dirty="0">
                <a:solidFill>
                  <a:schemeClr val="bg1"/>
                </a:solidFill>
              </a:rPr>
              <a:t>保证方式：一般保证与连带责任保证。</a:t>
            </a:r>
            <a:endParaRPr lang="en-US" altLang="zh-CN" sz="2400" dirty="0">
              <a:solidFill>
                <a:schemeClr val="bg1"/>
              </a:solidFill>
            </a:endParaRPr>
          </a:p>
        </p:txBody>
      </p:sp>
    </p:spTree>
    <p:extLst>
      <p:ext uri="{BB962C8B-B14F-4D97-AF65-F5344CB8AC3E}">
        <p14:creationId xmlns:p14="http://schemas.microsoft.com/office/powerpoint/2010/main" val="38280650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64201" y="826066"/>
            <a:ext cx="7945560" cy="4458400"/>
          </a:xfrm>
          <a:prstGeom prst="rect">
            <a:avLst/>
          </a:prstGeom>
          <a:noFill/>
        </p:spPr>
        <p:txBody>
          <a:bodyPr wrap="square" rtlCol="0" anchor="t">
            <a:spAutoFit/>
          </a:bodyPr>
          <a:lstStyle/>
          <a:p>
            <a:pPr>
              <a:lnSpc>
                <a:spcPct val="150000"/>
              </a:lnSpc>
            </a:pPr>
            <a:r>
              <a:rPr lang="zh-CN" altLang="en-US" sz="2400" dirty="0">
                <a:solidFill>
                  <a:schemeClr val="bg1"/>
                </a:solidFill>
              </a:rPr>
              <a:t>一般保证：保证人只对债务人不履行债务承担补充责任的保证。在主合同纠纷未经审判或仲裁并就债务人财产强制执行用于清偿债务前，对债权人可拒绝承担保证责任。</a:t>
            </a:r>
            <a:endParaRPr lang="en-US" altLang="zh-CN" sz="2400" dirty="0">
              <a:solidFill>
                <a:schemeClr val="bg1"/>
              </a:solidFill>
            </a:endParaRPr>
          </a:p>
          <a:p>
            <a:pPr>
              <a:lnSpc>
                <a:spcPct val="150000"/>
              </a:lnSpc>
            </a:pPr>
            <a:r>
              <a:rPr lang="zh-CN" altLang="en-US" sz="2400" dirty="0">
                <a:solidFill>
                  <a:schemeClr val="bg1"/>
                </a:solidFill>
              </a:rPr>
              <a:t>连带责任保证：债务履行期届满没有履行债务的，债权人可以要求债务人履行债务，也可以要求保证人在其保证范围内承担保证责任。</a:t>
            </a:r>
            <a:endParaRPr lang="en-US" altLang="zh-CN" sz="2400" dirty="0">
              <a:solidFill>
                <a:schemeClr val="bg1"/>
              </a:solidFill>
            </a:endParaRPr>
          </a:p>
          <a:p>
            <a:pPr>
              <a:lnSpc>
                <a:spcPct val="150000"/>
              </a:lnSpc>
            </a:pPr>
            <a:r>
              <a:rPr lang="zh-CN" altLang="en-US" sz="2400" dirty="0">
                <a:solidFill>
                  <a:schemeClr val="bg1"/>
                </a:solidFill>
              </a:rPr>
              <a:t>对保证方式没有约定或者约定不明确的，按照一般保证承担保证责任。</a:t>
            </a:r>
            <a:endParaRPr lang="en-US" altLang="zh-CN" sz="2400" dirty="0">
              <a:solidFill>
                <a:schemeClr val="bg1"/>
              </a:solidFill>
            </a:endParaRPr>
          </a:p>
        </p:txBody>
      </p:sp>
    </p:spTree>
    <p:extLst>
      <p:ext uri="{BB962C8B-B14F-4D97-AF65-F5344CB8AC3E}">
        <p14:creationId xmlns:p14="http://schemas.microsoft.com/office/powerpoint/2010/main" val="13175458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64200" y="826066"/>
            <a:ext cx="8240981" cy="3904402"/>
          </a:xfrm>
          <a:prstGeom prst="rect">
            <a:avLst/>
          </a:prstGeom>
          <a:noFill/>
        </p:spPr>
        <p:txBody>
          <a:bodyPr wrap="square" rtlCol="0" anchor="t">
            <a:spAutoFit/>
          </a:bodyPr>
          <a:lstStyle/>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）定金</a:t>
            </a:r>
            <a:endParaRPr lang="en-US" altLang="zh-CN" sz="2400" dirty="0">
              <a:solidFill>
                <a:schemeClr val="bg1"/>
              </a:solidFill>
            </a:endParaRPr>
          </a:p>
          <a:p>
            <a:pPr>
              <a:lnSpc>
                <a:spcPct val="150000"/>
              </a:lnSpc>
            </a:pPr>
            <a:r>
              <a:rPr lang="zh-CN" altLang="en-US" sz="2400" dirty="0">
                <a:solidFill>
                  <a:schemeClr val="bg1"/>
                </a:solidFill>
              </a:rPr>
              <a:t>定金是合同当事人一方为保证合同的履行，在合同订立时或履行前，给付对方一定数额金钱的担保方式。债务人履行债务后，定金应当抵作价款或者收回。</a:t>
            </a:r>
            <a:endParaRPr lang="en-US" altLang="zh-CN" sz="2400" dirty="0">
              <a:solidFill>
                <a:schemeClr val="bg1"/>
              </a:solidFill>
            </a:endParaRPr>
          </a:p>
          <a:p>
            <a:pPr>
              <a:lnSpc>
                <a:spcPct val="150000"/>
              </a:lnSpc>
            </a:pPr>
            <a:r>
              <a:rPr lang="zh-CN" altLang="en-US" sz="2400" dirty="0">
                <a:solidFill>
                  <a:schemeClr val="bg1"/>
                </a:solidFill>
              </a:rPr>
              <a:t>定金合同是实践合同。定金合同从实际交付定金之日起生效。</a:t>
            </a:r>
            <a:endParaRPr lang="en-US" altLang="zh-CN" sz="2400" dirty="0">
              <a:solidFill>
                <a:schemeClr val="bg1"/>
              </a:solidFill>
            </a:endParaRPr>
          </a:p>
          <a:p>
            <a:pPr>
              <a:lnSpc>
                <a:spcPct val="150000"/>
              </a:lnSpc>
            </a:pPr>
            <a:r>
              <a:rPr lang="zh-CN" altLang="en-US" sz="2400" dirty="0">
                <a:solidFill>
                  <a:schemeClr val="bg1"/>
                </a:solidFill>
              </a:rPr>
              <a:t>定金数额不得超过主合同标的额的</a:t>
            </a:r>
            <a:r>
              <a:rPr lang="en-US" altLang="zh-CN" sz="2400" dirty="0">
                <a:solidFill>
                  <a:schemeClr val="bg1"/>
                </a:solidFill>
              </a:rPr>
              <a:t>20%</a:t>
            </a:r>
            <a:r>
              <a:rPr lang="zh-CN" altLang="en-US" sz="2400" dirty="0">
                <a:solidFill>
                  <a:schemeClr val="bg1"/>
                </a:solidFill>
              </a:rPr>
              <a:t>，否则超过部分无效。</a:t>
            </a:r>
            <a:endParaRPr lang="en-US" altLang="zh-CN" sz="2400" dirty="0">
              <a:solidFill>
                <a:schemeClr val="bg1"/>
              </a:solidFill>
            </a:endParaRPr>
          </a:p>
          <a:p>
            <a:pPr>
              <a:lnSpc>
                <a:spcPct val="150000"/>
              </a:lnSpc>
            </a:pPr>
            <a:r>
              <a:rPr lang="zh-CN" altLang="en-US" sz="2400" dirty="0">
                <a:solidFill>
                  <a:schemeClr val="bg1"/>
                </a:solidFill>
              </a:rPr>
              <a:t>定金罚则</a:t>
            </a:r>
            <a:r>
              <a:rPr lang="en-US" altLang="zh-CN" sz="2400" dirty="0">
                <a:solidFill>
                  <a:schemeClr val="bg1"/>
                </a:solidFill>
              </a:rPr>
              <a:t>VS</a:t>
            </a:r>
            <a:r>
              <a:rPr lang="zh-CN" altLang="en-US" sz="2400" dirty="0">
                <a:solidFill>
                  <a:schemeClr val="bg1"/>
                </a:solidFill>
              </a:rPr>
              <a:t>违约金</a:t>
            </a:r>
            <a:endParaRPr lang="en-US" altLang="zh-CN" sz="2400" dirty="0">
              <a:solidFill>
                <a:schemeClr val="bg1"/>
              </a:solidFill>
            </a:endParaRPr>
          </a:p>
        </p:txBody>
      </p:sp>
    </p:spTree>
    <p:extLst>
      <p:ext uri="{BB962C8B-B14F-4D97-AF65-F5344CB8AC3E}">
        <p14:creationId xmlns:p14="http://schemas.microsoft.com/office/powerpoint/2010/main" val="28322885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2" name="表格 1">
            <a:extLst>
              <a:ext uri="{FF2B5EF4-FFF2-40B4-BE49-F238E27FC236}">
                <a16:creationId xmlns:a16="http://schemas.microsoft.com/office/drawing/2014/main" id="{702086D7-4FD1-45D6-AC16-5489BAC52970}"/>
              </a:ext>
            </a:extLst>
          </p:cNvPr>
          <p:cNvGraphicFramePr>
            <a:graphicFrameLocks noGrp="1"/>
          </p:cNvGraphicFramePr>
          <p:nvPr/>
        </p:nvGraphicFramePr>
        <p:xfrm>
          <a:off x="1941343" y="1403917"/>
          <a:ext cx="8468749" cy="3899604"/>
        </p:xfrm>
        <a:graphic>
          <a:graphicData uri="http://schemas.openxmlformats.org/drawingml/2006/table">
            <a:tbl>
              <a:tblPr/>
              <a:tblGrid>
                <a:gridCol w="845184">
                  <a:extLst>
                    <a:ext uri="{9D8B030D-6E8A-4147-A177-3AD203B41FA5}">
                      <a16:colId xmlns:a16="http://schemas.microsoft.com/office/drawing/2014/main" val="894911423"/>
                    </a:ext>
                  </a:extLst>
                </a:gridCol>
                <a:gridCol w="4006175">
                  <a:extLst>
                    <a:ext uri="{9D8B030D-6E8A-4147-A177-3AD203B41FA5}">
                      <a16:colId xmlns:a16="http://schemas.microsoft.com/office/drawing/2014/main" val="1364585464"/>
                    </a:ext>
                  </a:extLst>
                </a:gridCol>
                <a:gridCol w="3617390">
                  <a:extLst>
                    <a:ext uri="{9D8B030D-6E8A-4147-A177-3AD203B41FA5}">
                      <a16:colId xmlns:a16="http://schemas.microsoft.com/office/drawing/2014/main" val="741892875"/>
                    </a:ext>
                  </a:extLst>
                </a:gridCol>
              </a:tblGrid>
              <a:tr h="503175">
                <a:tc>
                  <a:txBody>
                    <a:bodyPr/>
                    <a:lstStyle/>
                    <a:p>
                      <a:r>
                        <a:rPr lang="zh-CN" altLang="en-US" dirty="0">
                          <a:effectLst/>
                        </a:rPr>
                        <a:t>　</a:t>
                      </a:r>
                    </a:p>
                  </a:txBody>
                  <a:tcPr anchor="ctr">
                    <a:lnL>
                      <a:noFill/>
                    </a:lnL>
                    <a:lnR>
                      <a:noFill/>
                    </a:lnR>
                    <a:lnT>
                      <a:noFill/>
                    </a:lnT>
                    <a:lnB>
                      <a:noFill/>
                    </a:lnB>
                    <a:solidFill>
                      <a:srgbClr val="FFFFFF"/>
                    </a:solidFill>
                  </a:tcPr>
                </a:tc>
                <a:tc>
                  <a:txBody>
                    <a:bodyPr/>
                    <a:lstStyle/>
                    <a:p>
                      <a:r>
                        <a:rPr lang="zh-CN" altLang="en-US">
                          <a:effectLst/>
                        </a:rPr>
                        <a:t>定金</a:t>
                      </a:r>
                    </a:p>
                  </a:txBody>
                  <a:tcPr anchor="ctr">
                    <a:lnL>
                      <a:noFill/>
                    </a:lnL>
                    <a:lnR>
                      <a:noFill/>
                    </a:lnR>
                    <a:lnT>
                      <a:noFill/>
                    </a:lnT>
                    <a:lnB>
                      <a:noFill/>
                    </a:lnB>
                    <a:solidFill>
                      <a:srgbClr val="FFFFFF"/>
                    </a:solidFill>
                  </a:tcPr>
                </a:tc>
                <a:tc>
                  <a:txBody>
                    <a:bodyPr/>
                    <a:lstStyle/>
                    <a:p>
                      <a:r>
                        <a:rPr lang="zh-CN" altLang="en-US">
                          <a:effectLst/>
                        </a:rPr>
                        <a:t>违约金</a:t>
                      </a:r>
                    </a:p>
                  </a:txBody>
                  <a:tcPr anchor="ctr">
                    <a:lnL>
                      <a:noFill/>
                    </a:lnL>
                    <a:lnR>
                      <a:noFill/>
                    </a:lnR>
                    <a:lnT>
                      <a:noFill/>
                    </a:lnT>
                    <a:lnB>
                      <a:noFill/>
                    </a:lnB>
                    <a:solidFill>
                      <a:srgbClr val="FFFFFF"/>
                    </a:solidFill>
                  </a:tcPr>
                </a:tc>
                <a:extLst>
                  <a:ext uri="{0D108BD9-81ED-4DB2-BD59-A6C34878D82A}">
                    <a16:rowId xmlns:a16="http://schemas.microsoft.com/office/drawing/2014/main" val="854871427"/>
                  </a:ext>
                </a:extLst>
              </a:tr>
              <a:tr h="1635317">
                <a:tc>
                  <a:txBody>
                    <a:bodyPr/>
                    <a:lstStyle/>
                    <a:p>
                      <a:r>
                        <a:rPr lang="zh-CN" altLang="en-US">
                          <a:effectLst/>
                        </a:rPr>
                        <a:t>交付</a:t>
                      </a:r>
                      <a:br>
                        <a:rPr lang="zh-CN" altLang="en-US">
                          <a:effectLst/>
                        </a:rPr>
                      </a:br>
                      <a:r>
                        <a:rPr lang="zh-CN" altLang="en-US">
                          <a:effectLst/>
                        </a:rPr>
                        <a:t>时间</a:t>
                      </a:r>
                    </a:p>
                  </a:txBody>
                  <a:tcPr anchor="ctr">
                    <a:lnL>
                      <a:noFill/>
                    </a:lnL>
                    <a:lnR>
                      <a:noFill/>
                    </a:lnR>
                    <a:lnT>
                      <a:noFill/>
                    </a:lnT>
                    <a:lnB>
                      <a:noFill/>
                    </a:lnB>
                    <a:solidFill>
                      <a:srgbClr val="FFFFFF"/>
                    </a:solidFill>
                  </a:tcPr>
                </a:tc>
                <a:tc>
                  <a:txBody>
                    <a:bodyPr/>
                    <a:lstStyle/>
                    <a:p>
                      <a:r>
                        <a:rPr lang="zh-CN" altLang="en-US">
                          <a:effectLst/>
                        </a:rPr>
                        <a:t>合同履行前交付</a:t>
                      </a:r>
                    </a:p>
                  </a:txBody>
                  <a:tcPr anchor="ctr">
                    <a:lnL>
                      <a:noFill/>
                    </a:lnL>
                    <a:lnR>
                      <a:noFill/>
                    </a:lnR>
                    <a:lnT>
                      <a:noFill/>
                    </a:lnT>
                    <a:lnB>
                      <a:noFill/>
                    </a:lnB>
                    <a:solidFill>
                      <a:srgbClr val="FFFFFF"/>
                    </a:solidFill>
                  </a:tcPr>
                </a:tc>
                <a:tc>
                  <a:txBody>
                    <a:bodyPr/>
                    <a:lstStyle/>
                    <a:p>
                      <a:r>
                        <a:rPr lang="zh-CN" altLang="en-US">
                          <a:effectLst/>
                        </a:rPr>
                        <a:t>只能在有违约</a:t>
                      </a:r>
                      <a:br>
                        <a:rPr lang="zh-CN" altLang="en-US">
                          <a:effectLst/>
                        </a:rPr>
                      </a:br>
                      <a:r>
                        <a:rPr lang="zh-CN" altLang="en-US">
                          <a:effectLst/>
                        </a:rPr>
                        <a:t>行为发生后交付</a:t>
                      </a:r>
                    </a:p>
                  </a:txBody>
                  <a:tcPr anchor="ctr">
                    <a:lnL>
                      <a:noFill/>
                    </a:lnL>
                    <a:lnR>
                      <a:noFill/>
                    </a:lnR>
                    <a:lnT>
                      <a:noFill/>
                    </a:lnT>
                    <a:lnB>
                      <a:noFill/>
                    </a:lnB>
                    <a:solidFill>
                      <a:srgbClr val="FFFFFF"/>
                    </a:solidFill>
                  </a:tcPr>
                </a:tc>
                <a:extLst>
                  <a:ext uri="{0D108BD9-81ED-4DB2-BD59-A6C34878D82A}">
                    <a16:rowId xmlns:a16="http://schemas.microsoft.com/office/drawing/2014/main" val="260720065"/>
                  </a:ext>
                </a:extLst>
              </a:tr>
              <a:tr h="880556">
                <a:tc>
                  <a:txBody>
                    <a:bodyPr/>
                    <a:lstStyle/>
                    <a:p>
                      <a:r>
                        <a:rPr lang="zh-CN" altLang="en-US">
                          <a:effectLst/>
                        </a:rPr>
                        <a:t>效力</a:t>
                      </a:r>
                    </a:p>
                  </a:txBody>
                  <a:tcPr anchor="ctr">
                    <a:lnL>
                      <a:noFill/>
                    </a:lnL>
                    <a:lnR>
                      <a:noFill/>
                    </a:lnR>
                    <a:lnT>
                      <a:noFill/>
                    </a:lnT>
                    <a:lnB>
                      <a:noFill/>
                    </a:lnB>
                    <a:solidFill>
                      <a:srgbClr val="FFFFFF"/>
                    </a:solidFill>
                  </a:tcPr>
                </a:tc>
                <a:tc>
                  <a:txBody>
                    <a:bodyPr/>
                    <a:lstStyle/>
                    <a:p>
                      <a:r>
                        <a:rPr lang="zh-CN" altLang="en-US">
                          <a:effectLst/>
                        </a:rPr>
                        <a:t>具有证明合同成立</a:t>
                      </a:r>
                      <a:br>
                        <a:rPr lang="zh-CN" altLang="en-US">
                          <a:effectLst/>
                        </a:rPr>
                      </a:br>
                      <a:r>
                        <a:rPr lang="zh-CN" altLang="en-US">
                          <a:effectLst/>
                        </a:rPr>
                        <a:t>和预先给付的效力</a:t>
                      </a:r>
                    </a:p>
                  </a:txBody>
                  <a:tcPr anchor="ctr">
                    <a:lnL>
                      <a:noFill/>
                    </a:lnL>
                    <a:lnR>
                      <a:noFill/>
                    </a:lnR>
                    <a:lnT>
                      <a:noFill/>
                    </a:lnT>
                    <a:lnB>
                      <a:noFill/>
                    </a:lnB>
                    <a:solidFill>
                      <a:srgbClr val="FFFFFF"/>
                    </a:solidFill>
                  </a:tcPr>
                </a:tc>
                <a:tc>
                  <a:txBody>
                    <a:bodyPr/>
                    <a:lstStyle/>
                    <a:p>
                      <a:r>
                        <a:rPr lang="zh-CN" altLang="en-US">
                          <a:effectLst/>
                        </a:rPr>
                        <a:t>违约金没有</a:t>
                      </a:r>
                    </a:p>
                  </a:txBody>
                  <a:tcPr anchor="ctr">
                    <a:lnL>
                      <a:noFill/>
                    </a:lnL>
                    <a:lnR>
                      <a:noFill/>
                    </a:lnR>
                    <a:lnT>
                      <a:noFill/>
                    </a:lnT>
                    <a:lnB>
                      <a:noFill/>
                    </a:lnB>
                    <a:solidFill>
                      <a:srgbClr val="FFFFFF"/>
                    </a:solidFill>
                  </a:tcPr>
                </a:tc>
                <a:extLst>
                  <a:ext uri="{0D108BD9-81ED-4DB2-BD59-A6C34878D82A}">
                    <a16:rowId xmlns:a16="http://schemas.microsoft.com/office/drawing/2014/main" val="40667926"/>
                  </a:ext>
                </a:extLst>
              </a:tr>
              <a:tr h="880556">
                <a:tc>
                  <a:txBody>
                    <a:bodyPr/>
                    <a:lstStyle/>
                    <a:p>
                      <a:r>
                        <a:rPr lang="zh-CN" altLang="en-US">
                          <a:effectLst/>
                        </a:rPr>
                        <a:t>性质</a:t>
                      </a:r>
                    </a:p>
                  </a:txBody>
                  <a:tcPr anchor="ctr">
                    <a:lnL>
                      <a:noFill/>
                    </a:lnL>
                    <a:lnR>
                      <a:noFill/>
                    </a:lnR>
                    <a:lnT>
                      <a:noFill/>
                    </a:lnT>
                    <a:lnB>
                      <a:noFill/>
                    </a:lnB>
                    <a:solidFill>
                      <a:srgbClr val="FFFFFF"/>
                    </a:solidFill>
                  </a:tcPr>
                </a:tc>
                <a:tc>
                  <a:txBody>
                    <a:bodyPr/>
                    <a:lstStyle/>
                    <a:p>
                      <a:r>
                        <a:rPr lang="zh-CN" altLang="en-US">
                          <a:effectLst/>
                        </a:rPr>
                        <a:t>主要起合同担保的作用</a:t>
                      </a:r>
                    </a:p>
                  </a:txBody>
                  <a:tcPr anchor="ctr">
                    <a:lnL>
                      <a:noFill/>
                    </a:lnL>
                    <a:lnR>
                      <a:noFill/>
                    </a:lnR>
                    <a:lnT>
                      <a:noFill/>
                    </a:lnT>
                    <a:lnB>
                      <a:noFill/>
                    </a:lnB>
                    <a:solidFill>
                      <a:srgbClr val="FFFFFF"/>
                    </a:solidFill>
                  </a:tcPr>
                </a:tc>
                <a:tc>
                  <a:txBody>
                    <a:bodyPr/>
                    <a:lstStyle/>
                    <a:p>
                      <a:r>
                        <a:rPr lang="zh-CN" altLang="en-US" dirty="0">
                          <a:effectLst/>
                        </a:rPr>
                        <a:t>违约责任的一种形式</a:t>
                      </a:r>
                    </a:p>
                  </a:txBody>
                  <a:tcPr anchor="ctr">
                    <a:lnL>
                      <a:noFill/>
                    </a:lnL>
                    <a:lnR>
                      <a:noFill/>
                    </a:lnR>
                    <a:lnT>
                      <a:noFill/>
                    </a:lnT>
                    <a:lnB>
                      <a:noFill/>
                    </a:lnB>
                    <a:solidFill>
                      <a:srgbClr val="FFFFFF"/>
                    </a:solidFill>
                  </a:tcPr>
                </a:tc>
                <a:extLst>
                  <a:ext uri="{0D108BD9-81ED-4DB2-BD59-A6C34878D82A}">
                    <a16:rowId xmlns:a16="http://schemas.microsoft.com/office/drawing/2014/main" val="1102100630"/>
                  </a:ext>
                </a:extLst>
              </a:tr>
            </a:tbl>
          </a:graphicData>
        </a:graphic>
      </p:graphicFrame>
    </p:spTree>
    <p:extLst>
      <p:ext uri="{BB962C8B-B14F-4D97-AF65-F5344CB8AC3E}">
        <p14:creationId xmlns:p14="http://schemas.microsoft.com/office/powerpoint/2010/main" val="31155666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012398"/>
          </a:xfrm>
          <a:prstGeom prst="rect">
            <a:avLst/>
          </a:prstGeom>
          <a:noFill/>
        </p:spPr>
        <p:txBody>
          <a:bodyPr wrap="square" rtlCol="0" anchor="t">
            <a:spAutoFit/>
          </a:bodyPr>
          <a:lstStyle/>
          <a:p>
            <a:pPr>
              <a:lnSpc>
                <a:spcPct val="150000"/>
              </a:lnSpc>
            </a:pPr>
            <a:r>
              <a:rPr lang="zh-CN" altLang="en-US" sz="2400" dirty="0">
                <a:solidFill>
                  <a:schemeClr val="bg1"/>
                </a:solidFill>
              </a:rPr>
              <a:t>二、合同的保全</a:t>
            </a:r>
            <a:endParaRPr lang="en-US" altLang="zh-CN" sz="2400" dirty="0">
              <a:solidFill>
                <a:schemeClr val="bg1"/>
              </a:solidFill>
            </a:endParaRPr>
          </a:p>
          <a:p>
            <a:pPr>
              <a:lnSpc>
                <a:spcPct val="150000"/>
              </a:lnSpc>
            </a:pPr>
            <a:r>
              <a:rPr lang="zh-CN" altLang="en-US" sz="2400" dirty="0">
                <a:solidFill>
                  <a:schemeClr val="bg1"/>
                </a:solidFill>
              </a:rPr>
              <a:t>合同的保全是指为防止因债务人财产的不当减少致使债权人债权的实现受到危害，而设置的保全债务人责任财产的法律制度。</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、合同保全的法律特征</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）合同保全是债的对外效力的体现，也是合同相对性原则的例外。</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）合同保全主要发生在合同有效期内</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）合同保全的基本方法是代位权和撤销权的行使</a:t>
            </a:r>
            <a:endParaRPr lang="en-US" altLang="zh-CN" sz="2400" dirty="0">
              <a:solidFill>
                <a:schemeClr val="bg1"/>
              </a:solidFill>
            </a:endParaRPr>
          </a:p>
        </p:txBody>
      </p:sp>
    </p:spTree>
    <p:extLst>
      <p:ext uri="{BB962C8B-B14F-4D97-AF65-F5344CB8AC3E}">
        <p14:creationId xmlns:p14="http://schemas.microsoft.com/office/powerpoint/2010/main" val="22259869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2" name="表格 1">
            <a:extLst>
              <a:ext uri="{FF2B5EF4-FFF2-40B4-BE49-F238E27FC236}">
                <a16:creationId xmlns:a16="http://schemas.microsoft.com/office/drawing/2014/main" id="{96FC0BA4-67DF-4793-8AE4-DC33E7E2047C}"/>
              </a:ext>
            </a:extLst>
          </p:cNvPr>
          <p:cNvGraphicFramePr>
            <a:graphicFrameLocks noGrp="1"/>
          </p:cNvGraphicFramePr>
          <p:nvPr/>
        </p:nvGraphicFramePr>
        <p:xfrm>
          <a:off x="1772529" y="1097284"/>
          <a:ext cx="8046720" cy="2208622"/>
        </p:xfrm>
        <a:graphic>
          <a:graphicData uri="http://schemas.openxmlformats.org/drawingml/2006/table">
            <a:tbl>
              <a:tblPr/>
              <a:tblGrid>
                <a:gridCol w="1131123">
                  <a:extLst>
                    <a:ext uri="{9D8B030D-6E8A-4147-A177-3AD203B41FA5}">
                      <a16:colId xmlns:a16="http://schemas.microsoft.com/office/drawing/2014/main" val="4280219485"/>
                    </a:ext>
                  </a:extLst>
                </a:gridCol>
                <a:gridCol w="6915597">
                  <a:extLst>
                    <a:ext uri="{9D8B030D-6E8A-4147-A177-3AD203B41FA5}">
                      <a16:colId xmlns:a16="http://schemas.microsoft.com/office/drawing/2014/main" val="3789673511"/>
                    </a:ext>
                  </a:extLst>
                </a:gridCol>
              </a:tblGrid>
              <a:tr h="1104311">
                <a:tc>
                  <a:txBody>
                    <a:bodyPr/>
                    <a:lstStyle/>
                    <a:p>
                      <a:r>
                        <a:rPr lang="zh-CN" altLang="en-US">
                          <a:effectLst/>
                        </a:rPr>
                        <a:t>代位权</a:t>
                      </a:r>
                    </a:p>
                  </a:txBody>
                  <a:tcPr marL="0" marR="0" marT="0" marB="0" anchor="ctr">
                    <a:lnL>
                      <a:noFill/>
                    </a:lnL>
                    <a:lnR>
                      <a:noFill/>
                    </a:lnR>
                    <a:lnT>
                      <a:noFill/>
                    </a:lnT>
                    <a:lnB>
                      <a:noFill/>
                    </a:lnB>
                    <a:solidFill>
                      <a:srgbClr val="FFFFFF"/>
                    </a:solidFill>
                  </a:tcPr>
                </a:tc>
                <a:tc>
                  <a:txBody>
                    <a:bodyPr/>
                    <a:lstStyle/>
                    <a:p>
                      <a:r>
                        <a:rPr lang="zh-CN" altLang="en-US" dirty="0">
                          <a:effectLst/>
                        </a:rPr>
                        <a:t>因债务人怠于行使到期债权（且该债权非专属于债务人本身），债权人为保全其合法债权，得以自己的名义向法院提出行使债务人的权利。</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2771670960"/>
                  </a:ext>
                </a:extLst>
              </a:tr>
              <a:tr h="1104311">
                <a:tc>
                  <a:txBody>
                    <a:bodyPr/>
                    <a:lstStyle/>
                    <a:p>
                      <a:r>
                        <a:rPr lang="zh-CN" altLang="en-US">
                          <a:effectLst/>
                        </a:rPr>
                        <a:t>撤销权</a:t>
                      </a:r>
                    </a:p>
                  </a:txBody>
                  <a:tcPr marL="0" marR="0" marT="0" marB="0" anchor="ctr">
                    <a:lnL>
                      <a:noFill/>
                    </a:lnL>
                    <a:lnR>
                      <a:noFill/>
                    </a:lnR>
                    <a:lnT>
                      <a:noFill/>
                    </a:lnT>
                    <a:lnB>
                      <a:noFill/>
                    </a:lnB>
                    <a:solidFill>
                      <a:srgbClr val="FFFFFF"/>
                    </a:solidFill>
                  </a:tcPr>
                </a:tc>
                <a:tc>
                  <a:txBody>
                    <a:bodyPr/>
                    <a:lstStyle/>
                    <a:p>
                      <a:r>
                        <a:rPr lang="zh-CN" altLang="en-US" dirty="0">
                          <a:effectLst/>
                        </a:rPr>
                        <a:t>因债务人放弃其到期债权、无偿转让财产、明显不合理的低价转让财产且受让人知情，债权人请求法院撤销债务人的行为。</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013881854"/>
                  </a:ext>
                </a:extLst>
              </a:tr>
            </a:tbl>
          </a:graphicData>
        </a:graphic>
      </p:graphicFrame>
    </p:spTree>
    <p:extLst>
      <p:ext uri="{BB962C8B-B14F-4D97-AF65-F5344CB8AC3E}">
        <p14:creationId xmlns:p14="http://schemas.microsoft.com/office/powerpoint/2010/main" val="14323116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33013" y="942453"/>
            <a:ext cx="7945560" cy="1685846"/>
          </a:xfrm>
          <a:prstGeom prst="rect">
            <a:avLst/>
          </a:prstGeom>
          <a:noFill/>
        </p:spPr>
        <p:txBody>
          <a:bodyPr wrap="square" rtlCol="0" anchor="t">
            <a:spAutoFit/>
          </a:bodyPr>
          <a:lstStyle/>
          <a:p>
            <a:pPr algn="ctr">
              <a:lnSpc>
                <a:spcPct val="150000"/>
              </a:lnSpc>
            </a:pPr>
            <a:r>
              <a:rPr lang="zh-CN" altLang="en-US" sz="2400" dirty="0">
                <a:solidFill>
                  <a:schemeClr val="bg1"/>
                </a:solidFill>
              </a:rPr>
              <a:t>第三十五章   合同法律制度</a:t>
            </a:r>
            <a:endParaRPr lang="en-US" altLang="zh-CN" sz="2400" dirty="0">
              <a:solidFill>
                <a:schemeClr val="bg1"/>
              </a:solidFill>
            </a:endParaRPr>
          </a:p>
          <a:p>
            <a:pPr>
              <a:lnSpc>
                <a:spcPct val="150000"/>
              </a:lnSpc>
            </a:pPr>
            <a:r>
              <a:rPr lang="en-US" altLang="zh-CN" sz="2400" dirty="0">
                <a:solidFill>
                  <a:schemeClr val="bg1"/>
                </a:solidFill>
              </a:rPr>
              <a:t>	</a:t>
            </a:r>
          </a:p>
          <a:p>
            <a:pPr>
              <a:lnSpc>
                <a:spcPct val="150000"/>
              </a:lnSpc>
            </a:pPr>
            <a:endParaRPr lang="en-US" altLang="zh-CN" sz="2400" dirty="0">
              <a:solidFill>
                <a:schemeClr val="bg1"/>
              </a:solidFill>
            </a:endParaRPr>
          </a:p>
        </p:txBody>
      </p:sp>
      <p:pic>
        <p:nvPicPr>
          <p:cNvPr id="2" name="图片 1">
            <a:extLst>
              <a:ext uri="{FF2B5EF4-FFF2-40B4-BE49-F238E27FC236}">
                <a16:creationId xmlns:a16="http://schemas.microsoft.com/office/drawing/2014/main" id="{A4C92920-9C39-407C-AF6B-42593F553F78}"/>
              </a:ext>
            </a:extLst>
          </p:cNvPr>
          <p:cNvPicPr>
            <a:picLocks noChangeAspect="1"/>
          </p:cNvPicPr>
          <p:nvPr/>
        </p:nvPicPr>
        <p:blipFill>
          <a:blip r:embed="rId4"/>
          <a:stretch>
            <a:fillRect/>
          </a:stretch>
        </p:blipFill>
        <p:spPr>
          <a:xfrm>
            <a:off x="2130351" y="1785376"/>
            <a:ext cx="7548222" cy="4048138"/>
          </a:xfrm>
          <a:prstGeom prst="rect">
            <a:avLst/>
          </a:prstGeom>
        </p:spPr>
      </p:pic>
    </p:spTree>
    <p:extLst>
      <p:ext uri="{BB962C8B-B14F-4D97-AF65-F5344CB8AC3E}">
        <p14:creationId xmlns:p14="http://schemas.microsoft.com/office/powerpoint/2010/main" val="10813926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012398"/>
          </a:xfrm>
          <a:prstGeom prst="rect">
            <a:avLst/>
          </a:prstGeom>
          <a:noFill/>
        </p:spPr>
        <p:txBody>
          <a:bodyPr wrap="square" rtlCol="0" anchor="t">
            <a:spAutoFit/>
          </a:bodyPr>
          <a:lstStyle/>
          <a:p>
            <a:pPr algn="ctr">
              <a:lnSpc>
                <a:spcPct val="150000"/>
              </a:lnSpc>
            </a:pPr>
            <a:r>
              <a:rPr lang="zh-CN" altLang="en-US" sz="2400" dirty="0">
                <a:solidFill>
                  <a:schemeClr val="bg1"/>
                </a:solidFill>
              </a:rPr>
              <a:t>第五节   </a:t>
            </a:r>
            <a:r>
              <a:rPr lang="zh-CN" altLang="en-US" dirty="0"/>
              <a:t> </a:t>
            </a:r>
            <a:r>
              <a:rPr lang="zh-CN" altLang="en-US" sz="2400" dirty="0">
                <a:solidFill>
                  <a:schemeClr val="bg1"/>
                </a:solidFill>
              </a:rPr>
              <a:t>合同的转让、变更和解除</a:t>
            </a:r>
            <a:endParaRPr lang="en-US" altLang="zh-CN" sz="2400" dirty="0">
              <a:solidFill>
                <a:schemeClr val="bg1"/>
              </a:solidFill>
            </a:endParaRPr>
          </a:p>
          <a:p>
            <a:pPr>
              <a:lnSpc>
                <a:spcPct val="150000"/>
              </a:lnSpc>
            </a:pPr>
            <a:r>
              <a:rPr lang="zh-CN" altLang="en-US" sz="2400" dirty="0">
                <a:solidFill>
                  <a:schemeClr val="bg1"/>
                </a:solidFill>
              </a:rPr>
              <a:t>一、合同的转让</a:t>
            </a:r>
            <a:endParaRPr lang="en-US" altLang="zh-CN" sz="2400" dirty="0">
              <a:solidFill>
                <a:schemeClr val="bg1"/>
              </a:solidFill>
            </a:endParaRPr>
          </a:p>
          <a:p>
            <a:pPr>
              <a:lnSpc>
                <a:spcPct val="150000"/>
              </a:lnSpc>
            </a:pPr>
            <a:r>
              <a:rPr lang="zh-CN" altLang="en-US" sz="2400" dirty="0">
                <a:solidFill>
                  <a:schemeClr val="bg1"/>
                </a:solidFill>
              </a:rPr>
              <a:t>合同的转让是指合同当事人依法将合同的权利义务转让给他人的合法行为。</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、合同权利的转让：债权人转让权利的，应当通知债务人，未经通知，该转让对债务人不发生效力。</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、合同义务的转让：债务人将合同的义务全部或者部分转移给第三人的，应当经债权人同意。</a:t>
            </a:r>
            <a:endParaRPr lang="en-US" altLang="zh-CN" sz="2400" dirty="0">
              <a:solidFill>
                <a:schemeClr val="bg1"/>
              </a:solidFill>
            </a:endParaRPr>
          </a:p>
          <a:p>
            <a:pPr>
              <a:lnSpc>
                <a:spcPct val="150000"/>
              </a:lnSpc>
            </a:pPr>
            <a:r>
              <a:rPr lang="en-US" altLang="zh-CN" sz="2400" dirty="0">
                <a:solidFill>
                  <a:schemeClr val="bg1"/>
                </a:solidFill>
              </a:rPr>
              <a:t>3</a:t>
            </a:r>
            <a:r>
              <a:rPr lang="zh-CN" altLang="en-US" sz="2400" dirty="0">
                <a:solidFill>
                  <a:schemeClr val="bg1"/>
                </a:solidFill>
              </a:rPr>
              <a:t>、合同权利义务概括转让：</a:t>
            </a:r>
            <a:endParaRPr lang="en-US" altLang="zh-CN" sz="2400" dirty="0">
              <a:solidFill>
                <a:schemeClr val="bg1"/>
              </a:solidFill>
            </a:endParaRPr>
          </a:p>
        </p:txBody>
      </p:sp>
    </p:spTree>
    <p:extLst>
      <p:ext uri="{BB962C8B-B14F-4D97-AF65-F5344CB8AC3E}">
        <p14:creationId xmlns:p14="http://schemas.microsoft.com/office/powerpoint/2010/main" val="25087489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1685846"/>
          </a:xfrm>
          <a:prstGeom prst="rect">
            <a:avLst/>
          </a:prstGeom>
          <a:noFill/>
        </p:spPr>
        <p:txBody>
          <a:bodyPr wrap="square" rtlCol="0" anchor="t">
            <a:spAutoFit/>
          </a:bodyPr>
          <a:lstStyle/>
          <a:p>
            <a:pPr>
              <a:lnSpc>
                <a:spcPct val="150000"/>
              </a:lnSpc>
            </a:pPr>
            <a:r>
              <a:rPr lang="zh-CN" altLang="en-US" sz="2400" dirty="0">
                <a:solidFill>
                  <a:schemeClr val="bg1"/>
                </a:solidFill>
              </a:rPr>
              <a:t>二、合同的变更（狭义）</a:t>
            </a:r>
            <a:endParaRPr lang="en-US" altLang="zh-CN" sz="2400" dirty="0">
              <a:solidFill>
                <a:schemeClr val="bg1"/>
              </a:solidFill>
            </a:endParaRPr>
          </a:p>
          <a:p>
            <a:pPr>
              <a:lnSpc>
                <a:spcPct val="150000"/>
              </a:lnSpc>
            </a:pPr>
            <a:r>
              <a:rPr lang="zh-CN" altLang="en-US" sz="2400" dirty="0">
                <a:solidFill>
                  <a:schemeClr val="bg1"/>
                </a:solidFill>
              </a:rPr>
              <a:t>不包括主体的变更</a:t>
            </a:r>
            <a:endParaRPr lang="en-US" altLang="zh-CN" sz="2400" dirty="0">
              <a:solidFill>
                <a:schemeClr val="bg1"/>
              </a:solidFill>
            </a:endParaRP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257539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2239844"/>
          </a:xfrm>
          <a:prstGeom prst="rect">
            <a:avLst/>
          </a:prstGeom>
          <a:noFill/>
        </p:spPr>
        <p:txBody>
          <a:bodyPr wrap="square" rtlCol="0" anchor="t">
            <a:spAutoFit/>
          </a:bodyPr>
          <a:lstStyle/>
          <a:p>
            <a:pPr>
              <a:lnSpc>
                <a:spcPct val="150000"/>
              </a:lnSpc>
            </a:pPr>
            <a:r>
              <a:rPr lang="zh-CN" altLang="en-US" sz="2400" dirty="0">
                <a:solidFill>
                  <a:schemeClr val="bg1"/>
                </a:solidFill>
              </a:rPr>
              <a:t>三、合同的解除</a:t>
            </a:r>
            <a:endParaRPr lang="en-US" altLang="zh-CN" sz="2400" dirty="0">
              <a:solidFill>
                <a:schemeClr val="bg1"/>
              </a:solidFill>
            </a:endParaRPr>
          </a:p>
          <a:p>
            <a:pPr>
              <a:lnSpc>
                <a:spcPct val="150000"/>
              </a:lnSpc>
            </a:pPr>
            <a:r>
              <a:rPr lang="zh-CN" altLang="en-US" sz="2400" dirty="0">
                <a:solidFill>
                  <a:schemeClr val="bg1"/>
                </a:solidFill>
              </a:rPr>
              <a:t>合同的解除是指合同成立后，在具备解除条件时，因当事人一方或双方的意思表示，提前消灭合同效力的法律行为。</a:t>
            </a:r>
            <a:endParaRPr lang="en-US" altLang="zh-CN" sz="2400" dirty="0">
              <a:solidFill>
                <a:schemeClr val="bg1"/>
              </a:solidFill>
            </a:endParaRPr>
          </a:p>
          <a:p>
            <a:pPr>
              <a:lnSpc>
                <a:spcPct val="150000"/>
              </a:lnSpc>
            </a:pPr>
            <a:endParaRPr lang="zh-CN" altLang="en-US" sz="2400" dirty="0">
              <a:solidFill>
                <a:schemeClr val="bg1"/>
              </a:solidFill>
            </a:endParaRPr>
          </a:p>
        </p:txBody>
      </p:sp>
      <p:graphicFrame>
        <p:nvGraphicFramePr>
          <p:cNvPr id="14" name="表格 13">
            <a:extLst>
              <a:ext uri="{FF2B5EF4-FFF2-40B4-BE49-F238E27FC236}">
                <a16:creationId xmlns:a16="http://schemas.microsoft.com/office/drawing/2014/main" id="{5325B7B5-5213-4D3F-B22E-F2F5E8A70AF6}"/>
              </a:ext>
            </a:extLst>
          </p:cNvPr>
          <p:cNvGraphicFramePr>
            <a:graphicFrameLocks noGrp="1"/>
          </p:cNvGraphicFramePr>
          <p:nvPr/>
        </p:nvGraphicFramePr>
        <p:xfrm>
          <a:off x="1552166" y="2645104"/>
          <a:ext cx="9819248" cy="3719515"/>
        </p:xfrm>
        <a:graphic>
          <a:graphicData uri="http://schemas.openxmlformats.org/drawingml/2006/table">
            <a:tbl>
              <a:tblPr/>
              <a:tblGrid>
                <a:gridCol w="983170">
                  <a:extLst>
                    <a:ext uri="{9D8B030D-6E8A-4147-A177-3AD203B41FA5}">
                      <a16:colId xmlns:a16="http://schemas.microsoft.com/office/drawing/2014/main" val="3957305140"/>
                    </a:ext>
                  </a:extLst>
                </a:gridCol>
                <a:gridCol w="4418039">
                  <a:extLst>
                    <a:ext uri="{9D8B030D-6E8A-4147-A177-3AD203B41FA5}">
                      <a16:colId xmlns:a16="http://schemas.microsoft.com/office/drawing/2014/main" val="961106730"/>
                    </a:ext>
                  </a:extLst>
                </a:gridCol>
                <a:gridCol w="4418039">
                  <a:extLst>
                    <a:ext uri="{9D8B030D-6E8A-4147-A177-3AD203B41FA5}">
                      <a16:colId xmlns:a16="http://schemas.microsoft.com/office/drawing/2014/main" val="67025447"/>
                    </a:ext>
                  </a:extLst>
                </a:gridCol>
              </a:tblGrid>
              <a:tr h="520691">
                <a:tc gridSpan="2">
                  <a:txBody>
                    <a:bodyPr/>
                    <a:lstStyle/>
                    <a:p>
                      <a:r>
                        <a:rPr lang="zh-CN" altLang="en-US" sz="1800" dirty="0">
                          <a:effectLst/>
                        </a:rPr>
                        <a:t>协议解除</a:t>
                      </a:r>
                    </a:p>
                  </a:txBody>
                  <a:tcPr marL="90653" marR="90653" marT="45326" marB="45326" anchor="ctr">
                    <a:lnL>
                      <a:noFill/>
                    </a:lnL>
                    <a:lnR>
                      <a:noFill/>
                    </a:lnR>
                    <a:lnT>
                      <a:noFill/>
                    </a:lnT>
                    <a:lnB>
                      <a:noFill/>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hMerge="1">
                  <a:txBody>
                    <a:bodyPr/>
                    <a:lstStyle/>
                    <a:p>
                      <a:endParaRPr lang="zh-CN" altLang="en-US"/>
                    </a:p>
                  </a:txBody>
                  <a:tcPr/>
                </a:tc>
                <a:tc>
                  <a:txBody>
                    <a:bodyPr/>
                    <a:lstStyle/>
                    <a:p>
                      <a:r>
                        <a:rPr lang="zh-CN" altLang="en-US" sz="1800">
                          <a:effectLst/>
                        </a:rPr>
                        <a:t>当事人协商一致，可以解除合同。</a:t>
                      </a:r>
                    </a:p>
                  </a:txBody>
                  <a:tcPr marL="90653" marR="90653" marT="45326" marB="45326" anchor="ctr">
                    <a:lnL>
                      <a:noFill/>
                    </a:lnL>
                    <a:lnR>
                      <a:noFill/>
                    </a:lnR>
                    <a:lnT>
                      <a:noFill/>
                    </a:lnT>
                    <a:lnB>
                      <a:noFill/>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1787370163"/>
                  </a:ext>
                </a:extLst>
              </a:tr>
              <a:tr h="524566">
                <a:tc rowSpan="2">
                  <a:txBody>
                    <a:bodyPr/>
                    <a:lstStyle/>
                    <a:p>
                      <a:r>
                        <a:rPr lang="zh-CN" altLang="en-US" sz="1800" dirty="0">
                          <a:effectLst/>
                        </a:rPr>
                        <a:t>基于解除权的解除</a:t>
                      </a:r>
                    </a:p>
                  </a:txBody>
                  <a:tcPr marL="90653" marR="90653" marT="45326" marB="45326" anchor="ctr">
                    <a:lnL>
                      <a:noFill/>
                    </a:lnL>
                    <a:lnR>
                      <a:noFill/>
                    </a:lnR>
                    <a:lnT>
                      <a:noFill/>
                    </a:lnT>
                    <a:lnB>
                      <a:noFill/>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r>
                        <a:rPr lang="zh-CN" altLang="en-US" sz="1800" dirty="0">
                          <a:effectLst/>
                        </a:rPr>
                        <a:t>约定解除</a:t>
                      </a:r>
                      <a:br>
                        <a:rPr lang="zh-CN" altLang="en-US" sz="1800" dirty="0">
                          <a:effectLst/>
                        </a:rPr>
                      </a:br>
                      <a:r>
                        <a:rPr lang="zh-CN" altLang="en-US" sz="1800" dirty="0">
                          <a:effectLst/>
                        </a:rPr>
                        <a:t>（事先约定）</a:t>
                      </a:r>
                    </a:p>
                  </a:txBody>
                  <a:tcPr marL="90653" marR="90653" marT="45326" marB="45326" anchor="ctr">
                    <a:lnL>
                      <a:noFill/>
                    </a:lnL>
                    <a:lnR>
                      <a:noFill/>
                    </a:lnR>
                    <a:lnT>
                      <a:noFill/>
                    </a:lnT>
                    <a:lnB>
                      <a:noFill/>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r>
                        <a:rPr lang="zh-CN" altLang="en-US" sz="1800" dirty="0">
                          <a:effectLst/>
                        </a:rPr>
                        <a:t>可以约定解除合同的条件，不一定会产生解除合同的后果</a:t>
                      </a:r>
                    </a:p>
                  </a:txBody>
                  <a:tcPr marL="90653" marR="90653" marT="45326" marB="45326" anchor="ctr">
                    <a:lnL>
                      <a:noFill/>
                    </a:lnL>
                    <a:lnR>
                      <a:noFill/>
                    </a:lnR>
                    <a:lnT>
                      <a:noFill/>
                    </a:lnT>
                    <a:lnB>
                      <a:noFill/>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392501344"/>
                  </a:ext>
                </a:extLst>
              </a:tr>
              <a:tr h="2529073">
                <a:tc vMerge="1">
                  <a:txBody>
                    <a:bodyPr/>
                    <a:lstStyle/>
                    <a:p>
                      <a:endParaRPr lang="zh-CN" altLang="en-US"/>
                    </a:p>
                  </a:txBody>
                  <a:tcPr/>
                </a:tc>
                <a:tc>
                  <a:txBody>
                    <a:bodyPr/>
                    <a:lstStyle/>
                    <a:p>
                      <a:r>
                        <a:rPr lang="zh-CN" altLang="en-US" sz="1800" dirty="0">
                          <a:effectLst/>
                        </a:rPr>
                        <a:t>法定解除</a:t>
                      </a:r>
                    </a:p>
                  </a:txBody>
                  <a:tcPr marL="90653" marR="90653" marT="45326" marB="45326" anchor="ctr">
                    <a:lnL>
                      <a:noFill/>
                    </a:lnL>
                    <a:lnR>
                      <a:noFill/>
                    </a:lnR>
                    <a:lnT>
                      <a:noFill/>
                    </a:lnT>
                    <a:lnB>
                      <a:noFill/>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r>
                        <a:rPr lang="zh-CN" altLang="en-US" sz="1800" dirty="0">
                          <a:effectLst/>
                        </a:rPr>
                        <a:t>①因不可抗力致使不能实现合同目的；</a:t>
                      </a:r>
                      <a:br>
                        <a:rPr lang="zh-CN" altLang="en-US" sz="1800" dirty="0">
                          <a:effectLst/>
                        </a:rPr>
                      </a:br>
                      <a:r>
                        <a:rPr lang="zh-CN" altLang="en-US" sz="1800" dirty="0">
                          <a:effectLst/>
                        </a:rPr>
                        <a:t>②在履行期限届满之前，当事人一方明确表示或者以自己的行为表明不履行主要债务；</a:t>
                      </a:r>
                      <a:br>
                        <a:rPr lang="zh-CN" altLang="en-US" sz="1800" dirty="0">
                          <a:effectLst/>
                        </a:rPr>
                      </a:br>
                      <a:r>
                        <a:rPr lang="zh-CN" altLang="en-US" sz="1800" dirty="0">
                          <a:effectLst/>
                        </a:rPr>
                        <a:t>③当事人一方迟延履行主要债务，经催告后在合理期限内仍未履行；</a:t>
                      </a:r>
                      <a:br>
                        <a:rPr lang="zh-CN" altLang="en-US" sz="1800" dirty="0">
                          <a:effectLst/>
                        </a:rPr>
                      </a:br>
                      <a:r>
                        <a:rPr lang="zh-CN" altLang="en-US" sz="1800" dirty="0">
                          <a:effectLst/>
                        </a:rPr>
                        <a:t>④当事人一方迟延履行债务或有其他违约行为致使不能实现合同目的</a:t>
                      </a:r>
                      <a:endParaRPr lang="en-US" altLang="zh-CN" sz="1800" dirty="0">
                        <a:effectLst/>
                      </a:endParaRPr>
                    </a:p>
                    <a:p>
                      <a:r>
                        <a:rPr lang="zh-CN" altLang="zh-CN" sz="1800" dirty="0">
                          <a:effectLst/>
                          <a:latin typeface="微软雅黑" panose="020B0503020204020204" pitchFamily="34" charset="-122"/>
                          <a:ea typeface="微软雅黑" panose="020B0503020204020204" pitchFamily="34" charset="-122"/>
                        </a:rPr>
                        <a:t>⑤</a:t>
                      </a:r>
                      <a:r>
                        <a:rPr lang="zh-CN" altLang="en-US" sz="1800" dirty="0">
                          <a:effectLst/>
                          <a:latin typeface="微软雅黑" panose="020B0503020204020204" pitchFamily="34" charset="-122"/>
                          <a:ea typeface="微软雅黑" panose="020B0503020204020204" pitchFamily="34" charset="-122"/>
                        </a:rPr>
                        <a:t>法律规定的其他情形</a:t>
                      </a:r>
                      <a:endParaRPr lang="zh-CN" altLang="en-US" sz="1800" dirty="0">
                        <a:effectLst/>
                      </a:endParaRPr>
                    </a:p>
                  </a:txBody>
                  <a:tcPr marL="90653" marR="90653" marT="45326" marB="45326" anchor="ctr">
                    <a:lnL>
                      <a:noFill/>
                    </a:lnL>
                    <a:lnR>
                      <a:noFill/>
                    </a:lnR>
                    <a:lnT>
                      <a:noFill/>
                    </a:lnT>
                    <a:lnB>
                      <a:noFill/>
                    </a:lnB>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3526773421"/>
                  </a:ext>
                </a:extLst>
              </a:tr>
            </a:tbl>
          </a:graphicData>
        </a:graphic>
      </p:graphicFrame>
    </p:spTree>
    <p:extLst>
      <p:ext uri="{BB962C8B-B14F-4D97-AF65-F5344CB8AC3E}">
        <p14:creationId xmlns:p14="http://schemas.microsoft.com/office/powerpoint/2010/main" val="32222376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6117829"/>
          </a:xfrm>
          <a:prstGeom prst="rect">
            <a:avLst/>
          </a:prstGeom>
          <a:noFill/>
        </p:spPr>
        <p:txBody>
          <a:bodyPr wrap="square" rtlCol="0" anchor="t">
            <a:spAutoFit/>
          </a:bodyPr>
          <a:lstStyle/>
          <a:p>
            <a:pPr algn="ctr">
              <a:lnSpc>
                <a:spcPct val="150000"/>
              </a:lnSpc>
            </a:pPr>
            <a:r>
              <a:rPr lang="zh-CN" altLang="en-US" sz="2400" dirty="0">
                <a:solidFill>
                  <a:schemeClr val="bg1"/>
                </a:solidFill>
              </a:rPr>
              <a:t>第六节  违约责任</a:t>
            </a:r>
            <a:endParaRPr lang="en-US" altLang="zh-CN" sz="2400" dirty="0">
              <a:solidFill>
                <a:schemeClr val="bg1"/>
              </a:solidFill>
            </a:endParaRPr>
          </a:p>
          <a:p>
            <a:pPr>
              <a:lnSpc>
                <a:spcPct val="150000"/>
              </a:lnSpc>
            </a:pPr>
            <a:r>
              <a:rPr lang="zh-CN" altLang="en-US" sz="2400" dirty="0">
                <a:solidFill>
                  <a:schemeClr val="bg1"/>
                </a:solidFill>
              </a:rPr>
              <a:t>一、违约责任的概念</a:t>
            </a:r>
            <a:endParaRPr lang="en-US" altLang="zh-CN" sz="2400" dirty="0">
              <a:solidFill>
                <a:schemeClr val="bg1"/>
              </a:solidFill>
            </a:endParaRPr>
          </a:p>
          <a:p>
            <a:pPr>
              <a:lnSpc>
                <a:spcPct val="150000"/>
              </a:lnSpc>
            </a:pPr>
            <a:r>
              <a:rPr lang="zh-CN" altLang="en-US" sz="2400" dirty="0">
                <a:solidFill>
                  <a:schemeClr val="bg1"/>
                </a:solidFill>
              </a:rPr>
              <a:t>违约责任即违反合同的责任，是指合同当事人不履行或不适当履行合同义务所应承担的民事责任。</a:t>
            </a:r>
            <a:endParaRPr lang="en-US" altLang="zh-CN" sz="2400" dirty="0">
              <a:solidFill>
                <a:schemeClr val="bg1"/>
              </a:solidFill>
            </a:endParaRPr>
          </a:p>
          <a:p>
            <a:pPr>
              <a:lnSpc>
                <a:spcPct val="150000"/>
              </a:lnSpc>
            </a:pPr>
            <a:r>
              <a:rPr lang="zh-CN" altLang="en-US" sz="2400" dirty="0">
                <a:solidFill>
                  <a:schemeClr val="bg1"/>
                </a:solidFill>
              </a:rPr>
              <a:t>不论是在债务人向第三人履行债务的场合，还是在第三人向债权人履行债务的场合，均由债务人向债权人承担违约责任。</a:t>
            </a:r>
            <a:endParaRPr lang="en-US" altLang="zh-CN" sz="2400" dirty="0">
              <a:solidFill>
                <a:schemeClr val="bg1"/>
              </a:solidFill>
            </a:endParaRPr>
          </a:p>
          <a:p>
            <a:pPr>
              <a:lnSpc>
                <a:spcPct val="150000"/>
              </a:lnSpc>
            </a:pPr>
            <a:r>
              <a:rPr lang="zh-CN" altLang="en-US" sz="2400" dirty="0">
                <a:solidFill>
                  <a:schemeClr val="bg1"/>
                </a:solidFill>
              </a:rPr>
              <a:t>二、违约责任的构成要件：</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、违约行为</a:t>
            </a:r>
            <a:r>
              <a:rPr lang="en-US" altLang="zh-CN" sz="2400" dirty="0">
                <a:solidFill>
                  <a:schemeClr val="bg1"/>
                </a:solidFill>
              </a:rPr>
              <a:t>(</a:t>
            </a:r>
            <a:r>
              <a:rPr lang="zh-CN" altLang="en-US" sz="2400" dirty="0">
                <a:solidFill>
                  <a:schemeClr val="bg1"/>
                </a:solidFill>
              </a:rPr>
              <a:t>预期违约、实际违约</a:t>
            </a:r>
            <a:r>
              <a:rPr lang="en-US" altLang="zh-CN" sz="2400" dirty="0">
                <a:solidFill>
                  <a:schemeClr val="bg1"/>
                </a:solidFill>
              </a:rPr>
              <a:t>);</a:t>
            </a:r>
          </a:p>
          <a:p>
            <a:pPr>
              <a:lnSpc>
                <a:spcPct val="150000"/>
              </a:lnSpc>
            </a:pPr>
            <a:r>
              <a:rPr lang="en-US" altLang="zh-CN" sz="2400" dirty="0">
                <a:solidFill>
                  <a:schemeClr val="bg1"/>
                </a:solidFill>
              </a:rPr>
              <a:t>2</a:t>
            </a:r>
            <a:r>
              <a:rPr lang="zh-CN" altLang="en-US" sz="2400" dirty="0">
                <a:solidFill>
                  <a:schemeClr val="bg1"/>
                </a:solidFill>
              </a:rPr>
              <a:t>、主观过错</a:t>
            </a:r>
            <a:r>
              <a:rPr lang="en-US" altLang="zh-CN" sz="2400" dirty="0">
                <a:solidFill>
                  <a:schemeClr val="bg1"/>
                </a:solidFill>
              </a:rPr>
              <a:t>(</a:t>
            </a:r>
            <a:r>
              <a:rPr lang="zh-CN" altLang="en-US" sz="2400" dirty="0">
                <a:solidFill>
                  <a:schemeClr val="bg1"/>
                </a:solidFill>
              </a:rPr>
              <a:t>严格责任</a:t>
            </a:r>
            <a:r>
              <a:rPr lang="en-US" altLang="zh-CN" sz="2400" dirty="0">
                <a:solidFill>
                  <a:schemeClr val="bg1"/>
                </a:solidFill>
              </a:rPr>
              <a:t>)</a:t>
            </a: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2356267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4455835"/>
          </a:xfrm>
          <a:prstGeom prst="rect">
            <a:avLst/>
          </a:prstGeom>
          <a:noFill/>
        </p:spPr>
        <p:txBody>
          <a:bodyPr wrap="square" rtlCol="0" anchor="t">
            <a:spAutoFit/>
          </a:bodyPr>
          <a:lstStyle/>
          <a:p>
            <a:pPr>
              <a:lnSpc>
                <a:spcPct val="150000"/>
              </a:lnSpc>
            </a:pPr>
            <a:r>
              <a:rPr lang="zh-CN" altLang="en-US" sz="2400" dirty="0">
                <a:solidFill>
                  <a:schemeClr val="bg1"/>
                </a:solidFill>
              </a:rPr>
              <a:t>三、承担违约责任的方式</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、继续履行</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、支付违约金</a:t>
            </a:r>
            <a:endParaRPr lang="en-US" altLang="zh-CN" sz="2400" dirty="0">
              <a:solidFill>
                <a:schemeClr val="bg1"/>
              </a:solidFill>
            </a:endParaRPr>
          </a:p>
          <a:p>
            <a:pPr>
              <a:lnSpc>
                <a:spcPct val="150000"/>
              </a:lnSpc>
            </a:pPr>
            <a:r>
              <a:rPr lang="en-US" altLang="zh-CN" sz="2400" dirty="0">
                <a:solidFill>
                  <a:schemeClr val="bg1"/>
                </a:solidFill>
              </a:rPr>
              <a:t>3</a:t>
            </a:r>
            <a:r>
              <a:rPr lang="zh-CN" altLang="en-US" sz="2400" dirty="0">
                <a:solidFill>
                  <a:schemeClr val="bg1"/>
                </a:solidFill>
              </a:rPr>
              <a:t>、违约损害赔偿</a:t>
            </a:r>
            <a:endParaRPr lang="en-US" altLang="zh-CN" sz="2400" dirty="0">
              <a:solidFill>
                <a:schemeClr val="bg1"/>
              </a:solidFill>
            </a:endParaRPr>
          </a:p>
          <a:p>
            <a:pPr>
              <a:lnSpc>
                <a:spcPct val="150000"/>
              </a:lnSpc>
            </a:pPr>
            <a:r>
              <a:rPr lang="zh-CN" altLang="en-US" sz="2400" dirty="0">
                <a:solidFill>
                  <a:schemeClr val="bg1"/>
                </a:solidFill>
              </a:rPr>
              <a:t>四、违约的免责事由</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、不可抗力</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、受害人的过错</a:t>
            </a:r>
            <a:endParaRPr lang="en-US" altLang="zh-CN" sz="2400" dirty="0">
              <a:solidFill>
                <a:schemeClr val="bg1"/>
              </a:solidFill>
            </a:endParaRPr>
          </a:p>
          <a:p>
            <a:pPr>
              <a:lnSpc>
                <a:spcPct val="150000"/>
              </a:lnSpc>
            </a:pPr>
            <a:r>
              <a:rPr lang="en-US" altLang="zh-CN" sz="2400" dirty="0">
                <a:solidFill>
                  <a:schemeClr val="bg1"/>
                </a:solidFill>
              </a:rPr>
              <a:t>3</a:t>
            </a:r>
            <a:r>
              <a:rPr lang="zh-CN" altLang="en-US" sz="2400" dirty="0">
                <a:solidFill>
                  <a:schemeClr val="bg1"/>
                </a:solidFill>
              </a:rPr>
              <a:t>、免责条款</a:t>
            </a:r>
          </a:p>
        </p:txBody>
      </p:sp>
    </p:spTree>
    <p:extLst>
      <p:ext uri="{BB962C8B-B14F-4D97-AF65-F5344CB8AC3E}">
        <p14:creationId xmlns:p14="http://schemas.microsoft.com/office/powerpoint/2010/main" val="33794872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009833"/>
          </a:xfrm>
          <a:prstGeom prst="rect">
            <a:avLst/>
          </a:prstGeom>
          <a:noFill/>
        </p:spPr>
        <p:txBody>
          <a:bodyPr wrap="square" rtlCol="0" anchor="t">
            <a:spAutoFit/>
          </a:bodyPr>
          <a:lstStyle/>
          <a:p>
            <a:pPr algn="ctr">
              <a:lnSpc>
                <a:spcPct val="150000"/>
              </a:lnSpc>
            </a:pPr>
            <a:r>
              <a:rPr lang="zh-CN" altLang="en-US" sz="2400" dirty="0">
                <a:solidFill>
                  <a:schemeClr val="bg1"/>
                </a:solidFill>
              </a:rPr>
              <a:t>第三十六章   公司法律制度</a:t>
            </a:r>
            <a:endParaRPr lang="en-US" altLang="zh-CN" sz="2400" dirty="0">
              <a:solidFill>
                <a:schemeClr val="bg1"/>
              </a:solidFill>
            </a:endParaRPr>
          </a:p>
          <a:p>
            <a:pPr algn="ctr">
              <a:lnSpc>
                <a:spcPct val="150000"/>
              </a:lnSpc>
            </a:pPr>
            <a:r>
              <a:rPr lang="zh-CN" altLang="en-US" sz="2400" dirty="0">
                <a:solidFill>
                  <a:schemeClr val="bg1"/>
                </a:solidFill>
              </a:rPr>
              <a:t>第一节 公司和公司法概述</a:t>
            </a:r>
            <a:endParaRPr lang="en-US" altLang="zh-CN" sz="2400" dirty="0">
              <a:solidFill>
                <a:schemeClr val="bg1"/>
              </a:solidFill>
            </a:endParaRPr>
          </a:p>
          <a:p>
            <a:pPr>
              <a:lnSpc>
                <a:spcPct val="150000"/>
              </a:lnSpc>
            </a:pPr>
            <a:r>
              <a:rPr lang="zh-CN" altLang="en-US" sz="2400" dirty="0">
                <a:solidFill>
                  <a:schemeClr val="bg1"/>
                </a:solidFill>
              </a:rPr>
              <a:t>一、公司法的概念</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、广义上的公司法：是指规定公司的</a:t>
            </a:r>
            <a:endParaRPr lang="en-US" altLang="zh-CN" sz="2400" dirty="0">
              <a:solidFill>
                <a:schemeClr val="bg1"/>
              </a:solidFill>
            </a:endParaRPr>
          </a:p>
          <a:p>
            <a:pPr>
              <a:lnSpc>
                <a:spcPct val="150000"/>
              </a:lnSpc>
            </a:pPr>
            <a:r>
              <a:rPr lang="zh-CN" altLang="en-US" sz="2400" dirty="0">
                <a:solidFill>
                  <a:schemeClr val="bg1"/>
                </a:solidFill>
              </a:rPr>
              <a:t>组织和行为的法律规范的总称</a:t>
            </a:r>
            <a:r>
              <a:rPr lang="en-US" altLang="zh-CN" sz="2400" dirty="0">
                <a:solidFill>
                  <a:schemeClr val="bg1"/>
                </a:solidFill>
              </a:rPr>
              <a:t>;</a:t>
            </a:r>
          </a:p>
          <a:p>
            <a:pPr>
              <a:lnSpc>
                <a:spcPct val="150000"/>
              </a:lnSpc>
            </a:pPr>
            <a:r>
              <a:rPr lang="en-US" altLang="zh-CN" sz="2400" dirty="0">
                <a:solidFill>
                  <a:schemeClr val="bg1"/>
                </a:solidFill>
              </a:rPr>
              <a:t>2</a:t>
            </a:r>
            <a:r>
              <a:rPr lang="zh-CN" altLang="en-US" sz="2400" dirty="0">
                <a:solidFill>
                  <a:schemeClr val="bg1"/>
                </a:solidFill>
              </a:rPr>
              <a:t>、狭义的公司法：专指以“公司法”</a:t>
            </a:r>
            <a:endParaRPr lang="en-US" altLang="zh-CN" sz="2400" dirty="0">
              <a:solidFill>
                <a:schemeClr val="bg1"/>
              </a:solidFill>
            </a:endParaRPr>
          </a:p>
          <a:p>
            <a:pPr>
              <a:lnSpc>
                <a:spcPct val="150000"/>
              </a:lnSpc>
            </a:pPr>
            <a:r>
              <a:rPr lang="zh-CN" altLang="en-US" sz="2400" dirty="0">
                <a:solidFill>
                  <a:schemeClr val="bg1"/>
                </a:solidFill>
              </a:rPr>
              <a:t>命名的立法文件，</a:t>
            </a:r>
            <a:r>
              <a:rPr lang="en-US" altLang="zh-CN" sz="2400" dirty="0">
                <a:solidFill>
                  <a:schemeClr val="bg1"/>
                </a:solidFill>
              </a:rPr>
              <a:t>《</a:t>
            </a:r>
            <a:r>
              <a:rPr lang="zh-CN" altLang="en-US" sz="2400" dirty="0">
                <a:solidFill>
                  <a:schemeClr val="bg1"/>
                </a:solidFill>
              </a:rPr>
              <a:t>中华人民共和国</a:t>
            </a:r>
            <a:endParaRPr lang="en-US" altLang="zh-CN" sz="2400" dirty="0">
              <a:solidFill>
                <a:schemeClr val="bg1"/>
              </a:solidFill>
            </a:endParaRPr>
          </a:p>
          <a:p>
            <a:pPr>
              <a:lnSpc>
                <a:spcPct val="150000"/>
              </a:lnSpc>
            </a:pPr>
            <a:r>
              <a:rPr lang="zh-CN" altLang="en-US" sz="2400" dirty="0">
                <a:solidFill>
                  <a:schemeClr val="bg1"/>
                </a:solidFill>
              </a:rPr>
              <a:t>公司法</a:t>
            </a:r>
            <a:r>
              <a:rPr lang="en-US" altLang="zh-CN" sz="2400" dirty="0">
                <a:solidFill>
                  <a:schemeClr val="bg1"/>
                </a:solidFill>
              </a:rPr>
              <a:t>》(</a:t>
            </a:r>
            <a:r>
              <a:rPr lang="zh-CN" altLang="en-US" sz="2400" dirty="0">
                <a:solidFill>
                  <a:schemeClr val="bg1"/>
                </a:solidFill>
              </a:rPr>
              <a:t>简称</a:t>
            </a:r>
            <a:r>
              <a:rPr lang="en-US" altLang="zh-CN" sz="2400" dirty="0">
                <a:solidFill>
                  <a:schemeClr val="bg1"/>
                </a:solidFill>
              </a:rPr>
              <a:t>《</a:t>
            </a:r>
            <a:r>
              <a:rPr lang="zh-CN" altLang="en-US" sz="2400" dirty="0">
                <a:solidFill>
                  <a:schemeClr val="bg1"/>
                </a:solidFill>
              </a:rPr>
              <a:t>公司法</a:t>
            </a:r>
            <a:r>
              <a:rPr lang="en-US" altLang="zh-CN" sz="2400" dirty="0">
                <a:solidFill>
                  <a:schemeClr val="bg1"/>
                </a:solidFill>
              </a:rPr>
              <a:t>》)</a:t>
            </a:r>
            <a:r>
              <a:rPr lang="zh-CN" altLang="en-US" sz="2400" dirty="0">
                <a:solidFill>
                  <a:schemeClr val="bg1"/>
                </a:solidFill>
              </a:rPr>
              <a:t>。</a:t>
            </a:r>
          </a:p>
          <a:p>
            <a:pPr>
              <a:lnSpc>
                <a:spcPct val="150000"/>
              </a:lnSpc>
            </a:pPr>
            <a:endParaRPr lang="en-US" altLang="zh-CN" sz="2400" dirty="0">
              <a:solidFill>
                <a:schemeClr val="bg1"/>
              </a:solidFill>
            </a:endParaRPr>
          </a:p>
        </p:txBody>
      </p:sp>
      <p:pic>
        <p:nvPicPr>
          <p:cNvPr id="8" name="图片 7">
            <a:extLst>
              <a:ext uri="{FF2B5EF4-FFF2-40B4-BE49-F238E27FC236}">
                <a16:creationId xmlns:a16="http://schemas.microsoft.com/office/drawing/2014/main" id="{CBDB50D1-26F6-4865-A839-F8184740672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38273" y="2128256"/>
            <a:ext cx="3096495" cy="4325815"/>
          </a:xfrm>
          <a:prstGeom prst="rect">
            <a:avLst/>
          </a:prstGeom>
        </p:spPr>
      </p:pic>
    </p:spTree>
    <p:extLst>
      <p:ext uri="{BB962C8B-B14F-4D97-AF65-F5344CB8AC3E}">
        <p14:creationId xmlns:p14="http://schemas.microsoft.com/office/powerpoint/2010/main" val="19770171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6117829"/>
          </a:xfrm>
          <a:prstGeom prst="rect">
            <a:avLst/>
          </a:prstGeom>
          <a:noFill/>
        </p:spPr>
        <p:txBody>
          <a:bodyPr wrap="square" rtlCol="0" anchor="t">
            <a:spAutoFit/>
          </a:bodyPr>
          <a:lstStyle/>
          <a:p>
            <a:pPr>
              <a:lnSpc>
                <a:spcPct val="150000"/>
              </a:lnSpc>
            </a:pPr>
            <a:r>
              <a:rPr lang="zh-CN" altLang="en-US" sz="2400" dirty="0">
                <a:solidFill>
                  <a:schemeClr val="bg1"/>
                </a:solidFill>
              </a:rPr>
              <a:t>二、公司的概念、特征和种类</a:t>
            </a:r>
          </a:p>
          <a:p>
            <a:pPr>
              <a:lnSpc>
                <a:spcPct val="150000"/>
              </a:lnSpc>
            </a:pPr>
            <a:r>
              <a:rPr lang="en-US" altLang="zh-CN" sz="2400" dirty="0">
                <a:solidFill>
                  <a:schemeClr val="bg1"/>
                </a:solidFill>
              </a:rPr>
              <a:t>1</a:t>
            </a:r>
            <a:r>
              <a:rPr lang="zh-CN" altLang="en-US" sz="2400" dirty="0">
                <a:solidFill>
                  <a:schemeClr val="bg1"/>
                </a:solidFill>
              </a:rPr>
              <a:t>、公司是依照法定的条件与程序设立、以营利为目的、股东以其出资额为限对公司承担责任、公司以其全部资产为限对外承担民事责任的具备法人资格的经济组织。</a:t>
            </a:r>
          </a:p>
          <a:p>
            <a:pPr>
              <a:lnSpc>
                <a:spcPct val="150000"/>
              </a:lnSpc>
            </a:pPr>
            <a:r>
              <a:rPr lang="en-US" altLang="zh-CN" sz="2400" dirty="0">
                <a:solidFill>
                  <a:schemeClr val="bg1"/>
                </a:solidFill>
              </a:rPr>
              <a:t>2</a:t>
            </a:r>
            <a:r>
              <a:rPr lang="zh-CN" altLang="en-US" sz="2400" dirty="0">
                <a:solidFill>
                  <a:schemeClr val="bg1"/>
                </a:solidFill>
              </a:rPr>
              <a:t>、公司特征：</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）公司是以营利为目的的经济组织，即公司设立的目的、公司的各种运营活动都是为谋求经济利益。</a:t>
            </a: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）公司具备法人资格。</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）公司以章程为存在和活动的根据。</a:t>
            </a:r>
            <a:endParaRPr lang="en-US" altLang="zh-CN" sz="2400" dirty="0">
              <a:solidFill>
                <a:schemeClr val="bg1"/>
              </a:solidFill>
            </a:endParaRPr>
          </a:p>
          <a:p>
            <a:pPr>
              <a:lnSpc>
                <a:spcPct val="150000"/>
              </a:lnSpc>
            </a:pPr>
            <a:r>
              <a:rPr lang="en-US" altLang="zh-CN" sz="2400" dirty="0">
                <a:solidFill>
                  <a:schemeClr val="bg1"/>
                </a:solidFill>
              </a:rPr>
              <a:t>3</a:t>
            </a:r>
            <a:r>
              <a:rPr lang="zh-CN" altLang="en-US" sz="2400" dirty="0">
                <a:solidFill>
                  <a:schemeClr val="bg1"/>
                </a:solidFill>
              </a:rPr>
              <a:t>、公司包括：有限责任公司和股份有限公司两种类型。</a:t>
            </a: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6546745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6117829"/>
          </a:xfrm>
          <a:prstGeom prst="rect">
            <a:avLst/>
          </a:prstGeom>
          <a:noFill/>
        </p:spPr>
        <p:txBody>
          <a:bodyPr wrap="square" rtlCol="0" anchor="t">
            <a:spAutoFit/>
          </a:bodyPr>
          <a:lstStyle/>
          <a:p>
            <a:pPr algn="ctr">
              <a:lnSpc>
                <a:spcPct val="150000"/>
              </a:lnSpc>
            </a:pPr>
            <a:r>
              <a:rPr lang="zh-CN" altLang="en-US" sz="2400" dirty="0">
                <a:solidFill>
                  <a:schemeClr val="bg1"/>
                </a:solidFill>
              </a:rPr>
              <a:t>第二节  公司的设立</a:t>
            </a:r>
            <a:endParaRPr lang="en-US" altLang="zh-CN" sz="2400" dirty="0">
              <a:solidFill>
                <a:schemeClr val="bg1"/>
              </a:solidFill>
            </a:endParaRPr>
          </a:p>
          <a:p>
            <a:pPr>
              <a:lnSpc>
                <a:spcPct val="150000"/>
              </a:lnSpc>
            </a:pPr>
            <a:r>
              <a:rPr lang="zh-CN" altLang="en-US" sz="2400" dirty="0">
                <a:solidFill>
                  <a:schemeClr val="bg1"/>
                </a:solidFill>
              </a:rPr>
              <a:t>公司的设立条件</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、有限责任公司的设立条件</a:t>
            </a: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）股东资格和人数</a:t>
            </a:r>
          </a:p>
          <a:p>
            <a:pPr>
              <a:lnSpc>
                <a:spcPct val="150000"/>
              </a:lnSpc>
            </a:pPr>
            <a:r>
              <a:rPr lang="zh-CN" altLang="en-US" sz="2400" dirty="0">
                <a:solidFill>
                  <a:schemeClr val="bg1"/>
                </a:solidFill>
              </a:rPr>
              <a:t>除国有独资公司外，自然人和法人都可以为股东。</a:t>
            </a:r>
          </a:p>
          <a:p>
            <a:pPr>
              <a:lnSpc>
                <a:spcPct val="150000"/>
              </a:lnSpc>
            </a:pPr>
            <a:r>
              <a:rPr lang="zh-CN" altLang="en-US" sz="2400" dirty="0">
                <a:solidFill>
                  <a:schemeClr val="bg1"/>
                </a:solidFill>
              </a:rPr>
              <a:t>有限责任公司由</a:t>
            </a:r>
            <a:r>
              <a:rPr lang="en-US" altLang="zh-CN" sz="2400" dirty="0">
                <a:solidFill>
                  <a:schemeClr val="bg1"/>
                </a:solidFill>
              </a:rPr>
              <a:t>50</a:t>
            </a:r>
            <a:r>
              <a:rPr lang="zh-CN" altLang="en-US" sz="2400" dirty="0">
                <a:solidFill>
                  <a:schemeClr val="bg1"/>
                </a:solidFill>
              </a:rPr>
              <a:t>个以下股东出资设立。</a:t>
            </a: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）股东出资要求</a:t>
            </a:r>
          </a:p>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）股东共同制定公司章程，公司有名称、住所，并建立符合有限责任公司要求的组织机构。</a:t>
            </a:r>
          </a:p>
          <a:p>
            <a:pPr>
              <a:lnSpc>
                <a:spcPct val="150000"/>
              </a:lnSpc>
            </a:pPr>
            <a:r>
              <a:rPr lang="en-US" altLang="zh-CN" sz="2400" dirty="0">
                <a:solidFill>
                  <a:schemeClr val="bg1"/>
                </a:solidFill>
              </a:rPr>
              <a:t>2</a:t>
            </a:r>
            <a:r>
              <a:rPr lang="zh-CN" altLang="en-US" sz="2400" dirty="0">
                <a:solidFill>
                  <a:schemeClr val="bg1"/>
                </a:solidFill>
              </a:rPr>
              <a:t>、股份有限公司设立条件：</a:t>
            </a: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3478133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563831"/>
          </a:xfrm>
          <a:prstGeom prst="rect">
            <a:avLst/>
          </a:prstGeom>
          <a:noFill/>
        </p:spPr>
        <p:txBody>
          <a:bodyPr wrap="square" rtlCol="0" anchor="t">
            <a:spAutoFit/>
          </a:bodyPr>
          <a:lstStyle/>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）发起人符合法定人数</a:t>
            </a:r>
          </a:p>
          <a:p>
            <a:pPr>
              <a:lnSpc>
                <a:spcPct val="150000"/>
              </a:lnSpc>
            </a:pPr>
            <a:r>
              <a:rPr lang="en-US" altLang="zh-CN" sz="2400" dirty="0">
                <a:solidFill>
                  <a:schemeClr val="bg1"/>
                </a:solidFill>
              </a:rPr>
              <a:t>2</a:t>
            </a:r>
            <a:r>
              <a:rPr lang="zh-CN" altLang="en-US" sz="2400" dirty="0">
                <a:solidFill>
                  <a:schemeClr val="bg1"/>
                </a:solidFill>
              </a:rPr>
              <a:t>人以上</a:t>
            </a:r>
            <a:r>
              <a:rPr lang="en-US" altLang="zh-CN" sz="2400" dirty="0">
                <a:solidFill>
                  <a:schemeClr val="bg1"/>
                </a:solidFill>
              </a:rPr>
              <a:t>200</a:t>
            </a:r>
            <a:r>
              <a:rPr lang="zh-CN" altLang="en-US" sz="2400" dirty="0">
                <a:solidFill>
                  <a:schemeClr val="bg1"/>
                </a:solidFill>
              </a:rPr>
              <a:t>人以下</a:t>
            </a: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）有符合公司章程规定的全体发起人认购的股本总额或者募集的实收股本总额</a:t>
            </a:r>
          </a:p>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）股份发行、筹办事项符合法律规定</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4</a:t>
            </a:r>
            <a:r>
              <a:rPr lang="zh-CN" altLang="en-US" sz="2400" dirty="0">
                <a:solidFill>
                  <a:schemeClr val="bg1"/>
                </a:solidFill>
              </a:rPr>
              <a:t>）发起人制定公司章程</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5</a:t>
            </a:r>
            <a:r>
              <a:rPr lang="zh-CN" altLang="en-US" sz="2400" dirty="0">
                <a:solidFill>
                  <a:schemeClr val="bg1"/>
                </a:solidFill>
              </a:rPr>
              <a:t>）有公司名称，建立符合股份有限公司要求的组织机构</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6</a:t>
            </a:r>
            <a:r>
              <a:rPr lang="zh-CN" altLang="en-US" sz="2400" dirty="0">
                <a:solidFill>
                  <a:schemeClr val="bg1"/>
                </a:solidFill>
              </a:rPr>
              <a:t>）有公司住所</a:t>
            </a: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4291554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009833"/>
          </a:xfrm>
          <a:prstGeom prst="rect">
            <a:avLst/>
          </a:prstGeom>
          <a:noFill/>
        </p:spPr>
        <p:txBody>
          <a:bodyPr wrap="square" rtlCol="0" anchor="t">
            <a:spAutoFit/>
          </a:bodyPr>
          <a:lstStyle/>
          <a:p>
            <a:pPr algn="ctr">
              <a:lnSpc>
                <a:spcPct val="150000"/>
              </a:lnSpc>
            </a:pPr>
            <a:r>
              <a:rPr lang="zh-CN" altLang="en-US" sz="2400" dirty="0">
                <a:solidFill>
                  <a:schemeClr val="bg1"/>
                </a:solidFill>
              </a:rPr>
              <a:t>第三节  公司的组织机构</a:t>
            </a:r>
            <a:endParaRPr lang="en-US" altLang="zh-CN" sz="2400" dirty="0">
              <a:solidFill>
                <a:schemeClr val="bg1"/>
              </a:solidFill>
            </a:endParaRPr>
          </a:p>
          <a:p>
            <a:pPr>
              <a:lnSpc>
                <a:spcPct val="150000"/>
              </a:lnSpc>
            </a:pPr>
            <a:r>
              <a:rPr lang="zh-CN" altLang="en-US" sz="2400" dirty="0">
                <a:solidFill>
                  <a:schemeClr val="bg1"/>
                </a:solidFill>
              </a:rPr>
              <a:t>一、股东（大）会</a:t>
            </a:r>
            <a:endParaRPr lang="en-US" altLang="zh-CN" sz="2400" dirty="0">
              <a:solidFill>
                <a:schemeClr val="bg1"/>
              </a:solidFill>
            </a:endParaRPr>
          </a:p>
          <a:p>
            <a:pPr>
              <a:lnSpc>
                <a:spcPct val="150000"/>
              </a:lnSpc>
            </a:pPr>
            <a:r>
              <a:rPr lang="zh-CN" altLang="en-US" sz="2400" dirty="0">
                <a:solidFill>
                  <a:schemeClr val="bg1"/>
                </a:solidFill>
              </a:rPr>
              <a:t>有限责任公司股东会或股份有限公司股东大会由全体股东组成，性质上是公司的权力机构，决定有关公司的一切重大事项。</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、职权</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、召集和主持</a:t>
            </a:r>
            <a:endParaRPr lang="en-US" altLang="zh-CN" sz="2400" dirty="0">
              <a:solidFill>
                <a:schemeClr val="bg1"/>
              </a:solidFill>
            </a:endParaRPr>
          </a:p>
          <a:p>
            <a:pPr>
              <a:lnSpc>
                <a:spcPct val="150000"/>
              </a:lnSpc>
            </a:pPr>
            <a:r>
              <a:rPr lang="en-US" altLang="zh-CN" sz="2400" dirty="0">
                <a:solidFill>
                  <a:schemeClr val="bg1"/>
                </a:solidFill>
              </a:rPr>
              <a:t>3</a:t>
            </a:r>
            <a:r>
              <a:rPr lang="zh-CN" altLang="en-US" sz="2400" dirty="0">
                <a:solidFill>
                  <a:schemeClr val="bg1"/>
                </a:solidFill>
              </a:rPr>
              <a:t>、表决</a:t>
            </a: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28790947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566396"/>
          </a:xfrm>
          <a:prstGeom prst="rect">
            <a:avLst/>
          </a:prstGeom>
          <a:noFill/>
        </p:spPr>
        <p:txBody>
          <a:bodyPr wrap="square" rtlCol="0" anchor="t">
            <a:spAutoFit/>
          </a:bodyPr>
          <a:lstStyle/>
          <a:p>
            <a:pPr algn="ctr">
              <a:lnSpc>
                <a:spcPct val="150000"/>
              </a:lnSpc>
            </a:pPr>
            <a:r>
              <a:rPr lang="zh-CN" altLang="en-US" sz="2400" dirty="0">
                <a:solidFill>
                  <a:schemeClr val="bg1"/>
                </a:solidFill>
              </a:rPr>
              <a:t>第一节   </a:t>
            </a:r>
            <a:r>
              <a:rPr lang="zh-CN" altLang="en-US" dirty="0"/>
              <a:t> </a:t>
            </a:r>
            <a:r>
              <a:rPr lang="zh-CN" altLang="en-US" sz="2400" dirty="0">
                <a:solidFill>
                  <a:schemeClr val="bg1"/>
                </a:solidFill>
              </a:rPr>
              <a:t>合同概述</a:t>
            </a:r>
            <a:endParaRPr lang="en-US" altLang="zh-CN" sz="2400" dirty="0">
              <a:solidFill>
                <a:schemeClr val="bg1"/>
              </a:solidFill>
            </a:endParaRPr>
          </a:p>
          <a:p>
            <a:pPr>
              <a:lnSpc>
                <a:spcPct val="150000"/>
              </a:lnSpc>
            </a:pPr>
            <a:r>
              <a:rPr lang="zh-CN" altLang="en-US" sz="2400" dirty="0">
                <a:solidFill>
                  <a:schemeClr val="bg1"/>
                </a:solidFill>
              </a:rPr>
              <a:t>一、合同的概念和特征</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、合同是平等主体的自然人、法人、</a:t>
            </a:r>
            <a:endParaRPr lang="en-US" altLang="zh-CN" sz="2400" dirty="0">
              <a:solidFill>
                <a:schemeClr val="bg1"/>
              </a:solidFill>
            </a:endParaRPr>
          </a:p>
          <a:p>
            <a:pPr>
              <a:lnSpc>
                <a:spcPct val="150000"/>
              </a:lnSpc>
            </a:pPr>
            <a:r>
              <a:rPr lang="zh-CN" altLang="en-US" sz="2400" dirty="0">
                <a:solidFill>
                  <a:schemeClr val="bg1"/>
                </a:solidFill>
              </a:rPr>
              <a:t>其他组织之间设立、变更、终止民事</a:t>
            </a:r>
            <a:endParaRPr lang="en-US" altLang="zh-CN" sz="2400" dirty="0">
              <a:solidFill>
                <a:schemeClr val="bg1"/>
              </a:solidFill>
            </a:endParaRPr>
          </a:p>
          <a:p>
            <a:pPr>
              <a:lnSpc>
                <a:spcPct val="150000"/>
              </a:lnSpc>
            </a:pPr>
            <a:r>
              <a:rPr lang="zh-CN" altLang="en-US" sz="2400" dirty="0">
                <a:solidFill>
                  <a:schemeClr val="bg1"/>
                </a:solidFill>
              </a:rPr>
              <a:t>权利义务关系的协议。</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、合同的法律特征</a:t>
            </a: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）合同当事人法律地位平等</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）合同是在当事人自愿基础上进行的民事法律行为</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）合同是双方或多方的民事法律行为</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4</a:t>
            </a:r>
            <a:r>
              <a:rPr lang="zh-CN" altLang="en-US" sz="2400" dirty="0">
                <a:solidFill>
                  <a:schemeClr val="bg1"/>
                </a:solidFill>
              </a:rPr>
              <a:t>）合同是关于民事权利义务关系的协议</a:t>
            </a:r>
          </a:p>
        </p:txBody>
      </p:sp>
      <p:pic>
        <p:nvPicPr>
          <p:cNvPr id="8" name="图片 7">
            <a:extLst>
              <a:ext uri="{FF2B5EF4-FFF2-40B4-BE49-F238E27FC236}">
                <a16:creationId xmlns:a16="http://schemas.microsoft.com/office/drawing/2014/main" id="{52B327AD-6BE1-452A-BA1B-C1906BCF823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08510" y="1542042"/>
            <a:ext cx="3084447" cy="3298874"/>
          </a:xfrm>
          <a:prstGeom prst="rect">
            <a:avLst/>
          </a:prstGeom>
        </p:spPr>
      </p:pic>
    </p:spTree>
    <p:extLst>
      <p:ext uri="{BB962C8B-B14F-4D97-AF65-F5344CB8AC3E}">
        <p14:creationId xmlns:p14="http://schemas.microsoft.com/office/powerpoint/2010/main" val="37352548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8367590" cy="4455835"/>
          </a:xfrm>
          <a:prstGeom prst="rect">
            <a:avLst/>
          </a:prstGeom>
          <a:noFill/>
        </p:spPr>
        <p:txBody>
          <a:bodyPr wrap="square" rtlCol="0" anchor="t">
            <a:spAutoFit/>
          </a:bodyPr>
          <a:lstStyle/>
          <a:p>
            <a:pPr>
              <a:lnSpc>
                <a:spcPct val="150000"/>
              </a:lnSpc>
            </a:pPr>
            <a:r>
              <a:rPr lang="zh-CN" altLang="en-US" sz="2400" dirty="0">
                <a:solidFill>
                  <a:schemeClr val="bg1"/>
                </a:solidFill>
              </a:rPr>
              <a:t>二、董事会</a:t>
            </a:r>
          </a:p>
          <a:p>
            <a:pPr>
              <a:lnSpc>
                <a:spcPct val="150000"/>
              </a:lnSpc>
            </a:pPr>
            <a:r>
              <a:rPr lang="en-US" altLang="zh-CN" sz="2400" dirty="0">
                <a:solidFill>
                  <a:schemeClr val="bg1"/>
                </a:solidFill>
              </a:rPr>
              <a:t>1</a:t>
            </a:r>
            <a:r>
              <a:rPr lang="zh-CN" altLang="en-US" sz="2400" dirty="0">
                <a:solidFill>
                  <a:schemeClr val="bg1"/>
                </a:solidFill>
              </a:rPr>
              <a:t>、董事会的职权</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、董事会的组成</a:t>
            </a:r>
            <a:endParaRPr lang="en-US" altLang="zh-CN" sz="2400" dirty="0">
              <a:solidFill>
                <a:schemeClr val="bg1"/>
              </a:solidFill>
            </a:endParaRPr>
          </a:p>
          <a:p>
            <a:pPr>
              <a:lnSpc>
                <a:spcPct val="150000"/>
              </a:lnSpc>
            </a:pPr>
            <a:r>
              <a:rPr lang="en-US" altLang="zh-CN" sz="2400" dirty="0">
                <a:solidFill>
                  <a:schemeClr val="bg1"/>
                </a:solidFill>
              </a:rPr>
              <a:t>3</a:t>
            </a:r>
            <a:r>
              <a:rPr lang="zh-CN" altLang="en-US" sz="2400" dirty="0">
                <a:solidFill>
                  <a:schemeClr val="bg1"/>
                </a:solidFill>
              </a:rPr>
              <a:t>、董事会会议</a:t>
            </a:r>
          </a:p>
          <a:p>
            <a:pPr>
              <a:lnSpc>
                <a:spcPct val="150000"/>
              </a:lnSpc>
            </a:pPr>
            <a:r>
              <a:rPr lang="zh-CN" altLang="en-US" sz="2400" dirty="0">
                <a:solidFill>
                  <a:schemeClr val="bg1"/>
                </a:solidFill>
              </a:rPr>
              <a:t>三、监事会</a:t>
            </a:r>
            <a:endParaRPr lang="en-US" altLang="zh-CN" sz="2400" dirty="0">
              <a:solidFill>
                <a:schemeClr val="bg1"/>
              </a:solidFill>
            </a:endParaRPr>
          </a:p>
          <a:p>
            <a:pPr>
              <a:lnSpc>
                <a:spcPct val="150000"/>
              </a:lnSpc>
            </a:pPr>
            <a:r>
              <a:rPr lang="zh-CN" altLang="en-US" sz="2400" dirty="0">
                <a:solidFill>
                  <a:schemeClr val="bg1"/>
                </a:solidFill>
              </a:rPr>
              <a:t>监事会：公司经营活动的监督机构。董事、高级管理人员不得兼任监事。监事会行使职权所必需的费用，由公司承担。</a:t>
            </a:r>
            <a:endParaRPr lang="en-US" altLang="zh-CN" sz="2400" dirty="0">
              <a:solidFill>
                <a:schemeClr val="bg1"/>
              </a:solidFill>
            </a:endParaRPr>
          </a:p>
          <a:p>
            <a:pPr>
              <a:lnSpc>
                <a:spcPct val="150000"/>
              </a:lnSpc>
            </a:pPr>
            <a:r>
              <a:rPr lang="zh-CN" altLang="en-US" sz="2400" dirty="0">
                <a:solidFill>
                  <a:schemeClr val="bg1"/>
                </a:solidFill>
              </a:rPr>
              <a:t>四、一人有限公司、国有独资公司和上市公司的特别规定</a:t>
            </a:r>
            <a:endParaRPr lang="en-US" altLang="zh-CN" sz="2400" dirty="0">
              <a:solidFill>
                <a:schemeClr val="bg1"/>
              </a:solidFill>
            </a:endParaRPr>
          </a:p>
        </p:txBody>
      </p:sp>
    </p:spTree>
    <p:extLst>
      <p:ext uri="{BB962C8B-B14F-4D97-AF65-F5344CB8AC3E}">
        <p14:creationId xmlns:p14="http://schemas.microsoft.com/office/powerpoint/2010/main" val="27021628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4455835"/>
          </a:xfrm>
          <a:prstGeom prst="rect">
            <a:avLst/>
          </a:prstGeom>
          <a:noFill/>
        </p:spPr>
        <p:txBody>
          <a:bodyPr wrap="square" rtlCol="0" anchor="t">
            <a:spAutoFit/>
          </a:bodyPr>
          <a:lstStyle/>
          <a:p>
            <a:pPr algn="ctr">
              <a:lnSpc>
                <a:spcPct val="150000"/>
              </a:lnSpc>
            </a:pPr>
            <a:r>
              <a:rPr lang="zh-CN" altLang="en-US" sz="2400" dirty="0">
                <a:solidFill>
                  <a:schemeClr val="bg1"/>
                </a:solidFill>
              </a:rPr>
              <a:t>第四节  股东权利</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、表决权</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、选举权和被选举权</a:t>
            </a:r>
            <a:endParaRPr lang="en-US" altLang="zh-CN" sz="2400" dirty="0">
              <a:solidFill>
                <a:schemeClr val="bg1"/>
              </a:solidFill>
            </a:endParaRPr>
          </a:p>
          <a:p>
            <a:pPr>
              <a:lnSpc>
                <a:spcPct val="150000"/>
              </a:lnSpc>
            </a:pPr>
            <a:r>
              <a:rPr lang="en-US" altLang="zh-CN" sz="2400" dirty="0">
                <a:solidFill>
                  <a:schemeClr val="bg1"/>
                </a:solidFill>
              </a:rPr>
              <a:t>3</a:t>
            </a:r>
            <a:r>
              <a:rPr lang="zh-CN" altLang="en-US" sz="2400" dirty="0">
                <a:solidFill>
                  <a:schemeClr val="bg1"/>
                </a:solidFill>
              </a:rPr>
              <a:t>、知情权</a:t>
            </a:r>
            <a:endParaRPr lang="en-US" altLang="zh-CN" sz="2400" dirty="0">
              <a:solidFill>
                <a:schemeClr val="bg1"/>
              </a:solidFill>
            </a:endParaRPr>
          </a:p>
          <a:p>
            <a:pPr>
              <a:lnSpc>
                <a:spcPct val="150000"/>
              </a:lnSpc>
            </a:pPr>
            <a:r>
              <a:rPr lang="en-US" altLang="zh-CN" sz="2400" dirty="0">
                <a:solidFill>
                  <a:schemeClr val="bg1"/>
                </a:solidFill>
              </a:rPr>
              <a:t>4</a:t>
            </a:r>
            <a:r>
              <a:rPr lang="zh-CN" altLang="en-US" sz="2400" dirty="0">
                <a:solidFill>
                  <a:schemeClr val="bg1"/>
                </a:solidFill>
              </a:rPr>
              <a:t>、股息红利分配请求权</a:t>
            </a:r>
            <a:endParaRPr lang="en-US" altLang="zh-CN" sz="2400" dirty="0">
              <a:solidFill>
                <a:schemeClr val="bg1"/>
              </a:solidFill>
            </a:endParaRPr>
          </a:p>
          <a:p>
            <a:pPr>
              <a:lnSpc>
                <a:spcPct val="150000"/>
              </a:lnSpc>
            </a:pPr>
            <a:r>
              <a:rPr lang="en-US" altLang="zh-CN" sz="2400" dirty="0">
                <a:solidFill>
                  <a:schemeClr val="bg1"/>
                </a:solidFill>
              </a:rPr>
              <a:t>5</a:t>
            </a:r>
            <a:r>
              <a:rPr lang="zh-CN" altLang="en-US" sz="2400" dirty="0">
                <a:solidFill>
                  <a:schemeClr val="bg1"/>
                </a:solidFill>
              </a:rPr>
              <a:t>、股权转让权</a:t>
            </a:r>
            <a:endParaRPr lang="en-US" altLang="zh-CN" sz="2400" dirty="0">
              <a:solidFill>
                <a:schemeClr val="bg1"/>
              </a:solidFill>
            </a:endParaRPr>
          </a:p>
          <a:p>
            <a:pPr>
              <a:lnSpc>
                <a:spcPct val="150000"/>
              </a:lnSpc>
            </a:pPr>
            <a:r>
              <a:rPr lang="en-US" altLang="zh-CN" sz="2400" dirty="0">
                <a:solidFill>
                  <a:schemeClr val="bg1"/>
                </a:solidFill>
              </a:rPr>
              <a:t>6</a:t>
            </a:r>
            <a:r>
              <a:rPr lang="zh-CN" altLang="en-US" sz="2400" dirty="0">
                <a:solidFill>
                  <a:schemeClr val="bg1"/>
                </a:solidFill>
              </a:rPr>
              <a:t>、股东代表诉讼权</a:t>
            </a:r>
            <a:endParaRPr lang="en-US" altLang="zh-CN" sz="2400" dirty="0">
              <a:solidFill>
                <a:schemeClr val="bg1"/>
              </a:solidFill>
            </a:endParaRP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5745033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36066" y="1201082"/>
            <a:ext cx="7945560" cy="2793842"/>
          </a:xfrm>
          <a:prstGeom prst="rect">
            <a:avLst/>
          </a:prstGeom>
          <a:noFill/>
        </p:spPr>
        <p:txBody>
          <a:bodyPr wrap="square" rtlCol="0" anchor="t">
            <a:spAutoFit/>
          </a:bodyPr>
          <a:lstStyle/>
          <a:p>
            <a:pPr algn="ctr">
              <a:lnSpc>
                <a:spcPct val="150000"/>
              </a:lnSpc>
            </a:pPr>
            <a:r>
              <a:rPr lang="zh-CN" altLang="en-US" sz="2400" dirty="0">
                <a:solidFill>
                  <a:schemeClr val="bg1"/>
                </a:solidFill>
              </a:rPr>
              <a:t>第五节  董事、监事和高级管理人员的任职资格和法定义务</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、任职资格</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、公司董事、高级管理人员的忠实义务和勤勉义务</a:t>
            </a:r>
            <a:endParaRPr lang="en-US" altLang="zh-CN" sz="2400" dirty="0">
              <a:solidFill>
                <a:schemeClr val="bg1"/>
              </a:solidFill>
            </a:endParaRP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22875753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2239844"/>
          </a:xfrm>
          <a:prstGeom prst="rect">
            <a:avLst/>
          </a:prstGeom>
          <a:noFill/>
        </p:spPr>
        <p:txBody>
          <a:bodyPr wrap="square" rtlCol="0" anchor="t">
            <a:spAutoFit/>
          </a:bodyPr>
          <a:lstStyle/>
          <a:p>
            <a:pPr algn="ctr">
              <a:lnSpc>
                <a:spcPct val="150000"/>
              </a:lnSpc>
            </a:pPr>
            <a:r>
              <a:rPr lang="zh-CN" altLang="en-US" sz="2400" dirty="0">
                <a:solidFill>
                  <a:schemeClr val="bg1"/>
                </a:solidFill>
              </a:rPr>
              <a:t>第六节  股份发行与回购</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、股份发行</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、股份回购</a:t>
            </a:r>
            <a:endParaRPr lang="en-US" altLang="zh-CN" sz="2400" dirty="0">
              <a:solidFill>
                <a:schemeClr val="bg1"/>
              </a:solidFill>
            </a:endParaRP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41959907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009833"/>
          </a:xfrm>
          <a:prstGeom prst="rect">
            <a:avLst/>
          </a:prstGeom>
          <a:noFill/>
        </p:spPr>
        <p:txBody>
          <a:bodyPr wrap="square" rtlCol="0" anchor="t">
            <a:spAutoFit/>
          </a:bodyPr>
          <a:lstStyle/>
          <a:p>
            <a:pPr algn="ctr">
              <a:lnSpc>
                <a:spcPct val="150000"/>
              </a:lnSpc>
            </a:pPr>
            <a:r>
              <a:rPr lang="zh-CN" altLang="en-US" sz="2400" dirty="0">
                <a:solidFill>
                  <a:schemeClr val="bg1"/>
                </a:solidFill>
              </a:rPr>
              <a:t>第七节   公司的合并、分立、解散和清算</a:t>
            </a:r>
            <a:endParaRPr lang="en-US" altLang="zh-CN" sz="2400" dirty="0">
              <a:solidFill>
                <a:schemeClr val="bg1"/>
              </a:solidFill>
            </a:endParaRPr>
          </a:p>
          <a:p>
            <a:pPr>
              <a:lnSpc>
                <a:spcPct val="150000"/>
              </a:lnSpc>
            </a:pPr>
            <a:r>
              <a:rPr lang="zh-CN" altLang="en-US" sz="2400" dirty="0">
                <a:solidFill>
                  <a:schemeClr val="bg1"/>
                </a:solidFill>
              </a:rPr>
              <a:t>一、公司的合并</a:t>
            </a:r>
          </a:p>
          <a:p>
            <a:pPr>
              <a:lnSpc>
                <a:spcPct val="150000"/>
              </a:lnSpc>
            </a:pPr>
            <a:r>
              <a:rPr lang="zh-CN" altLang="en-US" sz="2400" dirty="0">
                <a:solidFill>
                  <a:schemeClr val="bg1"/>
                </a:solidFill>
              </a:rPr>
              <a:t>指两个或两个以上的公司，订立合并契约，依法归并成一个公司的法律行为。</a:t>
            </a:r>
            <a:endParaRPr lang="en-US" altLang="zh-CN" sz="2400" dirty="0">
              <a:solidFill>
                <a:schemeClr val="bg1"/>
              </a:solidFill>
            </a:endParaRPr>
          </a:p>
          <a:p>
            <a:pPr>
              <a:lnSpc>
                <a:spcPct val="150000"/>
              </a:lnSpc>
            </a:pPr>
            <a:r>
              <a:rPr lang="zh-CN" altLang="en-US" sz="2400" dirty="0">
                <a:solidFill>
                  <a:schemeClr val="bg1"/>
                </a:solidFill>
              </a:rPr>
              <a:t>公司合并可以采取吸收合并或者新设合并</a:t>
            </a:r>
            <a:endParaRPr lang="en-US" altLang="zh-CN" sz="2400" dirty="0">
              <a:solidFill>
                <a:schemeClr val="bg1"/>
              </a:solidFill>
            </a:endParaRPr>
          </a:p>
          <a:p>
            <a:pPr>
              <a:lnSpc>
                <a:spcPct val="150000"/>
              </a:lnSpc>
            </a:pPr>
            <a:r>
              <a:rPr lang="zh-CN" altLang="en-US" sz="2400" dirty="0">
                <a:solidFill>
                  <a:schemeClr val="bg1"/>
                </a:solidFill>
              </a:rPr>
              <a:t>二、公司的分立</a:t>
            </a:r>
            <a:endParaRPr lang="en-US" altLang="zh-CN" sz="2400" dirty="0">
              <a:solidFill>
                <a:schemeClr val="bg1"/>
              </a:solidFill>
            </a:endParaRPr>
          </a:p>
          <a:p>
            <a:pPr>
              <a:lnSpc>
                <a:spcPct val="150000"/>
              </a:lnSpc>
            </a:pPr>
            <a:r>
              <a:rPr lang="zh-CN" altLang="en-US" sz="2400" dirty="0">
                <a:solidFill>
                  <a:schemeClr val="bg1"/>
                </a:solidFill>
              </a:rPr>
              <a:t>指一个公司不经过清算程序，分为两个或两个以上的公司的法律行为。</a:t>
            </a:r>
            <a:endParaRPr lang="en-US" altLang="zh-CN" sz="2400" dirty="0">
              <a:solidFill>
                <a:schemeClr val="bg1"/>
              </a:solidFill>
            </a:endParaRP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2564147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6671826"/>
          </a:xfrm>
          <a:prstGeom prst="rect">
            <a:avLst/>
          </a:prstGeom>
          <a:noFill/>
        </p:spPr>
        <p:txBody>
          <a:bodyPr wrap="square" rtlCol="0" anchor="t">
            <a:spAutoFit/>
          </a:bodyPr>
          <a:lstStyle/>
          <a:p>
            <a:pPr>
              <a:lnSpc>
                <a:spcPct val="150000"/>
              </a:lnSpc>
            </a:pPr>
            <a:r>
              <a:rPr lang="zh-CN" altLang="en-US" sz="2400" dirty="0">
                <a:solidFill>
                  <a:schemeClr val="bg1"/>
                </a:solidFill>
              </a:rPr>
              <a:t>三、公司的解散</a:t>
            </a:r>
            <a:endParaRPr lang="en-US" altLang="zh-CN" sz="2400" dirty="0">
              <a:solidFill>
                <a:schemeClr val="bg1"/>
              </a:solidFill>
            </a:endParaRPr>
          </a:p>
          <a:p>
            <a:pPr>
              <a:lnSpc>
                <a:spcPct val="150000"/>
              </a:lnSpc>
            </a:pPr>
            <a:r>
              <a:rPr lang="zh-CN" altLang="en-US" sz="2400" dirty="0">
                <a:solidFill>
                  <a:schemeClr val="bg1"/>
                </a:solidFill>
              </a:rPr>
              <a:t>公司因下列原因解散：</a:t>
            </a:r>
          </a:p>
          <a:p>
            <a:pPr>
              <a:lnSpc>
                <a:spcPct val="150000"/>
              </a:lnSpc>
            </a:pPr>
            <a:r>
              <a:rPr lang="en-US" altLang="zh-CN" sz="2400" dirty="0">
                <a:solidFill>
                  <a:schemeClr val="bg1"/>
                </a:solidFill>
              </a:rPr>
              <a:t>1</a:t>
            </a:r>
            <a:r>
              <a:rPr lang="zh-CN" altLang="en-US" sz="2400" dirty="0">
                <a:solidFill>
                  <a:schemeClr val="bg1"/>
                </a:solidFill>
              </a:rPr>
              <a:t>、公司章程规定的营业期限届满或者公司章程规定的其他解散事由出现</a:t>
            </a:r>
            <a:r>
              <a:rPr lang="en-US" altLang="zh-CN" sz="2400" dirty="0">
                <a:solidFill>
                  <a:schemeClr val="bg1"/>
                </a:solidFill>
              </a:rPr>
              <a:t>;</a:t>
            </a:r>
          </a:p>
          <a:p>
            <a:pPr>
              <a:lnSpc>
                <a:spcPct val="150000"/>
              </a:lnSpc>
            </a:pPr>
            <a:r>
              <a:rPr lang="en-US" altLang="zh-CN" sz="2400" dirty="0">
                <a:solidFill>
                  <a:schemeClr val="bg1"/>
                </a:solidFill>
              </a:rPr>
              <a:t>2</a:t>
            </a:r>
            <a:r>
              <a:rPr lang="zh-CN" altLang="en-US" sz="2400" dirty="0">
                <a:solidFill>
                  <a:schemeClr val="bg1"/>
                </a:solidFill>
              </a:rPr>
              <a:t>、股东会或者股东大会决议解散</a:t>
            </a:r>
            <a:r>
              <a:rPr lang="en-US" altLang="zh-CN" sz="2400" dirty="0">
                <a:solidFill>
                  <a:schemeClr val="bg1"/>
                </a:solidFill>
              </a:rPr>
              <a:t>;</a:t>
            </a:r>
          </a:p>
          <a:p>
            <a:pPr>
              <a:lnSpc>
                <a:spcPct val="150000"/>
              </a:lnSpc>
            </a:pPr>
            <a:r>
              <a:rPr lang="en-US" altLang="zh-CN" sz="2400" dirty="0">
                <a:solidFill>
                  <a:schemeClr val="bg1"/>
                </a:solidFill>
              </a:rPr>
              <a:t>3</a:t>
            </a:r>
            <a:r>
              <a:rPr lang="zh-CN" altLang="en-US" sz="2400" dirty="0">
                <a:solidFill>
                  <a:schemeClr val="bg1"/>
                </a:solidFill>
              </a:rPr>
              <a:t>、因公司合并或者分立需要解散</a:t>
            </a:r>
            <a:r>
              <a:rPr lang="en-US" altLang="zh-CN" sz="2400" dirty="0">
                <a:solidFill>
                  <a:schemeClr val="bg1"/>
                </a:solidFill>
              </a:rPr>
              <a:t>;</a:t>
            </a:r>
          </a:p>
          <a:p>
            <a:pPr>
              <a:lnSpc>
                <a:spcPct val="150000"/>
              </a:lnSpc>
            </a:pPr>
            <a:r>
              <a:rPr lang="en-US" altLang="zh-CN" sz="2400" dirty="0">
                <a:solidFill>
                  <a:schemeClr val="bg1"/>
                </a:solidFill>
              </a:rPr>
              <a:t>4</a:t>
            </a:r>
            <a:r>
              <a:rPr lang="zh-CN" altLang="en-US" sz="2400" dirty="0">
                <a:solidFill>
                  <a:schemeClr val="bg1"/>
                </a:solidFill>
              </a:rPr>
              <a:t>、依法被吊销营业执照、责令关闭或者被撤销</a:t>
            </a:r>
            <a:r>
              <a:rPr lang="en-US" altLang="zh-CN" sz="2400" dirty="0">
                <a:solidFill>
                  <a:schemeClr val="bg1"/>
                </a:solidFill>
              </a:rPr>
              <a:t>;</a:t>
            </a:r>
          </a:p>
          <a:p>
            <a:pPr>
              <a:lnSpc>
                <a:spcPct val="150000"/>
              </a:lnSpc>
            </a:pPr>
            <a:r>
              <a:rPr lang="en-US" altLang="zh-CN" sz="2400" dirty="0">
                <a:solidFill>
                  <a:schemeClr val="bg1"/>
                </a:solidFill>
              </a:rPr>
              <a:t>5</a:t>
            </a:r>
            <a:r>
              <a:rPr lang="zh-CN" altLang="en-US" sz="2400" dirty="0">
                <a:solidFill>
                  <a:schemeClr val="bg1"/>
                </a:solidFill>
              </a:rPr>
              <a:t>、公司经营管理发生严重困难，继续存续会使股东利益受到重大损失，通过其他途径不能解决的，持有公司全部股东表决权</a:t>
            </a:r>
            <a:r>
              <a:rPr lang="en-US" altLang="zh-CN" sz="2400" dirty="0">
                <a:solidFill>
                  <a:schemeClr val="bg1"/>
                </a:solidFill>
              </a:rPr>
              <a:t>1 0%</a:t>
            </a:r>
            <a:r>
              <a:rPr lang="zh-CN" altLang="en-US" sz="2400" dirty="0">
                <a:solidFill>
                  <a:schemeClr val="bg1"/>
                </a:solidFill>
              </a:rPr>
              <a:t>以上的股东，可以请求人民法院解散公司。</a:t>
            </a:r>
          </a:p>
          <a:p>
            <a:pPr>
              <a:lnSpc>
                <a:spcPct val="150000"/>
              </a:lnSpc>
            </a:pPr>
            <a:endParaRPr lang="en-US" altLang="zh-CN" sz="2400" dirty="0">
              <a:solidFill>
                <a:schemeClr val="bg1"/>
              </a:solidFill>
            </a:endParaRP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5719377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3901837"/>
          </a:xfrm>
          <a:prstGeom prst="rect">
            <a:avLst/>
          </a:prstGeom>
          <a:noFill/>
        </p:spPr>
        <p:txBody>
          <a:bodyPr wrap="square" rtlCol="0" anchor="t">
            <a:spAutoFit/>
          </a:bodyPr>
          <a:lstStyle/>
          <a:p>
            <a:pPr>
              <a:lnSpc>
                <a:spcPct val="150000"/>
              </a:lnSpc>
            </a:pPr>
            <a:r>
              <a:rPr lang="zh-CN" altLang="en-US" sz="2400" dirty="0">
                <a:solidFill>
                  <a:schemeClr val="bg1"/>
                </a:solidFill>
              </a:rPr>
              <a:t>四、公司的清算</a:t>
            </a:r>
          </a:p>
          <a:p>
            <a:pPr>
              <a:lnSpc>
                <a:spcPct val="150000"/>
              </a:lnSpc>
            </a:pPr>
            <a:r>
              <a:rPr lang="en-US" altLang="zh-CN" sz="2400" dirty="0">
                <a:solidFill>
                  <a:schemeClr val="bg1"/>
                </a:solidFill>
              </a:rPr>
              <a:t>1</a:t>
            </a:r>
            <a:r>
              <a:rPr lang="zh-CN" altLang="en-US" sz="2400" dirty="0">
                <a:solidFill>
                  <a:schemeClr val="bg1"/>
                </a:solidFill>
              </a:rPr>
              <a:t>、清算的概念。公司清算是指公司解散或被宣告破产后，依照一定程序了结公司事务，收回债权、清偿债务并分配财产，最终使公司终止的程序。</a:t>
            </a:r>
          </a:p>
          <a:p>
            <a:pPr>
              <a:lnSpc>
                <a:spcPct val="150000"/>
              </a:lnSpc>
            </a:pPr>
            <a:r>
              <a:rPr lang="en-US" altLang="zh-CN" sz="2400" dirty="0">
                <a:solidFill>
                  <a:schemeClr val="bg1"/>
                </a:solidFill>
              </a:rPr>
              <a:t>2</a:t>
            </a:r>
            <a:r>
              <a:rPr lang="zh-CN" altLang="en-US" sz="2400" dirty="0">
                <a:solidFill>
                  <a:schemeClr val="bg1"/>
                </a:solidFill>
              </a:rPr>
              <a:t>、清算组织</a:t>
            </a:r>
          </a:p>
          <a:p>
            <a:pPr>
              <a:lnSpc>
                <a:spcPct val="150000"/>
              </a:lnSpc>
            </a:pPr>
            <a:r>
              <a:rPr lang="en-US" altLang="zh-CN" sz="2400" dirty="0">
                <a:solidFill>
                  <a:schemeClr val="bg1"/>
                </a:solidFill>
              </a:rPr>
              <a:t>3</a:t>
            </a:r>
            <a:r>
              <a:rPr lang="zh-CN" altLang="en-US" sz="2400" dirty="0">
                <a:solidFill>
                  <a:schemeClr val="bg1"/>
                </a:solidFill>
              </a:rPr>
              <a:t>、清算组织的职权</a:t>
            </a: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9893141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34506" y="523806"/>
            <a:ext cx="7945560" cy="6117829"/>
          </a:xfrm>
          <a:prstGeom prst="rect">
            <a:avLst/>
          </a:prstGeom>
          <a:noFill/>
        </p:spPr>
        <p:txBody>
          <a:bodyPr wrap="square" rtlCol="0" anchor="t">
            <a:spAutoFit/>
          </a:bodyPr>
          <a:lstStyle/>
          <a:p>
            <a:pPr algn="ctr">
              <a:lnSpc>
                <a:spcPct val="150000"/>
              </a:lnSpc>
            </a:pPr>
            <a:r>
              <a:rPr lang="zh-CN" altLang="en-US" sz="2400" dirty="0">
                <a:solidFill>
                  <a:schemeClr val="bg1"/>
                </a:solidFill>
              </a:rPr>
              <a:t>第三十七章   其他法律制度</a:t>
            </a:r>
            <a:endParaRPr lang="en-US" altLang="zh-CN" sz="2400" dirty="0">
              <a:solidFill>
                <a:schemeClr val="bg1"/>
              </a:solidFill>
            </a:endParaRPr>
          </a:p>
          <a:p>
            <a:pPr algn="ctr">
              <a:lnSpc>
                <a:spcPct val="150000"/>
              </a:lnSpc>
            </a:pPr>
            <a:r>
              <a:rPr lang="zh-CN" altLang="en-US" sz="2400" dirty="0">
                <a:solidFill>
                  <a:schemeClr val="bg1"/>
                </a:solidFill>
              </a:rPr>
              <a:t>第一节   工业产权法律制度</a:t>
            </a:r>
            <a:endParaRPr lang="en-US" altLang="zh-CN" sz="2400" dirty="0">
              <a:solidFill>
                <a:schemeClr val="bg1"/>
              </a:solidFill>
            </a:endParaRPr>
          </a:p>
          <a:p>
            <a:pPr>
              <a:lnSpc>
                <a:spcPct val="150000"/>
              </a:lnSpc>
            </a:pPr>
            <a:r>
              <a:rPr lang="zh-CN" altLang="en-US" sz="2400" dirty="0">
                <a:solidFill>
                  <a:schemeClr val="bg1"/>
                </a:solidFill>
              </a:rPr>
              <a:t>一、工业产权的概念和特征</a:t>
            </a:r>
          </a:p>
          <a:p>
            <a:pPr>
              <a:lnSpc>
                <a:spcPct val="150000"/>
              </a:lnSpc>
            </a:pPr>
            <a:r>
              <a:rPr lang="en-US" altLang="zh-CN" sz="2400" dirty="0">
                <a:solidFill>
                  <a:schemeClr val="bg1"/>
                </a:solidFill>
              </a:rPr>
              <a:t>1</a:t>
            </a:r>
            <a:r>
              <a:rPr lang="zh-CN" altLang="en-US" sz="2400" dirty="0">
                <a:solidFill>
                  <a:schemeClr val="bg1"/>
                </a:solidFill>
              </a:rPr>
              <a:t>、工业产权：人们依照法律对应用于商品生产和流通中的创造发明和显著标记等智力成果，在一定期限和地域内享有的专有权。</a:t>
            </a:r>
          </a:p>
          <a:p>
            <a:pPr>
              <a:lnSpc>
                <a:spcPct val="150000"/>
              </a:lnSpc>
            </a:pPr>
            <a:r>
              <a:rPr lang="zh-CN" altLang="en-US" sz="2400" dirty="0">
                <a:solidFill>
                  <a:schemeClr val="bg1"/>
                </a:solidFill>
              </a:rPr>
              <a:t>工业产权与著作权统称为知识产权。</a:t>
            </a:r>
          </a:p>
          <a:p>
            <a:pPr>
              <a:lnSpc>
                <a:spcPct val="150000"/>
              </a:lnSpc>
            </a:pPr>
            <a:r>
              <a:rPr lang="zh-CN" altLang="en-US" sz="2400" dirty="0">
                <a:solidFill>
                  <a:schemeClr val="bg1"/>
                </a:solidFill>
              </a:rPr>
              <a:t>我国工业产权主要是指专利权和商标权。</a:t>
            </a:r>
          </a:p>
          <a:p>
            <a:pPr>
              <a:lnSpc>
                <a:spcPct val="150000"/>
              </a:lnSpc>
            </a:pPr>
            <a:r>
              <a:rPr lang="en-US" altLang="zh-CN" sz="2400" dirty="0">
                <a:solidFill>
                  <a:schemeClr val="bg1"/>
                </a:solidFill>
              </a:rPr>
              <a:t>2</a:t>
            </a:r>
            <a:r>
              <a:rPr lang="zh-CN" altLang="en-US" sz="2400" dirty="0">
                <a:solidFill>
                  <a:schemeClr val="bg1"/>
                </a:solidFill>
              </a:rPr>
              <a:t>、工业产权的特征：</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）专有性        （</a:t>
            </a:r>
            <a:r>
              <a:rPr lang="en-US" altLang="zh-CN" sz="2400" dirty="0">
                <a:solidFill>
                  <a:schemeClr val="bg1"/>
                </a:solidFill>
              </a:rPr>
              <a:t>3</a:t>
            </a:r>
            <a:r>
              <a:rPr lang="zh-CN" altLang="en-US" sz="2400" dirty="0">
                <a:solidFill>
                  <a:schemeClr val="bg1"/>
                </a:solidFill>
              </a:rPr>
              <a:t>）地域性   （</a:t>
            </a:r>
            <a:r>
              <a:rPr lang="en-US" altLang="zh-CN" sz="2400" dirty="0">
                <a:solidFill>
                  <a:schemeClr val="bg1"/>
                </a:solidFill>
              </a:rPr>
              <a:t>2</a:t>
            </a:r>
            <a:r>
              <a:rPr lang="zh-CN" altLang="en-US" sz="2400" dirty="0">
                <a:solidFill>
                  <a:schemeClr val="bg1"/>
                </a:solidFill>
              </a:rPr>
              <a:t>）时间性</a:t>
            </a: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6633654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6117829"/>
          </a:xfrm>
          <a:prstGeom prst="rect">
            <a:avLst/>
          </a:prstGeom>
          <a:noFill/>
        </p:spPr>
        <p:txBody>
          <a:bodyPr wrap="square" rtlCol="0" anchor="t">
            <a:spAutoFit/>
          </a:bodyPr>
          <a:lstStyle/>
          <a:p>
            <a:pPr>
              <a:lnSpc>
                <a:spcPct val="150000"/>
              </a:lnSpc>
            </a:pPr>
            <a:r>
              <a:rPr lang="zh-CN" altLang="en-US" sz="2400" dirty="0">
                <a:solidFill>
                  <a:schemeClr val="bg1"/>
                </a:solidFill>
              </a:rPr>
              <a:t>二、专利权</a:t>
            </a:r>
          </a:p>
          <a:p>
            <a:pPr>
              <a:lnSpc>
                <a:spcPct val="150000"/>
              </a:lnSpc>
            </a:pPr>
            <a:r>
              <a:rPr lang="en-US" altLang="zh-CN" sz="2400" dirty="0">
                <a:solidFill>
                  <a:schemeClr val="bg1"/>
                </a:solidFill>
              </a:rPr>
              <a:t>1</a:t>
            </a:r>
            <a:r>
              <a:rPr lang="zh-CN" altLang="en-US" sz="2400" dirty="0">
                <a:solidFill>
                  <a:schemeClr val="bg1"/>
                </a:solidFill>
              </a:rPr>
              <a:t>、专利权主体：专利权的主体是指依法申请并取得专利权的单位和个人，即专利权人。包括：</a:t>
            </a: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 发明人或设计人的单位     </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）发明人或设计人</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）合作发明和委托发明的权利主体</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4</a:t>
            </a:r>
            <a:r>
              <a:rPr lang="zh-CN" altLang="en-US" sz="2400" dirty="0">
                <a:solidFill>
                  <a:schemeClr val="bg1"/>
                </a:solidFill>
              </a:rPr>
              <a:t>）受让人</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5</a:t>
            </a:r>
            <a:r>
              <a:rPr lang="zh-CN" altLang="en-US" sz="2400" dirty="0">
                <a:solidFill>
                  <a:schemeClr val="bg1"/>
                </a:solidFill>
              </a:rPr>
              <a:t>）外国人</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6</a:t>
            </a:r>
            <a:r>
              <a:rPr lang="zh-CN" altLang="en-US" sz="2400" dirty="0">
                <a:solidFill>
                  <a:schemeClr val="bg1"/>
                </a:solidFill>
              </a:rPr>
              <a:t>）共同发明人或者共同设计人</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、专利权的客体：</a:t>
            </a: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7167578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4455835"/>
          </a:xfrm>
          <a:prstGeom prst="rect">
            <a:avLst/>
          </a:prstGeom>
          <a:noFill/>
        </p:spPr>
        <p:txBody>
          <a:bodyPr wrap="square" rtlCol="0" anchor="t">
            <a:spAutoFit/>
          </a:bodyPr>
          <a:lstStyle/>
          <a:p>
            <a:pPr>
              <a:lnSpc>
                <a:spcPct val="150000"/>
              </a:lnSpc>
            </a:pPr>
            <a:r>
              <a:rPr lang="zh-CN" altLang="en-US" sz="2400" dirty="0">
                <a:solidFill>
                  <a:schemeClr val="bg1"/>
                </a:solidFill>
              </a:rPr>
              <a:t>专利权的客体，是指专利权保护的对象。专利权的客体包括发明、实用新型和外观设计三种。</a:t>
            </a:r>
            <a:endParaRPr lang="en-US" altLang="zh-CN" sz="2400" dirty="0">
              <a:solidFill>
                <a:schemeClr val="bg1"/>
              </a:solidFill>
            </a:endParaRPr>
          </a:p>
          <a:p>
            <a:pPr>
              <a:lnSpc>
                <a:spcPct val="150000"/>
              </a:lnSpc>
            </a:pPr>
            <a:r>
              <a:rPr lang="en-US" altLang="zh-CN" sz="2400" dirty="0">
                <a:solidFill>
                  <a:schemeClr val="bg1"/>
                </a:solidFill>
              </a:rPr>
              <a:t>3</a:t>
            </a:r>
            <a:r>
              <a:rPr lang="zh-CN" altLang="en-US" sz="2400" dirty="0">
                <a:solidFill>
                  <a:schemeClr val="bg1"/>
                </a:solidFill>
              </a:rPr>
              <a:t>、授予专利权的条件</a:t>
            </a: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）授予发明和实用新型专利的条件：</a:t>
            </a:r>
          </a:p>
          <a:p>
            <a:pPr>
              <a:lnSpc>
                <a:spcPct val="150000"/>
              </a:lnSpc>
            </a:pPr>
            <a:r>
              <a:rPr lang="zh-CN" altLang="en-US" sz="2400" dirty="0">
                <a:solidFill>
                  <a:schemeClr val="bg1"/>
                </a:solidFill>
              </a:rPr>
              <a:t>新颖性、创造性、实用性</a:t>
            </a: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）授予外观设计专利的条件：新颖性、实用性、富有美感、不得与他人在先取得的合法权利相冲突。</a:t>
            </a: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689591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1131848"/>
          </a:xfrm>
          <a:prstGeom prst="rect">
            <a:avLst/>
          </a:prstGeom>
          <a:noFill/>
        </p:spPr>
        <p:txBody>
          <a:bodyPr wrap="square" rtlCol="0" anchor="t">
            <a:spAutoFit/>
          </a:bodyPr>
          <a:lstStyle/>
          <a:p>
            <a:pPr>
              <a:lnSpc>
                <a:spcPct val="150000"/>
              </a:lnSpc>
            </a:pPr>
            <a:r>
              <a:rPr lang="zh-CN" altLang="en-US" sz="2400" dirty="0">
                <a:solidFill>
                  <a:schemeClr val="bg1"/>
                </a:solidFill>
              </a:rPr>
              <a:t>二、合同的分类</a:t>
            </a:r>
            <a:endParaRPr lang="en-US" altLang="zh-CN" sz="2400" dirty="0">
              <a:solidFill>
                <a:schemeClr val="bg1"/>
              </a:solidFill>
            </a:endParaRPr>
          </a:p>
          <a:p>
            <a:pPr>
              <a:lnSpc>
                <a:spcPct val="150000"/>
              </a:lnSpc>
            </a:pPr>
            <a:endParaRPr lang="zh-CN" altLang="en-US" sz="2400" dirty="0">
              <a:solidFill>
                <a:schemeClr val="bg1"/>
              </a:solidFill>
            </a:endParaRPr>
          </a:p>
        </p:txBody>
      </p:sp>
      <p:pic>
        <p:nvPicPr>
          <p:cNvPr id="2" name="图片 1">
            <a:extLst>
              <a:ext uri="{FF2B5EF4-FFF2-40B4-BE49-F238E27FC236}">
                <a16:creationId xmlns:a16="http://schemas.microsoft.com/office/drawing/2014/main" id="{FE2BC394-ACC4-48C0-9597-9F9490AA80C2}"/>
              </a:ext>
            </a:extLst>
          </p:cNvPr>
          <p:cNvPicPr>
            <a:picLocks noChangeAspect="1"/>
          </p:cNvPicPr>
          <p:nvPr/>
        </p:nvPicPr>
        <p:blipFill>
          <a:blip r:embed="rId4"/>
          <a:stretch>
            <a:fillRect/>
          </a:stretch>
        </p:blipFill>
        <p:spPr>
          <a:xfrm>
            <a:off x="1731719" y="1828999"/>
            <a:ext cx="7349995" cy="3938753"/>
          </a:xfrm>
          <a:prstGeom prst="rect">
            <a:avLst/>
          </a:prstGeom>
        </p:spPr>
      </p:pic>
    </p:spTree>
    <p:extLst>
      <p:ext uri="{BB962C8B-B14F-4D97-AF65-F5344CB8AC3E}">
        <p14:creationId xmlns:p14="http://schemas.microsoft.com/office/powerpoint/2010/main" val="23881682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06404" y="1044610"/>
            <a:ext cx="7945560" cy="5012398"/>
          </a:xfrm>
          <a:prstGeom prst="rect">
            <a:avLst/>
          </a:prstGeom>
          <a:noFill/>
        </p:spPr>
        <p:txBody>
          <a:bodyPr wrap="square" rtlCol="0" anchor="t">
            <a:spAutoFit/>
          </a:bodyPr>
          <a:lstStyle/>
          <a:p>
            <a:pPr>
              <a:lnSpc>
                <a:spcPct val="150000"/>
              </a:lnSpc>
            </a:pPr>
            <a:r>
              <a:rPr lang="en-US" altLang="zh-CN" sz="2400" dirty="0">
                <a:solidFill>
                  <a:schemeClr val="bg1"/>
                </a:solidFill>
              </a:rPr>
              <a:t>4</a:t>
            </a:r>
            <a:r>
              <a:rPr lang="zh-CN" altLang="en-US" sz="2400" dirty="0">
                <a:solidFill>
                  <a:schemeClr val="bg1"/>
                </a:solidFill>
              </a:rPr>
              <a:t>、专利权的内容与限制</a:t>
            </a: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）专利权人的权利</a:t>
            </a: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）专利权人的义务</a:t>
            </a:r>
          </a:p>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）专利权的期限和终止</a:t>
            </a:r>
          </a:p>
          <a:p>
            <a:pPr>
              <a:lnSpc>
                <a:spcPct val="150000"/>
              </a:lnSpc>
            </a:pPr>
            <a:r>
              <a:rPr lang="zh-CN" altLang="en-US" sz="2400" dirty="0">
                <a:solidFill>
                  <a:schemeClr val="bg1"/>
                </a:solidFill>
              </a:rPr>
              <a:t>（</a:t>
            </a:r>
            <a:r>
              <a:rPr lang="en-US" altLang="zh-CN" sz="2400" dirty="0">
                <a:solidFill>
                  <a:schemeClr val="bg1"/>
                </a:solidFill>
              </a:rPr>
              <a:t>4</a:t>
            </a:r>
            <a:r>
              <a:rPr lang="zh-CN" altLang="en-US" sz="2400" dirty="0">
                <a:solidFill>
                  <a:schemeClr val="bg1"/>
                </a:solidFill>
              </a:rPr>
              <a:t>）专利的强制许可实施</a:t>
            </a:r>
            <a:endParaRPr lang="en-US" altLang="zh-CN" sz="2400" dirty="0">
              <a:solidFill>
                <a:schemeClr val="bg1"/>
              </a:solidFill>
            </a:endParaRPr>
          </a:p>
          <a:p>
            <a:pPr>
              <a:lnSpc>
                <a:spcPct val="150000"/>
              </a:lnSpc>
            </a:pPr>
            <a:r>
              <a:rPr lang="en-US" altLang="zh-CN" sz="2400" dirty="0">
                <a:solidFill>
                  <a:schemeClr val="bg1"/>
                </a:solidFill>
              </a:rPr>
              <a:t>5</a:t>
            </a:r>
            <a:r>
              <a:rPr lang="zh-CN" altLang="en-US" sz="2400" dirty="0">
                <a:solidFill>
                  <a:schemeClr val="bg1"/>
                </a:solidFill>
              </a:rPr>
              <a:t>、专利权的保护：</a:t>
            </a: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）侵权行为：专利侵权行为是指在专利权有效期内，未经专利权人许可，为了生产经营目的，侵害专利权人的实施权和标记权的行为。</a:t>
            </a:r>
            <a:endParaRPr lang="en-US" altLang="zh-CN" sz="2400" dirty="0">
              <a:solidFill>
                <a:schemeClr val="bg1"/>
              </a:solidFill>
            </a:endParaRPr>
          </a:p>
        </p:txBody>
      </p:sp>
    </p:spTree>
    <p:extLst>
      <p:ext uri="{BB962C8B-B14F-4D97-AF65-F5344CB8AC3E}">
        <p14:creationId xmlns:p14="http://schemas.microsoft.com/office/powerpoint/2010/main" val="5778423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06404" y="1044610"/>
            <a:ext cx="7945560" cy="2239844"/>
          </a:xfrm>
          <a:prstGeom prst="rect">
            <a:avLst/>
          </a:prstGeom>
          <a:noFill/>
        </p:spPr>
        <p:txBody>
          <a:bodyPr wrap="square" rtlCol="0" anchor="t">
            <a:spAutoFit/>
          </a:bodyPr>
          <a:lstStyle/>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）专利侵权行为的法律责任</a:t>
            </a:r>
            <a:endParaRPr lang="en-US" altLang="zh-CN" sz="2400" dirty="0">
              <a:solidFill>
                <a:schemeClr val="bg1"/>
              </a:solidFill>
            </a:endParaRPr>
          </a:p>
          <a:p>
            <a:pPr>
              <a:lnSpc>
                <a:spcPct val="150000"/>
              </a:lnSpc>
            </a:pPr>
            <a:endParaRPr lang="zh-CN" altLang="en-US" sz="2400" dirty="0">
              <a:solidFill>
                <a:schemeClr val="bg1"/>
              </a:solidFill>
            </a:endParaRPr>
          </a:p>
          <a:p>
            <a:pPr>
              <a:lnSpc>
                <a:spcPct val="150000"/>
              </a:lnSpc>
            </a:pPr>
            <a:endParaRPr lang="zh-CN" altLang="en-US" sz="2400" dirty="0">
              <a:solidFill>
                <a:schemeClr val="bg1"/>
              </a:solidFill>
            </a:endParaRP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2009886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3901837"/>
          </a:xfrm>
          <a:prstGeom prst="rect">
            <a:avLst/>
          </a:prstGeom>
          <a:noFill/>
        </p:spPr>
        <p:txBody>
          <a:bodyPr wrap="square" rtlCol="0" anchor="t">
            <a:spAutoFit/>
          </a:bodyPr>
          <a:lstStyle/>
          <a:p>
            <a:pPr>
              <a:lnSpc>
                <a:spcPct val="150000"/>
              </a:lnSpc>
            </a:pPr>
            <a:r>
              <a:rPr lang="zh-CN" altLang="en-US" sz="2400" dirty="0">
                <a:solidFill>
                  <a:schemeClr val="bg1"/>
                </a:solidFill>
              </a:rPr>
              <a:t>三、商标权</a:t>
            </a:r>
          </a:p>
          <a:p>
            <a:pPr>
              <a:lnSpc>
                <a:spcPct val="150000"/>
              </a:lnSpc>
            </a:pPr>
            <a:r>
              <a:rPr lang="en-US" altLang="zh-CN" sz="2400" dirty="0">
                <a:solidFill>
                  <a:schemeClr val="bg1"/>
                </a:solidFill>
              </a:rPr>
              <a:t>1</a:t>
            </a:r>
            <a:r>
              <a:rPr lang="zh-CN" altLang="en-US" sz="2400" dirty="0">
                <a:solidFill>
                  <a:schemeClr val="bg1"/>
                </a:solidFill>
              </a:rPr>
              <a:t>、商标</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、商标注册的概念和条件</a:t>
            </a:r>
            <a:endParaRPr lang="en-US" altLang="zh-CN" sz="2400" dirty="0">
              <a:solidFill>
                <a:schemeClr val="bg1"/>
              </a:solidFill>
            </a:endParaRPr>
          </a:p>
          <a:p>
            <a:pPr>
              <a:lnSpc>
                <a:spcPct val="150000"/>
              </a:lnSpc>
            </a:pPr>
            <a:r>
              <a:rPr lang="en-US" altLang="zh-CN" sz="2400" dirty="0">
                <a:solidFill>
                  <a:schemeClr val="bg1"/>
                </a:solidFill>
              </a:rPr>
              <a:t>3</a:t>
            </a:r>
            <a:r>
              <a:rPr lang="zh-CN" altLang="en-US" sz="2400" dirty="0">
                <a:solidFill>
                  <a:schemeClr val="bg1"/>
                </a:solidFill>
              </a:rPr>
              <a:t>、商标注册的申请与审核</a:t>
            </a:r>
            <a:endParaRPr lang="en-US" altLang="zh-CN" sz="2400" dirty="0">
              <a:solidFill>
                <a:schemeClr val="bg1"/>
              </a:solidFill>
            </a:endParaRPr>
          </a:p>
          <a:p>
            <a:pPr>
              <a:lnSpc>
                <a:spcPct val="150000"/>
              </a:lnSpc>
            </a:pPr>
            <a:r>
              <a:rPr lang="en-US" altLang="zh-CN" sz="2400" dirty="0">
                <a:solidFill>
                  <a:schemeClr val="bg1"/>
                </a:solidFill>
              </a:rPr>
              <a:t>4</a:t>
            </a:r>
            <a:r>
              <a:rPr lang="zh-CN" altLang="en-US" sz="2400" dirty="0">
                <a:solidFill>
                  <a:schemeClr val="bg1"/>
                </a:solidFill>
              </a:rPr>
              <a:t>、商标权的内容</a:t>
            </a:r>
            <a:endParaRPr lang="en-US" altLang="zh-CN" sz="2400" dirty="0">
              <a:solidFill>
                <a:schemeClr val="bg1"/>
              </a:solidFill>
            </a:endParaRPr>
          </a:p>
          <a:p>
            <a:pPr>
              <a:lnSpc>
                <a:spcPct val="150000"/>
              </a:lnSpc>
            </a:pPr>
            <a:r>
              <a:rPr lang="zh-CN" altLang="en-US" sz="2400" dirty="0">
                <a:solidFill>
                  <a:schemeClr val="bg1"/>
                </a:solidFill>
              </a:rPr>
              <a:t>四项</a:t>
            </a:r>
            <a:endParaRPr lang="en-US" altLang="zh-CN" sz="2400" dirty="0">
              <a:solidFill>
                <a:schemeClr val="bg1"/>
              </a:solidFill>
            </a:endParaRPr>
          </a:p>
          <a:p>
            <a:pPr>
              <a:lnSpc>
                <a:spcPct val="150000"/>
              </a:lnSpc>
            </a:pPr>
            <a:r>
              <a:rPr lang="en-US" altLang="zh-CN" sz="2400" dirty="0">
                <a:solidFill>
                  <a:schemeClr val="bg1"/>
                </a:solidFill>
              </a:rPr>
              <a:t>5</a:t>
            </a:r>
            <a:r>
              <a:rPr lang="zh-CN" altLang="en-US" sz="2400" dirty="0">
                <a:solidFill>
                  <a:schemeClr val="bg1"/>
                </a:solidFill>
              </a:rPr>
              <a:t>、商标权的保护</a:t>
            </a:r>
            <a:endParaRPr lang="en-US" altLang="zh-CN" sz="2400" dirty="0">
              <a:solidFill>
                <a:schemeClr val="bg1"/>
              </a:solidFill>
            </a:endParaRPr>
          </a:p>
        </p:txBody>
      </p:sp>
    </p:spTree>
    <p:extLst>
      <p:ext uri="{BB962C8B-B14F-4D97-AF65-F5344CB8AC3E}">
        <p14:creationId xmlns:p14="http://schemas.microsoft.com/office/powerpoint/2010/main" val="9220988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012398"/>
          </a:xfrm>
          <a:prstGeom prst="rect">
            <a:avLst/>
          </a:prstGeom>
          <a:noFill/>
        </p:spPr>
        <p:txBody>
          <a:bodyPr wrap="square" rtlCol="0" anchor="t">
            <a:spAutoFit/>
          </a:bodyPr>
          <a:lstStyle/>
          <a:p>
            <a:pPr algn="ctr">
              <a:lnSpc>
                <a:spcPct val="150000"/>
              </a:lnSpc>
            </a:pPr>
            <a:r>
              <a:rPr lang="zh-CN" altLang="en-US" sz="2400" dirty="0">
                <a:solidFill>
                  <a:schemeClr val="bg1"/>
                </a:solidFill>
              </a:rPr>
              <a:t>第二节   劳动合同法律制度</a:t>
            </a:r>
            <a:endParaRPr lang="en-US" altLang="zh-CN" sz="2400" dirty="0">
              <a:solidFill>
                <a:schemeClr val="bg1"/>
              </a:solidFill>
            </a:endParaRPr>
          </a:p>
          <a:p>
            <a:pPr>
              <a:lnSpc>
                <a:spcPct val="150000"/>
              </a:lnSpc>
            </a:pPr>
            <a:r>
              <a:rPr lang="zh-CN" altLang="en-US" sz="2400" dirty="0">
                <a:solidFill>
                  <a:schemeClr val="bg1"/>
                </a:solidFill>
              </a:rPr>
              <a:t>一、劳动合同法概述</a:t>
            </a:r>
          </a:p>
          <a:p>
            <a:pPr>
              <a:lnSpc>
                <a:spcPct val="150000"/>
              </a:lnSpc>
            </a:pPr>
            <a:r>
              <a:rPr lang="zh-CN" altLang="en-US" sz="2400" dirty="0">
                <a:solidFill>
                  <a:schemeClr val="bg1"/>
                </a:solidFill>
              </a:rPr>
              <a:t>劳动合同法是全面调整劳动合同关系的法律规范总称。</a:t>
            </a:r>
          </a:p>
          <a:p>
            <a:pPr>
              <a:lnSpc>
                <a:spcPct val="150000"/>
              </a:lnSpc>
            </a:pPr>
            <a:r>
              <a:rPr lang="zh-CN" altLang="en-US" sz="2400" dirty="0">
                <a:solidFill>
                  <a:schemeClr val="bg1"/>
                </a:solidFill>
              </a:rPr>
              <a:t>二、劳动合同的类型</a:t>
            </a:r>
            <a:endParaRPr lang="en-US" altLang="zh-CN" sz="2400" dirty="0">
              <a:solidFill>
                <a:schemeClr val="bg1"/>
              </a:solidFill>
            </a:endParaRPr>
          </a:p>
          <a:p>
            <a:pPr>
              <a:lnSpc>
                <a:spcPct val="150000"/>
              </a:lnSpc>
            </a:pPr>
            <a:r>
              <a:rPr lang="zh-CN" altLang="en-US" sz="2400" dirty="0">
                <a:solidFill>
                  <a:schemeClr val="bg1"/>
                </a:solidFill>
              </a:rPr>
              <a:t>固定期限劳动合同、无固定期限劳动合同和以完成一定工作任务为期限的劳动合同三种类型。</a:t>
            </a:r>
            <a:endParaRPr lang="en-US" altLang="zh-CN" sz="2400" dirty="0">
              <a:solidFill>
                <a:schemeClr val="bg1"/>
              </a:solidFill>
            </a:endParaRPr>
          </a:p>
          <a:p>
            <a:pPr>
              <a:lnSpc>
                <a:spcPct val="150000"/>
              </a:lnSpc>
            </a:pPr>
            <a:r>
              <a:rPr lang="zh-CN" altLang="en-US" sz="2400" dirty="0">
                <a:solidFill>
                  <a:schemeClr val="bg1"/>
                </a:solidFill>
              </a:rPr>
              <a:t>三、劳动合同的订立</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、劳动合同订立的原则：合法原则、公平原则、平等自愿原则、诚实信用原则。</a:t>
            </a:r>
            <a:endParaRPr lang="en-US" altLang="zh-CN" sz="2400" dirty="0">
              <a:solidFill>
                <a:schemeClr val="bg1"/>
              </a:solidFill>
            </a:endParaRPr>
          </a:p>
        </p:txBody>
      </p:sp>
    </p:spTree>
    <p:extLst>
      <p:ext uri="{BB962C8B-B14F-4D97-AF65-F5344CB8AC3E}">
        <p14:creationId xmlns:p14="http://schemas.microsoft.com/office/powerpoint/2010/main" val="32085891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6117829"/>
          </a:xfrm>
          <a:prstGeom prst="rect">
            <a:avLst/>
          </a:prstGeom>
          <a:noFill/>
        </p:spPr>
        <p:txBody>
          <a:bodyPr wrap="square" rtlCol="0" anchor="t">
            <a:spAutoFit/>
          </a:bodyPr>
          <a:lstStyle/>
          <a:p>
            <a:pPr>
              <a:lnSpc>
                <a:spcPct val="150000"/>
              </a:lnSpc>
            </a:pPr>
            <a:r>
              <a:rPr lang="en-US" altLang="zh-CN" sz="2400" dirty="0">
                <a:solidFill>
                  <a:schemeClr val="bg1"/>
                </a:solidFill>
              </a:rPr>
              <a:t>2</a:t>
            </a:r>
            <a:r>
              <a:rPr lang="zh-CN" altLang="en-US" sz="2400" dirty="0">
                <a:solidFill>
                  <a:schemeClr val="bg1"/>
                </a:solidFill>
              </a:rPr>
              <a:t>、劳动合同的形式</a:t>
            </a:r>
            <a:endParaRPr lang="en-US" altLang="zh-CN" sz="2400" dirty="0">
              <a:solidFill>
                <a:schemeClr val="bg1"/>
              </a:solidFill>
            </a:endParaRPr>
          </a:p>
          <a:p>
            <a:pPr>
              <a:lnSpc>
                <a:spcPct val="150000"/>
              </a:lnSpc>
            </a:pPr>
            <a:r>
              <a:rPr lang="en-US" altLang="zh-CN" sz="2400" dirty="0">
                <a:solidFill>
                  <a:schemeClr val="bg1"/>
                </a:solidFill>
              </a:rPr>
              <a:t>3</a:t>
            </a:r>
            <a:r>
              <a:rPr lang="zh-CN" altLang="en-US" sz="2400" dirty="0">
                <a:solidFill>
                  <a:schemeClr val="bg1"/>
                </a:solidFill>
              </a:rPr>
              <a:t>、劳动合同的内容</a:t>
            </a:r>
            <a:endParaRPr lang="en-US" altLang="zh-CN" sz="2400" dirty="0">
              <a:solidFill>
                <a:schemeClr val="bg1"/>
              </a:solidFill>
            </a:endParaRPr>
          </a:p>
          <a:p>
            <a:pPr>
              <a:lnSpc>
                <a:spcPct val="150000"/>
              </a:lnSpc>
            </a:pPr>
            <a:r>
              <a:rPr lang="en-US" altLang="zh-CN" sz="2400" dirty="0">
                <a:solidFill>
                  <a:schemeClr val="bg1"/>
                </a:solidFill>
              </a:rPr>
              <a:t>4</a:t>
            </a:r>
            <a:r>
              <a:rPr lang="zh-CN" altLang="en-US" sz="2400" dirty="0">
                <a:solidFill>
                  <a:schemeClr val="bg1"/>
                </a:solidFill>
              </a:rPr>
              <a:t>、劳动合同的无效</a:t>
            </a:r>
            <a:endParaRPr lang="en-US" altLang="zh-CN" sz="2400" dirty="0">
              <a:solidFill>
                <a:schemeClr val="bg1"/>
              </a:solidFill>
            </a:endParaRPr>
          </a:p>
          <a:p>
            <a:pPr>
              <a:lnSpc>
                <a:spcPct val="150000"/>
              </a:lnSpc>
            </a:pPr>
            <a:r>
              <a:rPr lang="zh-CN" altLang="en-US" sz="2400" dirty="0">
                <a:solidFill>
                  <a:schemeClr val="bg1"/>
                </a:solidFill>
              </a:rPr>
              <a:t>四、劳动合同的解除</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、协商解除</a:t>
            </a:r>
          </a:p>
          <a:p>
            <a:pPr>
              <a:lnSpc>
                <a:spcPct val="150000"/>
              </a:lnSpc>
            </a:pPr>
            <a:r>
              <a:rPr lang="en-US" altLang="zh-CN" sz="2400" dirty="0">
                <a:solidFill>
                  <a:schemeClr val="bg1"/>
                </a:solidFill>
              </a:rPr>
              <a:t>2</a:t>
            </a:r>
            <a:r>
              <a:rPr lang="zh-CN" altLang="en-US" sz="2400" dirty="0">
                <a:solidFill>
                  <a:schemeClr val="bg1"/>
                </a:solidFill>
              </a:rPr>
              <a:t>、用人单位单方解除劳动合同</a:t>
            </a:r>
          </a:p>
          <a:p>
            <a:pPr>
              <a:lnSpc>
                <a:spcPct val="150000"/>
              </a:lnSpc>
            </a:pPr>
            <a:r>
              <a:rPr lang="en-US" altLang="zh-CN" sz="2400" dirty="0">
                <a:solidFill>
                  <a:schemeClr val="bg1"/>
                </a:solidFill>
              </a:rPr>
              <a:t>(1)</a:t>
            </a:r>
            <a:r>
              <a:rPr lang="zh-CN" altLang="en-US" sz="2400" dirty="0">
                <a:solidFill>
                  <a:schemeClr val="bg1"/>
                </a:solidFill>
              </a:rPr>
              <a:t>过错性解除</a:t>
            </a:r>
          </a:p>
          <a:p>
            <a:pPr>
              <a:lnSpc>
                <a:spcPct val="150000"/>
              </a:lnSpc>
            </a:pPr>
            <a:r>
              <a:rPr lang="en-US" altLang="zh-CN" sz="2400" dirty="0">
                <a:solidFill>
                  <a:schemeClr val="bg1"/>
                </a:solidFill>
              </a:rPr>
              <a:t>(2)</a:t>
            </a:r>
            <a:r>
              <a:rPr lang="zh-CN" altLang="en-US" sz="2400" dirty="0">
                <a:solidFill>
                  <a:schemeClr val="bg1"/>
                </a:solidFill>
              </a:rPr>
              <a:t>非过错性解除</a:t>
            </a:r>
          </a:p>
          <a:p>
            <a:pPr>
              <a:lnSpc>
                <a:spcPct val="150000"/>
              </a:lnSpc>
            </a:pPr>
            <a:r>
              <a:rPr lang="en-US" altLang="zh-CN" sz="2400" dirty="0">
                <a:solidFill>
                  <a:schemeClr val="bg1"/>
                </a:solidFill>
              </a:rPr>
              <a:t>(3)</a:t>
            </a:r>
            <a:r>
              <a:rPr lang="zh-CN" altLang="en-US" sz="2400" dirty="0">
                <a:solidFill>
                  <a:schemeClr val="bg1"/>
                </a:solidFill>
              </a:rPr>
              <a:t>经济性裁员</a:t>
            </a:r>
          </a:p>
          <a:p>
            <a:pPr>
              <a:lnSpc>
                <a:spcPct val="150000"/>
              </a:lnSpc>
            </a:pPr>
            <a:r>
              <a:rPr lang="en-US" altLang="zh-CN" sz="2400" dirty="0">
                <a:solidFill>
                  <a:schemeClr val="bg1"/>
                </a:solidFill>
              </a:rPr>
              <a:t>3</a:t>
            </a:r>
            <a:r>
              <a:rPr lang="zh-CN" altLang="en-US" sz="2400" dirty="0">
                <a:solidFill>
                  <a:schemeClr val="bg1"/>
                </a:solidFill>
              </a:rPr>
              <a:t>、劳动者单方解除劳动合同</a:t>
            </a: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9548782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8269116" cy="6117829"/>
          </a:xfrm>
          <a:prstGeom prst="rect">
            <a:avLst/>
          </a:prstGeom>
          <a:noFill/>
        </p:spPr>
        <p:txBody>
          <a:bodyPr wrap="square" rtlCol="0" anchor="t">
            <a:spAutoFit/>
          </a:bodyPr>
          <a:lstStyle/>
          <a:p>
            <a:pPr>
              <a:lnSpc>
                <a:spcPct val="150000"/>
              </a:lnSpc>
            </a:pPr>
            <a:r>
              <a:rPr lang="en-US" altLang="zh-CN" sz="2400" dirty="0">
                <a:solidFill>
                  <a:schemeClr val="bg1"/>
                </a:solidFill>
              </a:rPr>
              <a:t>4</a:t>
            </a:r>
            <a:r>
              <a:rPr lang="zh-CN" altLang="en-US" sz="2400" dirty="0">
                <a:solidFill>
                  <a:schemeClr val="bg1"/>
                </a:solidFill>
              </a:rPr>
              <a:t>、劳动合同不得解除的情形</a:t>
            </a:r>
            <a:endParaRPr lang="en-US" altLang="zh-CN" sz="2400" dirty="0">
              <a:solidFill>
                <a:schemeClr val="bg1"/>
              </a:solidFill>
            </a:endParaRPr>
          </a:p>
          <a:p>
            <a:pPr>
              <a:lnSpc>
                <a:spcPct val="150000"/>
              </a:lnSpc>
            </a:pPr>
            <a:r>
              <a:rPr lang="zh-CN" altLang="en-US" sz="2400" dirty="0">
                <a:solidFill>
                  <a:schemeClr val="bg1"/>
                </a:solidFill>
              </a:rPr>
              <a:t>五、劳动合同的终止</a:t>
            </a:r>
          </a:p>
          <a:p>
            <a:pPr>
              <a:lnSpc>
                <a:spcPct val="150000"/>
              </a:lnSpc>
            </a:pPr>
            <a:r>
              <a:rPr lang="zh-CN" altLang="en-US" sz="2400" dirty="0">
                <a:solidFill>
                  <a:schemeClr val="bg1"/>
                </a:solidFill>
              </a:rPr>
              <a:t>劳动合同不存在约定终止，只有法定终止。</a:t>
            </a:r>
          </a:p>
          <a:p>
            <a:pPr>
              <a:lnSpc>
                <a:spcPct val="150000"/>
              </a:lnSpc>
            </a:pPr>
            <a:r>
              <a:rPr lang="en-US" altLang="zh-CN" sz="2400" dirty="0">
                <a:solidFill>
                  <a:schemeClr val="bg1"/>
                </a:solidFill>
              </a:rPr>
              <a:t>1</a:t>
            </a:r>
            <a:r>
              <a:rPr lang="zh-CN" altLang="en-US" sz="2400" dirty="0">
                <a:solidFill>
                  <a:schemeClr val="bg1"/>
                </a:solidFill>
              </a:rPr>
              <a:t>、劳动合同期满的</a:t>
            </a:r>
            <a:r>
              <a:rPr lang="en-US" altLang="zh-CN" sz="2400" dirty="0">
                <a:solidFill>
                  <a:schemeClr val="bg1"/>
                </a:solidFill>
              </a:rPr>
              <a:t>;</a:t>
            </a:r>
          </a:p>
          <a:p>
            <a:pPr>
              <a:lnSpc>
                <a:spcPct val="150000"/>
              </a:lnSpc>
            </a:pPr>
            <a:r>
              <a:rPr lang="en-US" altLang="zh-CN" sz="2400" dirty="0">
                <a:solidFill>
                  <a:schemeClr val="bg1"/>
                </a:solidFill>
              </a:rPr>
              <a:t>2</a:t>
            </a:r>
            <a:r>
              <a:rPr lang="zh-CN" altLang="en-US" sz="2400" dirty="0">
                <a:solidFill>
                  <a:schemeClr val="bg1"/>
                </a:solidFill>
              </a:rPr>
              <a:t>、劳动者开始依法享受基本养老保险待遇的</a:t>
            </a:r>
            <a:r>
              <a:rPr lang="en-US" altLang="zh-CN" sz="2400" dirty="0">
                <a:solidFill>
                  <a:schemeClr val="bg1"/>
                </a:solidFill>
              </a:rPr>
              <a:t>;</a:t>
            </a:r>
          </a:p>
          <a:p>
            <a:pPr>
              <a:lnSpc>
                <a:spcPct val="150000"/>
              </a:lnSpc>
            </a:pPr>
            <a:r>
              <a:rPr lang="en-US" altLang="zh-CN" sz="2400" dirty="0">
                <a:solidFill>
                  <a:schemeClr val="bg1"/>
                </a:solidFill>
              </a:rPr>
              <a:t>3</a:t>
            </a:r>
            <a:r>
              <a:rPr lang="zh-CN" altLang="en-US" sz="2400" dirty="0">
                <a:solidFill>
                  <a:schemeClr val="bg1"/>
                </a:solidFill>
              </a:rPr>
              <a:t>、劳动者死亡，或者被人民法院宣告死亡或者宣告失踪的</a:t>
            </a:r>
            <a:r>
              <a:rPr lang="en-US" altLang="zh-CN" sz="2400" dirty="0">
                <a:solidFill>
                  <a:schemeClr val="bg1"/>
                </a:solidFill>
              </a:rPr>
              <a:t>;</a:t>
            </a:r>
          </a:p>
          <a:p>
            <a:pPr>
              <a:lnSpc>
                <a:spcPct val="150000"/>
              </a:lnSpc>
            </a:pPr>
            <a:r>
              <a:rPr lang="en-US" altLang="zh-CN" sz="2400" dirty="0">
                <a:solidFill>
                  <a:schemeClr val="bg1"/>
                </a:solidFill>
              </a:rPr>
              <a:t>4</a:t>
            </a:r>
            <a:r>
              <a:rPr lang="zh-CN" altLang="en-US" sz="2400" dirty="0">
                <a:solidFill>
                  <a:schemeClr val="bg1"/>
                </a:solidFill>
              </a:rPr>
              <a:t>、用人单位被依法宣告破产的</a:t>
            </a:r>
            <a:r>
              <a:rPr lang="en-US" altLang="zh-CN" sz="2400" dirty="0">
                <a:solidFill>
                  <a:schemeClr val="bg1"/>
                </a:solidFill>
              </a:rPr>
              <a:t>;</a:t>
            </a:r>
          </a:p>
          <a:p>
            <a:pPr>
              <a:lnSpc>
                <a:spcPct val="150000"/>
              </a:lnSpc>
            </a:pPr>
            <a:r>
              <a:rPr lang="en-US" altLang="zh-CN" sz="2400" dirty="0">
                <a:solidFill>
                  <a:schemeClr val="bg1"/>
                </a:solidFill>
              </a:rPr>
              <a:t>5</a:t>
            </a:r>
            <a:r>
              <a:rPr lang="zh-CN" altLang="en-US" sz="2400" dirty="0">
                <a:solidFill>
                  <a:schemeClr val="bg1"/>
                </a:solidFill>
              </a:rPr>
              <a:t>、用人单位被吊销营业执照、责令关闭、撤销或者用人单位决定提前解散的</a:t>
            </a:r>
            <a:r>
              <a:rPr lang="en-US" altLang="zh-CN" sz="2400" dirty="0">
                <a:solidFill>
                  <a:schemeClr val="bg1"/>
                </a:solidFill>
              </a:rPr>
              <a:t>;</a:t>
            </a:r>
          </a:p>
          <a:p>
            <a:pPr>
              <a:lnSpc>
                <a:spcPct val="150000"/>
              </a:lnSpc>
            </a:pPr>
            <a:r>
              <a:rPr lang="en-US" altLang="zh-CN" sz="2400" dirty="0">
                <a:solidFill>
                  <a:schemeClr val="bg1"/>
                </a:solidFill>
              </a:rPr>
              <a:t>6</a:t>
            </a:r>
            <a:r>
              <a:rPr lang="zh-CN" altLang="en-US" sz="2400" dirty="0">
                <a:solidFill>
                  <a:schemeClr val="bg1"/>
                </a:solidFill>
              </a:rPr>
              <a:t>、法律、行政法规规定的其他情形。</a:t>
            </a:r>
          </a:p>
          <a:p>
            <a:pPr>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5085998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04878" y="942453"/>
            <a:ext cx="7945560" cy="5563831"/>
          </a:xfrm>
          <a:prstGeom prst="rect">
            <a:avLst/>
          </a:prstGeom>
          <a:noFill/>
        </p:spPr>
        <p:txBody>
          <a:bodyPr wrap="square" rtlCol="0" anchor="t">
            <a:spAutoFit/>
          </a:bodyPr>
          <a:lstStyle/>
          <a:p>
            <a:pPr algn="ctr">
              <a:lnSpc>
                <a:spcPct val="150000"/>
              </a:lnSpc>
            </a:pPr>
            <a:r>
              <a:rPr lang="zh-CN" altLang="en-US" sz="2400" dirty="0">
                <a:solidFill>
                  <a:schemeClr val="bg1"/>
                </a:solidFill>
              </a:rPr>
              <a:t>第三节   消费者权益保护法律制度</a:t>
            </a:r>
            <a:endParaRPr lang="en-US" altLang="zh-CN" sz="2400" dirty="0">
              <a:solidFill>
                <a:schemeClr val="bg1"/>
              </a:solidFill>
            </a:endParaRPr>
          </a:p>
          <a:p>
            <a:pPr>
              <a:lnSpc>
                <a:spcPct val="150000"/>
              </a:lnSpc>
            </a:pPr>
            <a:r>
              <a:rPr lang="zh-CN" altLang="en-US" sz="2400" dirty="0">
                <a:solidFill>
                  <a:schemeClr val="bg1"/>
                </a:solidFill>
              </a:rPr>
              <a:t>一、概述</a:t>
            </a:r>
          </a:p>
          <a:p>
            <a:pPr>
              <a:lnSpc>
                <a:spcPct val="150000"/>
              </a:lnSpc>
            </a:pPr>
            <a:r>
              <a:rPr lang="zh-CN" altLang="en-US" sz="2400" dirty="0">
                <a:solidFill>
                  <a:schemeClr val="bg1"/>
                </a:solidFill>
              </a:rPr>
              <a:t>二、消费者的权利</a:t>
            </a:r>
          </a:p>
          <a:p>
            <a:pPr>
              <a:lnSpc>
                <a:spcPct val="150000"/>
              </a:lnSpc>
            </a:pPr>
            <a:r>
              <a:rPr lang="zh-CN" altLang="en-US" sz="2400" dirty="0">
                <a:solidFill>
                  <a:schemeClr val="bg1"/>
                </a:solidFill>
              </a:rPr>
              <a:t>安全保障权：这是消费者最基本的权利</a:t>
            </a:r>
          </a:p>
          <a:p>
            <a:pPr>
              <a:lnSpc>
                <a:spcPct val="150000"/>
              </a:lnSpc>
            </a:pPr>
            <a:r>
              <a:rPr lang="zh-CN" altLang="en-US" sz="2400" dirty="0">
                <a:solidFill>
                  <a:schemeClr val="bg1"/>
                </a:solidFill>
              </a:rPr>
              <a:t>三、经营者的义务</a:t>
            </a:r>
            <a:endParaRPr lang="en-US" altLang="zh-CN" sz="2400" dirty="0">
              <a:solidFill>
                <a:schemeClr val="bg1"/>
              </a:solidFill>
            </a:endParaRPr>
          </a:p>
          <a:p>
            <a:pPr>
              <a:lnSpc>
                <a:spcPct val="150000"/>
              </a:lnSpc>
            </a:pPr>
            <a:r>
              <a:rPr lang="zh-CN" altLang="en-US" sz="2400" dirty="0">
                <a:solidFill>
                  <a:schemeClr val="bg1"/>
                </a:solidFill>
              </a:rPr>
              <a:t>四、消费争议解决</a:t>
            </a:r>
          </a:p>
          <a:p>
            <a:pPr>
              <a:lnSpc>
                <a:spcPct val="150000"/>
              </a:lnSpc>
            </a:pPr>
            <a:r>
              <a:rPr lang="en-US" altLang="zh-CN" sz="2400" dirty="0">
                <a:solidFill>
                  <a:schemeClr val="bg1"/>
                </a:solidFill>
              </a:rPr>
              <a:t>1</a:t>
            </a:r>
            <a:r>
              <a:rPr lang="zh-CN" altLang="en-US" sz="2400" dirty="0">
                <a:solidFill>
                  <a:schemeClr val="bg1"/>
                </a:solidFill>
              </a:rPr>
              <a:t>、争议解决的途径</a:t>
            </a:r>
            <a:r>
              <a:rPr lang="en-US" altLang="zh-CN" sz="2400" dirty="0">
                <a:solidFill>
                  <a:schemeClr val="bg1"/>
                </a:solidFill>
              </a:rPr>
              <a:t>——5</a:t>
            </a:r>
            <a:r>
              <a:rPr lang="zh-CN" altLang="en-US" sz="2400" dirty="0">
                <a:solidFill>
                  <a:schemeClr val="bg1"/>
                </a:solidFill>
              </a:rPr>
              <a:t>种</a:t>
            </a:r>
          </a:p>
          <a:p>
            <a:pPr>
              <a:lnSpc>
                <a:spcPct val="150000"/>
              </a:lnSpc>
            </a:pPr>
            <a:r>
              <a:rPr lang="en-US" altLang="zh-CN" sz="2400" dirty="0">
                <a:solidFill>
                  <a:schemeClr val="bg1"/>
                </a:solidFill>
              </a:rPr>
              <a:t>2</a:t>
            </a:r>
            <a:r>
              <a:rPr lang="zh-CN" altLang="en-US" sz="2400" dirty="0">
                <a:solidFill>
                  <a:schemeClr val="bg1"/>
                </a:solidFill>
              </a:rPr>
              <a:t>、消费索赔的规则</a:t>
            </a:r>
            <a:endParaRPr lang="en-US" altLang="zh-CN" sz="2400" dirty="0">
              <a:solidFill>
                <a:schemeClr val="bg1"/>
              </a:solidFill>
            </a:endParaRPr>
          </a:p>
          <a:p>
            <a:pPr>
              <a:lnSpc>
                <a:spcPct val="150000"/>
              </a:lnSpc>
            </a:pPr>
            <a:r>
              <a:rPr lang="zh-CN" altLang="en-US" sz="2400" dirty="0">
                <a:solidFill>
                  <a:schemeClr val="bg1"/>
                </a:solidFill>
              </a:rPr>
              <a:t>五、违反消费者权益保护法的法律责任</a:t>
            </a:r>
          </a:p>
          <a:p>
            <a:pPr>
              <a:lnSpc>
                <a:spcPct val="150000"/>
              </a:lnSpc>
            </a:pPr>
            <a:r>
              <a:rPr lang="en-US" altLang="zh-CN" sz="2400" dirty="0">
                <a:solidFill>
                  <a:schemeClr val="bg1"/>
                </a:solidFill>
              </a:rPr>
              <a:t>1</a:t>
            </a:r>
            <a:r>
              <a:rPr lang="zh-CN" altLang="en-US" sz="2400" dirty="0">
                <a:solidFill>
                  <a:schemeClr val="bg1"/>
                </a:solidFill>
              </a:rPr>
              <a:t>、行政责任   </a:t>
            </a:r>
            <a:r>
              <a:rPr lang="en-US" altLang="zh-CN" sz="2400" dirty="0">
                <a:solidFill>
                  <a:schemeClr val="bg1"/>
                </a:solidFill>
              </a:rPr>
              <a:t>2</a:t>
            </a:r>
            <a:r>
              <a:rPr lang="zh-CN" altLang="en-US" sz="2400" dirty="0">
                <a:solidFill>
                  <a:schemeClr val="bg1"/>
                </a:solidFill>
              </a:rPr>
              <a:t>、刑事责任   </a:t>
            </a:r>
            <a:r>
              <a:rPr lang="en-US" altLang="zh-CN" sz="2400" dirty="0">
                <a:solidFill>
                  <a:schemeClr val="bg1"/>
                </a:solidFill>
              </a:rPr>
              <a:t>3</a:t>
            </a:r>
            <a:r>
              <a:rPr lang="zh-CN" altLang="en-US" sz="2400" dirty="0">
                <a:solidFill>
                  <a:schemeClr val="bg1"/>
                </a:solidFill>
              </a:rPr>
              <a:t>、民事责任</a:t>
            </a:r>
            <a:endParaRPr lang="en-US" altLang="zh-CN" sz="2400" dirty="0">
              <a:solidFill>
                <a:schemeClr val="bg1"/>
              </a:solidFill>
            </a:endParaRPr>
          </a:p>
        </p:txBody>
      </p:sp>
    </p:spTree>
    <p:extLst>
      <p:ext uri="{BB962C8B-B14F-4D97-AF65-F5344CB8AC3E}">
        <p14:creationId xmlns:p14="http://schemas.microsoft.com/office/powerpoint/2010/main" val="38075639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04878" y="942453"/>
            <a:ext cx="7945560" cy="3904402"/>
          </a:xfrm>
          <a:prstGeom prst="rect">
            <a:avLst/>
          </a:prstGeom>
          <a:noFill/>
        </p:spPr>
        <p:txBody>
          <a:bodyPr wrap="square" rtlCol="0" anchor="t">
            <a:spAutoFit/>
          </a:bodyPr>
          <a:lstStyle/>
          <a:p>
            <a:pPr algn="ctr">
              <a:lnSpc>
                <a:spcPct val="150000"/>
              </a:lnSpc>
            </a:pPr>
            <a:r>
              <a:rPr lang="zh-CN" altLang="en-US" sz="2400" dirty="0">
                <a:solidFill>
                  <a:schemeClr val="bg1"/>
                </a:solidFill>
              </a:rPr>
              <a:t>第四节   反垄断法律制度</a:t>
            </a:r>
            <a:endParaRPr lang="en-US" altLang="zh-CN" sz="2400" dirty="0">
              <a:solidFill>
                <a:schemeClr val="bg1"/>
              </a:solidFill>
            </a:endParaRPr>
          </a:p>
          <a:p>
            <a:pPr>
              <a:lnSpc>
                <a:spcPct val="150000"/>
              </a:lnSpc>
            </a:pPr>
            <a:r>
              <a:rPr lang="zh-CN" altLang="en-US" sz="2400" dirty="0">
                <a:solidFill>
                  <a:schemeClr val="bg1"/>
                </a:solidFill>
              </a:rPr>
              <a:t>一、反垄断法的概念和适用范围</a:t>
            </a:r>
          </a:p>
          <a:p>
            <a:pPr>
              <a:lnSpc>
                <a:spcPct val="150000"/>
              </a:lnSpc>
            </a:pPr>
            <a:r>
              <a:rPr lang="zh-CN" altLang="en-US" sz="2400" dirty="0">
                <a:solidFill>
                  <a:schemeClr val="bg1"/>
                </a:solidFill>
              </a:rPr>
              <a:t>二、反垄断机构设置</a:t>
            </a:r>
          </a:p>
          <a:p>
            <a:pPr>
              <a:lnSpc>
                <a:spcPct val="150000"/>
              </a:lnSpc>
            </a:pPr>
            <a:r>
              <a:rPr lang="zh-CN" altLang="en-US" sz="2400" dirty="0">
                <a:solidFill>
                  <a:schemeClr val="bg1"/>
                </a:solidFill>
              </a:rPr>
              <a:t>三、相关市场界定</a:t>
            </a:r>
            <a:endParaRPr lang="en-US" altLang="zh-CN" sz="2400" dirty="0">
              <a:solidFill>
                <a:schemeClr val="bg1"/>
              </a:solidFill>
            </a:endParaRPr>
          </a:p>
          <a:p>
            <a:pPr>
              <a:lnSpc>
                <a:spcPct val="150000"/>
              </a:lnSpc>
            </a:pPr>
            <a:r>
              <a:rPr lang="zh-CN" altLang="en-US" sz="2400" dirty="0">
                <a:solidFill>
                  <a:schemeClr val="bg1"/>
                </a:solidFill>
              </a:rPr>
              <a:t>四、垄断行为</a:t>
            </a:r>
            <a:endParaRPr lang="en-US" altLang="zh-CN" sz="2400" dirty="0">
              <a:solidFill>
                <a:schemeClr val="bg1"/>
              </a:solidFill>
            </a:endParaRPr>
          </a:p>
          <a:p>
            <a:pPr>
              <a:lnSpc>
                <a:spcPct val="150000"/>
              </a:lnSpc>
            </a:pPr>
            <a:r>
              <a:rPr lang="zh-CN" altLang="en-US" sz="2400" dirty="0">
                <a:solidFill>
                  <a:schemeClr val="bg1"/>
                </a:solidFill>
              </a:rPr>
              <a:t>垄断协议：经营者达成垄断协议是经济生活中一种最常见、最典型的垄断行为。</a:t>
            </a:r>
            <a:endParaRPr lang="en-US" altLang="zh-CN" sz="2400" dirty="0">
              <a:solidFill>
                <a:schemeClr val="bg1"/>
              </a:solidFill>
            </a:endParaRPr>
          </a:p>
        </p:txBody>
      </p:sp>
    </p:spTree>
    <p:extLst>
      <p:ext uri="{BB962C8B-B14F-4D97-AF65-F5344CB8AC3E}">
        <p14:creationId xmlns:p14="http://schemas.microsoft.com/office/powerpoint/2010/main" val="21050398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04878" y="942453"/>
            <a:ext cx="7945560" cy="5012398"/>
          </a:xfrm>
          <a:prstGeom prst="rect">
            <a:avLst/>
          </a:prstGeom>
          <a:noFill/>
        </p:spPr>
        <p:txBody>
          <a:bodyPr wrap="square" rtlCol="0" anchor="t">
            <a:spAutoFit/>
          </a:bodyPr>
          <a:lstStyle/>
          <a:p>
            <a:pPr algn="ctr">
              <a:lnSpc>
                <a:spcPct val="150000"/>
              </a:lnSpc>
            </a:pPr>
            <a:r>
              <a:rPr lang="zh-CN" altLang="en-US" sz="2400" dirty="0">
                <a:solidFill>
                  <a:schemeClr val="bg1"/>
                </a:solidFill>
              </a:rPr>
              <a:t>第五节   反不正当竞争法法律制度</a:t>
            </a:r>
            <a:endParaRPr lang="en-US" altLang="zh-CN" sz="2400" dirty="0">
              <a:solidFill>
                <a:schemeClr val="bg1"/>
              </a:solidFill>
            </a:endParaRPr>
          </a:p>
          <a:p>
            <a:pPr>
              <a:lnSpc>
                <a:spcPct val="150000"/>
              </a:lnSpc>
            </a:pPr>
            <a:r>
              <a:rPr lang="zh-CN" altLang="en-US" sz="2400" dirty="0">
                <a:solidFill>
                  <a:schemeClr val="bg1"/>
                </a:solidFill>
              </a:rPr>
              <a:t>一、反不正当竞争法概述</a:t>
            </a:r>
          </a:p>
          <a:p>
            <a:pPr>
              <a:lnSpc>
                <a:spcPct val="150000"/>
              </a:lnSpc>
            </a:pPr>
            <a:r>
              <a:rPr lang="zh-CN" altLang="en-US" sz="2400" dirty="0">
                <a:solidFill>
                  <a:schemeClr val="bg1"/>
                </a:solidFill>
              </a:rPr>
              <a:t>二、不正当竞争法行为的种类</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混淆行为</a:t>
            </a:r>
          </a:p>
          <a:p>
            <a:pPr>
              <a:lnSpc>
                <a:spcPct val="150000"/>
              </a:lnSpc>
            </a:pPr>
            <a:r>
              <a:rPr lang="en-US" altLang="zh-CN" sz="2400" dirty="0">
                <a:solidFill>
                  <a:schemeClr val="bg1"/>
                </a:solidFill>
              </a:rPr>
              <a:t>2.</a:t>
            </a:r>
            <a:r>
              <a:rPr lang="zh-CN" altLang="en-US" sz="2400" dirty="0">
                <a:solidFill>
                  <a:schemeClr val="bg1"/>
                </a:solidFill>
              </a:rPr>
              <a:t>商业贿赂行为</a:t>
            </a:r>
          </a:p>
          <a:p>
            <a:pPr>
              <a:lnSpc>
                <a:spcPct val="150000"/>
              </a:lnSpc>
            </a:pPr>
            <a:r>
              <a:rPr lang="en-US" altLang="zh-CN" sz="2400" dirty="0">
                <a:solidFill>
                  <a:schemeClr val="bg1"/>
                </a:solidFill>
              </a:rPr>
              <a:t>3.</a:t>
            </a:r>
            <a:r>
              <a:rPr lang="zh-CN" altLang="en-US" sz="2400" dirty="0">
                <a:solidFill>
                  <a:schemeClr val="bg1"/>
                </a:solidFill>
              </a:rPr>
              <a:t>虚假宣传行为</a:t>
            </a:r>
          </a:p>
          <a:p>
            <a:pPr>
              <a:lnSpc>
                <a:spcPct val="150000"/>
              </a:lnSpc>
            </a:pPr>
            <a:r>
              <a:rPr lang="en-US" altLang="zh-CN" sz="2400" dirty="0">
                <a:solidFill>
                  <a:schemeClr val="bg1"/>
                </a:solidFill>
              </a:rPr>
              <a:t>4.</a:t>
            </a:r>
            <a:r>
              <a:rPr lang="zh-CN" altLang="en-US" sz="2400" dirty="0">
                <a:solidFill>
                  <a:schemeClr val="bg1"/>
                </a:solidFill>
              </a:rPr>
              <a:t>侵犯商业秘密行为</a:t>
            </a:r>
          </a:p>
          <a:p>
            <a:pPr>
              <a:lnSpc>
                <a:spcPct val="150000"/>
              </a:lnSpc>
            </a:pPr>
            <a:r>
              <a:rPr lang="en-US" altLang="zh-CN" sz="2400" dirty="0">
                <a:solidFill>
                  <a:schemeClr val="bg1"/>
                </a:solidFill>
              </a:rPr>
              <a:t>5.</a:t>
            </a:r>
            <a:r>
              <a:rPr lang="zh-CN" altLang="en-US" sz="2400" dirty="0">
                <a:solidFill>
                  <a:schemeClr val="bg1"/>
                </a:solidFill>
              </a:rPr>
              <a:t> 不正当有奖销售行为</a:t>
            </a:r>
          </a:p>
          <a:p>
            <a:pPr>
              <a:lnSpc>
                <a:spcPct val="150000"/>
              </a:lnSpc>
            </a:pPr>
            <a:r>
              <a:rPr lang="en-US" altLang="zh-CN" sz="2400" dirty="0">
                <a:solidFill>
                  <a:schemeClr val="bg1"/>
                </a:solidFill>
              </a:rPr>
              <a:t>6.</a:t>
            </a:r>
            <a:r>
              <a:rPr lang="zh-CN" altLang="en-US" sz="2400" dirty="0">
                <a:solidFill>
                  <a:schemeClr val="bg1"/>
                </a:solidFill>
              </a:rPr>
              <a:t>诋毁商誉行为    </a:t>
            </a:r>
            <a:r>
              <a:rPr lang="en-US" altLang="zh-CN" sz="2400" dirty="0">
                <a:solidFill>
                  <a:schemeClr val="bg1"/>
                </a:solidFill>
              </a:rPr>
              <a:t>7.</a:t>
            </a:r>
            <a:r>
              <a:rPr lang="zh-CN" altLang="en-US" sz="2400" dirty="0">
                <a:solidFill>
                  <a:schemeClr val="bg1"/>
                </a:solidFill>
              </a:rPr>
              <a:t>利用网络从事不正当竞争行为</a:t>
            </a:r>
          </a:p>
        </p:txBody>
      </p:sp>
    </p:spTree>
    <p:extLst>
      <p:ext uri="{BB962C8B-B14F-4D97-AF65-F5344CB8AC3E}">
        <p14:creationId xmlns:p14="http://schemas.microsoft.com/office/powerpoint/2010/main" val="10518085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04878" y="942453"/>
            <a:ext cx="7945560" cy="1685846"/>
          </a:xfrm>
          <a:prstGeom prst="rect">
            <a:avLst/>
          </a:prstGeom>
          <a:noFill/>
        </p:spPr>
        <p:txBody>
          <a:bodyPr wrap="square" rtlCol="0" anchor="t">
            <a:spAutoFit/>
          </a:bodyPr>
          <a:lstStyle/>
          <a:p>
            <a:pPr>
              <a:lnSpc>
                <a:spcPct val="150000"/>
              </a:lnSpc>
            </a:pPr>
            <a:r>
              <a:rPr lang="zh-CN" altLang="en-US" sz="2400" dirty="0">
                <a:solidFill>
                  <a:schemeClr val="bg1"/>
                </a:solidFill>
              </a:rPr>
              <a:t>三、反不正当竞争法的执法</a:t>
            </a:r>
          </a:p>
          <a:p>
            <a:pPr>
              <a:lnSpc>
                <a:spcPct val="150000"/>
              </a:lnSpc>
            </a:pPr>
            <a:r>
              <a:rPr lang="zh-CN" altLang="en-US" sz="2400" dirty="0">
                <a:solidFill>
                  <a:schemeClr val="bg1"/>
                </a:solidFill>
              </a:rPr>
              <a:t>四、违反反不正当竞争法的法律责任</a:t>
            </a:r>
            <a:endParaRPr lang="en-US" altLang="zh-CN" sz="2400" dirty="0">
              <a:solidFill>
                <a:schemeClr val="bg1"/>
              </a:solidFill>
            </a:endParaRPr>
          </a:p>
          <a:p>
            <a:pPr>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40031242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3350404"/>
          </a:xfrm>
          <a:prstGeom prst="rect">
            <a:avLst/>
          </a:prstGeom>
          <a:noFill/>
        </p:spPr>
        <p:txBody>
          <a:bodyPr wrap="square" rtlCol="0" anchor="t">
            <a:spAutoFit/>
          </a:bodyPr>
          <a:lstStyle/>
          <a:p>
            <a:pPr algn="ctr">
              <a:lnSpc>
                <a:spcPct val="150000"/>
              </a:lnSpc>
            </a:pPr>
            <a:r>
              <a:rPr lang="zh-CN" altLang="en-US" sz="2400" dirty="0">
                <a:solidFill>
                  <a:schemeClr val="bg1"/>
                </a:solidFill>
              </a:rPr>
              <a:t>第二节   </a:t>
            </a:r>
            <a:r>
              <a:rPr lang="zh-CN" altLang="en-US" dirty="0"/>
              <a:t> </a:t>
            </a:r>
            <a:r>
              <a:rPr lang="zh-CN" altLang="en-US" sz="2400" dirty="0">
                <a:solidFill>
                  <a:schemeClr val="bg1"/>
                </a:solidFill>
              </a:rPr>
              <a:t>合同的效力</a:t>
            </a:r>
            <a:endParaRPr lang="en-US" altLang="zh-CN" sz="2400" dirty="0">
              <a:solidFill>
                <a:schemeClr val="bg1"/>
              </a:solidFill>
            </a:endParaRPr>
          </a:p>
          <a:p>
            <a:pPr>
              <a:lnSpc>
                <a:spcPct val="150000"/>
              </a:lnSpc>
            </a:pPr>
            <a:r>
              <a:rPr lang="zh-CN" altLang="en-US" sz="2400" dirty="0">
                <a:solidFill>
                  <a:schemeClr val="bg1"/>
                </a:solidFill>
              </a:rPr>
              <a:t>一、合同的生效要件</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、主体合格</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、内容合法</a:t>
            </a:r>
            <a:endParaRPr lang="en-US" altLang="zh-CN" sz="2400" dirty="0">
              <a:solidFill>
                <a:schemeClr val="bg1"/>
              </a:solidFill>
            </a:endParaRPr>
          </a:p>
          <a:p>
            <a:pPr>
              <a:lnSpc>
                <a:spcPct val="150000"/>
              </a:lnSpc>
            </a:pPr>
            <a:r>
              <a:rPr lang="en-US" altLang="zh-CN" sz="2400" dirty="0">
                <a:solidFill>
                  <a:schemeClr val="bg1"/>
                </a:solidFill>
              </a:rPr>
              <a:t>3</a:t>
            </a:r>
            <a:r>
              <a:rPr lang="zh-CN" altLang="en-US" sz="2400" dirty="0">
                <a:solidFill>
                  <a:schemeClr val="bg1"/>
                </a:solidFill>
              </a:rPr>
              <a:t>、意思表示真实</a:t>
            </a:r>
            <a:endParaRPr lang="en-US" altLang="zh-CN" sz="2400" dirty="0">
              <a:solidFill>
                <a:schemeClr val="bg1"/>
              </a:solidFill>
            </a:endParaRPr>
          </a:p>
          <a:p>
            <a:pPr>
              <a:lnSpc>
                <a:spcPct val="150000"/>
              </a:lnSpc>
            </a:pPr>
            <a:r>
              <a:rPr lang="en-US" altLang="zh-CN" sz="2400" dirty="0">
                <a:solidFill>
                  <a:schemeClr val="bg1"/>
                </a:solidFill>
              </a:rPr>
              <a:t>4</a:t>
            </a:r>
            <a:r>
              <a:rPr lang="zh-CN" altLang="en-US" sz="2400" dirty="0">
                <a:solidFill>
                  <a:schemeClr val="bg1"/>
                </a:solidFill>
              </a:rPr>
              <a:t>、合同的形式合法</a:t>
            </a:r>
            <a:endParaRPr lang="en-US" altLang="zh-CN" sz="2400" dirty="0">
              <a:solidFill>
                <a:schemeClr val="bg1"/>
              </a:solidFill>
            </a:endParaRPr>
          </a:p>
        </p:txBody>
      </p:sp>
    </p:spTree>
    <p:extLst>
      <p:ext uri="{BB962C8B-B14F-4D97-AF65-F5344CB8AC3E}">
        <p14:creationId xmlns:p14="http://schemas.microsoft.com/office/powerpoint/2010/main" val="32156368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704878" y="942453"/>
            <a:ext cx="7945560" cy="3347840"/>
          </a:xfrm>
          <a:prstGeom prst="rect">
            <a:avLst/>
          </a:prstGeom>
          <a:noFill/>
        </p:spPr>
        <p:txBody>
          <a:bodyPr wrap="square" rtlCol="0" anchor="t">
            <a:spAutoFit/>
          </a:bodyPr>
          <a:lstStyle/>
          <a:p>
            <a:pPr algn="ctr">
              <a:lnSpc>
                <a:spcPct val="150000"/>
              </a:lnSpc>
            </a:pPr>
            <a:r>
              <a:rPr lang="zh-CN" altLang="en-US" sz="2400" dirty="0">
                <a:solidFill>
                  <a:schemeClr val="bg1"/>
                </a:solidFill>
              </a:rPr>
              <a:t>第六节  产品质量法律制度</a:t>
            </a:r>
            <a:endParaRPr lang="en-US" altLang="zh-CN" sz="2400" dirty="0">
              <a:solidFill>
                <a:schemeClr val="bg1"/>
              </a:solidFill>
            </a:endParaRPr>
          </a:p>
          <a:p>
            <a:pPr>
              <a:lnSpc>
                <a:spcPct val="150000"/>
              </a:lnSpc>
            </a:pPr>
            <a:r>
              <a:rPr lang="zh-CN" altLang="en-US" sz="2400" dirty="0">
                <a:solidFill>
                  <a:schemeClr val="bg1"/>
                </a:solidFill>
              </a:rPr>
              <a:t>一、产品</a:t>
            </a:r>
            <a:r>
              <a:rPr lang="zh-CN" altLang="en-US" sz="2400">
                <a:solidFill>
                  <a:schemeClr val="bg1"/>
                </a:solidFill>
              </a:rPr>
              <a:t>质量法概述</a:t>
            </a:r>
            <a:endParaRPr lang="zh-CN" altLang="en-US" sz="2400" dirty="0">
              <a:solidFill>
                <a:schemeClr val="bg1"/>
              </a:solidFill>
            </a:endParaRPr>
          </a:p>
          <a:p>
            <a:pPr>
              <a:lnSpc>
                <a:spcPct val="150000"/>
              </a:lnSpc>
            </a:pPr>
            <a:r>
              <a:rPr lang="zh-CN" altLang="en-US" sz="2400" dirty="0">
                <a:solidFill>
                  <a:schemeClr val="bg1"/>
                </a:solidFill>
              </a:rPr>
              <a:t>二、产品质量的监督</a:t>
            </a:r>
            <a:endParaRPr lang="en-US" altLang="zh-CN" sz="2400" dirty="0">
              <a:solidFill>
                <a:schemeClr val="bg1"/>
              </a:solidFill>
            </a:endParaRPr>
          </a:p>
          <a:p>
            <a:pPr>
              <a:lnSpc>
                <a:spcPct val="150000"/>
              </a:lnSpc>
            </a:pPr>
            <a:r>
              <a:rPr lang="zh-CN" altLang="en-US" sz="2400" dirty="0">
                <a:solidFill>
                  <a:schemeClr val="bg1"/>
                </a:solidFill>
              </a:rPr>
              <a:t>三、生产者的产品质量义务</a:t>
            </a:r>
            <a:endParaRPr lang="en-US" altLang="zh-CN" sz="2400" dirty="0">
              <a:solidFill>
                <a:schemeClr val="bg1"/>
              </a:solidFill>
            </a:endParaRPr>
          </a:p>
          <a:p>
            <a:pPr>
              <a:lnSpc>
                <a:spcPct val="150000"/>
              </a:lnSpc>
            </a:pPr>
            <a:r>
              <a:rPr lang="zh-CN" altLang="en-US" sz="2400" dirty="0">
                <a:solidFill>
                  <a:schemeClr val="bg1"/>
                </a:solidFill>
              </a:rPr>
              <a:t>四、销售者的产品质量义务</a:t>
            </a:r>
            <a:endParaRPr lang="en-US" altLang="zh-CN" sz="2400" dirty="0">
              <a:solidFill>
                <a:schemeClr val="bg1"/>
              </a:solidFill>
            </a:endParaRPr>
          </a:p>
          <a:p>
            <a:pPr>
              <a:lnSpc>
                <a:spcPct val="150000"/>
              </a:lnSpc>
            </a:pPr>
            <a:r>
              <a:rPr lang="zh-CN" altLang="en-US" sz="2400" dirty="0">
                <a:solidFill>
                  <a:schemeClr val="bg1"/>
                </a:solidFill>
              </a:rPr>
              <a:t>五、违反产品质量法的法律责任</a:t>
            </a:r>
          </a:p>
        </p:txBody>
      </p:sp>
    </p:spTree>
    <p:extLst>
      <p:ext uri="{BB962C8B-B14F-4D97-AF65-F5344CB8AC3E}">
        <p14:creationId xmlns:p14="http://schemas.microsoft.com/office/powerpoint/2010/main" val="39482631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1134413"/>
          </a:xfrm>
          <a:prstGeom prst="rect">
            <a:avLst/>
          </a:prstGeom>
          <a:noFill/>
        </p:spPr>
        <p:txBody>
          <a:bodyPr wrap="square" rtlCol="0" anchor="t">
            <a:spAutoFit/>
          </a:bodyPr>
          <a:lstStyle/>
          <a:p>
            <a:pPr>
              <a:lnSpc>
                <a:spcPct val="150000"/>
              </a:lnSpc>
            </a:pPr>
            <a:r>
              <a:rPr lang="zh-CN" altLang="en-US" sz="2400" dirty="0">
                <a:solidFill>
                  <a:schemeClr val="bg1"/>
                </a:solidFill>
              </a:rPr>
              <a:t>二、效力存在瑕疵的合同</a:t>
            </a:r>
            <a:endParaRPr lang="en-US" altLang="zh-CN" sz="2400" dirty="0">
              <a:solidFill>
                <a:schemeClr val="bg1"/>
              </a:solidFill>
            </a:endParaRPr>
          </a:p>
          <a:p>
            <a:pPr>
              <a:lnSpc>
                <a:spcPct val="150000"/>
              </a:lnSpc>
            </a:pPr>
            <a:endParaRPr lang="zh-CN" altLang="en-US" sz="2400" b="1" dirty="0">
              <a:solidFill>
                <a:schemeClr val="bg1"/>
              </a:solidFill>
            </a:endParaRPr>
          </a:p>
        </p:txBody>
      </p:sp>
      <p:pic>
        <p:nvPicPr>
          <p:cNvPr id="2" name="图片 1">
            <a:extLst>
              <a:ext uri="{FF2B5EF4-FFF2-40B4-BE49-F238E27FC236}">
                <a16:creationId xmlns:a16="http://schemas.microsoft.com/office/drawing/2014/main" id="{3E7725F2-4752-45DD-963B-64B28E642736}"/>
              </a:ext>
            </a:extLst>
          </p:cNvPr>
          <p:cNvPicPr>
            <a:picLocks noChangeAspect="1"/>
          </p:cNvPicPr>
          <p:nvPr/>
        </p:nvPicPr>
        <p:blipFill>
          <a:blip r:embed="rId4"/>
          <a:stretch>
            <a:fillRect/>
          </a:stretch>
        </p:blipFill>
        <p:spPr>
          <a:xfrm>
            <a:off x="1530006" y="1725680"/>
            <a:ext cx="8704762" cy="4182667"/>
          </a:xfrm>
          <a:prstGeom prst="rect">
            <a:avLst/>
          </a:prstGeom>
        </p:spPr>
      </p:pic>
    </p:spTree>
    <p:extLst>
      <p:ext uri="{BB962C8B-B14F-4D97-AF65-F5344CB8AC3E}">
        <p14:creationId xmlns:p14="http://schemas.microsoft.com/office/powerpoint/2010/main" val="32836542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566396"/>
          </a:xfrm>
          <a:prstGeom prst="rect">
            <a:avLst/>
          </a:prstGeom>
          <a:noFill/>
        </p:spPr>
        <p:txBody>
          <a:bodyPr wrap="square" rtlCol="0" anchor="t">
            <a:spAutoFit/>
          </a:bodyPr>
          <a:lstStyle/>
          <a:p>
            <a:pPr algn="ctr">
              <a:lnSpc>
                <a:spcPct val="150000"/>
              </a:lnSpc>
            </a:pPr>
            <a:r>
              <a:rPr lang="zh-CN" altLang="en-US" sz="2400" dirty="0">
                <a:solidFill>
                  <a:schemeClr val="bg1"/>
                </a:solidFill>
              </a:rPr>
              <a:t>第三节   </a:t>
            </a:r>
            <a:r>
              <a:rPr lang="zh-CN" altLang="en-US" dirty="0"/>
              <a:t> </a:t>
            </a:r>
            <a:r>
              <a:rPr lang="zh-CN" altLang="en-US" sz="2400" dirty="0">
                <a:solidFill>
                  <a:schemeClr val="bg1"/>
                </a:solidFill>
              </a:rPr>
              <a:t>合同的订立、履行和终止</a:t>
            </a:r>
            <a:endParaRPr lang="en-US" altLang="zh-CN" sz="2400" dirty="0">
              <a:solidFill>
                <a:schemeClr val="bg1"/>
              </a:solidFill>
            </a:endParaRPr>
          </a:p>
          <a:p>
            <a:pPr>
              <a:lnSpc>
                <a:spcPct val="150000"/>
              </a:lnSpc>
            </a:pPr>
            <a:r>
              <a:rPr lang="zh-CN" altLang="en-US" sz="2400" dirty="0">
                <a:solidFill>
                  <a:schemeClr val="bg1"/>
                </a:solidFill>
              </a:rPr>
              <a:t>一、合同的订立</a:t>
            </a:r>
            <a:endParaRPr lang="en-US" altLang="zh-CN" sz="2400" dirty="0">
              <a:solidFill>
                <a:schemeClr val="bg1"/>
              </a:solidFill>
            </a:endParaRPr>
          </a:p>
          <a:p>
            <a:pPr>
              <a:lnSpc>
                <a:spcPct val="150000"/>
              </a:lnSpc>
            </a:pPr>
            <a:r>
              <a:rPr lang="en-US" altLang="zh-CN" sz="2400" dirty="0">
                <a:solidFill>
                  <a:schemeClr val="bg1"/>
                </a:solidFill>
              </a:rPr>
              <a:t>1</a:t>
            </a:r>
            <a:r>
              <a:rPr lang="zh-CN" altLang="en-US" sz="2400" dirty="0">
                <a:solidFill>
                  <a:schemeClr val="bg1"/>
                </a:solidFill>
              </a:rPr>
              <a:t>、要约</a:t>
            </a:r>
            <a:r>
              <a:rPr lang="en-US" altLang="zh-CN" sz="2400" dirty="0">
                <a:solidFill>
                  <a:schemeClr val="bg1"/>
                </a:solidFill>
              </a:rPr>
              <a:t>(</a:t>
            </a:r>
            <a:r>
              <a:rPr lang="zh-CN" altLang="en-US" sz="2400" dirty="0">
                <a:solidFill>
                  <a:schemeClr val="bg1"/>
                </a:solidFill>
              </a:rPr>
              <a:t>发盘</a:t>
            </a:r>
            <a:r>
              <a:rPr lang="en-US" altLang="zh-CN" sz="2400" dirty="0">
                <a:solidFill>
                  <a:schemeClr val="bg1"/>
                </a:solidFill>
              </a:rPr>
              <a:t>)</a:t>
            </a:r>
            <a:r>
              <a:rPr lang="zh-CN" altLang="en-US" sz="2400" dirty="0">
                <a:solidFill>
                  <a:schemeClr val="bg1"/>
                </a:solidFill>
              </a:rPr>
              <a:t>：是当事人一方以订立合同为目的，</a:t>
            </a:r>
            <a:endParaRPr lang="en-US" altLang="zh-CN" sz="2400" dirty="0">
              <a:solidFill>
                <a:schemeClr val="bg1"/>
              </a:solidFill>
            </a:endParaRPr>
          </a:p>
          <a:p>
            <a:pPr>
              <a:lnSpc>
                <a:spcPct val="150000"/>
              </a:lnSpc>
            </a:pPr>
            <a:r>
              <a:rPr lang="zh-CN" altLang="en-US" sz="2400" dirty="0">
                <a:solidFill>
                  <a:schemeClr val="bg1"/>
                </a:solidFill>
              </a:rPr>
              <a:t>就合同的主要条款向另一方提出建议的意思表示。</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）有效条件：</a:t>
            </a:r>
            <a:endParaRPr lang="en-US" altLang="zh-CN" sz="2400" dirty="0">
              <a:solidFill>
                <a:schemeClr val="bg1"/>
              </a:solidFill>
            </a:endParaRPr>
          </a:p>
          <a:p>
            <a:pPr>
              <a:lnSpc>
                <a:spcPct val="150000"/>
              </a:lnSpc>
            </a:pPr>
            <a:r>
              <a:rPr lang="zh-CN" altLang="en-US" sz="2400" dirty="0">
                <a:solidFill>
                  <a:schemeClr val="bg1"/>
                </a:solidFill>
              </a:rPr>
              <a:t>特定人的意思表示</a:t>
            </a:r>
            <a:r>
              <a:rPr lang="en-US" altLang="zh-CN" sz="2400" dirty="0">
                <a:solidFill>
                  <a:schemeClr val="bg1"/>
                </a:solidFill>
              </a:rPr>
              <a:t>;</a:t>
            </a:r>
          </a:p>
          <a:p>
            <a:pPr>
              <a:lnSpc>
                <a:spcPct val="150000"/>
              </a:lnSpc>
            </a:pPr>
            <a:r>
              <a:rPr lang="zh-CN" altLang="en-US" sz="2400" dirty="0">
                <a:solidFill>
                  <a:schemeClr val="bg1"/>
                </a:solidFill>
              </a:rPr>
              <a:t>以订立合同为目的</a:t>
            </a:r>
            <a:r>
              <a:rPr lang="en-US" altLang="zh-CN" sz="2400" dirty="0">
                <a:solidFill>
                  <a:schemeClr val="bg1"/>
                </a:solidFill>
              </a:rPr>
              <a:t>;</a:t>
            </a:r>
          </a:p>
          <a:p>
            <a:pPr>
              <a:lnSpc>
                <a:spcPct val="150000"/>
              </a:lnSpc>
            </a:pPr>
            <a:r>
              <a:rPr lang="zh-CN" altLang="en-US" sz="2400" dirty="0">
                <a:solidFill>
                  <a:schemeClr val="bg1"/>
                </a:solidFill>
              </a:rPr>
              <a:t>受要约人特定，有些情况下也可以是不特定的</a:t>
            </a:r>
            <a:r>
              <a:rPr lang="en-US" altLang="zh-CN" sz="2400" dirty="0">
                <a:solidFill>
                  <a:schemeClr val="bg1"/>
                </a:solidFill>
              </a:rPr>
              <a:t>;</a:t>
            </a:r>
          </a:p>
          <a:p>
            <a:pPr>
              <a:lnSpc>
                <a:spcPct val="150000"/>
              </a:lnSpc>
            </a:pPr>
            <a:r>
              <a:rPr lang="zh-CN" altLang="en-US" sz="2400" dirty="0">
                <a:solidFill>
                  <a:schemeClr val="bg1"/>
                </a:solidFill>
              </a:rPr>
              <a:t>内容必须具体确定。</a:t>
            </a:r>
            <a:endParaRPr lang="en-US" altLang="zh-CN" sz="2400" dirty="0">
              <a:solidFill>
                <a:schemeClr val="bg1"/>
              </a:solidFill>
            </a:endParaRP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）生效：要约</a:t>
            </a:r>
            <a:r>
              <a:rPr lang="en-US" altLang="zh-CN" sz="2400" dirty="0">
                <a:solidFill>
                  <a:schemeClr val="bg1"/>
                </a:solidFill>
              </a:rPr>
              <a:t>"</a:t>
            </a:r>
            <a:r>
              <a:rPr lang="zh-CN" altLang="en-US" sz="2400" dirty="0">
                <a:solidFill>
                  <a:schemeClr val="bg1"/>
                </a:solidFill>
              </a:rPr>
              <a:t>到达</a:t>
            </a:r>
            <a:r>
              <a:rPr lang="en-US" altLang="zh-CN" sz="2400" dirty="0">
                <a:solidFill>
                  <a:schemeClr val="bg1"/>
                </a:solidFill>
              </a:rPr>
              <a:t>"</a:t>
            </a:r>
            <a:r>
              <a:rPr lang="zh-CN" altLang="en-US" sz="2400" dirty="0">
                <a:solidFill>
                  <a:schemeClr val="bg1"/>
                </a:solidFill>
              </a:rPr>
              <a:t>受要约人时生效</a:t>
            </a:r>
            <a:endParaRPr lang="en-US" altLang="zh-CN" sz="2400" dirty="0">
              <a:solidFill>
                <a:schemeClr val="bg1"/>
              </a:solidFill>
            </a:endParaRPr>
          </a:p>
        </p:txBody>
      </p:sp>
      <p:pic>
        <p:nvPicPr>
          <p:cNvPr id="8" name="图片 7">
            <a:extLst>
              <a:ext uri="{FF2B5EF4-FFF2-40B4-BE49-F238E27FC236}">
                <a16:creationId xmlns:a16="http://schemas.microsoft.com/office/drawing/2014/main" id="{B7440B70-1306-4968-9172-4342E5D9C42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72738" y="1628411"/>
            <a:ext cx="2392459" cy="2873825"/>
          </a:xfrm>
          <a:prstGeom prst="rect">
            <a:avLst/>
          </a:prstGeom>
        </p:spPr>
      </p:pic>
    </p:spTree>
    <p:extLst>
      <p:ext uri="{BB962C8B-B14F-4D97-AF65-F5344CB8AC3E}">
        <p14:creationId xmlns:p14="http://schemas.microsoft.com/office/powerpoint/2010/main" val="12779854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563831"/>
          </a:xfrm>
          <a:prstGeom prst="rect">
            <a:avLst/>
          </a:prstGeom>
          <a:noFill/>
        </p:spPr>
        <p:txBody>
          <a:bodyPr wrap="square" rtlCol="0" anchor="t">
            <a:spAutoFit/>
          </a:bodyPr>
          <a:lstStyle/>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）撤回、撤销：可以撤回、撤销</a:t>
            </a:r>
          </a:p>
          <a:p>
            <a:pPr>
              <a:lnSpc>
                <a:spcPct val="150000"/>
              </a:lnSpc>
            </a:pPr>
            <a:r>
              <a:rPr lang="zh-CN" altLang="en-US" sz="2400" dirty="0">
                <a:solidFill>
                  <a:schemeClr val="bg1"/>
                </a:solidFill>
              </a:rPr>
              <a:t>有下列情形之一的，要约不得撤销：</a:t>
            </a:r>
          </a:p>
          <a:p>
            <a:pPr>
              <a:lnSpc>
                <a:spcPct val="150000"/>
              </a:lnSpc>
            </a:pPr>
            <a:r>
              <a:rPr lang="zh-CN" altLang="en-US" sz="2400" dirty="0">
                <a:solidFill>
                  <a:schemeClr val="bg1"/>
                </a:solidFill>
              </a:rPr>
              <a:t>①要约人确定了承诺期限或者以其他形式明示要约不可撤销</a:t>
            </a:r>
            <a:r>
              <a:rPr lang="en-US" altLang="zh-CN" sz="2400" dirty="0">
                <a:solidFill>
                  <a:schemeClr val="bg1"/>
                </a:solidFill>
              </a:rPr>
              <a:t>;</a:t>
            </a:r>
          </a:p>
          <a:p>
            <a:pPr>
              <a:lnSpc>
                <a:spcPct val="150000"/>
              </a:lnSpc>
            </a:pPr>
            <a:r>
              <a:rPr lang="en-US" altLang="zh-CN" sz="2400" dirty="0">
                <a:solidFill>
                  <a:schemeClr val="bg1"/>
                </a:solidFill>
              </a:rPr>
              <a:t>②</a:t>
            </a:r>
            <a:r>
              <a:rPr lang="zh-CN" altLang="en-US" sz="2400" dirty="0">
                <a:solidFill>
                  <a:schemeClr val="bg1"/>
                </a:solidFill>
              </a:rPr>
              <a:t>受要约人有理由认为要约不可撤销，并已经为履行合同做了准备工作。</a:t>
            </a:r>
            <a:endParaRPr lang="en-US" altLang="zh-CN" sz="2400" dirty="0">
              <a:solidFill>
                <a:schemeClr val="bg1"/>
              </a:solidFill>
            </a:endParaRPr>
          </a:p>
          <a:p>
            <a:pPr>
              <a:lnSpc>
                <a:spcPct val="150000"/>
              </a:lnSpc>
            </a:pPr>
            <a:r>
              <a:rPr lang="en-US" altLang="zh-CN" sz="2400" dirty="0">
                <a:solidFill>
                  <a:schemeClr val="bg1"/>
                </a:solidFill>
              </a:rPr>
              <a:t>2</a:t>
            </a:r>
            <a:r>
              <a:rPr lang="zh-CN" altLang="en-US" sz="2400" dirty="0">
                <a:solidFill>
                  <a:schemeClr val="bg1"/>
                </a:solidFill>
              </a:rPr>
              <a:t>、承诺</a:t>
            </a:r>
            <a:endParaRPr lang="en-US" altLang="zh-CN" sz="2400" dirty="0">
              <a:solidFill>
                <a:schemeClr val="bg1"/>
              </a:solidFill>
            </a:endParaRPr>
          </a:p>
          <a:p>
            <a:pPr>
              <a:lnSpc>
                <a:spcPct val="150000"/>
              </a:lnSpc>
            </a:pPr>
            <a:r>
              <a:rPr lang="zh-CN" altLang="en-US" sz="2400" dirty="0">
                <a:solidFill>
                  <a:schemeClr val="bg1"/>
                </a:solidFill>
              </a:rPr>
              <a:t>是受要约人同意要约的意思表示。</a:t>
            </a:r>
            <a:endParaRPr lang="en-US" altLang="zh-CN" sz="2400" dirty="0">
              <a:solidFill>
                <a:schemeClr val="bg1"/>
              </a:solidFill>
            </a:endParaRPr>
          </a:p>
          <a:p>
            <a:pPr>
              <a:lnSpc>
                <a:spcPct val="150000"/>
              </a:lnSpc>
            </a:pPr>
            <a:endParaRPr lang="zh-CN" altLang="en-US" sz="2400" dirty="0">
              <a:solidFill>
                <a:schemeClr val="bg1"/>
              </a:solidFill>
            </a:endParaRPr>
          </a:p>
          <a:p>
            <a:pPr>
              <a:lnSpc>
                <a:spcPct val="150000"/>
              </a:lnSpc>
            </a:pPr>
            <a:endParaRPr lang="en-US" altLang="zh-CN" sz="2400" dirty="0">
              <a:solidFill>
                <a:schemeClr val="bg1"/>
              </a:solidFill>
            </a:endParaRPr>
          </a:p>
        </p:txBody>
      </p:sp>
      <p:pic>
        <p:nvPicPr>
          <p:cNvPr id="9" name="图片 8">
            <a:extLst>
              <a:ext uri="{FF2B5EF4-FFF2-40B4-BE49-F238E27FC236}">
                <a16:creationId xmlns:a16="http://schemas.microsoft.com/office/drawing/2014/main" id="{D34107AB-E94C-493E-9493-5E4FB763047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15907" y="3847885"/>
            <a:ext cx="3905743" cy="2169857"/>
          </a:xfrm>
          <a:prstGeom prst="rect">
            <a:avLst/>
          </a:prstGeom>
        </p:spPr>
      </p:pic>
    </p:spTree>
    <p:extLst>
      <p:ext uri="{BB962C8B-B14F-4D97-AF65-F5344CB8AC3E}">
        <p14:creationId xmlns:p14="http://schemas.microsoft.com/office/powerpoint/2010/main" val="33109759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648607" y="960204"/>
            <a:ext cx="7945560" cy="5566396"/>
          </a:xfrm>
          <a:prstGeom prst="rect">
            <a:avLst/>
          </a:prstGeom>
          <a:noFill/>
        </p:spPr>
        <p:txBody>
          <a:bodyPr wrap="square" rtlCol="0" anchor="t">
            <a:spAutoFit/>
          </a:bodyPr>
          <a:lstStyle/>
          <a:p>
            <a:pPr>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）承诺必须具备以下要件：</a:t>
            </a:r>
            <a:endParaRPr lang="en-US" altLang="zh-CN" sz="2400" dirty="0">
              <a:solidFill>
                <a:schemeClr val="bg1"/>
              </a:solidFill>
            </a:endParaRPr>
          </a:p>
          <a:p>
            <a:pPr>
              <a:lnSpc>
                <a:spcPct val="150000"/>
              </a:lnSpc>
            </a:pPr>
            <a:r>
              <a:rPr lang="zh-CN" altLang="en-US" sz="2400" dirty="0">
                <a:solidFill>
                  <a:schemeClr val="bg1"/>
                </a:solidFill>
              </a:rPr>
              <a:t>只能由受要约人向要约人作出；</a:t>
            </a:r>
            <a:endParaRPr lang="en-US" altLang="zh-CN" sz="2400" dirty="0">
              <a:solidFill>
                <a:schemeClr val="bg1"/>
              </a:solidFill>
            </a:endParaRPr>
          </a:p>
          <a:p>
            <a:pPr>
              <a:lnSpc>
                <a:spcPct val="150000"/>
              </a:lnSpc>
            </a:pPr>
            <a:r>
              <a:rPr lang="zh-CN" altLang="en-US" sz="2400" dirty="0">
                <a:solidFill>
                  <a:schemeClr val="bg1"/>
                </a:solidFill>
              </a:rPr>
              <a:t>在有效期限内作出</a:t>
            </a:r>
            <a:r>
              <a:rPr lang="en-US" altLang="zh-CN" sz="2400" dirty="0">
                <a:solidFill>
                  <a:schemeClr val="bg1"/>
                </a:solidFill>
              </a:rPr>
              <a:t>;</a:t>
            </a:r>
          </a:p>
          <a:p>
            <a:pPr>
              <a:lnSpc>
                <a:spcPct val="150000"/>
              </a:lnSpc>
            </a:pPr>
            <a:r>
              <a:rPr lang="zh-CN" altLang="en-US" sz="2400" dirty="0">
                <a:solidFill>
                  <a:schemeClr val="bg1"/>
                </a:solidFill>
              </a:rPr>
              <a:t>承诺的内容必须与要约的内容一致</a:t>
            </a:r>
            <a:r>
              <a:rPr lang="en-US" altLang="zh-CN" sz="2400" dirty="0">
                <a:solidFill>
                  <a:schemeClr val="bg1"/>
                </a:solidFill>
              </a:rPr>
              <a:t>(</a:t>
            </a:r>
            <a:r>
              <a:rPr lang="zh-CN" altLang="en-US" sz="2400" dirty="0">
                <a:solidFill>
                  <a:schemeClr val="bg1"/>
                </a:solidFill>
              </a:rPr>
              <a:t>最实质性的要件</a:t>
            </a:r>
            <a:r>
              <a:rPr lang="en-US" altLang="zh-CN" sz="2400" dirty="0">
                <a:solidFill>
                  <a:schemeClr val="bg1"/>
                </a:solidFill>
              </a:rPr>
              <a:t>)</a:t>
            </a: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）承诺通知到达要约人时生效。承诺生效，标志着合同的成立。</a:t>
            </a:r>
          </a:p>
          <a:p>
            <a:pPr>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）可以撤回、不可以撤销</a:t>
            </a:r>
            <a:endParaRPr lang="en-US" altLang="zh-CN" sz="2400" dirty="0">
              <a:solidFill>
                <a:schemeClr val="bg1"/>
              </a:solidFill>
            </a:endParaRPr>
          </a:p>
          <a:p>
            <a:pPr>
              <a:lnSpc>
                <a:spcPct val="150000"/>
              </a:lnSpc>
            </a:pPr>
            <a:r>
              <a:rPr lang="en-US" altLang="zh-CN" sz="2400" dirty="0">
                <a:solidFill>
                  <a:schemeClr val="bg1"/>
                </a:solidFill>
              </a:rPr>
              <a:t>3</a:t>
            </a:r>
            <a:r>
              <a:rPr lang="zh-CN" altLang="en-US" sz="2400" dirty="0">
                <a:solidFill>
                  <a:schemeClr val="bg1"/>
                </a:solidFill>
              </a:rPr>
              <a:t>、缔约过失责任</a:t>
            </a:r>
            <a:endParaRPr lang="en-US" altLang="zh-CN" sz="2400" dirty="0">
              <a:solidFill>
                <a:schemeClr val="bg1"/>
              </a:solidFill>
            </a:endParaRPr>
          </a:p>
          <a:p>
            <a:pPr>
              <a:lnSpc>
                <a:spcPct val="150000"/>
              </a:lnSpc>
            </a:pPr>
            <a:r>
              <a:rPr lang="zh-CN" altLang="en-US" sz="2400" dirty="0">
                <a:solidFill>
                  <a:schemeClr val="bg1"/>
                </a:solidFill>
              </a:rPr>
              <a:t>在合同订立过程中，因一方当事人的过失给对方造成损失所应承担的民事责任。</a:t>
            </a:r>
            <a:endParaRPr lang="en-US" altLang="zh-CN" sz="2400" dirty="0">
              <a:solidFill>
                <a:schemeClr val="bg1"/>
              </a:solidFill>
            </a:endParaRPr>
          </a:p>
        </p:txBody>
      </p:sp>
    </p:spTree>
    <p:extLst>
      <p:ext uri="{BB962C8B-B14F-4D97-AF65-F5344CB8AC3E}">
        <p14:creationId xmlns:p14="http://schemas.microsoft.com/office/powerpoint/2010/main" val="39322450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2099</TotalTime>
  <Words>3737</Words>
  <Application>Microsoft Office PowerPoint</Application>
  <PresentationFormat>宽屏</PresentationFormat>
  <Paragraphs>418</Paragraphs>
  <Slides>50</Slides>
  <Notes>50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50</vt:i4>
      </vt:variant>
    </vt:vector>
  </HeadingPairs>
  <TitlesOfParts>
    <vt:vector size="57" baseType="lpstr">
      <vt:lpstr>等线</vt:lpstr>
      <vt:lpstr>华文新魏</vt:lpstr>
      <vt:lpstr>华文中宋</vt:lpstr>
      <vt:lpstr>微软雅黑</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陈 果</cp:lastModifiedBy>
  <cp:revision>448</cp:revision>
  <dcterms:created xsi:type="dcterms:W3CDTF">2017-05-13T03:05:00Z</dcterms:created>
  <dcterms:modified xsi:type="dcterms:W3CDTF">2022-08-21T03:56:25Z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