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sldIdLst>
    <p:sldId id="256" r:id="rId2"/>
    <p:sldId id="695" r:id="rId3"/>
    <p:sldId id="727" r:id="rId4"/>
    <p:sldId id="697" r:id="rId5"/>
    <p:sldId id="698" r:id="rId6"/>
    <p:sldId id="699" r:id="rId7"/>
    <p:sldId id="700" r:id="rId8"/>
    <p:sldId id="701" r:id="rId9"/>
    <p:sldId id="702" r:id="rId10"/>
    <p:sldId id="703" r:id="rId11"/>
    <p:sldId id="704" r:id="rId12"/>
    <p:sldId id="719" r:id="rId13"/>
    <p:sldId id="728" r:id="rId14"/>
    <p:sldId id="711" r:id="rId15"/>
    <p:sldId id="712" r:id="rId16"/>
    <p:sldId id="726" r:id="rId17"/>
    <p:sldId id="713" r:id="rId18"/>
    <p:sldId id="714" r:id="rId19"/>
    <p:sldId id="715" r:id="rId20"/>
    <p:sldId id="734" r:id="rId21"/>
    <p:sldId id="735" r:id="rId22"/>
    <p:sldId id="733" r:id="rId23"/>
    <p:sldId id="729" r:id="rId24"/>
    <p:sldId id="730" r:id="rId25"/>
    <p:sldId id="716" r:id="rId26"/>
    <p:sldId id="731" r:id="rId27"/>
    <p:sldId id="717" r:id="rId28"/>
    <p:sldId id="718" r:id="rId29"/>
    <p:sldId id="732" r:id="rId30"/>
  </p:sldIdLst>
  <p:sldSz cx="12192000" cy="6858000"/>
  <p:notesSz cx="6858000" cy="9144000"/>
  <p:custDataLst>
    <p:tags r:id="rId3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2022/8/9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2366086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512255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098142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839657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41054344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22245961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19006610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7586320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4797393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2965536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13730613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415469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26296665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7364702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30449790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29050386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25</a:t>
            </a:fld>
            <a:endParaRPr lang="zh-CN" altLang="en-US"/>
          </a:p>
        </p:txBody>
      </p:sp>
    </p:spTree>
    <p:extLst>
      <p:ext uri="{BB962C8B-B14F-4D97-AF65-F5344CB8AC3E}">
        <p14:creationId xmlns:p14="http://schemas.microsoft.com/office/powerpoint/2010/main" val="41350600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26</a:t>
            </a:fld>
            <a:endParaRPr lang="zh-CN" altLang="en-US"/>
          </a:p>
        </p:txBody>
      </p:sp>
    </p:spTree>
    <p:extLst>
      <p:ext uri="{BB962C8B-B14F-4D97-AF65-F5344CB8AC3E}">
        <p14:creationId xmlns:p14="http://schemas.microsoft.com/office/powerpoint/2010/main" val="23633955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27</a:t>
            </a:fld>
            <a:endParaRPr lang="zh-CN" altLang="en-US"/>
          </a:p>
        </p:txBody>
      </p:sp>
    </p:spTree>
    <p:extLst>
      <p:ext uri="{BB962C8B-B14F-4D97-AF65-F5344CB8AC3E}">
        <p14:creationId xmlns:p14="http://schemas.microsoft.com/office/powerpoint/2010/main" val="15803822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28</a:t>
            </a:fld>
            <a:endParaRPr lang="zh-CN" altLang="en-US"/>
          </a:p>
        </p:txBody>
      </p:sp>
    </p:spTree>
    <p:extLst>
      <p:ext uri="{BB962C8B-B14F-4D97-AF65-F5344CB8AC3E}">
        <p14:creationId xmlns:p14="http://schemas.microsoft.com/office/powerpoint/2010/main" val="32749188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29</a:t>
            </a:fld>
            <a:endParaRPr lang="zh-CN" altLang="en-US"/>
          </a:p>
        </p:txBody>
      </p:sp>
    </p:spTree>
    <p:extLst>
      <p:ext uri="{BB962C8B-B14F-4D97-AF65-F5344CB8AC3E}">
        <p14:creationId xmlns:p14="http://schemas.microsoft.com/office/powerpoint/2010/main" val="1149377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742840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963019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738064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4107303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273459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34392190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4039248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2022/8/9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2022/8/9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15.jpg"/><Relationship Id="rId4" Type="http://schemas.openxmlformats.org/officeDocument/2006/relationships/image" Target="../media/image14.jp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6.jpg"/></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9.jp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2239844"/>
          </a:xfrm>
          <a:prstGeom prst="rect">
            <a:avLst/>
          </a:prstGeom>
          <a:noFill/>
        </p:spPr>
        <p:txBody>
          <a:bodyPr wrap="square" rtlCol="0" anchor="t">
            <a:spAutoFit/>
          </a:bodyPr>
          <a:lstStyle/>
          <a:p>
            <a:pPr>
              <a:lnSpc>
                <a:spcPct val="150000"/>
              </a:lnSpc>
            </a:pPr>
            <a:r>
              <a:rPr lang="zh-CN" altLang="zh-CN" sz="2400" dirty="0">
                <a:solidFill>
                  <a:schemeClr val="bg1"/>
                </a:solidFill>
              </a:rPr>
              <a:t>统计调查的方式</a:t>
            </a:r>
          </a:p>
          <a:p>
            <a:pPr>
              <a:lnSpc>
                <a:spcPct val="150000"/>
              </a:lnSpc>
            </a:pPr>
            <a:r>
              <a:rPr lang="zh-CN" altLang="zh-CN" sz="2400" dirty="0">
                <a:solidFill>
                  <a:schemeClr val="bg1"/>
                </a:solidFill>
              </a:rPr>
              <a:t>我国常用的统计调查方式：统计报表、普查、抽样调查、重点调查、典型调查。</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876179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 name="表格 1">
            <a:extLst>
              <a:ext uri="{FF2B5EF4-FFF2-40B4-BE49-F238E27FC236}">
                <a16:creationId xmlns:a16="http://schemas.microsoft.com/office/drawing/2014/main" id="{4F383B23-2897-4296-85AA-E0A8D0920293}"/>
              </a:ext>
            </a:extLst>
          </p:cNvPr>
          <p:cNvGraphicFramePr>
            <a:graphicFrameLocks noGrp="1"/>
          </p:cNvGraphicFramePr>
          <p:nvPr>
            <p:extLst>
              <p:ext uri="{D42A27DB-BD31-4B8C-83A1-F6EECF244321}">
                <p14:modId xmlns:p14="http://schemas.microsoft.com/office/powerpoint/2010/main" val="2585328599"/>
              </p:ext>
            </p:extLst>
          </p:nvPr>
        </p:nvGraphicFramePr>
        <p:xfrm>
          <a:off x="958698" y="826066"/>
          <a:ext cx="10395101" cy="5649191"/>
        </p:xfrm>
        <a:graphic>
          <a:graphicData uri="http://schemas.openxmlformats.org/drawingml/2006/table">
            <a:tbl>
              <a:tblPr firstRow="1" firstCol="1" bandRow="1" bandCol="1">
                <a:tableStyleId>{5C22544A-7EE6-4342-B048-85BDC9FD1C3A}</a:tableStyleId>
              </a:tblPr>
              <a:tblGrid>
                <a:gridCol w="1450626">
                  <a:extLst>
                    <a:ext uri="{9D8B030D-6E8A-4147-A177-3AD203B41FA5}">
                      <a16:colId xmlns:a16="http://schemas.microsoft.com/office/drawing/2014/main" val="2695297219"/>
                    </a:ext>
                  </a:extLst>
                </a:gridCol>
                <a:gridCol w="4534562">
                  <a:extLst>
                    <a:ext uri="{9D8B030D-6E8A-4147-A177-3AD203B41FA5}">
                      <a16:colId xmlns:a16="http://schemas.microsoft.com/office/drawing/2014/main" val="975528003"/>
                    </a:ext>
                  </a:extLst>
                </a:gridCol>
                <a:gridCol w="97185">
                  <a:extLst>
                    <a:ext uri="{9D8B030D-6E8A-4147-A177-3AD203B41FA5}">
                      <a16:colId xmlns:a16="http://schemas.microsoft.com/office/drawing/2014/main" val="687901549"/>
                    </a:ext>
                  </a:extLst>
                </a:gridCol>
                <a:gridCol w="4312728">
                  <a:extLst>
                    <a:ext uri="{9D8B030D-6E8A-4147-A177-3AD203B41FA5}">
                      <a16:colId xmlns:a16="http://schemas.microsoft.com/office/drawing/2014/main" val="2109413124"/>
                    </a:ext>
                  </a:extLst>
                </a:gridCol>
              </a:tblGrid>
              <a:tr h="220324">
                <a:tc>
                  <a:txBody>
                    <a:bodyPr/>
                    <a:lstStyle/>
                    <a:p>
                      <a:pPr algn="just">
                        <a:spcAft>
                          <a:spcPts val="0"/>
                        </a:spcAft>
                      </a:pPr>
                      <a:r>
                        <a:rPr lang="zh-CN" sz="1200" kern="100">
                          <a:effectLst/>
                        </a:rPr>
                        <a:t>类型</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1200" kern="100">
                          <a:effectLst/>
                        </a:rPr>
                        <a:t>定</a:t>
                      </a:r>
                      <a:r>
                        <a:rPr lang="en-US" sz="1200" kern="100">
                          <a:effectLst/>
                        </a:rPr>
                        <a:t>  </a:t>
                      </a:r>
                      <a:r>
                        <a:rPr lang="zh-CN" sz="1200" kern="100">
                          <a:effectLst/>
                        </a:rPr>
                        <a:t>义</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gridSpan="2">
                  <a:txBody>
                    <a:bodyPr/>
                    <a:lstStyle/>
                    <a:p>
                      <a:pPr algn="just">
                        <a:spcAft>
                          <a:spcPts val="0"/>
                        </a:spcAft>
                      </a:pPr>
                      <a:r>
                        <a:rPr lang="zh-CN" sz="1200" kern="100">
                          <a:effectLst/>
                        </a:rPr>
                        <a:t>特点（掌握）</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extLst>
                  <a:ext uri="{0D108BD9-81ED-4DB2-BD59-A6C34878D82A}">
                    <a16:rowId xmlns:a16="http://schemas.microsoft.com/office/drawing/2014/main" val="2864600834"/>
                  </a:ext>
                </a:extLst>
              </a:tr>
              <a:tr h="1101619">
                <a:tc>
                  <a:txBody>
                    <a:bodyPr/>
                    <a:lstStyle/>
                    <a:p>
                      <a:pPr marL="65405" algn="just">
                        <a:spcAft>
                          <a:spcPts val="0"/>
                        </a:spcAft>
                      </a:pPr>
                      <a:r>
                        <a:rPr lang="en-US" sz="1200" kern="100" dirty="0">
                          <a:effectLst/>
                        </a:rPr>
                        <a:t> </a:t>
                      </a:r>
                      <a:endParaRPr lang="zh-CN" sz="1200" kern="100" dirty="0">
                        <a:effectLst/>
                      </a:endParaRPr>
                    </a:p>
                    <a:p>
                      <a:pPr marL="65405" algn="just">
                        <a:spcAft>
                          <a:spcPts val="0"/>
                        </a:spcAft>
                      </a:pPr>
                      <a:r>
                        <a:rPr lang="zh-CN" sz="1200" kern="100" dirty="0">
                          <a:effectLst/>
                        </a:rPr>
                        <a:t>统计</a:t>
                      </a:r>
                      <a:r>
                        <a:rPr lang="en-US" sz="1200" kern="100" dirty="0">
                          <a:effectLst/>
                        </a:rPr>
                        <a:t>  </a:t>
                      </a:r>
                      <a:r>
                        <a:rPr lang="zh-CN" sz="1200" kern="100" dirty="0">
                          <a:effectLst/>
                        </a:rPr>
                        <a:t>报表</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gridSpan="3">
                  <a:txBody>
                    <a:bodyPr/>
                    <a:lstStyle/>
                    <a:p>
                      <a:pPr marL="29210" indent="266700" algn="just">
                        <a:spcAft>
                          <a:spcPts val="0"/>
                        </a:spcAft>
                      </a:pPr>
                      <a:r>
                        <a:rPr lang="zh-CN" sz="1200" kern="100" dirty="0">
                          <a:effectLst/>
                        </a:rPr>
                        <a:t>我国目前收集统计数据的一种重要方式，统计报表是按照国家有关法规的规定，自上而下地统一布置、自下而上地逐级提供基本统计数据的一种调查方式。统计报表要以一定的原始数据为基础，按照统一的表式、统一的指标、统一的报送时间和报送程序进行填报。</a:t>
                      </a:r>
                    </a:p>
                    <a:p>
                      <a:pPr indent="535305" algn="just">
                        <a:spcAft>
                          <a:spcPts val="0"/>
                        </a:spcAft>
                      </a:pPr>
                      <a:r>
                        <a:rPr lang="zh-CN" sz="1200" kern="100" dirty="0">
                          <a:effectLst/>
                        </a:rPr>
                        <a:t>按</a:t>
                      </a:r>
                      <a:r>
                        <a:rPr lang="zh-CN" sz="1200" u="heavy" kern="100" dirty="0">
                          <a:effectLst/>
                        </a:rPr>
                        <a:t>调查对象范围的不同</a:t>
                      </a:r>
                      <a:r>
                        <a:rPr lang="zh-CN" sz="1200" kern="100" dirty="0">
                          <a:effectLst/>
                        </a:rPr>
                        <a:t>可分为全面报表和非全面报表。</a:t>
                      </a:r>
                    </a:p>
                    <a:p>
                      <a:pPr marL="40005" indent="279400" algn="just">
                        <a:spcAft>
                          <a:spcPts val="0"/>
                        </a:spcAft>
                      </a:pPr>
                      <a:r>
                        <a:rPr lang="zh-CN" sz="1200" kern="100" dirty="0">
                          <a:effectLst/>
                        </a:rPr>
                        <a:t>目前大多都是全面报表，按</a:t>
                      </a:r>
                      <a:r>
                        <a:rPr lang="zh-CN" sz="1200" u="heavy" kern="100" dirty="0">
                          <a:effectLst/>
                        </a:rPr>
                        <a:t>报送周期长短不同</a:t>
                      </a:r>
                      <a:r>
                        <a:rPr lang="zh-CN" sz="1200" kern="100" dirty="0">
                          <a:effectLst/>
                        </a:rPr>
                        <a:t>可分为日报、月报、季报、年报；按</a:t>
                      </a:r>
                      <a:r>
                        <a:rPr lang="zh-CN" sz="1200" u="heavy" kern="100" dirty="0">
                          <a:effectLst/>
                        </a:rPr>
                        <a:t>报表内容和实施范围不同</a:t>
                      </a:r>
                      <a:r>
                        <a:rPr lang="zh-CN" sz="1200" kern="100" dirty="0">
                          <a:effectLst/>
                        </a:rPr>
                        <a:t>可分为国家的、部门的、地方的统计报表。</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3011656135"/>
                  </a:ext>
                </a:extLst>
              </a:tr>
              <a:tr h="1321943">
                <a:tc>
                  <a:txBody>
                    <a:bodyPr/>
                    <a:lstStyle/>
                    <a:p>
                      <a:pPr algn="just">
                        <a:spcAft>
                          <a:spcPts val="0"/>
                        </a:spcAft>
                      </a:pPr>
                      <a:r>
                        <a:rPr lang="en-US" sz="1200" kern="100">
                          <a:effectLst/>
                        </a:rPr>
                        <a:t> </a:t>
                      </a:r>
                      <a:endParaRPr lang="zh-CN" sz="1200" kern="100">
                        <a:effectLst/>
                      </a:endParaRPr>
                    </a:p>
                    <a:p>
                      <a:pPr algn="just">
                        <a:spcAft>
                          <a:spcPts val="0"/>
                        </a:spcAft>
                      </a:pPr>
                      <a:r>
                        <a:rPr lang="en-US" sz="1200" kern="100">
                          <a:effectLst/>
                        </a:rPr>
                        <a:t> </a:t>
                      </a:r>
                      <a:endParaRPr lang="zh-CN" sz="1200" kern="100">
                        <a:effectLst/>
                      </a:endParaRPr>
                    </a:p>
                    <a:p>
                      <a:pPr algn="just">
                        <a:spcAft>
                          <a:spcPts val="0"/>
                        </a:spcAft>
                      </a:pPr>
                      <a:r>
                        <a:rPr lang="en-US" sz="1200" kern="100">
                          <a:effectLst/>
                        </a:rPr>
                        <a:t> </a:t>
                      </a:r>
                      <a:endParaRPr lang="zh-CN" sz="1200" kern="100">
                        <a:effectLst/>
                      </a:endParaRPr>
                    </a:p>
                    <a:p>
                      <a:pPr algn="just">
                        <a:spcAft>
                          <a:spcPts val="0"/>
                        </a:spcAft>
                      </a:pPr>
                      <a:r>
                        <a:rPr lang="en-US" sz="1200" kern="100">
                          <a:effectLst/>
                        </a:rPr>
                        <a:t>  </a:t>
                      </a:r>
                      <a:endParaRPr lang="zh-CN" sz="1200" kern="100">
                        <a:effectLst/>
                      </a:endParaRPr>
                    </a:p>
                    <a:p>
                      <a:pPr algn="just">
                        <a:spcAft>
                          <a:spcPts val="0"/>
                        </a:spcAft>
                      </a:pPr>
                      <a:r>
                        <a:rPr lang="en-US" sz="1200" kern="100">
                          <a:effectLst/>
                        </a:rPr>
                        <a:t> </a:t>
                      </a:r>
                      <a:endParaRPr lang="zh-CN" sz="1200" kern="100">
                        <a:effectLst/>
                      </a:endParaRPr>
                    </a:p>
                    <a:p>
                      <a:pPr indent="261620" algn="just">
                        <a:spcAft>
                          <a:spcPts val="0"/>
                        </a:spcAft>
                      </a:pPr>
                      <a:r>
                        <a:rPr lang="zh-CN" sz="1200" kern="100">
                          <a:effectLst/>
                        </a:rPr>
                        <a:t>普查</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gridSpan="2">
                  <a:txBody>
                    <a:bodyPr/>
                    <a:lstStyle/>
                    <a:p>
                      <a:pPr indent="279400" algn="just">
                        <a:spcAft>
                          <a:spcPts val="0"/>
                        </a:spcAft>
                      </a:pPr>
                      <a:r>
                        <a:rPr lang="zh-CN" sz="1200" kern="100" dirty="0">
                          <a:effectLst/>
                        </a:rPr>
                        <a:t>为某一特定目的而专门组织的一次性全面调查，如人口普查、经济普查等。普查是适合特定目的、特定对象的一种调查方式，主要用于收集处于某一时点状态上的社会经济现象的基本全貌，为国家制定有关政策提供依据。</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tc>
                  <a:txBody>
                    <a:bodyPr/>
                    <a:lstStyle/>
                    <a:p>
                      <a:pPr indent="255905" algn="just">
                        <a:spcAft>
                          <a:spcPts val="0"/>
                        </a:spcAft>
                      </a:pPr>
                      <a:r>
                        <a:rPr lang="en-US" sz="1200" kern="100">
                          <a:effectLst/>
                        </a:rPr>
                        <a:t>1</a:t>
                      </a:r>
                      <a:r>
                        <a:rPr lang="zh-CN" sz="1200" kern="100">
                          <a:effectLst/>
                        </a:rPr>
                        <a:t>）普查通常是一次性的或周期性的。普查涉及面广、调查单位多，需要耗费大量的人力、物力和财力，通常需要间隔较长的时间。</a:t>
                      </a:r>
                      <a:br>
                        <a:rPr lang="en-US" sz="1200" kern="100">
                          <a:effectLst/>
                        </a:rPr>
                      </a:br>
                      <a:r>
                        <a:rPr lang="en-US" sz="1200" kern="100">
                          <a:effectLst/>
                        </a:rPr>
                        <a:t>    2</a:t>
                      </a:r>
                      <a:r>
                        <a:rPr lang="zh-CN" sz="1200" kern="100">
                          <a:effectLst/>
                        </a:rPr>
                        <a:t>）普查一般需要规定统一的标准调查时间，以避免调查数据的重复或遗漏，保证普查结果的准确性。</a:t>
                      </a:r>
                      <a:br>
                        <a:rPr lang="en-US" sz="1200" kern="100">
                          <a:effectLst/>
                        </a:rPr>
                      </a:br>
                      <a:r>
                        <a:rPr lang="en-US" sz="1200" kern="100">
                          <a:effectLst/>
                        </a:rPr>
                        <a:t>    3</a:t>
                      </a:r>
                      <a:r>
                        <a:rPr lang="zh-CN" sz="1200" kern="100">
                          <a:effectLst/>
                        </a:rPr>
                        <a:t>）普查的数据一般比较准确，规范化程度也较高；</a:t>
                      </a:r>
                      <a:br>
                        <a:rPr lang="en-US" sz="1200" kern="100">
                          <a:effectLst/>
                        </a:rPr>
                      </a:br>
                      <a:r>
                        <a:rPr lang="en-US" sz="1200" kern="100">
                          <a:effectLst/>
                        </a:rPr>
                        <a:t>    4</a:t>
                      </a:r>
                      <a:r>
                        <a:rPr lang="zh-CN" sz="1200" kern="100">
                          <a:effectLst/>
                        </a:rPr>
                        <a:t>）普查的使用范围比较小，只能调查一些最基本及特定的现象。</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18284873"/>
                  </a:ext>
                </a:extLst>
              </a:tr>
              <a:tr h="2203237">
                <a:tc>
                  <a:txBody>
                    <a:bodyPr/>
                    <a:lstStyle/>
                    <a:p>
                      <a:pPr algn="just">
                        <a:spcAft>
                          <a:spcPts val="0"/>
                        </a:spcAft>
                      </a:pPr>
                      <a:r>
                        <a:rPr lang="en-US" sz="1200" kern="100" spc="-50">
                          <a:effectLst/>
                        </a:rPr>
                        <a:t> </a:t>
                      </a:r>
                      <a:endParaRPr lang="zh-CN" sz="1200" kern="100">
                        <a:effectLst/>
                      </a:endParaRPr>
                    </a:p>
                    <a:p>
                      <a:pPr algn="just">
                        <a:spcAft>
                          <a:spcPts val="0"/>
                        </a:spcAft>
                      </a:pPr>
                      <a:r>
                        <a:rPr lang="en-US" sz="1200" kern="100" spc="-50">
                          <a:effectLst/>
                        </a:rPr>
                        <a:t> </a:t>
                      </a:r>
                      <a:endParaRPr lang="zh-CN" sz="1200" kern="100">
                        <a:effectLst/>
                      </a:endParaRPr>
                    </a:p>
                    <a:p>
                      <a:pPr algn="just">
                        <a:spcAft>
                          <a:spcPts val="0"/>
                        </a:spcAft>
                      </a:pPr>
                      <a:r>
                        <a:rPr lang="en-US" sz="1200" kern="100" spc="-50">
                          <a:effectLst/>
                        </a:rPr>
                        <a:t> </a:t>
                      </a:r>
                      <a:endParaRPr lang="zh-CN" sz="1200" kern="100">
                        <a:effectLst/>
                      </a:endParaRPr>
                    </a:p>
                    <a:p>
                      <a:pPr algn="just">
                        <a:spcAft>
                          <a:spcPts val="0"/>
                        </a:spcAft>
                      </a:pPr>
                      <a:r>
                        <a:rPr lang="en-US" sz="1200" kern="100" spc="-50">
                          <a:effectLst/>
                        </a:rPr>
                        <a:t> </a:t>
                      </a:r>
                      <a:endParaRPr lang="zh-CN" sz="1200" kern="100">
                        <a:effectLst/>
                      </a:endParaRPr>
                    </a:p>
                    <a:p>
                      <a:pPr algn="just">
                        <a:spcAft>
                          <a:spcPts val="0"/>
                        </a:spcAft>
                      </a:pPr>
                      <a:r>
                        <a:rPr lang="en-US" sz="1200" kern="100" spc="-50">
                          <a:effectLst/>
                        </a:rPr>
                        <a:t> </a:t>
                      </a:r>
                      <a:endParaRPr lang="zh-CN" sz="1200" kern="100">
                        <a:effectLst/>
                      </a:endParaRPr>
                    </a:p>
                    <a:p>
                      <a:pPr algn="just">
                        <a:spcAft>
                          <a:spcPts val="0"/>
                        </a:spcAft>
                      </a:pPr>
                      <a:r>
                        <a:rPr lang="en-US" sz="1200" kern="100" spc="-50">
                          <a:effectLst/>
                        </a:rPr>
                        <a:t> </a:t>
                      </a:r>
                      <a:endParaRPr lang="zh-CN" sz="1200" kern="100">
                        <a:effectLst/>
                      </a:endParaRPr>
                    </a:p>
                    <a:p>
                      <a:pPr indent="177165" algn="just">
                        <a:spcAft>
                          <a:spcPts val="0"/>
                        </a:spcAft>
                      </a:pPr>
                      <a:r>
                        <a:rPr lang="zh-CN" sz="1200" kern="100" spc="-50">
                          <a:effectLst/>
                        </a:rPr>
                        <a:t>抽样调查</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gridSpan="2">
                  <a:txBody>
                    <a:bodyPr/>
                    <a:lstStyle/>
                    <a:p>
                      <a:pPr indent="279400" algn="just">
                        <a:spcAft>
                          <a:spcPts val="0"/>
                        </a:spcAft>
                      </a:pPr>
                      <a:r>
                        <a:rPr lang="zh-CN" sz="1200" kern="100" dirty="0">
                          <a:effectLst/>
                        </a:rPr>
                        <a:t>实际中应用最广泛的一种调查方式和方法，它是从调查对象的总体中随机抽取一部分单位作为样本进行调查，并根据样本调查结果来推断总体数量特征的一种非全面调查。</a:t>
                      </a:r>
                      <a:br>
                        <a:rPr lang="en-US" sz="1200" kern="100" dirty="0">
                          <a:effectLst/>
                        </a:rPr>
                      </a:br>
                      <a:r>
                        <a:rPr lang="en-US" sz="1200" kern="100" dirty="0">
                          <a:solidFill>
                            <a:srgbClr val="FF0000"/>
                          </a:solidFill>
                          <a:effectLst/>
                        </a:rPr>
                        <a:t>    </a:t>
                      </a:r>
                      <a:r>
                        <a:rPr lang="zh-CN" sz="1200" kern="100" dirty="0">
                          <a:solidFill>
                            <a:srgbClr val="FF0000"/>
                          </a:solidFill>
                          <a:effectLst/>
                        </a:rPr>
                        <a:t>抽样方法主要有：概率抽样、非概率抽样。概率抽样是最理想、最科学的抽样方法。</a:t>
                      </a:r>
                    </a:p>
                    <a:p>
                      <a:pPr indent="259715" algn="just">
                        <a:spcAft>
                          <a:spcPts val="0"/>
                        </a:spcAft>
                      </a:pPr>
                      <a:r>
                        <a:rPr lang="zh-CN" sz="1200" kern="100" dirty="0">
                          <a:solidFill>
                            <a:srgbClr val="FF0000"/>
                          </a:solidFill>
                          <a:effectLst/>
                        </a:rPr>
                        <a:t>概率抽样形式：①简单随机抽样；②分层抽样；分层抽样可以有效降低估计误差。③整群抽样；④等距抽样，又称系统抽样。⑤多阶段抽样。</a:t>
                      </a:r>
                    </a:p>
                    <a:p>
                      <a:pPr indent="259715" algn="just">
                        <a:spcAft>
                          <a:spcPts val="0"/>
                        </a:spcAft>
                      </a:pPr>
                      <a:r>
                        <a:rPr lang="zh-CN" sz="1200" kern="100" dirty="0">
                          <a:solidFill>
                            <a:srgbClr val="FF0000"/>
                          </a:solidFill>
                          <a:effectLst/>
                        </a:rPr>
                        <a:t>非概率抽样的形式：①</a:t>
                      </a:r>
                      <a:r>
                        <a:rPr lang="zh-CN" altLang="en-US" sz="1200" kern="100" dirty="0">
                          <a:solidFill>
                            <a:srgbClr val="FF0000"/>
                          </a:solidFill>
                          <a:effectLst/>
                        </a:rPr>
                        <a:t>判断抽样</a:t>
                      </a:r>
                      <a:r>
                        <a:rPr lang="zh-CN" sz="1200" kern="100" dirty="0">
                          <a:solidFill>
                            <a:srgbClr val="FF0000"/>
                          </a:solidFill>
                          <a:effectLst/>
                        </a:rPr>
                        <a:t>；②</a:t>
                      </a:r>
                      <a:r>
                        <a:rPr lang="zh-CN" altLang="en-US" sz="1200" kern="100" dirty="0">
                          <a:solidFill>
                            <a:srgbClr val="FF0000"/>
                          </a:solidFill>
                          <a:effectLst/>
                        </a:rPr>
                        <a:t>方便抽样</a:t>
                      </a:r>
                      <a:r>
                        <a:rPr lang="zh-CN" sz="1200" kern="100" dirty="0">
                          <a:solidFill>
                            <a:srgbClr val="FF0000"/>
                          </a:solidFill>
                          <a:effectLst/>
                        </a:rPr>
                        <a:t>；③</a:t>
                      </a:r>
                      <a:r>
                        <a:rPr lang="zh-CN" altLang="en-US" sz="1200" kern="100" dirty="0">
                          <a:solidFill>
                            <a:srgbClr val="FF0000"/>
                          </a:solidFill>
                          <a:effectLst/>
                        </a:rPr>
                        <a:t>自愿抽样</a:t>
                      </a:r>
                      <a:r>
                        <a:rPr lang="zh-CN" altLang="zh-CN" sz="1200" kern="100" dirty="0">
                          <a:solidFill>
                            <a:srgbClr val="FF0000"/>
                          </a:solidFill>
                          <a:effectLst/>
                        </a:rPr>
                        <a:t>④</a:t>
                      </a:r>
                      <a:r>
                        <a:rPr lang="zh-CN" altLang="en-US" sz="1200" kern="100" dirty="0">
                          <a:solidFill>
                            <a:srgbClr val="FF0000"/>
                          </a:solidFill>
                          <a:effectLst/>
                        </a:rPr>
                        <a:t>配额</a:t>
                      </a:r>
                      <a:r>
                        <a:rPr lang="zh-CN" altLang="zh-CN" sz="1200" kern="100" dirty="0">
                          <a:solidFill>
                            <a:srgbClr val="FF0000"/>
                          </a:solidFill>
                          <a:effectLst/>
                        </a:rPr>
                        <a:t>抽样</a:t>
                      </a:r>
                      <a:r>
                        <a:rPr lang="zh-CN" altLang="en-US" sz="1200" kern="100" dirty="0">
                          <a:solidFill>
                            <a:srgbClr val="FF0000"/>
                          </a:solidFill>
                          <a:effectLst/>
                        </a:rPr>
                        <a:t>（二十五章会进行详细阐述）</a:t>
                      </a:r>
                      <a:endParaRPr lang="zh-CN" sz="1200"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just">
                        <a:spcAft>
                          <a:spcPts val="0"/>
                        </a:spcAft>
                      </a:pPr>
                      <a:r>
                        <a:rPr lang="en-US" sz="1200" kern="100" dirty="0">
                          <a:effectLst/>
                        </a:rPr>
                        <a:t>1</a:t>
                      </a:r>
                      <a:r>
                        <a:rPr lang="zh-CN" sz="1200" kern="100" dirty="0">
                          <a:effectLst/>
                        </a:rPr>
                        <a:t>）经济性。这是抽样调查的一个最显著优点。</a:t>
                      </a:r>
                      <a:br>
                        <a:rPr lang="en-US" sz="1200" kern="100" dirty="0">
                          <a:effectLst/>
                        </a:rPr>
                      </a:br>
                      <a:r>
                        <a:rPr lang="en-US" sz="1200" kern="100" dirty="0">
                          <a:effectLst/>
                        </a:rPr>
                        <a:t>    2</a:t>
                      </a:r>
                      <a:r>
                        <a:rPr lang="zh-CN" sz="1200" kern="100" dirty="0">
                          <a:effectLst/>
                        </a:rPr>
                        <a:t>）时效性强。</a:t>
                      </a:r>
                      <a:br>
                        <a:rPr lang="en-US" sz="1200" kern="100" dirty="0">
                          <a:effectLst/>
                        </a:rPr>
                      </a:br>
                      <a:r>
                        <a:rPr lang="en-US" sz="1200" kern="100" dirty="0">
                          <a:effectLst/>
                        </a:rPr>
                        <a:t>    3</a:t>
                      </a:r>
                      <a:r>
                        <a:rPr lang="zh-CN" sz="1200" kern="100" dirty="0">
                          <a:effectLst/>
                        </a:rPr>
                        <a:t>）适应面广。抽样调查适用于对各个领域、各种问题的调查。</a:t>
                      </a:r>
                      <a:br>
                        <a:rPr lang="en-US" sz="1200" kern="100" dirty="0">
                          <a:effectLst/>
                        </a:rPr>
                      </a:br>
                      <a:r>
                        <a:rPr lang="en-US" sz="1200" kern="100" dirty="0">
                          <a:effectLst/>
                        </a:rPr>
                        <a:t>    4</a:t>
                      </a:r>
                      <a:r>
                        <a:rPr lang="zh-CN" sz="1200" kern="100" dirty="0">
                          <a:effectLst/>
                        </a:rPr>
                        <a:t>）准确性高。</a:t>
                      </a:r>
                    </a:p>
                  </a:txBody>
                  <a:tcPr marL="68580" marR="68580" marT="0" marB="0"/>
                </a:tc>
                <a:extLst>
                  <a:ext uri="{0D108BD9-81ED-4DB2-BD59-A6C34878D82A}">
                    <a16:rowId xmlns:a16="http://schemas.microsoft.com/office/drawing/2014/main" val="995924321"/>
                  </a:ext>
                </a:extLst>
              </a:tr>
              <a:tr h="220324">
                <a:tc>
                  <a:txBody>
                    <a:bodyPr/>
                    <a:lstStyle/>
                    <a:p>
                      <a:pPr indent="177165" algn="just">
                        <a:spcAft>
                          <a:spcPts val="0"/>
                        </a:spcAft>
                      </a:pPr>
                      <a:r>
                        <a:rPr lang="zh-CN" sz="1200" kern="100" spc="-50">
                          <a:effectLst/>
                        </a:rPr>
                        <a:t>重点调查</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gridSpan="3">
                  <a:txBody>
                    <a:bodyPr/>
                    <a:lstStyle/>
                    <a:p>
                      <a:pPr indent="401320" algn="just">
                        <a:spcAft>
                          <a:spcPts val="0"/>
                        </a:spcAft>
                      </a:pPr>
                      <a:r>
                        <a:rPr lang="zh-CN" sz="1200" kern="100">
                          <a:effectLst/>
                        </a:rPr>
                        <a:t>从调查对象的全部单位中选择一部分重点单位进行调查。是一种非全面调查。</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552884363"/>
                  </a:ext>
                </a:extLst>
              </a:tr>
              <a:tr h="440647">
                <a:tc>
                  <a:txBody>
                    <a:bodyPr/>
                    <a:lstStyle/>
                    <a:p>
                      <a:pPr indent="177165" algn="just">
                        <a:spcAft>
                          <a:spcPts val="0"/>
                        </a:spcAft>
                      </a:pPr>
                      <a:r>
                        <a:rPr lang="zh-CN" sz="1200" kern="100" spc="-50">
                          <a:effectLst/>
                        </a:rPr>
                        <a:t>典型调查</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gridSpan="3">
                  <a:txBody>
                    <a:bodyPr/>
                    <a:lstStyle/>
                    <a:p>
                      <a:pPr marL="40005" indent="133985" algn="just">
                        <a:spcAft>
                          <a:spcPts val="0"/>
                        </a:spcAft>
                      </a:pPr>
                      <a:r>
                        <a:rPr lang="zh-CN" sz="1200" kern="100" dirty="0">
                          <a:effectLst/>
                        </a:rPr>
                        <a:t>是从调查对象的全部单位中选择一个或几个有代表性的单位进行全面深入的调查。典型调查主要是一种定性调查研究，必须同其他调查结合起来使用，才能避免出现片面性。</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488686268"/>
                  </a:ext>
                </a:extLst>
              </a:tr>
            </a:tbl>
          </a:graphicData>
        </a:graphic>
      </p:graphicFrame>
    </p:spTree>
    <p:extLst>
      <p:ext uri="{BB962C8B-B14F-4D97-AF65-F5344CB8AC3E}">
        <p14:creationId xmlns:p14="http://schemas.microsoft.com/office/powerpoint/2010/main" val="279608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7374" y="717550"/>
            <a:ext cx="7945560" cy="6487160"/>
          </a:xfrm>
          <a:prstGeom prst="rect">
            <a:avLst/>
          </a:prstGeom>
          <a:noFill/>
        </p:spPr>
        <p:txBody>
          <a:bodyPr wrap="square" rtlCol="0" anchor="t">
            <a:spAutoFit/>
          </a:bodyPr>
          <a:lstStyle/>
          <a:p>
            <a:pPr>
              <a:lnSpc>
                <a:spcPct val="150000"/>
              </a:lnSpc>
            </a:pPr>
            <a:r>
              <a:rPr lang="zh-CN" altLang="en-US" sz="2400" dirty="0">
                <a:solidFill>
                  <a:schemeClr val="bg1"/>
                </a:solidFill>
              </a:rPr>
              <a:t>统计质量评价标准：</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、真实性</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、准确性</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、完整性</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、及时性</a:t>
            </a:r>
            <a:endParaRPr lang="en-US" altLang="zh-CN" sz="2400" dirty="0">
              <a:solidFill>
                <a:schemeClr val="bg1"/>
              </a:solidFill>
            </a:endParaRPr>
          </a:p>
          <a:p>
            <a:pPr>
              <a:lnSpc>
                <a:spcPct val="150000"/>
              </a:lnSpc>
            </a:pPr>
            <a:r>
              <a:rPr lang="en-US" altLang="zh-CN" sz="2400" dirty="0">
                <a:solidFill>
                  <a:schemeClr val="bg1"/>
                </a:solidFill>
              </a:rPr>
              <a:t>5</a:t>
            </a:r>
            <a:r>
              <a:rPr lang="zh-CN" altLang="en-US" sz="2400" dirty="0">
                <a:solidFill>
                  <a:schemeClr val="bg1"/>
                </a:solidFill>
              </a:rPr>
              <a:t>、适用性</a:t>
            </a:r>
            <a:endParaRPr lang="en-US" altLang="zh-CN" sz="2400" dirty="0">
              <a:solidFill>
                <a:schemeClr val="bg1"/>
              </a:solidFill>
            </a:endParaRPr>
          </a:p>
          <a:p>
            <a:pPr>
              <a:lnSpc>
                <a:spcPct val="150000"/>
              </a:lnSpc>
            </a:pPr>
            <a:r>
              <a:rPr lang="en-US" altLang="zh-CN" sz="2400" dirty="0">
                <a:solidFill>
                  <a:schemeClr val="bg1"/>
                </a:solidFill>
              </a:rPr>
              <a:t>6</a:t>
            </a:r>
            <a:r>
              <a:rPr lang="zh-CN" altLang="en-US" sz="2400" dirty="0">
                <a:solidFill>
                  <a:schemeClr val="bg1"/>
                </a:solidFill>
              </a:rPr>
              <a:t>、经济性</a:t>
            </a:r>
            <a:endParaRPr lang="en-US" altLang="zh-CN" sz="2400" dirty="0">
              <a:solidFill>
                <a:schemeClr val="bg1"/>
              </a:solidFill>
            </a:endParaRPr>
          </a:p>
          <a:p>
            <a:pPr>
              <a:lnSpc>
                <a:spcPct val="150000"/>
              </a:lnSpc>
            </a:pPr>
            <a:r>
              <a:rPr lang="en-US" altLang="zh-CN" sz="2400" dirty="0">
                <a:solidFill>
                  <a:schemeClr val="bg1"/>
                </a:solidFill>
              </a:rPr>
              <a:t>7</a:t>
            </a:r>
            <a:r>
              <a:rPr lang="zh-CN" altLang="en-US" sz="2400" dirty="0">
                <a:solidFill>
                  <a:schemeClr val="bg1"/>
                </a:solidFill>
              </a:rPr>
              <a:t>、可比性</a:t>
            </a:r>
            <a:endParaRPr lang="en-US" altLang="zh-CN" sz="2400" dirty="0">
              <a:solidFill>
                <a:schemeClr val="bg1"/>
              </a:solidFill>
            </a:endParaRPr>
          </a:p>
          <a:p>
            <a:pPr>
              <a:lnSpc>
                <a:spcPct val="150000"/>
              </a:lnSpc>
            </a:pPr>
            <a:r>
              <a:rPr lang="en-US" altLang="zh-CN" sz="2400" dirty="0">
                <a:solidFill>
                  <a:schemeClr val="bg1"/>
                </a:solidFill>
              </a:rPr>
              <a:t>8</a:t>
            </a:r>
            <a:r>
              <a:rPr lang="zh-CN" altLang="en-US" sz="2400" dirty="0">
                <a:solidFill>
                  <a:schemeClr val="bg1"/>
                </a:solidFill>
              </a:rPr>
              <a:t>、协调性</a:t>
            </a:r>
            <a:endParaRPr lang="en-US" altLang="zh-CN" sz="2400" dirty="0">
              <a:solidFill>
                <a:schemeClr val="bg1"/>
              </a:solidFill>
            </a:endParaRPr>
          </a:p>
          <a:p>
            <a:pPr>
              <a:lnSpc>
                <a:spcPct val="150000"/>
              </a:lnSpc>
            </a:pPr>
            <a:r>
              <a:rPr lang="en-US" altLang="zh-CN" sz="2400" dirty="0">
                <a:solidFill>
                  <a:schemeClr val="bg1"/>
                </a:solidFill>
              </a:rPr>
              <a:t>9</a:t>
            </a:r>
            <a:r>
              <a:rPr lang="zh-CN" altLang="en-US" sz="2400" dirty="0">
                <a:solidFill>
                  <a:schemeClr val="bg1"/>
                </a:solidFill>
              </a:rPr>
              <a:t>、可获得性</a:t>
            </a:r>
            <a:endParaRPr lang="en-US" altLang="zh-CN" sz="2400" dirty="0">
              <a:solidFill>
                <a:schemeClr val="bg1"/>
              </a:solidFill>
            </a:endParaRPr>
          </a:p>
          <a:p>
            <a:endParaRPr lang="zh-CN"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4765702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65431" y="1164409"/>
            <a:ext cx="7945560" cy="4825167"/>
          </a:xfrm>
          <a:prstGeom prst="rect">
            <a:avLst/>
          </a:prstGeom>
          <a:noFill/>
        </p:spPr>
        <p:txBody>
          <a:bodyPr wrap="square" rtlCol="0" anchor="t">
            <a:spAutoFit/>
          </a:bodyPr>
          <a:lstStyle/>
          <a:p>
            <a:pPr>
              <a:lnSpc>
                <a:spcPct val="150000"/>
              </a:lnSpc>
            </a:pPr>
            <a:r>
              <a:rPr lang="zh-CN" altLang="en-US" sz="2400" dirty="0">
                <a:solidFill>
                  <a:schemeClr val="bg1"/>
                </a:solidFill>
              </a:rPr>
              <a:t>课堂练习：</a:t>
            </a:r>
            <a:endParaRPr lang="en-US" altLang="zh-CN" sz="2400" dirty="0">
              <a:solidFill>
                <a:schemeClr val="bg1"/>
              </a:solidFill>
            </a:endParaRPr>
          </a:p>
          <a:p>
            <a:pPr>
              <a:lnSpc>
                <a:spcPct val="150000"/>
              </a:lnSpc>
            </a:pPr>
            <a:r>
              <a:rPr lang="zh-CN" altLang="en-US" sz="2400" dirty="0">
                <a:solidFill>
                  <a:schemeClr val="bg1"/>
                </a:solidFill>
              </a:rPr>
              <a:t>（多选）</a:t>
            </a:r>
            <a:r>
              <a:rPr lang="zh-CN" altLang="zh-CN" sz="2400" dirty="0">
                <a:solidFill>
                  <a:schemeClr val="bg1"/>
                </a:solidFill>
              </a:rPr>
              <a:t>普查的特点有</a:t>
            </a:r>
            <a:r>
              <a:rPr lang="en-US" altLang="zh-CN" sz="2400" dirty="0">
                <a:solidFill>
                  <a:schemeClr val="bg1"/>
                </a:solidFill>
              </a:rPr>
              <a:t>(    )</a:t>
            </a:r>
            <a:endParaRPr lang="zh-CN" altLang="zh-CN" sz="2400" dirty="0">
              <a:solidFill>
                <a:schemeClr val="bg1"/>
              </a:solidFill>
            </a:endParaRPr>
          </a:p>
          <a:p>
            <a:pPr>
              <a:lnSpc>
                <a:spcPct val="150000"/>
              </a:lnSpc>
            </a:pPr>
            <a:r>
              <a:rPr lang="en-US" altLang="zh-CN" sz="2400" dirty="0">
                <a:solidFill>
                  <a:schemeClr val="bg1"/>
                </a:solidFill>
              </a:rPr>
              <a:t>A</a:t>
            </a:r>
            <a:r>
              <a:rPr lang="zh-CN" altLang="zh-CN" sz="2400" dirty="0">
                <a:solidFill>
                  <a:schemeClr val="bg1"/>
                </a:solidFill>
              </a:rPr>
              <a:t>使用范围较广，适用于各个领域</a:t>
            </a:r>
          </a:p>
          <a:p>
            <a:pPr>
              <a:lnSpc>
                <a:spcPct val="150000"/>
              </a:lnSpc>
            </a:pPr>
            <a:r>
              <a:rPr lang="en-US" altLang="zh-CN" sz="2400" dirty="0">
                <a:solidFill>
                  <a:schemeClr val="bg1"/>
                </a:solidFill>
              </a:rPr>
              <a:t>B</a:t>
            </a:r>
            <a:r>
              <a:rPr lang="zh-CN" altLang="zh-CN" sz="2400" dirty="0">
                <a:solidFill>
                  <a:schemeClr val="bg1"/>
                </a:solidFill>
              </a:rPr>
              <a:t>需要耗费大量的人力、物力和财力</a:t>
            </a:r>
          </a:p>
          <a:p>
            <a:pPr>
              <a:lnSpc>
                <a:spcPct val="150000"/>
              </a:lnSpc>
            </a:pPr>
            <a:r>
              <a:rPr lang="en-US" altLang="zh-CN" sz="2400" dirty="0">
                <a:solidFill>
                  <a:schemeClr val="bg1"/>
                </a:solidFill>
              </a:rPr>
              <a:t>C</a:t>
            </a:r>
            <a:r>
              <a:rPr lang="zh-CN" altLang="zh-CN" sz="2400" dirty="0">
                <a:solidFill>
                  <a:schemeClr val="bg1"/>
                </a:solidFill>
              </a:rPr>
              <a:t>周期性的普查通常需要间隔较长时间</a:t>
            </a:r>
          </a:p>
          <a:p>
            <a:pPr>
              <a:lnSpc>
                <a:spcPct val="150000"/>
              </a:lnSpc>
            </a:pPr>
            <a:r>
              <a:rPr lang="en-US" altLang="zh-CN" sz="2400" dirty="0">
                <a:solidFill>
                  <a:schemeClr val="bg1"/>
                </a:solidFill>
              </a:rPr>
              <a:t>D</a:t>
            </a:r>
            <a:r>
              <a:rPr lang="zh-CN" altLang="zh-CN" sz="2400" dirty="0">
                <a:solidFill>
                  <a:schemeClr val="bg1"/>
                </a:solidFill>
              </a:rPr>
              <a:t>规范化程度较高</a:t>
            </a:r>
          </a:p>
          <a:p>
            <a:pPr>
              <a:lnSpc>
                <a:spcPct val="150000"/>
              </a:lnSpc>
            </a:pPr>
            <a:r>
              <a:rPr lang="en-US" altLang="zh-CN" sz="2400" dirty="0">
                <a:solidFill>
                  <a:schemeClr val="bg1"/>
                </a:solidFill>
              </a:rPr>
              <a:t>E</a:t>
            </a:r>
            <a:r>
              <a:rPr lang="zh-CN" altLang="zh-CN" sz="2400" dirty="0">
                <a:solidFill>
                  <a:schemeClr val="bg1"/>
                </a:solidFill>
              </a:rPr>
              <a:t>一般需要规定统一的标准调查时间</a:t>
            </a:r>
          </a:p>
          <a:p>
            <a:endParaRPr lang="zh-CN"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024286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339650"/>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第五节   数据科学与大数据</a:t>
            </a:r>
            <a:endParaRPr lang="en-US" altLang="zh-CN" sz="2400" dirty="0">
              <a:solidFill>
                <a:schemeClr val="bg1"/>
              </a:solidFill>
            </a:endParaRPr>
          </a:p>
          <a:p>
            <a:r>
              <a:rPr lang="zh-CN" altLang="en-US" sz="2400" dirty="0">
                <a:solidFill>
                  <a:schemeClr val="bg1"/>
                </a:solidFill>
              </a:rPr>
              <a:t>一、数据科学</a:t>
            </a:r>
            <a:endParaRPr lang="en-US" altLang="zh-CN" sz="2400" dirty="0">
              <a:solidFill>
                <a:schemeClr val="bg1"/>
              </a:solidFill>
            </a:endParaRPr>
          </a:p>
          <a:p>
            <a:r>
              <a:rPr lang="zh-CN" altLang="en-US" sz="2400" dirty="0">
                <a:solidFill>
                  <a:schemeClr val="bg1"/>
                </a:solidFill>
              </a:rPr>
              <a:t>二、大数据</a:t>
            </a:r>
            <a:endParaRPr lang="en-US" altLang="zh-CN" sz="2400" dirty="0">
              <a:solidFill>
                <a:schemeClr val="bg1"/>
              </a:solidFill>
            </a:endParaRPr>
          </a:p>
          <a:p>
            <a:r>
              <a:rPr lang="en-US" altLang="zh-CN" sz="2400" dirty="0">
                <a:solidFill>
                  <a:schemeClr val="bg1"/>
                </a:solidFill>
              </a:rPr>
              <a:t>1</a:t>
            </a:r>
            <a:r>
              <a:rPr lang="zh-CN" altLang="en-US" sz="2400" dirty="0">
                <a:solidFill>
                  <a:schemeClr val="bg1"/>
                </a:solidFill>
              </a:rPr>
              <a:t>、概念</a:t>
            </a:r>
            <a:endParaRPr lang="en-US" altLang="zh-CN" sz="2400" dirty="0">
              <a:solidFill>
                <a:schemeClr val="bg1"/>
              </a:solidFill>
            </a:endParaRPr>
          </a:p>
          <a:p>
            <a:r>
              <a:rPr lang="en-US" altLang="zh-CN" sz="2400" dirty="0">
                <a:solidFill>
                  <a:schemeClr val="bg1"/>
                </a:solidFill>
              </a:rPr>
              <a:t>2</a:t>
            </a:r>
            <a:r>
              <a:rPr lang="zh-CN" altLang="en-US" sz="2400" dirty="0">
                <a:solidFill>
                  <a:schemeClr val="bg1"/>
                </a:solidFill>
              </a:rPr>
              <a:t>、特征（是重点）</a:t>
            </a:r>
            <a:endParaRPr lang="en-US" altLang="zh-CN" sz="2400" dirty="0">
              <a:solidFill>
                <a:schemeClr val="bg1"/>
              </a:solidFill>
            </a:endParaRPr>
          </a:p>
          <a:p>
            <a:r>
              <a:rPr lang="en-US" altLang="zh-CN" sz="2400" dirty="0">
                <a:solidFill>
                  <a:schemeClr val="bg1"/>
                </a:solidFill>
              </a:rPr>
              <a:t>4V</a:t>
            </a:r>
          </a:p>
          <a:p>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）数据量大</a:t>
            </a:r>
            <a:endParaRPr lang="en-US" altLang="zh-CN" sz="2400" dirty="0">
              <a:solidFill>
                <a:schemeClr val="bg1"/>
              </a:solidFill>
            </a:endParaRPr>
          </a:p>
          <a:p>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）数据多样性</a:t>
            </a:r>
            <a:endParaRPr lang="en-US" altLang="zh-CN" sz="2400" dirty="0">
              <a:solidFill>
                <a:schemeClr val="bg1"/>
              </a:solidFill>
            </a:endParaRPr>
          </a:p>
          <a:p>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）价值密度低</a:t>
            </a:r>
            <a:endParaRPr lang="en-US" altLang="zh-CN" sz="2400" dirty="0">
              <a:solidFill>
                <a:schemeClr val="bg1"/>
              </a:solidFill>
            </a:endParaRPr>
          </a:p>
          <a:p>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）数据的产生和处理速度快</a:t>
            </a:r>
            <a:endParaRPr lang="en-US" altLang="zh-CN" sz="2400" dirty="0">
              <a:solidFill>
                <a:schemeClr val="bg1"/>
              </a:solidFill>
            </a:endParaRPr>
          </a:p>
          <a:p>
            <a:r>
              <a:rPr lang="zh-CN" altLang="en-US" sz="2400" dirty="0">
                <a:solidFill>
                  <a:schemeClr val="bg1"/>
                </a:solidFill>
              </a:rPr>
              <a:t>三、数据挖掘</a:t>
            </a:r>
            <a:endParaRPr lang="en-US" altLang="zh-CN" sz="2400" dirty="0">
              <a:solidFill>
                <a:schemeClr val="bg1"/>
              </a:solidFill>
            </a:endParaRPr>
          </a:p>
        </p:txBody>
      </p:sp>
    </p:spTree>
    <p:extLst>
      <p:ext uri="{BB962C8B-B14F-4D97-AF65-F5344CB8AC3E}">
        <p14:creationId xmlns:p14="http://schemas.microsoft.com/office/powerpoint/2010/main" val="15203499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1015663"/>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第二十四章   描述统计</a:t>
            </a:r>
            <a:endParaRPr lang="en-US" altLang="zh-CN" sz="2400" dirty="0">
              <a:solidFill>
                <a:schemeClr val="bg1"/>
              </a:solidFill>
            </a:endParaRPr>
          </a:p>
          <a:p>
            <a:endParaRPr lang="en-US" altLang="zh-CN" sz="2400" dirty="0">
              <a:solidFill>
                <a:schemeClr val="bg1"/>
              </a:solidFill>
            </a:endParaRPr>
          </a:p>
        </p:txBody>
      </p:sp>
      <p:pic>
        <p:nvPicPr>
          <p:cNvPr id="2" name="图片 1">
            <a:extLst>
              <a:ext uri="{FF2B5EF4-FFF2-40B4-BE49-F238E27FC236}">
                <a16:creationId xmlns:a16="http://schemas.microsoft.com/office/drawing/2014/main" id="{F71828CC-ED4F-4424-8DA7-85550A651211}"/>
              </a:ext>
            </a:extLst>
          </p:cNvPr>
          <p:cNvPicPr>
            <a:picLocks noChangeAspect="1"/>
          </p:cNvPicPr>
          <p:nvPr/>
        </p:nvPicPr>
        <p:blipFill>
          <a:blip r:embed="rId4"/>
          <a:stretch>
            <a:fillRect/>
          </a:stretch>
        </p:blipFill>
        <p:spPr>
          <a:xfrm>
            <a:off x="2177522" y="1926464"/>
            <a:ext cx="7056542" cy="2976323"/>
          </a:xfrm>
          <a:prstGeom prst="rect">
            <a:avLst/>
          </a:prstGeom>
        </p:spPr>
      </p:pic>
    </p:spTree>
    <p:extLst>
      <p:ext uri="{BB962C8B-B14F-4D97-AF65-F5344CB8AC3E}">
        <p14:creationId xmlns:p14="http://schemas.microsoft.com/office/powerpoint/2010/main" val="19862466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785652"/>
          </a:xfrm>
          <a:prstGeom prst="rect">
            <a:avLst/>
          </a:prstGeom>
          <a:noFill/>
        </p:spPr>
        <p:txBody>
          <a:bodyPr wrap="square" rtlCol="0" anchor="t">
            <a:spAutoFit/>
          </a:bodyPr>
          <a:lstStyle/>
          <a:p>
            <a:pPr>
              <a:lnSpc>
                <a:spcPct val="150000"/>
              </a:lnSpc>
            </a:pPr>
            <a:r>
              <a:rPr lang="zh-CN" altLang="zh-CN" sz="2400" dirty="0">
                <a:solidFill>
                  <a:schemeClr val="bg1"/>
                </a:solidFill>
              </a:rPr>
              <a:t>在描述统计中，可以通过统计量描述数据的分布特征。</a:t>
            </a:r>
          </a:p>
          <a:p>
            <a:pPr>
              <a:lnSpc>
                <a:spcPct val="150000"/>
              </a:lnSpc>
            </a:pPr>
            <a:r>
              <a:rPr lang="zh-CN" altLang="zh-CN" sz="2400" dirty="0">
                <a:solidFill>
                  <a:schemeClr val="bg1"/>
                </a:solidFill>
              </a:rPr>
              <a:t>对数据分布特征的测度：</a:t>
            </a:r>
            <a:endParaRPr lang="en-US" altLang="zh-CN" sz="2400" dirty="0">
              <a:solidFill>
                <a:schemeClr val="bg1"/>
              </a:solidFill>
            </a:endParaRPr>
          </a:p>
          <a:p>
            <a:pPr>
              <a:lnSpc>
                <a:spcPct val="150000"/>
              </a:lnSpc>
            </a:pPr>
            <a:r>
              <a:rPr lang="zh-CN" altLang="zh-CN" sz="2400" dirty="0">
                <a:solidFill>
                  <a:schemeClr val="bg1"/>
                </a:solidFill>
              </a:rPr>
              <a:t>①分布的集中趋势（反应向中心值的聚集程度）；</a:t>
            </a:r>
            <a:endParaRPr lang="en-US" altLang="zh-CN" sz="2400" dirty="0">
              <a:solidFill>
                <a:schemeClr val="bg1"/>
              </a:solidFill>
            </a:endParaRPr>
          </a:p>
          <a:p>
            <a:pPr>
              <a:lnSpc>
                <a:spcPct val="150000"/>
              </a:lnSpc>
            </a:pPr>
            <a:r>
              <a:rPr lang="zh-CN" altLang="zh-CN" sz="2400" dirty="0">
                <a:solidFill>
                  <a:schemeClr val="bg1"/>
                </a:solidFill>
              </a:rPr>
              <a:t>②分布的离散程度（反应各数据的差异程度，和中心数据的代表程度）；</a:t>
            </a:r>
            <a:endParaRPr lang="en-US" altLang="zh-CN" sz="2400" dirty="0">
              <a:solidFill>
                <a:schemeClr val="bg1"/>
              </a:solidFill>
            </a:endParaRPr>
          </a:p>
          <a:p>
            <a:pPr>
              <a:lnSpc>
                <a:spcPct val="150000"/>
              </a:lnSpc>
            </a:pPr>
            <a:r>
              <a:rPr lang="zh-CN" altLang="zh-CN" sz="2400" dirty="0">
                <a:solidFill>
                  <a:schemeClr val="bg1"/>
                </a:solidFill>
              </a:rPr>
              <a:t>③分布的形态（反应数据分布的不对称性）。</a:t>
            </a:r>
          </a:p>
          <a:p>
            <a:endParaRPr lang="en-US" altLang="zh-CN" sz="2400" dirty="0">
              <a:solidFill>
                <a:schemeClr val="bg1"/>
              </a:solidFill>
            </a:endParaRPr>
          </a:p>
        </p:txBody>
      </p:sp>
    </p:spTree>
    <p:extLst>
      <p:ext uri="{BB962C8B-B14F-4D97-AF65-F5344CB8AC3E}">
        <p14:creationId xmlns:p14="http://schemas.microsoft.com/office/powerpoint/2010/main" val="12080090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1569660"/>
          </a:xfrm>
          <a:prstGeom prst="rect">
            <a:avLst/>
          </a:prstGeom>
          <a:noFill/>
        </p:spPr>
        <p:txBody>
          <a:bodyPr wrap="square" rtlCol="0" anchor="t">
            <a:spAutoFit/>
          </a:bodyPr>
          <a:lstStyle/>
          <a:p>
            <a:r>
              <a:rPr lang="zh-CN" altLang="en-US" sz="2400" dirty="0">
                <a:solidFill>
                  <a:schemeClr val="bg1"/>
                </a:solidFill>
              </a:rPr>
              <a:t>一、</a:t>
            </a:r>
            <a:r>
              <a:rPr lang="zh-CN" altLang="zh-CN" sz="2400" dirty="0">
                <a:solidFill>
                  <a:schemeClr val="bg1"/>
                </a:solidFill>
              </a:rPr>
              <a:t>集中趋势的测度</a:t>
            </a:r>
          </a:p>
          <a:p>
            <a:r>
              <a:rPr lang="zh-CN" altLang="zh-CN" sz="2400" dirty="0">
                <a:solidFill>
                  <a:schemeClr val="bg1"/>
                </a:solidFill>
              </a:rPr>
              <a:t>集中趋势，是指一组数据向某一中心值靠拢的倾向，测度集中趋势也就是寻找数据一般水平的代表值或中心值。</a:t>
            </a:r>
          </a:p>
          <a:p>
            <a:endParaRPr lang="en-US" altLang="zh-CN" sz="2400" dirty="0">
              <a:solidFill>
                <a:schemeClr val="bg1"/>
              </a:solidFill>
            </a:endParaRPr>
          </a:p>
        </p:txBody>
      </p:sp>
      <p:graphicFrame>
        <p:nvGraphicFramePr>
          <p:cNvPr id="2" name="表格 1">
            <a:extLst>
              <a:ext uri="{FF2B5EF4-FFF2-40B4-BE49-F238E27FC236}">
                <a16:creationId xmlns:a16="http://schemas.microsoft.com/office/drawing/2014/main" id="{7C952D1E-2430-4925-A73B-998EEFE52A5E}"/>
              </a:ext>
            </a:extLst>
          </p:cNvPr>
          <p:cNvGraphicFramePr>
            <a:graphicFrameLocks noGrp="1"/>
          </p:cNvGraphicFramePr>
          <p:nvPr>
            <p:extLst>
              <p:ext uri="{D42A27DB-BD31-4B8C-83A1-F6EECF244321}">
                <p14:modId xmlns:p14="http://schemas.microsoft.com/office/powerpoint/2010/main" val="3223224932"/>
              </p:ext>
            </p:extLst>
          </p:nvPr>
        </p:nvGraphicFramePr>
        <p:xfrm>
          <a:off x="1638178" y="2307105"/>
          <a:ext cx="7945559" cy="3713863"/>
        </p:xfrm>
        <a:graphic>
          <a:graphicData uri="http://schemas.openxmlformats.org/drawingml/2006/table">
            <a:tbl>
              <a:tblPr firstRow="1" firstCol="1" bandRow="1">
                <a:tableStyleId>{5C22544A-7EE6-4342-B048-85BDC9FD1C3A}</a:tableStyleId>
              </a:tblPr>
              <a:tblGrid>
                <a:gridCol w="898351">
                  <a:extLst>
                    <a:ext uri="{9D8B030D-6E8A-4147-A177-3AD203B41FA5}">
                      <a16:colId xmlns:a16="http://schemas.microsoft.com/office/drawing/2014/main" val="3925152766"/>
                    </a:ext>
                  </a:extLst>
                </a:gridCol>
                <a:gridCol w="1638297">
                  <a:extLst>
                    <a:ext uri="{9D8B030D-6E8A-4147-A177-3AD203B41FA5}">
                      <a16:colId xmlns:a16="http://schemas.microsoft.com/office/drawing/2014/main" val="3858326213"/>
                    </a:ext>
                  </a:extLst>
                </a:gridCol>
                <a:gridCol w="1435047">
                  <a:extLst>
                    <a:ext uri="{9D8B030D-6E8A-4147-A177-3AD203B41FA5}">
                      <a16:colId xmlns:a16="http://schemas.microsoft.com/office/drawing/2014/main" val="3509081358"/>
                    </a:ext>
                  </a:extLst>
                </a:gridCol>
                <a:gridCol w="1986932">
                  <a:extLst>
                    <a:ext uri="{9D8B030D-6E8A-4147-A177-3AD203B41FA5}">
                      <a16:colId xmlns:a16="http://schemas.microsoft.com/office/drawing/2014/main" val="261071302"/>
                    </a:ext>
                  </a:extLst>
                </a:gridCol>
                <a:gridCol w="1986932">
                  <a:extLst>
                    <a:ext uri="{9D8B030D-6E8A-4147-A177-3AD203B41FA5}">
                      <a16:colId xmlns:a16="http://schemas.microsoft.com/office/drawing/2014/main" val="4053964607"/>
                    </a:ext>
                  </a:extLst>
                </a:gridCol>
              </a:tblGrid>
              <a:tr h="571363">
                <a:tc>
                  <a:txBody>
                    <a:bodyPr/>
                    <a:lstStyle/>
                    <a:p>
                      <a:pPr algn="just">
                        <a:spcAft>
                          <a:spcPts val="0"/>
                        </a:spcAft>
                      </a:pPr>
                      <a:r>
                        <a:rPr lang="zh-CN" sz="1400" kern="100" dirty="0">
                          <a:effectLst/>
                        </a:rPr>
                        <a:t>集中趋势的测度</a:t>
                      </a:r>
                      <a:endParaRPr lang="zh-CN" sz="1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概念</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优点</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缺点</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适用范围</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670676622"/>
                  </a:ext>
                </a:extLst>
              </a:tr>
              <a:tr h="1142727">
                <a:tc>
                  <a:txBody>
                    <a:bodyPr/>
                    <a:lstStyle/>
                    <a:p>
                      <a:pPr algn="just">
                        <a:spcAft>
                          <a:spcPts val="0"/>
                        </a:spcAft>
                      </a:pPr>
                      <a:r>
                        <a:rPr lang="zh-CN" sz="1400" kern="100">
                          <a:effectLst/>
                        </a:rPr>
                        <a:t>均值（数值平均数）</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平均数，集中趋势最主要的测度值，数据的重心，解释了数据的平均水平。</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能充分利用数据全部信息，受到每个观测值的影响，较稳定</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易受极端值的影响。</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适用于定量变量，数值型数据，不适用与分类和顺序数据。</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408218913"/>
                  </a:ext>
                </a:extLst>
              </a:tr>
              <a:tr h="1142727">
                <a:tc>
                  <a:txBody>
                    <a:bodyPr/>
                    <a:lstStyle/>
                    <a:p>
                      <a:pPr algn="just">
                        <a:spcAft>
                          <a:spcPts val="0"/>
                        </a:spcAft>
                      </a:pPr>
                      <a:r>
                        <a:rPr lang="zh-CN" sz="1400" kern="100">
                          <a:effectLst/>
                        </a:rPr>
                        <a:t>中位数（位置平均数）</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把一组数据按从小到大的顺序进行排列，位置居中的数值叫做中位数。</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不受极值影响，抗干扰性强。</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没有充分利用数据的全部信息，稳定性差于均值，优于众数。</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适用于顺序数据和数值型数据，不适用于分类数据。尤其适用分布不对称的数值型数据。</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523569620"/>
                  </a:ext>
                </a:extLst>
              </a:tr>
              <a:tr h="857046">
                <a:tc>
                  <a:txBody>
                    <a:bodyPr/>
                    <a:lstStyle/>
                    <a:p>
                      <a:pPr algn="just">
                        <a:spcAft>
                          <a:spcPts val="0"/>
                        </a:spcAft>
                      </a:pPr>
                      <a:r>
                        <a:rPr lang="zh-CN" sz="1400" kern="100">
                          <a:effectLst/>
                        </a:rPr>
                        <a:t>众数（位置平均数）</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一组数据中出现次数或频数最多的变量值。</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不受极值影响。</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a:effectLst/>
                        </a:rPr>
                        <a:t>没有充分利用数据的全部信息，缺乏稳定性，而且可能不唯一。</a:t>
                      </a:r>
                      <a:endParaRPr lang="zh-CN" sz="1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400" kern="100" dirty="0">
                          <a:effectLst/>
                        </a:rPr>
                        <a:t>适用于分类和顺序变量，不适用于定量变量。</a:t>
                      </a:r>
                      <a:endParaRPr lang="zh-CN" sz="1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85723734"/>
                  </a:ext>
                </a:extLst>
              </a:tr>
            </a:tbl>
          </a:graphicData>
        </a:graphic>
      </p:graphicFrame>
    </p:spTree>
    <p:extLst>
      <p:ext uri="{BB962C8B-B14F-4D97-AF65-F5344CB8AC3E}">
        <p14:creationId xmlns:p14="http://schemas.microsoft.com/office/powerpoint/2010/main" val="4282008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785652"/>
          </a:xfrm>
          <a:prstGeom prst="rect">
            <a:avLst/>
          </a:prstGeom>
          <a:noFill/>
        </p:spPr>
        <p:txBody>
          <a:bodyPr wrap="square" rtlCol="0" anchor="t">
            <a:spAutoFit/>
          </a:bodyPr>
          <a:lstStyle/>
          <a:p>
            <a:pPr>
              <a:lnSpc>
                <a:spcPct val="150000"/>
              </a:lnSpc>
            </a:pPr>
            <a:r>
              <a:rPr lang="zh-CN" altLang="en-US" sz="2400" dirty="0">
                <a:solidFill>
                  <a:schemeClr val="bg1"/>
                </a:solidFill>
              </a:rPr>
              <a:t>例题</a:t>
            </a:r>
            <a:r>
              <a:rPr lang="en-US" altLang="zh-CN" sz="2400" dirty="0">
                <a:solidFill>
                  <a:schemeClr val="bg1"/>
                </a:solidFill>
              </a:rPr>
              <a:t>1</a:t>
            </a:r>
            <a:r>
              <a:rPr lang="zh-CN" altLang="en-US" sz="2400" dirty="0">
                <a:solidFill>
                  <a:schemeClr val="bg1"/>
                </a:solidFill>
              </a:rPr>
              <a:t>：</a:t>
            </a:r>
            <a:r>
              <a:rPr lang="zh-CN" altLang="zh-CN" sz="2400" dirty="0">
                <a:solidFill>
                  <a:schemeClr val="bg1"/>
                </a:solidFill>
              </a:rPr>
              <a:t>在某城市</a:t>
            </a:r>
            <a:r>
              <a:rPr lang="en-US" altLang="zh-CN" sz="2400" dirty="0">
                <a:solidFill>
                  <a:schemeClr val="bg1"/>
                </a:solidFill>
              </a:rPr>
              <a:t>2014</a:t>
            </a:r>
            <a:r>
              <a:rPr lang="zh-CN" altLang="zh-CN" sz="2400" dirty="0">
                <a:solidFill>
                  <a:schemeClr val="bg1"/>
                </a:solidFill>
              </a:rPr>
              <a:t>年</a:t>
            </a:r>
            <a:r>
              <a:rPr lang="en-US" altLang="zh-CN" sz="2400" dirty="0">
                <a:solidFill>
                  <a:schemeClr val="bg1"/>
                </a:solidFill>
              </a:rPr>
              <a:t>4</a:t>
            </a:r>
            <a:r>
              <a:rPr lang="zh-CN" altLang="zh-CN" sz="2400" dirty="0">
                <a:solidFill>
                  <a:schemeClr val="bg1"/>
                </a:solidFill>
              </a:rPr>
              <a:t>月空气质量检测结果中，随机抽取</a:t>
            </a:r>
            <a:r>
              <a:rPr lang="en-US" altLang="zh-CN" sz="2400" dirty="0">
                <a:solidFill>
                  <a:schemeClr val="bg1"/>
                </a:solidFill>
              </a:rPr>
              <a:t>6</a:t>
            </a:r>
            <a:r>
              <a:rPr lang="zh-CN" altLang="zh-CN" sz="2400" dirty="0">
                <a:solidFill>
                  <a:schemeClr val="bg1"/>
                </a:solidFill>
              </a:rPr>
              <a:t>天的质量指数进行分析。样本 数据分别是：</a:t>
            </a:r>
            <a:r>
              <a:rPr lang="en-US" altLang="zh-CN" sz="2400" dirty="0">
                <a:solidFill>
                  <a:schemeClr val="bg1"/>
                </a:solidFill>
              </a:rPr>
              <a:t>30</a:t>
            </a:r>
            <a:r>
              <a:rPr lang="zh-CN" altLang="zh-CN" sz="2400" dirty="0">
                <a:solidFill>
                  <a:schemeClr val="bg1"/>
                </a:solidFill>
              </a:rPr>
              <a:t>、</a:t>
            </a:r>
            <a:r>
              <a:rPr lang="en-US" altLang="zh-CN" sz="2400" dirty="0">
                <a:solidFill>
                  <a:schemeClr val="bg1"/>
                </a:solidFill>
              </a:rPr>
              <a:t>40</a:t>
            </a:r>
            <a:r>
              <a:rPr lang="zh-CN" altLang="zh-CN" sz="2400" dirty="0">
                <a:solidFill>
                  <a:schemeClr val="bg1"/>
                </a:solidFill>
              </a:rPr>
              <a:t>、</a:t>
            </a:r>
            <a:r>
              <a:rPr lang="en-US" altLang="zh-CN" sz="2400" dirty="0">
                <a:solidFill>
                  <a:schemeClr val="bg1"/>
                </a:solidFill>
              </a:rPr>
              <a:t>50</a:t>
            </a:r>
            <a:r>
              <a:rPr lang="zh-CN" altLang="zh-CN" sz="2400" dirty="0">
                <a:solidFill>
                  <a:schemeClr val="bg1"/>
                </a:solidFill>
              </a:rPr>
              <a:t>、</a:t>
            </a:r>
            <a:r>
              <a:rPr lang="en-US" altLang="zh-CN" sz="2400" dirty="0">
                <a:solidFill>
                  <a:schemeClr val="bg1"/>
                </a:solidFill>
              </a:rPr>
              <a:t>60</a:t>
            </a:r>
            <a:r>
              <a:rPr lang="zh-CN" altLang="zh-CN" sz="2400" dirty="0">
                <a:solidFill>
                  <a:schemeClr val="bg1"/>
                </a:solidFill>
              </a:rPr>
              <a:t>、</a:t>
            </a:r>
            <a:r>
              <a:rPr lang="en-US" altLang="zh-CN" sz="2400" dirty="0">
                <a:solidFill>
                  <a:schemeClr val="bg1"/>
                </a:solidFill>
              </a:rPr>
              <a:t>80</a:t>
            </a:r>
            <a:r>
              <a:rPr lang="zh-CN" altLang="zh-CN" sz="2400" dirty="0">
                <a:solidFill>
                  <a:schemeClr val="bg1"/>
                </a:solidFill>
              </a:rPr>
              <a:t>和</a:t>
            </a:r>
            <a:r>
              <a:rPr lang="en-US" altLang="zh-CN" sz="2400" dirty="0">
                <a:solidFill>
                  <a:schemeClr val="bg1"/>
                </a:solidFill>
              </a:rPr>
              <a:t>100</a:t>
            </a:r>
            <a:r>
              <a:rPr lang="zh-CN" altLang="zh-CN" sz="2400" dirty="0">
                <a:solidFill>
                  <a:schemeClr val="bg1"/>
                </a:solidFill>
              </a:rPr>
              <a:t>，这组数据的平均数是</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 50</a:t>
            </a:r>
            <a:r>
              <a:rPr lang="zh-CN" altLang="zh-CN" sz="2400" dirty="0">
                <a:solidFill>
                  <a:schemeClr val="bg1"/>
                </a:solidFill>
              </a:rPr>
              <a:t>　　</a:t>
            </a:r>
            <a:r>
              <a:rPr lang="en-US" altLang="zh-CN" sz="2400" dirty="0">
                <a:solidFill>
                  <a:schemeClr val="bg1"/>
                </a:solidFill>
              </a:rPr>
              <a:t>B. 55</a:t>
            </a:r>
            <a:r>
              <a:rPr lang="zh-CN" altLang="zh-CN" sz="2400" dirty="0">
                <a:solidFill>
                  <a:schemeClr val="bg1"/>
                </a:solidFill>
              </a:rPr>
              <a:t>　　</a:t>
            </a:r>
            <a:r>
              <a:rPr lang="en-US" altLang="zh-CN" sz="2400" dirty="0">
                <a:solidFill>
                  <a:schemeClr val="bg1"/>
                </a:solidFill>
              </a:rPr>
              <a:t>C. 60</a:t>
            </a:r>
            <a:r>
              <a:rPr lang="zh-CN" altLang="zh-CN" sz="2400" dirty="0">
                <a:solidFill>
                  <a:schemeClr val="bg1"/>
                </a:solidFill>
              </a:rPr>
              <a:t>　　</a:t>
            </a:r>
            <a:r>
              <a:rPr lang="en-US" altLang="zh-CN" sz="2400" dirty="0">
                <a:solidFill>
                  <a:schemeClr val="bg1"/>
                </a:solidFill>
              </a:rPr>
              <a:t>D.70</a:t>
            </a:r>
            <a:endParaRPr lang="zh-CN"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a:t>
            </a:r>
            <a:r>
              <a:rPr lang="zh-CN" altLang="zh-CN" sz="2400" dirty="0">
                <a:solidFill>
                  <a:schemeClr val="bg1"/>
                </a:solidFill>
              </a:rPr>
              <a:t>下列统计量中，适用于描述分类数据集中趋势的是</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均值</a:t>
            </a:r>
            <a:r>
              <a:rPr lang="en-US" altLang="zh-CN" sz="2400" dirty="0">
                <a:solidFill>
                  <a:schemeClr val="bg1"/>
                </a:solidFill>
              </a:rPr>
              <a:t>          B.</a:t>
            </a:r>
            <a:r>
              <a:rPr lang="zh-CN" altLang="zh-CN" sz="2400" dirty="0">
                <a:solidFill>
                  <a:schemeClr val="bg1"/>
                </a:solidFill>
              </a:rPr>
              <a:t>众数</a:t>
            </a:r>
            <a:r>
              <a:rPr lang="en-US" altLang="zh-CN" sz="2400" dirty="0">
                <a:solidFill>
                  <a:schemeClr val="bg1"/>
                </a:solidFill>
              </a:rPr>
              <a:t>    C.</a:t>
            </a:r>
            <a:r>
              <a:rPr lang="zh-CN" altLang="zh-CN" sz="2400" dirty="0">
                <a:solidFill>
                  <a:schemeClr val="bg1"/>
                </a:solidFill>
              </a:rPr>
              <a:t>中位数</a:t>
            </a:r>
            <a:r>
              <a:rPr lang="en-US" altLang="zh-CN" sz="2400" dirty="0">
                <a:solidFill>
                  <a:schemeClr val="bg1"/>
                </a:solidFill>
              </a:rPr>
              <a:t>      D.</a:t>
            </a:r>
            <a:r>
              <a:rPr lang="zh-CN" altLang="zh-CN" sz="2400" dirty="0">
                <a:solidFill>
                  <a:schemeClr val="bg1"/>
                </a:solidFill>
              </a:rPr>
              <a:t>变异系数</a:t>
            </a:r>
          </a:p>
          <a:p>
            <a:endParaRPr lang="en-US" altLang="zh-CN" sz="2400" dirty="0">
              <a:solidFill>
                <a:schemeClr val="bg1"/>
              </a:solidFill>
            </a:endParaRPr>
          </a:p>
        </p:txBody>
      </p:sp>
    </p:spTree>
    <p:extLst>
      <p:ext uri="{BB962C8B-B14F-4D97-AF65-F5344CB8AC3E}">
        <p14:creationId xmlns:p14="http://schemas.microsoft.com/office/powerpoint/2010/main" val="40314276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二、</a:t>
            </a:r>
            <a:r>
              <a:rPr lang="zh-CN" altLang="zh-CN" sz="2400" dirty="0">
                <a:solidFill>
                  <a:schemeClr val="bg1"/>
                </a:solidFill>
              </a:rPr>
              <a:t>离散程度的测度</a:t>
            </a:r>
            <a:br>
              <a:rPr lang="en-US" altLang="zh-CN" sz="2400" dirty="0">
                <a:solidFill>
                  <a:schemeClr val="bg1"/>
                </a:solidFill>
              </a:rPr>
            </a:br>
            <a:r>
              <a:rPr lang="zh-CN" altLang="zh-CN" sz="2400" dirty="0">
                <a:solidFill>
                  <a:schemeClr val="bg1"/>
                </a:solidFill>
              </a:rPr>
              <a:t>离散程度，是指数据之间的差异程度。离散程度的测度，主要包括方差和标准差、离散系数等。</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a:t>
            </a:r>
            <a:r>
              <a:rPr lang="zh-CN" altLang="zh-CN" sz="2400" dirty="0">
                <a:solidFill>
                  <a:schemeClr val="bg1"/>
                </a:solidFill>
              </a:rPr>
              <a:t>方差</a:t>
            </a:r>
            <a:endParaRPr lang="en-US" altLang="zh-CN" sz="2400" dirty="0">
              <a:solidFill>
                <a:schemeClr val="bg1"/>
              </a:solidFill>
            </a:endParaRPr>
          </a:p>
          <a:p>
            <a:pPr>
              <a:lnSpc>
                <a:spcPct val="150000"/>
              </a:lnSpc>
            </a:pPr>
            <a:r>
              <a:rPr lang="zh-CN" altLang="en-US" sz="2400" dirty="0">
                <a:solidFill>
                  <a:schemeClr val="bg1"/>
                </a:solidFill>
              </a:rPr>
              <a:t>方差是数据组中各数值与其均值离差平方的平均数，是实际中应用最广泛的离散程度测度值。方差越小，说明数据值与均值的平均距离越小，均值的代表性越好。</a:t>
            </a:r>
            <a:endParaRPr lang="en-US" altLang="zh-CN" sz="2400" dirty="0">
              <a:solidFill>
                <a:schemeClr val="bg1"/>
              </a:solidFill>
            </a:endParaRPr>
          </a:p>
          <a:p>
            <a:pPr>
              <a:lnSpc>
                <a:spcPct val="150000"/>
              </a:lnSpc>
            </a:pPr>
            <a:r>
              <a:rPr lang="zh-CN" altLang="en-US" sz="2400" dirty="0">
                <a:solidFill>
                  <a:schemeClr val="bg1"/>
                </a:solidFill>
              </a:rPr>
              <a:t>要求会计算样本方差。</a:t>
            </a:r>
            <a:endParaRPr lang="en-US" altLang="zh-CN" sz="2400" dirty="0">
              <a:solidFill>
                <a:schemeClr val="bg1"/>
              </a:solidFill>
            </a:endParaRPr>
          </a:p>
        </p:txBody>
      </p:sp>
    </p:spTree>
    <p:extLst>
      <p:ext uri="{BB962C8B-B14F-4D97-AF65-F5344CB8AC3E}">
        <p14:creationId xmlns:p14="http://schemas.microsoft.com/office/powerpoint/2010/main" val="11492547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34506" y="469582"/>
            <a:ext cx="7945560" cy="1131848"/>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第四部分</a:t>
            </a:r>
            <a:r>
              <a:rPr lang="en-US" altLang="zh-CN" sz="2400" dirty="0">
                <a:solidFill>
                  <a:schemeClr val="bg1"/>
                </a:solidFill>
              </a:rPr>
              <a:t>  </a:t>
            </a:r>
            <a:r>
              <a:rPr lang="zh-CN" altLang="en-US" sz="2400" dirty="0">
                <a:solidFill>
                  <a:schemeClr val="bg1"/>
                </a:solidFill>
              </a:rPr>
              <a:t>统计</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F926ADB9-0C77-435A-ACE3-DD88773AB8CA}"/>
              </a:ext>
            </a:extLst>
          </p:cNvPr>
          <p:cNvPicPr>
            <a:picLocks noChangeAspect="1"/>
          </p:cNvPicPr>
          <p:nvPr/>
        </p:nvPicPr>
        <p:blipFill>
          <a:blip r:embed="rId4"/>
          <a:stretch>
            <a:fillRect/>
          </a:stretch>
        </p:blipFill>
        <p:spPr>
          <a:xfrm>
            <a:off x="530414" y="1406773"/>
            <a:ext cx="11131172" cy="3770123"/>
          </a:xfrm>
          <a:prstGeom prst="rect">
            <a:avLst/>
          </a:prstGeom>
        </p:spPr>
      </p:pic>
    </p:spTree>
    <p:extLst>
      <p:ext uri="{BB962C8B-B14F-4D97-AF65-F5344CB8AC3E}">
        <p14:creationId xmlns:p14="http://schemas.microsoft.com/office/powerpoint/2010/main" val="35403964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458400"/>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、标准</a:t>
            </a:r>
            <a:r>
              <a:rPr lang="zh-CN" altLang="zh-CN" sz="2400" dirty="0">
                <a:solidFill>
                  <a:schemeClr val="bg1"/>
                </a:solidFill>
              </a:rPr>
              <a:t>差</a:t>
            </a:r>
            <a:endParaRPr lang="en-US" altLang="zh-CN" sz="2400" dirty="0">
              <a:solidFill>
                <a:schemeClr val="bg1"/>
              </a:solidFill>
            </a:endParaRPr>
          </a:p>
          <a:p>
            <a:pPr>
              <a:lnSpc>
                <a:spcPct val="150000"/>
              </a:lnSpc>
            </a:pPr>
            <a:r>
              <a:rPr lang="zh-CN" altLang="en-US" sz="2400" dirty="0">
                <a:solidFill>
                  <a:schemeClr val="bg1"/>
                </a:solidFill>
              </a:rPr>
              <a:t>方差的平方根就是标准差。</a:t>
            </a:r>
            <a:endParaRPr lang="en-US" altLang="zh-CN" sz="2400" dirty="0">
              <a:solidFill>
                <a:schemeClr val="bg1"/>
              </a:solidFill>
            </a:endParaRPr>
          </a:p>
          <a:p>
            <a:pPr>
              <a:lnSpc>
                <a:spcPct val="150000"/>
              </a:lnSpc>
            </a:pPr>
            <a:r>
              <a:rPr lang="zh-CN" altLang="en-US" sz="2400" dirty="0">
                <a:solidFill>
                  <a:schemeClr val="bg1"/>
                </a:solidFill>
              </a:rPr>
              <a:t>要求会计算样本标准差。</a:t>
            </a:r>
            <a:endParaRPr lang="en-US" altLang="zh-CN" sz="2400" dirty="0">
              <a:solidFill>
                <a:schemeClr val="bg1"/>
              </a:solidFill>
            </a:endParaRPr>
          </a:p>
          <a:p>
            <a:pPr>
              <a:lnSpc>
                <a:spcPct val="150000"/>
              </a:lnSpc>
            </a:pPr>
            <a:r>
              <a:rPr lang="zh-CN" altLang="en-US" sz="2400" dirty="0">
                <a:solidFill>
                  <a:schemeClr val="bg1"/>
                </a:solidFill>
              </a:rPr>
              <a:t>标准差与方差计算比较简便，又具有</a:t>
            </a:r>
            <a:endParaRPr lang="en-US" altLang="zh-CN" sz="2400" dirty="0">
              <a:solidFill>
                <a:schemeClr val="bg1"/>
              </a:solidFill>
            </a:endParaRPr>
          </a:p>
          <a:p>
            <a:pPr>
              <a:lnSpc>
                <a:spcPct val="150000"/>
              </a:lnSpc>
            </a:pPr>
            <a:r>
              <a:rPr lang="zh-CN" altLang="en-US" sz="2400" dirty="0">
                <a:solidFill>
                  <a:schemeClr val="bg1"/>
                </a:solidFill>
              </a:rPr>
              <a:t>比较好的数学性质，是应用最广泛的</a:t>
            </a:r>
            <a:endParaRPr lang="en-US" altLang="zh-CN" sz="2400" dirty="0">
              <a:solidFill>
                <a:schemeClr val="bg1"/>
              </a:solidFill>
            </a:endParaRPr>
          </a:p>
          <a:p>
            <a:pPr>
              <a:lnSpc>
                <a:spcPct val="150000"/>
              </a:lnSpc>
            </a:pPr>
            <a:r>
              <a:rPr lang="zh-CN" altLang="en-US" sz="2400" dirty="0">
                <a:solidFill>
                  <a:schemeClr val="bg1"/>
                </a:solidFill>
              </a:rPr>
              <a:t>统计离散程度的测度方法。但标准差</a:t>
            </a:r>
            <a:endParaRPr lang="en-US" altLang="zh-CN" sz="2400" dirty="0">
              <a:solidFill>
                <a:schemeClr val="bg1"/>
              </a:solidFill>
            </a:endParaRPr>
          </a:p>
          <a:p>
            <a:pPr>
              <a:lnSpc>
                <a:spcPct val="150000"/>
              </a:lnSpc>
            </a:pPr>
            <a:r>
              <a:rPr lang="zh-CN" altLang="en-US" sz="2400" dirty="0">
                <a:solidFill>
                  <a:schemeClr val="bg1"/>
                </a:solidFill>
              </a:rPr>
              <a:t>与方差只适用于数值性数据。此外，</a:t>
            </a:r>
            <a:endParaRPr lang="en-US" altLang="zh-CN" sz="2400" dirty="0">
              <a:solidFill>
                <a:schemeClr val="bg1"/>
              </a:solidFill>
            </a:endParaRPr>
          </a:p>
          <a:p>
            <a:pPr>
              <a:lnSpc>
                <a:spcPct val="150000"/>
              </a:lnSpc>
            </a:pPr>
            <a:r>
              <a:rPr lang="zh-CN" altLang="en-US" sz="2400" dirty="0">
                <a:solidFill>
                  <a:schemeClr val="bg1"/>
                </a:solidFill>
              </a:rPr>
              <a:t>与均值一样，他们对极端值也很敏感。</a:t>
            </a:r>
            <a:endParaRPr lang="en-US" altLang="zh-CN" sz="2400" dirty="0">
              <a:solidFill>
                <a:schemeClr val="bg1"/>
              </a:solidFill>
            </a:endParaRPr>
          </a:p>
        </p:txBody>
      </p:sp>
      <p:pic>
        <p:nvPicPr>
          <p:cNvPr id="8" name="图片 7">
            <a:extLst>
              <a:ext uri="{FF2B5EF4-FFF2-40B4-BE49-F238E27FC236}">
                <a16:creationId xmlns:a16="http://schemas.microsoft.com/office/drawing/2014/main" id="{1581FD97-85BE-47C7-A41D-504D6138CD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53516" y="2350783"/>
            <a:ext cx="4762500" cy="2914650"/>
          </a:xfrm>
          <a:prstGeom prst="rect">
            <a:avLst/>
          </a:prstGeom>
        </p:spPr>
      </p:pic>
    </p:spTree>
    <p:extLst>
      <p:ext uri="{BB962C8B-B14F-4D97-AF65-F5344CB8AC3E}">
        <p14:creationId xmlns:p14="http://schemas.microsoft.com/office/powerpoint/2010/main" val="34325852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7" name="文本框 6"/>
              <p:cNvSpPr txBox="1"/>
              <p:nvPr/>
            </p:nvSpPr>
            <p:spPr>
              <a:xfrm>
                <a:off x="1733013" y="942453"/>
                <a:ext cx="7945560" cy="2699329"/>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、离散系数</a:t>
                </a:r>
                <a:endParaRPr lang="en-US" altLang="zh-CN" sz="2400" dirty="0">
                  <a:solidFill>
                    <a:schemeClr val="bg1"/>
                  </a:solidFill>
                </a:endParaRPr>
              </a:p>
              <a:p>
                <a:pPr>
                  <a:lnSpc>
                    <a:spcPct val="150000"/>
                  </a:lnSpc>
                </a:pPr>
                <a:r>
                  <a:rPr lang="zh-CN" altLang="en-US" sz="2400" dirty="0">
                    <a:solidFill>
                      <a:schemeClr val="bg1"/>
                    </a:solidFill>
                  </a:rPr>
                  <a:t>离散系数也称变异系数或标准差系数，即标准差与均值的比值，主要用于不同类别数据离散程度的比较。</a:t>
                </a:r>
                <a:endParaRPr lang="en-US" altLang="zh-CN" sz="2400" dirty="0">
                  <a:solidFill>
                    <a:schemeClr val="bg1"/>
                  </a:solidFill>
                </a:endParaRPr>
              </a:p>
              <a:p>
                <a:pPr>
                  <a:lnSpc>
                    <a:spcPct val="150000"/>
                  </a:lnSpc>
                </a:pPr>
                <a14:m>
                  <m:oMathPara xmlns:m="http://schemas.openxmlformats.org/officeDocument/2006/math">
                    <m:oMathParaPr>
                      <m:jc m:val="centerGroup"/>
                    </m:oMathParaPr>
                    <m:oMath xmlns:m="http://schemas.openxmlformats.org/officeDocument/2006/math">
                      <m:r>
                        <a:rPr lang="en-US" altLang="zh-CN" sz="2400" b="0" i="1" smtClean="0">
                          <a:solidFill>
                            <a:schemeClr val="bg1"/>
                          </a:solidFill>
                          <a:latin typeface="Cambria Math" panose="02040503050406030204" pitchFamily="18" charset="0"/>
                        </a:rPr>
                        <m:t>𝐶𝑉</m:t>
                      </m:r>
                      <m:r>
                        <a:rPr lang="en-US" altLang="zh-CN" sz="2400" b="0" i="1" smtClean="0">
                          <a:solidFill>
                            <a:schemeClr val="bg1"/>
                          </a:solidFill>
                          <a:latin typeface="Cambria Math" panose="02040503050406030204" pitchFamily="18" charset="0"/>
                        </a:rPr>
                        <m:t>=</m:t>
                      </m:r>
                      <m:f>
                        <m:fPr>
                          <m:ctrlPr>
                            <a:rPr lang="en-US" altLang="zh-CN" sz="2400" b="0" i="1" smtClean="0">
                              <a:solidFill>
                                <a:schemeClr val="bg1"/>
                              </a:solidFill>
                              <a:latin typeface="Cambria Math" panose="02040503050406030204" pitchFamily="18" charset="0"/>
                            </a:rPr>
                          </m:ctrlPr>
                        </m:fPr>
                        <m:num>
                          <m:r>
                            <a:rPr lang="en-US" altLang="zh-CN" sz="2400" b="0" i="1" smtClean="0">
                              <a:solidFill>
                                <a:schemeClr val="bg1"/>
                              </a:solidFill>
                              <a:latin typeface="Cambria Math" panose="02040503050406030204" pitchFamily="18" charset="0"/>
                            </a:rPr>
                            <m:t>𝑠</m:t>
                          </m:r>
                        </m:num>
                        <m:den>
                          <m:acc>
                            <m:accPr>
                              <m:chr m:val="̅"/>
                              <m:ctrlPr>
                                <a:rPr lang="en-US" altLang="zh-CN" sz="2400" b="0" i="1" smtClean="0">
                                  <a:solidFill>
                                    <a:schemeClr val="bg1"/>
                                  </a:solidFill>
                                  <a:latin typeface="Cambria Math" panose="02040503050406030204" pitchFamily="18" charset="0"/>
                                </a:rPr>
                              </m:ctrlPr>
                            </m:accPr>
                            <m:e>
                              <m:r>
                                <a:rPr lang="en-US" altLang="zh-CN" sz="2400" b="0" i="1" smtClean="0">
                                  <a:solidFill>
                                    <a:schemeClr val="bg1"/>
                                  </a:solidFill>
                                  <a:latin typeface="Cambria Math" panose="02040503050406030204" pitchFamily="18" charset="0"/>
                                </a:rPr>
                                <m:t>𝑥</m:t>
                              </m:r>
                            </m:e>
                          </m:acc>
                        </m:den>
                      </m:f>
                    </m:oMath>
                  </m:oMathPara>
                </a14:m>
                <a:endParaRPr lang="en-US" altLang="zh-CN" sz="2400" dirty="0">
                  <a:solidFill>
                    <a:schemeClr val="bg1"/>
                  </a:solidFill>
                </a:endParaRPr>
              </a:p>
            </p:txBody>
          </p:sp>
        </mc:Choice>
        <mc:Fallback>
          <p:sp>
            <p:nvSpPr>
              <p:cNvPr id="7" name="文本框 6"/>
              <p:cNvSpPr txBox="1">
                <a:spLocks noRot="1" noChangeAspect="1" noMove="1" noResize="1" noEditPoints="1" noAdjustHandles="1" noChangeArrowheads="1" noChangeShapeType="1" noTextEdit="1"/>
              </p:cNvSpPr>
              <p:nvPr/>
            </p:nvSpPr>
            <p:spPr>
              <a:xfrm>
                <a:off x="1733013" y="942453"/>
                <a:ext cx="7945560" cy="2699329"/>
              </a:xfrm>
              <a:prstGeom prst="rect">
                <a:avLst/>
              </a:prstGeom>
              <a:blipFill>
                <a:blip r:embed="rId4"/>
                <a:stretch>
                  <a:fillRect l="-1150"/>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023814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339650"/>
          </a:xfrm>
          <a:prstGeom prst="rect">
            <a:avLst/>
          </a:prstGeom>
          <a:noFill/>
        </p:spPr>
        <p:txBody>
          <a:bodyPr wrap="square" rtlCol="0" anchor="t">
            <a:spAutoFit/>
          </a:bodyPr>
          <a:lstStyle/>
          <a:p>
            <a:pPr>
              <a:lnSpc>
                <a:spcPct val="150000"/>
              </a:lnSpc>
            </a:pPr>
            <a:br>
              <a:rPr lang="en-US" altLang="zh-CN" sz="2400" dirty="0">
                <a:solidFill>
                  <a:schemeClr val="bg1"/>
                </a:solidFill>
              </a:rPr>
            </a:br>
            <a:r>
              <a:rPr lang="zh-CN" altLang="en-US" sz="2400" dirty="0">
                <a:solidFill>
                  <a:schemeClr val="bg1"/>
                </a:solidFill>
              </a:rPr>
              <a:t>例题</a:t>
            </a:r>
            <a:r>
              <a:rPr lang="en-US" altLang="zh-CN" sz="2400" dirty="0">
                <a:solidFill>
                  <a:schemeClr val="bg1"/>
                </a:solidFill>
              </a:rPr>
              <a:t>1</a:t>
            </a:r>
            <a:r>
              <a:rPr lang="zh-CN" altLang="en-US" sz="2400" dirty="0">
                <a:solidFill>
                  <a:schemeClr val="bg1"/>
                </a:solidFill>
              </a:rPr>
              <a:t>、某学校学生的平均年龄为</a:t>
            </a:r>
            <a:r>
              <a:rPr lang="en-US" altLang="zh-CN" sz="2400" dirty="0">
                <a:solidFill>
                  <a:schemeClr val="bg1"/>
                </a:solidFill>
              </a:rPr>
              <a:t>20</a:t>
            </a:r>
            <a:r>
              <a:rPr lang="zh-CN" altLang="en-US" sz="2400" dirty="0">
                <a:solidFill>
                  <a:schemeClr val="bg1"/>
                </a:solidFill>
              </a:rPr>
              <a:t>岁，标准差为</a:t>
            </a:r>
            <a:r>
              <a:rPr lang="en-US" altLang="zh-CN" sz="2400" dirty="0">
                <a:solidFill>
                  <a:schemeClr val="bg1"/>
                </a:solidFill>
              </a:rPr>
              <a:t>3</a:t>
            </a:r>
            <a:r>
              <a:rPr lang="zh-CN" altLang="en-US" sz="2400" dirty="0">
                <a:solidFill>
                  <a:schemeClr val="bg1"/>
                </a:solidFill>
              </a:rPr>
              <a:t>岁；该校教师的平均年龄为</a:t>
            </a:r>
            <a:r>
              <a:rPr lang="en-US" altLang="zh-CN" sz="2400" dirty="0">
                <a:solidFill>
                  <a:schemeClr val="bg1"/>
                </a:solidFill>
              </a:rPr>
              <a:t>38</a:t>
            </a:r>
            <a:r>
              <a:rPr lang="zh-CN" altLang="en-US" sz="2400" dirty="0">
                <a:solidFill>
                  <a:schemeClr val="bg1"/>
                </a:solidFill>
              </a:rPr>
              <a:t>岁，标准差为</a:t>
            </a:r>
            <a:r>
              <a:rPr lang="en-US" altLang="zh-CN" sz="2400" dirty="0">
                <a:solidFill>
                  <a:schemeClr val="bg1"/>
                </a:solidFill>
              </a:rPr>
              <a:t>3</a:t>
            </a:r>
            <a:r>
              <a:rPr lang="zh-CN" altLang="en-US" sz="2400" dirty="0">
                <a:solidFill>
                  <a:schemeClr val="bg1"/>
                </a:solidFill>
              </a:rPr>
              <a:t>岁。比较该校学生年龄和教师年龄的离散程度，则（　）。　　</a:t>
            </a:r>
            <a:endParaRPr lang="en-US" altLang="zh-CN" sz="2400" dirty="0">
              <a:solidFill>
                <a:schemeClr val="bg1"/>
              </a:solidFill>
            </a:endParaRPr>
          </a:p>
          <a:p>
            <a:pPr>
              <a:lnSpc>
                <a:spcPct val="150000"/>
              </a:lnSpc>
            </a:pPr>
            <a:r>
              <a:rPr lang="en-US" altLang="zh-CN" sz="2400" dirty="0">
                <a:solidFill>
                  <a:schemeClr val="bg1"/>
                </a:solidFill>
              </a:rPr>
              <a:t>A.</a:t>
            </a:r>
            <a:r>
              <a:rPr lang="zh-CN" altLang="en-US" sz="2400" dirty="0">
                <a:solidFill>
                  <a:schemeClr val="bg1"/>
                </a:solidFill>
              </a:rPr>
              <a:t>学生年龄和教师年龄的离散程度相同　　</a:t>
            </a:r>
            <a:r>
              <a:rPr lang="en-US" altLang="zh-CN" sz="2400" dirty="0">
                <a:solidFill>
                  <a:schemeClr val="bg1"/>
                </a:solidFill>
              </a:rPr>
              <a:t>B.</a:t>
            </a:r>
            <a:r>
              <a:rPr lang="zh-CN" altLang="en-US" sz="2400" dirty="0">
                <a:solidFill>
                  <a:schemeClr val="bg1"/>
                </a:solidFill>
              </a:rPr>
              <a:t>教师年龄的离散程度大一些　　</a:t>
            </a:r>
            <a:r>
              <a:rPr lang="en-US" altLang="zh-CN" sz="2400" dirty="0">
                <a:solidFill>
                  <a:schemeClr val="bg1"/>
                </a:solidFill>
              </a:rPr>
              <a:t>C.</a:t>
            </a:r>
            <a:r>
              <a:rPr lang="zh-CN" altLang="en-US" sz="2400" dirty="0">
                <a:solidFill>
                  <a:schemeClr val="bg1"/>
                </a:solidFill>
              </a:rPr>
              <a:t>教师年龄的离散程度是学生年龄离散程度的</a:t>
            </a:r>
            <a:r>
              <a:rPr lang="en-US" altLang="zh-CN" sz="2400" dirty="0">
                <a:solidFill>
                  <a:schemeClr val="bg1"/>
                </a:solidFill>
              </a:rPr>
              <a:t>1.9</a:t>
            </a:r>
            <a:r>
              <a:rPr lang="zh-CN" altLang="en-US" sz="2400" dirty="0">
                <a:solidFill>
                  <a:schemeClr val="bg1"/>
                </a:solidFill>
              </a:rPr>
              <a:t>倍　　</a:t>
            </a:r>
            <a:r>
              <a:rPr lang="en-US" altLang="zh-CN" sz="2400" dirty="0">
                <a:solidFill>
                  <a:schemeClr val="bg1"/>
                </a:solidFill>
              </a:rPr>
              <a:t>D.</a:t>
            </a:r>
            <a:r>
              <a:rPr lang="zh-CN" altLang="en-US" sz="2400" dirty="0">
                <a:solidFill>
                  <a:schemeClr val="bg1"/>
                </a:solidFill>
              </a:rPr>
              <a:t>学生年龄的离散程度大一些　</a:t>
            </a:r>
            <a:endParaRPr lang="zh-CN" altLang="zh-CN" sz="2400" dirty="0">
              <a:solidFill>
                <a:schemeClr val="bg1"/>
              </a:solidFill>
            </a:endParaRPr>
          </a:p>
          <a:p>
            <a:endParaRPr lang="en-US" altLang="zh-CN" sz="2400" dirty="0">
              <a:solidFill>
                <a:schemeClr val="bg1"/>
              </a:solidFill>
            </a:endParaRPr>
          </a:p>
        </p:txBody>
      </p:sp>
    </p:spTree>
    <p:extLst>
      <p:ext uri="{BB962C8B-B14F-4D97-AF65-F5344CB8AC3E}">
        <p14:creationId xmlns:p14="http://schemas.microsoft.com/office/powerpoint/2010/main" val="35844344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893647"/>
          </a:xfrm>
          <a:prstGeom prst="rect">
            <a:avLst/>
          </a:prstGeom>
          <a:noFill/>
        </p:spPr>
        <p:txBody>
          <a:bodyPr wrap="square" rtlCol="0" anchor="t">
            <a:spAutoFit/>
          </a:bodyPr>
          <a:lstStyle/>
          <a:p>
            <a:pPr>
              <a:lnSpc>
                <a:spcPct val="150000"/>
              </a:lnSpc>
            </a:pPr>
            <a:r>
              <a:rPr lang="zh-CN" altLang="en-US" sz="2400" dirty="0">
                <a:solidFill>
                  <a:schemeClr val="bg1"/>
                </a:solidFill>
              </a:rPr>
              <a:t>答案：</a:t>
            </a:r>
            <a:r>
              <a:rPr lang="en-US" altLang="zh-CN" sz="2400" dirty="0">
                <a:solidFill>
                  <a:schemeClr val="bg1"/>
                </a:solidFill>
              </a:rPr>
              <a:t>D</a:t>
            </a:r>
            <a:r>
              <a:rPr lang="zh-CN" altLang="en-US" sz="2400" dirty="0">
                <a:solidFill>
                  <a:schemeClr val="bg1"/>
                </a:solidFill>
              </a:rPr>
              <a:t>　　解析：平均值不同的情况下，用离散系数比较离散程度。　　学生年龄的离散系数</a:t>
            </a:r>
            <a:r>
              <a:rPr lang="en-US" altLang="zh-CN" sz="2400" dirty="0">
                <a:solidFill>
                  <a:schemeClr val="bg1"/>
                </a:solidFill>
              </a:rPr>
              <a:t>=3/20*100%=15%</a:t>
            </a:r>
            <a:r>
              <a:rPr lang="zh-CN" altLang="en-US" sz="2400" dirty="0">
                <a:solidFill>
                  <a:schemeClr val="bg1"/>
                </a:solidFill>
              </a:rPr>
              <a:t>　　教师年龄的离散系数</a:t>
            </a:r>
            <a:r>
              <a:rPr lang="en-US" altLang="zh-CN" sz="2400" dirty="0">
                <a:solidFill>
                  <a:schemeClr val="bg1"/>
                </a:solidFill>
              </a:rPr>
              <a:t>=3/38*100%=7.89%</a:t>
            </a:r>
            <a:r>
              <a:rPr lang="zh-CN" altLang="en-US" sz="2400" dirty="0">
                <a:solidFill>
                  <a:schemeClr val="bg1"/>
                </a:solidFill>
              </a:rPr>
              <a:t>　　离散系数大的说明数据的离散程度也就大，离散系数小的说明数据的离散程度也就小。</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、如果两组数据是以不同计量单位来表示的，则比较其离散程度的测度值是（　）。　　</a:t>
            </a:r>
            <a:endParaRPr lang="en-US" altLang="zh-CN" sz="2400" dirty="0">
              <a:solidFill>
                <a:schemeClr val="bg1"/>
              </a:solidFill>
            </a:endParaRPr>
          </a:p>
          <a:p>
            <a:pPr>
              <a:lnSpc>
                <a:spcPct val="150000"/>
              </a:lnSpc>
            </a:pPr>
            <a:r>
              <a:rPr lang="en-US" altLang="zh-CN" sz="2400" dirty="0">
                <a:solidFill>
                  <a:schemeClr val="bg1"/>
                </a:solidFill>
              </a:rPr>
              <a:t>A.</a:t>
            </a:r>
            <a:r>
              <a:rPr lang="zh-CN" altLang="en-US" sz="2400" dirty="0">
                <a:solidFill>
                  <a:schemeClr val="bg1"/>
                </a:solidFill>
              </a:rPr>
              <a:t>离散系数     </a:t>
            </a:r>
            <a:r>
              <a:rPr lang="en-US" altLang="zh-CN" sz="2400" dirty="0">
                <a:solidFill>
                  <a:schemeClr val="bg1"/>
                </a:solidFill>
              </a:rPr>
              <a:t>B.</a:t>
            </a:r>
            <a:r>
              <a:rPr lang="zh-CN" altLang="en-US" sz="2400" dirty="0">
                <a:solidFill>
                  <a:schemeClr val="bg1"/>
                </a:solidFill>
              </a:rPr>
              <a:t>标准差　</a:t>
            </a:r>
            <a:r>
              <a:rPr lang="en-US" altLang="zh-CN" sz="2400" dirty="0">
                <a:solidFill>
                  <a:schemeClr val="bg1"/>
                </a:solidFill>
              </a:rPr>
              <a:t>C.</a:t>
            </a:r>
            <a:r>
              <a:rPr lang="zh-CN" altLang="en-US" sz="2400" dirty="0">
                <a:solidFill>
                  <a:schemeClr val="bg1"/>
                </a:solidFill>
              </a:rPr>
              <a:t>方差     </a:t>
            </a:r>
            <a:r>
              <a:rPr lang="en-US" altLang="zh-CN" sz="2400" dirty="0">
                <a:solidFill>
                  <a:schemeClr val="bg1"/>
                </a:solidFill>
              </a:rPr>
              <a:t>D.</a:t>
            </a:r>
            <a:r>
              <a:rPr lang="zh-CN" altLang="en-US" sz="2400" dirty="0">
                <a:solidFill>
                  <a:schemeClr val="bg1"/>
                </a:solidFill>
              </a:rPr>
              <a:t>极差　　</a:t>
            </a:r>
            <a:endParaRPr lang="en-US" altLang="zh-CN" sz="2400" dirty="0">
              <a:solidFill>
                <a:schemeClr val="bg1"/>
              </a:solidFill>
            </a:endParaRPr>
          </a:p>
          <a:p>
            <a:endParaRPr lang="en-US" altLang="zh-CN" sz="2400" dirty="0">
              <a:solidFill>
                <a:schemeClr val="bg1"/>
              </a:solidFill>
            </a:endParaRPr>
          </a:p>
        </p:txBody>
      </p:sp>
    </p:spTree>
    <p:extLst>
      <p:ext uri="{BB962C8B-B14F-4D97-AF65-F5344CB8AC3E}">
        <p14:creationId xmlns:p14="http://schemas.microsoft.com/office/powerpoint/2010/main" val="1908774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785652"/>
          </a:xfrm>
          <a:prstGeom prst="rect">
            <a:avLst/>
          </a:prstGeom>
          <a:noFill/>
        </p:spPr>
        <p:txBody>
          <a:bodyPr wrap="square" rtlCol="0" anchor="t">
            <a:spAutoFit/>
          </a:bodyPr>
          <a:lstStyle/>
          <a:p>
            <a:pPr>
              <a:lnSpc>
                <a:spcPct val="150000"/>
              </a:lnSpc>
            </a:pPr>
            <a:r>
              <a:rPr lang="zh-CN" altLang="en-US" sz="2400" dirty="0">
                <a:solidFill>
                  <a:schemeClr val="bg1"/>
                </a:solidFill>
              </a:rPr>
              <a:t>三、</a:t>
            </a:r>
            <a:r>
              <a:rPr lang="zh-CN" altLang="zh-CN" sz="2400" dirty="0">
                <a:solidFill>
                  <a:schemeClr val="bg1"/>
                </a:solidFill>
              </a:rPr>
              <a:t>分布形态的测度</a:t>
            </a:r>
          </a:p>
          <a:p>
            <a:pPr>
              <a:lnSpc>
                <a:spcPct val="150000"/>
              </a:lnSpc>
            </a:pPr>
            <a:r>
              <a:rPr lang="zh-CN" altLang="zh-CN" sz="2400" dirty="0">
                <a:solidFill>
                  <a:schemeClr val="bg1"/>
                </a:solidFill>
              </a:rPr>
              <a:t>①偏态系数：</a:t>
            </a:r>
            <a:r>
              <a:rPr lang="en-US" altLang="zh-CN" sz="2400" dirty="0">
                <a:solidFill>
                  <a:schemeClr val="bg1"/>
                </a:solidFill>
              </a:rPr>
              <a:t>SK=0</a:t>
            </a:r>
            <a:r>
              <a:rPr lang="zh-CN" altLang="zh-CN" sz="2400" dirty="0">
                <a:solidFill>
                  <a:schemeClr val="bg1"/>
                </a:solidFill>
              </a:rPr>
              <a:t>，分布对称；</a:t>
            </a:r>
            <a:endParaRPr lang="en-US" altLang="zh-CN" sz="2400" dirty="0">
              <a:solidFill>
                <a:schemeClr val="bg1"/>
              </a:solidFill>
            </a:endParaRPr>
          </a:p>
          <a:p>
            <a:pPr>
              <a:lnSpc>
                <a:spcPct val="150000"/>
              </a:lnSpc>
            </a:pPr>
            <a:r>
              <a:rPr lang="en-US" altLang="zh-CN" sz="2400" dirty="0">
                <a:solidFill>
                  <a:schemeClr val="bg1"/>
                </a:solidFill>
              </a:rPr>
              <a:t>0</a:t>
            </a:r>
            <a:r>
              <a:rPr lang="zh-CN" altLang="zh-CN" sz="2400" dirty="0">
                <a:solidFill>
                  <a:schemeClr val="bg1"/>
                </a:solidFill>
              </a:rPr>
              <a:t>＜</a:t>
            </a:r>
            <a:r>
              <a:rPr lang="en-US" altLang="zh-CN" sz="2400" dirty="0">
                <a:solidFill>
                  <a:schemeClr val="bg1"/>
                </a:solidFill>
              </a:rPr>
              <a:t>SK</a:t>
            </a:r>
            <a:r>
              <a:rPr lang="zh-CN" altLang="zh-CN" sz="2400" dirty="0">
                <a:solidFill>
                  <a:schemeClr val="bg1"/>
                </a:solidFill>
              </a:rPr>
              <a:t>≤</a:t>
            </a:r>
            <a:r>
              <a:rPr lang="en-US" altLang="zh-CN" sz="2400" dirty="0">
                <a:solidFill>
                  <a:schemeClr val="bg1"/>
                </a:solidFill>
              </a:rPr>
              <a:t>0.5</a:t>
            </a:r>
            <a:r>
              <a:rPr lang="zh-CN" altLang="zh-CN" sz="2400" dirty="0">
                <a:solidFill>
                  <a:schemeClr val="bg1"/>
                </a:solidFill>
              </a:rPr>
              <a:t>，轻度右偏；</a:t>
            </a:r>
            <a:endParaRPr lang="en-US" altLang="zh-CN" sz="2400" dirty="0">
              <a:solidFill>
                <a:schemeClr val="bg1"/>
              </a:solidFill>
            </a:endParaRPr>
          </a:p>
          <a:p>
            <a:pPr>
              <a:lnSpc>
                <a:spcPct val="150000"/>
              </a:lnSpc>
            </a:pPr>
            <a:r>
              <a:rPr lang="en-US" altLang="zh-CN" sz="2400" dirty="0">
                <a:solidFill>
                  <a:schemeClr val="bg1"/>
                </a:solidFill>
              </a:rPr>
              <a:t>0.5</a:t>
            </a:r>
            <a:r>
              <a:rPr lang="zh-CN" altLang="zh-CN" sz="2400" dirty="0">
                <a:solidFill>
                  <a:schemeClr val="bg1"/>
                </a:solidFill>
              </a:rPr>
              <a:t>＜</a:t>
            </a:r>
            <a:r>
              <a:rPr lang="en-US" altLang="zh-CN" sz="2400" dirty="0">
                <a:solidFill>
                  <a:schemeClr val="bg1"/>
                </a:solidFill>
              </a:rPr>
              <a:t>SK</a:t>
            </a:r>
            <a:r>
              <a:rPr lang="zh-CN" altLang="zh-CN" sz="2400" dirty="0">
                <a:solidFill>
                  <a:schemeClr val="bg1"/>
                </a:solidFill>
              </a:rPr>
              <a:t>≤</a:t>
            </a:r>
            <a:r>
              <a:rPr lang="en-US" altLang="zh-CN" sz="2400" dirty="0">
                <a:solidFill>
                  <a:schemeClr val="bg1"/>
                </a:solidFill>
              </a:rPr>
              <a:t>1</a:t>
            </a:r>
            <a:r>
              <a:rPr lang="zh-CN" altLang="zh-CN" sz="2400" dirty="0">
                <a:solidFill>
                  <a:schemeClr val="bg1"/>
                </a:solidFill>
              </a:rPr>
              <a:t>，中度右偏；</a:t>
            </a:r>
            <a:endParaRPr lang="en-US" altLang="zh-CN" sz="2400" dirty="0">
              <a:solidFill>
                <a:schemeClr val="bg1"/>
              </a:solidFill>
            </a:endParaRPr>
          </a:p>
          <a:p>
            <a:pPr>
              <a:lnSpc>
                <a:spcPct val="150000"/>
              </a:lnSpc>
            </a:pPr>
            <a:r>
              <a:rPr lang="en-US" altLang="zh-CN" sz="2400" dirty="0">
                <a:solidFill>
                  <a:schemeClr val="bg1"/>
                </a:solidFill>
              </a:rPr>
              <a:t>SK</a:t>
            </a:r>
            <a:r>
              <a:rPr lang="zh-CN" altLang="zh-CN" sz="2400" dirty="0">
                <a:solidFill>
                  <a:schemeClr val="bg1"/>
                </a:solidFill>
              </a:rPr>
              <a:t>＞</a:t>
            </a:r>
            <a:r>
              <a:rPr lang="en-US" altLang="zh-CN" sz="2400" dirty="0">
                <a:solidFill>
                  <a:schemeClr val="bg1"/>
                </a:solidFill>
              </a:rPr>
              <a:t>1</a:t>
            </a:r>
            <a:r>
              <a:rPr lang="zh-CN" altLang="zh-CN" sz="2400" dirty="0">
                <a:solidFill>
                  <a:schemeClr val="bg1"/>
                </a:solidFill>
              </a:rPr>
              <a:t>，严重右偏。</a:t>
            </a:r>
          </a:p>
          <a:p>
            <a:pPr>
              <a:lnSpc>
                <a:spcPct val="150000"/>
              </a:lnSpc>
            </a:pPr>
            <a:r>
              <a:rPr lang="en-US" altLang="zh-CN" sz="2400" dirty="0">
                <a:solidFill>
                  <a:schemeClr val="bg1"/>
                </a:solidFill>
              </a:rPr>
              <a:t>SK</a:t>
            </a:r>
            <a:r>
              <a:rPr lang="zh-CN" altLang="zh-CN" sz="2400" dirty="0">
                <a:solidFill>
                  <a:schemeClr val="bg1"/>
                </a:solidFill>
              </a:rPr>
              <a:t>为负值，与正值相对应，不过是左偏。</a:t>
            </a:r>
          </a:p>
          <a:p>
            <a:endParaRPr lang="en-US" altLang="zh-CN" sz="2400" dirty="0">
              <a:solidFill>
                <a:schemeClr val="bg1"/>
              </a:solidFill>
            </a:endParaRPr>
          </a:p>
        </p:txBody>
      </p:sp>
      <p:pic>
        <p:nvPicPr>
          <p:cNvPr id="8" name="图片 7">
            <a:extLst>
              <a:ext uri="{FF2B5EF4-FFF2-40B4-BE49-F238E27FC236}">
                <a16:creationId xmlns:a16="http://schemas.microsoft.com/office/drawing/2014/main" id="{755B486F-A2A1-4BB5-967B-69D6B89B17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97200" y="659220"/>
            <a:ext cx="4762745" cy="3568883"/>
          </a:xfrm>
          <a:prstGeom prst="rect">
            <a:avLst/>
          </a:prstGeom>
        </p:spPr>
      </p:pic>
    </p:spTree>
    <p:extLst>
      <p:ext uri="{BB962C8B-B14F-4D97-AF65-F5344CB8AC3E}">
        <p14:creationId xmlns:p14="http://schemas.microsoft.com/office/powerpoint/2010/main" val="15507697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0" name="图片 9">
            <a:extLst>
              <a:ext uri="{FF2B5EF4-FFF2-40B4-BE49-F238E27FC236}">
                <a16:creationId xmlns:a16="http://schemas.microsoft.com/office/drawing/2014/main" id="{0EE712CB-361C-4E94-B3D7-8BDCB6D4C0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94608" y="1537721"/>
            <a:ext cx="3409950" cy="2895600"/>
          </a:xfrm>
          <a:prstGeom prst="rect">
            <a:avLst/>
          </a:prstGeom>
        </p:spPr>
      </p:pic>
      <p:pic>
        <p:nvPicPr>
          <p:cNvPr id="8" name="图片 7">
            <a:extLst>
              <a:ext uri="{FF2B5EF4-FFF2-40B4-BE49-F238E27FC236}">
                <a16:creationId xmlns:a16="http://schemas.microsoft.com/office/drawing/2014/main" id="{A29BD0FE-F782-4A31-B53B-C5ED1D0A63D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31534" y="1575821"/>
            <a:ext cx="3581400" cy="2857500"/>
          </a:xfrm>
          <a:prstGeom prst="rect">
            <a:avLst/>
          </a:prstGeom>
        </p:spPr>
      </p:pic>
    </p:spTree>
    <p:extLst>
      <p:ext uri="{BB962C8B-B14F-4D97-AF65-F5344CB8AC3E}">
        <p14:creationId xmlns:p14="http://schemas.microsoft.com/office/powerpoint/2010/main" val="26812423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2796407"/>
          </a:xfrm>
          <a:prstGeom prst="rect">
            <a:avLst/>
          </a:prstGeom>
          <a:noFill/>
        </p:spPr>
        <p:txBody>
          <a:bodyPr wrap="square" rtlCol="0" anchor="t">
            <a:spAutoFit/>
          </a:bodyPr>
          <a:lstStyle/>
          <a:p>
            <a:pPr>
              <a:lnSpc>
                <a:spcPct val="150000"/>
              </a:lnSpc>
            </a:pPr>
            <a:r>
              <a:rPr lang="zh-CN" altLang="zh-CN" sz="2400" dirty="0">
                <a:solidFill>
                  <a:schemeClr val="bg1"/>
                </a:solidFill>
              </a:rPr>
              <a:t>②标准分数：数值减去均值所得的差除以标准差。也称为</a:t>
            </a:r>
            <a:r>
              <a:rPr lang="en-US" altLang="zh-CN" sz="2400" dirty="0">
                <a:solidFill>
                  <a:schemeClr val="bg1"/>
                </a:solidFill>
              </a:rPr>
              <a:t>Z</a:t>
            </a:r>
            <a:r>
              <a:rPr lang="zh-CN" altLang="zh-CN" sz="2400" dirty="0">
                <a:solidFill>
                  <a:schemeClr val="bg1"/>
                </a:solidFill>
              </a:rPr>
              <a:t>分数，平均数为</a:t>
            </a:r>
            <a:r>
              <a:rPr lang="en-US" altLang="zh-CN" sz="2400" dirty="0">
                <a:solidFill>
                  <a:schemeClr val="bg1"/>
                </a:solidFill>
              </a:rPr>
              <a:t>0</a:t>
            </a:r>
            <a:r>
              <a:rPr lang="zh-CN" altLang="zh-CN" sz="2400" dirty="0">
                <a:solidFill>
                  <a:schemeClr val="bg1"/>
                </a:solidFill>
              </a:rPr>
              <a:t>，标准差为</a:t>
            </a:r>
            <a:r>
              <a:rPr lang="en-US" altLang="zh-CN" sz="2400" dirty="0">
                <a:solidFill>
                  <a:schemeClr val="bg1"/>
                </a:solidFill>
              </a:rPr>
              <a:t>1</a:t>
            </a:r>
            <a:r>
              <a:rPr lang="zh-CN" altLang="zh-CN" sz="2400" dirty="0">
                <a:solidFill>
                  <a:schemeClr val="bg1"/>
                </a:solidFill>
              </a:rPr>
              <a:t>。</a:t>
            </a:r>
          </a:p>
          <a:p>
            <a:pPr>
              <a:lnSpc>
                <a:spcPct val="150000"/>
              </a:lnSpc>
            </a:pPr>
            <a:r>
              <a:rPr lang="zh-CN" altLang="zh-CN" sz="2400" dirty="0">
                <a:solidFill>
                  <a:schemeClr val="bg1"/>
                </a:solidFill>
              </a:rPr>
              <a:t>当数据成钟型分布的时候，经验法</a:t>
            </a:r>
            <a:r>
              <a:rPr lang="zh-CN" altLang="en-US" sz="2400" dirty="0">
                <a:solidFill>
                  <a:schemeClr val="bg1"/>
                </a:solidFill>
              </a:rPr>
              <a:t>表明</a:t>
            </a:r>
            <a:r>
              <a:rPr lang="zh-CN" altLang="zh-CN" sz="2400" dirty="0">
                <a:solidFill>
                  <a:schemeClr val="bg1"/>
                </a:solidFill>
              </a:rPr>
              <a:t>，</a:t>
            </a:r>
            <a:r>
              <a:rPr lang="en-US" altLang="zh-CN" sz="2400" dirty="0">
                <a:solidFill>
                  <a:schemeClr val="bg1"/>
                </a:solidFill>
              </a:rPr>
              <a:t>68%</a:t>
            </a:r>
            <a:r>
              <a:rPr lang="zh-CN" altLang="zh-CN" sz="2400" dirty="0">
                <a:solidFill>
                  <a:schemeClr val="bg1"/>
                </a:solidFill>
              </a:rPr>
              <a:t>的数据与平均数距离在</a:t>
            </a:r>
            <a:r>
              <a:rPr lang="en-US" altLang="zh-CN" sz="2400" dirty="0">
                <a:solidFill>
                  <a:schemeClr val="bg1"/>
                </a:solidFill>
              </a:rPr>
              <a:t>1</a:t>
            </a:r>
            <a:r>
              <a:rPr lang="zh-CN" altLang="zh-CN" sz="2400" dirty="0">
                <a:solidFill>
                  <a:schemeClr val="bg1"/>
                </a:solidFill>
              </a:rPr>
              <a:t>个标准差内；</a:t>
            </a:r>
            <a:r>
              <a:rPr lang="en-US" altLang="zh-CN" sz="2400" dirty="0">
                <a:solidFill>
                  <a:schemeClr val="bg1"/>
                </a:solidFill>
              </a:rPr>
              <a:t>95%</a:t>
            </a:r>
            <a:r>
              <a:rPr lang="zh-CN" altLang="zh-CN" sz="2400" dirty="0">
                <a:solidFill>
                  <a:schemeClr val="bg1"/>
                </a:solidFill>
              </a:rPr>
              <a:t>的数据与平均数距离在</a:t>
            </a:r>
            <a:r>
              <a:rPr lang="en-US" altLang="zh-CN" sz="2400" dirty="0">
                <a:solidFill>
                  <a:schemeClr val="bg1"/>
                </a:solidFill>
              </a:rPr>
              <a:t>2</a:t>
            </a:r>
            <a:r>
              <a:rPr lang="zh-CN" altLang="zh-CN" sz="2400" dirty="0">
                <a:solidFill>
                  <a:schemeClr val="bg1"/>
                </a:solidFill>
              </a:rPr>
              <a:t>个标准差内；</a:t>
            </a:r>
            <a:r>
              <a:rPr lang="en-US" altLang="zh-CN" sz="2400" dirty="0">
                <a:solidFill>
                  <a:schemeClr val="bg1"/>
                </a:solidFill>
              </a:rPr>
              <a:t>99%</a:t>
            </a:r>
            <a:r>
              <a:rPr lang="zh-CN" altLang="zh-CN" sz="2400" dirty="0">
                <a:solidFill>
                  <a:schemeClr val="bg1"/>
                </a:solidFill>
              </a:rPr>
              <a:t>的数据与平均数距离在</a:t>
            </a:r>
            <a:r>
              <a:rPr lang="en-US" altLang="zh-CN" sz="2400" dirty="0">
                <a:solidFill>
                  <a:schemeClr val="bg1"/>
                </a:solidFill>
              </a:rPr>
              <a:t>3</a:t>
            </a:r>
            <a:r>
              <a:rPr lang="zh-CN" altLang="zh-CN" sz="2400" dirty="0">
                <a:solidFill>
                  <a:schemeClr val="bg1"/>
                </a:solidFill>
              </a:rPr>
              <a:t>个标准差内。</a:t>
            </a:r>
            <a:endParaRPr lang="en-US" altLang="zh-CN" sz="2400" dirty="0">
              <a:solidFill>
                <a:schemeClr val="bg1"/>
              </a:solidFill>
            </a:endParaRPr>
          </a:p>
        </p:txBody>
      </p:sp>
    </p:spTree>
    <p:extLst>
      <p:ext uri="{BB962C8B-B14F-4D97-AF65-F5344CB8AC3E}">
        <p14:creationId xmlns:p14="http://schemas.microsoft.com/office/powerpoint/2010/main" val="3034328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1197849" y="22161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012398"/>
          </a:xfrm>
          <a:prstGeom prst="rect">
            <a:avLst/>
          </a:prstGeom>
          <a:noFill/>
        </p:spPr>
        <p:txBody>
          <a:bodyPr wrap="square" rtlCol="0" anchor="t">
            <a:spAutoFit/>
          </a:bodyPr>
          <a:lstStyle/>
          <a:p>
            <a:pPr>
              <a:lnSpc>
                <a:spcPct val="150000"/>
              </a:lnSpc>
            </a:pPr>
            <a:r>
              <a:rPr lang="zh-CN" altLang="en-US" sz="2400" dirty="0">
                <a:solidFill>
                  <a:schemeClr val="bg1"/>
                </a:solidFill>
              </a:rPr>
              <a:t>四、</a:t>
            </a:r>
            <a:r>
              <a:rPr lang="zh-CN" altLang="zh-CN" sz="2400" dirty="0">
                <a:solidFill>
                  <a:schemeClr val="bg1"/>
                </a:solidFill>
              </a:rPr>
              <a:t>变量间的相关分析</a:t>
            </a:r>
            <a:r>
              <a:rPr lang="en-US" altLang="zh-CN" sz="2400" dirty="0">
                <a:solidFill>
                  <a:schemeClr val="bg1"/>
                </a:solidFill>
              </a:rPr>
              <a:t>     </a:t>
            </a:r>
          </a:p>
          <a:p>
            <a:pPr>
              <a:lnSpc>
                <a:spcPct val="150000"/>
              </a:lnSpc>
            </a:pPr>
            <a:r>
              <a:rPr lang="zh-CN" altLang="zh-CN" sz="2400" dirty="0">
                <a:solidFill>
                  <a:schemeClr val="bg1"/>
                </a:solidFill>
              </a:rPr>
              <a:t>①变量间相关关系的分类：</a:t>
            </a:r>
          </a:p>
          <a:p>
            <a:pPr>
              <a:lnSpc>
                <a:spcPct val="150000"/>
              </a:lnSpc>
            </a:pPr>
            <a:r>
              <a:rPr lang="zh-CN" altLang="zh-CN" sz="2400" dirty="0">
                <a:solidFill>
                  <a:schemeClr val="bg1"/>
                </a:solidFill>
              </a:rPr>
              <a:t>按相关程度分：完全相关，不完全相关，不相关。</a:t>
            </a:r>
          </a:p>
          <a:p>
            <a:pPr>
              <a:lnSpc>
                <a:spcPct val="150000"/>
              </a:lnSpc>
            </a:pPr>
            <a:r>
              <a:rPr lang="zh-CN" altLang="zh-CN" sz="2400" dirty="0">
                <a:solidFill>
                  <a:schemeClr val="bg1"/>
                </a:solidFill>
              </a:rPr>
              <a:t>按相关方向分：正相关，负相关。</a:t>
            </a:r>
          </a:p>
          <a:p>
            <a:pPr>
              <a:lnSpc>
                <a:spcPct val="150000"/>
              </a:lnSpc>
            </a:pPr>
            <a:r>
              <a:rPr lang="zh-CN" altLang="zh-CN" sz="2400" dirty="0">
                <a:solidFill>
                  <a:schemeClr val="bg1"/>
                </a:solidFill>
              </a:rPr>
              <a:t>按相关形式分：线性相关（不一定是直线，曲线也可以），非线性相关。</a:t>
            </a:r>
          </a:p>
          <a:p>
            <a:pPr>
              <a:lnSpc>
                <a:spcPct val="150000"/>
              </a:lnSpc>
            </a:pPr>
            <a:r>
              <a:rPr lang="zh-CN" altLang="zh-CN" sz="2400" dirty="0">
                <a:solidFill>
                  <a:schemeClr val="bg1"/>
                </a:solidFill>
              </a:rPr>
              <a:t>相关关系并不等同于因果关系，即有相关关系的变量之间，并不一定一方由另一方引起。</a:t>
            </a:r>
          </a:p>
          <a:p>
            <a:pPr>
              <a:lnSpc>
                <a:spcPct val="150000"/>
              </a:lnSpc>
            </a:pPr>
            <a:r>
              <a:rPr lang="zh-CN" altLang="zh-CN" sz="2400" dirty="0">
                <a:solidFill>
                  <a:schemeClr val="bg1"/>
                </a:solidFill>
              </a:rPr>
              <a:t>②散点图：可以表示两个变量之间的关系。</a:t>
            </a:r>
            <a:endParaRPr lang="en-US" altLang="zh-CN" sz="2400" dirty="0">
              <a:solidFill>
                <a:schemeClr val="bg1"/>
              </a:solidFill>
            </a:endParaRPr>
          </a:p>
        </p:txBody>
      </p:sp>
    </p:spTree>
    <p:extLst>
      <p:ext uri="{BB962C8B-B14F-4D97-AF65-F5344CB8AC3E}">
        <p14:creationId xmlns:p14="http://schemas.microsoft.com/office/powerpoint/2010/main" val="23216005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8" name="图片 7">
            <a:extLst>
              <a:ext uri="{FF2B5EF4-FFF2-40B4-BE49-F238E27FC236}">
                <a16:creationId xmlns:a16="http://schemas.microsoft.com/office/drawing/2014/main" id="{F6C39704-2446-457D-9F64-54D0C4EF8A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93034" y="1054152"/>
            <a:ext cx="6060391" cy="3784548"/>
          </a:xfrm>
          <a:prstGeom prst="rect">
            <a:avLst/>
          </a:prstGeom>
        </p:spPr>
      </p:pic>
    </p:spTree>
    <p:extLst>
      <p:ext uri="{BB962C8B-B14F-4D97-AF65-F5344CB8AC3E}">
        <p14:creationId xmlns:p14="http://schemas.microsoft.com/office/powerpoint/2010/main" val="42463932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901837"/>
          </a:xfrm>
          <a:prstGeom prst="rect">
            <a:avLst/>
          </a:prstGeom>
          <a:noFill/>
        </p:spPr>
        <p:txBody>
          <a:bodyPr wrap="square" rtlCol="0" anchor="t">
            <a:spAutoFit/>
          </a:bodyPr>
          <a:lstStyle/>
          <a:p>
            <a:pPr>
              <a:lnSpc>
                <a:spcPct val="150000"/>
              </a:lnSpc>
            </a:pPr>
            <a:r>
              <a:rPr lang="zh-CN" altLang="zh-CN" sz="2400" dirty="0">
                <a:solidFill>
                  <a:schemeClr val="bg1"/>
                </a:solidFill>
              </a:rPr>
              <a:t>相关系数</a:t>
            </a:r>
          </a:p>
          <a:p>
            <a:pPr>
              <a:lnSpc>
                <a:spcPct val="150000"/>
              </a:lnSpc>
            </a:pPr>
            <a:r>
              <a:rPr lang="zh-CN" altLang="zh-CN" sz="2400" dirty="0">
                <a:solidFill>
                  <a:schemeClr val="bg1"/>
                </a:solidFill>
              </a:rPr>
              <a:t>相关系数是度量两个变量间相关关系的统计量。最常用的相关系数是</a:t>
            </a:r>
            <a:r>
              <a:rPr lang="en-US" altLang="zh-CN" sz="2400" dirty="0">
                <a:solidFill>
                  <a:schemeClr val="bg1"/>
                </a:solidFill>
              </a:rPr>
              <a:t>Pearson</a:t>
            </a:r>
            <a:r>
              <a:rPr lang="zh-CN" altLang="zh-CN" sz="2400" dirty="0">
                <a:solidFill>
                  <a:schemeClr val="bg1"/>
                </a:solidFill>
              </a:rPr>
              <a:t>相关系数，度量的两个变量间的线性相关关系。</a:t>
            </a:r>
            <a:endParaRPr lang="en-US" altLang="zh-CN" sz="2400" dirty="0">
              <a:solidFill>
                <a:schemeClr val="bg1"/>
              </a:solidFill>
            </a:endParaRPr>
          </a:p>
          <a:p>
            <a:pPr>
              <a:lnSpc>
                <a:spcPct val="150000"/>
              </a:lnSpc>
            </a:pPr>
            <a:r>
              <a:rPr lang="en-US" altLang="zh-CN" sz="2400" dirty="0">
                <a:solidFill>
                  <a:schemeClr val="bg1"/>
                </a:solidFill>
              </a:rPr>
              <a:t>Pearson</a:t>
            </a:r>
            <a:r>
              <a:rPr lang="zh-CN" altLang="zh-CN" sz="2400">
                <a:solidFill>
                  <a:schemeClr val="bg1"/>
                </a:solidFill>
              </a:rPr>
              <a:t>相关系数</a:t>
            </a:r>
            <a:r>
              <a:rPr lang="zh-CN" altLang="en-US" sz="2400">
                <a:solidFill>
                  <a:schemeClr val="bg1"/>
                </a:solidFill>
              </a:rPr>
              <a:t>取值不同代表的含义分别是什么？把握一下！不要求计算。</a:t>
            </a:r>
            <a:endParaRPr lang="en-US" altLang="zh-CN" sz="2400" dirty="0">
              <a:solidFill>
                <a:schemeClr val="bg1"/>
              </a:solidFill>
            </a:endParaRPr>
          </a:p>
          <a:p>
            <a:pPr>
              <a:lnSpc>
                <a:spcPct val="150000"/>
              </a:lnSpc>
            </a:pPr>
            <a:endParaRPr lang="zh-CN" altLang="zh-CN" sz="2400" dirty="0">
              <a:solidFill>
                <a:schemeClr val="bg1"/>
              </a:solidFill>
            </a:endParaRPr>
          </a:p>
        </p:txBody>
      </p:sp>
    </p:spTree>
    <p:extLst>
      <p:ext uri="{BB962C8B-B14F-4D97-AF65-F5344CB8AC3E}">
        <p14:creationId xmlns:p14="http://schemas.microsoft.com/office/powerpoint/2010/main" val="1522614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34506" y="469582"/>
            <a:ext cx="7945560" cy="1131848"/>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第二十三章   统计与数据科学</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10" name="图片 9">
            <a:extLst>
              <a:ext uri="{FF2B5EF4-FFF2-40B4-BE49-F238E27FC236}">
                <a16:creationId xmlns:a16="http://schemas.microsoft.com/office/drawing/2014/main" id="{21D73CD4-BECF-491B-A6DA-F3FADB75698D}"/>
              </a:ext>
            </a:extLst>
          </p:cNvPr>
          <p:cNvPicPr>
            <a:picLocks noChangeAspect="1"/>
          </p:cNvPicPr>
          <p:nvPr/>
        </p:nvPicPr>
        <p:blipFill>
          <a:blip r:embed="rId4"/>
          <a:stretch>
            <a:fillRect/>
          </a:stretch>
        </p:blipFill>
        <p:spPr>
          <a:xfrm>
            <a:off x="1692451" y="1845938"/>
            <a:ext cx="8481356" cy="4104855"/>
          </a:xfrm>
          <a:prstGeom prst="rect">
            <a:avLst/>
          </a:prstGeom>
        </p:spPr>
      </p:pic>
    </p:spTree>
    <p:extLst>
      <p:ext uri="{BB962C8B-B14F-4D97-AF65-F5344CB8AC3E}">
        <p14:creationId xmlns:p14="http://schemas.microsoft.com/office/powerpoint/2010/main" val="23407228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523806"/>
            <a:ext cx="7945560" cy="1131848"/>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第一节   统计学</a:t>
            </a:r>
            <a:endParaRPr lang="en-US" altLang="zh-CN" sz="2400" dirty="0">
              <a:solidFill>
                <a:schemeClr val="bg1"/>
              </a:solidFill>
            </a:endParaRPr>
          </a:p>
          <a:p>
            <a:pPr algn="ct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B60D293B-FE45-4F1B-B461-314D3A1BB0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6238" y="1137144"/>
            <a:ext cx="10435054" cy="1641470"/>
          </a:xfrm>
          <a:prstGeom prst="rect">
            <a:avLst/>
          </a:prstGeom>
        </p:spPr>
      </p:pic>
      <p:pic>
        <p:nvPicPr>
          <p:cNvPr id="10" name="图片 9">
            <a:extLst>
              <a:ext uri="{FF2B5EF4-FFF2-40B4-BE49-F238E27FC236}">
                <a16:creationId xmlns:a16="http://schemas.microsoft.com/office/drawing/2014/main" id="{3B815D01-1585-437E-99E6-547A7A2C0D6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56238" y="2778614"/>
            <a:ext cx="10435054" cy="3904778"/>
          </a:xfrm>
          <a:prstGeom prst="rect">
            <a:avLst/>
          </a:prstGeom>
        </p:spPr>
      </p:pic>
    </p:spTree>
    <p:extLst>
      <p:ext uri="{BB962C8B-B14F-4D97-AF65-F5344CB8AC3E}">
        <p14:creationId xmlns:p14="http://schemas.microsoft.com/office/powerpoint/2010/main" val="27309701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901837"/>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第二节  变量和数据</a:t>
            </a:r>
            <a:endParaRPr lang="en-US" altLang="zh-CN" sz="2400" dirty="0">
              <a:solidFill>
                <a:schemeClr val="bg1"/>
              </a:solidFill>
            </a:endParaRPr>
          </a:p>
          <a:p>
            <a:pPr fontAlgn="base" latinLnBrk="1">
              <a:lnSpc>
                <a:spcPct val="150000"/>
              </a:lnSpc>
            </a:pPr>
            <a:r>
              <a:rPr lang="zh-CN" altLang="zh-CN" sz="2400" dirty="0">
                <a:solidFill>
                  <a:schemeClr val="bg1"/>
                </a:solidFill>
              </a:rPr>
              <a:t>变量：研究对象的属性或特征，相对常数而言的，可以有两个或更多个可能的值。当变量取值是数量的时候，称为定量变量或数量变量；当变量取值是类别的时候，称为分类变量；当变量取值是类别且有一定的顺序时，称为顺序变量。分类变量和顺序变量称为定性变量。</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4259434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055178"/>
          </a:xfrm>
          <a:prstGeom prst="rect">
            <a:avLst/>
          </a:prstGeom>
          <a:noFill/>
        </p:spPr>
        <p:txBody>
          <a:bodyPr wrap="square" rtlCol="0" anchor="t">
            <a:spAutoFit/>
          </a:bodyPr>
          <a:lstStyle/>
          <a:p>
            <a:r>
              <a:rPr lang="zh-CN" altLang="zh-CN" sz="2400" dirty="0">
                <a:solidFill>
                  <a:schemeClr val="bg1"/>
                </a:solidFill>
              </a:rPr>
              <a:t>数据：是对变量进行测量、观测的结果。</a:t>
            </a:r>
          </a:p>
          <a:p>
            <a:r>
              <a:rPr lang="zh-CN" altLang="zh-CN" sz="2400" dirty="0">
                <a:solidFill>
                  <a:schemeClr val="bg1"/>
                </a:solidFill>
              </a:rPr>
              <a:t>数据的类型：按照所采用的计量尺度，可以将统计数据分为分类数据、顺序数据、数值型数据。</a:t>
            </a:r>
            <a:endParaRPr lang="en-US" altLang="zh-CN" sz="2400" dirty="0">
              <a:solidFill>
                <a:schemeClr val="bg1"/>
              </a:solidFill>
            </a:endParaRPr>
          </a:p>
          <a:p>
            <a:endParaRPr lang="zh-CN" altLang="zh-CN" sz="2400" dirty="0">
              <a:solidFill>
                <a:schemeClr val="bg1"/>
              </a:solidFill>
            </a:endParaRPr>
          </a:p>
          <a:p>
            <a:pPr fontAlgn="base" latinLnBrk="1">
              <a:lnSpc>
                <a:spcPct val="150000"/>
              </a:lnSpc>
            </a:pPr>
            <a:endParaRPr lang="en-US" altLang="zh-CN" sz="2400" dirty="0">
              <a:solidFill>
                <a:schemeClr val="bg1"/>
              </a:solidFill>
            </a:endParaRPr>
          </a:p>
        </p:txBody>
      </p:sp>
      <p:graphicFrame>
        <p:nvGraphicFramePr>
          <p:cNvPr id="2" name="表格 1">
            <a:extLst>
              <a:ext uri="{FF2B5EF4-FFF2-40B4-BE49-F238E27FC236}">
                <a16:creationId xmlns:a16="http://schemas.microsoft.com/office/drawing/2014/main" id="{C2D05E26-6CAC-47E5-A8E8-80DF8782002E}"/>
              </a:ext>
            </a:extLst>
          </p:cNvPr>
          <p:cNvGraphicFramePr>
            <a:graphicFrameLocks noGrp="1"/>
          </p:cNvGraphicFramePr>
          <p:nvPr>
            <p:extLst>
              <p:ext uri="{D42A27DB-BD31-4B8C-83A1-F6EECF244321}">
                <p14:modId xmlns:p14="http://schemas.microsoft.com/office/powerpoint/2010/main" val="1838366444"/>
              </p:ext>
            </p:extLst>
          </p:nvPr>
        </p:nvGraphicFramePr>
        <p:xfrm>
          <a:off x="1040764" y="2506185"/>
          <a:ext cx="10284643" cy="3191227"/>
        </p:xfrm>
        <a:graphic>
          <a:graphicData uri="http://schemas.openxmlformats.org/drawingml/2006/table">
            <a:tbl>
              <a:tblPr firstRow="1" firstCol="1" bandRow="1" bandCol="1">
                <a:tableStyleId>{5C22544A-7EE6-4342-B048-85BDC9FD1C3A}</a:tableStyleId>
              </a:tblPr>
              <a:tblGrid>
                <a:gridCol w="1394387">
                  <a:extLst>
                    <a:ext uri="{9D8B030D-6E8A-4147-A177-3AD203B41FA5}">
                      <a16:colId xmlns:a16="http://schemas.microsoft.com/office/drawing/2014/main" val="3682849768"/>
                    </a:ext>
                  </a:extLst>
                </a:gridCol>
                <a:gridCol w="5087005">
                  <a:extLst>
                    <a:ext uri="{9D8B030D-6E8A-4147-A177-3AD203B41FA5}">
                      <a16:colId xmlns:a16="http://schemas.microsoft.com/office/drawing/2014/main" val="2903565529"/>
                    </a:ext>
                  </a:extLst>
                </a:gridCol>
                <a:gridCol w="3803251">
                  <a:extLst>
                    <a:ext uri="{9D8B030D-6E8A-4147-A177-3AD203B41FA5}">
                      <a16:colId xmlns:a16="http://schemas.microsoft.com/office/drawing/2014/main" val="1994458226"/>
                    </a:ext>
                  </a:extLst>
                </a:gridCol>
              </a:tblGrid>
              <a:tr h="455890">
                <a:tc>
                  <a:txBody>
                    <a:bodyPr/>
                    <a:lstStyle/>
                    <a:p>
                      <a:pPr indent="261620" algn="just">
                        <a:spcAft>
                          <a:spcPts val="0"/>
                        </a:spcAft>
                      </a:pPr>
                      <a:r>
                        <a:rPr lang="zh-CN" sz="2400" kern="100" dirty="0">
                          <a:effectLst/>
                        </a:rPr>
                        <a:t>类型</a:t>
                      </a:r>
                      <a:endParaRPr lang="zh-CN"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2400" kern="100">
                          <a:effectLst/>
                        </a:rPr>
                        <a:t>定义</a:t>
                      </a:r>
                      <a:endParaRPr lang="zh-CN" sz="2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2400" kern="100">
                          <a:effectLst/>
                        </a:rPr>
                        <a:t>特征</a:t>
                      </a:r>
                      <a:endParaRPr lang="zh-CN" sz="2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722732378"/>
                  </a:ext>
                </a:extLst>
              </a:tr>
              <a:tr h="911779">
                <a:tc>
                  <a:txBody>
                    <a:bodyPr/>
                    <a:lstStyle/>
                    <a:p>
                      <a:pPr indent="200660" algn="just">
                        <a:spcAft>
                          <a:spcPts val="0"/>
                        </a:spcAft>
                      </a:pPr>
                      <a:r>
                        <a:rPr lang="zh-CN" sz="2400" kern="100" dirty="0">
                          <a:effectLst/>
                        </a:rPr>
                        <a:t>分类数据</a:t>
                      </a:r>
                      <a:endParaRPr lang="zh-CN"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2400" kern="100" dirty="0">
                          <a:effectLst/>
                        </a:rPr>
                        <a:t>表现为类别，通常用文字表述，也可用数值代码表示，但不区分顺序。</a:t>
                      </a:r>
                      <a:endParaRPr lang="zh-CN"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rowSpan="2">
                  <a:txBody>
                    <a:bodyPr/>
                    <a:lstStyle/>
                    <a:p>
                      <a:pPr indent="266700" algn="just">
                        <a:spcAft>
                          <a:spcPts val="0"/>
                        </a:spcAft>
                      </a:pPr>
                      <a:r>
                        <a:rPr lang="zh-CN" sz="2400" kern="100">
                          <a:effectLst/>
                        </a:rPr>
                        <a:t>不能用数值表示，其结果表现为类别，统称为定性数据。</a:t>
                      </a:r>
                      <a:endParaRPr lang="zh-CN" sz="2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776236086"/>
                  </a:ext>
                </a:extLst>
              </a:tr>
              <a:tr h="911779">
                <a:tc>
                  <a:txBody>
                    <a:bodyPr/>
                    <a:lstStyle/>
                    <a:p>
                      <a:pPr indent="200660" algn="just">
                        <a:spcAft>
                          <a:spcPts val="0"/>
                        </a:spcAft>
                      </a:pPr>
                      <a:r>
                        <a:rPr lang="zh-CN" sz="2400" kern="100">
                          <a:effectLst/>
                        </a:rPr>
                        <a:t>顺序数据</a:t>
                      </a:r>
                      <a:endParaRPr lang="zh-CN" sz="2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2400" kern="100" dirty="0">
                          <a:effectLst/>
                        </a:rPr>
                        <a:t>表现为类别，通常用文字表述，也可用数值代码表示，但有顺序。</a:t>
                      </a:r>
                      <a:endParaRPr lang="zh-CN"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vMerge="1">
                  <a:txBody>
                    <a:bodyPr/>
                    <a:lstStyle/>
                    <a:p>
                      <a:endParaRPr lang="zh-CN" altLang="en-US"/>
                    </a:p>
                  </a:txBody>
                  <a:tcPr/>
                </a:tc>
                <a:extLst>
                  <a:ext uri="{0D108BD9-81ED-4DB2-BD59-A6C34878D82A}">
                    <a16:rowId xmlns:a16="http://schemas.microsoft.com/office/drawing/2014/main" val="2171116002"/>
                  </a:ext>
                </a:extLst>
              </a:tr>
              <a:tr h="911779">
                <a:tc>
                  <a:txBody>
                    <a:bodyPr/>
                    <a:lstStyle/>
                    <a:p>
                      <a:pPr indent="200660" algn="just">
                        <a:spcAft>
                          <a:spcPts val="0"/>
                        </a:spcAft>
                      </a:pPr>
                      <a:r>
                        <a:rPr lang="zh-CN" sz="2400" kern="100">
                          <a:effectLst/>
                        </a:rPr>
                        <a:t>数值型数据</a:t>
                      </a:r>
                      <a:endParaRPr lang="zh-CN" sz="24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altLang="zh-CN" sz="2400" kern="100" dirty="0">
                          <a:effectLst/>
                        </a:rPr>
                        <a:t>通常用数值来表现。</a:t>
                      </a:r>
                      <a:endParaRPr lang="zh-CN"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2400" kern="100" dirty="0">
                          <a:effectLst/>
                        </a:rPr>
                        <a:t>说明的是现象的数量特征，</a:t>
                      </a:r>
                      <a:endParaRPr lang="zh-CN"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482643641"/>
                  </a:ext>
                </a:extLst>
              </a:tr>
            </a:tbl>
          </a:graphicData>
        </a:graphic>
      </p:graphicFrame>
    </p:spTree>
    <p:extLst>
      <p:ext uri="{BB962C8B-B14F-4D97-AF65-F5344CB8AC3E}">
        <p14:creationId xmlns:p14="http://schemas.microsoft.com/office/powerpoint/2010/main" val="2874820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3717171"/>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第三节  数据的来源</a:t>
            </a:r>
            <a:endParaRPr lang="en-US" altLang="zh-CN" sz="2400" dirty="0">
              <a:solidFill>
                <a:schemeClr val="bg1"/>
              </a:solidFill>
            </a:endParaRPr>
          </a:p>
          <a:p>
            <a:r>
              <a:rPr lang="zh-CN" altLang="zh-CN" sz="2400" dirty="0">
                <a:solidFill>
                  <a:schemeClr val="bg1"/>
                </a:solidFill>
              </a:rPr>
              <a:t>数据的来源</a:t>
            </a:r>
          </a:p>
          <a:p>
            <a:r>
              <a:rPr lang="zh-CN" altLang="zh-CN" sz="2400" dirty="0">
                <a:solidFill>
                  <a:schemeClr val="bg1"/>
                </a:solidFill>
              </a:rPr>
              <a:t>①观测数据：通过直接调查或测量而收集到的数据；</a:t>
            </a:r>
          </a:p>
          <a:p>
            <a:r>
              <a:rPr lang="zh-CN" altLang="zh-CN" sz="2400" dirty="0">
                <a:solidFill>
                  <a:schemeClr val="bg1"/>
                </a:solidFill>
              </a:rPr>
              <a:t>②实验数据：通过在实验中控制实验对象以及所处的实验环境收集到的数据。（大部分自然科学数据都是）</a:t>
            </a:r>
          </a:p>
          <a:p>
            <a:r>
              <a:rPr lang="zh-CN" altLang="zh-CN" sz="2400" dirty="0">
                <a:solidFill>
                  <a:schemeClr val="bg1"/>
                </a:solidFill>
              </a:rPr>
              <a:t>③一手数据：直接的调查和科学实验（两个方法：一是调查或观察，二是实验）；</a:t>
            </a:r>
          </a:p>
          <a:p>
            <a:r>
              <a:rPr lang="zh-CN" altLang="zh-CN" sz="2400" dirty="0">
                <a:solidFill>
                  <a:schemeClr val="bg1"/>
                </a:solidFill>
              </a:rPr>
              <a:t>④二手数据：别人的调查或实验数据。</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17804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4086503"/>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第四节   </a:t>
            </a:r>
            <a:r>
              <a:rPr lang="zh-CN" altLang="zh-CN" sz="2400" dirty="0">
                <a:solidFill>
                  <a:schemeClr val="bg1"/>
                </a:solidFill>
              </a:rPr>
              <a:t>统计调查</a:t>
            </a:r>
            <a:endParaRPr lang="en-US" altLang="zh-CN" sz="2400" dirty="0">
              <a:solidFill>
                <a:schemeClr val="bg1"/>
              </a:solidFill>
            </a:endParaRPr>
          </a:p>
          <a:p>
            <a:r>
              <a:rPr lang="zh-CN" altLang="zh-CN" sz="2400" dirty="0">
                <a:solidFill>
                  <a:schemeClr val="bg1"/>
                </a:solidFill>
              </a:rPr>
              <a:t>统计调查的概念：按照预定的目的和任务，运用科学的统计调查方法有计划有组织地搜集数据信息资料的过程。</a:t>
            </a:r>
          </a:p>
          <a:p>
            <a:r>
              <a:rPr lang="zh-CN" altLang="zh-CN" sz="2400" dirty="0">
                <a:solidFill>
                  <a:schemeClr val="bg1"/>
                </a:solidFill>
              </a:rPr>
              <a:t>统计调查的种类</a:t>
            </a:r>
          </a:p>
          <a:p>
            <a:r>
              <a:rPr lang="zh-CN" altLang="zh-CN" sz="2400" dirty="0">
                <a:solidFill>
                  <a:schemeClr val="bg1"/>
                </a:solidFill>
              </a:rPr>
              <a:t>①按调查对象的范围不同，分为全面调查和非全面调查。</a:t>
            </a:r>
          </a:p>
          <a:p>
            <a:r>
              <a:rPr lang="zh-CN" altLang="zh-CN" sz="2400" dirty="0">
                <a:solidFill>
                  <a:schemeClr val="bg1"/>
                </a:solidFill>
              </a:rPr>
              <a:t>全面调查，对构成调查对象的所有单位进行逐一的、无一遗漏的调查，包括全面统计报表和普查。</a:t>
            </a:r>
          </a:p>
          <a:p>
            <a:r>
              <a:rPr lang="zh-CN" altLang="zh-CN" sz="2400" dirty="0">
                <a:solidFill>
                  <a:schemeClr val="bg1"/>
                </a:solidFill>
              </a:rPr>
              <a:t>非全面调查，对调查对象中的一部分单位进行调查，包括非全面统计报表、抽样调查、重点调查、典型调查等。</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9378947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5563831"/>
          </a:xfrm>
          <a:prstGeom prst="rect">
            <a:avLst/>
          </a:prstGeom>
          <a:noFill/>
        </p:spPr>
        <p:txBody>
          <a:bodyPr wrap="square" rtlCol="0" anchor="t">
            <a:spAutoFit/>
          </a:bodyPr>
          <a:lstStyle/>
          <a:p>
            <a:pPr>
              <a:lnSpc>
                <a:spcPct val="150000"/>
              </a:lnSpc>
            </a:pPr>
            <a:r>
              <a:rPr lang="zh-CN" altLang="zh-CN" sz="2400" dirty="0">
                <a:solidFill>
                  <a:schemeClr val="bg1"/>
                </a:solidFill>
              </a:rPr>
              <a:t>②按调查登记的时间是否连续，分为连续调查和不连续调查。</a:t>
            </a:r>
          </a:p>
          <a:p>
            <a:pPr>
              <a:lnSpc>
                <a:spcPct val="150000"/>
              </a:lnSpc>
            </a:pPr>
            <a:r>
              <a:rPr lang="zh-CN" altLang="zh-CN" sz="2400" dirty="0">
                <a:solidFill>
                  <a:schemeClr val="bg1"/>
                </a:solidFill>
              </a:rPr>
              <a:t>连续调查，是为观察总体现象在一定时期内（通常一年内）的数量变化，它要求随着调查对象的发展变化，连续地进行调查登记。如工厂的产品生产、人口的出生、死亡。说明现象的发展过程。</a:t>
            </a:r>
          </a:p>
          <a:p>
            <a:pPr>
              <a:lnSpc>
                <a:spcPct val="150000"/>
              </a:lnSpc>
            </a:pPr>
            <a:r>
              <a:rPr lang="zh-CN" altLang="zh-CN" sz="2400" dirty="0">
                <a:solidFill>
                  <a:schemeClr val="bg1"/>
                </a:solidFill>
              </a:rPr>
              <a:t>不连续调查，是间隔一个相当长的时间（通常一年以上）所作的调查，一般是为了对总体现象在一定时点的状态进行研究。如生产设备拥有数、耕地面积等。</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1078454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1802</TotalTime>
  <Words>2555</Words>
  <Application>Microsoft Office PowerPoint</Application>
  <PresentationFormat>宽屏</PresentationFormat>
  <Paragraphs>225</Paragraphs>
  <Slides>29</Slides>
  <Notes>29</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29</vt:i4>
      </vt:variant>
    </vt:vector>
  </HeadingPairs>
  <TitlesOfParts>
    <vt:vector size="37" baseType="lpstr">
      <vt:lpstr>等线</vt:lpstr>
      <vt:lpstr>华文新魏</vt:lpstr>
      <vt:lpstr>华文中宋</vt:lpstr>
      <vt:lpstr>Arial</vt:lpstr>
      <vt:lpstr>Calibri</vt:lpstr>
      <vt:lpstr>Cambria Math</vt:lpstr>
      <vt:lpstr>Times New Roman</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425</cp:revision>
  <dcterms:created xsi:type="dcterms:W3CDTF">2017-05-13T03:05:00Z</dcterms:created>
  <dcterms:modified xsi:type="dcterms:W3CDTF">2022-08-09T02:59:52Z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