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tags/tag2.xml" ContentType="application/vnd.openxmlformats-officedocument.presentationml.tags+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8"/>
  </p:notesMasterIdLst>
  <p:sldIdLst>
    <p:sldId id="256" r:id="rId2"/>
    <p:sldId id="378" r:id="rId3"/>
    <p:sldId id="379" r:id="rId4"/>
    <p:sldId id="386" r:id="rId5"/>
    <p:sldId id="380" r:id="rId6"/>
    <p:sldId id="385" r:id="rId7"/>
    <p:sldId id="381" r:id="rId8"/>
    <p:sldId id="382" r:id="rId9"/>
    <p:sldId id="383" r:id="rId10"/>
    <p:sldId id="384" r:id="rId11"/>
    <p:sldId id="387" r:id="rId12"/>
    <p:sldId id="388" r:id="rId13"/>
    <p:sldId id="389" r:id="rId14"/>
    <p:sldId id="390" r:id="rId15"/>
    <p:sldId id="391" r:id="rId16"/>
    <p:sldId id="392" r:id="rId17"/>
  </p:sldIdLst>
  <p:sldSz cx="12192000" cy="6858000"/>
  <p:notesSz cx="6858000" cy="9144000"/>
  <p:custDataLst>
    <p:tags r:id="rId19"/>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87">
          <p15:clr>
            <a:srgbClr val="A4A3A4"/>
          </p15:clr>
        </p15:guide>
        <p15:guide id="2" orient="horz" pos="948">
          <p15:clr>
            <a:srgbClr val="A4A3A4"/>
          </p15:clr>
        </p15:guide>
        <p15:guide id="3" orient="horz" pos="4065">
          <p15:clr>
            <a:srgbClr val="A4A3A4"/>
          </p15:clr>
        </p15:guide>
        <p15:guide id="4" pos="3840">
          <p15:clr>
            <a:srgbClr val="A4A3A4"/>
          </p15:clr>
        </p15:guide>
        <p15:guide id="5" pos="436">
          <p15:clr>
            <a:srgbClr val="A4A3A4"/>
          </p15:clr>
        </p15:guide>
        <p15:guide id="6" pos="726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637" autoAdjust="0"/>
    <p:restoredTop sz="94660"/>
  </p:normalViewPr>
  <p:slideViewPr>
    <p:cSldViewPr snapToGrid="0" showGuides="1">
      <p:cViewPr varScale="1">
        <p:scale>
          <a:sx n="72" d="100"/>
          <a:sy n="72" d="100"/>
        </p:scale>
        <p:origin x="426" y="72"/>
      </p:cViewPr>
      <p:guideLst>
        <p:guide orient="horz" pos="2487"/>
        <p:guide orient="horz" pos="948"/>
        <p:guide orient="horz" pos="4065"/>
        <p:guide pos="3840"/>
        <p:guide pos="436"/>
        <p:guide pos="7264"/>
      </p:guideLst>
    </p:cSldViewPr>
  </p:slideViewPr>
  <p:notesTextViewPr>
    <p:cViewPr>
      <p:scale>
        <a:sx n="1" d="1"/>
        <a:sy n="1" d="1"/>
      </p:scale>
      <p:origin x="0" y="0"/>
    </p:cViewPr>
  </p:notesTextViewPr>
  <p:sorterViewPr>
    <p:cViewPr>
      <p:scale>
        <a:sx n="139" d="100"/>
        <a:sy n="139"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B95DA7-C378-4EA6-96C8-9729AD8A43DD}" type="datetimeFigureOut">
              <a:rPr lang="zh-CN" altLang="en-US" smtClean="0"/>
              <a:t>2022/6/14</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D398E3-16CD-4F8A-A268-FE366D8E7381}"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10</a:t>
            </a:fld>
            <a:endParaRPr lang="zh-CN" altLang="en-US"/>
          </a:p>
        </p:txBody>
      </p:sp>
    </p:spTree>
    <p:extLst>
      <p:ext uri="{BB962C8B-B14F-4D97-AF65-F5344CB8AC3E}">
        <p14:creationId xmlns:p14="http://schemas.microsoft.com/office/powerpoint/2010/main" val="37542368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11</a:t>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12</a:t>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13</a:t>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14</a:t>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15</a:t>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16</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a:t>
            </a:fld>
            <a:endParaRPr lang="zh-CN" altLang="en-US"/>
          </a:p>
        </p:txBody>
      </p:sp>
    </p:spTree>
    <p:extLst>
      <p:ext uri="{BB962C8B-B14F-4D97-AF65-F5344CB8AC3E}">
        <p14:creationId xmlns:p14="http://schemas.microsoft.com/office/powerpoint/2010/main" val="19349228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5</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6</a:t>
            </a:fld>
            <a:endParaRPr lang="zh-CN" altLang="en-US"/>
          </a:p>
        </p:txBody>
      </p:sp>
    </p:spTree>
    <p:extLst>
      <p:ext uri="{BB962C8B-B14F-4D97-AF65-F5344CB8AC3E}">
        <p14:creationId xmlns:p14="http://schemas.microsoft.com/office/powerpoint/2010/main" val="25699492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7</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8</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9</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10890792" y="3345440"/>
            <a:ext cx="1301207" cy="3069398"/>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8311358" y="142667"/>
            <a:ext cx="3880643" cy="4316073"/>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5808252" y="1"/>
            <a:ext cx="4163416" cy="1879305"/>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2022/6/14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13" name="图片占位符 12"/>
          <p:cNvSpPr>
            <a:spLocks noGrp="1"/>
          </p:cNvSpPr>
          <p:nvPr>
            <p:ph type="pic" sz="quarter" idx="10"/>
          </p:nvPr>
        </p:nvSpPr>
        <p:spPr>
          <a:xfrm>
            <a:off x="1295495" y="1716603"/>
            <a:ext cx="4262993" cy="4262992"/>
          </a:xfrm>
          <a:custGeom>
            <a:avLst/>
            <a:gdLst>
              <a:gd name="connsiteX0" fmla="*/ 2187077 w 4262993"/>
              <a:gd name="connsiteY0" fmla="*/ 0 h 4262992"/>
              <a:gd name="connsiteX1" fmla="*/ 2323431 w 4262993"/>
              <a:gd name="connsiteY1" fmla="*/ 56479 h 4262992"/>
              <a:gd name="connsiteX2" fmla="*/ 4206514 w 4262993"/>
              <a:gd name="connsiteY2" fmla="*/ 1939563 h 4262992"/>
              <a:gd name="connsiteX3" fmla="*/ 4206514 w 4262993"/>
              <a:gd name="connsiteY3" fmla="*/ 2212270 h 4262992"/>
              <a:gd name="connsiteX4" fmla="*/ 2212271 w 4262993"/>
              <a:gd name="connsiteY4" fmla="*/ 4206513 h 4262992"/>
              <a:gd name="connsiteX5" fmla="*/ 1939564 w 4262993"/>
              <a:gd name="connsiteY5" fmla="*/ 4206513 h 4262992"/>
              <a:gd name="connsiteX6" fmla="*/ 56480 w 4262993"/>
              <a:gd name="connsiteY6" fmla="*/ 2323430 h 4262992"/>
              <a:gd name="connsiteX7" fmla="*/ 56480 w 4262993"/>
              <a:gd name="connsiteY7" fmla="*/ 2050723 h 4262992"/>
              <a:gd name="connsiteX8" fmla="*/ 2050724 w 4262993"/>
              <a:gd name="connsiteY8" fmla="*/ 56479 h 4262992"/>
              <a:gd name="connsiteX9" fmla="*/ 2187077 w 4262993"/>
              <a:gd name="connsiteY9" fmla="*/ 0 h 4262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62993" h="4262992">
                <a:moveTo>
                  <a:pt x="2187077" y="0"/>
                </a:moveTo>
                <a:cubicBezTo>
                  <a:pt x="2236427" y="0"/>
                  <a:pt x="2285777" y="18826"/>
                  <a:pt x="2323431" y="56479"/>
                </a:cubicBezTo>
                <a:lnTo>
                  <a:pt x="4206514" y="1939563"/>
                </a:lnTo>
                <a:cubicBezTo>
                  <a:pt x="4281820" y="2014869"/>
                  <a:pt x="4281820" y="2136963"/>
                  <a:pt x="4206514" y="2212270"/>
                </a:cubicBezTo>
                <a:lnTo>
                  <a:pt x="2212271" y="4206513"/>
                </a:lnTo>
                <a:cubicBezTo>
                  <a:pt x="2136964" y="4281819"/>
                  <a:pt x="2014870" y="4281819"/>
                  <a:pt x="1939564" y="4206513"/>
                </a:cubicBezTo>
                <a:lnTo>
                  <a:pt x="56480" y="2323430"/>
                </a:lnTo>
                <a:cubicBezTo>
                  <a:pt x="-18826" y="2248123"/>
                  <a:pt x="-18826" y="2126029"/>
                  <a:pt x="56480" y="2050723"/>
                </a:cubicBezTo>
                <a:lnTo>
                  <a:pt x="2050724" y="56479"/>
                </a:lnTo>
                <a:cubicBezTo>
                  <a:pt x="2088377" y="18826"/>
                  <a:pt x="2137727" y="0"/>
                  <a:pt x="2187077" y="0"/>
                </a:cubicBez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5349054" y="21308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5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5"/>
                </a:lnTo>
                <a:cubicBezTo>
                  <a:pt x="-8882" y="1060685"/>
                  <a:pt x="-8882" y="1003079"/>
                  <a:pt x="26648" y="967549"/>
                </a:cubicBezTo>
                <a:lnTo>
                  <a:pt x="967550" y="26647"/>
                </a:lnTo>
                <a:cubicBezTo>
                  <a:pt x="985315" y="8882"/>
                  <a:pt x="1008599" y="0"/>
                  <a:pt x="1031884" y="0"/>
                </a:cubicBezTo>
                <a:close/>
              </a:path>
            </a:pathLst>
          </a:custGeom>
        </p:spPr>
        <p:txBody>
          <a:bodyPr wrap="square">
            <a:noAutofit/>
          </a:bodyPr>
          <a:lstStyle/>
          <a:p>
            <a:endParaRPr lang="zh-CN" altLang="en-US"/>
          </a:p>
        </p:txBody>
      </p:sp>
      <p:sp>
        <p:nvSpPr>
          <p:cNvPr id="15" name="图片占位符 14"/>
          <p:cNvSpPr>
            <a:spLocks noGrp="1"/>
          </p:cNvSpPr>
          <p:nvPr>
            <p:ph type="pic" sz="quarter" idx="12"/>
          </p:nvPr>
        </p:nvSpPr>
        <p:spPr>
          <a:xfrm>
            <a:off x="4739453" y="40104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6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6"/>
                </a:lnTo>
                <a:cubicBezTo>
                  <a:pt x="-8882" y="1060686"/>
                  <a:pt x="-8882" y="1003079"/>
                  <a:pt x="26648" y="967549"/>
                </a:cubicBezTo>
                <a:lnTo>
                  <a:pt x="967550" y="26647"/>
                </a:lnTo>
                <a:cubicBezTo>
                  <a:pt x="985315" y="8882"/>
                  <a:pt x="1008600" y="0"/>
                  <a:pt x="1031884" y="0"/>
                </a:cubicBezTo>
                <a:close/>
              </a:path>
            </a:pathLst>
          </a:custGeom>
        </p:spPr>
        <p:txBody>
          <a:bodyPr wrap="square">
            <a:noAutofit/>
          </a:bodyPr>
          <a:lstStyle/>
          <a:p>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14" name="图片占位符 13"/>
          <p:cNvSpPr>
            <a:spLocks noGrp="1"/>
          </p:cNvSpPr>
          <p:nvPr>
            <p:ph type="pic" sz="quarter" idx="13"/>
          </p:nvPr>
        </p:nvSpPr>
        <p:spPr>
          <a:xfrm>
            <a:off x="4315366" y="2034973"/>
            <a:ext cx="2093747" cy="1201420"/>
          </a:xfrm>
          <a:custGeom>
            <a:avLst/>
            <a:gdLst>
              <a:gd name="connsiteX0" fmla="*/ 115228 w 2093747"/>
              <a:gd name="connsiteY0" fmla="*/ 0 h 1201420"/>
              <a:gd name="connsiteX1" fmla="*/ 1978519 w 2093747"/>
              <a:gd name="connsiteY1" fmla="*/ 0 h 1201420"/>
              <a:gd name="connsiteX2" fmla="*/ 2093747 w 2093747"/>
              <a:gd name="connsiteY2" fmla="*/ 115228 h 1201420"/>
              <a:gd name="connsiteX3" fmla="*/ 2093747 w 2093747"/>
              <a:gd name="connsiteY3" fmla="*/ 1086192 h 1201420"/>
              <a:gd name="connsiteX4" fmla="*/ 1978519 w 2093747"/>
              <a:gd name="connsiteY4" fmla="*/ 1201420 h 1201420"/>
              <a:gd name="connsiteX5" fmla="*/ 115228 w 2093747"/>
              <a:gd name="connsiteY5" fmla="*/ 1201420 h 1201420"/>
              <a:gd name="connsiteX6" fmla="*/ 0 w 2093747"/>
              <a:gd name="connsiteY6" fmla="*/ 1086192 h 1201420"/>
              <a:gd name="connsiteX7" fmla="*/ 0 w 2093747"/>
              <a:gd name="connsiteY7" fmla="*/ 115228 h 1201420"/>
              <a:gd name="connsiteX8" fmla="*/ 115228 w 2093747"/>
              <a:gd name="connsiteY8" fmla="*/ 0 h 120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1201420">
                <a:moveTo>
                  <a:pt x="115228" y="0"/>
                </a:moveTo>
                <a:lnTo>
                  <a:pt x="1978519" y="0"/>
                </a:lnTo>
                <a:cubicBezTo>
                  <a:pt x="2042158" y="0"/>
                  <a:pt x="2093747" y="51589"/>
                  <a:pt x="2093747" y="115228"/>
                </a:cubicBezTo>
                <a:lnTo>
                  <a:pt x="2093747" y="1086192"/>
                </a:lnTo>
                <a:cubicBezTo>
                  <a:pt x="2093747" y="1149831"/>
                  <a:pt x="2042158" y="1201420"/>
                  <a:pt x="1978519" y="1201420"/>
                </a:cubicBezTo>
                <a:lnTo>
                  <a:pt x="115228" y="1201420"/>
                </a:lnTo>
                <a:cubicBezTo>
                  <a:pt x="51589" y="1201420"/>
                  <a:pt x="0" y="1149831"/>
                  <a:pt x="0" y="1086192"/>
                </a:cubicBezTo>
                <a:lnTo>
                  <a:pt x="0" y="115228"/>
                </a:lnTo>
                <a:cubicBezTo>
                  <a:pt x="0" y="51589"/>
                  <a:pt x="51589" y="0"/>
                  <a:pt x="115228" y="0"/>
                </a:cubicBezTo>
                <a:close/>
              </a:path>
            </a:pathLst>
          </a:custGeom>
        </p:spPr>
        <p:txBody>
          <a:bodyPr wrap="square">
            <a:noAutofit/>
          </a:bodyPr>
          <a:lstStyle/>
          <a:p>
            <a:endParaRPr lang="zh-CN" altLang="en-US"/>
          </a:p>
        </p:txBody>
      </p:sp>
      <p:sp>
        <p:nvSpPr>
          <p:cNvPr id="15" name="图片占位符 14"/>
          <p:cNvSpPr>
            <a:spLocks noGrp="1"/>
          </p:cNvSpPr>
          <p:nvPr>
            <p:ph type="pic" sz="quarter" idx="14"/>
          </p:nvPr>
        </p:nvSpPr>
        <p:spPr>
          <a:xfrm>
            <a:off x="4315366" y="3368473"/>
            <a:ext cx="2093747" cy="2298700"/>
          </a:xfrm>
          <a:custGeom>
            <a:avLst/>
            <a:gdLst>
              <a:gd name="connsiteX0" fmla="*/ 107849 w 2093747"/>
              <a:gd name="connsiteY0" fmla="*/ 0 h 2298700"/>
              <a:gd name="connsiteX1" fmla="*/ 1985898 w 2093747"/>
              <a:gd name="connsiteY1" fmla="*/ 0 h 2298700"/>
              <a:gd name="connsiteX2" fmla="*/ 2093747 w 2093747"/>
              <a:gd name="connsiteY2" fmla="*/ 107849 h 2298700"/>
              <a:gd name="connsiteX3" fmla="*/ 2093747 w 2093747"/>
              <a:gd name="connsiteY3" fmla="*/ 2190851 h 2298700"/>
              <a:gd name="connsiteX4" fmla="*/ 1985898 w 2093747"/>
              <a:gd name="connsiteY4" fmla="*/ 2298700 h 2298700"/>
              <a:gd name="connsiteX5" fmla="*/ 107849 w 2093747"/>
              <a:gd name="connsiteY5" fmla="*/ 2298700 h 2298700"/>
              <a:gd name="connsiteX6" fmla="*/ 0 w 2093747"/>
              <a:gd name="connsiteY6" fmla="*/ 2190851 h 2298700"/>
              <a:gd name="connsiteX7" fmla="*/ 0 w 2093747"/>
              <a:gd name="connsiteY7" fmla="*/ 107849 h 2298700"/>
              <a:gd name="connsiteX8" fmla="*/ 107849 w 2093747"/>
              <a:gd name="connsiteY8" fmla="*/ 0 h 2298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2298700">
                <a:moveTo>
                  <a:pt x="107849" y="0"/>
                </a:moveTo>
                <a:lnTo>
                  <a:pt x="1985898" y="0"/>
                </a:lnTo>
                <a:cubicBezTo>
                  <a:pt x="2045461" y="0"/>
                  <a:pt x="2093747" y="48286"/>
                  <a:pt x="2093747" y="107849"/>
                </a:cubicBezTo>
                <a:lnTo>
                  <a:pt x="2093747" y="2190851"/>
                </a:lnTo>
                <a:cubicBezTo>
                  <a:pt x="2093747" y="2250414"/>
                  <a:pt x="2045461" y="2298700"/>
                  <a:pt x="1985898" y="2298700"/>
                </a:cubicBezTo>
                <a:lnTo>
                  <a:pt x="107849" y="2298700"/>
                </a:lnTo>
                <a:cubicBezTo>
                  <a:pt x="48286" y="2298700"/>
                  <a:pt x="0" y="2250414"/>
                  <a:pt x="0" y="2190851"/>
                </a:cubicBezTo>
                <a:lnTo>
                  <a:pt x="0" y="107849"/>
                </a:lnTo>
                <a:cubicBezTo>
                  <a:pt x="0" y="48286"/>
                  <a:pt x="48286" y="0"/>
                  <a:pt x="107849" y="0"/>
                </a:cubicBezTo>
                <a:close/>
              </a:path>
            </a:pathLst>
          </a:custGeom>
        </p:spPr>
        <p:txBody>
          <a:bodyPr wrap="square">
            <a:noAutofit/>
          </a:bodyPr>
          <a:lstStyle/>
          <a:p>
            <a:endParaRPr lang="zh-CN" altLang="en-US"/>
          </a:p>
        </p:txBody>
      </p:sp>
      <p:sp>
        <p:nvSpPr>
          <p:cNvPr id="13" name="图片占位符 12"/>
          <p:cNvSpPr>
            <a:spLocks noGrp="1"/>
          </p:cNvSpPr>
          <p:nvPr>
            <p:ph type="pic" sz="quarter" idx="15"/>
          </p:nvPr>
        </p:nvSpPr>
        <p:spPr>
          <a:xfrm>
            <a:off x="6596436" y="2034973"/>
            <a:ext cx="4773780" cy="3632200"/>
          </a:xfrm>
          <a:custGeom>
            <a:avLst/>
            <a:gdLst>
              <a:gd name="connsiteX0" fmla="*/ 187095 w 4773780"/>
              <a:gd name="connsiteY0" fmla="*/ 0 h 3632200"/>
              <a:gd name="connsiteX1" fmla="*/ 4586685 w 4773780"/>
              <a:gd name="connsiteY1" fmla="*/ 0 h 3632200"/>
              <a:gd name="connsiteX2" fmla="*/ 4773780 w 4773780"/>
              <a:gd name="connsiteY2" fmla="*/ 187095 h 3632200"/>
              <a:gd name="connsiteX3" fmla="*/ 4773780 w 4773780"/>
              <a:gd name="connsiteY3" fmla="*/ 3445105 h 3632200"/>
              <a:gd name="connsiteX4" fmla="*/ 4586685 w 4773780"/>
              <a:gd name="connsiteY4" fmla="*/ 3632200 h 3632200"/>
              <a:gd name="connsiteX5" fmla="*/ 187095 w 4773780"/>
              <a:gd name="connsiteY5" fmla="*/ 3632200 h 3632200"/>
              <a:gd name="connsiteX6" fmla="*/ 0 w 4773780"/>
              <a:gd name="connsiteY6" fmla="*/ 3445105 h 3632200"/>
              <a:gd name="connsiteX7" fmla="*/ 0 w 4773780"/>
              <a:gd name="connsiteY7" fmla="*/ 187095 h 3632200"/>
              <a:gd name="connsiteX8" fmla="*/ 187095 w 4773780"/>
              <a:gd name="connsiteY8" fmla="*/ 0 h 363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73780" h="3632200">
                <a:moveTo>
                  <a:pt x="187095" y="0"/>
                </a:moveTo>
                <a:lnTo>
                  <a:pt x="4586685" y="0"/>
                </a:lnTo>
                <a:cubicBezTo>
                  <a:pt x="4690015" y="0"/>
                  <a:pt x="4773780" y="83765"/>
                  <a:pt x="4773780" y="187095"/>
                </a:cubicBezTo>
                <a:lnTo>
                  <a:pt x="4773780" y="3445105"/>
                </a:lnTo>
                <a:cubicBezTo>
                  <a:pt x="4773780" y="3548435"/>
                  <a:pt x="4690015" y="3632200"/>
                  <a:pt x="4586685" y="3632200"/>
                </a:cubicBezTo>
                <a:lnTo>
                  <a:pt x="187095" y="3632200"/>
                </a:lnTo>
                <a:cubicBezTo>
                  <a:pt x="83765" y="3632200"/>
                  <a:pt x="0" y="3548435"/>
                  <a:pt x="0" y="3445105"/>
                </a:cubicBezTo>
                <a:lnTo>
                  <a:pt x="0" y="187095"/>
                </a:lnTo>
                <a:cubicBezTo>
                  <a:pt x="0" y="83765"/>
                  <a:pt x="83765" y="0"/>
                  <a:pt x="187095" y="0"/>
                </a:cubicBezTo>
                <a:close/>
              </a:path>
            </a:pathLst>
          </a:custGeom>
        </p:spPr>
        <p:txBody>
          <a:bodyPr wrap="square">
            <a:noAutofit/>
          </a:bodyPr>
          <a:lstStyle/>
          <a:p>
            <a:endParaRPr lang="zh-CN" altLang="en-US"/>
          </a:p>
        </p:txBody>
      </p:sp>
      <p:sp>
        <p:nvSpPr>
          <p:cNvPr id="3" name="日期占位符 2"/>
          <p:cNvSpPr>
            <a:spLocks noGrp="1"/>
          </p:cNvSpPr>
          <p:nvPr>
            <p:ph type="dt" sz="half" idx="10"/>
          </p:nvPr>
        </p:nvSpPr>
        <p:spPr/>
        <p:txBody>
          <a:bodyPr/>
          <a:lstStyle/>
          <a:p>
            <a:fld id="{B1DC28D3-987D-401E-95A8-72784AD93D33}" type="datetimeFigureOut">
              <a:rPr lang="zh-CN" altLang="en-US" smtClean="0"/>
              <a:t>2022/6/14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6" name="图片占位符 25"/>
          <p:cNvSpPr>
            <a:spLocks noGrp="1"/>
          </p:cNvSpPr>
          <p:nvPr>
            <p:ph type="pic" sz="quarter" idx="18"/>
          </p:nvPr>
        </p:nvSpPr>
        <p:spPr>
          <a:xfrm>
            <a:off x="9089489"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1" name="图片占位符 30"/>
          <p:cNvSpPr>
            <a:spLocks noGrp="1"/>
          </p:cNvSpPr>
          <p:nvPr>
            <p:ph type="pic" sz="quarter" idx="14"/>
          </p:nvPr>
        </p:nvSpPr>
        <p:spPr>
          <a:xfrm>
            <a:off x="1538935"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2" name="图片占位符 31"/>
          <p:cNvSpPr>
            <a:spLocks noGrp="1"/>
          </p:cNvSpPr>
          <p:nvPr>
            <p:ph type="pic" sz="quarter" idx="15"/>
          </p:nvPr>
        </p:nvSpPr>
        <p:spPr>
          <a:xfrm>
            <a:off x="3426574"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3" name="图片占位符 32"/>
          <p:cNvSpPr>
            <a:spLocks noGrp="1"/>
          </p:cNvSpPr>
          <p:nvPr>
            <p:ph type="pic" sz="quarter" idx="16"/>
          </p:nvPr>
        </p:nvSpPr>
        <p:spPr>
          <a:xfrm>
            <a:off x="5314212"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4" name="图片占位符 33"/>
          <p:cNvSpPr>
            <a:spLocks noGrp="1"/>
          </p:cNvSpPr>
          <p:nvPr>
            <p:ph type="pic" sz="quarter" idx="17"/>
          </p:nvPr>
        </p:nvSpPr>
        <p:spPr>
          <a:xfrm>
            <a:off x="7201851"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27" name="图片占位符 26"/>
          <p:cNvSpPr>
            <a:spLocks noGrp="1"/>
          </p:cNvSpPr>
          <p:nvPr>
            <p:ph type="pic" sz="quarter" idx="10"/>
          </p:nvPr>
        </p:nvSpPr>
        <p:spPr>
          <a:xfrm>
            <a:off x="2461837"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8" name="图片占位符 27"/>
          <p:cNvSpPr>
            <a:spLocks noGrp="1"/>
          </p:cNvSpPr>
          <p:nvPr>
            <p:ph type="pic" sz="quarter" idx="11"/>
          </p:nvPr>
        </p:nvSpPr>
        <p:spPr>
          <a:xfrm>
            <a:off x="4349476"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9" name="图片占位符 28"/>
          <p:cNvSpPr>
            <a:spLocks noGrp="1"/>
          </p:cNvSpPr>
          <p:nvPr>
            <p:ph type="pic" sz="quarter" idx="12"/>
          </p:nvPr>
        </p:nvSpPr>
        <p:spPr>
          <a:xfrm>
            <a:off x="6237114"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5" y="20398"/>
                  <a:pt x="746385" y="0"/>
                  <a:pt x="799855" y="0"/>
                </a:cubicBezTo>
                <a:close/>
              </a:path>
            </a:pathLst>
          </a:custGeom>
        </p:spPr>
        <p:txBody>
          <a:bodyPr wrap="square">
            <a:noAutofit/>
          </a:bodyPr>
          <a:lstStyle/>
          <a:p>
            <a:endParaRPr lang="zh-CN" altLang="en-US"/>
          </a:p>
        </p:txBody>
      </p:sp>
      <p:sp>
        <p:nvSpPr>
          <p:cNvPr id="30" name="图片占位符 29"/>
          <p:cNvSpPr>
            <a:spLocks noGrp="1"/>
          </p:cNvSpPr>
          <p:nvPr>
            <p:ph type="pic" sz="quarter" idx="13"/>
          </p:nvPr>
        </p:nvSpPr>
        <p:spPr>
          <a:xfrm>
            <a:off x="8124752"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4"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2022/6/14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
        <p:nvSpPr>
          <p:cNvPr id="7" name="矩形 6"/>
          <p:cNvSpPr/>
          <p:nvPr userDrawn="1"/>
        </p:nvSpPr>
        <p:spPr>
          <a:xfrm>
            <a:off x="8729683" y="6422330"/>
            <a:ext cx="775136" cy="246221"/>
          </a:xfrm>
          <a:prstGeom prst="rect">
            <a:avLst/>
          </a:prstGeom>
        </p:spPr>
        <p:txBody>
          <a:bodyPr wrap="square">
            <a:spAutoFit/>
          </a:bodyPr>
          <a:lstStyle/>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p>
          <a:p>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素材下载：</a:t>
            </a:r>
            <a:r>
              <a:rPr lang="en-US" altLang="zh-CN" sz="100" dirty="0">
                <a:solidFill>
                  <a:prstClr val="white"/>
                </a:solidFill>
                <a:latin typeface="Calibri" panose="020F0502020204030204"/>
                <a:ea typeface="宋体" panose="02010600030101010101" pitchFamily="2" charset="-122"/>
              </a:rPr>
              <a:t>www.1ppt.com/sucai/</a:t>
            </a: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图表下载：</a:t>
            </a:r>
            <a:r>
              <a:rPr lang="en-US" altLang="zh-CN" sz="100" dirty="0">
                <a:solidFill>
                  <a:prstClr val="white"/>
                </a:solidFill>
                <a:latin typeface="Calibri" panose="020F0502020204030204"/>
                <a:ea typeface="宋体" panose="02010600030101010101" pitchFamily="2" charset="-122"/>
              </a:rPr>
              <a:t>www.1ppt.com/tubiao/      </a:t>
            </a:r>
          </a:p>
          <a:p>
            <a:r>
              <a:rPr lang="zh-CN" altLang="en-US" sz="100" dirty="0">
                <a:solidFill>
                  <a:prstClr val="white"/>
                </a:solidFill>
                <a:latin typeface="Calibri" panose="020F0502020204030204"/>
                <a:ea typeface="宋体" panose="02010600030101010101" pitchFamily="2" charset="-122"/>
              </a:rPr>
              <a:t>优秀</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p>
          <a:p>
            <a:r>
              <a:rPr lang="en-US" altLang="zh-CN" sz="100" dirty="0">
                <a:solidFill>
                  <a:prstClr val="white"/>
                </a:solidFill>
                <a:latin typeface="Calibri" panose="020F0502020204030204"/>
                <a:ea typeface="宋体" panose="02010600030101010101" pitchFamily="2" charset="-122"/>
              </a:rPr>
              <a:t>Word</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www.1ppt.com/word/              Excel</a:t>
            </a:r>
            <a:r>
              <a:rPr lang="zh-CN" altLang="en-US" sz="100" dirty="0">
                <a:solidFill>
                  <a:prstClr val="white"/>
                </a:solidFill>
                <a:latin typeface="Calibri" panose="020F0502020204030204"/>
                <a:ea typeface="宋体" panose="02010600030101010101" pitchFamily="2" charset="-122"/>
              </a:rPr>
              <a:t>教程：</a:t>
            </a:r>
            <a:r>
              <a:rPr lang="en-US" altLang="zh-CN" sz="100" dirty="0">
                <a:solidFill>
                  <a:prstClr val="white"/>
                </a:solidFill>
                <a:latin typeface="Calibri" panose="020F0502020204030204"/>
                <a:ea typeface="宋体" panose="02010600030101010101" pitchFamily="2" charset="-122"/>
              </a:rPr>
              <a:t>www.1ppt.com/excel/  </a:t>
            </a:r>
          </a:p>
          <a:p>
            <a:r>
              <a:rPr lang="zh-CN" altLang="en-US" sz="100" dirty="0">
                <a:solidFill>
                  <a:prstClr val="white"/>
                </a:solidFill>
                <a:latin typeface="Calibri" panose="020F0502020204030204"/>
                <a:ea typeface="宋体" panose="02010600030101010101" pitchFamily="2" charset="-122"/>
              </a:rPr>
              <a:t>资料下载：</a:t>
            </a:r>
            <a:r>
              <a:rPr lang="en-US" altLang="zh-CN" sz="100" dirty="0">
                <a:solidFill>
                  <a:prstClr val="white"/>
                </a:solidFill>
                <a:latin typeface="Calibri" panose="020F0502020204030204"/>
                <a:ea typeface="宋体" panose="02010600030101010101" pitchFamily="2" charset="-122"/>
              </a:rPr>
              <a:t>www.1ppt.com/ziliao/                PPT</a:t>
            </a:r>
            <a:r>
              <a:rPr lang="zh-CN" altLang="en-US" sz="100" dirty="0">
                <a:solidFill>
                  <a:prstClr val="white"/>
                </a:solidFill>
                <a:latin typeface="Calibri" panose="020F0502020204030204"/>
                <a:ea typeface="宋体" panose="02010600030101010101" pitchFamily="2" charset="-122"/>
              </a:rPr>
              <a:t>课件下载：</a:t>
            </a:r>
            <a:r>
              <a:rPr lang="en-US" altLang="zh-CN" sz="100" dirty="0">
                <a:solidFill>
                  <a:prstClr val="white"/>
                </a:solidFill>
                <a:latin typeface="Calibri" panose="020F0502020204030204"/>
                <a:ea typeface="宋体" panose="02010600030101010101" pitchFamily="2" charset="-122"/>
              </a:rPr>
              <a:t>www.1ppt.com/kejian/ </a:t>
            </a:r>
          </a:p>
          <a:p>
            <a:r>
              <a:rPr lang="zh-CN" altLang="en-US" sz="100" dirty="0">
                <a:solidFill>
                  <a:prstClr val="white"/>
                </a:solidFill>
                <a:latin typeface="Calibri" panose="020F0502020204030204"/>
                <a:ea typeface="宋体" panose="02010600030101010101" pitchFamily="2" charset="-122"/>
              </a:rPr>
              <a:t>范文下载：</a:t>
            </a:r>
            <a:r>
              <a:rPr lang="en-US" altLang="zh-CN" sz="100" dirty="0">
                <a:solidFill>
                  <a:prstClr val="white"/>
                </a:solidFill>
                <a:latin typeface="Calibri" panose="020F0502020204030204"/>
                <a:ea typeface="宋体" panose="02010600030101010101" pitchFamily="2" charset="-122"/>
              </a:rPr>
              <a:t>www.1ppt.com/fanwen/             </a:t>
            </a:r>
            <a:r>
              <a:rPr lang="zh-CN" altLang="en-US" sz="100" dirty="0">
                <a:solidFill>
                  <a:prstClr val="white"/>
                </a:solidFill>
                <a:latin typeface="Calibri" panose="020F0502020204030204"/>
                <a:ea typeface="宋体" panose="02010600030101010101" pitchFamily="2" charset="-122"/>
              </a:rPr>
              <a:t>试卷下载：</a:t>
            </a:r>
            <a:r>
              <a:rPr lang="en-US" altLang="zh-CN" sz="100" dirty="0">
                <a:solidFill>
                  <a:prstClr val="white"/>
                </a:solidFill>
                <a:latin typeface="Calibri" panose="020F0502020204030204"/>
                <a:ea typeface="宋体" panose="02010600030101010101" pitchFamily="2" charset="-122"/>
              </a:rPr>
              <a:t>www.1ppt.com/shiti/  </a:t>
            </a:r>
          </a:p>
          <a:p>
            <a:r>
              <a:rPr lang="zh-CN" altLang="en-US" sz="100" dirty="0">
                <a:solidFill>
                  <a:prstClr val="white"/>
                </a:solidFill>
                <a:latin typeface="Calibri" panose="020F0502020204030204"/>
                <a:ea typeface="宋体" panose="02010600030101010101" pitchFamily="2" charset="-122"/>
              </a:rPr>
              <a:t>教案下载：</a:t>
            </a:r>
            <a:r>
              <a:rPr lang="en-US" altLang="zh-CN" sz="100" dirty="0">
                <a:solidFill>
                  <a:prstClr val="white"/>
                </a:solidFill>
                <a:latin typeface="Calibri" panose="020F0502020204030204"/>
                <a:ea typeface="宋体" panose="02010600030101010101" pitchFamily="2" charset="-122"/>
              </a:rPr>
              <a:t>www.1ppt.com/jiaoan/        </a:t>
            </a:r>
          </a:p>
          <a:p>
            <a:r>
              <a:rPr lang="zh-CN" altLang="en-US" sz="100" dirty="0">
                <a:solidFill>
                  <a:prstClr val="white"/>
                </a:solidFill>
                <a:latin typeface="Calibri" panose="020F0502020204030204"/>
                <a:ea typeface="宋体" panose="02010600030101010101" pitchFamily="2" charset="-122"/>
              </a:rPr>
              <a:t>字体下载：</a:t>
            </a:r>
            <a:r>
              <a:rPr lang="en-US" altLang="zh-CN" sz="100" dirty="0">
                <a:solidFill>
                  <a:prstClr val="white"/>
                </a:solidFill>
                <a:latin typeface="Calibri" panose="020F0502020204030204"/>
                <a:ea typeface="宋体" panose="02010600030101010101" pitchFamily="2" charset="-122"/>
              </a:rPr>
              <a:t>www.1ppt.com/ziti/</a:t>
            </a:r>
          </a:p>
          <a:p>
            <a:r>
              <a:rPr lang="en-US" altLang="zh-CN" sz="100" dirty="0">
                <a:solidFill>
                  <a:prstClr val="white"/>
                </a:solidFill>
                <a:latin typeface="Calibri" panose="020F0502020204030204"/>
                <a:ea typeface="宋体" panose="02010600030101010101" pitchFamily="2" charset="-122"/>
              </a:rPr>
              <a:t> </a:t>
            </a:r>
            <a:endParaRPr lang="zh-CN" altLang="en-US" sz="100" dirty="0">
              <a:solidFill>
                <a:prstClr val="white"/>
              </a:solidFill>
              <a:latin typeface="Calibri" panose="020F0502020204030204"/>
              <a:ea typeface="宋体" panose="02010600030101010101" pitchFamily="2" charset="-122"/>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15" name="图片占位符 14"/>
          <p:cNvSpPr>
            <a:spLocks noGrp="1"/>
          </p:cNvSpPr>
          <p:nvPr>
            <p:ph type="pic" sz="quarter" idx="10"/>
          </p:nvPr>
        </p:nvSpPr>
        <p:spPr>
          <a:xfrm>
            <a:off x="3507265"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1311274"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3" name="图片占位符 12"/>
          <p:cNvSpPr>
            <a:spLocks noGrp="1"/>
          </p:cNvSpPr>
          <p:nvPr>
            <p:ph type="pic" sz="quarter" idx="12"/>
          </p:nvPr>
        </p:nvSpPr>
        <p:spPr>
          <a:xfrm>
            <a:off x="2295507" y="1895063"/>
            <a:ext cx="1901775" cy="3373748"/>
          </a:xfrm>
          <a:custGeom>
            <a:avLst/>
            <a:gdLst>
              <a:gd name="connsiteX0" fmla="*/ 0 w 1901775"/>
              <a:gd name="connsiteY0" fmla="*/ 0 h 3373748"/>
              <a:gd name="connsiteX1" fmla="*/ 1901775 w 1901775"/>
              <a:gd name="connsiteY1" fmla="*/ 0 h 3373748"/>
              <a:gd name="connsiteX2" fmla="*/ 1901775 w 1901775"/>
              <a:gd name="connsiteY2" fmla="*/ 3373748 h 3373748"/>
              <a:gd name="connsiteX3" fmla="*/ 0 w 1901775"/>
              <a:gd name="connsiteY3" fmla="*/ 3373748 h 3373748"/>
            </a:gdLst>
            <a:ahLst/>
            <a:cxnLst>
              <a:cxn ang="0">
                <a:pos x="connsiteX0" y="connsiteY0"/>
              </a:cxn>
              <a:cxn ang="0">
                <a:pos x="connsiteX1" y="connsiteY1"/>
              </a:cxn>
              <a:cxn ang="0">
                <a:pos x="connsiteX2" y="connsiteY2"/>
              </a:cxn>
              <a:cxn ang="0">
                <a:pos x="connsiteX3" y="connsiteY3"/>
              </a:cxn>
            </a:cxnLst>
            <a:rect l="l" t="t" r="r" b="b"/>
            <a:pathLst>
              <a:path w="1901775" h="3373748">
                <a:moveTo>
                  <a:pt x="0" y="0"/>
                </a:moveTo>
                <a:lnTo>
                  <a:pt x="1901775" y="0"/>
                </a:lnTo>
                <a:lnTo>
                  <a:pt x="1901775" y="3373748"/>
                </a:lnTo>
                <a:lnTo>
                  <a:pt x="0" y="3373748"/>
                </a:lnTo>
                <a:close/>
              </a:path>
            </a:pathLst>
          </a:custGeom>
        </p:spPr>
        <p:txBody>
          <a:bodyPr wrap="square">
            <a:noAutofit/>
          </a:bodyPr>
          <a:lstStyle/>
          <a:p>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10" name="图片占位符 9"/>
          <p:cNvSpPr>
            <a:spLocks noGrp="1"/>
          </p:cNvSpPr>
          <p:nvPr>
            <p:ph type="pic" sz="quarter" idx="10"/>
          </p:nvPr>
        </p:nvSpPr>
        <p:spPr>
          <a:xfrm>
            <a:off x="0" y="1"/>
            <a:ext cx="5778474" cy="5747783"/>
          </a:xfrm>
          <a:custGeom>
            <a:avLst/>
            <a:gdLst>
              <a:gd name="connsiteX0" fmla="*/ 2119001 w 5778474"/>
              <a:gd name="connsiteY0" fmla="*/ 3618970 h 5747783"/>
              <a:gd name="connsiteX1" fmla="*/ 2315600 w 5778474"/>
              <a:gd name="connsiteY1" fmla="*/ 3700404 h 5747783"/>
              <a:gd name="connsiteX2" fmla="*/ 3101974 w 5778474"/>
              <a:gd name="connsiteY2" fmla="*/ 4486778 h 5747783"/>
              <a:gd name="connsiteX3" fmla="*/ 3101974 w 5778474"/>
              <a:gd name="connsiteY3" fmla="*/ 4879976 h 5747783"/>
              <a:gd name="connsiteX4" fmla="*/ 2315600 w 5778474"/>
              <a:gd name="connsiteY4" fmla="*/ 5666350 h 5747783"/>
              <a:gd name="connsiteX5" fmla="*/ 1922402 w 5778474"/>
              <a:gd name="connsiteY5" fmla="*/ 5666350 h 5747783"/>
              <a:gd name="connsiteX6" fmla="*/ 1136028 w 5778474"/>
              <a:gd name="connsiteY6" fmla="*/ 4879976 h 5747783"/>
              <a:gd name="connsiteX7" fmla="*/ 1136028 w 5778474"/>
              <a:gd name="connsiteY7" fmla="*/ 4486778 h 5747783"/>
              <a:gd name="connsiteX8" fmla="*/ 1922402 w 5778474"/>
              <a:gd name="connsiteY8" fmla="*/ 3700404 h 5747783"/>
              <a:gd name="connsiteX9" fmla="*/ 2119001 w 5778474"/>
              <a:gd name="connsiteY9" fmla="*/ 3618970 h 5747783"/>
              <a:gd name="connsiteX10" fmla="*/ 821473 w 5778474"/>
              <a:gd name="connsiteY10" fmla="*/ 2321442 h 5747783"/>
              <a:gd name="connsiteX11" fmla="*/ 1018072 w 5778474"/>
              <a:gd name="connsiteY11" fmla="*/ 2402876 h 5747783"/>
              <a:gd name="connsiteX12" fmla="*/ 1804446 w 5778474"/>
              <a:gd name="connsiteY12" fmla="*/ 3189250 h 5747783"/>
              <a:gd name="connsiteX13" fmla="*/ 1804446 w 5778474"/>
              <a:gd name="connsiteY13" fmla="*/ 3582448 h 5747783"/>
              <a:gd name="connsiteX14" fmla="*/ 1018072 w 5778474"/>
              <a:gd name="connsiteY14" fmla="*/ 4368823 h 5747783"/>
              <a:gd name="connsiteX15" fmla="*/ 624874 w 5778474"/>
              <a:gd name="connsiteY15" fmla="*/ 4368823 h 5747783"/>
              <a:gd name="connsiteX16" fmla="*/ 0 w 5778474"/>
              <a:gd name="connsiteY16" fmla="*/ 3743949 h 5747783"/>
              <a:gd name="connsiteX17" fmla="*/ 0 w 5778474"/>
              <a:gd name="connsiteY17" fmla="*/ 3027750 h 5747783"/>
              <a:gd name="connsiteX18" fmla="*/ 624874 w 5778474"/>
              <a:gd name="connsiteY18" fmla="*/ 2402876 h 5747783"/>
              <a:gd name="connsiteX19" fmla="*/ 821473 w 5778474"/>
              <a:gd name="connsiteY19" fmla="*/ 2321442 h 5747783"/>
              <a:gd name="connsiteX20" fmla="*/ 3416534 w 5778474"/>
              <a:gd name="connsiteY20" fmla="*/ 2321437 h 5747783"/>
              <a:gd name="connsiteX21" fmla="*/ 3613133 w 5778474"/>
              <a:gd name="connsiteY21" fmla="*/ 2402870 h 5747783"/>
              <a:gd name="connsiteX22" fmla="*/ 4399507 w 5778474"/>
              <a:gd name="connsiteY22" fmla="*/ 3189245 h 5747783"/>
              <a:gd name="connsiteX23" fmla="*/ 4399507 w 5778474"/>
              <a:gd name="connsiteY23" fmla="*/ 3582443 h 5747783"/>
              <a:gd name="connsiteX24" fmla="*/ 3613133 w 5778474"/>
              <a:gd name="connsiteY24" fmla="*/ 4368817 h 5747783"/>
              <a:gd name="connsiteX25" fmla="*/ 3219935 w 5778474"/>
              <a:gd name="connsiteY25" fmla="*/ 4368817 h 5747783"/>
              <a:gd name="connsiteX26" fmla="*/ 2433561 w 5778474"/>
              <a:gd name="connsiteY26" fmla="*/ 3582443 h 5747783"/>
              <a:gd name="connsiteX27" fmla="*/ 2433561 w 5778474"/>
              <a:gd name="connsiteY27" fmla="*/ 3189245 h 5747783"/>
              <a:gd name="connsiteX28" fmla="*/ 3219935 w 5778474"/>
              <a:gd name="connsiteY28" fmla="*/ 2402870 h 5747783"/>
              <a:gd name="connsiteX29" fmla="*/ 3416534 w 5778474"/>
              <a:gd name="connsiteY29" fmla="*/ 2321437 h 5747783"/>
              <a:gd name="connsiteX30" fmla="*/ 0 w 5778474"/>
              <a:gd name="connsiteY30" fmla="*/ 1384804 h 5747783"/>
              <a:gd name="connsiteX31" fmla="*/ 506920 w 5778474"/>
              <a:gd name="connsiteY31" fmla="*/ 1891724 h 5747783"/>
              <a:gd name="connsiteX32" fmla="*/ 506919 w 5778474"/>
              <a:gd name="connsiteY32" fmla="*/ 2284921 h 5747783"/>
              <a:gd name="connsiteX33" fmla="*/ 0 w 5778474"/>
              <a:gd name="connsiteY33" fmla="*/ 2791839 h 5747783"/>
              <a:gd name="connsiteX34" fmla="*/ 2119006 w 5778474"/>
              <a:gd name="connsiteY34" fmla="*/ 1023909 h 5747783"/>
              <a:gd name="connsiteX35" fmla="*/ 2315606 w 5778474"/>
              <a:gd name="connsiteY35" fmla="*/ 1105343 h 5747783"/>
              <a:gd name="connsiteX36" fmla="*/ 3101980 w 5778474"/>
              <a:gd name="connsiteY36" fmla="*/ 1891717 h 5747783"/>
              <a:gd name="connsiteX37" fmla="*/ 3101980 w 5778474"/>
              <a:gd name="connsiteY37" fmla="*/ 2284914 h 5747783"/>
              <a:gd name="connsiteX38" fmla="*/ 2315606 w 5778474"/>
              <a:gd name="connsiteY38" fmla="*/ 3071289 h 5747783"/>
              <a:gd name="connsiteX39" fmla="*/ 1922408 w 5778474"/>
              <a:gd name="connsiteY39" fmla="*/ 3071289 h 5747783"/>
              <a:gd name="connsiteX40" fmla="*/ 1136034 w 5778474"/>
              <a:gd name="connsiteY40" fmla="*/ 2284914 h 5747783"/>
              <a:gd name="connsiteX41" fmla="*/ 1136034 w 5778474"/>
              <a:gd name="connsiteY41" fmla="*/ 1891716 h 5747783"/>
              <a:gd name="connsiteX42" fmla="*/ 1922408 w 5778474"/>
              <a:gd name="connsiteY42" fmla="*/ 1105342 h 5747783"/>
              <a:gd name="connsiteX43" fmla="*/ 2119006 w 5778474"/>
              <a:gd name="connsiteY43" fmla="*/ 1023909 h 5747783"/>
              <a:gd name="connsiteX44" fmla="*/ 4714068 w 5778474"/>
              <a:gd name="connsiteY44" fmla="*/ 1023903 h 5747783"/>
              <a:gd name="connsiteX45" fmla="*/ 4910667 w 5778474"/>
              <a:gd name="connsiteY45" fmla="*/ 1105337 h 5747783"/>
              <a:gd name="connsiteX46" fmla="*/ 5697041 w 5778474"/>
              <a:gd name="connsiteY46" fmla="*/ 1891711 h 5747783"/>
              <a:gd name="connsiteX47" fmla="*/ 5697041 w 5778474"/>
              <a:gd name="connsiteY47" fmla="*/ 2284909 h 5747783"/>
              <a:gd name="connsiteX48" fmla="*/ 4910667 w 5778474"/>
              <a:gd name="connsiteY48" fmla="*/ 3071283 h 5747783"/>
              <a:gd name="connsiteX49" fmla="*/ 4517469 w 5778474"/>
              <a:gd name="connsiteY49" fmla="*/ 3071283 h 5747783"/>
              <a:gd name="connsiteX50" fmla="*/ 3731095 w 5778474"/>
              <a:gd name="connsiteY50" fmla="*/ 2284909 h 5747783"/>
              <a:gd name="connsiteX51" fmla="*/ 3731095 w 5778474"/>
              <a:gd name="connsiteY51" fmla="*/ 1891711 h 5747783"/>
              <a:gd name="connsiteX52" fmla="*/ 4517469 w 5778474"/>
              <a:gd name="connsiteY52" fmla="*/ 1105337 h 5747783"/>
              <a:gd name="connsiteX53" fmla="*/ 4714068 w 5778474"/>
              <a:gd name="connsiteY53" fmla="*/ 1023903 h 5747783"/>
              <a:gd name="connsiteX54" fmla="*/ 3027750 w 5778474"/>
              <a:gd name="connsiteY54" fmla="*/ 0 h 5747783"/>
              <a:gd name="connsiteX55" fmla="*/ 3805329 w 5778474"/>
              <a:gd name="connsiteY55" fmla="*/ 0 h 5747783"/>
              <a:gd name="connsiteX56" fmla="*/ 4399513 w 5778474"/>
              <a:gd name="connsiteY56" fmla="*/ 594184 h 5747783"/>
              <a:gd name="connsiteX57" fmla="*/ 4399513 w 5778474"/>
              <a:gd name="connsiteY57" fmla="*/ 987382 h 5747783"/>
              <a:gd name="connsiteX58" fmla="*/ 3613139 w 5778474"/>
              <a:gd name="connsiteY58" fmla="*/ 1773756 h 5747783"/>
              <a:gd name="connsiteX59" fmla="*/ 3219941 w 5778474"/>
              <a:gd name="connsiteY59" fmla="*/ 1773756 h 5747783"/>
              <a:gd name="connsiteX60" fmla="*/ 2433567 w 5778474"/>
              <a:gd name="connsiteY60" fmla="*/ 987382 h 5747783"/>
              <a:gd name="connsiteX61" fmla="*/ 2433567 w 5778474"/>
              <a:gd name="connsiteY61" fmla="*/ 594184 h 5747783"/>
              <a:gd name="connsiteX62" fmla="*/ 2791841 w 5778474"/>
              <a:gd name="connsiteY62" fmla="*/ 0 h 5747783"/>
              <a:gd name="connsiteX63" fmla="*/ 2315612 w 5778474"/>
              <a:gd name="connsiteY63" fmla="*/ 476229 h 5747783"/>
              <a:gd name="connsiteX64" fmla="*/ 1922415 w 5778474"/>
              <a:gd name="connsiteY64" fmla="*/ 476230 h 5747783"/>
              <a:gd name="connsiteX65" fmla="*/ 1446185 w 5778474"/>
              <a:gd name="connsiteY65" fmla="*/ 1 h 5747783"/>
              <a:gd name="connsiteX66" fmla="*/ 432697 w 5778474"/>
              <a:gd name="connsiteY66" fmla="*/ 0 h 5747783"/>
              <a:gd name="connsiteX67" fmla="*/ 1210263 w 5778474"/>
              <a:gd name="connsiteY67" fmla="*/ 0 h 5747783"/>
              <a:gd name="connsiteX68" fmla="*/ 1804453 w 5778474"/>
              <a:gd name="connsiteY68" fmla="*/ 594190 h 5747783"/>
              <a:gd name="connsiteX69" fmla="*/ 1804453 w 5778474"/>
              <a:gd name="connsiteY69" fmla="*/ 987388 h 5747783"/>
              <a:gd name="connsiteX70" fmla="*/ 1018079 w 5778474"/>
              <a:gd name="connsiteY70" fmla="*/ 1773762 h 5747783"/>
              <a:gd name="connsiteX71" fmla="*/ 624881 w 5778474"/>
              <a:gd name="connsiteY71" fmla="*/ 1773762 h 5747783"/>
              <a:gd name="connsiteX72" fmla="*/ 0 w 5778474"/>
              <a:gd name="connsiteY72" fmla="*/ 1148882 h 5747783"/>
              <a:gd name="connsiteX73" fmla="*/ 0 w 5778474"/>
              <a:gd name="connsiteY73" fmla="*/ 432696 h 5747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5778474" h="5747783">
                <a:moveTo>
                  <a:pt x="2119001" y="3618970"/>
                </a:moveTo>
                <a:cubicBezTo>
                  <a:pt x="2190156" y="3618970"/>
                  <a:pt x="2261310" y="3646114"/>
                  <a:pt x="2315600" y="3700404"/>
                </a:cubicBezTo>
                <a:lnTo>
                  <a:pt x="3101974" y="4486778"/>
                </a:lnTo>
                <a:cubicBezTo>
                  <a:pt x="3210552" y="4595356"/>
                  <a:pt x="3210552" y="4771398"/>
                  <a:pt x="3101974" y="4879976"/>
                </a:cubicBezTo>
                <a:lnTo>
                  <a:pt x="2315600" y="5666350"/>
                </a:lnTo>
                <a:cubicBezTo>
                  <a:pt x="2207022" y="5774928"/>
                  <a:pt x="2030980" y="5774928"/>
                  <a:pt x="1922402" y="5666350"/>
                </a:cubicBezTo>
                <a:lnTo>
                  <a:pt x="1136028" y="4879976"/>
                </a:lnTo>
                <a:cubicBezTo>
                  <a:pt x="1027449" y="4771398"/>
                  <a:pt x="1027449" y="4595356"/>
                  <a:pt x="1136028" y="4486778"/>
                </a:cubicBezTo>
                <a:lnTo>
                  <a:pt x="1922402" y="3700404"/>
                </a:lnTo>
                <a:cubicBezTo>
                  <a:pt x="1976691" y="3646114"/>
                  <a:pt x="2047846" y="3618970"/>
                  <a:pt x="2119001" y="3618970"/>
                </a:cubicBezTo>
                <a:close/>
                <a:moveTo>
                  <a:pt x="821473" y="2321442"/>
                </a:moveTo>
                <a:cubicBezTo>
                  <a:pt x="892629" y="2321443"/>
                  <a:pt x="963784" y="2348587"/>
                  <a:pt x="1018072" y="2402876"/>
                </a:cubicBezTo>
                <a:lnTo>
                  <a:pt x="1804446" y="3189250"/>
                </a:lnTo>
                <a:cubicBezTo>
                  <a:pt x="1913025" y="3297829"/>
                  <a:pt x="1913025" y="3473870"/>
                  <a:pt x="1804446" y="3582448"/>
                </a:cubicBezTo>
                <a:lnTo>
                  <a:pt x="1018072" y="4368823"/>
                </a:lnTo>
                <a:cubicBezTo>
                  <a:pt x="909494" y="4477401"/>
                  <a:pt x="733453" y="4477401"/>
                  <a:pt x="624874" y="4368823"/>
                </a:cubicBezTo>
                <a:lnTo>
                  <a:pt x="0" y="3743949"/>
                </a:lnTo>
                <a:lnTo>
                  <a:pt x="0" y="3027750"/>
                </a:lnTo>
                <a:lnTo>
                  <a:pt x="624874" y="2402876"/>
                </a:lnTo>
                <a:cubicBezTo>
                  <a:pt x="679163" y="2348587"/>
                  <a:pt x="750318" y="2321443"/>
                  <a:pt x="821473" y="2321442"/>
                </a:cubicBezTo>
                <a:close/>
                <a:moveTo>
                  <a:pt x="3416534" y="2321437"/>
                </a:moveTo>
                <a:cubicBezTo>
                  <a:pt x="3487689" y="2321437"/>
                  <a:pt x="3558844" y="2348582"/>
                  <a:pt x="3613133" y="2402870"/>
                </a:cubicBezTo>
                <a:lnTo>
                  <a:pt x="4399507" y="3189245"/>
                </a:lnTo>
                <a:cubicBezTo>
                  <a:pt x="4508086" y="3297822"/>
                  <a:pt x="4508086" y="3473865"/>
                  <a:pt x="4399507" y="3582443"/>
                </a:cubicBezTo>
                <a:lnTo>
                  <a:pt x="3613133" y="4368817"/>
                </a:lnTo>
                <a:cubicBezTo>
                  <a:pt x="3504555" y="4477395"/>
                  <a:pt x="3328513" y="4477395"/>
                  <a:pt x="3219935" y="4368817"/>
                </a:cubicBezTo>
                <a:lnTo>
                  <a:pt x="2433561" y="3582443"/>
                </a:lnTo>
                <a:cubicBezTo>
                  <a:pt x="2324983" y="3473864"/>
                  <a:pt x="2324983" y="3297823"/>
                  <a:pt x="2433561" y="3189245"/>
                </a:cubicBezTo>
                <a:lnTo>
                  <a:pt x="3219935" y="2402870"/>
                </a:lnTo>
                <a:cubicBezTo>
                  <a:pt x="3274224" y="2348582"/>
                  <a:pt x="3345379" y="2321437"/>
                  <a:pt x="3416534" y="2321437"/>
                </a:cubicBezTo>
                <a:close/>
                <a:moveTo>
                  <a:pt x="0" y="1384804"/>
                </a:moveTo>
                <a:lnTo>
                  <a:pt x="506920" y="1891724"/>
                </a:lnTo>
                <a:cubicBezTo>
                  <a:pt x="615498" y="2000302"/>
                  <a:pt x="615497" y="2176342"/>
                  <a:pt x="506919" y="2284921"/>
                </a:cubicBezTo>
                <a:lnTo>
                  <a:pt x="0" y="2791839"/>
                </a:lnTo>
                <a:close/>
                <a:moveTo>
                  <a:pt x="2119006" y="1023909"/>
                </a:moveTo>
                <a:cubicBezTo>
                  <a:pt x="2190162" y="1023908"/>
                  <a:pt x="2261317" y="1051054"/>
                  <a:pt x="2315606" y="1105343"/>
                </a:cubicBezTo>
                <a:lnTo>
                  <a:pt x="3101980" y="1891717"/>
                </a:lnTo>
                <a:cubicBezTo>
                  <a:pt x="3210558" y="2000296"/>
                  <a:pt x="3210558" y="2176337"/>
                  <a:pt x="3101980" y="2284914"/>
                </a:cubicBezTo>
                <a:lnTo>
                  <a:pt x="2315606" y="3071289"/>
                </a:lnTo>
                <a:cubicBezTo>
                  <a:pt x="2207028" y="3179867"/>
                  <a:pt x="2030987" y="3179867"/>
                  <a:pt x="1922408" y="3071289"/>
                </a:cubicBezTo>
                <a:lnTo>
                  <a:pt x="1136034" y="2284914"/>
                </a:lnTo>
                <a:cubicBezTo>
                  <a:pt x="1027455" y="2176337"/>
                  <a:pt x="1027455" y="2000296"/>
                  <a:pt x="1136034" y="1891716"/>
                </a:cubicBezTo>
                <a:lnTo>
                  <a:pt x="1922408" y="1105342"/>
                </a:lnTo>
                <a:cubicBezTo>
                  <a:pt x="1976697" y="1051053"/>
                  <a:pt x="2047852" y="1023909"/>
                  <a:pt x="2119006" y="1023909"/>
                </a:cubicBezTo>
                <a:close/>
                <a:moveTo>
                  <a:pt x="4714068" y="1023903"/>
                </a:moveTo>
                <a:cubicBezTo>
                  <a:pt x="4785223" y="1023903"/>
                  <a:pt x="4856377" y="1051048"/>
                  <a:pt x="4910667" y="1105337"/>
                </a:cubicBezTo>
                <a:lnTo>
                  <a:pt x="5697041" y="1891711"/>
                </a:lnTo>
                <a:cubicBezTo>
                  <a:pt x="5805619" y="2000289"/>
                  <a:pt x="5805619" y="2176331"/>
                  <a:pt x="5697041" y="2284909"/>
                </a:cubicBezTo>
                <a:lnTo>
                  <a:pt x="4910667" y="3071283"/>
                </a:lnTo>
                <a:cubicBezTo>
                  <a:pt x="4802089" y="3179862"/>
                  <a:pt x="4626047" y="3179861"/>
                  <a:pt x="4517469" y="3071283"/>
                </a:cubicBezTo>
                <a:lnTo>
                  <a:pt x="3731095" y="2284909"/>
                </a:lnTo>
                <a:cubicBezTo>
                  <a:pt x="3622516" y="2176331"/>
                  <a:pt x="3622516" y="2000289"/>
                  <a:pt x="3731095" y="1891711"/>
                </a:cubicBezTo>
                <a:lnTo>
                  <a:pt x="4517469" y="1105337"/>
                </a:lnTo>
                <a:cubicBezTo>
                  <a:pt x="4571758" y="1051048"/>
                  <a:pt x="4642912" y="1023903"/>
                  <a:pt x="4714068" y="1023903"/>
                </a:cubicBezTo>
                <a:close/>
                <a:moveTo>
                  <a:pt x="3027750" y="0"/>
                </a:moveTo>
                <a:lnTo>
                  <a:pt x="3805329" y="0"/>
                </a:lnTo>
                <a:lnTo>
                  <a:pt x="4399513" y="594184"/>
                </a:lnTo>
                <a:cubicBezTo>
                  <a:pt x="4508091" y="702762"/>
                  <a:pt x="4508091" y="878804"/>
                  <a:pt x="4399513" y="987382"/>
                </a:cubicBezTo>
                <a:lnTo>
                  <a:pt x="3613139" y="1773756"/>
                </a:lnTo>
                <a:cubicBezTo>
                  <a:pt x="3504560" y="1882335"/>
                  <a:pt x="3328519" y="1882335"/>
                  <a:pt x="3219941" y="1773756"/>
                </a:cubicBezTo>
                <a:lnTo>
                  <a:pt x="2433567" y="987382"/>
                </a:lnTo>
                <a:cubicBezTo>
                  <a:pt x="2324988" y="878804"/>
                  <a:pt x="2324989" y="702763"/>
                  <a:pt x="2433567" y="594184"/>
                </a:cubicBezTo>
                <a:close/>
                <a:moveTo>
                  <a:pt x="2791841" y="0"/>
                </a:moveTo>
                <a:lnTo>
                  <a:pt x="2315612" y="476229"/>
                </a:lnTo>
                <a:cubicBezTo>
                  <a:pt x="2207034" y="584808"/>
                  <a:pt x="2030993" y="584808"/>
                  <a:pt x="1922415" y="476230"/>
                </a:cubicBezTo>
                <a:lnTo>
                  <a:pt x="1446185" y="1"/>
                </a:lnTo>
                <a:close/>
                <a:moveTo>
                  <a:pt x="432697" y="0"/>
                </a:moveTo>
                <a:lnTo>
                  <a:pt x="1210263" y="0"/>
                </a:lnTo>
                <a:lnTo>
                  <a:pt x="1804453" y="594190"/>
                </a:lnTo>
                <a:cubicBezTo>
                  <a:pt x="1913031" y="702769"/>
                  <a:pt x="1913031" y="878810"/>
                  <a:pt x="1804453" y="987388"/>
                </a:cubicBezTo>
                <a:lnTo>
                  <a:pt x="1018079" y="1773762"/>
                </a:lnTo>
                <a:cubicBezTo>
                  <a:pt x="909500" y="1882341"/>
                  <a:pt x="733459" y="1882341"/>
                  <a:pt x="624881" y="1773762"/>
                </a:cubicBezTo>
                <a:lnTo>
                  <a:pt x="0" y="1148882"/>
                </a:lnTo>
                <a:lnTo>
                  <a:pt x="0" y="432696"/>
                </a:lnTo>
                <a:close/>
              </a:path>
            </a:pathLst>
          </a:custGeom>
        </p:spPr>
        <p:txBody>
          <a:bodyPr wrap="square">
            <a:noAutofit/>
          </a:bodyPr>
          <a:lstStyle/>
          <a:p>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9" name="图片占位符 8"/>
          <p:cNvSpPr>
            <a:spLocks noGrp="1"/>
          </p:cNvSpPr>
          <p:nvPr>
            <p:ph type="pic" sz="quarter" idx="10"/>
          </p:nvPr>
        </p:nvSpPr>
        <p:spPr>
          <a:xfrm>
            <a:off x="0" y="0"/>
            <a:ext cx="5279257" cy="5530032"/>
          </a:xfrm>
          <a:custGeom>
            <a:avLst/>
            <a:gdLst>
              <a:gd name="connsiteX0" fmla="*/ 0 w 5279257"/>
              <a:gd name="connsiteY0" fmla="*/ 0 h 5530032"/>
              <a:gd name="connsiteX1" fmla="*/ 3641372 w 5279257"/>
              <a:gd name="connsiteY1" fmla="*/ 0 h 5530032"/>
              <a:gd name="connsiteX2" fmla="*/ 5010556 w 5279257"/>
              <a:gd name="connsiteY2" fmla="*/ 1369184 h 5530032"/>
              <a:gd name="connsiteX3" fmla="*/ 5010556 w 5279257"/>
              <a:gd name="connsiteY3" fmla="*/ 2666592 h 5530032"/>
              <a:gd name="connsiteX4" fmla="*/ 2415817 w 5279257"/>
              <a:gd name="connsiteY4" fmla="*/ 5261331 h 5530032"/>
              <a:gd name="connsiteX5" fmla="*/ 1118409 w 5279257"/>
              <a:gd name="connsiteY5" fmla="*/ 5261331 h 5530032"/>
              <a:gd name="connsiteX6" fmla="*/ 1 w 5279257"/>
              <a:gd name="connsiteY6" fmla="*/ 4142923 h 5530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79257" h="5530032">
                <a:moveTo>
                  <a:pt x="0" y="0"/>
                </a:moveTo>
                <a:lnTo>
                  <a:pt x="3641372" y="0"/>
                </a:lnTo>
                <a:lnTo>
                  <a:pt x="5010556" y="1369184"/>
                </a:lnTo>
                <a:cubicBezTo>
                  <a:pt x="5368825" y="1727453"/>
                  <a:pt x="5368825" y="2308323"/>
                  <a:pt x="5010556" y="2666592"/>
                </a:cubicBezTo>
                <a:lnTo>
                  <a:pt x="2415817" y="5261331"/>
                </a:lnTo>
                <a:cubicBezTo>
                  <a:pt x="2057548" y="5619600"/>
                  <a:pt x="1476678" y="5619600"/>
                  <a:pt x="1118409" y="5261331"/>
                </a:cubicBezTo>
                <a:lnTo>
                  <a:pt x="1" y="4142923"/>
                </a:lnTo>
                <a:close/>
              </a:path>
            </a:pathLst>
          </a:custGeom>
        </p:spPr>
        <p:txBody>
          <a:bodyPr wrap="square">
            <a:noAutofit/>
          </a:bodyPr>
          <a:lstStyle/>
          <a:p>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2"/>
          <a:tile tx="0" ty="0" sx="100000" sy="100000" flip="none" algn="tl"/>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DC28D3-987D-401E-95A8-72784AD93D33}" type="datetimeFigureOut">
              <a:rPr lang="zh-CN" altLang="en-US" smtClean="0"/>
              <a:t>2022/6/14</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A4A5A-5C6D-4E6F-81A3-06DF189A7A65}"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5.png"/><Relationship Id="rId2" Type="http://schemas.openxmlformats.org/officeDocument/2006/relationships/slideLayout" Target="../slideLayouts/slideLayout1.xml"/><Relationship Id="rId1" Type="http://schemas.openxmlformats.org/officeDocument/2006/relationships/themeOverride" Target="../theme/themeOverride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2.xml"/><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021881" y="3484071"/>
            <a:ext cx="6764267" cy="6764267"/>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占位符 27"/>
          <p:cNvPicPr>
            <a:picLocks noGrp="1" noChangeAspect="1"/>
          </p:cNvPicPr>
          <p:nvPr>
            <p:ph type="pic" sz="quarter" idx="12"/>
          </p:nvPr>
        </p:nvPicPr>
        <p:blipFill>
          <a:blip r:embed="rId4" cstate="screen"/>
          <a:srcRect/>
          <a:stretch>
            <a:fillRect/>
          </a:stretch>
        </p:blipFill>
        <p:spPr>
          <a:xfrm>
            <a:off x="10890792" y="3345440"/>
            <a:ext cx="1301207" cy="3069398"/>
          </a:xfrm>
        </p:spPr>
      </p:pic>
      <p:pic>
        <p:nvPicPr>
          <p:cNvPr id="26" name="图片占位符 25"/>
          <p:cNvPicPr>
            <a:picLocks noGrp="1" noChangeAspect="1"/>
          </p:cNvPicPr>
          <p:nvPr>
            <p:ph type="pic" sz="quarter" idx="11"/>
          </p:nvPr>
        </p:nvPicPr>
        <p:blipFill>
          <a:blip r:embed="rId5" cstate="screen"/>
          <a:srcRect/>
          <a:stretch>
            <a:fillRect/>
          </a:stretch>
        </p:blipFill>
        <p:spPr/>
      </p:pic>
      <p:pic>
        <p:nvPicPr>
          <p:cNvPr id="21" name="图片占位符 20"/>
          <p:cNvPicPr>
            <a:picLocks noGrp="1" noChangeAspect="1"/>
          </p:cNvPicPr>
          <p:nvPr>
            <p:ph type="pic" sz="quarter" idx="10"/>
          </p:nvPr>
        </p:nvPicPr>
        <p:blipFill>
          <a:blip r:embed="rId6" cstate="screen"/>
          <a:srcRect/>
          <a:stretch>
            <a:fillRect/>
          </a:stretch>
        </p:blipFill>
        <p:spPr/>
      </p:pic>
      <p:sp>
        <p:nvSpPr>
          <p:cNvPr id="29" name="文本框 28"/>
          <p:cNvSpPr txBox="1"/>
          <p:nvPr/>
        </p:nvSpPr>
        <p:spPr>
          <a:xfrm>
            <a:off x="680085" y="1723390"/>
            <a:ext cx="6767830" cy="5835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grpSp>
        <p:nvGrpSpPr>
          <p:cNvPr id="5" name="组合 4"/>
          <p:cNvGrpSpPr/>
          <p:nvPr/>
        </p:nvGrpSpPr>
        <p:grpSpPr>
          <a:xfrm>
            <a:off x="680084" y="2482852"/>
            <a:ext cx="7084060" cy="2736215"/>
            <a:chOff x="631504" y="3193779"/>
            <a:chExt cx="1584325" cy="360000"/>
          </a:xfrm>
        </p:grpSpPr>
        <p:sp>
          <p:nvSpPr>
            <p:cNvPr id="6" name="矩形: 圆角 29"/>
            <p:cNvSpPr/>
            <p:nvPr/>
          </p:nvSpPr>
          <p:spPr>
            <a:xfrm>
              <a:off x="703573" y="3193779"/>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31504" y="3274404"/>
              <a:ext cx="1584325" cy="254983"/>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6000" dirty="0">
                  <a:solidFill>
                    <a:schemeClr val="bg1"/>
                  </a:solidFill>
                </a:rPr>
                <a:t>中级经济师</a:t>
              </a:r>
            </a:p>
            <a:p>
              <a:pPr algn="ctr"/>
              <a:r>
                <a:rPr lang="zh-CN" altLang="en-US" sz="6000" dirty="0">
                  <a:solidFill>
                    <a:schemeClr val="bg1"/>
                  </a:solidFill>
                </a:rPr>
                <a:t>经济基础知识</a:t>
              </a:r>
            </a:p>
          </p:txBody>
        </p:sp>
      </p:grpSp>
      <p:pic>
        <p:nvPicPr>
          <p:cNvPr id="8" name="图片 7" descr="123456"/>
          <p:cNvPicPr>
            <a:picLocks noChangeAspect="1"/>
          </p:cNvPicPr>
          <p:nvPr/>
        </p:nvPicPr>
        <p:blipFill>
          <a:blip r:embed="rId7"/>
          <a:stretch>
            <a:fillRect/>
          </a:stretch>
        </p:blipFill>
        <p:spPr>
          <a:xfrm>
            <a:off x="460375" y="541020"/>
            <a:ext cx="974090" cy="974090"/>
          </a:xfrm>
          <a:prstGeom prst="rect">
            <a:avLst/>
          </a:prstGeom>
        </p:spPr>
      </p:pic>
      <p:sp>
        <p:nvSpPr>
          <p:cNvPr id="14" name="文本框 13"/>
          <p:cNvSpPr txBox="1"/>
          <p:nvPr/>
        </p:nvSpPr>
        <p:spPr>
          <a:xfrm>
            <a:off x="5370195" y="5822315"/>
            <a:ext cx="4601845" cy="645160"/>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6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275" y="953770"/>
            <a:ext cx="7802880" cy="4524315"/>
          </a:xfrm>
          <a:prstGeom prst="rect">
            <a:avLst/>
          </a:prstGeom>
          <a:noFill/>
        </p:spPr>
        <p:txBody>
          <a:bodyPr wrap="square" rtlCol="0" anchor="t">
            <a:spAutoFit/>
          </a:bodyPr>
          <a:lstStyle/>
          <a:p>
            <a:pPr algn="l">
              <a:buClrTx/>
              <a:buSzTx/>
              <a:buFontTx/>
            </a:pPr>
            <a:r>
              <a:rPr lang="zh-CN" altLang="en-US" sz="2400" dirty="0">
                <a:solidFill>
                  <a:schemeClr val="bg1"/>
                </a:solidFill>
                <a:sym typeface="+mn-ea"/>
              </a:rPr>
              <a:t>【考点三】菲利普斯曲线</a:t>
            </a:r>
          </a:p>
          <a:p>
            <a:pPr algn="l">
              <a:buClrTx/>
              <a:buSzTx/>
              <a:buFontTx/>
            </a:pPr>
            <a:r>
              <a:rPr lang="zh-CN" altLang="en-US" sz="2400" dirty="0">
                <a:solidFill>
                  <a:schemeClr val="bg1"/>
                </a:solidFill>
                <a:sym typeface="+mn-ea"/>
              </a:rPr>
              <a:t>是描述通货膨胀率与失业率之间关系的。</a:t>
            </a: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p:txBody>
      </p:sp>
      <p:pic>
        <p:nvPicPr>
          <p:cNvPr id="9" name="图片 8">
            <a:extLst>
              <a:ext uri="{FF2B5EF4-FFF2-40B4-BE49-F238E27FC236}">
                <a16:creationId xmlns:a16="http://schemas.microsoft.com/office/drawing/2014/main" id="{2FECB596-DF72-48EE-AD22-E2EF6BECD39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30714" y="2276475"/>
            <a:ext cx="4642391" cy="2640082"/>
          </a:xfrm>
          <a:prstGeom prst="rect">
            <a:avLst/>
          </a:prstGeom>
        </p:spPr>
      </p:pic>
    </p:spTree>
    <p:extLst>
      <p:ext uri="{BB962C8B-B14F-4D97-AF65-F5344CB8AC3E}">
        <p14:creationId xmlns:p14="http://schemas.microsoft.com/office/powerpoint/2010/main" val="390784029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3197225" y="717550"/>
            <a:ext cx="5770245" cy="521970"/>
          </a:xfrm>
          <a:prstGeom prst="rect">
            <a:avLst/>
          </a:prstGeom>
          <a:solidFill>
            <a:schemeClr val="accent1"/>
          </a:solidFill>
        </p:spPr>
        <p:txBody>
          <a:bodyPr wrap="square" rtlCol="0" anchor="t">
            <a:spAutoFit/>
          </a:bodyPr>
          <a:lstStyle/>
          <a:p>
            <a:pPr algn="ctr"/>
            <a:r>
              <a:rPr lang="zh-CN" altLang="en-US" sz="2800"/>
              <a:t>第十章  国际贸易理论</a:t>
            </a:r>
          </a:p>
        </p:txBody>
      </p:sp>
      <p:sp>
        <p:nvSpPr>
          <p:cNvPr id="7" name="文本框 6"/>
          <p:cNvSpPr txBox="1"/>
          <p:nvPr/>
        </p:nvSpPr>
        <p:spPr>
          <a:xfrm>
            <a:off x="691515" y="2158365"/>
            <a:ext cx="8541385" cy="3692525"/>
          </a:xfrm>
          <a:prstGeom prst="rect">
            <a:avLst/>
          </a:prstGeom>
          <a:noFill/>
        </p:spPr>
        <p:txBody>
          <a:bodyPr wrap="square" rtlCol="0" anchor="t">
            <a:spAutoFit/>
          </a:bodyPr>
          <a:lstStyle/>
          <a:p>
            <a:r>
              <a:rPr lang="zh-CN" altLang="en-US" sz="2400" dirty="0">
                <a:solidFill>
                  <a:schemeClr val="bg1"/>
                </a:solidFill>
                <a:sym typeface="+mn-ea"/>
              </a:rPr>
              <a:t>        </a:t>
            </a:r>
            <a:endParaRPr lang="en-US" altLang="zh-CN" sz="2400" dirty="0">
              <a:solidFill>
                <a:schemeClr val="bg1"/>
              </a:solidFill>
              <a:sym typeface="+mn-ea"/>
            </a:endParaRPr>
          </a:p>
          <a:p>
            <a:endParaRPr lang="zh-CN" altLang="en-US" sz="2400" dirty="0">
              <a:solidFill>
                <a:schemeClr val="bg1"/>
              </a:solidFill>
              <a:sym typeface="+mn-ea"/>
            </a:endParaRPr>
          </a:p>
          <a:p>
            <a:r>
              <a:rPr lang="zh-CN" altLang="en-US" sz="2400" dirty="0">
                <a:solidFill>
                  <a:schemeClr val="bg1"/>
                </a:solidFill>
                <a:sym typeface="+mn-ea"/>
              </a:rPr>
              <a:t>国     国际贸易理论</a:t>
            </a:r>
            <a:r>
              <a:rPr lang="en-US" altLang="zh-CN" sz="2400" dirty="0">
                <a:solidFill>
                  <a:schemeClr val="bg1"/>
                </a:solidFill>
                <a:sym typeface="+mn-ea"/>
              </a:rPr>
              <a:t>(</a:t>
            </a:r>
            <a:r>
              <a:rPr lang="zh-CN" altLang="en-US" sz="2400" dirty="0">
                <a:solidFill>
                  <a:schemeClr val="bg1"/>
                </a:solidFill>
                <a:sym typeface="+mn-ea"/>
              </a:rPr>
              <a:t>共</a:t>
            </a:r>
            <a:r>
              <a:rPr lang="en-US" altLang="zh-CN" sz="2400" dirty="0">
                <a:solidFill>
                  <a:schemeClr val="bg1"/>
                </a:solidFill>
                <a:sym typeface="+mn-ea"/>
              </a:rPr>
              <a:t>2</a:t>
            </a:r>
            <a:r>
              <a:rPr lang="zh-CN" altLang="en-US" sz="2400" dirty="0">
                <a:solidFill>
                  <a:schemeClr val="bg1"/>
                </a:solidFill>
                <a:sym typeface="+mn-ea"/>
              </a:rPr>
              <a:t>个考点</a:t>
            </a:r>
            <a:r>
              <a:rPr lang="en-US" altLang="zh-CN" sz="2400" dirty="0">
                <a:solidFill>
                  <a:schemeClr val="bg1"/>
                </a:solidFill>
                <a:sym typeface="+mn-ea"/>
              </a:rPr>
              <a:t>)</a:t>
            </a:r>
            <a:endParaRPr lang="zh-CN" altLang="en-US" sz="2400" dirty="0">
              <a:solidFill>
                <a:schemeClr val="bg1"/>
              </a:solidFill>
              <a:sym typeface="+mn-ea"/>
            </a:endParaRPr>
          </a:p>
          <a:p>
            <a:r>
              <a:rPr lang="zh-CN" altLang="en-US" sz="2400" dirty="0">
                <a:solidFill>
                  <a:schemeClr val="bg1"/>
                </a:solidFill>
                <a:sym typeface="+mn-ea"/>
              </a:rPr>
              <a:t>际      </a:t>
            </a:r>
            <a:endParaRPr lang="en-US" altLang="zh-CN" sz="2400" dirty="0">
              <a:solidFill>
                <a:schemeClr val="bg1"/>
              </a:solidFill>
              <a:sym typeface="+mn-ea"/>
            </a:endParaRPr>
          </a:p>
          <a:p>
            <a:r>
              <a:rPr lang="zh-CN" altLang="en-US" sz="2400" dirty="0">
                <a:solidFill>
                  <a:schemeClr val="bg1"/>
                </a:solidFill>
                <a:sym typeface="+mn-ea"/>
              </a:rPr>
              <a:t>贸     </a:t>
            </a:r>
          </a:p>
          <a:p>
            <a:r>
              <a:rPr lang="zh-CN" altLang="en-US" sz="2400" dirty="0">
                <a:solidFill>
                  <a:schemeClr val="bg1"/>
                </a:solidFill>
                <a:sym typeface="+mn-ea"/>
              </a:rPr>
              <a:t>易</a:t>
            </a:r>
          </a:p>
          <a:p>
            <a:r>
              <a:rPr lang="zh-CN" altLang="en-US" sz="2400" dirty="0">
                <a:solidFill>
                  <a:schemeClr val="bg1"/>
                </a:solidFill>
                <a:sym typeface="+mn-ea"/>
              </a:rPr>
              <a:t>理      国际贸易政策</a:t>
            </a:r>
            <a:r>
              <a:rPr lang="en-US" altLang="zh-CN" sz="2400" dirty="0">
                <a:solidFill>
                  <a:schemeClr val="bg1"/>
                </a:solidFill>
                <a:sym typeface="+mn-ea"/>
              </a:rPr>
              <a:t>(</a:t>
            </a:r>
            <a:r>
              <a:rPr lang="zh-CN" altLang="en-US" sz="2400" dirty="0">
                <a:solidFill>
                  <a:schemeClr val="bg1"/>
                </a:solidFill>
                <a:sym typeface="+mn-ea"/>
              </a:rPr>
              <a:t>共</a:t>
            </a:r>
            <a:r>
              <a:rPr lang="en-US" altLang="zh-CN" sz="2400" dirty="0">
                <a:solidFill>
                  <a:schemeClr val="bg1"/>
                </a:solidFill>
                <a:sym typeface="+mn-ea"/>
              </a:rPr>
              <a:t>2</a:t>
            </a:r>
            <a:r>
              <a:rPr lang="zh-CN" altLang="en-US" sz="2400" dirty="0">
                <a:solidFill>
                  <a:schemeClr val="bg1"/>
                </a:solidFill>
                <a:sym typeface="+mn-ea"/>
              </a:rPr>
              <a:t>个考点</a:t>
            </a:r>
            <a:r>
              <a:rPr lang="en-US" altLang="zh-CN" sz="2400" dirty="0">
                <a:solidFill>
                  <a:schemeClr val="bg1"/>
                </a:solidFill>
                <a:sym typeface="+mn-ea"/>
              </a:rPr>
              <a:t>)</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论</a:t>
            </a:r>
          </a:p>
          <a:p>
            <a:pPr algn="l">
              <a:buClrTx/>
              <a:buSzTx/>
              <a:buFontTx/>
            </a:pPr>
            <a:r>
              <a:rPr lang="zh-CN" altLang="en-US" sz="2400" dirty="0">
                <a:solidFill>
                  <a:schemeClr val="bg1"/>
                </a:solidFill>
                <a:sym typeface="+mn-ea"/>
              </a:rPr>
              <a:t>     </a:t>
            </a:r>
          </a:p>
          <a:p>
            <a:r>
              <a:rPr lang="zh-CN" altLang="en-US" dirty="0">
                <a:solidFill>
                  <a:schemeClr val="bg1"/>
                </a:solidFill>
                <a:sym typeface="+mn-ea"/>
              </a:rPr>
              <a:t>                </a:t>
            </a:r>
          </a:p>
        </p:txBody>
      </p:sp>
      <p:sp>
        <p:nvSpPr>
          <p:cNvPr id="10" name="左大括号 9"/>
          <p:cNvSpPr/>
          <p:nvPr/>
        </p:nvSpPr>
        <p:spPr>
          <a:xfrm>
            <a:off x="1238885" y="2967355"/>
            <a:ext cx="141605" cy="207391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4"/>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275" y="953770"/>
            <a:ext cx="7802880" cy="4154170"/>
          </a:xfrm>
          <a:prstGeom prst="rect">
            <a:avLst/>
          </a:prstGeom>
          <a:noFill/>
        </p:spPr>
        <p:txBody>
          <a:bodyPr wrap="square" rtlCol="0" anchor="t">
            <a:spAutoFit/>
          </a:bodyPr>
          <a:lstStyle/>
          <a:p>
            <a:pPr algn="l">
              <a:buClrTx/>
              <a:buSzTx/>
              <a:buFontTx/>
            </a:pPr>
            <a:r>
              <a:rPr lang="zh-CN" altLang="en-US" sz="2400" dirty="0">
                <a:solidFill>
                  <a:schemeClr val="bg1"/>
                </a:solidFill>
                <a:sym typeface="+mn-ea"/>
              </a:rPr>
              <a:t>一、 国际贸易理论</a:t>
            </a:r>
            <a:r>
              <a:rPr lang="en-US" altLang="zh-CN" sz="2400" dirty="0">
                <a:solidFill>
                  <a:schemeClr val="bg1"/>
                </a:solidFill>
                <a:sym typeface="+mn-ea"/>
              </a:rPr>
              <a:t>(</a:t>
            </a:r>
            <a:r>
              <a:rPr lang="zh-CN" altLang="en-US" sz="2400" dirty="0">
                <a:solidFill>
                  <a:schemeClr val="bg1"/>
                </a:solidFill>
                <a:sym typeface="+mn-ea"/>
              </a:rPr>
              <a:t>共</a:t>
            </a:r>
            <a:r>
              <a:rPr lang="en-US" altLang="zh-CN" sz="2400" dirty="0">
                <a:solidFill>
                  <a:schemeClr val="bg1"/>
                </a:solidFill>
                <a:sym typeface="+mn-ea"/>
              </a:rPr>
              <a:t>2</a:t>
            </a:r>
            <a:r>
              <a:rPr lang="zh-CN" altLang="en-US" sz="2400" dirty="0">
                <a:solidFill>
                  <a:schemeClr val="bg1"/>
                </a:solidFill>
                <a:sym typeface="+mn-ea"/>
              </a:rPr>
              <a:t>个考点</a:t>
            </a:r>
            <a:r>
              <a:rPr lang="en-US" altLang="zh-CN" sz="2400" dirty="0">
                <a:solidFill>
                  <a:schemeClr val="bg1"/>
                </a:solidFill>
                <a:sym typeface="+mn-ea"/>
              </a:rPr>
              <a:t>)</a:t>
            </a:r>
          </a:p>
          <a:p>
            <a:pPr algn="l">
              <a:buClrTx/>
              <a:buSzTx/>
              <a:buFontTx/>
            </a:pPr>
            <a:r>
              <a:rPr lang="zh-CN" altLang="en-US" sz="2400" dirty="0">
                <a:solidFill>
                  <a:schemeClr val="bg1"/>
                </a:solidFill>
                <a:sym typeface="+mn-ea"/>
              </a:rPr>
              <a:t>【考点一】国际贸易理论的演变</a:t>
            </a: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p:txBody>
      </p:sp>
      <p:graphicFrame>
        <p:nvGraphicFramePr>
          <p:cNvPr id="2" name="表格 1"/>
          <p:cNvGraphicFramePr/>
          <p:nvPr>
            <p:custDataLst>
              <p:tags r:id="rId1"/>
            </p:custDataLst>
          </p:nvPr>
        </p:nvGraphicFramePr>
        <p:xfrm>
          <a:off x="1391920" y="1855470"/>
          <a:ext cx="10191750" cy="4789170"/>
        </p:xfrm>
        <a:graphic>
          <a:graphicData uri="http://schemas.openxmlformats.org/drawingml/2006/table">
            <a:tbl>
              <a:tblPr firstRow="1" bandRow="1">
                <a:tableStyleId>{5C22544A-7EE6-4342-B048-85BDC9FD1C3A}</a:tableStyleId>
              </a:tblPr>
              <a:tblGrid>
                <a:gridCol w="1202690">
                  <a:extLst>
                    <a:ext uri="{9D8B030D-6E8A-4147-A177-3AD203B41FA5}">
                      <a16:colId xmlns:a16="http://schemas.microsoft.com/office/drawing/2014/main" val="20000"/>
                    </a:ext>
                  </a:extLst>
                </a:gridCol>
                <a:gridCol w="1190625">
                  <a:extLst>
                    <a:ext uri="{9D8B030D-6E8A-4147-A177-3AD203B41FA5}">
                      <a16:colId xmlns:a16="http://schemas.microsoft.com/office/drawing/2014/main" val="20001"/>
                    </a:ext>
                  </a:extLst>
                </a:gridCol>
                <a:gridCol w="7798435">
                  <a:extLst>
                    <a:ext uri="{9D8B030D-6E8A-4147-A177-3AD203B41FA5}">
                      <a16:colId xmlns:a16="http://schemas.microsoft.com/office/drawing/2014/main" val="20002"/>
                    </a:ext>
                  </a:extLst>
                </a:gridCol>
              </a:tblGrid>
              <a:tr h="409575">
                <a:tc>
                  <a:txBody>
                    <a:bodyPr/>
                    <a:lstStyle/>
                    <a:p>
                      <a:pPr>
                        <a:buNone/>
                      </a:pPr>
                      <a:r>
                        <a:rPr lang="zh-CN" altLang="en-US"/>
                        <a:t>理论名称</a:t>
                      </a:r>
                    </a:p>
                  </a:txBody>
                  <a:tcPr/>
                </a:tc>
                <a:tc>
                  <a:txBody>
                    <a:bodyPr/>
                    <a:lstStyle/>
                    <a:p>
                      <a:pPr>
                        <a:buNone/>
                      </a:pPr>
                      <a:r>
                        <a:rPr lang="zh-CN" altLang="en-US"/>
                        <a:t>代表人物</a:t>
                      </a:r>
                    </a:p>
                  </a:txBody>
                  <a:tcPr/>
                </a:tc>
                <a:tc>
                  <a:txBody>
                    <a:bodyPr/>
                    <a:lstStyle/>
                    <a:p>
                      <a:pPr>
                        <a:buNone/>
                      </a:pPr>
                      <a:r>
                        <a:rPr lang="en-US" altLang="zh-CN"/>
                        <a:t>                                                   </a:t>
                      </a:r>
                      <a:r>
                        <a:rPr lang="zh-CN" altLang="en-US"/>
                        <a:t>内  容</a:t>
                      </a:r>
                    </a:p>
                  </a:txBody>
                  <a:tcPr/>
                </a:tc>
                <a:extLst>
                  <a:ext uri="{0D108BD9-81ED-4DB2-BD59-A6C34878D82A}">
                    <a16:rowId xmlns:a16="http://schemas.microsoft.com/office/drawing/2014/main" val="10000"/>
                  </a:ext>
                </a:extLst>
              </a:tr>
              <a:tr h="980440">
                <a:tc>
                  <a:txBody>
                    <a:bodyPr/>
                    <a:lstStyle/>
                    <a:p>
                      <a:pPr>
                        <a:buNone/>
                      </a:pPr>
                      <a:r>
                        <a:rPr lang="zh-CN" altLang="en-US"/>
                        <a:t>绝对优势理论</a:t>
                      </a:r>
                    </a:p>
                  </a:txBody>
                  <a:tcPr/>
                </a:tc>
                <a:tc>
                  <a:txBody>
                    <a:bodyPr/>
                    <a:lstStyle/>
                    <a:p>
                      <a:pPr>
                        <a:buNone/>
                      </a:pPr>
                      <a:r>
                        <a:rPr lang="zh-CN" altLang="en-US"/>
                        <a:t>亚当</a:t>
                      </a:r>
                      <a:r>
                        <a:rPr lang="zh-CN" altLang="en-US">
                          <a:latin typeface="Arial" panose="020B0604020202020204" pitchFamily="34" charset="0"/>
                          <a:cs typeface="Arial" panose="020B0604020202020204" pitchFamily="34" charset="0"/>
                        </a:rPr>
                        <a:t>·</a:t>
                      </a:r>
                      <a:r>
                        <a:rPr lang="zh-CN" altLang="en-US"/>
                        <a:t>斯密</a:t>
                      </a:r>
                    </a:p>
                  </a:txBody>
                  <a:tcPr/>
                </a:tc>
                <a:tc>
                  <a:txBody>
                    <a:bodyPr/>
                    <a:lstStyle/>
                    <a:p>
                      <a:pPr>
                        <a:buNone/>
                      </a:pPr>
                      <a:r>
                        <a:rPr lang="zh-CN" altLang="en-US"/>
                        <a:t>各国在生产技术上的绝对差异导致劳动生产率和生产成本的绝对差异</a:t>
                      </a:r>
                      <a:r>
                        <a:rPr lang="en-US" altLang="zh-CN"/>
                        <a:t>,</a:t>
                      </a:r>
                      <a:r>
                        <a:rPr lang="zh-CN" altLang="en-US"/>
                        <a:t>这是国际贸易的基础。各国应该集中生产并出口具有绝对优势的产品，而进口其不具有绝对优势的产品，其结果是可以节约社会资源，提高产出水平。</a:t>
                      </a:r>
                    </a:p>
                  </a:txBody>
                  <a:tcPr/>
                </a:tc>
                <a:extLst>
                  <a:ext uri="{0D108BD9-81ED-4DB2-BD59-A6C34878D82A}">
                    <a16:rowId xmlns:a16="http://schemas.microsoft.com/office/drawing/2014/main" val="10001"/>
                  </a:ext>
                </a:extLst>
              </a:tr>
              <a:tr h="1242060">
                <a:tc>
                  <a:txBody>
                    <a:bodyPr/>
                    <a:lstStyle/>
                    <a:p>
                      <a:pPr>
                        <a:buNone/>
                      </a:pPr>
                      <a:r>
                        <a:rPr lang="zh-CN" altLang="en-US"/>
                        <a:t>比较优势理论</a:t>
                      </a:r>
                    </a:p>
                  </a:txBody>
                  <a:tcPr/>
                </a:tc>
                <a:tc>
                  <a:txBody>
                    <a:bodyPr/>
                    <a:lstStyle/>
                    <a:p>
                      <a:pPr>
                        <a:buNone/>
                      </a:pPr>
                      <a:r>
                        <a:rPr lang="zh-CN" altLang="en-US"/>
                        <a:t>大卫</a:t>
                      </a:r>
                      <a:r>
                        <a:rPr lang="zh-CN" altLang="en-US" sz="1800">
                          <a:latin typeface="Arial" panose="020B0604020202020204" pitchFamily="34" charset="0"/>
                          <a:cs typeface="Arial" panose="020B0604020202020204" pitchFamily="34" charset="0"/>
                          <a:sym typeface="+mn-ea"/>
                        </a:rPr>
                        <a:t>·李嘉图</a:t>
                      </a:r>
                    </a:p>
                  </a:txBody>
                  <a:tcPr/>
                </a:tc>
                <a:tc>
                  <a:txBody>
                    <a:bodyPr/>
                    <a:lstStyle/>
                    <a:p>
                      <a:pPr>
                        <a:buNone/>
                      </a:pPr>
                      <a:r>
                        <a:rPr lang="zh-CN" altLang="en-US"/>
                        <a:t>决定国际贸易的因素是两个国家产品的相对生产成本，而不是生产这些产品的绝对生产成本。只要两国之间存在生产成本上的差异，即使其中一方处于完全的劣势地位，国际贸易仍会发生，每个国家都出口本国具有比较优势的产品，而且贸易会使双方获得收益。</a:t>
                      </a:r>
                    </a:p>
                  </a:txBody>
                  <a:tcPr/>
                </a:tc>
                <a:extLst>
                  <a:ext uri="{0D108BD9-81ED-4DB2-BD59-A6C34878D82A}">
                    <a16:rowId xmlns:a16="http://schemas.microsoft.com/office/drawing/2014/main" val="10002"/>
                  </a:ext>
                </a:extLst>
              </a:tr>
              <a:tr h="1242695">
                <a:tc>
                  <a:txBody>
                    <a:bodyPr/>
                    <a:lstStyle/>
                    <a:p>
                      <a:pPr>
                        <a:buNone/>
                      </a:pPr>
                      <a:r>
                        <a:rPr lang="zh-CN" altLang="en-US"/>
                        <a:t>赫</a:t>
                      </a:r>
                      <a:r>
                        <a:rPr lang="en-US" altLang="zh-CN"/>
                        <a:t>—</a:t>
                      </a:r>
                      <a:r>
                        <a:rPr lang="zh-CN" altLang="en-US"/>
                        <a:t>俄理论</a:t>
                      </a:r>
                    </a:p>
                  </a:txBody>
                  <a:tcPr/>
                </a:tc>
                <a:tc>
                  <a:txBody>
                    <a:bodyPr/>
                    <a:lstStyle/>
                    <a:p>
                      <a:pPr>
                        <a:buNone/>
                      </a:pPr>
                      <a:r>
                        <a:rPr lang="zh-CN" altLang="en-US"/>
                        <a:t>赫克歇尔和俄林</a:t>
                      </a:r>
                    </a:p>
                  </a:txBody>
                  <a:tcPr/>
                </a:tc>
                <a:tc>
                  <a:txBody>
                    <a:bodyPr/>
                    <a:lstStyle/>
                    <a:p>
                      <a:pPr>
                        <a:buNone/>
                      </a:pPr>
                      <a:r>
                        <a:rPr lang="zh-CN" altLang="en-US"/>
                        <a:t>各国的资源条件不同，也就是生产要素的供给情况不同，是国际贸易产生的基础。各国应该集中生产并出口那些能够充分利用本国充裕要素的产品，进口那些需要密集使用本国稀缺要素的产品。通过国际贸易，往往会使各国之间的要素价格均等化。</a:t>
                      </a:r>
                    </a:p>
                  </a:txBody>
                  <a:tcPr/>
                </a:tc>
                <a:extLst>
                  <a:ext uri="{0D108BD9-81ED-4DB2-BD59-A6C34878D82A}">
                    <a16:rowId xmlns:a16="http://schemas.microsoft.com/office/drawing/2014/main" val="10003"/>
                  </a:ext>
                </a:extLst>
              </a:tr>
              <a:tr h="668655">
                <a:tc>
                  <a:txBody>
                    <a:bodyPr/>
                    <a:lstStyle/>
                    <a:p>
                      <a:pPr>
                        <a:buNone/>
                      </a:pPr>
                      <a:r>
                        <a:rPr lang="zh-CN" altLang="en-US"/>
                        <a:t>规模经济贸易理论</a:t>
                      </a:r>
                    </a:p>
                  </a:txBody>
                  <a:tcPr/>
                </a:tc>
                <a:tc>
                  <a:txBody>
                    <a:bodyPr/>
                    <a:lstStyle/>
                    <a:p>
                      <a:pPr>
                        <a:buNone/>
                      </a:pPr>
                      <a:r>
                        <a:rPr lang="zh-CN" altLang="en-US"/>
                        <a:t>克鲁格曼</a:t>
                      </a:r>
                    </a:p>
                  </a:txBody>
                  <a:tcPr/>
                </a:tc>
                <a:tc>
                  <a:txBody>
                    <a:bodyPr/>
                    <a:lstStyle/>
                    <a:p>
                      <a:pPr>
                        <a:buNone/>
                      </a:pPr>
                      <a:r>
                        <a:rPr lang="zh-CN" altLang="en-US"/>
                        <a:t>各国利用规模经济来生产有限类别的产品，如果每个国家只生产几类产品，那么每种产品的生产规模就会比生产所有产品时的规模更大，才能实现国际分工，这是现代国际贸易的基础。</a:t>
                      </a:r>
                    </a:p>
                  </a:txBody>
                  <a:tcPr/>
                </a:tc>
                <a:extLst>
                  <a:ext uri="{0D108BD9-81ED-4DB2-BD59-A6C34878D82A}">
                    <a16:rowId xmlns:a16="http://schemas.microsoft.com/office/drawing/2014/main" val="10004"/>
                  </a:ext>
                </a:extLst>
              </a:tr>
            </a:tbl>
          </a:graphicData>
        </a:graphic>
      </p:graphicFrame>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275" y="953770"/>
            <a:ext cx="7802880" cy="7108825"/>
          </a:xfrm>
          <a:prstGeom prst="rect">
            <a:avLst/>
          </a:prstGeom>
          <a:noFill/>
        </p:spPr>
        <p:txBody>
          <a:bodyPr wrap="square" rtlCol="0" anchor="t">
            <a:spAutoFit/>
          </a:bodyPr>
          <a:lstStyle/>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【考点二】影响国际贸易的因素</a:t>
            </a:r>
          </a:p>
          <a:p>
            <a:pPr algn="l">
              <a:buClrTx/>
              <a:buSzTx/>
              <a:buFontTx/>
            </a:pPr>
            <a:r>
              <a:rPr lang="zh-CN" altLang="en-US" sz="2400" dirty="0">
                <a:solidFill>
                  <a:schemeClr val="bg1"/>
                </a:solidFill>
                <a:sym typeface="+mn-ea"/>
              </a:rPr>
              <a:t>影响出口的因素（</a:t>
            </a:r>
            <a:r>
              <a:rPr lang="en-US" altLang="zh-CN" sz="2400" dirty="0">
                <a:solidFill>
                  <a:schemeClr val="bg1"/>
                </a:solidFill>
                <a:sym typeface="+mn-ea"/>
              </a:rPr>
              <a:t>4</a:t>
            </a:r>
            <a:r>
              <a:rPr lang="zh-CN" altLang="en-US" sz="2400" dirty="0">
                <a:solidFill>
                  <a:schemeClr val="bg1"/>
                </a:solidFill>
                <a:sym typeface="+mn-ea"/>
              </a:rPr>
              <a:t>个）</a:t>
            </a:r>
          </a:p>
          <a:p>
            <a:pPr algn="l">
              <a:buClrTx/>
              <a:buSzTx/>
              <a:buFontTx/>
            </a:pPr>
            <a:r>
              <a:rPr lang="en-US" altLang="zh-CN" sz="2400" dirty="0">
                <a:solidFill>
                  <a:schemeClr val="bg1"/>
                </a:solidFill>
                <a:sym typeface="+mn-ea"/>
              </a:rPr>
              <a:t>(1)</a:t>
            </a:r>
            <a:r>
              <a:rPr lang="zh-CN" altLang="en-US" sz="2400" dirty="0">
                <a:solidFill>
                  <a:schemeClr val="bg1"/>
                </a:solidFill>
                <a:sym typeface="+mn-ea"/>
              </a:rPr>
              <a:t>自然资源的丰裕程度</a:t>
            </a:r>
          </a:p>
          <a:p>
            <a:pPr algn="l">
              <a:buClrTx/>
              <a:buSzTx/>
              <a:buFontTx/>
            </a:pPr>
            <a:r>
              <a:rPr lang="en-US" altLang="zh-CN" sz="2400" dirty="0">
                <a:solidFill>
                  <a:schemeClr val="bg1"/>
                </a:solidFill>
                <a:sym typeface="+mn-ea"/>
              </a:rPr>
              <a:t>(2)</a:t>
            </a:r>
            <a:r>
              <a:rPr lang="zh-CN" altLang="en-US" sz="2400" dirty="0">
                <a:solidFill>
                  <a:schemeClr val="bg1"/>
                </a:solidFill>
                <a:sym typeface="+mn-ea"/>
              </a:rPr>
              <a:t>生产能力和技术水平的高低</a:t>
            </a:r>
          </a:p>
          <a:p>
            <a:pPr algn="l">
              <a:buClrTx/>
              <a:buSzTx/>
              <a:buFontTx/>
            </a:pPr>
            <a:r>
              <a:rPr lang="en-US" altLang="zh-CN" sz="2400" dirty="0">
                <a:solidFill>
                  <a:schemeClr val="bg1"/>
                </a:solidFill>
                <a:sym typeface="+mn-ea"/>
              </a:rPr>
              <a:t>(3)</a:t>
            </a:r>
            <a:r>
              <a:rPr lang="zh-CN" altLang="en-US" sz="2400" dirty="0">
                <a:solidFill>
                  <a:schemeClr val="bg1"/>
                </a:solidFill>
                <a:sym typeface="+mn-ea"/>
              </a:rPr>
              <a:t>汇率水平的高低</a:t>
            </a:r>
          </a:p>
          <a:p>
            <a:pPr algn="l">
              <a:buClrTx/>
              <a:buSzTx/>
              <a:buFontTx/>
            </a:pPr>
            <a:r>
              <a:rPr lang="en-US" altLang="zh-CN" sz="2400" dirty="0">
                <a:solidFill>
                  <a:schemeClr val="bg1"/>
                </a:solidFill>
                <a:sym typeface="+mn-ea"/>
              </a:rPr>
              <a:t>(4)</a:t>
            </a:r>
            <a:r>
              <a:rPr lang="zh-CN" altLang="en-US" sz="2400" dirty="0">
                <a:solidFill>
                  <a:schemeClr val="bg1"/>
                </a:solidFill>
                <a:sym typeface="+mn-ea"/>
              </a:rPr>
              <a:t>国际市场需求水平和需求结构变动的影响</a:t>
            </a:r>
          </a:p>
          <a:p>
            <a:pPr algn="l">
              <a:buClrTx/>
              <a:buSzTx/>
              <a:buFontTx/>
            </a:pPr>
            <a:r>
              <a:rPr lang="zh-CN" altLang="en-US" sz="2400" dirty="0">
                <a:solidFill>
                  <a:schemeClr val="bg1"/>
                </a:solidFill>
                <a:sym typeface="+mn-ea"/>
              </a:rPr>
              <a:t>影响进口的因素（</a:t>
            </a:r>
            <a:r>
              <a:rPr lang="en-US" altLang="zh-CN" sz="2400" dirty="0">
                <a:solidFill>
                  <a:schemeClr val="bg1"/>
                </a:solidFill>
                <a:sym typeface="+mn-ea"/>
              </a:rPr>
              <a:t>3</a:t>
            </a:r>
            <a:r>
              <a:rPr lang="zh-CN" altLang="en-US" sz="2400" dirty="0">
                <a:solidFill>
                  <a:schemeClr val="bg1"/>
                </a:solidFill>
                <a:sym typeface="+mn-ea"/>
              </a:rPr>
              <a:t>个）</a:t>
            </a:r>
          </a:p>
          <a:p>
            <a:pPr algn="l">
              <a:buClrTx/>
              <a:buSzTx/>
              <a:buFontTx/>
            </a:pPr>
            <a:r>
              <a:rPr lang="en-US" altLang="zh-CN" sz="2400" dirty="0">
                <a:solidFill>
                  <a:schemeClr val="bg1"/>
                </a:solidFill>
                <a:sym typeface="+mn-ea"/>
              </a:rPr>
              <a:t>(1)</a:t>
            </a:r>
            <a:r>
              <a:rPr lang="zh-CN" altLang="en-US" sz="2400" dirty="0">
                <a:solidFill>
                  <a:schemeClr val="bg1"/>
                </a:solidFill>
                <a:sym typeface="+mn-ea"/>
              </a:rPr>
              <a:t>一国的经济总量或总产出水平</a:t>
            </a:r>
          </a:p>
          <a:p>
            <a:pPr algn="l">
              <a:buClrTx/>
              <a:buSzTx/>
              <a:buFontTx/>
            </a:pPr>
            <a:r>
              <a:rPr lang="en-US" altLang="zh-CN" sz="2400" dirty="0">
                <a:solidFill>
                  <a:schemeClr val="bg1"/>
                </a:solidFill>
                <a:sym typeface="+mn-ea"/>
              </a:rPr>
              <a:t>(2)</a:t>
            </a:r>
            <a:r>
              <a:rPr lang="zh-CN" altLang="en-US" sz="2400" dirty="0">
                <a:solidFill>
                  <a:schemeClr val="bg1"/>
                </a:solidFill>
                <a:sym typeface="+mn-ea"/>
              </a:rPr>
              <a:t>汇率水平</a:t>
            </a:r>
          </a:p>
          <a:p>
            <a:pPr algn="l">
              <a:buClrTx/>
              <a:buSzTx/>
              <a:buFontTx/>
            </a:pPr>
            <a:r>
              <a:rPr lang="en-US" altLang="zh-CN" sz="2400" dirty="0">
                <a:solidFill>
                  <a:schemeClr val="bg1"/>
                </a:solidFill>
                <a:sym typeface="+mn-ea"/>
              </a:rPr>
              <a:t>(3)</a:t>
            </a:r>
            <a:r>
              <a:rPr lang="zh-CN" altLang="en-US" sz="2400" dirty="0">
                <a:solidFill>
                  <a:schemeClr val="bg1"/>
                </a:solidFill>
                <a:sym typeface="+mn-ea"/>
              </a:rPr>
              <a:t>国际市场商品的供给情况和价格水平的高低</a:t>
            </a: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275" y="953770"/>
            <a:ext cx="9446895" cy="6369685"/>
          </a:xfrm>
          <a:prstGeom prst="rect">
            <a:avLst/>
          </a:prstGeom>
          <a:noFill/>
        </p:spPr>
        <p:txBody>
          <a:bodyPr wrap="square" rtlCol="0" anchor="t">
            <a:spAutoFit/>
          </a:bodyPr>
          <a:lstStyle/>
          <a:p>
            <a:pPr algn="l">
              <a:buClrTx/>
              <a:buSzTx/>
              <a:buFontTx/>
            </a:pPr>
            <a:r>
              <a:rPr lang="zh-CN" altLang="en-US" sz="2400" dirty="0">
                <a:solidFill>
                  <a:schemeClr val="bg1"/>
                </a:solidFill>
                <a:sym typeface="+mn-ea"/>
              </a:rPr>
              <a:t>二、国际贸易政策</a:t>
            </a:r>
            <a:r>
              <a:rPr lang="en-US" altLang="zh-CN" sz="2400" dirty="0">
                <a:solidFill>
                  <a:schemeClr val="bg1"/>
                </a:solidFill>
                <a:sym typeface="+mn-ea"/>
              </a:rPr>
              <a:t>(</a:t>
            </a:r>
            <a:r>
              <a:rPr lang="zh-CN" altLang="en-US" sz="2400" dirty="0">
                <a:solidFill>
                  <a:schemeClr val="bg1"/>
                </a:solidFill>
                <a:sym typeface="+mn-ea"/>
              </a:rPr>
              <a:t>共</a:t>
            </a:r>
            <a:r>
              <a:rPr lang="en-US" altLang="zh-CN" sz="2400" dirty="0">
                <a:solidFill>
                  <a:schemeClr val="bg1"/>
                </a:solidFill>
                <a:sym typeface="+mn-ea"/>
              </a:rPr>
              <a:t>2</a:t>
            </a:r>
            <a:r>
              <a:rPr lang="zh-CN" altLang="en-US" sz="2400" dirty="0">
                <a:solidFill>
                  <a:schemeClr val="bg1"/>
                </a:solidFill>
                <a:sym typeface="+mn-ea"/>
              </a:rPr>
              <a:t>个考点</a:t>
            </a:r>
            <a:r>
              <a:rPr lang="en-US" altLang="zh-CN" sz="2400" dirty="0">
                <a:solidFill>
                  <a:schemeClr val="bg1"/>
                </a:solidFill>
                <a:sym typeface="+mn-ea"/>
              </a:rPr>
              <a:t>)</a:t>
            </a:r>
          </a:p>
          <a:p>
            <a:pPr algn="l">
              <a:buClrTx/>
              <a:buSzTx/>
              <a:buFontTx/>
            </a:pPr>
            <a:r>
              <a:rPr lang="zh-CN" altLang="en-US" sz="2400" dirty="0">
                <a:solidFill>
                  <a:schemeClr val="bg1"/>
                </a:solidFill>
                <a:sym typeface="+mn-ea"/>
              </a:rPr>
              <a:t>【考点一】政府对国际贸易干预的目的及手段</a:t>
            </a:r>
          </a:p>
          <a:p>
            <a:pPr algn="l">
              <a:buClrTx/>
              <a:buSzTx/>
              <a:buFontTx/>
            </a:pPr>
            <a:r>
              <a:rPr lang="zh-CN" altLang="en-US" sz="2400" dirty="0">
                <a:solidFill>
                  <a:schemeClr val="bg1"/>
                </a:solidFill>
                <a:sym typeface="+mn-ea"/>
              </a:rPr>
              <a:t>目的：保护国内产业、维护本国经济增长和国际收支平衡。</a:t>
            </a: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                               关税措施</a:t>
            </a: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              限制进口                        进口配额           技术标准</a:t>
            </a:r>
          </a:p>
          <a:p>
            <a:pPr algn="l">
              <a:buClrTx/>
              <a:buSzTx/>
              <a:buFontTx/>
            </a:pPr>
            <a:r>
              <a:rPr lang="zh-CN" altLang="en-US" sz="2400" dirty="0">
                <a:solidFill>
                  <a:schemeClr val="bg1"/>
                </a:solidFill>
                <a:sym typeface="+mn-ea"/>
              </a:rPr>
              <a:t>手段                        非关税措施   自愿出口限制    卫生检疫标准</a:t>
            </a:r>
          </a:p>
          <a:p>
            <a:pPr algn="l">
              <a:buClrTx/>
              <a:buSzTx/>
              <a:buFontTx/>
            </a:pPr>
            <a:r>
              <a:rPr lang="zh-CN" altLang="en-US" sz="2400" dirty="0">
                <a:solidFill>
                  <a:schemeClr val="bg1"/>
                </a:solidFill>
                <a:sym typeface="+mn-ea"/>
              </a:rPr>
              <a:t>              鼓励出口         补贴        歧视性公共采购</a:t>
            </a:r>
          </a:p>
          <a:p>
            <a:pPr algn="l">
              <a:buClrTx/>
              <a:buSzTx/>
              <a:buFontTx/>
            </a:pPr>
            <a:r>
              <a:rPr lang="zh-CN" altLang="en-US" sz="2400" dirty="0">
                <a:solidFill>
                  <a:schemeClr val="bg1"/>
                </a:solidFill>
                <a:sym typeface="+mn-ea"/>
              </a:rPr>
              <a:t>    </a:t>
            </a:r>
          </a:p>
          <a:p>
            <a:pPr algn="l">
              <a:buClrTx/>
              <a:buSzTx/>
              <a:buFontTx/>
            </a:pPr>
            <a:r>
              <a:rPr lang="zh-CN" altLang="en-US" sz="2400" dirty="0">
                <a:solidFill>
                  <a:schemeClr val="bg1"/>
                </a:solidFill>
                <a:sym typeface="+mn-ea"/>
              </a:rPr>
              <a:t> </a:t>
            </a:r>
          </a:p>
          <a:p>
            <a:pPr algn="l">
              <a:buClrTx/>
              <a:buSzTx/>
              <a:buFontTx/>
            </a:pPr>
            <a:r>
              <a:rPr lang="zh-CN" altLang="en-US" sz="2400" dirty="0">
                <a:solidFill>
                  <a:schemeClr val="bg1"/>
                </a:solidFill>
                <a:sym typeface="+mn-ea"/>
              </a:rPr>
              <a:t>                        直接补贴    间接补贴</a:t>
            </a: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p:txBody>
      </p:sp>
      <p:cxnSp>
        <p:nvCxnSpPr>
          <p:cNvPr id="2" name="直接箭头连接符 1"/>
          <p:cNvCxnSpPr/>
          <p:nvPr/>
        </p:nvCxnSpPr>
        <p:spPr>
          <a:xfrm flipV="1">
            <a:off x="2058035" y="3273425"/>
            <a:ext cx="480060" cy="43751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直接箭头连接符 7"/>
          <p:cNvCxnSpPr/>
          <p:nvPr/>
        </p:nvCxnSpPr>
        <p:spPr>
          <a:xfrm>
            <a:off x="2001520" y="3724910"/>
            <a:ext cx="521970" cy="39497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左大括号 8"/>
          <p:cNvSpPr/>
          <p:nvPr/>
        </p:nvSpPr>
        <p:spPr>
          <a:xfrm>
            <a:off x="3851910" y="2666365"/>
            <a:ext cx="127000" cy="1044575"/>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0" name="左大括号 9"/>
          <p:cNvSpPr/>
          <p:nvPr/>
        </p:nvSpPr>
        <p:spPr>
          <a:xfrm>
            <a:off x="5615940" y="3273425"/>
            <a:ext cx="127000" cy="1044575"/>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cxnSp>
        <p:nvCxnSpPr>
          <p:cNvPr id="14" name="直接箭头连接符 13"/>
          <p:cNvCxnSpPr/>
          <p:nvPr/>
        </p:nvCxnSpPr>
        <p:spPr>
          <a:xfrm>
            <a:off x="3850005" y="4134485"/>
            <a:ext cx="663575" cy="1397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直接箭头连接符 14"/>
          <p:cNvCxnSpPr/>
          <p:nvPr/>
        </p:nvCxnSpPr>
        <p:spPr>
          <a:xfrm flipH="1">
            <a:off x="3963035" y="4317365"/>
            <a:ext cx="705485" cy="7061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直接箭头连接符 15"/>
          <p:cNvCxnSpPr/>
          <p:nvPr/>
        </p:nvCxnSpPr>
        <p:spPr>
          <a:xfrm>
            <a:off x="4682490" y="4359910"/>
            <a:ext cx="663575" cy="69151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275" y="953770"/>
            <a:ext cx="7802880" cy="7847330"/>
          </a:xfrm>
          <a:prstGeom prst="rect">
            <a:avLst/>
          </a:prstGeom>
          <a:noFill/>
        </p:spPr>
        <p:txBody>
          <a:bodyPr wrap="square" rtlCol="0" anchor="t">
            <a:spAutoFit/>
          </a:bodyPr>
          <a:lstStyle/>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【考点二】倾销的界定和反倾销措施分析</a:t>
            </a:r>
          </a:p>
          <a:p>
            <a:pPr algn="l">
              <a:buClrTx/>
              <a:buSzTx/>
              <a:buFontTx/>
            </a:pPr>
            <a:r>
              <a:rPr lang="zh-CN" altLang="en-US" sz="2400" dirty="0">
                <a:solidFill>
                  <a:schemeClr val="bg1"/>
                </a:solidFill>
                <a:sym typeface="+mn-ea"/>
              </a:rPr>
              <a:t>（</a:t>
            </a:r>
            <a:r>
              <a:rPr lang="en-US" altLang="zh-CN" sz="2400" dirty="0">
                <a:solidFill>
                  <a:schemeClr val="bg1"/>
                </a:solidFill>
                <a:sym typeface="+mn-ea"/>
              </a:rPr>
              <a:t>1</a:t>
            </a:r>
            <a:r>
              <a:rPr lang="zh-CN" altLang="en-US" sz="2400" dirty="0">
                <a:solidFill>
                  <a:schemeClr val="bg1"/>
                </a:solidFill>
                <a:sym typeface="+mn-ea"/>
              </a:rPr>
              <a:t>）倾销的概念：是指出口商以低于</a:t>
            </a:r>
            <a:r>
              <a:rPr lang="zh-CN" altLang="en-US" sz="2400" dirty="0">
                <a:solidFill>
                  <a:srgbClr val="FFC000"/>
                </a:solidFill>
                <a:sym typeface="+mn-ea"/>
              </a:rPr>
              <a:t>正常价值</a:t>
            </a:r>
            <a:r>
              <a:rPr lang="zh-CN" altLang="en-US" sz="2400" dirty="0">
                <a:solidFill>
                  <a:schemeClr val="bg1"/>
                </a:solidFill>
                <a:sym typeface="+mn-ea"/>
              </a:rPr>
              <a:t>的价格向进口国销售产品，并因此给进口国产业造成损害的行为。</a:t>
            </a:r>
          </a:p>
          <a:p>
            <a:pPr algn="l">
              <a:buClrTx/>
              <a:buSzTx/>
              <a:buFontTx/>
            </a:pPr>
            <a:r>
              <a:rPr lang="zh-CN" altLang="en-US" sz="2400" dirty="0">
                <a:solidFill>
                  <a:schemeClr val="bg1"/>
                </a:solidFill>
                <a:sym typeface="+mn-ea"/>
              </a:rPr>
              <a:t>确定产品正常价值的标准：</a:t>
            </a:r>
          </a:p>
          <a:p>
            <a:pPr algn="l">
              <a:buClrTx/>
              <a:buSzTx/>
              <a:buFontTx/>
            </a:pPr>
            <a:r>
              <a:rPr lang="zh-CN" altLang="en-US" sz="2400" dirty="0">
                <a:solidFill>
                  <a:schemeClr val="bg1"/>
                </a:solidFill>
                <a:sym typeface="+mn-ea"/>
              </a:rPr>
              <a:t>第一，原产国标准</a:t>
            </a:r>
          </a:p>
          <a:p>
            <a:pPr algn="l">
              <a:buClrTx/>
              <a:buSzTx/>
              <a:buFontTx/>
            </a:pPr>
            <a:r>
              <a:rPr lang="zh-CN" altLang="en-US" sz="2400" dirty="0">
                <a:solidFill>
                  <a:schemeClr val="bg1"/>
                </a:solidFill>
                <a:sym typeface="+mn-ea"/>
              </a:rPr>
              <a:t>第二，第三国标准</a:t>
            </a:r>
          </a:p>
          <a:p>
            <a:pPr algn="l">
              <a:buClrTx/>
              <a:buSzTx/>
              <a:buFontTx/>
            </a:pPr>
            <a:r>
              <a:rPr lang="zh-CN" altLang="en-US" sz="2400" dirty="0">
                <a:solidFill>
                  <a:schemeClr val="bg1"/>
                </a:solidFill>
                <a:sym typeface="+mn-ea"/>
              </a:rPr>
              <a:t>第三，按照同类产品在原产国的生产成本加合理销售费、管理费、一般费用和利润确定</a:t>
            </a:r>
          </a:p>
          <a:p>
            <a:pPr algn="l">
              <a:buClrTx/>
              <a:buSzTx/>
              <a:buFontTx/>
            </a:pPr>
            <a:r>
              <a:rPr lang="zh-CN" altLang="en-US" sz="2400" dirty="0">
                <a:solidFill>
                  <a:schemeClr val="bg1"/>
                </a:solidFill>
                <a:sym typeface="+mn-ea"/>
              </a:rPr>
              <a:t>（</a:t>
            </a:r>
            <a:r>
              <a:rPr lang="en-US" altLang="zh-CN" sz="2400" dirty="0">
                <a:solidFill>
                  <a:schemeClr val="bg1"/>
                </a:solidFill>
                <a:sym typeface="+mn-ea"/>
              </a:rPr>
              <a:t>2</a:t>
            </a:r>
            <a:r>
              <a:rPr lang="zh-CN" altLang="en-US" sz="2400" dirty="0">
                <a:solidFill>
                  <a:schemeClr val="bg1"/>
                </a:solidFill>
                <a:sym typeface="+mn-ea"/>
              </a:rPr>
              <a:t>）倾销的四种类型：</a:t>
            </a:r>
          </a:p>
          <a:p>
            <a:pPr algn="l">
              <a:buClrTx/>
              <a:buSzTx/>
              <a:buFontTx/>
            </a:pPr>
            <a:r>
              <a:rPr lang="zh-CN" altLang="en-US" sz="2400" dirty="0">
                <a:solidFill>
                  <a:schemeClr val="bg1"/>
                </a:solidFill>
                <a:sym typeface="+mn-ea"/>
              </a:rPr>
              <a:t>掠夺性倾销（短期）</a:t>
            </a:r>
          </a:p>
          <a:p>
            <a:pPr algn="l">
              <a:buClrTx/>
              <a:buSzTx/>
              <a:buFontTx/>
            </a:pPr>
            <a:r>
              <a:rPr lang="zh-CN" altLang="en-US" sz="2400" dirty="0">
                <a:solidFill>
                  <a:schemeClr val="bg1"/>
                </a:solidFill>
                <a:sym typeface="+mn-ea"/>
              </a:rPr>
              <a:t>持续性倾销（长期）</a:t>
            </a:r>
          </a:p>
          <a:p>
            <a:pPr algn="l">
              <a:buClrTx/>
              <a:buSzTx/>
              <a:buFontTx/>
            </a:pPr>
            <a:r>
              <a:rPr lang="zh-CN" altLang="en-US" sz="2400" dirty="0">
                <a:solidFill>
                  <a:schemeClr val="bg1"/>
                </a:solidFill>
                <a:sym typeface="+mn-ea"/>
              </a:rPr>
              <a:t>隐蔽性倾销</a:t>
            </a:r>
          </a:p>
          <a:p>
            <a:pPr algn="l">
              <a:buClrTx/>
              <a:buSzTx/>
              <a:buFontTx/>
            </a:pPr>
            <a:r>
              <a:rPr lang="zh-CN" altLang="en-US" sz="2400" dirty="0">
                <a:solidFill>
                  <a:schemeClr val="bg1"/>
                </a:solidFill>
                <a:sym typeface="+mn-ea"/>
              </a:rPr>
              <a:t>偶然性倾销</a:t>
            </a: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        </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275" y="953770"/>
            <a:ext cx="7802880" cy="7847330"/>
          </a:xfrm>
          <a:prstGeom prst="rect">
            <a:avLst/>
          </a:prstGeom>
          <a:noFill/>
        </p:spPr>
        <p:txBody>
          <a:bodyPr wrap="square" rtlCol="0" anchor="t">
            <a:spAutoFit/>
          </a:bodyPr>
          <a:lstStyle/>
          <a:p>
            <a:pPr algn="l">
              <a:buClrTx/>
              <a:buSzTx/>
              <a:buFontTx/>
            </a:pPr>
            <a:r>
              <a:rPr lang="zh-CN" altLang="en-US" sz="2400" dirty="0">
                <a:solidFill>
                  <a:schemeClr val="bg1"/>
                </a:solidFill>
                <a:sym typeface="+mn-ea"/>
              </a:rPr>
              <a:t>（</a:t>
            </a:r>
            <a:r>
              <a:rPr lang="en-US" altLang="zh-CN" sz="2400" dirty="0">
                <a:solidFill>
                  <a:schemeClr val="bg1"/>
                </a:solidFill>
                <a:sym typeface="+mn-ea"/>
              </a:rPr>
              <a:t>3</a:t>
            </a:r>
            <a:r>
              <a:rPr lang="zh-CN" altLang="en-US" sz="2400" dirty="0">
                <a:solidFill>
                  <a:schemeClr val="bg1"/>
                </a:solidFill>
                <a:sym typeface="+mn-ea"/>
              </a:rPr>
              <a:t>）倾销的危害：    </a:t>
            </a: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        </a:t>
            </a: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                  为倾销行为的国家</a:t>
            </a:r>
          </a:p>
          <a:p>
            <a:pPr algn="l">
              <a:buClrTx/>
              <a:buSzTx/>
              <a:buFontTx/>
            </a:pPr>
            <a:r>
              <a:rPr lang="zh-CN" altLang="en-US" sz="2400" dirty="0">
                <a:solidFill>
                  <a:schemeClr val="bg1"/>
                </a:solidFill>
                <a:sym typeface="+mn-ea"/>
              </a:rPr>
              <a:t>                                     </a:t>
            </a:r>
          </a:p>
          <a:p>
            <a:pPr algn="l">
              <a:buClrTx/>
              <a:buSzTx/>
              <a:buFontTx/>
            </a:pPr>
            <a:r>
              <a:rPr lang="zh-CN" altLang="en-US" sz="2400" dirty="0">
                <a:solidFill>
                  <a:schemeClr val="bg1"/>
                </a:solidFill>
                <a:sym typeface="+mn-ea"/>
              </a:rPr>
              <a:t>                                     </a:t>
            </a:r>
          </a:p>
          <a:p>
            <a:pPr algn="l">
              <a:buClrTx/>
              <a:buSzTx/>
              <a:buFontTx/>
            </a:pPr>
            <a:r>
              <a:rPr lang="zh-CN" altLang="en-US" sz="2400" dirty="0">
                <a:solidFill>
                  <a:schemeClr val="bg1"/>
                </a:solidFill>
                <a:sym typeface="+mn-ea"/>
              </a:rPr>
              <a:t>                                倾销                           出口</a:t>
            </a: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对进口国而言</a:t>
            </a:r>
          </a:p>
          <a:p>
            <a:pPr algn="l">
              <a:buClrTx/>
              <a:buSzTx/>
              <a:buFontTx/>
            </a:pPr>
            <a:r>
              <a:rPr lang="zh-CN" altLang="en-US" sz="2400" dirty="0">
                <a:solidFill>
                  <a:schemeClr val="bg1"/>
                </a:solidFill>
                <a:sym typeface="+mn-ea"/>
              </a:rPr>
              <a:t>对出口国而言</a:t>
            </a:r>
          </a:p>
          <a:p>
            <a:pPr algn="l">
              <a:buClrTx/>
              <a:buSzTx/>
              <a:buFontTx/>
            </a:pPr>
            <a:r>
              <a:rPr lang="zh-CN" altLang="en-US" sz="2400" dirty="0">
                <a:solidFill>
                  <a:schemeClr val="bg1"/>
                </a:solidFill>
                <a:sym typeface="+mn-ea"/>
              </a:rPr>
              <a:t>对第三国而言</a:t>
            </a:r>
          </a:p>
          <a:p>
            <a:pPr algn="l">
              <a:buClrTx/>
              <a:buSzTx/>
              <a:buFontTx/>
            </a:pPr>
            <a:r>
              <a:rPr lang="zh-CN" altLang="en-US" sz="2400" dirty="0">
                <a:solidFill>
                  <a:schemeClr val="bg1"/>
                </a:solidFill>
                <a:sym typeface="+mn-ea"/>
              </a:rPr>
              <a:t>（</a:t>
            </a:r>
            <a:r>
              <a:rPr lang="en-US" altLang="zh-CN" sz="2400" dirty="0">
                <a:solidFill>
                  <a:schemeClr val="bg1"/>
                </a:solidFill>
                <a:sym typeface="+mn-ea"/>
              </a:rPr>
              <a:t>4</a:t>
            </a:r>
            <a:r>
              <a:rPr lang="zh-CN" altLang="en-US" sz="2400" dirty="0">
                <a:solidFill>
                  <a:schemeClr val="bg1"/>
                </a:solidFill>
                <a:sym typeface="+mn-ea"/>
              </a:rPr>
              <a:t>）反倾销措施的运用</a:t>
            </a:r>
            <a:r>
              <a:rPr lang="en-US" altLang="zh-CN" sz="2400" dirty="0">
                <a:solidFill>
                  <a:schemeClr val="bg1"/>
                </a:solidFill>
                <a:sym typeface="+mn-ea"/>
              </a:rPr>
              <a:t>——</a:t>
            </a:r>
            <a:r>
              <a:rPr lang="zh-CN" altLang="en-US" sz="2400" dirty="0">
                <a:solidFill>
                  <a:schemeClr val="bg1"/>
                </a:solidFill>
                <a:sym typeface="+mn-ea"/>
              </a:rPr>
              <a:t>反倾销税</a:t>
            </a: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        </a:t>
            </a:r>
          </a:p>
        </p:txBody>
      </p:sp>
      <p:sp>
        <p:nvSpPr>
          <p:cNvPr id="2" name="圆角矩形 1"/>
          <p:cNvSpPr/>
          <p:nvPr/>
        </p:nvSpPr>
        <p:spPr>
          <a:xfrm>
            <a:off x="2241550" y="3555365"/>
            <a:ext cx="1367790" cy="93916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solidFill>
                  <a:schemeClr val="bg1"/>
                </a:solidFill>
                <a:sym typeface="+mn-ea"/>
              </a:rPr>
              <a:t>出口国</a:t>
            </a:r>
            <a:endParaRPr lang="zh-CN" altLang="en-US"/>
          </a:p>
        </p:txBody>
      </p:sp>
      <p:sp>
        <p:nvSpPr>
          <p:cNvPr id="8" name="圆角矩形 7"/>
          <p:cNvSpPr/>
          <p:nvPr/>
        </p:nvSpPr>
        <p:spPr>
          <a:xfrm>
            <a:off x="5099050" y="3555365"/>
            <a:ext cx="1311910" cy="93916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t>进口国 </a:t>
            </a:r>
          </a:p>
        </p:txBody>
      </p:sp>
      <p:sp>
        <p:nvSpPr>
          <p:cNvPr id="9" name="圆角矩形 8"/>
          <p:cNvSpPr/>
          <p:nvPr/>
        </p:nvSpPr>
        <p:spPr>
          <a:xfrm>
            <a:off x="7900670" y="3555365"/>
            <a:ext cx="1213485" cy="9309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t>第三国</a:t>
            </a:r>
          </a:p>
        </p:txBody>
      </p:sp>
      <p:cxnSp>
        <p:nvCxnSpPr>
          <p:cNvPr id="10" name="直接箭头连接符 9"/>
          <p:cNvCxnSpPr>
            <a:stCxn id="2" idx="3"/>
            <a:endCxn id="8" idx="1"/>
          </p:cNvCxnSpPr>
          <p:nvPr/>
        </p:nvCxnSpPr>
        <p:spPr>
          <a:xfrm>
            <a:off x="3609340" y="4025265"/>
            <a:ext cx="148971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直接箭头连接符 13"/>
          <p:cNvCxnSpPr>
            <a:stCxn id="9" idx="1"/>
            <a:endCxn id="8" idx="3"/>
          </p:cNvCxnSpPr>
          <p:nvPr/>
        </p:nvCxnSpPr>
        <p:spPr>
          <a:xfrm flipH="1">
            <a:off x="6410960" y="4020820"/>
            <a:ext cx="1489710" cy="444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直接箭头连接符 14"/>
          <p:cNvCxnSpPr/>
          <p:nvPr/>
        </p:nvCxnSpPr>
        <p:spPr>
          <a:xfrm flipH="1">
            <a:off x="3609340" y="3259455"/>
            <a:ext cx="549910" cy="3384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3197225" y="717550"/>
            <a:ext cx="5770245" cy="521970"/>
          </a:xfrm>
          <a:prstGeom prst="rect">
            <a:avLst/>
          </a:prstGeom>
          <a:solidFill>
            <a:schemeClr val="accent1"/>
          </a:solidFill>
        </p:spPr>
        <p:txBody>
          <a:bodyPr wrap="square" rtlCol="0" anchor="t">
            <a:spAutoFit/>
          </a:bodyPr>
          <a:lstStyle/>
          <a:p>
            <a:pPr algn="ctr"/>
            <a:r>
              <a:rPr lang="zh-CN" altLang="en-US" sz="2800"/>
              <a:t>第九章  价格总水平和就业、失业</a:t>
            </a:r>
          </a:p>
        </p:txBody>
      </p:sp>
      <p:sp>
        <p:nvSpPr>
          <p:cNvPr id="7" name="文本框 6"/>
          <p:cNvSpPr txBox="1"/>
          <p:nvPr/>
        </p:nvSpPr>
        <p:spPr>
          <a:xfrm>
            <a:off x="691515" y="2158365"/>
            <a:ext cx="8541385" cy="3692525"/>
          </a:xfrm>
          <a:prstGeom prst="rect">
            <a:avLst/>
          </a:prstGeom>
          <a:noFill/>
        </p:spPr>
        <p:txBody>
          <a:bodyPr wrap="square" rtlCol="0" anchor="t">
            <a:spAutoFit/>
          </a:bodyPr>
          <a:lstStyle/>
          <a:p>
            <a:r>
              <a:rPr lang="zh-CN" altLang="en-US" sz="2400" dirty="0">
                <a:solidFill>
                  <a:schemeClr val="bg1"/>
                </a:solidFill>
                <a:sym typeface="+mn-ea"/>
              </a:rPr>
              <a:t>价       价格总水平</a:t>
            </a:r>
            <a:r>
              <a:rPr lang="en-US" altLang="zh-CN" sz="2400" dirty="0">
                <a:solidFill>
                  <a:schemeClr val="bg1"/>
                </a:solidFill>
                <a:sym typeface="+mn-ea"/>
              </a:rPr>
              <a:t>(</a:t>
            </a:r>
            <a:r>
              <a:rPr lang="zh-CN" altLang="en-US" sz="2400" dirty="0">
                <a:solidFill>
                  <a:schemeClr val="bg1"/>
                </a:solidFill>
                <a:sym typeface="+mn-ea"/>
              </a:rPr>
              <a:t>共</a:t>
            </a:r>
            <a:r>
              <a:rPr lang="en-US" altLang="zh-CN" sz="2400" dirty="0">
                <a:solidFill>
                  <a:schemeClr val="bg1"/>
                </a:solidFill>
                <a:sym typeface="+mn-ea"/>
              </a:rPr>
              <a:t>3</a:t>
            </a:r>
            <a:r>
              <a:rPr lang="zh-CN" altLang="en-US" sz="2400" dirty="0">
                <a:solidFill>
                  <a:schemeClr val="bg1"/>
                </a:solidFill>
                <a:sym typeface="+mn-ea"/>
              </a:rPr>
              <a:t>个考点</a:t>
            </a:r>
            <a:r>
              <a:rPr lang="en-US" altLang="zh-CN" sz="2400" dirty="0">
                <a:solidFill>
                  <a:schemeClr val="bg1"/>
                </a:solidFill>
                <a:sym typeface="+mn-ea"/>
              </a:rPr>
              <a:t>)</a:t>
            </a:r>
          </a:p>
          <a:p>
            <a:r>
              <a:rPr lang="zh-CN" altLang="en-US" sz="2400" dirty="0">
                <a:solidFill>
                  <a:schemeClr val="bg1"/>
                </a:solidFill>
                <a:sym typeface="+mn-ea"/>
              </a:rPr>
              <a:t>格</a:t>
            </a:r>
          </a:p>
          <a:p>
            <a:r>
              <a:rPr lang="zh-CN" altLang="en-US" sz="2400" dirty="0">
                <a:solidFill>
                  <a:schemeClr val="bg1"/>
                </a:solidFill>
                <a:sym typeface="+mn-ea"/>
              </a:rPr>
              <a:t>总失</a:t>
            </a:r>
          </a:p>
          <a:p>
            <a:r>
              <a:rPr lang="zh-CN" altLang="en-US" sz="2400" dirty="0">
                <a:solidFill>
                  <a:schemeClr val="bg1"/>
                </a:solidFill>
                <a:sym typeface="+mn-ea"/>
              </a:rPr>
              <a:t>水业   就业和失业</a:t>
            </a:r>
            <a:r>
              <a:rPr lang="en-US" altLang="zh-CN" sz="2400" dirty="0">
                <a:solidFill>
                  <a:schemeClr val="bg1"/>
                </a:solidFill>
                <a:sym typeface="+mn-ea"/>
              </a:rPr>
              <a:t>(</a:t>
            </a:r>
            <a:r>
              <a:rPr lang="zh-CN" altLang="en-US" sz="2400" dirty="0">
                <a:solidFill>
                  <a:schemeClr val="bg1"/>
                </a:solidFill>
                <a:sym typeface="+mn-ea"/>
              </a:rPr>
              <a:t>共</a:t>
            </a:r>
            <a:r>
              <a:rPr lang="en-US" altLang="zh-CN" sz="2400" dirty="0">
                <a:solidFill>
                  <a:schemeClr val="bg1"/>
                </a:solidFill>
                <a:sym typeface="+mn-ea"/>
              </a:rPr>
              <a:t>3</a:t>
            </a:r>
            <a:r>
              <a:rPr lang="zh-CN" altLang="en-US" sz="2400" dirty="0">
                <a:solidFill>
                  <a:schemeClr val="bg1"/>
                </a:solidFill>
                <a:sym typeface="+mn-ea"/>
              </a:rPr>
              <a:t>个考点</a:t>
            </a:r>
            <a:r>
              <a:rPr lang="en-US" altLang="zh-CN" sz="2400" dirty="0">
                <a:solidFill>
                  <a:schemeClr val="bg1"/>
                </a:solidFill>
                <a:sym typeface="+mn-ea"/>
              </a:rPr>
              <a:t>)</a:t>
            </a:r>
          </a:p>
          <a:p>
            <a:r>
              <a:rPr lang="zh-CN" altLang="en-US" sz="2400" dirty="0">
                <a:solidFill>
                  <a:schemeClr val="bg1"/>
                </a:solidFill>
                <a:sym typeface="+mn-ea"/>
              </a:rPr>
              <a:t>平</a:t>
            </a:r>
          </a:p>
          <a:p>
            <a:r>
              <a:rPr lang="zh-CN" altLang="en-US" sz="2400" dirty="0">
                <a:solidFill>
                  <a:schemeClr val="bg1"/>
                </a:solidFill>
                <a:sym typeface="+mn-ea"/>
              </a:rPr>
              <a:t>和</a:t>
            </a:r>
          </a:p>
          <a:p>
            <a:r>
              <a:rPr lang="zh-CN" altLang="en-US" sz="2400" dirty="0">
                <a:solidFill>
                  <a:schemeClr val="bg1"/>
                </a:solidFill>
                <a:sym typeface="+mn-ea"/>
              </a:rPr>
              <a:t>就      失业和经济增长及价格总水平的相互关系</a:t>
            </a:r>
            <a:r>
              <a:rPr lang="en-US" altLang="zh-CN" sz="2400" dirty="0">
                <a:solidFill>
                  <a:schemeClr val="bg1"/>
                </a:solidFill>
                <a:sym typeface="+mn-ea"/>
              </a:rPr>
              <a:t>(</a:t>
            </a:r>
            <a:r>
              <a:rPr lang="zh-CN" altLang="en-US" sz="2400" dirty="0">
                <a:solidFill>
                  <a:schemeClr val="bg1"/>
                </a:solidFill>
                <a:sym typeface="+mn-ea"/>
              </a:rPr>
              <a:t>共</a:t>
            </a:r>
            <a:r>
              <a:rPr lang="en-US" altLang="zh-CN" sz="2400" dirty="0">
                <a:solidFill>
                  <a:schemeClr val="bg1"/>
                </a:solidFill>
                <a:sym typeface="+mn-ea"/>
              </a:rPr>
              <a:t>3</a:t>
            </a:r>
            <a:r>
              <a:rPr lang="zh-CN" altLang="en-US" sz="2400" dirty="0">
                <a:solidFill>
                  <a:schemeClr val="bg1"/>
                </a:solidFill>
                <a:sym typeface="+mn-ea"/>
              </a:rPr>
              <a:t>个考点</a:t>
            </a:r>
            <a:r>
              <a:rPr lang="en-US" altLang="zh-CN" sz="2400" dirty="0">
                <a:solidFill>
                  <a:schemeClr val="bg1"/>
                </a:solidFill>
                <a:sym typeface="+mn-ea"/>
              </a:rPr>
              <a:t>)</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业</a:t>
            </a:r>
          </a:p>
          <a:p>
            <a:pPr algn="l">
              <a:buClrTx/>
              <a:buSzTx/>
              <a:buFontTx/>
            </a:pPr>
            <a:r>
              <a:rPr lang="zh-CN" altLang="en-US" sz="2400" dirty="0">
                <a:solidFill>
                  <a:schemeClr val="bg1"/>
                </a:solidFill>
                <a:sym typeface="+mn-ea"/>
              </a:rPr>
              <a:t>、     </a:t>
            </a:r>
          </a:p>
          <a:p>
            <a:r>
              <a:rPr lang="zh-CN" altLang="en-US" dirty="0">
                <a:solidFill>
                  <a:schemeClr val="bg1"/>
                </a:solidFill>
                <a:sym typeface="+mn-ea"/>
              </a:rPr>
              <a:t>                </a:t>
            </a:r>
          </a:p>
        </p:txBody>
      </p:sp>
      <p:sp>
        <p:nvSpPr>
          <p:cNvPr id="10" name="左大括号 9"/>
          <p:cNvSpPr/>
          <p:nvPr/>
        </p:nvSpPr>
        <p:spPr>
          <a:xfrm>
            <a:off x="1450975" y="2497455"/>
            <a:ext cx="141605" cy="207391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274" y="953770"/>
            <a:ext cx="9210951" cy="4458400"/>
          </a:xfrm>
          <a:prstGeom prst="rect">
            <a:avLst/>
          </a:prstGeom>
          <a:noFill/>
        </p:spPr>
        <p:txBody>
          <a:bodyPr wrap="square" rtlCol="0" anchor="t">
            <a:spAutoFit/>
          </a:bodyPr>
          <a:lstStyle/>
          <a:p>
            <a:pPr algn="l">
              <a:lnSpc>
                <a:spcPct val="150000"/>
              </a:lnSpc>
              <a:buClrTx/>
              <a:buSzTx/>
              <a:buFontTx/>
            </a:pPr>
            <a:r>
              <a:rPr lang="zh-CN" altLang="en-US" sz="2400" dirty="0">
                <a:solidFill>
                  <a:schemeClr val="bg1"/>
                </a:solidFill>
                <a:sym typeface="+mn-ea"/>
              </a:rPr>
              <a:t>一、价格总水平</a:t>
            </a:r>
            <a:r>
              <a:rPr lang="en-US" altLang="zh-CN" sz="2400" dirty="0">
                <a:solidFill>
                  <a:schemeClr val="bg1"/>
                </a:solidFill>
                <a:sym typeface="+mn-ea"/>
              </a:rPr>
              <a:t>(</a:t>
            </a:r>
            <a:r>
              <a:rPr lang="zh-CN" altLang="en-US" sz="2400" dirty="0">
                <a:solidFill>
                  <a:schemeClr val="bg1"/>
                </a:solidFill>
                <a:sym typeface="+mn-ea"/>
              </a:rPr>
              <a:t>共</a:t>
            </a:r>
            <a:r>
              <a:rPr lang="en-US" altLang="zh-CN" sz="2400" dirty="0">
                <a:solidFill>
                  <a:schemeClr val="bg1"/>
                </a:solidFill>
                <a:sym typeface="+mn-ea"/>
              </a:rPr>
              <a:t>3</a:t>
            </a:r>
            <a:r>
              <a:rPr lang="zh-CN" altLang="en-US" sz="2400" dirty="0">
                <a:solidFill>
                  <a:schemeClr val="bg1"/>
                </a:solidFill>
                <a:sym typeface="+mn-ea"/>
              </a:rPr>
              <a:t>个考点</a:t>
            </a:r>
            <a:r>
              <a:rPr lang="en-US" altLang="zh-CN" sz="2400" dirty="0">
                <a:solidFill>
                  <a:schemeClr val="bg1"/>
                </a:solidFill>
                <a:sym typeface="+mn-ea"/>
              </a:rPr>
              <a:t>)</a:t>
            </a:r>
            <a:endParaRPr lang="zh-CN" altLang="en-US" sz="2400" dirty="0">
              <a:solidFill>
                <a:schemeClr val="bg1"/>
              </a:solidFill>
              <a:sym typeface="+mn-ea"/>
            </a:endParaRPr>
          </a:p>
          <a:p>
            <a:pPr algn="l">
              <a:lnSpc>
                <a:spcPct val="150000"/>
              </a:lnSpc>
              <a:buClrTx/>
              <a:buSzTx/>
              <a:buFontTx/>
            </a:pPr>
            <a:r>
              <a:rPr lang="zh-CN" altLang="en-US" sz="2400" dirty="0">
                <a:solidFill>
                  <a:schemeClr val="bg1"/>
                </a:solidFill>
                <a:sym typeface="+mn-ea"/>
              </a:rPr>
              <a:t>【考点一】价格总水平的含义和度量</a:t>
            </a:r>
          </a:p>
          <a:p>
            <a:pPr algn="l">
              <a:lnSpc>
                <a:spcPct val="150000"/>
              </a:lnSpc>
              <a:buClrTx/>
              <a:buSzTx/>
              <a:buFontTx/>
            </a:pPr>
            <a:r>
              <a:rPr lang="zh-CN" altLang="en-US" sz="2400" dirty="0">
                <a:solidFill>
                  <a:schemeClr val="bg1"/>
                </a:solidFill>
                <a:sym typeface="+mn-ea"/>
              </a:rPr>
              <a:t>（1）价格总水平也叫一般价格水平，是指一个国家或地区在一定时期内全社会各类商品和服务价格变动状态的平均或综合，一般用价格指数来度量。</a:t>
            </a:r>
          </a:p>
          <a:p>
            <a:pPr algn="l">
              <a:lnSpc>
                <a:spcPct val="150000"/>
              </a:lnSpc>
              <a:buClrTx/>
              <a:buSzTx/>
              <a:buFontTx/>
            </a:pPr>
            <a:r>
              <a:rPr lang="zh-CN" altLang="en-US" sz="2400" dirty="0">
                <a:solidFill>
                  <a:schemeClr val="bg1"/>
                </a:solidFill>
                <a:sym typeface="+mn-ea"/>
              </a:rPr>
              <a:t>（2）大部分国家或地区用居民消费价格指数(CPI)，作为度量价格总水平的主要指标。我国也是采用居民消费价格指数(CPI) 作为衡量价格总水平变动的基本指标。</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274" y="953770"/>
            <a:ext cx="9210951" cy="2123658"/>
          </a:xfrm>
          <a:prstGeom prst="rect">
            <a:avLst/>
          </a:prstGeom>
          <a:noFill/>
        </p:spPr>
        <p:txBody>
          <a:bodyPr wrap="square" rtlCol="0" anchor="t">
            <a:spAutoFit/>
          </a:bodyPr>
          <a:lstStyle/>
          <a:p>
            <a:pPr algn="l">
              <a:lnSpc>
                <a:spcPct val="150000"/>
              </a:lnSpc>
              <a:buClrTx/>
              <a:buSzTx/>
              <a:buFontTx/>
            </a:pPr>
            <a:r>
              <a:rPr lang="zh-CN" altLang="en-US" sz="2400" dirty="0">
                <a:solidFill>
                  <a:schemeClr val="bg1"/>
                </a:solidFill>
                <a:sym typeface="+mn-ea"/>
              </a:rPr>
              <a:t>【例题·单选题】我国目前用于衡量价格总水平变动的基本指标是（）</a:t>
            </a:r>
          </a:p>
          <a:p>
            <a:pPr algn="l">
              <a:lnSpc>
                <a:spcPct val="150000"/>
              </a:lnSpc>
              <a:buClrTx/>
              <a:buSzTx/>
              <a:buFontTx/>
            </a:pPr>
            <a:r>
              <a:rPr lang="zh-CN" altLang="en-US" sz="2400" dirty="0">
                <a:solidFill>
                  <a:schemeClr val="bg1"/>
                </a:solidFill>
                <a:sym typeface="+mn-ea"/>
              </a:rPr>
              <a:t>A.居民消费价格指数       B.固定资产投资价格指数</a:t>
            </a:r>
          </a:p>
          <a:p>
            <a:pPr algn="l">
              <a:lnSpc>
                <a:spcPct val="150000"/>
              </a:lnSpc>
              <a:buClrTx/>
              <a:buSzTx/>
              <a:buFontTx/>
            </a:pPr>
            <a:r>
              <a:rPr lang="zh-CN" altLang="en-US" sz="2400" dirty="0">
                <a:solidFill>
                  <a:schemeClr val="bg1"/>
                </a:solidFill>
                <a:sym typeface="+mn-ea"/>
              </a:rPr>
              <a:t>C.工业品出厂价格指数   D.企业间交易价格指数</a:t>
            </a:r>
          </a:p>
          <a:p>
            <a:pPr algn="l">
              <a:buClrTx/>
              <a:buSzTx/>
              <a:buFontTx/>
            </a:pPr>
            <a:endParaRPr lang="zh-CN" altLang="en-US" sz="2400" dirty="0">
              <a:solidFill>
                <a:schemeClr val="bg1"/>
              </a:solidFill>
              <a:sym typeface="+mn-ea"/>
            </a:endParaRPr>
          </a:p>
        </p:txBody>
      </p:sp>
    </p:spTree>
    <p:extLst>
      <p:ext uri="{BB962C8B-B14F-4D97-AF65-F5344CB8AC3E}">
        <p14:creationId xmlns:p14="http://schemas.microsoft.com/office/powerpoint/2010/main" val="40677880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910" y="857250"/>
            <a:ext cx="9183812" cy="5447645"/>
          </a:xfrm>
          <a:prstGeom prst="rect">
            <a:avLst/>
          </a:prstGeom>
          <a:noFill/>
        </p:spPr>
        <p:txBody>
          <a:bodyPr wrap="square" rtlCol="0" anchor="t">
            <a:spAutoFit/>
          </a:bodyPr>
          <a:lstStyle/>
          <a:p>
            <a:pPr algn="l">
              <a:lnSpc>
                <a:spcPct val="150000"/>
              </a:lnSpc>
              <a:buClrTx/>
              <a:buSzTx/>
              <a:buFontTx/>
            </a:pPr>
            <a:r>
              <a:rPr lang="zh-CN" altLang="en-US" sz="2400" dirty="0">
                <a:solidFill>
                  <a:schemeClr val="bg1"/>
                </a:solidFill>
                <a:sym typeface="+mn-ea"/>
              </a:rPr>
              <a:t>【考点二】决定价格总水平变动的因素</a:t>
            </a:r>
          </a:p>
          <a:p>
            <a:pPr algn="l">
              <a:lnSpc>
                <a:spcPct val="150000"/>
              </a:lnSpc>
              <a:buClrTx/>
              <a:buSzTx/>
              <a:buFontTx/>
            </a:pPr>
            <a:r>
              <a:rPr lang="zh-CN" altLang="en-US" sz="2400" dirty="0">
                <a:solidFill>
                  <a:schemeClr val="bg1"/>
                </a:solidFill>
                <a:sym typeface="+mn-ea"/>
              </a:rPr>
              <a:t>决定价格总水平变动的因素包括：货币供给量、货币流通速度、总产出、总需求和总供给。</a:t>
            </a:r>
          </a:p>
          <a:p>
            <a:pPr algn="l">
              <a:lnSpc>
                <a:spcPct val="150000"/>
              </a:lnSpc>
              <a:buClrTx/>
              <a:buSzTx/>
              <a:buFontTx/>
            </a:pPr>
            <a:r>
              <a:rPr lang="zh-CN" altLang="en-US" sz="2400" dirty="0">
                <a:solidFill>
                  <a:schemeClr val="bg1"/>
                </a:solidFill>
                <a:sym typeface="+mn-ea"/>
              </a:rPr>
              <a:t>（1）价格总水平的变动与货币供给量、货币流通速度的变化成正比，而与总产出的变化成反比。</a:t>
            </a:r>
          </a:p>
          <a:p>
            <a:pPr algn="l">
              <a:lnSpc>
                <a:spcPct val="150000"/>
              </a:lnSpc>
              <a:buClrTx/>
              <a:buSzTx/>
              <a:buFontTx/>
            </a:pPr>
            <a:r>
              <a:rPr lang="zh-CN" altLang="en-US" sz="2400" dirty="0">
                <a:solidFill>
                  <a:schemeClr val="bg1"/>
                </a:solidFill>
                <a:sym typeface="+mn-ea"/>
              </a:rPr>
              <a:t>P=MV/T，P的值取决于MV和T三个因素的相互关系，在这三个因素中，M是一个由模型之外的因素决定的，V在一定时期相对稳定，T的增长也相对稳定，所以价格的变动主要取决于M的变动。</a:t>
            </a:r>
          </a:p>
          <a:p>
            <a:pPr algn="l">
              <a:lnSpc>
                <a:spcPct val="150000"/>
              </a:lnSpc>
              <a:buClrTx/>
              <a:buSzTx/>
              <a:buFontTx/>
            </a:pPr>
            <a:r>
              <a:rPr lang="zh-CN" altLang="en-US" sz="2400" dirty="0">
                <a:solidFill>
                  <a:schemeClr val="bg1"/>
                </a:solidFill>
                <a:sym typeface="+mn-ea"/>
              </a:rPr>
              <a:t>运用微分方法推导，可以得出价格总水平的决定方程：π=m+v-y</a:t>
            </a:r>
          </a:p>
          <a:p>
            <a:pPr algn="l">
              <a:buClrTx/>
              <a:buSzTx/>
              <a:buFontTx/>
            </a:pPr>
            <a:endParaRPr lang="zh-CN" altLang="en-US" sz="2400" dirty="0">
              <a:solidFill>
                <a:schemeClr val="bg1"/>
              </a:solidFill>
              <a:sym typeface="+mn-ea"/>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910" y="857250"/>
            <a:ext cx="9183812" cy="2123658"/>
          </a:xfrm>
          <a:prstGeom prst="rect">
            <a:avLst/>
          </a:prstGeom>
          <a:noFill/>
        </p:spPr>
        <p:txBody>
          <a:bodyPr wrap="square" rtlCol="0" anchor="t">
            <a:spAutoFit/>
          </a:bodyPr>
          <a:lstStyle/>
          <a:p>
            <a:pPr algn="l">
              <a:lnSpc>
                <a:spcPct val="150000"/>
              </a:lnSpc>
              <a:buClrTx/>
              <a:buSzTx/>
              <a:buFontTx/>
            </a:pPr>
            <a:r>
              <a:rPr lang="zh-CN" altLang="en-US" sz="2400" dirty="0">
                <a:solidFill>
                  <a:schemeClr val="bg1"/>
                </a:solidFill>
                <a:sym typeface="+mn-ea"/>
              </a:rPr>
              <a:t>（2）价格总水平是由总需求和总供给共同决定的。如果总需求增长快于总供给的增长，价格总水平就有可能上升;反之，如果总需求增长慢于总供给的增长，价格总水平就有可能下降。</a:t>
            </a:r>
          </a:p>
          <a:p>
            <a:pPr algn="l">
              <a:buClrTx/>
              <a:buSzTx/>
              <a:buFontTx/>
            </a:pPr>
            <a:endParaRPr lang="zh-CN" altLang="en-US" sz="2400" dirty="0">
              <a:solidFill>
                <a:schemeClr val="bg1"/>
              </a:solidFill>
              <a:sym typeface="+mn-ea"/>
            </a:endParaRPr>
          </a:p>
        </p:txBody>
      </p:sp>
    </p:spTree>
    <p:extLst>
      <p:ext uri="{BB962C8B-B14F-4D97-AF65-F5344CB8AC3E}">
        <p14:creationId xmlns:p14="http://schemas.microsoft.com/office/powerpoint/2010/main" val="30949345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68425" y="717550"/>
            <a:ext cx="7802880" cy="5447645"/>
          </a:xfrm>
          <a:prstGeom prst="rect">
            <a:avLst/>
          </a:prstGeom>
          <a:noFill/>
        </p:spPr>
        <p:txBody>
          <a:bodyPr wrap="square" rtlCol="0" anchor="t">
            <a:spAutoFit/>
          </a:bodyPr>
          <a:lstStyle/>
          <a:p>
            <a:pPr algn="l">
              <a:lnSpc>
                <a:spcPct val="150000"/>
              </a:lnSpc>
              <a:buClrTx/>
              <a:buSzTx/>
              <a:buFontTx/>
            </a:pPr>
            <a:r>
              <a:rPr lang="zh-CN" altLang="en-US" sz="2400" dirty="0">
                <a:solidFill>
                  <a:schemeClr val="bg1"/>
                </a:solidFill>
                <a:sym typeface="+mn-ea"/>
              </a:rPr>
              <a:t>【考点三】价格总水平变动的经济效应</a:t>
            </a:r>
          </a:p>
          <a:p>
            <a:pPr algn="l">
              <a:lnSpc>
                <a:spcPct val="150000"/>
              </a:lnSpc>
              <a:buClrTx/>
              <a:buSzTx/>
              <a:buFontTx/>
            </a:pPr>
            <a:r>
              <a:rPr lang="en-US" altLang="zh-CN" sz="2400" dirty="0">
                <a:solidFill>
                  <a:schemeClr val="bg1"/>
                </a:solidFill>
                <a:sym typeface="+mn-ea"/>
              </a:rPr>
              <a:t>1.</a:t>
            </a:r>
            <a:r>
              <a:rPr lang="zh-CN" altLang="en-US" sz="2400" dirty="0">
                <a:solidFill>
                  <a:schemeClr val="bg1"/>
                </a:solidFill>
                <a:sym typeface="+mn-ea"/>
              </a:rPr>
              <a:t>对工资的影响</a:t>
            </a:r>
          </a:p>
          <a:p>
            <a:pPr algn="l">
              <a:lnSpc>
                <a:spcPct val="150000"/>
              </a:lnSpc>
              <a:buClrTx/>
              <a:buSzTx/>
              <a:buFontTx/>
            </a:pPr>
            <a:r>
              <a:rPr lang="zh-CN" altLang="en-US" sz="2400" dirty="0">
                <a:solidFill>
                  <a:schemeClr val="bg1"/>
                </a:solidFill>
                <a:sym typeface="+mn-ea"/>
              </a:rPr>
              <a:t>实际工资变动率</a:t>
            </a:r>
            <a:r>
              <a:rPr lang="en-US" altLang="zh-CN" sz="2400" dirty="0">
                <a:solidFill>
                  <a:schemeClr val="bg1"/>
                </a:solidFill>
                <a:sym typeface="+mn-ea"/>
              </a:rPr>
              <a:t>=</a:t>
            </a:r>
            <a:r>
              <a:rPr lang="zh-CN" altLang="en-US" sz="2400" dirty="0">
                <a:solidFill>
                  <a:schemeClr val="bg1"/>
                </a:solidFill>
                <a:sym typeface="+mn-ea"/>
              </a:rPr>
              <a:t>名义工资变动率</a:t>
            </a:r>
            <a:r>
              <a:rPr lang="zh-CN" altLang="en-US" sz="2400" dirty="0">
                <a:solidFill>
                  <a:schemeClr val="bg1"/>
                </a:solidFill>
                <a:latin typeface="Arial" panose="020B0604020202020204" pitchFamily="34" charset="0"/>
                <a:sym typeface="+mn-ea"/>
              </a:rPr>
              <a:t>÷价格总水平变动率</a:t>
            </a:r>
            <a:endParaRPr lang="zh-CN" altLang="en-US" sz="2400" dirty="0">
              <a:solidFill>
                <a:schemeClr val="bg1"/>
              </a:solidFill>
              <a:sym typeface="+mn-ea"/>
            </a:endParaRPr>
          </a:p>
          <a:p>
            <a:pPr algn="l">
              <a:lnSpc>
                <a:spcPct val="150000"/>
              </a:lnSpc>
              <a:buClrTx/>
              <a:buSzTx/>
              <a:buFontTx/>
            </a:pPr>
            <a:r>
              <a:rPr lang="en-US" altLang="zh-CN" sz="2400" dirty="0">
                <a:solidFill>
                  <a:schemeClr val="bg1"/>
                </a:solidFill>
                <a:sym typeface="+mn-ea"/>
              </a:rPr>
              <a:t>2.</a:t>
            </a:r>
            <a:r>
              <a:rPr lang="zh-CN" altLang="en-US" sz="2400" dirty="0">
                <a:solidFill>
                  <a:schemeClr val="bg1"/>
                </a:solidFill>
                <a:sym typeface="+mn-ea"/>
              </a:rPr>
              <a:t>对利率的影响</a:t>
            </a:r>
          </a:p>
          <a:p>
            <a:pPr algn="l">
              <a:lnSpc>
                <a:spcPct val="150000"/>
              </a:lnSpc>
              <a:buClrTx/>
              <a:buSzTx/>
              <a:buFontTx/>
            </a:pPr>
            <a:r>
              <a:rPr lang="en-US" altLang="zh-CN" sz="2400" dirty="0">
                <a:solidFill>
                  <a:schemeClr val="bg1"/>
                </a:solidFill>
                <a:sym typeface="+mn-ea"/>
              </a:rPr>
              <a:t>i=r-</a:t>
            </a:r>
            <a:r>
              <a:rPr lang="en-US" altLang="zh-CN" sz="2400" dirty="0">
                <a:solidFill>
                  <a:schemeClr val="bg1"/>
                </a:solidFill>
                <a:latin typeface="Arial" panose="020B0604020202020204" pitchFamily="34" charset="0"/>
                <a:cs typeface="Arial" panose="020B0604020202020204" pitchFamily="34" charset="0"/>
                <a:sym typeface="+mn-ea"/>
              </a:rPr>
              <a:t>π</a:t>
            </a:r>
            <a:endParaRPr lang="zh-CN" altLang="en-US" sz="2400" dirty="0">
              <a:solidFill>
                <a:schemeClr val="bg1"/>
              </a:solidFill>
              <a:sym typeface="+mn-ea"/>
            </a:endParaRPr>
          </a:p>
          <a:p>
            <a:pPr algn="l">
              <a:lnSpc>
                <a:spcPct val="150000"/>
              </a:lnSpc>
              <a:buClrTx/>
              <a:buSzTx/>
              <a:buFontTx/>
            </a:pPr>
            <a:r>
              <a:rPr lang="en-US" altLang="zh-CN" sz="2400" dirty="0">
                <a:solidFill>
                  <a:schemeClr val="bg1"/>
                </a:solidFill>
                <a:sym typeface="+mn-ea"/>
              </a:rPr>
              <a:t>3.</a:t>
            </a:r>
            <a:r>
              <a:rPr lang="zh-CN" altLang="en-US" sz="2400" dirty="0">
                <a:solidFill>
                  <a:schemeClr val="bg1"/>
                </a:solidFill>
                <a:sym typeface="+mn-ea"/>
              </a:rPr>
              <a:t>对汇率及外贸的影响</a:t>
            </a:r>
          </a:p>
          <a:p>
            <a:pPr algn="l">
              <a:lnSpc>
                <a:spcPct val="150000"/>
              </a:lnSpc>
              <a:buClrTx/>
              <a:buSzTx/>
              <a:buFontTx/>
            </a:pPr>
            <a:r>
              <a:rPr lang="en-US" altLang="zh-CN" sz="2400" dirty="0">
                <a:solidFill>
                  <a:schemeClr val="bg1"/>
                </a:solidFill>
                <a:sym typeface="+mn-ea"/>
              </a:rPr>
              <a:t>4.</a:t>
            </a:r>
            <a:r>
              <a:rPr lang="zh-CN" altLang="en-US" sz="2400" dirty="0">
                <a:solidFill>
                  <a:schemeClr val="bg1"/>
                </a:solidFill>
                <a:sym typeface="+mn-ea"/>
              </a:rPr>
              <a:t>间接效应</a:t>
            </a:r>
          </a:p>
          <a:p>
            <a:pPr algn="l">
              <a:lnSpc>
                <a:spcPct val="150000"/>
              </a:lnSpc>
              <a:buClrTx/>
              <a:buSzTx/>
              <a:buFontTx/>
            </a:pPr>
            <a:r>
              <a:rPr lang="zh-CN" altLang="en-US" sz="2400" dirty="0">
                <a:solidFill>
                  <a:schemeClr val="bg1"/>
                </a:solidFill>
                <a:sym typeface="+mn-ea"/>
              </a:rPr>
              <a:t>对企业生产经营决策、对收入分配结构、对经济增长的影响。</a:t>
            </a:r>
          </a:p>
          <a:p>
            <a:pPr algn="l">
              <a:buClrTx/>
              <a:buSzTx/>
              <a:buFontTx/>
            </a:pPr>
            <a:endParaRPr lang="zh-CN" altLang="en-US" sz="2400" dirty="0">
              <a:solidFill>
                <a:schemeClr val="bg1"/>
              </a:solidFill>
              <a:sym typeface="+mn-ea"/>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275" y="953770"/>
            <a:ext cx="9913496" cy="6001643"/>
          </a:xfrm>
          <a:prstGeom prst="rect">
            <a:avLst/>
          </a:prstGeom>
          <a:noFill/>
        </p:spPr>
        <p:txBody>
          <a:bodyPr wrap="square" rtlCol="0" anchor="t">
            <a:spAutoFit/>
          </a:bodyPr>
          <a:lstStyle/>
          <a:p>
            <a:pPr algn="l">
              <a:lnSpc>
                <a:spcPct val="150000"/>
              </a:lnSpc>
              <a:buClrTx/>
              <a:buSzTx/>
              <a:buFontTx/>
            </a:pPr>
            <a:r>
              <a:rPr lang="zh-CN" altLang="en-US" sz="2400" dirty="0">
                <a:solidFill>
                  <a:schemeClr val="bg1"/>
                </a:solidFill>
                <a:sym typeface="+mn-ea"/>
              </a:rPr>
              <a:t>二、就业与失业</a:t>
            </a:r>
            <a:r>
              <a:rPr lang="en-US" altLang="zh-CN" sz="2400" dirty="0">
                <a:solidFill>
                  <a:schemeClr val="bg1"/>
                </a:solidFill>
                <a:sym typeface="+mn-ea"/>
              </a:rPr>
              <a:t>(</a:t>
            </a:r>
            <a:r>
              <a:rPr lang="zh-CN" altLang="en-US" sz="2400" dirty="0">
                <a:solidFill>
                  <a:schemeClr val="bg1"/>
                </a:solidFill>
                <a:sym typeface="+mn-ea"/>
              </a:rPr>
              <a:t>共</a:t>
            </a:r>
            <a:r>
              <a:rPr lang="en-US" altLang="zh-CN" sz="2400" dirty="0">
                <a:solidFill>
                  <a:schemeClr val="bg1"/>
                </a:solidFill>
                <a:sym typeface="+mn-ea"/>
              </a:rPr>
              <a:t>3</a:t>
            </a:r>
            <a:r>
              <a:rPr lang="zh-CN" altLang="en-US" sz="2400" dirty="0">
                <a:solidFill>
                  <a:schemeClr val="bg1"/>
                </a:solidFill>
                <a:sym typeface="+mn-ea"/>
              </a:rPr>
              <a:t>个考点</a:t>
            </a:r>
            <a:r>
              <a:rPr lang="en-US" altLang="zh-CN" sz="2400" dirty="0">
                <a:solidFill>
                  <a:schemeClr val="bg1"/>
                </a:solidFill>
                <a:sym typeface="+mn-ea"/>
              </a:rPr>
              <a:t>)</a:t>
            </a:r>
            <a:endParaRPr lang="zh-CN" altLang="en-US" sz="2400" dirty="0">
              <a:solidFill>
                <a:schemeClr val="bg1"/>
              </a:solidFill>
              <a:sym typeface="+mn-ea"/>
            </a:endParaRPr>
          </a:p>
          <a:p>
            <a:pPr algn="l">
              <a:lnSpc>
                <a:spcPct val="150000"/>
              </a:lnSpc>
              <a:buClrTx/>
              <a:buSzTx/>
              <a:buFontTx/>
            </a:pPr>
            <a:r>
              <a:rPr lang="zh-CN" altLang="en-US" sz="2400" dirty="0">
                <a:solidFill>
                  <a:schemeClr val="bg1"/>
                </a:solidFill>
                <a:sym typeface="+mn-ea"/>
              </a:rPr>
              <a:t>【考点一】就业与失业的含义</a:t>
            </a:r>
          </a:p>
          <a:p>
            <a:pPr algn="l">
              <a:lnSpc>
                <a:spcPct val="150000"/>
              </a:lnSpc>
              <a:buClrTx/>
              <a:buSzTx/>
              <a:buFontTx/>
            </a:pPr>
            <a:r>
              <a:rPr lang="zh-CN" altLang="en-US" sz="2400" dirty="0">
                <a:solidFill>
                  <a:schemeClr val="bg1"/>
                </a:solidFill>
                <a:sym typeface="+mn-ea"/>
              </a:rPr>
              <a:t>（1）就业的含义（2）失业的含义</a:t>
            </a:r>
          </a:p>
          <a:p>
            <a:pPr algn="l">
              <a:lnSpc>
                <a:spcPct val="150000"/>
              </a:lnSpc>
              <a:buClrTx/>
              <a:buSzTx/>
              <a:buFontTx/>
            </a:pPr>
            <a:r>
              <a:rPr lang="zh-CN" altLang="en-US" sz="2400" dirty="0">
                <a:solidFill>
                  <a:schemeClr val="bg1"/>
                </a:solidFill>
                <a:sym typeface="+mn-ea"/>
              </a:rPr>
              <a:t>【考点二】我国的就业与失业问题</a:t>
            </a:r>
          </a:p>
          <a:p>
            <a:pPr algn="l">
              <a:lnSpc>
                <a:spcPct val="150000"/>
              </a:lnSpc>
              <a:buClrTx/>
              <a:buSzTx/>
              <a:buFontTx/>
            </a:pPr>
            <a:r>
              <a:rPr lang="zh-CN" altLang="en-US" sz="2400" dirty="0">
                <a:solidFill>
                  <a:schemeClr val="bg1"/>
                </a:solidFill>
                <a:sym typeface="+mn-ea"/>
              </a:rPr>
              <a:t>（</a:t>
            </a:r>
            <a:r>
              <a:rPr lang="en-US" altLang="zh-CN" sz="2400" dirty="0">
                <a:solidFill>
                  <a:schemeClr val="bg1"/>
                </a:solidFill>
                <a:sym typeface="+mn-ea"/>
              </a:rPr>
              <a:t>1</a:t>
            </a:r>
            <a:r>
              <a:rPr lang="zh-CN" altLang="en-US" sz="2400" dirty="0">
                <a:solidFill>
                  <a:schemeClr val="bg1"/>
                </a:solidFill>
                <a:sym typeface="+mn-ea"/>
              </a:rPr>
              <a:t>）统计口径</a:t>
            </a:r>
            <a:r>
              <a:rPr lang="en-US" altLang="zh-CN" sz="2400" dirty="0">
                <a:solidFill>
                  <a:schemeClr val="bg1"/>
                </a:solidFill>
                <a:sym typeface="+mn-ea"/>
              </a:rPr>
              <a:t>——</a:t>
            </a:r>
            <a:r>
              <a:rPr lang="zh-CN" altLang="en-US" sz="2400" dirty="0">
                <a:solidFill>
                  <a:schemeClr val="bg1"/>
                </a:solidFill>
                <a:sym typeface="+mn-ea"/>
              </a:rPr>
              <a:t>城镇就业人口与城镇登记失业人员</a:t>
            </a:r>
          </a:p>
          <a:p>
            <a:pPr algn="l">
              <a:lnSpc>
                <a:spcPct val="150000"/>
              </a:lnSpc>
              <a:buClrTx/>
              <a:buSzTx/>
              <a:buFontTx/>
            </a:pPr>
            <a:r>
              <a:rPr lang="zh-CN" altLang="en-US" sz="2400" dirty="0">
                <a:solidFill>
                  <a:schemeClr val="bg1"/>
                </a:solidFill>
                <a:sym typeface="+mn-ea"/>
              </a:rPr>
              <a:t>（</a:t>
            </a:r>
            <a:r>
              <a:rPr lang="en-US" altLang="zh-CN" sz="2400" dirty="0">
                <a:solidFill>
                  <a:schemeClr val="bg1"/>
                </a:solidFill>
                <a:sym typeface="+mn-ea"/>
              </a:rPr>
              <a:t>2</a:t>
            </a:r>
            <a:r>
              <a:rPr lang="zh-CN" altLang="en-US" sz="2400" dirty="0">
                <a:solidFill>
                  <a:schemeClr val="bg1"/>
                </a:solidFill>
                <a:sym typeface="+mn-ea"/>
              </a:rPr>
              <a:t>）统计指标</a:t>
            </a:r>
            <a:r>
              <a:rPr lang="en-US" altLang="zh-CN" sz="2400" dirty="0">
                <a:solidFill>
                  <a:schemeClr val="bg1"/>
                </a:solidFill>
                <a:sym typeface="+mn-ea"/>
              </a:rPr>
              <a:t>——</a:t>
            </a:r>
            <a:r>
              <a:rPr lang="zh-CN" altLang="en-US" sz="2400" dirty="0">
                <a:solidFill>
                  <a:schemeClr val="bg1"/>
                </a:solidFill>
                <a:sym typeface="+mn-ea"/>
              </a:rPr>
              <a:t>失业率与就业率</a:t>
            </a:r>
          </a:p>
          <a:p>
            <a:pPr algn="l">
              <a:lnSpc>
                <a:spcPct val="150000"/>
              </a:lnSpc>
              <a:buClrTx/>
              <a:buSzTx/>
              <a:buFontTx/>
            </a:pPr>
            <a:r>
              <a:rPr lang="zh-CN" altLang="en-US" sz="2400" dirty="0">
                <a:solidFill>
                  <a:schemeClr val="bg1"/>
                </a:solidFill>
                <a:sym typeface="+mn-ea"/>
              </a:rPr>
              <a:t>（</a:t>
            </a:r>
            <a:r>
              <a:rPr lang="en-US" altLang="zh-CN" sz="2400" dirty="0">
                <a:solidFill>
                  <a:schemeClr val="bg1"/>
                </a:solidFill>
                <a:sym typeface="+mn-ea"/>
              </a:rPr>
              <a:t>3</a:t>
            </a:r>
            <a:r>
              <a:rPr lang="zh-CN" altLang="en-US" sz="2400" dirty="0">
                <a:solidFill>
                  <a:schemeClr val="bg1"/>
                </a:solidFill>
                <a:sym typeface="+mn-ea"/>
              </a:rPr>
              <a:t>）我国失业问题的原因之一</a:t>
            </a:r>
            <a:r>
              <a:rPr lang="en-US" altLang="zh-CN" sz="2400" dirty="0">
                <a:solidFill>
                  <a:schemeClr val="bg1"/>
                </a:solidFill>
                <a:sym typeface="+mn-ea"/>
              </a:rPr>
              <a:t>——</a:t>
            </a:r>
            <a:r>
              <a:rPr lang="zh-CN" altLang="en-US" sz="2400" dirty="0">
                <a:solidFill>
                  <a:schemeClr val="bg1"/>
                </a:solidFill>
                <a:sym typeface="+mn-ea"/>
              </a:rPr>
              <a:t>二元结构</a:t>
            </a:r>
          </a:p>
          <a:p>
            <a:pPr algn="l">
              <a:lnSpc>
                <a:spcPct val="150000"/>
              </a:lnSpc>
              <a:buClrTx/>
              <a:buSzTx/>
              <a:buFontTx/>
            </a:pPr>
            <a:r>
              <a:rPr lang="zh-CN" altLang="en-US" sz="2400" dirty="0">
                <a:solidFill>
                  <a:schemeClr val="bg1"/>
                </a:solidFill>
                <a:sym typeface="+mn-ea"/>
              </a:rPr>
              <a:t>【考点三】失业的类型</a:t>
            </a:r>
          </a:p>
          <a:p>
            <a:pPr algn="l">
              <a:lnSpc>
                <a:spcPct val="150000"/>
              </a:lnSpc>
              <a:buClrTx/>
              <a:buSzTx/>
              <a:buFontTx/>
            </a:pPr>
            <a:r>
              <a:rPr lang="zh-CN" altLang="en-US" sz="2400" dirty="0">
                <a:solidFill>
                  <a:schemeClr val="bg1"/>
                </a:solidFill>
                <a:sym typeface="+mn-ea"/>
              </a:rPr>
              <a:t>（</a:t>
            </a:r>
            <a:r>
              <a:rPr lang="en-US" altLang="zh-CN" sz="2400" dirty="0">
                <a:solidFill>
                  <a:schemeClr val="bg1"/>
                </a:solidFill>
                <a:sym typeface="+mn-ea"/>
              </a:rPr>
              <a:t>1</a:t>
            </a:r>
            <a:r>
              <a:rPr lang="zh-CN" altLang="en-US" sz="2400" dirty="0">
                <a:solidFill>
                  <a:schemeClr val="bg1"/>
                </a:solidFill>
                <a:sym typeface="+mn-ea"/>
              </a:rPr>
              <a:t>）自愿失业：摩擦性失业与结构性失业</a:t>
            </a:r>
          </a:p>
          <a:p>
            <a:pPr algn="l">
              <a:lnSpc>
                <a:spcPct val="150000"/>
              </a:lnSpc>
              <a:buClrTx/>
              <a:buSzTx/>
              <a:buFontTx/>
            </a:pPr>
            <a:r>
              <a:rPr lang="zh-CN" altLang="en-US" sz="2400" dirty="0">
                <a:solidFill>
                  <a:schemeClr val="bg1"/>
                </a:solidFill>
                <a:sym typeface="+mn-ea"/>
              </a:rPr>
              <a:t>（</a:t>
            </a:r>
            <a:r>
              <a:rPr lang="en-US" altLang="zh-CN" sz="2400" dirty="0">
                <a:solidFill>
                  <a:schemeClr val="bg1"/>
                </a:solidFill>
                <a:sym typeface="+mn-ea"/>
              </a:rPr>
              <a:t>2</a:t>
            </a:r>
            <a:r>
              <a:rPr lang="zh-CN" altLang="en-US" sz="2400" dirty="0">
                <a:solidFill>
                  <a:schemeClr val="bg1"/>
                </a:solidFill>
                <a:sym typeface="+mn-ea"/>
              </a:rPr>
              <a:t>）非自愿失业（需求不足型失业）是宏观经济调控中需关注的重点。</a:t>
            </a:r>
          </a:p>
          <a:p>
            <a:pPr algn="l">
              <a:buClrTx/>
              <a:buSzTx/>
              <a:buFontTx/>
            </a:pPr>
            <a:endParaRPr lang="zh-CN" altLang="en-US" sz="2400" dirty="0">
              <a:solidFill>
                <a:schemeClr val="bg1"/>
              </a:solidFill>
              <a:sym typeface="+mn-ea"/>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275" y="953770"/>
            <a:ext cx="7802880" cy="7294305"/>
          </a:xfrm>
          <a:prstGeom prst="rect">
            <a:avLst/>
          </a:prstGeom>
          <a:noFill/>
        </p:spPr>
        <p:txBody>
          <a:bodyPr wrap="square" rtlCol="0" anchor="t">
            <a:spAutoFit/>
          </a:bodyPr>
          <a:lstStyle/>
          <a:p>
            <a:pPr algn="l">
              <a:lnSpc>
                <a:spcPct val="150000"/>
              </a:lnSpc>
              <a:buClrTx/>
              <a:buSzTx/>
              <a:buFontTx/>
            </a:pPr>
            <a:r>
              <a:rPr lang="zh-CN" altLang="en-US" sz="2400" dirty="0">
                <a:solidFill>
                  <a:schemeClr val="bg1"/>
                </a:solidFill>
                <a:sym typeface="+mn-ea"/>
              </a:rPr>
              <a:t>三、失业和经济增长及价格总水平的相互关系</a:t>
            </a:r>
            <a:r>
              <a:rPr lang="en-US" altLang="zh-CN" sz="2400" dirty="0">
                <a:solidFill>
                  <a:schemeClr val="bg1"/>
                </a:solidFill>
                <a:sym typeface="+mn-ea"/>
              </a:rPr>
              <a:t>(</a:t>
            </a:r>
            <a:r>
              <a:rPr lang="zh-CN" altLang="en-US" sz="2400" dirty="0">
                <a:solidFill>
                  <a:schemeClr val="bg1"/>
                </a:solidFill>
                <a:sym typeface="+mn-ea"/>
              </a:rPr>
              <a:t>共</a:t>
            </a:r>
            <a:r>
              <a:rPr lang="en-US" altLang="zh-CN" sz="2400" dirty="0">
                <a:solidFill>
                  <a:schemeClr val="bg1"/>
                </a:solidFill>
                <a:sym typeface="+mn-ea"/>
              </a:rPr>
              <a:t>3</a:t>
            </a:r>
            <a:r>
              <a:rPr lang="zh-CN" altLang="en-US" sz="2400" dirty="0">
                <a:solidFill>
                  <a:schemeClr val="bg1"/>
                </a:solidFill>
                <a:sym typeface="+mn-ea"/>
              </a:rPr>
              <a:t>个考点</a:t>
            </a:r>
            <a:r>
              <a:rPr lang="en-US" altLang="zh-CN" sz="2400" dirty="0">
                <a:solidFill>
                  <a:schemeClr val="bg1"/>
                </a:solidFill>
                <a:sym typeface="+mn-ea"/>
              </a:rPr>
              <a:t>)</a:t>
            </a:r>
          </a:p>
          <a:p>
            <a:pPr algn="l">
              <a:lnSpc>
                <a:spcPct val="150000"/>
              </a:lnSpc>
              <a:buClrTx/>
              <a:buSzTx/>
              <a:buFontTx/>
            </a:pPr>
            <a:r>
              <a:rPr lang="zh-CN" altLang="en-US" sz="2400" dirty="0">
                <a:solidFill>
                  <a:schemeClr val="bg1"/>
                </a:solidFill>
                <a:sym typeface="+mn-ea"/>
              </a:rPr>
              <a:t>【考点一】奥肯定律</a:t>
            </a:r>
          </a:p>
          <a:p>
            <a:pPr algn="l">
              <a:lnSpc>
                <a:spcPct val="150000"/>
              </a:lnSpc>
              <a:buClrTx/>
              <a:buSzTx/>
              <a:buFontTx/>
            </a:pPr>
            <a:r>
              <a:rPr lang="zh-CN" altLang="en-US" sz="2400" dirty="0">
                <a:solidFill>
                  <a:schemeClr val="bg1"/>
                </a:solidFill>
                <a:sym typeface="+mn-ea"/>
              </a:rPr>
              <a:t>是描述产出与失业之间数量关系的。</a:t>
            </a:r>
          </a:p>
          <a:p>
            <a:pPr algn="l">
              <a:lnSpc>
                <a:spcPct val="150000"/>
              </a:lnSpc>
              <a:buClrTx/>
              <a:buSzTx/>
              <a:buFontTx/>
            </a:pPr>
            <a:r>
              <a:rPr lang="zh-CN" altLang="en-US" sz="2400" dirty="0">
                <a:solidFill>
                  <a:schemeClr val="bg1"/>
                </a:solidFill>
                <a:sym typeface="+mn-ea"/>
              </a:rPr>
              <a:t>表明了在经济增长和就业之间存在一定的正相关关系。</a:t>
            </a:r>
          </a:p>
          <a:p>
            <a:pPr algn="l">
              <a:lnSpc>
                <a:spcPct val="150000"/>
              </a:lnSpc>
              <a:buClrTx/>
              <a:buSzTx/>
              <a:buFontTx/>
            </a:pPr>
            <a:r>
              <a:rPr lang="zh-CN" altLang="en-US" sz="2400" dirty="0">
                <a:solidFill>
                  <a:schemeClr val="bg1"/>
                </a:solidFill>
                <a:sym typeface="+mn-ea"/>
              </a:rPr>
              <a:t>【考点二】就业弹性系数</a:t>
            </a:r>
          </a:p>
          <a:p>
            <a:pPr algn="l">
              <a:lnSpc>
                <a:spcPct val="150000"/>
              </a:lnSpc>
              <a:buClrTx/>
              <a:buSzTx/>
              <a:buFontTx/>
            </a:pPr>
            <a:r>
              <a:rPr lang="zh-CN" altLang="en-US" sz="2400" dirty="0">
                <a:solidFill>
                  <a:schemeClr val="bg1"/>
                </a:solidFill>
                <a:sym typeface="+mn-ea"/>
              </a:rPr>
              <a:t>是描述劳动就业增长率与经济增长率之间相互关系的。</a:t>
            </a:r>
          </a:p>
          <a:p>
            <a:pPr algn="l">
              <a:lnSpc>
                <a:spcPct val="150000"/>
              </a:lnSpc>
              <a:buClrTx/>
              <a:buSzTx/>
              <a:buFontTx/>
            </a:pPr>
            <a:r>
              <a:rPr lang="zh-CN" altLang="en-US" sz="2400" dirty="0">
                <a:solidFill>
                  <a:schemeClr val="bg1"/>
                </a:solidFill>
                <a:sym typeface="+mn-ea"/>
              </a:rPr>
              <a:t>其大小与产业结构因素有直接关系。</a:t>
            </a: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Lst>
</file>

<file path=ppt/tags/tag2.xml><?xml version="1.0" encoding="utf-8"?>
<p:tagLst xmlns:a="http://schemas.openxmlformats.org/drawingml/2006/main" xmlns:r="http://schemas.openxmlformats.org/officeDocument/2006/relationships" xmlns:p="http://schemas.openxmlformats.org/presentationml/2006/main">
  <p:tag name="KSO_WM_UNIT_TABLE_BEAUTIFY" val="smartTable{898e7ce1-62b5-4301-9759-e0dcfb10da14}"/>
</p:tagLst>
</file>

<file path=ppt/theme/theme1.xml><?xml version="1.0" encoding="utf-8"?>
<a:theme xmlns:a="http://schemas.openxmlformats.org/drawingml/2006/main" name="第一PPT，www.1ppt.com">
  <a:themeElements>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196</TotalTime>
  <Words>1433</Words>
  <Application>Microsoft Office PowerPoint</Application>
  <PresentationFormat>宽屏</PresentationFormat>
  <Paragraphs>211</Paragraphs>
  <Slides>16</Slides>
  <Notes>16</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16</vt:i4>
      </vt:variant>
    </vt:vector>
  </HeadingPairs>
  <TitlesOfParts>
    <vt:vector size="22" baseType="lpstr">
      <vt:lpstr>等线</vt:lpstr>
      <vt:lpstr>华文新魏</vt:lpstr>
      <vt:lpstr>华文中宋</vt:lpstr>
      <vt:lpstr>Arial</vt:lpstr>
      <vt:lpstr>Calibri</vt:lpstr>
      <vt:lpstr>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简约</dc:title>
  <dc:creator>第一PPT</dc:creator>
  <cp:keywords>www.1ppt.com</cp:keywords>
  <dc:description>www.1ppt.com</dc:description>
  <cp:lastModifiedBy>陈 果</cp:lastModifiedBy>
  <cp:revision>150</cp:revision>
  <dcterms:created xsi:type="dcterms:W3CDTF">2017-05-13T03:05:00Z</dcterms:created>
  <dcterms:modified xsi:type="dcterms:W3CDTF">2022-06-14T03:12:06Z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2052-11.1.0.9584</vt:lpwstr>
  </property>
</Properties>
</file>