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heme/themeOverride2.xml" ContentType="application/vnd.openxmlformats-officedocument.themeOverr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9"/>
  </p:notesMasterIdLst>
  <p:sldIdLst>
    <p:sldId id="256" r:id="rId2"/>
    <p:sldId id="343" r:id="rId3"/>
    <p:sldId id="340" r:id="rId4"/>
    <p:sldId id="345" r:id="rId5"/>
    <p:sldId id="344" r:id="rId6"/>
    <p:sldId id="339" r:id="rId7"/>
    <p:sldId id="321" r:id="rId8"/>
    <p:sldId id="322" r:id="rId9"/>
    <p:sldId id="323" r:id="rId10"/>
    <p:sldId id="324" r:id="rId11"/>
    <p:sldId id="326" r:id="rId12"/>
    <p:sldId id="327" r:id="rId13"/>
    <p:sldId id="328" r:id="rId14"/>
    <p:sldId id="329" r:id="rId15"/>
    <p:sldId id="330" r:id="rId16"/>
    <p:sldId id="341" r:id="rId17"/>
    <p:sldId id="342" r:id="rId18"/>
  </p:sldIdLst>
  <p:sldSz cx="12192000" cy="6858000"/>
  <p:notesSz cx="6858000" cy="9144000"/>
  <p:custDataLst>
    <p:tags r:id="rId20"/>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87">
          <p15:clr>
            <a:srgbClr val="A4A3A4"/>
          </p15:clr>
        </p15:guide>
        <p15:guide id="2" orient="horz" pos="948">
          <p15:clr>
            <a:srgbClr val="A4A3A4"/>
          </p15:clr>
        </p15:guide>
        <p15:guide id="3" orient="horz" pos="4065">
          <p15:clr>
            <a:srgbClr val="A4A3A4"/>
          </p15:clr>
        </p15:guide>
        <p15:guide id="4" pos="3840">
          <p15:clr>
            <a:srgbClr val="A4A3A4"/>
          </p15:clr>
        </p15:guide>
        <p15:guide id="5" pos="436">
          <p15:clr>
            <a:srgbClr val="A4A3A4"/>
          </p15:clr>
        </p15:guide>
        <p15:guide id="6" pos="726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637" autoAdjust="0"/>
    <p:restoredTop sz="94660"/>
  </p:normalViewPr>
  <p:slideViewPr>
    <p:cSldViewPr snapToGrid="0" showGuides="1">
      <p:cViewPr varScale="1">
        <p:scale>
          <a:sx n="68" d="100"/>
          <a:sy n="68" d="100"/>
        </p:scale>
        <p:origin x="588" y="72"/>
      </p:cViewPr>
      <p:guideLst>
        <p:guide orient="horz" pos="2487"/>
        <p:guide orient="horz" pos="948"/>
        <p:guide orient="horz" pos="4065"/>
        <p:guide pos="3840"/>
        <p:guide pos="436"/>
        <p:guide pos="7264"/>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95DA7-C378-4EA6-96C8-9729AD8A43DD}" type="datetimeFigureOut">
              <a:rPr lang="zh-CN" altLang="en-US" smtClean="0"/>
              <a:t>2022/5/16</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D398E3-16CD-4F8A-A268-FE366D8E7381}"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10</a:t>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11</a:t>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12</a:t>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13</a:t>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14</a:t>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15</a:t>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16</a:t>
            </a:fld>
            <a:endParaRPr lang="zh-CN" altLang="en-US"/>
          </a:p>
        </p:txBody>
      </p:sp>
    </p:spTree>
    <p:extLst>
      <p:ext uri="{BB962C8B-B14F-4D97-AF65-F5344CB8AC3E}">
        <p14:creationId xmlns:p14="http://schemas.microsoft.com/office/powerpoint/2010/main" val="18560634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17</a:t>
            </a:fld>
            <a:endParaRPr lang="zh-CN" altLang="en-US"/>
          </a:p>
        </p:txBody>
      </p:sp>
    </p:spTree>
    <p:extLst>
      <p:ext uri="{BB962C8B-B14F-4D97-AF65-F5344CB8AC3E}">
        <p14:creationId xmlns:p14="http://schemas.microsoft.com/office/powerpoint/2010/main" val="26228627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a:t>
            </a:fld>
            <a:endParaRPr lang="zh-CN" altLang="en-US"/>
          </a:p>
        </p:txBody>
      </p:sp>
    </p:spTree>
    <p:extLst>
      <p:ext uri="{BB962C8B-B14F-4D97-AF65-F5344CB8AC3E}">
        <p14:creationId xmlns:p14="http://schemas.microsoft.com/office/powerpoint/2010/main" val="34439759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a:t>
            </a:fld>
            <a:endParaRPr lang="zh-CN" altLang="en-US"/>
          </a:p>
        </p:txBody>
      </p:sp>
    </p:spTree>
    <p:extLst>
      <p:ext uri="{BB962C8B-B14F-4D97-AF65-F5344CB8AC3E}">
        <p14:creationId xmlns:p14="http://schemas.microsoft.com/office/powerpoint/2010/main" val="30350452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a:t>
            </a:fld>
            <a:endParaRPr lang="zh-CN" altLang="en-US"/>
          </a:p>
        </p:txBody>
      </p:sp>
    </p:spTree>
    <p:extLst>
      <p:ext uri="{BB962C8B-B14F-4D97-AF65-F5344CB8AC3E}">
        <p14:creationId xmlns:p14="http://schemas.microsoft.com/office/powerpoint/2010/main" val="2016016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5</a:t>
            </a:fld>
            <a:endParaRPr lang="zh-CN" altLang="en-US"/>
          </a:p>
        </p:txBody>
      </p:sp>
    </p:spTree>
    <p:extLst>
      <p:ext uri="{BB962C8B-B14F-4D97-AF65-F5344CB8AC3E}">
        <p14:creationId xmlns:p14="http://schemas.microsoft.com/office/powerpoint/2010/main" val="14783484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6</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2022/5/16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13" name="图片占位符 12"/>
          <p:cNvSpPr>
            <a:spLocks noGrp="1"/>
          </p:cNvSpPr>
          <p:nvPr>
            <p:ph type="pic" sz="quarter" idx="10"/>
          </p:nvPr>
        </p:nvSpPr>
        <p:spPr>
          <a:xfrm>
            <a:off x="1295495" y="1716603"/>
            <a:ext cx="4262993" cy="4262992"/>
          </a:xfrm>
          <a:custGeom>
            <a:avLst/>
            <a:gdLst>
              <a:gd name="connsiteX0" fmla="*/ 2187077 w 4262993"/>
              <a:gd name="connsiteY0" fmla="*/ 0 h 4262992"/>
              <a:gd name="connsiteX1" fmla="*/ 2323431 w 4262993"/>
              <a:gd name="connsiteY1" fmla="*/ 56479 h 4262992"/>
              <a:gd name="connsiteX2" fmla="*/ 4206514 w 4262993"/>
              <a:gd name="connsiteY2" fmla="*/ 1939563 h 4262992"/>
              <a:gd name="connsiteX3" fmla="*/ 4206514 w 4262993"/>
              <a:gd name="connsiteY3" fmla="*/ 2212270 h 4262992"/>
              <a:gd name="connsiteX4" fmla="*/ 2212271 w 4262993"/>
              <a:gd name="connsiteY4" fmla="*/ 4206513 h 4262992"/>
              <a:gd name="connsiteX5" fmla="*/ 1939564 w 4262993"/>
              <a:gd name="connsiteY5" fmla="*/ 4206513 h 4262992"/>
              <a:gd name="connsiteX6" fmla="*/ 56480 w 4262993"/>
              <a:gd name="connsiteY6" fmla="*/ 2323430 h 4262992"/>
              <a:gd name="connsiteX7" fmla="*/ 56480 w 4262993"/>
              <a:gd name="connsiteY7" fmla="*/ 2050723 h 4262992"/>
              <a:gd name="connsiteX8" fmla="*/ 2050724 w 4262993"/>
              <a:gd name="connsiteY8" fmla="*/ 56479 h 4262992"/>
              <a:gd name="connsiteX9" fmla="*/ 2187077 w 4262993"/>
              <a:gd name="connsiteY9" fmla="*/ 0 h 426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62993" h="4262992">
                <a:moveTo>
                  <a:pt x="2187077" y="0"/>
                </a:moveTo>
                <a:cubicBezTo>
                  <a:pt x="2236427" y="0"/>
                  <a:pt x="2285777" y="18826"/>
                  <a:pt x="2323431" y="56479"/>
                </a:cubicBezTo>
                <a:lnTo>
                  <a:pt x="4206514" y="1939563"/>
                </a:lnTo>
                <a:cubicBezTo>
                  <a:pt x="4281820" y="2014869"/>
                  <a:pt x="4281820" y="2136963"/>
                  <a:pt x="4206514" y="2212270"/>
                </a:cubicBezTo>
                <a:lnTo>
                  <a:pt x="2212271" y="4206513"/>
                </a:lnTo>
                <a:cubicBezTo>
                  <a:pt x="2136964" y="4281819"/>
                  <a:pt x="2014870" y="4281819"/>
                  <a:pt x="1939564" y="4206513"/>
                </a:cubicBezTo>
                <a:lnTo>
                  <a:pt x="56480" y="2323430"/>
                </a:lnTo>
                <a:cubicBezTo>
                  <a:pt x="-18826" y="2248123"/>
                  <a:pt x="-18826" y="2126029"/>
                  <a:pt x="56480" y="2050723"/>
                </a:cubicBezTo>
                <a:lnTo>
                  <a:pt x="2050724" y="56479"/>
                </a:lnTo>
                <a:cubicBezTo>
                  <a:pt x="2088377" y="18826"/>
                  <a:pt x="2137727" y="0"/>
                  <a:pt x="2187077" y="0"/>
                </a:cubicBez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5349054" y="21308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5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5"/>
                </a:lnTo>
                <a:cubicBezTo>
                  <a:pt x="-8882" y="1060685"/>
                  <a:pt x="-8882" y="1003079"/>
                  <a:pt x="26648" y="967549"/>
                </a:cubicBezTo>
                <a:lnTo>
                  <a:pt x="967550" y="26647"/>
                </a:lnTo>
                <a:cubicBezTo>
                  <a:pt x="985315" y="8882"/>
                  <a:pt x="1008599" y="0"/>
                  <a:pt x="1031884" y="0"/>
                </a:cubicBezTo>
                <a:close/>
              </a:path>
            </a:pathLst>
          </a:custGeom>
        </p:spPr>
        <p:txBody>
          <a:bodyPr wrap="square">
            <a:noAutofit/>
          </a:bodyPr>
          <a:lstStyle/>
          <a:p>
            <a:endParaRPr lang="zh-CN" altLang="en-US"/>
          </a:p>
        </p:txBody>
      </p:sp>
      <p:sp>
        <p:nvSpPr>
          <p:cNvPr id="15" name="图片占位符 14"/>
          <p:cNvSpPr>
            <a:spLocks noGrp="1"/>
          </p:cNvSpPr>
          <p:nvPr>
            <p:ph type="pic" sz="quarter" idx="12"/>
          </p:nvPr>
        </p:nvSpPr>
        <p:spPr>
          <a:xfrm>
            <a:off x="4739453" y="40104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6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6"/>
                </a:lnTo>
                <a:cubicBezTo>
                  <a:pt x="-8882" y="1060686"/>
                  <a:pt x="-8882" y="1003079"/>
                  <a:pt x="26648" y="967549"/>
                </a:cubicBezTo>
                <a:lnTo>
                  <a:pt x="967550" y="26647"/>
                </a:lnTo>
                <a:cubicBezTo>
                  <a:pt x="985315" y="8882"/>
                  <a:pt x="1008600" y="0"/>
                  <a:pt x="1031884" y="0"/>
                </a:cubicBez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14" name="图片占位符 13"/>
          <p:cNvSpPr>
            <a:spLocks noGrp="1"/>
          </p:cNvSpPr>
          <p:nvPr>
            <p:ph type="pic" sz="quarter" idx="13"/>
          </p:nvPr>
        </p:nvSpPr>
        <p:spPr>
          <a:xfrm>
            <a:off x="4315366" y="2034973"/>
            <a:ext cx="2093747" cy="1201420"/>
          </a:xfrm>
          <a:custGeom>
            <a:avLst/>
            <a:gdLst>
              <a:gd name="connsiteX0" fmla="*/ 115228 w 2093747"/>
              <a:gd name="connsiteY0" fmla="*/ 0 h 1201420"/>
              <a:gd name="connsiteX1" fmla="*/ 1978519 w 2093747"/>
              <a:gd name="connsiteY1" fmla="*/ 0 h 1201420"/>
              <a:gd name="connsiteX2" fmla="*/ 2093747 w 2093747"/>
              <a:gd name="connsiteY2" fmla="*/ 115228 h 1201420"/>
              <a:gd name="connsiteX3" fmla="*/ 2093747 w 2093747"/>
              <a:gd name="connsiteY3" fmla="*/ 1086192 h 1201420"/>
              <a:gd name="connsiteX4" fmla="*/ 1978519 w 2093747"/>
              <a:gd name="connsiteY4" fmla="*/ 1201420 h 1201420"/>
              <a:gd name="connsiteX5" fmla="*/ 115228 w 2093747"/>
              <a:gd name="connsiteY5" fmla="*/ 1201420 h 1201420"/>
              <a:gd name="connsiteX6" fmla="*/ 0 w 2093747"/>
              <a:gd name="connsiteY6" fmla="*/ 1086192 h 1201420"/>
              <a:gd name="connsiteX7" fmla="*/ 0 w 2093747"/>
              <a:gd name="connsiteY7" fmla="*/ 115228 h 1201420"/>
              <a:gd name="connsiteX8" fmla="*/ 115228 w 2093747"/>
              <a:gd name="connsiteY8" fmla="*/ 0 h 120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1201420">
                <a:moveTo>
                  <a:pt x="115228" y="0"/>
                </a:moveTo>
                <a:lnTo>
                  <a:pt x="1978519" y="0"/>
                </a:lnTo>
                <a:cubicBezTo>
                  <a:pt x="2042158" y="0"/>
                  <a:pt x="2093747" y="51589"/>
                  <a:pt x="2093747" y="115228"/>
                </a:cubicBezTo>
                <a:lnTo>
                  <a:pt x="2093747" y="1086192"/>
                </a:lnTo>
                <a:cubicBezTo>
                  <a:pt x="2093747" y="1149831"/>
                  <a:pt x="2042158" y="1201420"/>
                  <a:pt x="1978519" y="1201420"/>
                </a:cubicBezTo>
                <a:lnTo>
                  <a:pt x="115228" y="1201420"/>
                </a:lnTo>
                <a:cubicBezTo>
                  <a:pt x="51589" y="1201420"/>
                  <a:pt x="0" y="1149831"/>
                  <a:pt x="0" y="1086192"/>
                </a:cubicBezTo>
                <a:lnTo>
                  <a:pt x="0" y="115228"/>
                </a:lnTo>
                <a:cubicBezTo>
                  <a:pt x="0" y="51589"/>
                  <a:pt x="51589" y="0"/>
                  <a:pt x="115228" y="0"/>
                </a:cubicBezTo>
                <a:close/>
              </a:path>
            </a:pathLst>
          </a:custGeom>
        </p:spPr>
        <p:txBody>
          <a:bodyPr wrap="square">
            <a:noAutofit/>
          </a:bodyPr>
          <a:lstStyle/>
          <a:p>
            <a:endParaRPr lang="zh-CN" altLang="en-US"/>
          </a:p>
        </p:txBody>
      </p:sp>
      <p:sp>
        <p:nvSpPr>
          <p:cNvPr id="15" name="图片占位符 14"/>
          <p:cNvSpPr>
            <a:spLocks noGrp="1"/>
          </p:cNvSpPr>
          <p:nvPr>
            <p:ph type="pic" sz="quarter" idx="14"/>
          </p:nvPr>
        </p:nvSpPr>
        <p:spPr>
          <a:xfrm>
            <a:off x="4315366" y="3368473"/>
            <a:ext cx="2093747" cy="2298700"/>
          </a:xfrm>
          <a:custGeom>
            <a:avLst/>
            <a:gdLst>
              <a:gd name="connsiteX0" fmla="*/ 107849 w 2093747"/>
              <a:gd name="connsiteY0" fmla="*/ 0 h 2298700"/>
              <a:gd name="connsiteX1" fmla="*/ 1985898 w 2093747"/>
              <a:gd name="connsiteY1" fmla="*/ 0 h 2298700"/>
              <a:gd name="connsiteX2" fmla="*/ 2093747 w 2093747"/>
              <a:gd name="connsiteY2" fmla="*/ 107849 h 2298700"/>
              <a:gd name="connsiteX3" fmla="*/ 2093747 w 2093747"/>
              <a:gd name="connsiteY3" fmla="*/ 2190851 h 2298700"/>
              <a:gd name="connsiteX4" fmla="*/ 1985898 w 2093747"/>
              <a:gd name="connsiteY4" fmla="*/ 2298700 h 2298700"/>
              <a:gd name="connsiteX5" fmla="*/ 107849 w 2093747"/>
              <a:gd name="connsiteY5" fmla="*/ 2298700 h 2298700"/>
              <a:gd name="connsiteX6" fmla="*/ 0 w 2093747"/>
              <a:gd name="connsiteY6" fmla="*/ 2190851 h 2298700"/>
              <a:gd name="connsiteX7" fmla="*/ 0 w 2093747"/>
              <a:gd name="connsiteY7" fmla="*/ 107849 h 2298700"/>
              <a:gd name="connsiteX8" fmla="*/ 107849 w 2093747"/>
              <a:gd name="connsiteY8" fmla="*/ 0 h 229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2298700">
                <a:moveTo>
                  <a:pt x="107849" y="0"/>
                </a:moveTo>
                <a:lnTo>
                  <a:pt x="1985898" y="0"/>
                </a:lnTo>
                <a:cubicBezTo>
                  <a:pt x="2045461" y="0"/>
                  <a:pt x="2093747" y="48286"/>
                  <a:pt x="2093747" y="107849"/>
                </a:cubicBezTo>
                <a:lnTo>
                  <a:pt x="2093747" y="2190851"/>
                </a:lnTo>
                <a:cubicBezTo>
                  <a:pt x="2093747" y="2250414"/>
                  <a:pt x="2045461" y="2298700"/>
                  <a:pt x="1985898" y="2298700"/>
                </a:cubicBezTo>
                <a:lnTo>
                  <a:pt x="107849" y="2298700"/>
                </a:lnTo>
                <a:cubicBezTo>
                  <a:pt x="48286" y="2298700"/>
                  <a:pt x="0" y="2250414"/>
                  <a:pt x="0" y="2190851"/>
                </a:cubicBezTo>
                <a:lnTo>
                  <a:pt x="0" y="107849"/>
                </a:lnTo>
                <a:cubicBezTo>
                  <a:pt x="0" y="48286"/>
                  <a:pt x="48286" y="0"/>
                  <a:pt x="107849" y="0"/>
                </a:cubicBezTo>
                <a:close/>
              </a:path>
            </a:pathLst>
          </a:custGeom>
        </p:spPr>
        <p:txBody>
          <a:bodyPr wrap="square">
            <a:noAutofit/>
          </a:bodyPr>
          <a:lstStyle/>
          <a:p>
            <a:endParaRPr lang="zh-CN" altLang="en-US"/>
          </a:p>
        </p:txBody>
      </p:sp>
      <p:sp>
        <p:nvSpPr>
          <p:cNvPr id="13" name="图片占位符 12"/>
          <p:cNvSpPr>
            <a:spLocks noGrp="1"/>
          </p:cNvSpPr>
          <p:nvPr>
            <p:ph type="pic" sz="quarter" idx="15"/>
          </p:nvPr>
        </p:nvSpPr>
        <p:spPr>
          <a:xfrm>
            <a:off x="6596436" y="2034973"/>
            <a:ext cx="4773780" cy="3632200"/>
          </a:xfrm>
          <a:custGeom>
            <a:avLst/>
            <a:gdLst>
              <a:gd name="connsiteX0" fmla="*/ 187095 w 4773780"/>
              <a:gd name="connsiteY0" fmla="*/ 0 h 3632200"/>
              <a:gd name="connsiteX1" fmla="*/ 4586685 w 4773780"/>
              <a:gd name="connsiteY1" fmla="*/ 0 h 3632200"/>
              <a:gd name="connsiteX2" fmla="*/ 4773780 w 4773780"/>
              <a:gd name="connsiteY2" fmla="*/ 187095 h 3632200"/>
              <a:gd name="connsiteX3" fmla="*/ 4773780 w 4773780"/>
              <a:gd name="connsiteY3" fmla="*/ 3445105 h 3632200"/>
              <a:gd name="connsiteX4" fmla="*/ 4586685 w 4773780"/>
              <a:gd name="connsiteY4" fmla="*/ 3632200 h 3632200"/>
              <a:gd name="connsiteX5" fmla="*/ 187095 w 4773780"/>
              <a:gd name="connsiteY5" fmla="*/ 3632200 h 3632200"/>
              <a:gd name="connsiteX6" fmla="*/ 0 w 4773780"/>
              <a:gd name="connsiteY6" fmla="*/ 3445105 h 3632200"/>
              <a:gd name="connsiteX7" fmla="*/ 0 w 4773780"/>
              <a:gd name="connsiteY7" fmla="*/ 187095 h 3632200"/>
              <a:gd name="connsiteX8" fmla="*/ 187095 w 4773780"/>
              <a:gd name="connsiteY8" fmla="*/ 0 h 363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3780" h="3632200">
                <a:moveTo>
                  <a:pt x="187095" y="0"/>
                </a:moveTo>
                <a:lnTo>
                  <a:pt x="4586685" y="0"/>
                </a:lnTo>
                <a:cubicBezTo>
                  <a:pt x="4690015" y="0"/>
                  <a:pt x="4773780" y="83765"/>
                  <a:pt x="4773780" y="187095"/>
                </a:cubicBezTo>
                <a:lnTo>
                  <a:pt x="4773780" y="3445105"/>
                </a:lnTo>
                <a:cubicBezTo>
                  <a:pt x="4773780" y="3548435"/>
                  <a:pt x="4690015" y="3632200"/>
                  <a:pt x="4586685" y="3632200"/>
                </a:cubicBezTo>
                <a:lnTo>
                  <a:pt x="187095" y="3632200"/>
                </a:lnTo>
                <a:cubicBezTo>
                  <a:pt x="83765" y="3632200"/>
                  <a:pt x="0" y="3548435"/>
                  <a:pt x="0" y="3445105"/>
                </a:cubicBezTo>
                <a:lnTo>
                  <a:pt x="0" y="187095"/>
                </a:lnTo>
                <a:cubicBezTo>
                  <a:pt x="0" y="83765"/>
                  <a:pt x="83765" y="0"/>
                  <a:pt x="187095" y="0"/>
                </a:cubicBezTo>
                <a:close/>
              </a:path>
            </a:pathLst>
          </a:custGeom>
        </p:spPr>
        <p:txBody>
          <a:bodyPr wrap="square">
            <a:noAutofit/>
          </a:bodyPr>
          <a:lstStyle/>
          <a:p>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t>2022/5/16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6" name="图片占位符 25"/>
          <p:cNvSpPr>
            <a:spLocks noGrp="1"/>
          </p:cNvSpPr>
          <p:nvPr>
            <p:ph type="pic" sz="quarter" idx="18"/>
          </p:nvPr>
        </p:nvSpPr>
        <p:spPr>
          <a:xfrm>
            <a:off x="9089489"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1" name="图片占位符 30"/>
          <p:cNvSpPr>
            <a:spLocks noGrp="1"/>
          </p:cNvSpPr>
          <p:nvPr>
            <p:ph type="pic" sz="quarter" idx="14"/>
          </p:nvPr>
        </p:nvSpPr>
        <p:spPr>
          <a:xfrm>
            <a:off x="1538935"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2" name="图片占位符 31"/>
          <p:cNvSpPr>
            <a:spLocks noGrp="1"/>
          </p:cNvSpPr>
          <p:nvPr>
            <p:ph type="pic" sz="quarter" idx="15"/>
          </p:nvPr>
        </p:nvSpPr>
        <p:spPr>
          <a:xfrm>
            <a:off x="3426574"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3" name="图片占位符 32"/>
          <p:cNvSpPr>
            <a:spLocks noGrp="1"/>
          </p:cNvSpPr>
          <p:nvPr>
            <p:ph type="pic" sz="quarter" idx="16"/>
          </p:nvPr>
        </p:nvSpPr>
        <p:spPr>
          <a:xfrm>
            <a:off x="5314212"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4" name="图片占位符 33"/>
          <p:cNvSpPr>
            <a:spLocks noGrp="1"/>
          </p:cNvSpPr>
          <p:nvPr>
            <p:ph type="pic" sz="quarter" idx="17"/>
          </p:nvPr>
        </p:nvSpPr>
        <p:spPr>
          <a:xfrm>
            <a:off x="7201851"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27" name="图片占位符 26"/>
          <p:cNvSpPr>
            <a:spLocks noGrp="1"/>
          </p:cNvSpPr>
          <p:nvPr>
            <p:ph type="pic" sz="quarter" idx="10"/>
          </p:nvPr>
        </p:nvSpPr>
        <p:spPr>
          <a:xfrm>
            <a:off x="2461837"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8" name="图片占位符 27"/>
          <p:cNvSpPr>
            <a:spLocks noGrp="1"/>
          </p:cNvSpPr>
          <p:nvPr>
            <p:ph type="pic" sz="quarter" idx="11"/>
          </p:nvPr>
        </p:nvSpPr>
        <p:spPr>
          <a:xfrm>
            <a:off x="4349476"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9" name="图片占位符 28"/>
          <p:cNvSpPr>
            <a:spLocks noGrp="1"/>
          </p:cNvSpPr>
          <p:nvPr>
            <p:ph type="pic" sz="quarter" idx="12"/>
          </p:nvPr>
        </p:nvSpPr>
        <p:spPr>
          <a:xfrm>
            <a:off x="6237114"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5" y="20398"/>
                  <a:pt x="746385" y="0"/>
                  <a:pt x="799855" y="0"/>
                </a:cubicBezTo>
                <a:close/>
              </a:path>
            </a:pathLst>
          </a:custGeom>
        </p:spPr>
        <p:txBody>
          <a:bodyPr wrap="square">
            <a:noAutofit/>
          </a:bodyPr>
          <a:lstStyle/>
          <a:p>
            <a:endParaRPr lang="zh-CN" altLang="en-US"/>
          </a:p>
        </p:txBody>
      </p:sp>
      <p:sp>
        <p:nvSpPr>
          <p:cNvPr id="30" name="图片占位符 29"/>
          <p:cNvSpPr>
            <a:spLocks noGrp="1"/>
          </p:cNvSpPr>
          <p:nvPr>
            <p:ph type="pic" sz="quarter" idx="13"/>
          </p:nvPr>
        </p:nvSpPr>
        <p:spPr>
          <a:xfrm>
            <a:off x="8124752"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4"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2022/5/16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
        <p:nvSpPr>
          <p:cNvPr id="7" name="矩形 6"/>
          <p:cNvSpPr/>
          <p:nvPr userDrawn="1"/>
        </p:nvSpPr>
        <p:spPr>
          <a:xfrm>
            <a:off x="8729683" y="6422330"/>
            <a:ext cx="775136" cy="246221"/>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p>
          <a:p>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p>
          <a:p>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p>
          <a:p>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p>
          <a:p>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p>
          <a:p>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p>
          <a:p>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p>
          <a:p>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15" name="图片占位符 14"/>
          <p:cNvSpPr>
            <a:spLocks noGrp="1"/>
          </p:cNvSpPr>
          <p:nvPr>
            <p:ph type="pic" sz="quarter" idx="10"/>
          </p:nvPr>
        </p:nvSpPr>
        <p:spPr>
          <a:xfrm>
            <a:off x="3507265"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1311274"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3" name="图片占位符 12"/>
          <p:cNvSpPr>
            <a:spLocks noGrp="1"/>
          </p:cNvSpPr>
          <p:nvPr>
            <p:ph type="pic" sz="quarter" idx="12"/>
          </p:nvPr>
        </p:nvSpPr>
        <p:spPr>
          <a:xfrm>
            <a:off x="2295507" y="1895063"/>
            <a:ext cx="1901775" cy="3373748"/>
          </a:xfrm>
          <a:custGeom>
            <a:avLst/>
            <a:gdLst>
              <a:gd name="connsiteX0" fmla="*/ 0 w 1901775"/>
              <a:gd name="connsiteY0" fmla="*/ 0 h 3373748"/>
              <a:gd name="connsiteX1" fmla="*/ 1901775 w 1901775"/>
              <a:gd name="connsiteY1" fmla="*/ 0 h 3373748"/>
              <a:gd name="connsiteX2" fmla="*/ 1901775 w 1901775"/>
              <a:gd name="connsiteY2" fmla="*/ 3373748 h 3373748"/>
              <a:gd name="connsiteX3" fmla="*/ 0 w 1901775"/>
              <a:gd name="connsiteY3" fmla="*/ 3373748 h 3373748"/>
            </a:gdLst>
            <a:ahLst/>
            <a:cxnLst>
              <a:cxn ang="0">
                <a:pos x="connsiteX0" y="connsiteY0"/>
              </a:cxn>
              <a:cxn ang="0">
                <a:pos x="connsiteX1" y="connsiteY1"/>
              </a:cxn>
              <a:cxn ang="0">
                <a:pos x="connsiteX2" y="connsiteY2"/>
              </a:cxn>
              <a:cxn ang="0">
                <a:pos x="connsiteX3" y="connsiteY3"/>
              </a:cxn>
            </a:cxnLst>
            <a:rect l="l" t="t" r="r" b="b"/>
            <a:pathLst>
              <a:path w="1901775" h="3373748">
                <a:moveTo>
                  <a:pt x="0" y="0"/>
                </a:moveTo>
                <a:lnTo>
                  <a:pt x="1901775" y="0"/>
                </a:lnTo>
                <a:lnTo>
                  <a:pt x="1901775" y="3373748"/>
                </a:lnTo>
                <a:lnTo>
                  <a:pt x="0" y="3373748"/>
                </a:lnTo>
                <a:close/>
              </a:path>
            </a:pathLst>
          </a:custGeom>
        </p:spPr>
        <p:txBody>
          <a:bodyPr wrap="square">
            <a:noAutofit/>
          </a:bodyPr>
          <a:lstStyle/>
          <a:p>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10" name="图片占位符 9"/>
          <p:cNvSpPr>
            <a:spLocks noGrp="1"/>
          </p:cNvSpPr>
          <p:nvPr>
            <p:ph type="pic" sz="quarter" idx="10"/>
          </p:nvPr>
        </p:nvSpPr>
        <p:spPr>
          <a:xfrm>
            <a:off x="0" y="1"/>
            <a:ext cx="5778474" cy="5747783"/>
          </a:xfrm>
          <a:custGeom>
            <a:avLst/>
            <a:gdLst>
              <a:gd name="connsiteX0" fmla="*/ 2119001 w 5778474"/>
              <a:gd name="connsiteY0" fmla="*/ 3618970 h 5747783"/>
              <a:gd name="connsiteX1" fmla="*/ 2315600 w 5778474"/>
              <a:gd name="connsiteY1" fmla="*/ 3700404 h 5747783"/>
              <a:gd name="connsiteX2" fmla="*/ 3101974 w 5778474"/>
              <a:gd name="connsiteY2" fmla="*/ 4486778 h 5747783"/>
              <a:gd name="connsiteX3" fmla="*/ 3101974 w 5778474"/>
              <a:gd name="connsiteY3" fmla="*/ 4879976 h 5747783"/>
              <a:gd name="connsiteX4" fmla="*/ 2315600 w 5778474"/>
              <a:gd name="connsiteY4" fmla="*/ 5666350 h 5747783"/>
              <a:gd name="connsiteX5" fmla="*/ 1922402 w 5778474"/>
              <a:gd name="connsiteY5" fmla="*/ 5666350 h 5747783"/>
              <a:gd name="connsiteX6" fmla="*/ 1136028 w 5778474"/>
              <a:gd name="connsiteY6" fmla="*/ 4879976 h 5747783"/>
              <a:gd name="connsiteX7" fmla="*/ 1136028 w 5778474"/>
              <a:gd name="connsiteY7" fmla="*/ 4486778 h 5747783"/>
              <a:gd name="connsiteX8" fmla="*/ 1922402 w 5778474"/>
              <a:gd name="connsiteY8" fmla="*/ 3700404 h 5747783"/>
              <a:gd name="connsiteX9" fmla="*/ 2119001 w 5778474"/>
              <a:gd name="connsiteY9" fmla="*/ 3618970 h 5747783"/>
              <a:gd name="connsiteX10" fmla="*/ 821473 w 5778474"/>
              <a:gd name="connsiteY10" fmla="*/ 2321442 h 5747783"/>
              <a:gd name="connsiteX11" fmla="*/ 1018072 w 5778474"/>
              <a:gd name="connsiteY11" fmla="*/ 2402876 h 5747783"/>
              <a:gd name="connsiteX12" fmla="*/ 1804446 w 5778474"/>
              <a:gd name="connsiteY12" fmla="*/ 3189250 h 5747783"/>
              <a:gd name="connsiteX13" fmla="*/ 1804446 w 5778474"/>
              <a:gd name="connsiteY13" fmla="*/ 3582448 h 5747783"/>
              <a:gd name="connsiteX14" fmla="*/ 1018072 w 5778474"/>
              <a:gd name="connsiteY14" fmla="*/ 4368823 h 5747783"/>
              <a:gd name="connsiteX15" fmla="*/ 624874 w 5778474"/>
              <a:gd name="connsiteY15" fmla="*/ 4368823 h 5747783"/>
              <a:gd name="connsiteX16" fmla="*/ 0 w 5778474"/>
              <a:gd name="connsiteY16" fmla="*/ 3743949 h 5747783"/>
              <a:gd name="connsiteX17" fmla="*/ 0 w 5778474"/>
              <a:gd name="connsiteY17" fmla="*/ 3027750 h 5747783"/>
              <a:gd name="connsiteX18" fmla="*/ 624874 w 5778474"/>
              <a:gd name="connsiteY18" fmla="*/ 2402876 h 5747783"/>
              <a:gd name="connsiteX19" fmla="*/ 821473 w 5778474"/>
              <a:gd name="connsiteY19" fmla="*/ 2321442 h 5747783"/>
              <a:gd name="connsiteX20" fmla="*/ 3416534 w 5778474"/>
              <a:gd name="connsiteY20" fmla="*/ 2321437 h 5747783"/>
              <a:gd name="connsiteX21" fmla="*/ 3613133 w 5778474"/>
              <a:gd name="connsiteY21" fmla="*/ 2402870 h 5747783"/>
              <a:gd name="connsiteX22" fmla="*/ 4399507 w 5778474"/>
              <a:gd name="connsiteY22" fmla="*/ 3189245 h 5747783"/>
              <a:gd name="connsiteX23" fmla="*/ 4399507 w 5778474"/>
              <a:gd name="connsiteY23" fmla="*/ 3582443 h 5747783"/>
              <a:gd name="connsiteX24" fmla="*/ 3613133 w 5778474"/>
              <a:gd name="connsiteY24" fmla="*/ 4368817 h 5747783"/>
              <a:gd name="connsiteX25" fmla="*/ 3219935 w 5778474"/>
              <a:gd name="connsiteY25" fmla="*/ 4368817 h 5747783"/>
              <a:gd name="connsiteX26" fmla="*/ 2433561 w 5778474"/>
              <a:gd name="connsiteY26" fmla="*/ 3582443 h 5747783"/>
              <a:gd name="connsiteX27" fmla="*/ 2433561 w 5778474"/>
              <a:gd name="connsiteY27" fmla="*/ 3189245 h 5747783"/>
              <a:gd name="connsiteX28" fmla="*/ 3219935 w 5778474"/>
              <a:gd name="connsiteY28" fmla="*/ 2402870 h 5747783"/>
              <a:gd name="connsiteX29" fmla="*/ 3416534 w 5778474"/>
              <a:gd name="connsiteY29" fmla="*/ 2321437 h 5747783"/>
              <a:gd name="connsiteX30" fmla="*/ 0 w 5778474"/>
              <a:gd name="connsiteY30" fmla="*/ 1384804 h 5747783"/>
              <a:gd name="connsiteX31" fmla="*/ 506920 w 5778474"/>
              <a:gd name="connsiteY31" fmla="*/ 1891724 h 5747783"/>
              <a:gd name="connsiteX32" fmla="*/ 506919 w 5778474"/>
              <a:gd name="connsiteY32" fmla="*/ 2284921 h 5747783"/>
              <a:gd name="connsiteX33" fmla="*/ 0 w 5778474"/>
              <a:gd name="connsiteY33" fmla="*/ 2791839 h 5747783"/>
              <a:gd name="connsiteX34" fmla="*/ 2119006 w 5778474"/>
              <a:gd name="connsiteY34" fmla="*/ 1023909 h 5747783"/>
              <a:gd name="connsiteX35" fmla="*/ 2315606 w 5778474"/>
              <a:gd name="connsiteY35" fmla="*/ 1105343 h 5747783"/>
              <a:gd name="connsiteX36" fmla="*/ 3101980 w 5778474"/>
              <a:gd name="connsiteY36" fmla="*/ 1891717 h 5747783"/>
              <a:gd name="connsiteX37" fmla="*/ 3101980 w 5778474"/>
              <a:gd name="connsiteY37" fmla="*/ 2284914 h 5747783"/>
              <a:gd name="connsiteX38" fmla="*/ 2315606 w 5778474"/>
              <a:gd name="connsiteY38" fmla="*/ 3071289 h 5747783"/>
              <a:gd name="connsiteX39" fmla="*/ 1922408 w 5778474"/>
              <a:gd name="connsiteY39" fmla="*/ 3071289 h 5747783"/>
              <a:gd name="connsiteX40" fmla="*/ 1136034 w 5778474"/>
              <a:gd name="connsiteY40" fmla="*/ 2284914 h 5747783"/>
              <a:gd name="connsiteX41" fmla="*/ 1136034 w 5778474"/>
              <a:gd name="connsiteY41" fmla="*/ 1891716 h 5747783"/>
              <a:gd name="connsiteX42" fmla="*/ 1922408 w 5778474"/>
              <a:gd name="connsiteY42" fmla="*/ 1105342 h 5747783"/>
              <a:gd name="connsiteX43" fmla="*/ 2119006 w 5778474"/>
              <a:gd name="connsiteY43" fmla="*/ 1023909 h 5747783"/>
              <a:gd name="connsiteX44" fmla="*/ 4714068 w 5778474"/>
              <a:gd name="connsiteY44" fmla="*/ 1023903 h 5747783"/>
              <a:gd name="connsiteX45" fmla="*/ 4910667 w 5778474"/>
              <a:gd name="connsiteY45" fmla="*/ 1105337 h 5747783"/>
              <a:gd name="connsiteX46" fmla="*/ 5697041 w 5778474"/>
              <a:gd name="connsiteY46" fmla="*/ 1891711 h 5747783"/>
              <a:gd name="connsiteX47" fmla="*/ 5697041 w 5778474"/>
              <a:gd name="connsiteY47" fmla="*/ 2284909 h 5747783"/>
              <a:gd name="connsiteX48" fmla="*/ 4910667 w 5778474"/>
              <a:gd name="connsiteY48" fmla="*/ 3071283 h 5747783"/>
              <a:gd name="connsiteX49" fmla="*/ 4517469 w 5778474"/>
              <a:gd name="connsiteY49" fmla="*/ 3071283 h 5747783"/>
              <a:gd name="connsiteX50" fmla="*/ 3731095 w 5778474"/>
              <a:gd name="connsiteY50" fmla="*/ 2284909 h 5747783"/>
              <a:gd name="connsiteX51" fmla="*/ 3731095 w 5778474"/>
              <a:gd name="connsiteY51" fmla="*/ 1891711 h 5747783"/>
              <a:gd name="connsiteX52" fmla="*/ 4517469 w 5778474"/>
              <a:gd name="connsiteY52" fmla="*/ 1105337 h 5747783"/>
              <a:gd name="connsiteX53" fmla="*/ 4714068 w 5778474"/>
              <a:gd name="connsiteY53" fmla="*/ 1023903 h 5747783"/>
              <a:gd name="connsiteX54" fmla="*/ 3027750 w 5778474"/>
              <a:gd name="connsiteY54" fmla="*/ 0 h 5747783"/>
              <a:gd name="connsiteX55" fmla="*/ 3805329 w 5778474"/>
              <a:gd name="connsiteY55" fmla="*/ 0 h 5747783"/>
              <a:gd name="connsiteX56" fmla="*/ 4399513 w 5778474"/>
              <a:gd name="connsiteY56" fmla="*/ 594184 h 5747783"/>
              <a:gd name="connsiteX57" fmla="*/ 4399513 w 5778474"/>
              <a:gd name="connsiteY57" fmla="*/ 987382 h 5747783"/>
              <a:gd name="connsiteX58" fmla="*/ 3613139 w 5778474"/>
              <a:gd name="connsiteY58" fmla="*/ 1773756 h 5747783"/>
              <a:gd name="connsiteX59" fmla="*/ 3219941 w 5778474"/>
              <a:gd name="connsiteY59" fmla="*/ 1773756 h 5747783"/>
              <a:gd name="connsiteX60" fmla="*/ 2433567 w 5778474"/>
              <a:gd name="connsiteY60" fmla="*/ 987382 h 5747783"/>
              <a:gd name="connsiteX61" fmla="*/ 2433567 w 5778474"/>
              <a:gd name="connsiteY61" fmla="*/ 594184 h 5747783"/>
              <a:gd name="connsiteX62" fmla="*/ 2791841 w 5778474"/>
              <a:gd name="connsiteY62" fmla="*/ 0 h 5747783"/>
              <a:gd name="connsiteX63" fmla="*/ 2315612 w 5778474"/>
              <a:gd name="connsiteY63" fmla="*/ 476229 h 5747783"/>
              <a:gd name="connsiteX64" fmla="*/ 1922415 w 5778474"/>
              <a:gd name="connsiteY64" fmla="*/ 476230 h 5747783"/>
              <a:gd name="connsiteX65" fmla="*/ 1446185 w 5778474"/>
              <a:gd name="connsiteY65" fmla="*/ 1 h 5747783"/>
              <a:gd name="connsiteX66" fmla="*/ 432697 w 5778474"/>
              <a:gd name="connsiteY66" fmla="*/ 0 h 5747783"/>
              <a:gd name="connsiteX67" fmla="*/ 1210263 w 5778474"/>
              <a:gd name="connsiteY67" fmla="*/ 0 h 5747783"/>
              <a:gd name="connsiteX68" fmla="*/ 1804453 w 5778474"/>
              <a:gd name="connsiteY68" fmla="*/ 594190 h 5747783"/>
              <a:gd name="connsiteX69" fmla="*/ 1804453 w 5778474"/>
              <a:gd name="connsiteY69" fmla="*/ 987388 h 5747783"/>
              <a:gd name="connsiteX70" fmla="*/ 1018079 w 5778474"/>
              <a:gd name="connsiteY70" fmla="*/ 1773762 h 5747783"/>
              <a:gd name="connsiteX71" fmla="*/ 624881 w 5778474"/>
              <a:gd name="connsiteY71" fmla="*/ 1773762 h 5747783"/>
              <a:gd name="connsiteX72" fmla="*/ 0 w 5778474"/>
              <a:gd name="connsiteY72" fmla="*/ 1148882 h 5747783"/>
              <a:gd name="connsiteX73" fmla="*/ 0 w 5778474"/>
              <a:gd name="connsiteY73" fmla="*/ 432696 h 5747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5778474" h="5747783">
                <a:moveTo>
                  <a:pt x="2119001" y="3618970"/>
                </a:moveTo>
                <a:cubicBezTo>
                  <a:pt x="2190156" y="3618970"/>
                  <a:pt x="2261310" y="3646114"/>
                  <a:pt x="2315600" y="3700404"/>
                </a:cubicBezTo>
                <a:lnTo>
                  <a:pt x="3101974" y="4486778"/>
                </a:lnTo>
                <a:cubicBezTo>
                  <a:pt x="3210552" y="4595356"/>
                  <a:pt x="3210552" y="4771398"/>
                  <a:pt x="3101974" y="4879976"/>
                </a:cubicBezTo>
                <a:lnTo>
                  <a:pt x="2315600" y="5666350"/>
                </a:lnTo>
                <a:cubicBezTo>
                  <a:pt x="2207022" y="5774928"/>
                  <a:pt x="2030980" y="5774928"/>
                  <a:pt x="1922402" y="5666350"/>
                </a:cubicBezTo>
                <a:lnTo>
                  <a:pt x="1136028" y="4879976"/>
                </a:lnTo>
                <a:cubicBezTo>
                  <a:pt x="1027449" y="4771398"/>
                  <a:pt x="1027449" y="4595356"/>
                  <a:pt x="1136028" y="4486778"/>
                </a:cubicBezTo>
                <a:lnTo>
                  <a:pt x="1922402" y="3700404"/>
                </a:lnTo>
                <a:cubicBezTo>
                  <a:pt x="1976691" y="3646114"/>
                  <a:pt x="2047846" y="3618970"/>
                  <a:pt x="2119001" y="3618970"/>
                </a:cubicBezTo>
                <a:close/>
                <a:moveTo>
                  <a:pt x="821473" y="2321442"/>
                </a:moveTo>
                <a:cubicBezTo>
                  <a:pt x="892629" y="2321443"/>
                  <a:pt x="963784" y="2348587"/>
                  <a:pt x="1018072" y="2402876"/>
                </a:cubicBezTo>
                <a:lnTo>
                  <a:pt x="1804446" y="3189250"/>
                </a:lnTo>
                <a:cubicBezTo>
                  <a:pt x="1913025" y="3297829"/>
                  <a:pt x="1913025" y="3473870"/>
                  <a:pt x="1804446" y="3582448"/>
                </a:cubicBezTo>
                <a:lnTo>
                  <a:pt x="1018072" y="4368823"/>
                </a:lnTo>
                <a:cubicBezTo>
                  <a:pt x="909494" y="4477401"/>
                  <a:pt x="733453" y="4477401"/>
                  <a:pt x="624874" y="4368823"/>
                </a:cubicBezTo>
                <a:lnTo>
                  <a:pt x="0" y="3743949"/>
                </a:lnTo>
                <a:lnTo>
                  <a:pt x="0" y="3027750"/>
                </a:lnTo>
                <a:lnTo>
                  <a:pt x="624874" y="2402876"/>
                </a:lnTo>
                <a:cubicBezTo>
                  <a:pt x="679163" y="2348587"/>
                  <a:pt x="750318" y="2321443"/>
                  <a:pt x="821473" y="2321442"/>
                </a:cubicBezTo>
                <a:close/>
                <a:moveTo>
                  <a:pt x="3416534" y="2321437"/>
                </a:moveTo>
                <a:cubicBezTo>
                  <a:pt x="3487689" y="2321437"/>
                  <a:pt x="3558844" y="2348582"/>
                  <a:pt x="3613133" y="2402870"/>
                </a:cubicBezTo>
                <a:lnTo>
                  <a:pt x="4399507" y="3189245"/>
                </a:lnTo>
                <a:cubicBezTo>
                  <a:pt x="4508086" y="3297822"/>
                  <a:pt x="4508086" y="3473865"/>
                  <a:pt x="4399507" y="3582443"/>
                </a:cubicBezTo>
                <a:lnTo>
                  <a:pt x="3613133" y="4368817"/>
                </a:lnTo>
                <a:cubicBezTo>
                  <a:pt x="3504555" y="4477395"/>
                  <a:pt x="3328513" y="4477395"/>
                  <a:pt x="3219935" y="4368817"/>
                </a:cubicBezTo>
                <a:lnTo>
                  <a:pt x="2433561" y="3582443"/>
                </a:lnTo>
                <a:cubicBezTo>
                  <a:pt x="2324983" y="3473864"/>
                  <a:pt x="2324983" y="3297823"/>
                  <a:pt x="2433561" y="3189245"/>
                </a:cubicBezTo>
                <a:lnTo>
                  <a:pt x="3219935" y="2402870"/>
                </a:lnTo>
                <a:cubicBezTo>
                  <a:pt x="3274224" y="2348582"/>
                  <a:pt x="3345379" y="2321437"/>
                  <a:pt x="3416534" y="2321437"/>
                </a:cubicBezTo>
                <a:close/>
                <a:moveTo>
                  <a:pt x="0" y="1384804"/>
                </a:moveTo>
                <a:lnTo>
                  <a:pt x="506920" y="1891724"/>
                </a:lnTo>
                <a:cubicBezTo>
                  <a:pt x="615498" y="2000302"/>
                  <a:pt x="615497" y="2176342"/>
                  <a:pt x="506919" y="2284921"/>
                </a:cubicBezTo>
                <a:lnTo>
                  <a:pt x="0" y="2791839"/>
                </a:lnTo>
                <a:close/>
                <a:moveTo>
                  <a:pt x="2119006" y="1023909"/>
                </a:moveTo>
                <a:cubicBezTo>
                  <a:pt x="2190162" y="1023908"/>
                  <a:pt x="2261317" y="1051054"/>
                  <a:pt x="2315606" y="1105343"/>
                </a:cubicBezTo>
                <a:lnTo>
                  <a:pt x="3101980" y="1891717"/>
                </a:lnTo>
                <a:cubicBezTo>
                  <a:pt x="3210558" y="2000296"/>
                  <a:pt x="3210558" y="2176337"/>
                  <a:pt x="3101980" y="2284914"/>
                </a:cubicBezTo>
                <a:lnTo>
                  <a:pt x="2315606" y="3071289"/>
                </a:lnTo>
                <a:cubicBezTo>
                  <a:pt x="2207028" y="3179867"/>
                  <a:pt x="2030987" y="3179867"/>
                  <a:pt x="1922408" y="3071289"/>
                </a:cubicBezTo>
                <a:lnTo>
                  <a:pt x="1136034" y="2284914"/>
                </a:lnTo>
                <a:cubicBezTo>
                  <a:pt x="1027455" y="2176337"/>
                  <a:pt x="1027455" y="2000296"/>
                  <a:pt x="1136034" y="1891716"/>
                </a:cubicBezTo>
                <a:lnTo>
                  <a:pt x="1922408" y="1105342"/>
                </a:lnTo>
                <a:cubicBezTo>
                  <a:pt x="1976697" y="1051053"/>
                  <a:pt x="2047852" y="1023909"/>
                  <a:pt x="2119006" y="1023909"/>
                </a:cubicBezTo>
                <a:close/>
                <a:moveTo>
                  <a:pt x="4714068" y="1023903"/>
                </a:moveTo>
                <a:cubicBezTo>
                  <a:pt x="4785223" y="1023903"/>
                  <a:pt x="4856377" y="1051048"/>
                  <a:pt x="4910667" y="1105337"/>
                </a:cubicBezTo>
                <a:lnTo>
                  <a:pt x="5697041" y="1891711"/>
                </a:lnTo>
                <a:cubicBezTo>
                  <a:pt x="5805619" y="2000289"/>
                  <a:pt x="5805619" y="2176331"/>
                  <a:pt x="5697041" y="2284909"/>
                </a:cubicBezTo>
                <a:lnTo>
                  <a:pt x="4910667" y="3071283"/>
                </a:lnTo>
                <a:cubicBezTo>
                  <a:pt x="4802089" y="3179862"/>
                  <a:pt x="4626047" y="3179861"/>
                  <a:pt x="4517469" y="3071283"/>
                </a:cubicBezTo>
                <a:lnTo>
                  <a:pt x="3731095" y="2284909"/>
                </a:lnTo>
                <a:cubicBezTo>
                  <a:pt x="3622516" y="2176331"/>
                  <a:pt x="3622516" y="2000289"/>
                  <a:pt x="3731095" y="1891711"/>
                </a:cubicBezTo>
                <a:lnTo>
                  <a:pt x="4517469" y="1105337"/>
                </a:lnTo>
                <a:cubicBezTo>
                  <a:pt x="4571758" y="1051048"/>
                  <a:pt x="4642912" y="1023903"/>
                  <a:pt x="4714068" y="1023903"/>
                </a:cubicBezTo>
                <a:close/>
                <a:moveTo>
                  <a:pt x="3027750" y="0"/>
                </a:moveTo>
                <a:lnTo>
                  <a:pt x="3805329" y="0"/>
                </a:lnTo>
                <a:lnTo>
                  <a:pt x="4399513" y="594184"/>
                </a:lnTo>
                <a:cubicBezTo>
                  <a:pt x="4508091" y="702762"/>
                  <a:pt x="4508091" y="878804"/>
                  <a:pt x="4399513" y="987382"/>
                </a:cubicBezTo>
                <a:lnTo>
                  <a:pt x="3613139" y="1773756"/>
                </a:lnTo>
                <a:cubicBezTo>
                  <a:pt x="3504560" y="1882335"/>
                  <a:pt x="3328519" y="1882335"/>
                  <a:pt x="3219941" y="1773756"/>
                </a:cubicBezTo>
                <a:lnTo>
                  <a:pt x="2433567" y="987382"/>
                </a:lnTo>
                <a:cubicBezTo>
                  <a:pt x="2324988" y="878804"/>
                  <a:pt x="2324989" y="702763"/>
                  <a:pt x="2433567" y="594184"/>
                </a:cubicBezTo>
                <a:close/>
                <a:moveTo>
                  <a:pt x="2791841" y="0"/>
                </a:moveTo>
                <a:lnTo>
                  <a:pt x="2315612" y="476229"/>
                </a:lnTo>
                <a:cubicBezTo>
                  <a:pt x="2207034" y="584808"/>
                  <a:pt x="2030993" y="584808"/>
                  <a:pt x="1922415" y="476230"/>
                </a:cubicBezTo>
                <a:lnTo>
                  <a:pt x="1446185" y="1"/>
                </a:lnTo>
                <a:close/>
                <a:moveTo>
                  <a:pt x="432697" y="0"/>
                </a:moveTo>
                <a:lnTo>
                  <a:pt x="1210263" y="0"/>
                </a:lnTo>
                <a:lnTo>
                  <a:pt x="1804453" y="594190"/>
                </a:lnTo>
                <a:cubicBezTo>
                  <a:pt x="1913031" y="702769"/>
                  <a:pt x="1913031" y="878810"/>
                  <a:pt x="1804453" y="987388"/>
                </a:cubicBezTo>
                <a:lnTo>
                  <a:pt x="1018079" y="1773762"/>
                </a:lnTo>
                <a:cubicBezTo>
                  <a:pt x="909500" y="1882341"/>
                  <a:pt x="733459" y="1882341"/>
                  <a:pt x="624881" y="1773762"/>
                </a:cubicBezTo>
                <a:lnTo>
                  <a:pt x="0" y="1148882"/>
                </a:lnTo>
                <a:lnTo>
                  <a:pt x="0" y="432696"/>
                </a:lnTo>
                <a:close/>
              </a:path>
            </a:pathLst>
          </a:custGeom>
        </p:spPr>
        <p:txBody>
          <a:bodyPr wrap="square">
            <a:noAutofit/>
          </a:body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9" name="图片占位符 8"/>
          <p:cNvSpPr>
            <a:spLocks noGrp="1"/>
          </p:cNvSpPr>
          <p:nvPr>
            <p:ph type="pic" sz="quarter" idx="10"/>
          </p:nvPr>
        </p:nvSpPr>
        <p:spPr>
          <a:xfrm>
            <a:off x="0" y="0"/>
            <a:ext cx="5279257" cy="5530032"/>
          </a:xfrm>
          <a:custGeom>
            <a:avLst/>
            <a:gdLst>
              <a:gd name="connsiteX0" fmla="*/ 0 w 5279257"/>
              <a:gd name="connsiteY0" fmla="*/ 0 h 5530032"/>
              <a:gd name="connsiteX1" fmla="*/ 3641372 w 5279257"/>
              <a:gd name="connsiteY1" fmla="*/ 0 h 5530032"/>
              <a:gd name="connsiteX2" fmla="*/ 5010556 w 5279257"/>
              <a:gd name="connsiteY2" fmla="*/ 1369184 h 5530032"/>
              <a:gd name="connsiteX3" fmla="*/ 5010556 w 5279257"/>
              <a:gd name="connsiteY3" fmla="*/ 2666592 h 5530032"/>
              <a:gd name="connsiteX4" fmla="*/ 2415817 w 5279257"/>
              <a:gd name="connsiteY4" fmla="*/ 5261331 h 5530032"/>
              <a:gd name="connsiteX5" fmla="*/ 1118409 w 5279257"/>
              <a:gd name="connsiteY5" fmla="*/ 5261331 h 5530032"/>
              <a:gd name="connsiteX6" fmla="*/ 1 w 5279257"/>
              <a:gd name="connsiteY6" fmla="*/ 4142923 h 5530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79257" h="5530032">
                <a:moveTo>
                  <a:pt x="0" y="0"/>
                </a:moveTo>
                <a:lnTo>
                  <a:pt x="3641372" y="0"/>
                </a:lnTo>
                <a:lnTo>
                  <a:pt x="5010556" y="1369184"/>
                </a:lnTo>
                <a:cubicBezTo>
                  <a:pt x="5368825" y="1727453"/>
                  <a:pt x="5368825" y="2308323"/>
                  <a:pt x="5010556" y="2666592"/>
                </a:cubicBezTo>
                <a:lnTo>
                  <a:pt x="2415817" y="5261331"/>
                </a:lnTo>
                <a:cubicBezTo>
                  <a:pt x="2057548" y="5619600"/>
                  <a:pt x="1476678" y="5619600"/>
                  <a:pt x="1118409" y="5261331"/>
                </a:cubicBezTo>
                <a:lnTo>
                  <a:pt x="1" y="4142923"/>
                </a:lnTo>
                <a:close/>
              </a:path>
            </a:pathLst>
          </a:custGeom>
        </p:spPr>
        <p:txBody>
          <a:bodyPr wrap="square">
            <a:noAutofit/>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2"/>
          <a:tile tx="0" ty="0" sx="100000" sy="100000" flip="none" algn="tl"/>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C28D3-987D-401E-95A8-72784AD93D33}" type="datetimeFigureOut">
              <a:rPr lang="zh-CN" altLang="en-US" smtClean="0"/>
              <a:t>2022/5/16</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A4A5A-5C6D-4E6F-81A3-06DF189A7A65}"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5.pn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hemeOverride" Target="../theme/themeOverride2.xml"/><Relationship Id="rId5" Type="http://schemas.openxmlformats.org/officeDocument/2006/relationships/image" Target="../media/image5.png"/><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4"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5" cstate="screen"/>
          <a:srcRect/>
          <a:stretch>
            <a:fillRect/>
          </a:stretch>
        </p:blipFill>
        <p:spPr/>
      </p:pic>
      <p:pic>
        <p:nvPicPr>
          <p:cNvPr id="21" name="图片占位符 20"/>
          <p:cNvPicPr>
            <a:picLocks noGrp="1" noChangeAspect="1"/>
          </p:cNvPicPr>
          <p:nvPr>
            <p:ph type="pic" sz="quarter" idx="10"/>
          </p:nvPr>
        </p:nvPicPr>
        <p:blipFill>
          <a:blip r:embed="rId6"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680084" y="2482852"/>
            <a:ext cx="7084060" cy="2736215"/>
            <a:chOff x="631504" y="3193779"/>
            <a:chExt cx="1584325" cy="360000"/>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31504" y="3274404"/>
              <a:ext cx="1584325" cy="254983"/>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6000" dirty="0">
                  <a:solidFill>
                    <a:schemeClr val="bg1"/>
                  </a:solidFill>
                </a:rPr>
                <a:t>中级经济师</a:t>
              </a:r>
            </a:p>
            <a:p>
              <a:pPr algn="ctr"/>
              <a:r>
                <a:rPr lang="zh-CN" altLang="en-US" sz="6000" dirty="0">
                  <a:solidFill>
                    <a:schemeClr val="bg1"/>
                  </a:solidFill>
                </a:rPr>
                <a:t>经济基础知识</a:t>
              </a:r>
            </a:p>
          </p:txBody>
        </p:sp>
      </p:grpSp>
      <p:pic>
        <p:nvPicPr>
          <p:cNvPr id="8" name="图片 7" descr="123456"/>
          <p:cNvPicPr>
            <a:picLocks noChangeAspect="1"/>
          </p:cNvPicPr>
          <p:nvPr/>
        </p:nvPicPr>
        <p:blipFill>
          <a:blip r:embed="rId7"/>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7" name="图片 6">
            <a:extLst>
              <a:ext uri="{FF2B5EF4-FFF2-40B4-BE49-F238E27FC236}">
                <a16:creationId xmlns:a16="http://schemas.microsoft.com/office/drawing/2014/main" id="{9D16C0BC-1B99-4E7B-AB4D-23BBD59099F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44528" y="942453"/>
            <a:ext cx="9090240" cy="4192170"/>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4455" y="1757045"/>
            <a:ext cx="7802880" cy="4523105"/>
          </a:xfrm>
          <a:prstGeom prst="rect">
            <a:avLst/>
          </a:prstGeom>
          <a:noFill/>
        </p:spPr>
        <p:txBody>
          <a:bodyPr wrap="square" rtlCol="0" anchor="t">
            <a:spAutoFit/>
          </a:bodyPr>
          <a:lstStyle/>
          <a:p>
            <a:pPr algn="l">
              <a:buClrTx/>
              <a:buSzTx/>
              <a:buFontTx/>
            </a:pPr>
            <a:r>
              <a:rPr lang="zh-CN" altLang="en-US" sz="2400" dirty="0">
                <a:solidFill>
                  <a:schemeClr val="bg1"/>
                </a:solidFill>
                <a:sym typeface="+mn-ea"/>
              </a:rPr>
              <a:t>【例题：多选题】关于国内生产总值的说法，正确的是( )。</a:t>
            </a: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A.国内生产总值又称为国民总收入</a:t>
            </a: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B.国内生产总值是按市场价格计算的一个国家(或地区)在一定时期内生产活动的最终成果</a:t>
            </a: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C.国内生产总值仅具有价值形态</a:t>
            </a: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D.支出法国内生产总值=最终消费+资本形成总额+净出口</a:t>
            </a: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E. 国内生产总值的计算方法只有收入法和支出法两种</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176020" y="1031875"/>
            <a:ext cx="6259830" cy="460375"/>
          </a:xfrm>
          <a:prstGeom prst="rect">
            <a:avLst/>
          </a:prstGeom>
          <a:noFill/>
        </p:spPr>
        <p:txBody>
          <a:bodyPr wrap="square" rtlCol="0" anchor="t">
            <a:spAutoFit/>
          </a:bodyPr>
          <a:lstStyle/>
          <a:p>
            <a:pPr algn="l">
              <a:buClrTx/>
              <a:buSzTx/>
              <a:buFontTx/>
            </a:pPr>
            <a:r>
              <a:rPr lang="zh-CN" altLang="en-US" sz="2400" dirty="0">
                <a:solidFill>
                  <a:schemeClr val="bg1"/>
                </a:solidFill>
              </a:rPr>
              <a:t>二</a:t>
            </a:r>
            <a:r>
              <a:rPr lang="en-US" altLang="zh-CN" sz="2400" dirty="0">
                <a:solidFill>
                  <a:schemeClr val="bg1"/>
                </a:solidFill>
              </a:rPr>
              <a:t>.</a:t>
            </a:r>
            <a:r>
              <a:rPr lang="zh-CN" altLang="en-US" sz="2400" dirty="0">
                <a:solidFill>
                  <a:schemeClr val="bg1"/>
                </a:solidFill>
              </a:rPr>
              <a:t> </a:t>
            </a:r>
            <a:r>
              <a:rPr lang="zh-CN" altLang="en-US" sz="2400" dirty="0">
                <a:solidFill>
                  <a:schemeClr val="bg1"/>
                </a:solidFill>
                <a:sym typeface="+mn-ea"/>
              </a:rPr>
              <a:t>宏观经济均衡的基本模型（</a:t>
            </a:r>
            <a:r>
              <a:rPr lang="en-US" altLang="zh-CN" sz="2400" dirty="0">
                <a:solidFill>
                  <a:schemeClr val="bg1"/>
                </a:solidFill>
                <a:sym typeface="+mn-ea"/>
              </a:rPr>
              <a:t>1</a:t>
            </a:r>
            <a:r>
              <a:rPr lang="zh-CN" altLang="en-US" sz="2400" dirty="0">
                <a:solidFill>
                  <a:schemeClr val="bg1"/>
                </a:solidFill>
                <a:sym typeface="+mn-ea"/>
              </a:rPr>
              <a:t>个考点）</a:t>
            </a:r>
          </a:p>
        </p:txBody>
      </p:sp>
      <p:sp>
        <p:nvSpPr>
          <p:cNvPr id="7" name="文本框 6"/>
          <p:cNvSpPr txBox="1"/>
          <p:nvPr/>
        </p:nvSpPr>
        <p:spPr>
          <a:xfrm>
            <a:off x="1354455" y="1757045"/>
            <a:ext cx="7802880" cy="829945"/>
          </a:xfrm>
          <a:prstGeom prst="rect">
            <a:avLst/>
          </a:prstGeom>
          <a:noFill/>
        </p:spPr>
        <p:txBody>
          <a:bodyPr wrap="square" rtlCol="0" anchor="t">
            <a:spAutoFit/>
          </a:bodyPr>
          <a:lstStyle/>
          <a:p>
            <a:pPr algn="l">
              <a:buClrTx/>
              <a:buSzTx/>
              <a:buFontTx/>
            </a:pPr>
            <a:r>
              <a:rPr lang="zh-CN" altLang="en-US" sz="2400" dirty="0">
                <a:solidFill>
                  <a:schemeClr val="bg1"/>
                </a:solidFill>
                <a:sym typeface="+mn-ea"/>
              </a:rPr>
              <a:t>两部门、三部门、四部门储蓄—投资恒等式</a:t>
            </a:r>
          </a:p>
          <a:p>
            <a:pPr algn="l">
              <a:buClrTx/>
              <a:buSzTx/>
              <a:buFontTx/>
            </a:pPr>
            <a:endParaRPr lang="zh-CN" altLang="en-US" sz="2400" dirty="0">
              <a:solidFill>
                <a:schemeClr val="bg1"/>
              </a:solidFill>
              <a:sym typeface="+mn-ea"/>
            </a:endParaRPr>
          </a:p>
        </p:txBody>
      </p:sp>
      <p:pic>
        <p:nvPicPr>
          <p:cNvPr id="10" name="图片 9">
            <a:extLst>
              <a:ext uri="{FF2B5EF4-FFF2-40B4-BE49-F238E27FC236}">
                <a16:creationId xmlns:a16="http://schemas.microsoft.com/office/drawing/2014/main" id="{47A018D3-7269-4A29-9A8C-C40AE9A15F9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76020" y="2562272"/>
            <a:ext cx="7906084" cy="2047111"/>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4455" y="1757045"/>
            <a:ext cx="7802880" cy="3784600"/>
          </a:xfrm>
          <a:prstGeom prst="rect">
            <a:avLst/>
          </a:prstGeom>
          <a:noFill/>
        </p:spPr>
        <p:txBody>
          <a:bodyPr wrap="square" rtlCol="0" anchor="t">
            <a:spAutoFit/>
          </a:bodyPr>
          <a:lstStyle/>
          <a:p>
            <a:pPr algn="l">
              <a:buClrTx/>
              <a:buSzTx/>
              <a:buFontTx/>
            </a:pPr>
            <a:r>
              <a:rPr lang="zh-CN" altLang="en-US" sz="2400" dirty="0">
                <a:solidFill>
                  <a:schemeClr val="bg1"/>
                </a:solidFill>
                <a:sym typeface="+mn-ea"/>
              </a:rPr>
              <a:t>【真题：单选题】两部门储蓄-投资恒等式中的两个部门是指( )</a:t>
            </a: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A 居民和企业</a:t>
            </a: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B 政府和进出口部门</a:t>
            </a: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C 居民和政府</a:t>
            </a: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D 政府和企业</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4455" y="1757045"/>
            <a:ext cx="7802880" cy="4892675"/>
          </a:xfrm>
          <a:prstGeom prst="rect">
            <a:avLst/>
          </a:prstGeom>
          <a:noFill/>
        </p:spPr>
        <p:txBody>
          <a:bodyPr wrap="square" rtlCol="0" anchor="t">
            <a:spAutoFit/>
          </a:bodyPr>
          <a:lstStyle/>
          <a:p>
            <a:pPr algn="l">
              <a:buClrTx/>
              <a:buSzTx/>
              <a:buFontTx/>
            </a:pPr>
            <a:r>
              <a:rPr lang="zh-CN" altLang="en-US" sz="2400" dirty="0">
                <a:solidFill>
                  <a:schemeClr val="bg1"/>
                </a:solidFill>
                <a:sym typeface="+mn-ea"/>
              </a:rPr>
              <a:t>【真题：单选题】如果用 I 表示投资、S 表示储蓄、T 表示税收、G 表示政府购买，X 表示出口、M 表示进口，则四部门经济中储蓄和投资的恒等关系是( )。</a:t>
            </a: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A.I=S+( T - G )+ (M - X)</a:t>
            </a: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B.I=S+T-G+M</a:t>
            </a: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C. I=S+( T - G )</a:t>
            </a: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D.I=S+(M-X)</a:t>
            </a: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176020" y="1031875"/>
            <a:ext cx="5037455" cy="460375"/>
          </a:xfrm>
          <a:prstGeom prst="rect">
            <a:avLst/>
          </a:prstGeom>
          <a:noFill/>
        </p:spPr>
        <p:txBody>
          <a:bodyPr wrap="square" rtlCol="0" anchor="t">
            <a:spAutoFit/>
          </a:bodyPr>
          <a:lstStyle/>
          <a:p>
            <a:pPr algn="l">
              <a:buClrTx/>
              <a:buSzTx/>
              <a:buFontTx/>
            </a:pPr>
            <a:r>
              <a:rPr lang="zh-CN" altLang="en-US" sz="2400" dirty="0">
                <a:solidFill>
                  <a:schemeClr val="bg1"/>
                </a:solidFill>
              </a:rPr>
              <a:t>三</a:t>
            </a:r>
            <a:r>
              <a:rPr lang="en-US" altLang="zh-CN" sz="2400" dirty="0">
                <a:solidFill>
                  <a:schemeClr val="bg1"/>
                </a:solidFill>
              </a:rPr>
              <a:t>.</a:t>
            </a:r>
            <a:r>
              <a:rPr lang="zh-CN" altLang="en-US" sz="2400">
                <a:solidFill>
                  <a:schemeClr val="bg1"/>
                </a:solidFill>
              </a:rPr>
              <a:t> </a:t>
            </a:r>
            <a:r>
              <a:rPr lang="zh-CN" altLang="en-US" sz="2400">
                <a:solidFill>
                  <a:schemeClr val="bg1"/>
                </a:solidFill>
                <a:sym typeface="+mn-ea"/>
              </a:rPr>
              <a:t>消费、储蓄和投资</a:t>
            </a:r>
            <a:endParaRPr lang="zh-CN" altLang="en-US" sz="2400" dirty="0">
              <a:solidFill>
                <a:schemeClr val="bg1"/>
              </a:solidFill>
              <a:sym typeface="+mn-ea"/>
            </a:endParaRPr>
          </a:p>
        </p:txBody>
      </p:sp>
      <p:sp>
        <p:nvSpPr>
          <p:cNvPr id="7" name="文本框 6"/>
          <p:cNvSpPr txBox="1"/>
          <p:nvPr/>
        </p:nvSpPr>
        <p:spPr>
          <a:xfrm>
            <a:off x="1354455" y="1757045"/>
            <a:ext cx="7802880" cy="1200329"/>
          </a:xfrm>
          <a:prstGeom prst="rect">
            <a:avLst/>
          </a:prstGeom>
          <a:noFill/>
        </p:spPr>
        <p:txBody>
          <a:bodyPr wrap="square" rtlCol="0" anchor="t">
            <a:spAutoFit/>
          </a:bodyPr>
          <a:lstStyle/>
          <a:p>
            <a:pPr algn="l">
              <a:buClrTx/>
              <a:buSzTx/>
              <a:buFontTx/>
            </a:pPr>
            <a:r>
              <a:rPr lang="zh-CN" altLang="en-US" sz="2400" dirty="0">
                <a:solidFill>
                  <a:schemeClr val="bg1"/>
                </a:solidFill>
                <a:sym typeface="+mn-ea"/>
              </a:rPr>
              <a:t>【考点一】</a:t>
            </a:r>
            <a:r>
              <a:rPr sz="2400" dirty="0">
                <a:solidFill>
                  <a:schemeClr val="bg1"/>
                </a:solidFill>
                <a:sym typeface="+mn-ea"/>
              </a:rPr>
              <a:t>三种消费理论</a:t>
            </a:r>
          </a:p>
          <a:p>
            <a:pPr algn="l">
              <a:buClrTx/>
              <a:buSzTx/>
              <a:buFontTx/>
            </a:pPr>
            <a:endParaRPr sz="2400" dirty="0">
              <a:solidFill>
                <a:schemeClr val="bg1"/>
              </a:solidFill>
              <a:sym typeface="+mn-ea"/>
            </a:endParaRPr>
          </a:p>
          <a:p>
            <a:pPr algn="l">
              <a:buClrTx/>
              <a:buSzTx/>
              <a:buFontTx/>
            </a:pPr>
            <a:endParaRPr sz="2400" dirty="0">
              <a:solidFill>
                <a:schemeClr val="bg1"/>
              </a:solidFill>
              <a:sym typeface="+mn-ea"/>
            </a:endParaRPr>
          </a:p>
        </p:txBody>
      </p:sp>
      <p:pic>
        <p:nvPicPr>
          <p:cNvPr id="10" name="图片 9">
            <a:extLst>
              <a:ext uri="{FF2B5EF4-FFF2-40B4-BE49-F238E27FC236}">
                <a16:creationId xmlns:a16="http://schemas.microsoft.com/office/drawing/2014/main" id="{B533C98B-031B-47B4-97BA-357EF7E24DF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54455" y="2357209"/>
            <a:ext cx="8647532" cy="3019773"/>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040765" y="523806"/>
            <a:ext cx="9534950" cy="6120393"/>
          </a:xfrm>
          <a:prstGeom prst="rect">
            <a:avLst/>
          </a:prstGeom>
          <a:noFill/>
        </p:spPr>
        <p:txBody>
          <a:bodyPr wrap="square" rtlCol="0" anchor="t">
            <a:spAutoFit/>
          </a:bodyPr>
          <a:lstStyle/>
          <a:p>
            <a:pPr>
              <a:lnSpc>
                <a:spcPct val="150000"/>
              </a:lnSpc>
            </a:pPr>
            <a:r>
              <a:rPr lang="en-US" altLang="zh-CN" sz="2400" dirty="0">
                <a:solidFill>
                  <a:schemeClr val="bg1"/>
                </a:solidFill>
              </a:rPr>
              <a:t>(</a:t>
            </a:r>
            <a:r>
              <a:rPr lang="zh-CN" altLang="en-US" sz="2400" dirty="0">
                <a:solidFill>
                  <a:schemeClr val="bg1"/>
                </a:solidFill>
              </a:rPr>
              <a:t>一</a:t>
            </a:r>
            <a:r>
              <a:rPr lang="en-US" altLang="zh-CN" sz="2400" dirty="0">
                <a:solidFill>
                  <a:schemeClr val="bg1"/>
                </a:solidFill>
              </a:rPr>
              <a:t>)</a:t>
            </a:r>
            <a:r>
              <a:rPr lang="zh-CN" altLang="en-US" sz="2400" dirty="0">
                <a:solidFill>
                  <a:schemeClr val="bg1"/>
                </a:solidFill>
              </a:rPr>
              <a:t>凯恩斯消费理论</a:t>
            </a:r>
          </a:p>
          <a:p>
            <a:pPr>
              <a:lnSpc>
                <a:spcPct val="150000"/>
              </a:lnSpc>
            </a:pPr>
            <a:r>
              <a:rPr lang="zh-CN" altLang="en-US" sz="2400" dirty="0">
                <a:solidFill>
                  <a:schemeClr val="bg1"/>
                </a:solidFill>
              </a:rPr>
              <a:t>　　</a:t>
            </a:r>
            <a:r>
              <a:rPr lang="en-US" altLang="zh-CN" sz="2400" dirty="0">
                <a:solidFill>
                  <a:schemeClr val="bg1"/>
                </a:solidFill>
              </a:rPr>
              <a:t>1.</a:t>
            </a:r>
            <a:r>
              <a:rPr lang="zh-CN" altLang="en-US" sz="2400" dirty="0">
                <a:solidFill>
                  <a:schemeClr val="bg1"/>
                </a:solidFill>
              </a:rPr>
              <a:t>理论提出者：英国经济学家凯恩斯。</a:t>
            </a:r>
          </a:p>
          <a:p>
            <a:pPr>
              <a:lnSpc>
                <a:spcPct val="150000"/>
              </a:lnSpc>
            </a:pPr>
            <a:r>
              <a:rPr lang="zh-CN" altLang="en-US" sz="2400" dirty="0">
                <a:solidFill>
                  <a:schemeClr val="bg1"/>
                </a:solidFill>
              </a:rPr>
              <a:t>　　</a:t>
            </a:r>
            <a:r>
              <a:rPr lang="en-US" altLang="zh-CN" sz="2400" dirty="0">
                <a:solidFill>
                  <a:schemeClr val="bg1"/>
                </a:solidFill>
              </a:rPr>
              <a:t>2.</a:t>
            </a:r>
            <a:r>
              <a:rPr lang="zh-CN" altLang="en-US" sz="2400" dirty="0">
                <a:solidFill>
                  <a:schemeClr val="bg1"/>
                </a:solidFill>
              </a:rPr>
              <a:t>理论假设前提：</a:t>
            </a:r>
          </a:p>
          <a:p>
            <a:pPr>
              <a:lnSpc>
                <a:spcPct val="150000"/>
              </a:lnSpc>
            </a:pPr>
            <a:r>
              <a:rPr lang="zh-CN" altLang="en-US" sz="2400" dirty="0">
                <a:solidFill>
                  <a:schemeClr val="bg1"/>
                </a:solidFill>
              </a:rPr>
              <a:t>　　</a:t>
            </a:r>
            <a:r>
              <a:rPr lang="en-US" altLang="zh-CN" sz="2400" dirty="0">
                <a:solidFill>
                  <a:schemeClr val="bg1"/>
                </a:solidFill>
              </a:rPr>
              <a:t>(1)</a:t>
            </a:r>
            <a:r>
              <a:rPr lang="zh-CN" altLang="en-US" sz="2400" dirty="0">
                <a:solidFill>
                  <a:schemeClr val="bg1"/>
                </a:solidFill>
              </a:rPr>
              <a:t>边际消费倾向递减规律</a:t>
            </a:r>
            <a:r>
              <a:rPr lang="en-US" altLang="zh-CN" sz="2400" dirty="0">
                <a:solidFill>
                  <a:schemeClr val="bg1"/>
                </a:solidFill>
              </a:rPr>
              <a:t>(</a:t>
            </a:r>
            <a:r>
              <a:rPr lang="zh-CN" altLang="en-US" sz="2400" dirty="0">
                <a:solidFill>
                  <a:schemeClr val="bg1"/>
                </a:solidFill>
              </a:rPr>
              <a:t>随着人们收入的增长，人们的消费随之增长</a:t>
            </a:r>
            <a:r>
              <a:rPr lang="en-US" altLang="zh-CN" sz="2400" dirty="0">
                <a:solidFill>
                  <a:schemeClr val="bg1"/>
                </a:solidFill>
              </a:rPr>
              <a:t>;</a:t>
            </a:r>
            <a:r>
              <a:rPr lang="zh-CN" altLang="en-US" sz="2400" dirty="0">
                <a:solidFill>
                  <a:schemeClr val="bg1"/>
                </a:solidFill>
              </a:rPr>
              <a:t>但消费支出在收入中所占比重却不断减少</a:t>
            </a:r>
            <a:r>
              <a:rPr lang="en-US" altLang="zh-CN" sz="2400" dirty="0">
                <a:solidFill>
                  <a:schemeClr val="bg1"/>
                </a:solidFill>
              </a:rPr>
              <a:t>);</a:t>
            </a:r>
          </a:p>
          <a:p>
            <a:pPr>
              <a:lnSpc>
                <a:spcPct val="150000"/>
              </a:lnSpc>
            </a:pPr>
            <a:r>
              <a:rPr lang="zh-CN" altLang="en-US" sz="2400" dirty="0">
                <a:solidFill>
                  <a:schemeClr val="bg1"/>
                </a:solidFill>
              </a:rPr>
              <a:t>　　</a:t>
            </a:r>
            <a:r>
              <a:rPr lang="en-US" altLang="zh-CN" sz="2400" dirty="0">
                <a:solidFill>
                  <a:schemeClr val="bg1"/>
                </a:solidFill>
              </a:rPr>
              <a:t>(2)</a:t>
            </a:r>
            <a:r>
              <a:rPr lang="zh-CN" altLang="en-US" sz="2400" dirty="0">
                <a:solidFill>
                  <a:schemeClr val="bg1"/>
                </a:solidFill>
              </a:rPr>
              <a:t>收入是决定消费的最重要的因素</a:t>
            </a:r>
            <a:r>
              <a:rPr lang="en-US" altLang="zh-CN" sz="2400" dirty="0">
                <a:solidFill>
                  <a:schemeClr val="bg1"/>
                </a:solidFill>
              </a:rPr>
              <a:t>;</a:t>
            </a:r>
          </a:p>
          <a:p>
            <a:pPr>
              <a:lnSpc>
                <a:spcPct val="150000"/>
              </a:lnSpc>
            </a:pPr>
            <a:r>
              <a:rPr lang="zh-CN" altLang="en-US" sz="2400" dirty="0">
                <a:solidFill>
                  <a:schemeClr val="bg1"/>
                </a:solidFill>
              </a:rPr>
              <a:t>　　</a:t>
            </a:r>
            <a:r>
              <a:rPr lang="en-US" altLang="zh-CN" sz="2400" dirty="0">
                <a:solidFill>
                  <a:schemeClr val="bg1"/>
                </a:solidFill>
              </a:rPr>
              <a:t>(3)</a:t>
            </a:r>
            <a:r>
              <a:rPr lang="zh-CN" altLang="en-US" sz="2400" dirty="0">
                <a:solidFill>
                  <a:schemeClr val="bg1"/>
                </a:solidFill>
              </a:rPr>
              <a:t>平均消费倾向会随着收入的增加而减少。</a:t>
            </a:r>
          </a:p>
          <a:p>
            <a:pPr>
              <a:lnSpc>
                <a:spcPct val="150000"/>
              </a:lnSpc>
            </a:pPr>
            <a:r>
              <a:rPr lang="zh-CN" altLang="en-US" sz="2400" dirty="0">
                <a:solidFill>
                  <a:schemeClr val="bg1"/>
                </a:solidFill>
              </a:rPr>
              <a:t>　　</a:t>
            </a:r>
            <a:r>
              <a:rPr lang="en-US" altLang="zh-CN" sz="2400" dirty="0">
                <a:solidFill>
                  <a:schemeClr val="bg1"/>
                </a:solidFill>
              </a:rPr>
              <a:t>3.</a:t>
            </a:r>
            <a:r>
              <a:rPr lang="zh-CN" altLang="en-US" sz="2400" dirty="0">
                <a:solidFill>
                  <a:schemeClr val="bg1"/>
                </a:solidFill>
              </a:rPr>
              <a:t>边际消费倾向与平均消费倾向</a:t>
            </a:r>
          </a:p>
          <a:p>
            <a:pPr>
              <a:lnSpc>
                <a:spcPct val="150000"/>
              </a:lnSpc>
            </a:pPr>
            <a:r>
              <a:rPr lang="zh-CN" altLang="en-US" sz="2400" dirty="0">
                <a:solidFill>
                  <a:schemeClr val="bg1"/>
                </a:solidFill>
              </a:rPr>
              <a:t>　　</a:t>
            </a:r>
            <a:r>
              <a:rPr lang="en-US" altLang="zh-CN" sz="2400" dirty="0">
                <a:solidFill>
                  <a:schemeClr val="bg1"/>
                </a:solidFill>
              </a:rPr>
              <a:t>(1)</a:t>
            </a:r>
            <a:r>
              <a:rPr lang="zh-CN" altLang="en-US" sz="2400" dirty="0">
                <a:solidFill>
                  <a:schemeClr val="bg1"/>
                </a:solidFill>
              </a:rPr>
              <a:t>边际消费倾向：消费的增量和收入的增量之比率。边际消费倾向大于</a:t>
            </a:r>
            <a:r>
              <a:rPr lang="en-US" altLang="zh-CN" sz="2400" dirty="0">
                <a:solidFill>
                  <a:schemeClr val="bg1"/>
                </a:solidFill>
              </a:rPr>
              <a:t>0</a:t>
            </a:r>
            <a:r>
              <a:rPr lang="zh-CN" altLang="en-US" sz="2400" dirty="0">
                <a:solidFill>
                  <a:schemeClr val="bg1"/>
                </a:solidFill>
              </a:rPr>
              <a:t>小于</a:t>
            </a:r>
            <a:r>
              <a:rPr lang="en-US" altLang="zh-CN" sz="2400" dirty="0">
                <a:solidFill>
                  <a:schemeClr val="bg1"/>
                </a:solidFill>
              </a:rPr>
              <a:t>1</a:t>
            </a:r>
            <a:r>
              <a:rPr lang="zh-CN" altLang="en-US" sz="2400" dirty="0">
                <a:solidFill>
                  <a:schemeClr val="bg1"/>
                </a:solidFill>
              </a:rPr>
              <a:t>。</a:t>
            </a:r>
          </a:p>
          <a:p>
            <a:pPr>
              <a:lnSpc>
                <a:spcPct val="150000"/>
              </a:lnSpc>
            </a:pPr>
            <a:r>
              <a:rPr lang="zh-CN" altLang="en-US" sz="2400" dirty="0">
                <a:solidFill>
                  <a:schemeClr val="bg1"/>
                </a:solidFill>
              </a:rPr>
              <a:t>　</a:t>
            </a:r>
            <a:endParaRPr lang="zh-CN" altLang="en-US" sz="2400" dirty="0">
              <a:solidFill>
                <a:schemeClr val="bg1"/>
              </a:solidFill>
              <a:sym typeface="+mn-ea"/>
            </a:endParaRPr>
          </a:p>
        </p:txBody>
      </p:sp>
    </p:spTree>
    <p:extLst>
      <p:ext uri="{BB962C8B-B14F-4D97-AF65-F5344CB8AC3E}">
        <p14:creationId xmlns:p14="http://schemas.microsoft.com/office/powerpoint/2010/main" val="18323300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2252" y="942453"/>
            <a:ext cx="9534950" cy="5078313"/>
          </a:xfrm>
          <a:prstGeom prst="rect">
            <a:avLst/>
          </a:prstGeom>
          <a:noFill/>
        </p:spPr>
        <p:txBody>
          <a:bodyPr wrap="square" rtlCol="0" anchor="t">
            <a:spAutoFit/>
          </a:bodyPr>
          <a:lstStyle/>
          <a:p>
            <a:pPr>
              <a:lnSpc>
                <a:spcPct val="150000"/>
              </a:lnSpc>
            </a:pPr>
            <a:r>
              <a:rPr lang="zh-CN" altLang="en-US" sz="2400" dirty="0">
                <a:solidFill>
                  <a:schemeClr val="bg1"/>
                </a:solidFill>
              </a:rPr>
              <a:t>　　</a:t>
            </a:r>
            <a:r>
              <a:rPr lang="en-US" altLang="zh-CN" sz="2400" dirty="0">
                <a:solidFill>
                  <a:schemeClr val="bg1"/>
                </a:solidFill>
              </a:rPr>
              <a:t>(2)</a:t>
            </a:r>
            <a:r>
              <a:rPr lang="zh-CN" altLang="en-US" sz="2400" dirty="0">
                <a:solidFill>
                  <a:schemeClr val="bg1"/>
                </a:solidFill>
              </a:rPr>
              <a:t>平均消费倾向：消费总量在收入总量中所占比重。平均消费倾向可能大于、等于或小于</a:t>
            </a:r>
            <a:r>
              <a:rPr lang="en-US" altLang="zh-CN" sz="2400" dirty="0">
                <a:solidFill>
                  <a:schemeClr val="bg1"/>
                </a:solidFill>
              </a:rPr>
              <a:t>1</a:t>
            </a:r>
            <a:r>
              <a:rPr lang="zh-CN" altLang="en-US" sz="2400" dirty="0">
                <a:solidFill>
                  <a:schemeClr val="bg1"/>
                </a:solidFill>
              </a:rPr>
              <a:t>。</a:t>
            </a:r>
          </a:p>
          <a:p>
            <a:pPr>
              <a:lnSpc>
                <a:spcPct val="150000"/>
              </a:lnSpc>
            </a:pPr>
            <a:r>
              <a:rPr lang="zh-CN" altLang="en-US" sz="2400" dirty="0">
                <a:solidFill>
                  <a:schemeClr val="bg1"/>
                </a:solidFill>
              </a:rPr>
              <a:t>　　</a:t>
            </a:r>
            <a:r>
              <a:rPr lang="en-US" altLang="zh-CN" sz="2400" dirty="0">
                <a:solidFill>
                  <a:schemeClr val="bg1"/>
                </a:solidFill>
              </a:rPr>
              <a:t>(3)</a:t>
            </a:r>
            <a:r>
              <a:rPr lang="zh-CN" altLang="en-US" sz="2400" dirty="0">
                <a:solidFill>
                  <a:schemeClr val="bg1"/>
                </a:solidFill>
              </a:rPr>
              <a:t>边际消费倾向总是小于平均消费倾向。</a:t>
            </a:r>
          </a:p>
          <a:p>
            <a:pPr>
              <a:lnSpc>
                <a:spcPct val="150000"/>
              </a:lnSpc>
            </a:pPr>
            <a:r>
              <a:rPr lang="zh-CN" altLang="en-US" sz="2400" dirty="0">
                <a:solidFill>
                  <a:schemeClr val="bg1"/>
                </a:solidFill>
              </a:rPr>
              <a:t>　　</a:t>
            </a:r>
            <a:r>
              <a:rPr lang="en-US" altLang="zh-CN" sz="2400" dirty="0">
                <a:solidFill>
                  <a:schemeClr val="bg1"/>
                </a:solidFill>
              </a:rPr>
              <a:t>4.</a:t>
            </a:r>
            <a:r>
              <a:rPr lang="zh-CN" altLang="en-US" sz="2400" dirty="0">
                <a:solidFill>
                  <a:schemeClr val="bg1"/>
                </a:solidFill>
              </a:rPr>
              <a:t>凯恩斯的消费函数</a:t>
            </a:r>
          </a:p>
          <a:p>
            <a:pPr>
              <a:lnSpc>
                <a:spcPct val="150000"/>
              </a:lnSpc>
            </a:pPr>
            <a:r>
              <a:rPr lang="zh-CN" altLang="en-US" sz="2400" dirty="0">
                <a:solidFill>
                  <a:schemeClr val="bg1"/>
                </a:solidFill>
              </a:rPr>
              <a:t>　　公式表示为：</a:t>
            </a:r>
            <a:r>
              <a:rPr lang="en-US" altLang="zh-CN" sz="2400" dirty="0">
                <a:solidFill>
                  <a:schemeClr val="bg1"/>
                </a:solidFill>
              </a:rPr>
              <a:t>C=α+βY</a:t>
            </a:r>
            <a:r>
              <a:rPr lang="zh-CN" altLang="en-US" sz="2400" dirty="0">
                <a:solidFill>
                  <a:schemeClr val="bg1"/>
                </a:solidFill>
              </a:rPr>
              <a:t>。其中，</a:t>
            </a:r>
            <a:r>
              <a:rPr lang="en-US" altLang="zh-CN" sz="2400" dirty="0">
                <a:solidFill>
                  <a:schemeClr val="bg1"/>
                </a:solidFill>
              </a:rPr>
              <a:t>α</a:t>
            </a:r>
            <a:r>
              <a:rPr lang="zh-CN" altLang="en-US" sz="2400" dirty="0">
                <a:solidFill>
                  <a:schemeClr val="bg1"/>
                </a:solidFill>
              </a:rPr>
              <a:t>代表自发消费部分，</a:t>
            </a:r>
            <a:r>
              <a:rPr lang="en-US" altLang="zh-CN" sz="2400" dirty="0">
                <a:solidFill>
                  <a:schemeClr val="bg1"/>
                </a:solidFill>
              </a:rPr>
              <a:t>β</a:t>
            </a:r>
            <a:r>
              <a:rPr lang="zh-CN" altLang="en-US" sz="2400" dirty="0">
                <a:solidFill>
                  <a:schemeClr val="bg1"/>
                </a:solidFill>
              </a:rPr>
              <a:t>为边际消费倾向，</a:t>
            </a:r>
            <a:r>
              <a:rPr lang="en-US" altLang="zh-CN" sz="2400" dirty="0">
                <a:solidFill>
                  <a:schemeClr val="bg1"/>
                </a:solidFill>
              </a:rPr>
              <a:t>β</a:t>
            </a:r>
            <a:r>
              <a:rPr lang="zh-CN" altLang="en-US" sz="2400" dirty="0">
                <a:solidFill>
                  <a:schemeClr val="bg1"/>
                </a:solidFill>
              </a:rPr>
              <a:t>和</a:t>
            </a:r>
            <a:r>
              <a:rPr lang="en-US" altLang="zh-CN" sz="2400" dirty="0">
                <a:solidFill>
                  <a:schemeClr val="bg1"/>
                </a:solidFill>
              </a:rPr>
              <a:t>Y</a:t>
            </a:r>
            <a:r>
              <a:rPr lang="zh-CN" altLang="en-US" sz="2400" dirty="0">
                <a:solidFill>
                  <a:schemeClr val="bg1"/>
                </a:solidFill>
              </a:rPr>
              <a:t>的乘积表示引致消费。因此，消费等于自发消费和引致消费之和。</a:t>
            </a: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p:txBody>
      </p:sp>
    </p:spTree>
    <p:extLst>
      <p:ext uri="{BB962C8B-B14F-4D97-AF65-F5344CB8AC3E}">
        <p14:creationId xmlns:p14="http://schemas.microsoft.com/office/powerpoint/2010/main" val="12100137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3286174" y="942453"/>
            <a:ext cx="5037455" cy="830997"/>
          </a:xfrm>
          <a:prstGeom prst="rect">
            <a:avLst/>
          </a:prstGeom>
          <a:noFill/>
        </p:spPr>
        <p:txBody>
          <a:bodyPr wrap="square" rtlCol="0" anchor="t">
            <a:spAutoFit/>
          </a:bodyPr>
          <a:lstStyle/>
          <a:p>
            <a:r>
              <a:rPr lang="zh-CN" altLang="en-US" sz="2400" dirty="0">
                <a:solidFill>
                  <a:schemeClr val="bg1"/>
                </a:solidFill>
              </a:rPr>
              <a:t>第六章  市场失灵和政府的干预</a:t>
            </a:r>
            <a:br>
              <a:rPr lang="zh-CN" altLang="en-US" sz="2400" dirty="0">
                <a:solidFill>
                  <a:schemeClr val="bg1"/>
                </a:solidFill>
              </a:rPr>
            </a:br>
            <a:endParaRPr lang="zh-CN" altLang="en-US" sz="2400" dirty="0">
              <a:solidFill>
                <a:schemeClr val="bg1"/>
              </a:solidFill>
              <a:sym typeface="+mn-ea"/>
            </a:endParaRPr>
          </a:p>
        </p:txBody>
      </p:sp>
      <p:sp>
        <p:nvSpPr>
          <p:cNvPr id="7" name="文本框 6"/>
          <p:cNvSpPr txBox="1"/>
          <p:nvPr/>
        </p:nvSpPr>
        <p:spPr>
          <a:xfrm>
            <a:off x="1176019" y="1482288"/>
            <a:ext cx="9796781" cy="4893647"/>
          </a:xfrm>
          <a:prstGeom prst="rect">
            <a:avLst/>
          </a:prstGeom>
          <a:noFill/>
        </p:spPr>
        <p:txBody>
          <a:bodyPr wrap="square" rtlCol="0" anchor="t">
            <a:spAutoFit/>
          </a:bodyPr>
          <a:lstStyle/>
          <a:p>
            <a:r>
              <a:rPr lang="zh-CN" altLang="en-US" sz="2400" dirty="0">
                <a:solidFill>
                  <a:schemeClr val="bg1"/>
                </a:solidFill>
              </a:rPr>
              <a:t>一、市场失灵的含义</a:t>
            </a:r>
            <a:endParaRPr lang="en-US" altLang="zh-CN" sz="2400" dirty="0">
              <a:solidFill>
                <a:schemeClr val="bg1"/>
              </a:solidFill>
            </a:endParaRPr>
          </a:p>
          <a:p>
            <a:r>
              <a:rPr lang="en-US" altLang="zh-CN" sz="2400" dirty="0">
                <a:solidFill>
                  <a:schemeClr val="bg1"/>
                </a:solidFill>
              </a:rPr>
              <a:t>1</a:t>
            </a:r>
            <a:r>
              <a:rPr lang="zh-CN" altLang="en-US" sz="2400" dirty="0">
                <a:solidFill>
                  <a:schemeClr val="bg1"/>
                </a:solidFill>
              </a:rPr>
              <a:t>、资源最优配置</a:t>
            </a:r>
          </a:p>
          <a:p>
            <a:r>
              <a:rPr lang="zh-CN" altLang="en-US" sz="2400" dirty="0">
                <a:solidFill>
                  <a:schemeClr val="bg1"/>
                </a:solidFill>
              </a:rPr>
              <a:t>在市场机制的作用下，如果居民和企业作为市场主体分别实现了效用最大化和利润最大化，并且在此基础上，产品市场和生产要素市场既不存在过剩，也不存在短缺，即整个经济的价格体系恰好使所有的商品供求都相等时，经济就处于一般均衡状态或瓦尔拉斯均衡状态。当经济处于一般均衡状态时，资源便实现了最优配置。</a:t>
            </a:r>
            <a:endParaRPr lang="en-US" altLang="zh-CN" sz="2400" dirty="0">
              <a:solidFill>
                <a:schemeClr val="bg1"/>
              </a:solidFill>
            </a:endParaRPr>
          </a:p>
          <a:p>
            <a:r>
              <a:rPr lang="en-US" altLang="zh-CN" sz="2400" dirty="0">
                <a:solidFill>
                  <a:schemeClr val="bg1"/>
                </a:solidFill>
              </a:rPr>
              <a:t>2</a:t>
            </a:r>
            <a:r>
              <a:rPr lang="zh-CN" altLang="en-US" sz="2400" dirty="0">
                <a:solidFill>
                  <a:schemeClr val="bg1"/>
                </a:solidFill>
              </a:rPr>
              <a:t>、资源实现最优配置的标准：</a:t>
            </a:r>
          </a:p>
          <a:p>
            <a:r>
              <a:rPr lang="zh-CN" altLang="en-US" sz="2400" dirty="0">
                <a:solidFill>
                  <a:schemeClr val="bg1"/>
                </a:solidFill>
              </a:rPr>
              <a:t>当一种资源的任何重新分配，已经不可能使任何一个人的境况变好，而不使一个人的境况变坏，即：如果资源在某种配置下，不可能由重新组合生产和分配来使一个人或多个人的福利增加，而不使其他任何人的福利减少，那么社会就实现了资源的最优配置。</a:t>
            </a:r>
          </a:p>
          <a:p>
            <a:endParaRPr lang="zh-CN" altLang="en-US" sz="2400" dirty="0">
              <a:solidFill>
                <a:schemeClr val="bg1"/>
              </a:solidFill>
            </a:endParaRPr>
          </a:p>
        </p:txBody>
      </p:sp>
    </p:spTree>
    <p:extLst>
      <p:ext uri="{BB962C8B-B14F-4D97-AF65-F5344CB8AC3E}">
        <p14:creationId xmlns:p14="http://schemas.microsoft.com/office/powerpoint/2010/main" val="41123211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4454" y="1757045"/>
            <a:ext cx="9688683" cy="4524315"/>
          </a:xfrm>
          <a:prstGeom prst="rect">
            <a:avLst/>
          </a:prstGeom>
          <a:noFill/>
        </p:spPr>
        <p:txBody>
          <a:bodyPr wrap="square" rtlCol="0" anchor="t">
            <a:spAutoFit/>
          </a:bodyPr>
          <a:lstStyle/>
          <a:p>
            <a:r>
              <a:rPr lang="en-US" altLang="zh-CN" sz="2400" dirty="0">
                <a:solidFill>
                  <a:schemeClr val="bg1"/>
                </a:solidFill>
                <a:sym typeface="+mn-ea"/>
              </a:rPr>
              <a:t>3</a:t>
            </a:r>
            <a:r>
              <a:rPr lang="zh-CN" altLang="en-US" sz="2400" dirty="0">
                <a:solidFill>
                  <a:schemeClr val="bg1"/>
                </a:solidFill>
                <a:sym typeface="+mn-ea"/>
              </a:rPr>
              <a:t>、</a:t>
            </a:r>
            <a:r>
              <a:rPr lang="zh-CN" altLang="en-US" sz="2400" dirty="0">
                <a:solidFill>
                  <a:schemeClr val="bg1"/>
                </a:solidFill>
              </a:rPr>
              <a:t>帕累托改进：</a:t>
            </a:r>
          </a:p>
          <a:p>
            <a:r>
              <a:rPr lang="zh-CN" altLang="en-US" sz="2400" dirty="0">
                <a:solidFill>
                  <a:schemeClr val="bg1"/>
                </a:solidFill>
              </a:rPr>
              <a:t>如果既定的资源配置状态能够在其他人福利水平不下降的情况下，通过重新配置资源，使得至少有一个人的福利水平有所提高，则称这种资源重新配置为“帕累托改进”。</a:t>
            </a:r>
          </a:p>
          <a:p>
            <a:r>
              <a:rPr lang="en-US" altLang="zh-CN" sz="2400" dirty="0">
                <a:solidFill>
                  <a:schemeClr val="bg1"/>
                </a:solidFill>
              </a:rPr>
              <a:t>4</a:t>
            </a:r>
            <a:r>
              <a:rPr lang="zh-CN" altLang="en-US" sz="2400" dirty="0">
                <a:solidFill>
                  <a:schemeClr val="bg1"/>
                </a:solidFill>
              </a:rPr>
              <a:t>、帕累托最优状态：</a:t>
            </a:r>
          </a:p>
          <a:p>
            <a:r>
              <a:rPr lang="zh-CN" altLang="en-US" sz="2400" dirty="0">
                <a:solidFill>
                  <a:schemeClr val="bg1"/>
                </a:solidFill>
              </a:rPr>
              <a:t>帕累托最优状态是不存在帕累托改进的资源配置状态。如果对于某种既定的资源配置状态，还存在帕累托改进，即在该状态下还存在某些改变可以至少使一个人的境况变好而不使任何人的境况变坏，则这种状态就不是帕累托最优状态。</a:t>
            </a:r>
          </a:p>
          <a:p>
            <a:r>
              <a:rPr lang="zh-CN" altLang="en-US" sz="2400" dirty="0">
                <a:solidFill>
                  <a:schemeClr val="bg1"/>
                </a:solidFill>
              </a:rPr>
              <a:t>帕累托最优状态又被称作经济效率。满足帕累托最优状态就是具有经济效率的，而不满足帕累托最优状态就是缺乏经济效率的。</a:t>
            </a:r>
          </a:p>
          <a:p>
            <a:pPr algn="l">
              <a:buClrTx/>
              <a:buSzTx/>
              <a:buFontTx/>
            </a:pPr>
            <a:endParaRPr lang="zh-CN" altLang="en-US" sz="2400" dirty="0">
              <a:solidFill>
                <a:schemeClr val="bg1"/>
              </a:solidFill>
              <a:sym typeface="+mn-ea"/>
            </a:endParaRPr>
          </a:p>
        </p:txBody>
      </p:sp>
    </p:spTree>
    <p:extLst>
      <p:ext uri="{BB962C8B-B14F-4D97-AF65-F5344CB8AC3E}">
        <p14:creationId xmlns:p14="http://schemas.microsoft.com/office/powerpoint/2010/main" val="14376642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4454" y="1757045"/>
            <a:ext cx="9688683" cy="1938992"/>
          </a:xfrm>
          <a:prstGeom prst="rect">
            <a:avLst/>
          </a:prstGeom>
          <a:noFill/>
        </p:spPr>
        <p:txBody>
          <a:bodyPr wrap="square" rtlCol="0" anchor="t">
            <a:spAutoFit/>
          </a:bodyPr>
          <a:lstStyle/>
          <a:p>
            <a:r>
              <a:rPr lang="zh-CN" altLang="en-US" sz="2400" dirty="0">
                <a:solidFill>
                  <a:schemeClr val="bg1"/>
                </a:solidFill>
              </a:rPr>
              <a:t>达到帕累托最优状态所需条件：</a:t>
            </a:r>
            <a:endParaRPr lang="en-US" altLang="zh-CN" sz="2400" dirty="0">
              <a:solidFill>
                <a:schemeClr val="bg1"/>
              </a:solidFill>
            </a:endParaRPr>
          </a:p>
          <a:p>
            <a:r>
              <a:rPr lang="zh-CN" altLang="en-US" sz="2400" dirty="0">
                <a:solidFill>
                  <a:schemeClr val="bg1"/>
                </a:solidFill>
                <a:sym typeface="+mn-ea"/>
              </a:rPr>
              <a:t>经济主体是完全理性的；信息是完全的；市场是完全竞争的；经济主体的行为不存在外部影响等。</a:t>
            </a:r>
            <a:endParaRPr lang="en-US" altLang="zh-CN" sz="2400" dirty="0">
              <a:solidFill>
                <a:schemeClr val="bg1"/>
              </a:solidFill>
              <a:sym typeface="+mn-ea"/>
            </a:endParaRPr>
          </a:p>
          <a:p>
            <a:r>
              <a:rPr lang="en-US" altLang="zh-CN" sz="2400" dirty="0">
                <a:solidFill>
                  <a:schemeClr val="bg1"/>
                </a:solidFill>
                <a:sym typeface="+mn-ea"/>
              </a:rPr>
              <a:t>5</a:t>
            </a:r>
            <a:r>
              <a:rPr lang="zh-CN" altLang="en-US" sz="2400" dirty="0">
                <a:solidFill>
                  <a:schemeClr val="bg1"/>
                </a:solidFill>
                <a:sym typeface="+mn-ea"/>
              </a:rPr>
              <a:t>、</a:t>
            </a:r>
            <a:r>
              <a:rPr lang="zh-CN" altLang="en-US" sz="2400" dirty="0">
                <a:solidFill>
                  <a:schemeClr val="bg1"/>
                </a:solidFill>
              </a:rPr>
              <a:t>市场失灵的含义：市场失灵就是指由于市场机制不能充分地发挥作用而导致的资源配置缺乏效率或资源配置失当的情况。</a:t>
            </a:r>
            <a:endParaRPr lang="zh-CN" altLang="en-US" sz="2400" dirty="0">
              <a:solidFill>
                <a:schemeClr val="bg1"/>
              </a:solidFill>
              <a:sym typeface="+mn-ea"/>
            </a:endParaRPr>
          </a:p>
        </p:txBody>
      </p:sp>
    </p:spTree>
    <p:extLst>
      <p:ext uri="{BB962C8B-B14F-4D97-AF65-F5344CB8AC3E}">
        <p14:creationId xmlns:p14="http://schemas.microsoft.com/office/powerpoint/2010/main" val="6454583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176020" y="1031875"/>
            <a:ext cx="5037455" cy="460375"/>
          </a:xfrm>
          <a:prstGeom prst="rect">
            <a:avLst/>
          </a:prstGeom>
          <a:noFill/>
        </p:spPr>
        <p:txBody>
          <a:bodyPr wrap="square" rtlCol="0" anchor="t">
            <a:spAutoFit/>
          </a:bodyPr>
          <a:lstStyle/>
          <a:p>
            <a:pPr algn="l">
              <a:buClrTx/>
              <a:buSzTx/>
              <a:buFontTx/>
            </a:pPr>
            <a:r>
              <a:rPr lang="zh-CN" altLang="en-US" sz="2400" dirty="0">
                <a:solidFill>
                  <a:schemeClr val="bg1"/>
                </a:solidFill>
              </a:rPr>
              <a:t>二</a:t>
            </a:r>
            <a:r>
              <a:rPr lang="en-US" altLang="zh-CN" sz="2400" dirty="0">
                <a:solidFill>
                  <a:schemeClr val="bg1"/>
                </a:solidFill>
              </a:rPr>
              <a:t>.</a:t>
            </a:r>
            <a:r>
              <a:rPr lang="zh-CN" altLang="en-US" sz="2400" dirty="0">
                <a:solidFill>
                  <a:schemeClr val="bg1"/>
                </a:solidFill>
              </a:rPr>
              <a:t> </a:t>
            </a:r>
            <a:r>
              <a:rPr lang="zh-CN" altLang="en-US" sz="2400" dirty="0">
                <a:solidFill>
                  <a:schemeClr val="bg1"/>
                </a:solidFill>
                <a:sym typeface="+mn-ea"/>
              </a:rPr>
              <a:t>市场失灵的原因</a:t>
            </a:r>
          </a:p>
        </p:txBody>
      </p:sp>
      <p:sp>
        <p:nvSpPr>
          <p:cNvPr id="7" name="文本框 6"/>
          <p:cNvSpPr txBox="1"/>
          <p:nvPr/>
        </p:nvSpPr>
        <p:spPr>
          <a:xfrm>
            <a:off x="1354455" y="1757045"/>
            <a:ext cx="7802880" cy="3784600"/>
          </a:xfrm>
          <a:prstGeom prst="rect">
            <a:avLst/>
          </a:prstGeom>
          <a:noFill/>
        </p:spPr>
        <p:txBody>
          <a:bodyPr wrap="square" rtlCol="0" anchor="t">
            <a:spAutoFit/>
          </a:bodyPr>
          <a:lstStyle/>
          <a:p>
            <a:pPr algn="l">
              <a:buClrTx/>
              <a:buSzTx/>
              <a:buFontTx/>
            </a:pPr>
            <a:r>
              <a:rPr lang="zh-CN" altLang="en-US" sz="2400" dirty="0">
                <a:solidFill>
                  <a:schemeClr val="bg1"/>
                </a:solidFill>
                <a:sym typeface="+mn-ea"/>
              </a:rPr>
              <a:t>（一）垄断</a:t>
            </a:r>
          </a:p>
          <a:p>
            <a:pPr algn="l">
              <a:buClrTx/>
              <a:buSzTx/>
              <a:buFontTx/>
            </a:pPr>
            <a:r>
              <a:rPr lang="zh-CN" altLang="en-US" sz="2400" dirty="0">
                <a:solidFill>
                  <a:schemeClr val="bg1"/>
                </a:solidFill>
                <a:sym typeface="+mn-ea"/>
              </a:rPr>
              <a:t>（二）外部性</a:t>
            </a:r>
          </a:p>
          <a:p>
            <a:pPr algn="l">
              <a:buClrTx/>
              <a:buSzTx/>
              <a:buFontTx/>
            </a:pPr>
            <a:r>
              <a:rPr lang="zh-CN" altLang="en-US" sz="2400" dirty="0">
                <a:solidFill>
                  <a:schemeClr val="bg1"/>
                </a:solidFill>
                <a:sym typeface="+mn-ea"/>
              </a:rPr>
              <a:t>外部性的概念及两种类型（外部经济与外部不经济）</a:t>
            </a:r>
          </a:p>
          <a:p>
            <a:pPr algn="l">
              <a:buClrTx/>
              <a:buSzTx/>
              <a:buFontTx/>
            </a:pPr>
            <a:r>
              <a:rPr lang="zh-CN" altLang="en-US" sz="2400" dirty="0">
                <a:solidFill>
                  <a:schemeClr val="bg1"/>
                </a:solidFill>
                <a:sym typeface="+mn-ea"/>
              </a:rPr>
              <a:t>（三）公共物品</a:t>
            </a:r>
          </a:p>
          <a:p>
            <a:pPr algn="l">
              <a:buClrTx/>
              <a:buSzTx/>
              <a:buFontTx/>
            </a:pPr>
            <a:r>
              <a:rPr lang="zh-CN" altLang="en-US" sz="2400" dirty="0">
                <a:solidFill>
                  <a:schemeClr val="bg1"/>
                </a:solidFill>
                <a:sym typeface="+mn-ea"/>
              </a:rPr>
              <a:t>公共物品的概念、特征（非竞争性、非排他性）及类型</a:t>
            </a:r>
          </a:p>
          <a:p>
            <a:pPr algn="l">
              <a:buClrTx/>
              <a:buSzTx/>
              <a:buFontTx/>
            </a:pPr>
            <a:r>
              <a:rPr lang="zh-CN" altLang="en-US" sz="2400" dirty="0">
                <a:solidFill>
                  <a:schemeClr val="bg1"/>
                </a:solidFill>
                <a:sym typeface="+mn-ea"/>
              </a:rPr>
              <a:t>（纯公共物品与准公共物品）</a:t>
            </a:r>
          </a:p>
          <a:p>
            <a:pPr algn="l">
              <a:buClrTx/>
              <a:buSzTx/>
              <a:buFontTx/>
            </a:pPr>
            <a:r>
              <a:rPr lang="zh-CN" altLang="en-US" sz="2400" dirty="0">
                <a:solidFill>
                  <a:schemeClr val="bg1"/>
                </a:solidFill>
                <a:sym typeface="+mn-ea"/>
              </a:rPr>
              <a:t>（四）信息不对称</a:t>
            </a:r>
          </a:p>
          <a:p>
            <a:pPr algn="l">
              <a:buClrTx/>
              <a:buSzTx/>
              <a:buFontTx/>
            </a:pPr>
            <a:r>
              <a:rPr lang="zh-CN" altLang="en-US" sz="2400" dirty="0">
                <a:solidFill>
                  <a:schemeClr val="bg1"/>
                </a:solidFill>
                <a:sym typeface="+mn-ea"/>
              </a:rPr>
              <a:t>信息不对称的概念及表现形式（逆向选择和道德风险）</a:t>
            </a:r>
          </a:p>
          <a:p>
            <a:pPr algn="l">
              <a:buClrTx/>
              <a:buSzTx/>
              <a:buFontTx/>
            </a:pPr>
            <a:r>
              <a:rPr lang="zh-CN" altLang="en-US" sz="2400" dirty="0">
                <a:solidFill>
                  <a:schemeClr val="bg1"/>
                </a:solidFill>
                <a:sym typeface="+mn-ea"/>
              </a:rPr>
              <a:t>信息不对称的具体表现形式（旧车市场、保险市场、劳动力市场）</a:t>
            </a:r>
          </a:p>
        </p:txBody>
      </p:sp>
    </p:spTree>
    <p:extLst>
      <p:ext uri="{BB962C8B-B14F-4D97-AF65-F5344CB8AC3E}">
        <p14:creationId xmlns:p14="http://schemas.microsoft.com/office/powerpoint/2010/main" val="8210502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176020" y="1031875"/>
            <a:ext cx="5037455" cy="460375"/>
          </a:xfrm>
          <a:prstGeom prst="rect">
            <a:avLst/>
          </a:prstGeom>
          <a:noFill/>
        </p:spPr>
        <p:txBody>
          <a:bodyPr wrap="square" rtlCol="0" anchor="t">
            <a:spAutoFit/>
          </a:bodyPr>
          <a:lstStyle/>
          <a:p>
            <a:pPr algn="l">
              <a:buClrTx/>
              <a:buSzTx/>
              <a:buFontTx/>
            </a:pPr>
            <a:r>
              <a:rPr lang="zh-CN" altLang="en-US" sz="2400" dirty="0">
                <a:solidFill>
                  <a:schemeClr val="bg1"/>
                </a:solidFill>
              </a:rPr>
              <a:t>三</a:t>
            </a:r>
            <a:r>
              <a:rPr lang="en-US" altLang="zh-CN" sz="2400" dirty="0">
                <a:solidFill>
                  <a:schemeClr val="bg1"/>
                </a:solidFill>
              </a:rPr>
              <a:t>.</a:t>
            </a:r>
            <a:r>
              <a:rPr lang="zh-CN" altLang="en-US" sz="2400" dirty="0">
                <a:solidFill>
                  <a:schemeClr val="bg1"/>
                </a:solidFill>
              </a:rPr>
              <a:t> 政府对市场的干预</a:t>
            </a:r>
          </a:p>
        </p:txBody>
      </p:sp>
      <p:sp>
        <p:nvSpPr>
          <p:cNvPr id="7" name="文本框 6"/>
          <p:cNvSpPr txBox="1"/>
          <p:nvPr/>
        </p:nvSpPr>
        <p:spPr>
          <a:xfrm>
            <a:off x="1354455" y="1757045"/>
            <a:ext cx="7802880" cy="3415030"/>
          </a:xfrm>
          <a:prstGeom prst="rect">
            <a:avLst/>
          </a:prstGeom>
          <a:noFill/>
        </p:spPr>
        <p:txBody>
          <a:bodyPr wrap="square" rtlCol="0" anchor="t">
            <a:spAutoFit/>
          </a:bodyPr>
          <a:lstStyle/>
          <a:p>
            <a:pPr algn="l">
              <a:buClrTx/>
              <a:buSzTx/>
              <a:buFontTx/>
            </a:pPr>
            <a:r>
              <a:rPr lang="zh-CN" altLang="en-US" sz="2400" dirty="0">
                <a:solidFill>
                  <a:schemeClr val="bg1"/>
                </a:solidFill>
                <a:sym typeface="+mn-ea"/>
              </a:rPr>
              <a:t>（一）法律手段干预</a:t>
            </a:r>
          </a:p>
          <a:p>
            <a:pPr algn="l">
              <a:buClrTx/>
              <a:buSzTx/>
              <a:buFontTx/>
            </a:pPr>
            <a:r>
              <a:rPr lang="zh-CN" altLang="en-US" sz="2400" dirty="0">
                <a:solidFill>
                  <a:schemeClr val="bg1"/>
                </a:solidFill>
                <a:sym typeface="+mn-ea"/>
              </a:rPr>
              <a:t>（二）使用税收和补贴、将相关企业合并来使外部性内部化</a:t>
            </a: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（三）政府承担公共物品提供者的职责</a:t>
            </a:r>
          </a:p>
          <a:p>
            <a:pPr algn="l">
              <a:buClrTx/>
              <a:buSzTx/>
              <a:buFontTx/>
            </a:pPr>
            <a:r>
              <a:rPr lang="zh-CN" altLang="en-US" sz="2400" dirty="0">
                <a:solidFill>
                  <a:schemeClr val="bg1"/>
                </a:solidFill>
                <a:sym typeface="+mn-ea"/>
              </a:rPr>
              <a:t>（四）为了解决因信息不对称所造成的市场失灵，政府对许多商品的说明、质量标准和广告都做了具体规定，并通过各种方式向消费者提供信息服务。</a:t>
            </a:r>
          </a:p>
          <a:p>
            <a:pPr algn="l">
              <a:buClrTx/>
              <a:buSzTx/>
              <a:buFontTx/>
            </a:pPr>
            <a:endParaRPr lang="zh-CN" alt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0">
          <a:blip r:embed="rId4"/>
          <a:tile tx="0" ty="0" sx="100000" sy="100000" flip="none" algn="tl"/>
        </a:blipFill>
        <a:effectLst/>
      </p:bgPr>
    </p:bg>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5"/>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3704590" y="717550"/>
            <a:ext cx="4431665" cy="953135"/>
          </a:xfrm>
          <a:prstGeom prst="rect">
            <a:avLst/>
          </a:prstGeom>
          <a:solidFill>
            <a:schemeClr val="accent1"/>
          </a:solidFill>
        </p:spPr>
        <p:txBody>
          <a:bodyPr wrap="square" rtlCol="0" anchor="t">
            <a:spAutoFit/>
          </a:bodyPr>
          <a:lstStyle/>
          <a:p>
            <a:pPr algn="ctr"/>
            <a:r>
              <a:rPr lang="zh-CN" altLang="en-US" sz="2800" dirty="0"/>
              <a:t>第七章  国民收入核算和简单的宏观经济模型</a:t>
            </a:r>
          </a:p>
        </p:txBody>
      </p:sp>
      <p:sp>
        <p:nvSpPr>
          <p:cNvPr id="7" name="文本框 6"/>
          <p:cNvSpPr txBox="1"/>
          <p:nvPr/>
        </p:nvSpPr>
        <p:spPr>
          <a:xfrm>
            <a:off x="691515" y="2158365"/>
            <a:ext cx="7638415" cy="4061460"/>
          </a:xfrm>
          <a:prstGeom prst="rect">
            <a:avLst/>
          </a:prstGeom>
          <a:noFill/>
        </p:spPr>
        <p:txBody>
          <a:bodyPr wrap="square" rtlCol="0" anchor="t">
            <a:spAutoFit/>
          </a:bodyPr>
          <a:lstStyle/>
          <a:p>
            <a:r>
              <a:rPr lang="zh-CN" altLang="en-US" sz="2400" dirty="0">
                <a:solidFill>
                  <a:schemeClr val="bg1"/>
                </a:solidFill>
                <a:sym typeface="+mn-ea"/>
              </a:rPr>
              <a:t>国       国民收入核算</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2</a:t>
            </a:r>
            <a:r>
              <a:rPr lang="zh-CN" altLang="en-US" sz="2400" dirty="0">
                <a:solidFill>
                  <a:schemeClr val="bg1"/>
                </a:solidFill>
                <a:sym typeface="+mn-ea"/>
              </a:rPr>
              <a:t>个考点</a:t>
            </a:r>
            <a:r>
              <a:rPr lang="en-US" altLang="zh-CN" sz="2400" dirty="0">
                <a:solidFill>
                  <a:schemeClr val="bg1"/>
                </a:solidFill>
                <a:sym typeface="+mn-ea"/>
              </a:rPr>
              <a:t>)</a:t>
            </a:r>
          </a:p>
          <a:p>
            <a:r>
              <a:rPr lang="zh-CN" altLang="en-US" sz="2400" dirty="0">
                <a:solidFill>
                  <a:schemeClr val="bg1"/>
                </a:solidFill>
                <a:sym typeface="+mn-ea"/>
              </a:rPr>
              <a:t>民的</a:t>
            </a:r>
          </a:p>
          <a:p>
            <a:r>
              <a:rPr lang="zh-CN" altLang="en-US" sz="2400" dirty="0">
                <a:solidFill>
                  <a:schemeClr val="bg1"/>
                </a:solidFill>
                <a:sym typeface="+mn-ea"/>
              </a:rPr>
              <a:t>收宏</a:t>
            </a:r>
          </a:p>
          <a:p>
            <a:r>
              <a:rPr lang="zh-CN" altLang="en-US" sz="2400" dirty="0">
                <a:solidFill>
                  <a:schemeClr val="bg1"/>
                </a:solidFill>
                <a:sym typeface="+mn-ea"/>
              </a:rPr>
              <a:t>入观    宏观经济均衡的基本模型</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1</a:t>
            </a:r>
            <a:r>
              <a:rPr lang="zh-CN" altLang="en-US" sz="2400" dirty="0">
                <a:solidFill>
                  <a:schemeClr val="bg1"/>
                </a:solidFill>
                <a:sym typeface="+mn-ea"/>
              </a:rPr>
              <a:t>个考点</a:t>
            </a:r>
            <a:r>
              <a:rPr lang="en-US" altLang="zh-CN" sz="2400" dirty="0">
                <a:solidFill>
                  <a:schemeClr val="bg1"/>
                </a:solidFill>
                <a:sym typeface="+mn-ea"/>
              </a:rPr>
              <a:t>)</a:t>
            </a:r>
          </a:p>
          <a:p>
            <a:r>
              <a:rPr lang="zh-CN" altLang="en-US" sz="2400" dirty="0">
                <a:solidFill>
                  <a:schemeClr val="bg1"/>
                </a:solidFill>
                <a:sym typeface="+mn-ea"/>
              </a:rPr>
              <a:t>核经</a:t>
            </a:r>
          </a:p>
          <a:p>
            <a:r>
              <a:rPr lang="zh-CN" altLang="en-US" sz="2400" dirty="0">
                <a:solidFill>
                  <a:schemeClr val="bg1"/>
                </a:solidFill>
                <a:sym typeface="+mn-ea"/>
              </a:rPr>
              <a:t>算济</a:t>
            </a:r>
          </a:p>
          <a:p>
            <a:r>
              <a:rPr lang="zh-CN" altLang="en-US" sz="2400" dirty="0">
                <a:solidFill>
                  <a:schemeClr val="bg1"/>
                </a:solidFill>
                <a:sym typeface="+mn-ea"/>
              </a:rPr>
              <a:t>和模     消费、储蓄和投资</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4</a:t>
            </a:r>
            <a:r>
              <a:rPr lang="zh-CN" altLang="en-US" sz="2400" dirty="0">
                <a:solidFill>
                  <a:schemeClr val="bg1"/>
                </a:solidFill>
                <a:sym typeface="+mn-ea"/>
              </a:rPr>
              <a:t>个考点</a:t>
            </a:r>
            <a:r>
              <a:rPr lang="en-US" altLang="zh-CN" sz="2400" dirty="0">
                <a:solidFill>
                  <a:schemeClr val="bg1"/>
                </a:solidFill>
                <a:sym typeface="+mn-ea"/>
              </a:rPr>
              <a:t>)</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简型</a:t>
            </a:r>
          </a:p>
          <a:p>
            <a:pPr algn="l">
              <a:buClrTx/>
              <a:buSzTx/>
              <a:buFontTx/>
            </a:pPr>
            <a:r>
              <a:rPr lang="zh-CN" altLang="en-US" sz="2400" dirty="0">
                <a:solidFill>
                  <a:schemeClr val="bg1"/>
                </a:solidFill>
                <a:sym typeface="+mn-ea"/>
              </a:rPr>
              <a:t>单     </a:t>
            </a:r>
          </a:p>
          <a:p>
            <a:r>
              <a:rPr lang="zh-CN" altLang="en-US" dirty="0">
                <a:solidFill>
                  <a:schemeClr val="bg1"/>
                </a:solidFill>
                <a:sym typeface="+mn-ea"/>
              </a:rPr>
              <a:t>                </a:t>
            </a:r>
            <a:r>
              <a:rPr lang="zh-CN" altLang="en-US" sz="2400" dirty="0">
                <a:solidFill>
                  <a:schemeClr val="bg1"/>
                </a:solidFill>
                <a:sym typeface="+mn-ea"/>
              </a:rPr>
              <a:t>总需求和总供给（共</a:t>
            </a:r>
            <a:r>
              <a:rPr lang="en-US" altLang="zh-CN" sz="2400" dirty="0">
                <a:solidFill>
                  <a:schemeClr val="bg1"/>
                </a:solidFill>
                <a:sym typeface="+mn-ea"/>
              </a:rPr>
              <a:t>2</a:t>
            </a:r>
            <a:r>
              <a:rPr lang="zh-CN" altLang="en-US" sz="2400" dirty="0">
                <a:solidFill>
                  <a:schemeClr val="bg1"/>
                </a:solidFill>
                <a:sym typeface="+mn-ea"/>
              </a:rPr>
              <a:t>个考点）</a:t>
            </a:r>
            <a:endParaRPr lang="zh-CN" altLang="en-US" dirty="0">
              <a:solidFill>
                <a:schemeClr val="bg1"/>
              </a:solidFill>
              <a:sym typeface="+mn-ea"/>
            </a:endParaRPr>
          </a:p>
          <a:p>
            <a:endParaRPr lang="zh-CN" altLang="en-US" dirty="0">
              <a:solidFill>
                <a:schemeClr val="bg1"/>
              </a:solidFill>
              <a:sym typeface="+mn-ea"/>
            </a:endParaRPr>
          </a:p>
        </p:txBody>
      </p:sp>
      <p:sp>
        <p:nvSpPr>
          <p:cNvPr id="8" name="左大括号 7"/>
          <p:cNvSpPr/>
          <p:nvPr/>
        </p:nvSpPr>
        <p:spPr>
          <a:xfrm>
            <a:off x="1479550" y="2525395"/>
            <a:ext cx="154940" cy="313309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176020" y="1031875"/>
            <a:ext cx="5996940" cy="460375"/>
          </a:xfrm>
          <a:prstGeom prst="rect">
            <a:avLst/>
          </a:prstGeom>
          <a:noFill/>
        </p:spPr>
        <p:txBody>
          <a:bodyPr wrap="square" rtlCol="0" anchor="t">
            <a:spAutoFit/>
          </a:bodyPr>
          <a:lstStyle/>
          <a:p>
            <a:pPr algn="l">
              <a:buClrTx/>
              <a:buSzTx/>
              <a:buFontTx/>
            </a:pPr>
            <a:r>
              <a:rPr lang="zh-CN" altLang="en-US" sz="2400" dirty="0">
                <a:solidFill>
                  <a:schemeClr val="bg1"/>
                </a:solidFill>
              </a:rPr>
              <a:t>一</a:t>
            </a:r>
            <a:r>
              <a:rPr lang="en-US" altLang="zh-CN" sz="2400" dirty="0">
                <a:solidFill>
                  <a:schemeClr val="bg1"/>
                </a:solidFill>
              </a:rPr>
              <a:t>.</a:t>
            </a:r>
            <a:r>
              <a:rPr lang="zh-CN" altLang="en-US" sz="2400" dirty="0">
                <a:solidFill>
                  <a:schemeClr val="bg1"/>
                </a:solidFill>
              </a:rPr>
              <a:t> </a:t>
            </a:r>
            <a:r>
              <a:rPr lang="zh-CN" altLang="en-US" sz="2400" dirty="0">
                <a:solidFill>
                  <a:schemeClr val="bg1"/>
                </a:solidFill>
                <a:sym typeface="+mn-ea"/>
              </a:rPr>
              <a:t>国民收入核算（</a:t>
            </a:r>
            <a:r>
              <a:rPr lang="en-US" altLang="zh-CN" sz="2400" dirty="0">
                <a:solidFill>
                  <a:schemeClr val="bg1"/>
                </a:solidFill>
                <a:sym typeface="+mn-ea"/>
              </a:rPr>
              <a:t>2</a:t>
            </a:r>
            <a:r>
              <a:rPr lang="zh-CN" altLang="en-US" sz="2400" dirty="0">
                <a:solidFill>
                  <a:schemeClr val="bg1"/>
                </a:solidFill>
                <a:sym typeface="+mn-ea"/>
              </a:rPr>
              <a:t>个考点）</a:t>
            </a:r>
          </a:p>
        </p:txBody>
      </p:sp>
      <p:sp>
        <p:nvSpPr>
          <p:cNvPr id="7" name="文本框 6"/>
          <p:cNvSpPr txBox="1"/>
          <p:nvPr/>
        </p:nvSpPr>
        <p:spPr>
          <a:xfrm>
            <a:off x="1354455" y="1757045"/>
            <a:ext cx="7802880" cy="2306955"/>
          </a:xfrm>
          <a:prstGeom prst="rect">
            <a:avLst/>
          </a:prstGeom>
          <a:noFill/>
        </p:spPr>
        <p:txBody>
          <a:bodyPr wrap="square" rtlCol="0" anchor="t">
            <a:spAutoFit/>
          </a:bodyPr>
          <a:lstStyle/>
          <a:p>
            <a:pPr algn="l">
              <a:buClrTx/>
              <a:buSzTx/>
              <a:buFontTx/>
            </a:pPr>
            <a:r>
              <a:rPr lang="zh-CN" altLang="en-US" sz="2400" dirty="0">
                <a:solidFill>
                  <a:schemeClr val="bg1"/>
                </a:solidFill>
                <a:sym typeface="+mn-ea"/>
              </a:rPr>
              <a:t>国内生产总值的含义</a:t>
            </a:r>
          </a:p>
          <a:p>
            <a:pPr algn="l">
              <a:buClrTx/>
              <a:buSzTx/>
              <a:buFontTx/>
            </a:pPr>
            <a:r>
              <a:rPr sz="2400" dirty="0">
                <a:solidFill>
                  <a:schemeClr val="bg1"/>
                </a:solidFill>
                <a:sym typeface="+mn-ea"/>
              </a:rPr>
              <a:t>国内生产总值(GDP)是按市场价格计算的一个国家(或地区)在一定时期内生产活动的最终成果。</a:t>
            </a:r>
          </a:p>
          <a:p>
            <a:pPr algn="l">
              <a:buClrTx/>
              <a:buSzTx/>
              <a:buFontTx/>
            </a:pPr>
            <a:r>
              <a:rPr lang="zh-CN" altLang="en-US" sz="2400" dirty="0">
                <a:solidFill>
                  <a:schemeClr val="bg1"/>
                </a:solidFill>
                <a:sym typeface="+mn-ea"/>
              </a:rPr>
              <a:t>【考点一】</a:t>
            </a:r>
            <a:r>
              <a:rPr sz="2400" dirty="0">
                <a:solidFill>
                  <a:schemeClr val="bg1"/>
                </a:solidFill>
                <a:sym typeface="+mn-ea"/>
              </a:rPr>
              <a:t>国内生产总值的</a:t>
            </a:r>
            <a:r>
              <a:rPr lang="zh-CN" sz="2400" dirty="0">
                <a:solidFill>
                  <a:schemeClr val="bg1"/>
                </a:solidFill>
                <a:sym typeface="+mn-ea"/>
              </a:rPr>
              <a:t>三种</a:t>
            </a:r>
            <a:r>
              <a:rPr sz="2400" dirty="0">
                <a:solidFill>
                  <a:schemeClr val="bg1"/>
                </a:solidFill>
                <a:sym typeface="+mn-ea"/>
              </a:rPr>
              <a:t>形态</a:t>
            </a:r>
          </a:p>
          <a:p>
            <a:pPr algn="l">
              <a:buClrTx/>
              <a:buSzTx/>
              <a:buFontTx/>
            </a:pPr>
            <a:endParaRPr sz="2400" dirty="0">
              <a:solidFill>
                <a:schemeClr val="bg1"/>
              </a:solidFill>
              <a:sym typeface="+mn-ea"/>
            </a:endParaRPr>
          </a:p>
          <a:p>
            <a:pPr algn="l">
              <a:buClrTx/>
              <a:buSzTx/>
              <a:buFontTx/>
            </a:pPr>
            <a:endParaRPr sz="2400" dirty="0">
              <a:solidFill>
                <a:schemeClr val="bg1"/>
              </a:solidFill>
              <a:sym typeface="+mn-ea"/>
            </a:endParaRPr>
          </a:p>
        </p:txBody>
      </p:sp>
      <p:pic>
        <p:nvPicPr>
          <p:cNvPr id="8" name="图片 7" descr="20200131012403732"/>
          <p:cNvPicPr>
            <a:picLocks noChangeAspect="1"/>
          </p:cNvPicPr>
          <p:nvPr/>
        </p:nvPicPr>
        <p:blipFill>
          <a:blip r:embed="rId4"/>
          <a:stretch>
            <a:fillRect/>
          </a:stretch>
        </p:blipFill>
        <p:spPr>
          <a:xfrm>
            <a:off x="1509395" y="3291840"/>
            <a:ext cx="9172575" cy="3162300"/>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4455" y="1715135"/>
            <a:ext cx="7802880" cy="4154170"/>
          </a:xfrm>
          <a:prstGeom prst="rect">
            <a:avLst/>
          </a:prstGeom>
          <a:noFill/>
        </p:spPr>
        <p:txBody>
          <a:bodyPr wrap="square" rtlCol="0" anchor="t">
            <a:spAutoFit/>
          </a:bodyPr>
          <a:lstStyle/>
          <a:p>
            <a:pPr algn="l">
              <a:buClrTx/>
              <a:buSzTx/>
              <a:buFontTx/>
            </a:pPr>
            <a:r>
              <a:rPr lang="zh-CN" altLang="en-US" sz="2400" dirty="0">
                <a:solidFill>
                  <a:schemeClr val="bg1"/>
                </a:solidFill>
                <a:sym typeface="+mn-ea"/>
              </a:rPr>
              <a:t>国内生产总值(GDP)与国民总收入(GNI)的关系</a:t>
            </a:r>
          </a:p>
          <a:p>
            <a:pPr algn="l">
              <a:buClrTx/>
              <a:buSzTx/>
              <a:buFontTx/>
            </a:pPr>
            <a:r>
              <a:rPr lang="zh-CN" altLang="en-US" sz="2400" dirty="0">
                <a:solidFill>
                  <a:schemeClr val="bg1"/>
                </a:solidFill>
                <a:sym typeface="+mn-ea"/>
              </a:rPr>
              <a:t>国民总收入就是过去所常用的国民生产总值（GN</a:t>
            </a:r>
            <a:r>
              <a:rPr lang="en-US" altLang="zh-CN" sz="2400" dirty="0">
                <a:solidFill>
                  <a:schemeClr val="bg1"/>
                </a:solidFill>
                <a:sym typeface="+mn-ea"/>
              </a:rPr>
              <a:t>P</a:t>
            </a:r>
            <a:r>
              <a:rPr lang="zh-CN" altLang="en-US" sz="2400" dirty="0">
                <a:solidFill>
                  <a:schemeClr val="bg1"/>
                </a:solidFill>
                <a:sym typeface="+mn-ea"/>
              </a:rPr>
              <a:t>），是指一个国家(或地区)所有常住单位在一定时期内收入初次分配的最终结果。国民总收入是一个收入概念，而国内生产总值是一个生产概念。</a:t>
            </a:r>
          </a:p>
          <a:p>
            <a:pPr algn="l">
              <a:buClrTx/>
              <a:buSzTx/>
              <a:buFontTx/>
            </a:pPr>
            <a:endParaRPr lang="zh-CN" altLang="en-US" sz="2400" dirty="0">
              <a:solidFill>
                <a:schemeClr val="bg1"/>
              </a:solidFill>
              <a:sym typeface="+mn-ea"/>
            </a:endParaRPr>
          </a:p>
          <a:p>
            <a:pPr algn="l">
              <a:buClrTx/>
              <a:buSzTx/>
              <a:buFontTx/>
            </a:pPr>
            <a:r>
              <a:rPr lang="zh-CN" altLang="en-US" sz="2400" dirty="0">
                <a:solidFill>
                  <a:srgbClr val="FFC000"/>
                </a:solidFill>
                <a:sym typeface="+mn-ea"/>
              </a:rPr>
              <a:t>国民总收入=国内生产总值+来自国外的净要素收入</a:t>
            </a:r>
          </a:p>
          <a:p>
            <a:pPr algn="l">
              <a:buClrTx/>
              <a:buSzTx/>
              <a:buFontTx/>
            </a:pPr>
            <a:r>
              <a:rPr lang="zh-CN" altLang="en-US" sz="2400" dirty="0">
                <a:solidFill>
                  <a:schemeClr val="bg1"/>
                </a:solidFill>
                <a:sym typeface="+mn-ea"/>
              </a:rPr>
              <a:t>【考点二】</a:t>
            </a:r>
            <a:r>
              <a:rPr sz="2400" dirty="0">
                <a:solidFill>
                  <a:schemeClr val="bg1"/>
                </a:solidFill>
                <a:sym typeface="+mn-ea"/>
              </a:rPr>
              <a:t>国内生产总值的计算方法</a:t>
            </a:r>
          </a:p>
          <a:p>
            <a:pPr algn="l">
              <a:buClrTx/>
              <a:buSzTx/>
              <a:buFontTx/>
            </a:pPr>
            <a:r>
              <a:rPr lang="zh-CN" sz="2400" dirty="0">
                <a:solidFill>
                  <a:schemeClr val="bg1"/>
                </a:solidFill>
                <a:sym typeface="+mn-ea"/>
              </a:rPr>
              <a:t>在实际核算中，国内生产总值的计算方法有三种，即生产法、收入法和支出法。</a:t>
            </a:r>
            <a:endParaRPr sz="2400" dirty="0">
              <a:solidFill>
                <a:schemeClr val="bg1"/>
              </a:solidFill>
              <a:sym typeface="+mn-ea"/>
            </a:endParaRPr>
          </a:p>
          <a:p>
            <a:pPr algn="l">
              <a:buClrTx/>
              <a:buSzTx/>
              <a:buFontTx/>
            </a:pPr>
            <a:endParaRPr lang="zh-CN" altLang="en-US" sz="2400" dirty="0">
              <a:solidFill>
                <a:srgbClr val="FFC000"/>
              </a:solidFill>
              <a:sym typeface="+mn-ea"/>
            </a:endParaRPr>
          </a:p>
        </p:txBody>
      </p:sp>
      <p:pic>
        <p:nvPicPr>
          <p:cNvPr id="8" name="图片 7"/>
          <p:cNvPicPr>
            <a:picLocks noChangeAspect="1"/>
          </p:cNvPicPr>
          <p:nvPr/>
        </p:nvPicPr>
        <p:blipFill>
          <a:blip r:embed="rId4"/>
          <a:stretch>
            <a:fillRect/>
          </a:stretch>
        </p:blipFill>
        <p:spPr>
          <a:xfrm>
            <a:off x="1354455" y="1011555"/>
            <a:ext cx="9039225" cy="590550"/>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Lst>
</file>

<file path=ppt/theme/theme1.xml><?xml version="1.0" encoding="utf-8"?>
<a:theme xmlns:a="http://schemas.openxmlformats.org/drawingml/2006/main" name="第一PPT，www.1ppt.com">
  <a:themeElements>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themeOverride>
</file>

<file path=ppt/theme/themeOverride2.xml><?xml version="1.0" encoding="utf-8"?>
<a:themeOverride xmlns:a="http://schemas.openxmlformats.org/drawingml/2006/main">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73</TotalTime>
  <Words>1423</Words>
  <Application>Microsoft Office PowerPoint</Application>
  <PresentationFormat>宽屏</PresentationFormat>
  <Paragraphs>135</Paragraphs>
  <Slides>17</Slides>
  <Notes>17</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17</vt:i4>
      </vt:variant>
    </vt:vector>
  </HeadingPairs>
  <TitlesOfParts>
    <vt:vector size="23" baseType="lpstr">
      <vt:lpstr>等线</vt:lpstr>
      <vt:lpstr>华文新魏</vt:lpstr>
      <vt:lpstr>华文中宋</vt:lpstr>
      <vt:lpstr>Arial</vt:lpstr>
      <vt:lpstr>Calibri</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简约</dc:title>
  <dc:creator>第一PPT</dc:creator>
  <cp:keywords>www.1ppt.com</cp:keywords>
  <dc:description>www.1ppt.com</dc:description>
  <cp:lastModifiedBy>陈 果</cp:lastModifiedBy>
  <cp:revision>131</cp:revision>
  <dcterms:created xsi:type="dcterms:W3CDTF">2017-05-13T03:05:00Z</dcterms:created>
  <dcterms:modified xsi:type="dcterms:W3CDTF">2022-05-16T06:23:28Z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2052-11.1.0.9584</vt:lpwstr>
  </property>
</Properties>
</file>