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1.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2.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2"/>
  </p:notesMasterIdLst>
  <p:handoutMasterIdLst>
    <p:handoutMasterId r:id="rId23"/>
  </p:handoutMasterIdLst>
  <p:sldIdLst>
    <p:sldId id="351" r:id="rId2"/>
    <p:sldId id="275" r:id="rId3"/>
    <p:sldId id="365" r:id="rId4"/>
    <p:sldId id="367" r:id="rId5"/>
    <p:sldId id="368" r:id="rId6"/>
    <p:sldId id="369" r:id="rId7"/>
    <p:sldId id="381" r:id="rId8"/>
    <p:sldId id="352" r:id="rId9"/>
    <p:sldId id="353" r:id="rId10"/>
    <p:sldId id="354" r:id="rId11"/>
    <p:sldId id="366" r:id="rId12"/>
    <p:sldId id="382" r:id="rId13"/>
    <p:sldId id="383" r:id="rId14"/>
    <p:sldId id="384" r:id="rId15"/>
    <p:sldId id="370" r:id="rId16"/>
    <p:sldId id="371" r:id="rId17"/>
    <p:sldId id="372" r:id="rId18"/>
    <p:sldId id="373" r:id="rId19"/>
    <p:sldId id="385"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Lst>
        </p14:section>
        <p14:section name="默认节" id="{DBFEE96B-23C1-0C4B-A582-D30C45C8A4B3}">
          <p14:sldIdLst>
            <p14:sldId id="275"/>
            <p14:sldId id="365"/>
            <p14:sldId id="367"/>
            <p14:sldId id="368"/>
            <p14:sldId id="369"/>
            <p14:sldId id="381"/>
            <p14:sldId id="352"/>
            <p14:sldId id="353"/>
            <p14:sldId id="354"/>
            <p14:sldId id="366"/>
            <p14:sldId id="382"/>
            <p14:sldId id="383"/>
            <p14:sldId id="384"/>
            <p14:sldId id="370"/>
            <p14:sldId id="371"/>
            <p14:sldId id="372"/>
            <p14:sldId id="373"/>
            <p14:sldId id="385"/>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2022/4/18</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2022/4/18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3311945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2181416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20</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2027652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2247613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1385523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230400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119160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2022/4/18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2022/4/18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8.xml"/><Relationship Id="rId1" Type="http://schemas.openxmlformats.org/officeDocument/2006/relationships/tags" Target="../tags/tag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8.xml"/><Relationship Id="rId1" Type="http://schemas.openxmlformats.org/officeDocument/2006/relationships/tags" Target="../tags/tag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a:solidFill>
                  <a:srgbClr val="4D78BF"/>
                </a:solidFill>
                <a:effectLst>
                  <a:glow rad="63500">
                    <a:prstClr val="white">
                      <a:lumMod val="65000"/>
                      <a:alpha val="40000"/>
                    </a:prstClr>
                  </a:glow>
                </a:effectLst>
                <a:cs typeface="+mn-ea"/>
                <a:sym typeface="+mn-lt"/>
              </a:rPr>
              <a:t>  2022</a:t>
            </a:r>
            <a:r>
              <a:rPr lang="zh-CN" altLang="en-US" sz="6000" b="1" kern="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4654095"/>
          </a:xfrm>
          <a:prstGeom prst="rect">
            <a:avLst/>
          </a:prstGeom>
          <a:noFill/>
        </p:spPr>
        <p:txBody>
          <a:bodyPr wrap="square" rtlCol="0" anchor="t">
            <a:spAutoFit/>
          </a:bodyPr>
          <a:lstStyle/>
          <a:p>
            <a:pPr algn="l">
              <a:lnSpc>
                <a:spcPct val="150000"/>
              </a:lnSpc>
              <a:buClrTx/>
              <a:buSzTx/>
              <a:buFontTx/>
            </a:pPr>
            <a:r>
              <a:rPr lang="en-US" altLang="zh-CN" sz="2000" dirty="0">
                <a:sym typeface="+mn-ea"/>
              </a:rPr>
              <a:t>2</a:t>
            </a:r>
            <a:r>
              <a:rPr lang="zh-CN" altLang="en-US" sz="2000" dirty="0">
                <a:sym typeface="+mn-ea"/>
              </a:rPr>
              <a:t>.完全垄断市场</a:t>
            </a:r>
            <a:endParaRPr lang="zh-CN" altLang="en-US" sz="2000" dirty="0"/>
          </a:p>
          <a:p>
            <a:pPr algn="l">
              <a:lnSpc>
                <a:spcPct val="150000"/>
              </a:lnSpc>
              <a:buClrTx/>
              <a:buSzTx/>
              <a:buFontTx/>
            </a:pPr>
            <a:r>
              <a:rPr lang="zh-CN" altLang="en-US" sz="2000" dirty="0">
                <a:sym typeface="+mn-ea"/>
              </a:rPr>
              <a:t>①只有一个生产者，因而它是价格的决定者，而不是价格的接受者；</a:t>
            </a:r>
            <a:endParaRPr lang="zh-CN" altLang="en-US" sz="2000" dirty="0"/>
          </a:p>
          <a:p>
            <a:pPr algn="l">
              <a:lnSpc>
                <a:spcPct val="150000"/>
              </a:lnSpc>
              <a:buClrTx/>
              <a:buSzTx/>
              <a:buFontTx/>
            </a:pPr>
            <a:r>
              <a:rPr lang="zh-CN" altLang="en-US" sz="2000" dirty="0">
                <a:sym typeface="+mn-ea"/>
              </a:rPr>
              <a:t>②完全垄断者的产品是没有合适替代品的独特性产品；</a:t>
            </a:r>
            <a:endParaRPr lang="zh-CN" altLang="en-US" sz="2000" dirty="0"/>
          </a:p>
          <a:p>
            <a:pPr algn="l">
              <a:lnSpc>
                <a:spcPct val="150000"/>
              </a:lnSpc>
              <a:buClrTx/>
              <a:buSzTx/>
              <a:buFontTx/>
            </a:pPr>
            <a:r>
              <a:rPr lang="zh-CN" altLang="en-US" sz="2000" dirty="0">
                <a:sym typeface="+mn-ea"/>
              </a:rPr>
              <a:t>③其他企业进入这一市场非常困难。</a:t>
            </a:r>
          </a:p>
          <a:p>
            <a:pPr algn="l">
              <a:lnSpc>
                <a:spcPct val="150000"/>
              </a:lnSpc>
              <a:buClrTx/>
              <a:buSzTx/>
              <a:buFontTx/>
            </a:pPr>
            <a:r>
              <a:rPr lang="zh-CN" altLang="en-US" sz="2000" dirty="0">
                <a:sym typeface="+mn-ea"/>
              </a:rPr>
              <a:t>在实际生活中，公用事业、电力、固定电话近似于完全垄断市场。</a:t>
            </a:r>
          </a:p>
          <a:p>
            <a:pPr algn="l">
              <a:lnSpc>
                <a:spcPct val="150000"/>
              </a:lnSpc>
              <a:buClrTx/>
              <a:buSzTx/>
              <a:buFontTx/>
            </a:pPr>
            <a:r>
              <a:rPr lang="zh-CN" altLang="en-US" sz="2000" dirty="0">
                <a:sym typeface="+mn-ea"/>
              </a:rPr>
              <a:t>完全垄断形成的原因：</a:t>
            </a:r>
          </a:p>
          <a:p>
            <a:pPr algn="l">
              <a:lnSpc>
                <a:spcPct val="150000"/>
              </a:lnSpc>
              <a:buClrTx/>
              <a:buSzTx/>
              <a:buFontTx/>
            </a:pPr>
            <a:r>
              <a:rPr lang="zh-CN" altLang="en-US" sz="2000" dirty="0">
                <a:sym typeface="+mn-ea"/>
              </a:rPr>
              <a:t>①政府垄断</a:t>
            </a:r>
          </a:p>
          <a:p>
            <a:pPr algn="l">
              <a:lnSpc>
                <a:spcPct val="150000"/>
              </a:lnSpc>
              <a:buClrTx/>
              <a:buSzTx/>
              <a:buFontTx/>
            </a:pPr>
            <a:r>
              <a:rPr lang="zh-CN" altLang="en-US" sz="2000" dirty="0">
                <a:sym typeface="+mn-ea"/>
              </a:rPr>
              <a:t>②对某些特殊的原材料的单独控制而形成的对这些资源和产品的完全垄断</a:t>
            </a:r>
            <a:endParaRPr lang="zh-CN" altLang="en-US" sz="2000" dirty="0"/>
          </a:p>
          <a:p>
            <a:pPr algn="l">
              <a:lnSpc>
                <a:spcPct val="150000"/>
              </a:lnSpc>
              <a:buClrTx/>
              <a:buSzTx/>
              <a:buFontTx/>
            </a:pPr>
            <a:r>
              <a:rPr lang="zh-CN" altLang="en-US" sz="2000" dirty="0">
                <a:sym typeface="+mn-ea"/>
              </a:rPr>
              <a:t>③对某些产品的专利权而形成的完全垄断</a:t>
            </a:r>
            <a:endParaRPr lang="zh-CN" altLang="en-US" sz="2000" dirty="0"/>
          </a:p>
          <a:p>
            <a:pPr algn="l">
              <a:lnSpc>
                <a:spcPct val="150000"/>
              </a:lnSpc>
              <a:buClrTx/>
              <a:buSzTx/>
              <a:buFontTx/>
            </a:pPr>
            <a:r>
              <a:rPr lang="zh-CN" altLang="en-US" sz="2000" dirty="0">
                <a:sym typeface="+mn-ea"/>
              </a:rPr>
              <a:t>④自然垄断</a:t>
            </a:r>
            <a:endParaRPr lang="zh-CN" altLang="en-US" sz="2000" dirty="0">
              <a:sym typeface="+mn-lt"/>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826066"/>
            <a:ext cx="9779000" cy="5577424"/>
          </a:xfrm>
          <a:prstGeom prst="rect">
            <a:avLst/>
          </a:prstGeom>
          <a:noFill/>
        </p:spPr>
        <p:txBody>
          <a:bodyPr wrap="square" rtlCol="0" anchor="t">
            <a:spAutoFit/>
          </a:bodyPr>
          <a:lstStyle/>
          <a:p>
            <a:pPr algn="l">
              <a:lnSpc>
                <a:spcPct val="150000"/>
              </a:lnSpc>
              <a:buClrTx/>
              <a:buSzTx/>
              <a:buFontTx/>
            </a:pPr>
            <a:r>
              <a:rPr lang="en-US" altLang="zh-CN" sz="2000" dirty="0">
                <a:sym typeface="+mn-ea"/>
              </a:rPr>
              <a:t>3</a:t>
            </a:r>
            <a:r>
              <a:rPr lang="zh-CN" altLang="en-US" sz="2000" dirty="0">
                <a:sym typeface="+mn-ea"/>
              </a:rPr>
              <a:t>.垄断竞争市场</a:t>
            </a:r>
            <a:endParaRPr lang="zh-CN" altLang="en-US" sz="2000" dirty="0"/>
          </a:p>
          <a:p>
            <a:pPr algn="l">
              <a:lnSpc>
                <a:spcPct val="150000"/>
              </a:lnSpc>
              <a:buClrTx/>
              <a:buSzTx/>
              <a:buFontTx/>
            </a:pPr>
            <a:r>
              <a:rPr lang="zh-CN" altLang="en-US" sz="2000" dirty="0">
                <a:sym typeface="+mn-ea"/>
              </a:rPr>
              <a:t>①具有很多的生产者和消费者；</a:t>
            </a:r>
            <a:endParaRPr lang="zh-CN" altLang="en-US" sz="2000" dirty="0"/>
          </a:p>
          <a:p>
            <a:pPr algn="l">
              <a:lnSpc>
                <a:spcPct val="150000"/>
              </a:lnSpc>
              <a:buClrTx/>
              <a:buSzTx/>
              <a:buFontTx/>
            </a:pPr>
            <a:r>
              <a:rPr lang="zh-CN" altLang="en-US" sz="2000" dirty="0">
                <a:sym typeface="+mn-ea"/>
              </a:rPr>
              <a:t>②产品有差别性，生产者可对价格有一定的程度的控制，不再是完全的价格接受者。（这是与完全竞争市场的主要区别）</a:t>
            </a:r>
            <a:endParaRPr lang="zh-CN" altLang="en-US" sz="2000" dirty="0"/>
          </a:p>
          <a:p>
            <a:pPr algn="l">
              <a:lnSpc>
                <a:spcPct val="150000"/>
              </a:lnSpc>
              <a:buClrTx/>
              <a:buSzTx/>
              <a:buFontTx/>
            </a:pPr>
            <a:r>
              <a:rPr lang="zh-CN" altLang="en-US" sz="2000" dirty="0">
                <a:sym typeface="+mn-ea"/>
              </a:rPr>
              <a:t>③进入或退出市场比较容易，不存在什么进入障碍。</a:t>
            </a:r>
            <a:endParaRPr lang="zh-CN" altLang="en-US" sz="2000" dirty="0"/>
          </a:p>
          <a:p>
            <a:pPr algn="l">
              <a:lnSpc>
                <a:spcPct val="150000"/>
              </a:lnSpc>
              <a:buClrTx/>
              <a:buSzTx/>
              <a:buFontTx/>
            </a:pPr>
            <a:r>
              <a:rPr lang="zh-CN" altLang="en-US" sz="2000" dirty="0">
                <a:sym typeface="+mn-ea"/>
              </a:rPr>
              <a:t>在实际生活中，如啤酒、糖果等产品市场就是垄断竞争市场。</a:t>
            </a:r>
          </a:p>
          <a:p>
            <a:pPr algn="l">
              <a:lnSpc>
                <a:spcPct val="150000"/>
              </a:lnSpc>
              <a:buClrTx/>
              <a:buSzTx/>
              <a:buFontTx/>
            </a:pPr>
            <a:r>
              <a:rPr lang="en-US" altLang="zh-CN" sz="2000" dirty="0">
                <a:sym typeface="+mn-lt"/>
              </a:rPr>
              <a:t>4.</a:t>
            </a:r>
            <a:r>
              <a:rPr lang="zh-CN" altLang="en-US" sz="2000" dirty="0">
                <a:sym typeface="+mn-lt"/>
              </a:rPr>
              <a:t>寡头垄断市场</a:t>
            </a:r>
          </a:p>
          <a:p>
            <a:pPr algn="l">
              <a:lnSpc>
                <a:spcPct val="150000"/>
              </a:lnSpc>
              <a:buClrTx/>
              <a:buSzTx/>
              <a:buFontTx/>
            </a:pPr>
            <a:r>
              <a:rPr lang="zh-CN" altLang="en-US" sz="2000" dirty="0">
                <a:sym typeface="+mn-ea"/>
              </a:rPr>
              <a:t>①在一个行业中，只有很少几个企业进行生产；</a:t>
            </a:r>
            <a:endParaRPr lang="zh-CN" altLang="en-US" sz="2000" dirty="0"/>
          </a:p>
          <a:p>
            <a:pPr algn="l">
              <a:lnSpc>
                <a:spcPct val="150000"/>
              </a:lnSpc>
              <a:buClrTx/>
              <a:buSzTx/>
              <a:buFontTx/>
            </a:pPr>
            <a:r>
              <a:rPr lang="zh-CN" altLang="en-US" sz="2000" dirty="0">
                <a:sym typeface="+mn-ea"/>
              </a:rPr>
              <a:t>②它们所生产的产品有一定的差别或者完全无差别；</a:t>
            </a:r>
            <a:endParaRPr lang="zh-CN" altLang="en-US" sz="2000" dirty="0"/>
          </a:p>
          <a:p>
            <a:pPr algn="l">
              <a:lnSpc>
                <a:spcPct val="150000"/>
              </a:lnSpc>
              <a:buClrTx/>
              <a:buSzTx/>
              <a:buFontTx/>
            </a:pPr>
            <a:r>
              <a:rPr lang="zh-CN" altLang="en-US" sz="2000" dirty="0">
                <a:sym typeface="+mn-ea"/>
              </a:rPr>
              <a:t>③他们对价格有较大程度的控制；</a:t>
            </a:r>
            <a:endParaRPr lang="zh-CN" altLang="en-US" sz="2000" dirty="0"/>
          </a:p>
          <a:p>
            <a:pPr algn="l">
              <a:lnSpc>
                <a:spcPct val="150000"/>
              </a:lnSpc>
              <a:buClrTx/>
              <a:buSzTx/>
              <a:buFontTx/>
            </a:pPr>
            <a:r>
              <a:rPr lang="zh-CN" altLang="en-US" sz="2000" dirty="0">
                <a:sym typeface="+mn-ea"/>
              </a:rPr>
              <a:t>④其他企业进入这一行业比较困难。</a:t>
            </a:r>
            <a:endParaRPr lang="zh-CN" altLang="en-US" sz="2000" dirty="0"/>
          </a:p>
          <a:p>
            <a:pPr algn="l">
              <a:lnSpc>
                <a:spcPct val="150000"/>
              </a:lnSpc>
              <a:buClrTx/>
              <a:buSzTx/>
              <a:buFontTx/>
            </a:pPr>
            <a:r>
              <a:rPr lang="zh-CN" altLang="en-US" sz="2000" dirty="0">
                <a:sym typeface="+mn-ea"/>
              </a:rPr>
              <a:t>在实际生活中，如石油、汽车、钢铁等工业部门就是</a:t>
            </a:r>
            <a:r>
              <a:rPr lang="zh-CN" altLang="en-US" sz="2000" dirty="0">
                <a:sym typeface="+mn-lt"/>
              </a:rPr>
              <a:t>寡头垄断市场的典型代表。</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 name="表格 1"/>
          <p:cNvGraphicFramePr/>
          <p:nvPr>
            <p:custDataLst>
              <p:tags r:id="rId1"/>
            </p:custDataLst>
          </p:nvPr>
        </p:nvGraphicFramePr>
        <p:xfrm>
          <a:off x="1068070" y="1693545"/>
          <a:ext cx="9012555" cy="2992120"/>
        </p:xfrm>
        <a:graphic>
          <a:graphicData uri="http://schemas.openxmlformats.org/drawingml/2006/table">
            <a:tbl>
              <a:tblPr firstRow="1" bandRow="1">
                <a:tableStyleId>{5C22544A-7EE6-4342-B048-85BDC9FD1C3A}</a:tableStyleId>
              </a:tblPr>
              <a:tblGrid>
                <a:gridCol w="2256790">
                  <a:extLst>
                    <a:ext uri="{9D8B030D-6E8A-4147-A177-3AD203B41FA5}">
                      <a16:colId xmlns:a16="http://schemas.microsoft.com/office/drawing/2014/main" val="20000"/>
                    </a:ext>
                  </a:extLst>
                </a:gridCol>
                <a:gridCol w="1762760">
                  <a:extLst>
                    <a:ext uri="{9D8B030D-6E8A-4147-A177-3AD203B41FA5}">
                      <a16:colId xmlns:a16="http://schemas.microsoft.com/office/drawing/2014/main" val="20001"/>
                    </a:ext>
                  </a:extLst>
                </a:gridCol>
                <a:gridCol w="1635760">
                  <a:extLst>
                    <a:ext uri="{9D8B030D-6E8A-4147-A177-3AD203B41FA5}">
                      <a16:colId xmlns:a16="http://schemas.microsoft.com/office/drawing/2014/main" val="20002"/>
                    </a:ext>
                  </a:extLst>
                </a:gridCol>
                <a:gridCol w="1621790">
                  <a:extLst>
                    <a:ext uri="{9D8B030D-6E8A-4147-A177-3AD203B41FA5}">
                      <a16:colId xmlns:a16="http://schemas.microsoft.com/office/drawing/2014/main" val="20003"/>
                    </a:ext>
                  </a:extLst>
                </a:gridCol>
                <a:gridCol w="1735455">
                  <a:extLst>
                    <a:ext uri="{9D8B030D-6E8A-4147-A177-3AD203B41FA5}">
                      <a16:colId xmlns:a16="http://schemas.microsoft.com/office/drawing/2014/main" val="20004"/>
                    </a:ext>
                  </a:extLst>
                </a:gridCol>
              </a:tblGrid>
              <a:tr h="748030">
                <a:tc>
                  <a:txBody>
                    <a:bodyPr/>
                    <a:lstStyle/>
                    <a:p>
                      <a:pPr>
                        <a:buNone/>
                      </a:pPr>
                      <a:r>
                        <a:rPr lang="en-US" altLang="zh-CN"/>
                        <a:t>          </a:t>
                      </a:r>
                      <a:r>
                        <a:rPr lang="zh-CN" altLang="en-US"/>
                        <a:t>市场结构</a:t>
                      </a:r>
                      <a:r>
                        <a:rPr lang="zh-CN" altLang="en-US" sz="1800">
                          <a:sym typeface="+mn-ea"/>
                        </a:rPr>
                        <a:t>类型</a:t>
                      </a:r>
                    </a:p>
                    <a:p>
                      <a:pPr>
                        <a:buNone/>
                      </a:pPr>
                      <a:r>
                        <a:rPr lang="zh-CN" altLang="en-US" sz="1800">
                          <a:sym typeface="+mn-ea"/>
                        </a:rPr>
                        <a:t>比较项</a:t>
                      </a:r>
                      <a:r>
                        <a:rPr lang="zh-CN" altLang="en-US"/>
                        <a:t>      </a:t>
                      </a:r>
                    </a:p>
                  </a:txBody>
                  <a:tcPr/>
                </a:tc>
                <a:tc>
                  <a:txBody>
                    <a:bodyPr/>
                    <a:lstStyle/>
                    <a:p>
                      <a:pPr>
                        <a:buNone/>
                      </a:pPr>
                      <a:r>
                        <a:rPr lang="zh-CN" altLang="en-US"/>
                        <a:t>完全竞争市场</a:t>
                      </a:r>
                    </a:p>
                  </a:txBody>
                  <a:tcPr/>
                </a:tc>
                <a:tc>
                  <a:txBody>
                    <a:bodyPr/>
                    <a:lstStyle/>
                    <a:p>
                      <a:pPr>
                        <a:buNone/>
                      </a:pPr>
                      <a:r>
                        <a:rPr lang="zh-CN" altLang="en-US"/>
                        <a:t>垄断竞争市场</a:t>
                      </a:r>
                    </a:p>
                  </a:txBody>
                  <a:tcPr/>
                </a:tc>
                <a:tc>
                  <a:txBody>
                    <a:bodyPr/>
                    <a:lstStyle/>
                    <a:p>
                      <a:pPr>
                        <a:buNone/>
                      </a:pPr>
                      <a:r>
                        <a:rPr lang="zh-CN" altLang="en-US"/>
                        <a:t>寡头垄断市场</a:t>
                      </a:r>
                    </a:p>
                  </a:txBody>
                  <a:tcPr/>
                </a:tc>
                <a:tc>
                  <a:txBody>
                    <a:bodyPr/>
                    <a:lstStyle/>
                    <a:p>
                      <a:pPr>
                        <a:buNone/>
                      </a:pPr>
                      <a:r>
                        <a:rPr lang="zh-CN" altLang="en-US"/>
                        <a:t>完全垄断市场</a:t>
                      </a:r>
                    </a:p>
                  </a:txBody>
                  <a:tcPr/>
                </a:tc>
                <a:extLst>
                  <a:ext uri="{0D108BD9-81ED-4DB2-BD59-A6C34878D82A}">
                    <a16:rowId xmlns:a16="http://schemas.microsoft.com/office/drawing/2014/main" val="10000"/>
                  </a:ext>
                </a:extLst>
              </a:tr>
              <a:tr h="748030">
                <a:tc>
                  <a:txBody>
                    <a:bodyPr/>
                    <a:lstStyle/>
                    <a:p>
                      <a:pPr>
                        <a:buNone/>
                      </a:pPr>
                      <a:r>
                        <a:rPr lang="zh-CN" altLang="en-US"/>
                        <a:t>生产者的数量</a:t>
                      </a:r>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extLst>
                  <a:ext uri="{0D108BD9-81ED-4DB2-BD59-A6C34878D82A}">
                    <a16:rowId xmlns:a16="http://schemas.microsoft.com/office/drawing/2014/main" val="10001"/>
                  </a:ext>
                </a:extLst>
              </a:tr>
              <a:tr h="748030">
                <a:tc>
                  <a:txBody>
                    <a:bodyPr/>
                    <a:lstStyle/>
                    <a:p>
                      <a:pPr>
                        <a:buNone/>
                      </a:pPr>
                      <a:r>
                        <a:rPr lang="zh-CN" altLang="en-US"/>
                        <a:t>产品的差异程度</a:t>
                      </a:r>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extLst>
                  <a:ext uri="{0D108BD9-81ED-4DB2-BD59-A6C34878D82A}">
                    <a16:rowId xmlns:a16="http://schemas.microsoft.com/office/drawing/2014/main" val="10002"/>
                  </a:ext>
                </a:extLst>
              </a:tr>
              <a:tr h="748030">
                <a:tc>
                  <a:txBody>
                    <a:bodyPr/>
                    <a:lstStyle/>
                    <a:p>
                      <a:pPr>
                        <a:buNone/>
                      </a:pPr>
                      <a:r>
                        <a:rPr lang="zh-CN" altLang="en-US"/>
                        <a:t>市场的进入障碍</a:t>
                      </a:r>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extLst>
                  <a:ext uri="{0D108BD9-81ED-4DB2-BD59-A6C34878D82A}">
                    <a16:rowId xmlns:a16="http://schemas.microsoft.com/office/drawing/2014/main" val="10003"/>
                  </a:ext>
                </a:extLst>
              </a:tr>
            </a:tbl>
          </a:graphicData>
        </a:graphic>
      </p:graphicFrame>
      <p:cxnSp>
        <p:nvCxnSpPr>
          <p:cNvPr id="8" name="直接连接符 7"/>
          <p:cNvCxnSpPr/>
          <p:nvPr/>
        </p:nvCxnSpPr>
        <p:spPr>
          <a:xfrm>
            <a:off x="1014095" y="1706880"/>
            <a:ext cx="2286000" cy="72009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1014095" y="931545"/>
            <a:ext cx="697627" cy="400110"/>
          </a:xfrm>
          <a:prstGeom prst="rect">
            <a:avLst/>
          </a:prstGeom>
          <a:noFill/>
        </p:spPr>
        <p:txBody>
          <a:bodyPr wrap="none" rtlCol="0" anchor="t">
            <a:spAutoFit/>
          </a:bodyPr>
          <a:lstStyle/>
          <a:p>
            <a:pPr algn="l">
              <a:buClrTx/>
              <a:buSzTx/>
              <a:buFontTx/>
            </a:pPr>
            <a:r>
              <a:rPr lang="zh-CN" altLang="en-US" sz="2000" dirty="0"/>
              <a:t>小结</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1384995"/>
          </a:xfrm>
          <a:prstGeom prst="rect">
            <a:avLst/>
          </a:prstGeom>
          <a:noFill/>
        </p:spPr>
        <p:txBody>
          <a:bodyPr wrap="square" rtlCol="0" anchor="t">
            <a:spAutoFit/>
          </a:bodyPr>
          <a:lstStyle/>
          <a:p>
            <a:pPr algn="l">
              <a:lnSpc>
                <a:spcPct val="150000"/>
              </a:lnSpc>
              <a:defRPr/>
            </a:pPr>
            <a:r>
              <a:rPr lang="zh-CN" altLang="en-US" sz="2000" dirty="0">
                <a:sym typeface="+mn-ea"/>
              </a:rPr>
              <a:t>二、</a:t>
            </a:r>
            <a:r>
              <a:rPr lang="zh-CN" altLang="en-US" sz="2000" dirty="0">
                <a:sym typeface="+mn-lt"/>
              </a:rPr>
              <a:t>完全竞争市场中生产者的行为</a:t>
            </a:r>
          </a:p>
          <a:p>
            <a:pPr algn="l">
              <a:lnSpc>
                <a:spcPct val="150000"/>
              </a:lnSpc>
              <a:buClrTx/>
              <a:buSzTx/>
              <a:buFontTx/>
            </a:pPr>
            <a:r>
              <a:rPr lang="en-US" altLang="zh-CN" sz="2000" dirty="0">
                <a:sym typeface="+mn-ea"/>
              </a:rPr>
              <a:t>1.</a:t>
            </a:r>
            <a:r>
              <a:rPr lang="zh-CN" altLang="en-US" sz="2000" dirty="0">
                <a:sym typeface="+mn-lt"/>
              </a:rPr>
              <a:t>完全竞争市场行业的供求曲线和个别企业的需求曲线</a:t>
            </a:r>
          </a:p>
          <a:p>
            <a:pPr algn="l">
              <a:lnSpc>
                <a:spcPct val="100000"/>
              </a:lnSpc>
              <a:buClrTx/>
              <a:buSzTx/>
              <a:buFontTx/>
            </a:pPr>
            <a:endParaRPr lang="zh-CN" altLang="en-US" sz="2400" dirty="0">
              <a:solidFill>
                <a:schemeClr val="bg1"/>
              </a:solidFill>
              <a:sym typeface="+mn-lt"/>
            </a:endParaRPr>
          </a:p>
        </p:txBody>
      </p:sp>
      <p:pic>
        <p:nvPicPr>
          <p:cNvPr id="2" name="图片 1"/>
          <p:cNvPicPr>
            <a:picLocks noChangeAspect="1"/>
          </p:cNvPicPr>
          <p:nvPr/>
        </p:nvPicPr>
        <p:blipFill>
          <a:blip r:embed="rId4"/>
          <a:stretch>
            <a:fillRect/>
          </a:stretch>
        </p:blipFill>
        <p:spPr>
          <a:xfrm>
            <a:off x="2057400" y="2400300"/>
            <a:ext cx="7653020" cy="385699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23975"/>
            <a:ext cx="9779000" cy="2306955"/>
          </a:xfrm>
          <a:prstGeom prst="rect">
            <a:avLst/>
          </a:prstGeom>
          <a:solidFill>
            <a:srgbClr val="0070C0"/>
          </a:solidFill>
        </p:spPr>
        <p:txBody>
          <a:bodyPr wrap="square" rtlCol="0" anchor="t">
            <a:spAutoFit/>
          </a:bodyPr>
          <a:lstStyle/>
          <a:p>
            <a:pPr algn="l">
              <a:lnSpc>
                <a:spcPct val="100000"/>
              </a:lnSpc>
              <a:buClrTx/>
              <a:buSzTx/>
              <a:buFontTx/>
            </a:pPr>
            <a:r>
              <a:rPr lang="zh-CN" altLang="en-US" sz="2400" dirty="0">
                <a:solidFill>
                  <a:schemeClr val="bg1"/>
                </a:solidFill>
                <a:sym typeface="+mn-ea"/>
              </a:rPr>
              <a:t>【例题：单选题】</a:t>
            </a:r>
            <a:r>
              <a:rPr sz="2400" dirty="0">
                <a:solidFill>
                  <a:schemeClr val="bg1"/>
                </a:solidFill>
                <a:sym typeface="+mn-ea"/>
              </a:rPr>
              <a:t>关于完全竞争市场行业的供求曲线和个别企业的需求曲线的表述正确的是(  )。</a:t>
            </a:r>
          </a:p>
          <a:p>
            <a:pPr algn="l">
              <a:lnSpc>
                <a:spcPct val="100000"/>
              </a:lnSpc>
              <a:buClrTx/>
              <a:buSzTx/>
              <a:buFontTx/>
            </a:pPr>
            <a:r>
              <a:rPr lang="zh-CN" altLang="en-US" sz="2400" dirty="0">
                <a:solidFill>
                  <a:schemeClr val="bg1"/>
                </a:solidFill>
                <a:sym typeface="+mn-lt"/>
              </a:rPr>
              <a:t>A.个别企业的需求曲线是一条平行于横轴的水平线 </a:t>
            </a:r>
          </a:p>
          <a:p>
            <a:pPr algn="l">
              <a:lnSpc>
                <a:spcPct val="100000"/>
              </a:lnSpc>
              <a:buClrTx/>
              <a:buSzTx/>
              <a:buFontTx/>
            </a:pPr>
            <a:r>
              <a:rPr lang="zh-CN" altLang="en-US" sz="2400" dirty="0">
                <a:solidFill>
                  <a:schemeClr val="bg1"/>
                </a:solidFill>
                <a:sym typeface="+mn-lt"/>
              </a:rPr>
              <a:t>B.整个行业的需求曲线是一条平行于横轴的水平线 </a:t>
            </a:r>
          </a:p>
          <a:p>
            <a:pPr algn="l">
              <a:lnSpc>
                <a:spcPct val="100000"/>
              </a:lnSpc>
              <a:buClrTx/>
              <a:buSzTx/>
              <a:buFontTx/>
            </a:pPr>
            <a:r>
              <a:rPr lang="zh-CN" altLang="en-US" sz="2400" dirty="0">
                <a:solidFill>
                  <a:schemeClr val="bg1"/>
                </a:solidFill>
                <a:sym typeface="+mn-lt"/>
              </a:rPr>
              <a:t>C.整个行业的需求曲线和某个企业的需求曲线是相同的 </a:t>
            </a:r>
          </a:p>
          <a:p>
            <a:pPr algn="l">
              <a:lnSpc>
                <a:spcPct val="100000"/>
              </a:lnSpc>
              <a:buClrTx/>
              <a:buSzTx/>
              <a:buFontTx/>
            </a:pPr>
            <a:r>
              <a:rPr lang="zh-CN" altLang="en-US" sz="2400" dirty="0">
                <a:solidFill>
                  <a:schemeClr val="bg1"/>
                </a:solidFill>
                <a:sym typeface="+mn-lt"/>
              </a:rPr>
              <a:t>D.个别企业的需求曲线是一条向右下方倾斜的曲线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769441"/>
          </a:xfrm>
          <a:prstGeom prst="rect">
            <a:avLst/>
          </a:prstGeom>
          <a:noFill/>
        </p:spPr>
        <p:txBody>
          <a:bodyPr wrap="square" rtlCol="0" anchor="t">
            <a:spAutoFit/>
          </a:bodyPr>
          <a:lstStyle/>
          <a:p>
            <a:pPr algn="l">
              <a:lnSpc>
                <a:spcPct val="100000"/>
              </a:lnSpc>
              <a:buClrTx/>
              <a:buSzTx/>
              <a:buFontTx/>
            </a:pPr>
            <a:r>
              <a:rPr lang="en-US" altLang="zh-CN" sz="2000" dirty="0">
                <a:sym typeface="+mn-ea"/>
              </a:rPr>
              <a:t>2.</a:t>
            </a:r>
            <a:r>
              <a:rPr lang="zh-CN" altLang="en-US" sz="2000" dirty="0">
                <a:sym typeface="+mn-lt"/>
              </a:rPr>
              <a:t>完全竞争市场上企业的收益曲线</a:t>
            </a:r>
          </a:p>
          <a:p>
            <a:pPr algn="l">
              <a:lnSpc>
                <a:spcPct val="100000"/>
              </a:lnSpc>
              <a:buClrTx/>
              <a:buSzTx/>
              <a:buFontTx/>
            </a:pPr>
            <a:endParaRPr lang="zh-CN" altLang="en-US" sz="2400" dirty="0">
              <a:solidFill>
                <a:schemeClr val="bg1"/>
              </a:solidFill>
              <a:sym typeface="+mn-lt"/>
            </a:endParaRPr>
          </a:p>
        </p:txBody>
      </p:sp>
      <p:graphicFrame>
        <p:nvGraphicFramePr>
          <p:cNvPr id="2" name="表格 1"/>
          <p:cNvGraphicFramePr>
            <a:graphicFrameLocks noGrp="1"/>
          </p:cNvGraphicFramePr>
          <p:nvPr>
            <p:custDataLst>
              <p:tags r:id="rId1"/>
            </p:custDataLst>
          </p:nvPr>
        </p:nvGraphicFramePr>
        <p:xfrm>
          <a:off x="387229" y="2027138"/>
          <a:ext cx="7155717" cy="3108960"/>
        </p:xfrm>
        <a:graphic>
          <a:graphicData uri="http://schemas.openxmlformats.org/drawingml/2006/table">
            <a:tbl>
              <a:tblPr firstRow="1" bandRow="1">
                <a:tableStyleId>{69CF1AB2-1976-4502-BF36-3FF5EA218861}</a:tableStyleId>
              </a:tblPr>
              <a:tblGrid>
                <a:gridCol w="1366520">
                  <a:extLst>
                    <a:ext uri="{9D8B030D-6E8A-4147-A177-3AD203B41FA5}">
                      <a16:colId xmlns:a16="http://schemas.microsoft.com/office/drawing/2014/main" val="20000"/>
                    </a:ext>
                  </a:extLst>
                </a:gridCol>
                <a:gridCol w="3193415">
                  <a:extLst>
                    <a:ext uri="{9D8B030D-6E8A-4147-A177-3AD203B41FA5}">
                      <a16:colId xmlns:a16="http://schemas.microsoft.com/office/drawing/2014/main" val="20001"/>
                    </a:ext>
                  </a:extLst>
                </a:gridCol>
                <a:gridCol w="2595782">
                  <a:extLst>
                    <a:ext uri="{9D8B030D-6E8A-4147-A177-3AD203B41FA5}">
                      <a16:colId xmlns:a16="http://schemas.microsoft.com/office/drawing/2014/main" val="20002"/>
                    </a:ext>
                  </a:extLst>
                </a:gridCol>
              </a:tblGrid>
              <a:tr h="396240">
                <a:tc>
                  <a:txBody>
                    <a:bodyPr/>
                    <a:lstStyle/>
                    <a:p>
                      <a:r>
                        <a:rPr lang="zh-CN" altLang="en-US" sz="2000" dirty="0"/>
                        <a:t>收益类别</a:t>
                      </a:r>
                    </a:p>
                  </a:txBody>
                  <a:tcPr/>
                </a:tc>
                <a:tc>
                  <a:txBody>
                    <a:bodyPr/>
                    <a:lstStyle/>
                    <a:p>
                      <a:r>
                        <a:rPr lang="zh-CN" altLang="en-US" sz="2000" dirty="0"/>
                        <a:t>定义</a:t>
                      </a:r>
                    </a:p>
                  </a:txBody>
                  <a:tcPr/>
                </a:tc>
                <a:tc>
                  <a:txBody>
                    <a:bodyPr/>
                    <a:lstStyle/>
                    <a:p>
                      <a:r>
                        <a:rPr lang="zh-CN" altLang="en-US" sz="2000" dirty="0"/>
                        <a:t>计算</a:t>
                      </a:r>
                    </a:p>
                  </a:txBody>
                  <a:tcPr/>
                </a:tc>
                <a:extLst>
                  <a:ext uri="{0D108BD9-81ED-4DB2-BD59-A6C34878D82A}">
                    <a16:rowId xmlns:a16="http://schemas.microsoft.com/office/drawing/2014/main" val="10000"/>
                  </a:ext>
                </a:extLst>
              </a:tr>
              <a:tr h="396240">
                <a:tc>
                  <a:txBody>
                    <a:bodyPr/>
                    <a:lstStyle/>
                    <a:p>
                      <a:r>
                        <a:rPr lang="zh-CN" altLang="en-US" sz="2000" dirty="0">
                          <a:solidFill>
                            <a:srgbClr val="FF0000"/>
                          </a:solidFill>
                        </a:rPr>
                        <a:t>总收益</a:t>
                      </a:r>
                      <a:r>
                        <a:rPr lang="en-US" altLang="zh-CN" sz="2000" dirty="0">
                          <a:solidFill>
                            <a:srgbClr val="FF0000"/>
                          </a:solidFill>
                        </a:rPr>
                        <a:t>R</a:t>
                      </a:r>
                      <a:endParaRPr lang="zh-CN" altLang="en-US" sz="2000" dirty="0">
                        <a:solidFill>
                          <a:srgbClr val="FF0000"/>
                        </a:solidFill>
                      </a:endParaRPr>
                    </a:p>
                  </a:txBody>
                  <a:tcPr/>
                </a:tc>
                <a:tc>
                  <a:txBody>
                    <a:bodyPr/>
                    <a:lstStyle/>
                    <a:p>
                      <a:r>
                        <a:rPr lang="zh-CN" altLang="en-US" sz="2000" dirty="0"/>
                        <a:t>企业出售一定数量的产品获得的全部收入</a:t>
                      </a:r>
                    </a:p>
                  </a:txBody>
                  <a:tcPr/>
                </a:tc>
                <a:tc>
                  <a:txBody>
                    <a:bodyPr/>
                    <a:lstStyle/>
                    <a:p>
                      <a:endParaRPr lang="zh-CN"/>
                    </a:p>
                  </a:txBody>
                  <a:tcPr>
                    <a:blipFill>
                      <a:blip r:embed="rId5"/>
                      <a:stretch>
                        <a:fillRect l="-205204" t="-106250" r="-372" b="-518750"/>
                      </a:stretch>
                    </a:blipFill>
                  </a:tcPr>
                </a:tc>
                <a:extLst>
                  <a:ext uri="{0D108BD9-81ED-4DB2-BD59-A6C34878D82A}">
                    <a16:rowId xmlns:a16="http://schemas.microsoft.com/office/drawing/2014/main" val="10001"/>
                  </a:ext>
                </a:extLst>
              </a:tr>
              <a:tr h="1005840">
                <a:tc>
                  <a:txBody>
                    <a:bodyPr/>
                    <a:lstStyle/>
                    <a:p>
                      <a:r>
                        <a:rPr lang="zh-CN" altLang="en-US" sz="2000" dirty="0">
                          <a:solidFill>
                            <a:srgbClr val="FF0000"/>
                          </a:solidFill>
                        </a:rPr>
                        <a:t>平均收益</a:t>
                      </a:r>
                      <a:r>
                        <a:rPr lang="en-US" altLang="zh-CN" sz="2000" dirty="0">
                          <a:solidFill>
                            <a:srgbClr val="FF0000"/>
                          </a:solidFill>
                        </a:rPr>
                        <a:t>AR</a:t>
                      </a:r>
                      <a:endParaRPr lang="zh-CN" altLang="en-US" sz="2000" dirty="0">
                        <a:solidFill>
                          <a:srgbClr val="FF0000"/>
                        </a:solidFill>
                      </a:endParaRPr>
                    </a:p>
                  </a:txBody>
                  <a:tcPr/>
                </a:tc>
                <a:tc>
                  <a:txBody>
                    <a:bodyPr/>
                    <a:lstStyle/>
                    <a:p>
                      <a:endParaRPr lang="zh-CN"/>
                    </a:p>
                  </a:txBody>
                  <a:tcPr>
                    <a:blipFill>
                      <a:blip r:embed="rId5"/>
                      <a:stretch>
                        <a:fillRect l="-33981" t="-83544" r="-65534" b="-110127"/>
                      </a:stretch>
                    </a:blipFill>
                  </a:tcPr>
                </a:tc>
                <a:tc>
                  <a:txBody>
                    <a:bodyPr/>
                    <a:lstStyle/>
                    <a:p>
                      <a:endParaRPr lang="zh-CN"/>
                    </a:p>
                  </a:txBody>
                  <a:tcPr>
                    <a:blipFill>
                      <a:blip r:embed="rId5"/>
                      <a:stretch>
                        <a:fillRect l="-205204" t="-83544" r="-372" b="-110127"/>
                      </a:stretch>
                    </a:blipFill>
                  </a:tcPr>
                </a:tc>
                <a:extLst>
                  <a:ext uri="{0D108BD9-81ED-4DB2-BD59-A6C34878D82A}">
                    <a16:rowId xmlns:a16="http://schemas.microsoft.com/office/drawing/2014/main" val="10002"/>
                  </a:ext>
                </a:extLst>
              </a:tr>
              <a:tr h="1005840">
                <a:tc>
                  <a:txBody>
                    <a:bodyPr/>
                    <a:lstStyle/>
                    <a:p>
                      <a:r>
                        <a:rPr lang="zh-CN" altLang="en-US" sz="2000" dirty="0">
                          <a:solidFill>
                            <a:srgbClr val="FF0000"/>
                          </a:solidFill>
                        </a:rPr>
                        <a:t>边际收益</a:t>
                      </a:r>
                      <a:r>
                        <a:rPr lang="en-US" altLang="zh-CN" sz="2000" dirty="0">
                          <a:solidFill>
                            <a:srgbClr val="FF0000"/>
                          </a:solidFill>
                        </a:rPr>
                        <a:t>MR</a:t>
                      </a:r>
                      <a:endParaRPr lang="zh-CN" altLang="en-US" sz="2000" dirty="0">
                        <a:solidFill>
                          <a:srgbClr val="FF0000"/>
                        </a:solidFill>
                      </a:endParaRPr>
                    </a:p>
                  </a:txBody>
                  <a:tcPr/>
                </a:tc>
                <a:tc>
                  <a:txBody>
                    <a:bodyPr/>
                    <a:lstStyle/>
                    <a:p>
                      <a:r>
                        <a:rPr lang="zh-CN" altLang="en-US" sz="2000" dirty="0"/>
                        <a:t>增加一个单位商品的销售时总收益的增加量</a:t>
                      </a:r>
                    </a:p>
                  </a:txBody>
                  <a:tcPr/>
                </a:tc>
                <a:tc>
                  <a:txBody>
                    <a:bodyPr/>
                    <a:lstStyle/>
                    <a:p>
                      <a:endParaRPr lang="zh-CN"/>
                    </a:p>
                  </a:txBody>
                  <a:tcPr>
                    <a:blipFill>
                      <a:blip r:embed="rId5"/>
                      <a:stretch>
                        <a:fillRect l="-205204" t="-181250" r="-372" b="-8750"/>
                      </a:stretch>
                    </a:blipFill>
                  </a:tcPr>
                </a:tc>
                <a:extLst>
                  <a:ext uri="{0D108BD9-81ED-4DB2-BD59-A6C34878D82A}">
                    <a16:rowId xmlns:a16="http://schemas.microsoft.com/office/drawing/2014/main" val="10003"/>
                  </a:ext>
                </a:extLst>
              </a:tr>
            </a:tbl>
          </a:graphicData>
        </a:graphic>
      </p:graphicFrame>
      <p:pic>
        <p:nvPicPr>
          <p:cNvPr id="8" name="图片 7"/>
          <p:cNvPicPr>
            <a:picLocks noChangeAspect="1"/>
          </p:cNvPicPr>
          <p:nvPr/>
        </p:nvPicPr>
        <p:blipFill>
          <a:blip r:embed="rId6"/>
          <a:stretch>
            <a:fillRect/>
          </a:stretch>
        </p:blipFill>
        <p:spPr>
          <a:xfrm>
            <a:off x="7952105" y="2026920"/>
            <a:ext cx="4029075" cy="3108960"/>
          </a:xfrm>
          <a:prstGeom prst="rect">
            <a:avLst/>
          </a:prstGeom>
        </p:spPr>
      </p:pic>
      <p:sp>
        <p:nvSpPr>
          <p:cNvPr id="9" name="文本框 8"/>
          <p:cNvSpPr txBox="1"/>
          <p:nvPr/>
        </p:nvSpPr>
        <p:spPr>
          <a:xfrm>
            <a:off x="691515" y="5685790"/>
            <a:ext cx="8682990" cy="460375"/>
          </a:xfrm>
          <a:prstGeom prst="rect">
            <a:avLst/>
          </a:prstGeom>
          <a:solidFill>
            <a:srgbClr val="FFC000"/>
          </a:solidFill>
        </p:spPr>
        <p:txBody>
          <a:bodyPr wrap="square" rtlCol="0" anchor="t">
            <a:spAutoFit/>
          </a:bodyPr>
          <a:lstStyle/>
          <a:p>
            <a:pPr algn="l">
              <a:buClrTx/>
              <a:buSzTx/>
              <a:buFontTx/>
            </a:pPr>
            <a:r>
              <a:rPr lang="zh-CN" altLang="en-US" sz="2400" dirty="0">
                <a:solidFill>
                  <a:schemeClr val="bg1"/>
                </a:solidFill>
                <a:sym typeface="+mn-ea"/>
              </a:rPr>
              <a:t>完全竞争企业的平均收益线、边际收益线、需求曲线三线重合</a:t>
            </a:r>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1384995"/>
          </a:xfrm>
          <a:prstGeom prst="rect">
            <a:avLst/>
          </a:prstGeom>
          <a:noFill/>
        </p:spPr>
        <p:txBody>
          <a:bodyPr wrap="square" rtlCol="0" anchor="t">
            <a:spAutoFit/>
          </a:bodyPr>
          <a:lstStyle/>
          <a:p>
            <a:pPr algn="l">
              <a:lnSpc>
                <a:spcPct val="150000"/>
              </a:lnSpc>
              <a:buClrTx/>
              <a:buSzTx/>
              <a:buFontTx/>
            </a:pPr>
            <a:r>
              <a:rPr lang="en-US" altLang="zh-CN" sz="2000" dirty="0">
                <a:sym typeface="+mn-ea"/>
              </a:rPr>
              <a:t>3.</a:t>
            </a:r>
            <a:r>
              <a:rPr lang="zh-CN" altLang="en-US" sz="2000" dirty="0">
                <a:sym typeface="+mn-lt"/>
              </a:rPr>
              <a:t>完全竞争市场</a:t>
            </a:r>
            <a:r>
              <a:rPr lang="zh-CN" altLang="en-US" sz="2000" dirty="0">
                <a:sym typeface="+mn-ea"/>
              </a:rPr>
              <a:t>上企业产量决策的基本原则</a:t>
            </a:r>
            <a:endParaRPr lang="zh-CN" altLang="en-US" sz="2000" dirty="0">
              <a:sym typeface="+mn-lt"/>
            </a:endParaRPr>
          </a:p>
          <a:p>
            <a:pPr algn="l">
              <a:lnSpc>
                <a:spcPct val="150000"/>
              </a:lnSpc>
              <a:buClrTx/>
              <a:buSzTx/>
              <a:buFontTx/>
            </a:pPr>
            <a:r>
              <a:rPr lang="zh-CN" altLang="en-US" sz="2000" dirty="0">
                <a:sym typeface="+mn-ea"/>
              </a:rPr>
              <a:t>边际收益MR＝边际成本MC    此时的产量为最优产量。</a:t>
            </a:r>
            <a:endParaRPr lang="zh-CN" altLang="en-US" sz="2000" dirty="0"/>
          </a:p>
          <a:p>
            <a:pPr algn="l">
              <a:lnSpc>
                <a:spcPct val="100000"/>
              </a:lnSpc>
              <a:buClrTx/>
              <a:buSzTx/>
              <a:buFontTx/>
            </a:pPr>
            <a:endParaRPr lang="zh-CN" altLang="en-US" sz="2400" dirty="0">
              <a:solidFill>
                <a:srgbClr val="FFC000"/>
              </a:solidFill>
              <a:sym typeface="+mn-ea"/>
            </a:endParaRPr>
          </a:p>
        </p:txBody>
      </p:sp>
      <p:pic>
        <p:nvPicPr>
          <p:cNvPr id="8" name="图片 7"/>
          <p:cNvPicPr>
            <a:picLocks noChangeAspect="1"/>
          </p:cNvPicPr>
          <p:nvPr/>
        </p:nvPicPr>
        <p:blipFill>
          <a:blip r:embed="rId4"/>
          <a:stretch>
            <a:fillRect/>
          </a:stretch>
        </p:blipFill>
        <p:spPr>
          <a:xfrm>
            <a:off x="6899275" y="2347595"/>
            <a:ext cx="4761230" cy="3041650"/>
          </a:xfrm>
          <a:prstGeom prst="rect">
            <a:avLst/>
          </a:prstGeom>
        </p:spPr>
      </p:pic>
      <p:pic>
        <p:nvPicPr>
          <p:cNvPr id="9" name="图片 8"/>
          <p:cNvPicPr>
            <a:picLocks noChangeAspect="1"/>
          </p:cNvPicPr>
          <p:nvPr/>
        </p:nvPicPr>
        <p:blipFill>
          <a:blip r:embed="rId5"/>
          <a:stretch>
            <a:fillRect/>
          </a:stretch>
        </p:blipFill>
        <p:spPr>
          <a:xfrm>
            <a:off x="1347470" y="2347595"/>
            <a:ext cx="5180965" cy="3041015"/>
          </a:xfrm>
          <a:prstGeom prst="rect">
            <a:avLst/>
          </a:prstGeom>
        </p:spPr>
      </p:pic>
      <p:sp>
        <p:nvSpPr>
          <p:cNvPr id="10" name="文本框 9"/>
          <p:cNvSpPr txBox="1"/>
          <p:nvPr/>
        </p:nvSpPr>
        <p:spPr>
          <a:xfrm>
            <a:off x="1347470" y="5855335"/>
            <a:ext cx="10489565" cy="829945"/>
          </a:xfrm>
          <a:prstGeom prst="rect">
            <a:avLst/>
          </a:prstGeom>
          <a:noFill/>
        </p:spPr>
        <p:txBody>
          <a:bodyPr wrap="square" rtlCol="0" anchor="t">
            <a:spAutoFit/>
          </a:bodyPr>
          <a:lstStyle/>
          <a:p>
            <a:pPr algn="l">
              <a:buClrTx/>
              <a:buSzTx/>
              <a:buFontTx/>
            </a:pPr>
            <a:r>
              <a:rPr lang="zh-CN" altLang="en-US" sz="2400" dirty="0">
                <a:solidFill>
                  <a:srgbClr val="FFC000"/>
                </a:solidFill>
              </a:rPr>
              <a:t>注意:</a:t>
            </a:r>
            <a:r>
              <a:rPr lang="zh-CN" altLang="en-US" sz="2400" dirty="0">
                <a:solidFill>
                  <a:srgbClr val="FFC000"/>
                </a:solidFill>
                <a:sym typeface="+mn-ea"/>
              </a:rPr>
              <a:t>MR＝MC时，企业不一定会获得最大化的利润 ，也可能是亏损最小化。</a:t>
            </a:r>
            <a:endParaRPr lang="zh-CN" altLang="en-US" sz="2400" dirty="0">
              <a:solidFill>
                <a:schemeClr val="bg1"/>
              </a:solidFill>
            </a:endParaRPr>
          </a:p>
          <a:p>
            <a:pPr algn="l">
              <a:buClrTx/>
              <a:buSzTx/>
              <a:buFontTx/>
            </a:pPr>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94654" y="1182824"/>
            <a:ext cx="9779000" cy="4524315"/>
          </a:xfrm>
          <a:prstGeom prst="rect">
            <a:avLst/>
          </a:prstGeom>
          <a:noFill/>
        </p:spPr>
        <p:txBody>
          <a:bodyPr wrap="square" rtlCol="0" anchor="t">
            <a:spAutoFit/>
          </a:bodyPr>
          <a:lstStyle/>
          <a:p>
            <a:pPr algn="l">
              <a:lnSpc>
                <a:spcPct val="150000"/>
              </a:lnSpc>
              <a:buClrTx/>
              <a:buSzTx/>
              <a:buFontTx/>
            </a:pPr>
            <a:r>
              <a:rPr lang="zh-CN" altLang="en-US" sz="2000" dirty="0">
                <a:sym typeface="+mn-ea"/>
              </a:rPr>
              <a:t>所以，边际成本等于边际收益既可以作为利润最大化均衡条件，也可称为亏损最小的均衡条件。</a:t>
            </a:r>
          </a:p>
          <a:p>
            <a:pPr algn="l">
              <a:lnSpc>
                <a:spcPct val="150000"/>
              </a:lnSpc>
              <a:buClrTx/>
              <a:buSzTx/>
              <a:buFontTx/>
            </a:pPr>
            <a:r>
              <a:rPr lang="en-US" altLang="zh-CN" sz="2000" dirty="0">
                <a:sym typeface="+mn-ea"/>
              </a:rPr>
              <a:t>4.</a:t>
            </a:r>
            <a:r>
              <a:rPr lang="zh-CN" altLang="en-US" sz="2000" dirty="0">
                <a:sym typeface="+mn-lt"/>
              </a:rPr>
              <a:t>完全竞争市场</a:t>
            </a:r>
            <a:r>
              <a:rPr lang="zh-CN" altLang="en-US" sz="2000" dirty="0">
                <a:sym typeface="+mn-ea"/>
              </a:rPr>
              <a:t>上企业的短期供给曲线</a:t>
            </a:r>
          </a:p>
          <a:p>
            <a:pPr algn="l">
              <a:lnSpc>
                <a:spcPct val="150000"/>
              </a:lnSpc>
              <a:buClrTx/>
              <a:buSzTx/>
              <a:buFontTx/>
            </a:pPr>
            <a:r>
              <a:rPr lang="zh-CN" altLang="en-US" sz="2000" dirty="0">
                <a:sym typeface="+mn-ea"/>
              </a:rPr>
              <a:t>追求利润最大化的企业，总是按照边际收益＝边际成本的原则来选择最优生产规模。</a:t>
            </a:r>
            <a:endParaRPr lang="zh-CN" altLang="en-US" sz="2000" dirty="0"/>
          </a:p>
          <a:p>
            <a:pPr algn="l">
              <a:lnSpc>
                <a:spcPct val="150000"/>
              </a:lnSpc>
              <a:buClrTx/>
              <a:buSzTx/>
              <a:buFontTx/>
            </a:pPr>
            <a:r>
              <a:rPr lang="zh-CN" altLang="en-US" sz="2000" dirty="0">
                <a:sym typeface="+mn-ea"/>
              </a:rPr>
              <a:t>当边际成本小于边际收益时，企业扩大产量，供给增加。</a:t>
            </a:r>
            <a:endParaRPr lang="zh-CN" altLang="en-US" sz="2000" dirty="0"/>
          </a:p>
          <a:p>
            <a:pPr algn="l">
              <a:lnSpc>
                <a:spcPct val="150000"/>
              </a:lnSpc>
              <a:buClrTx/>
              <a:buSzTx/>
              <a:buFontTx/>
            </a:pPr>
            <a:r>
              <a:rPr lang="zh-CN" altLang="en-US" sz="2000" dirty="0">
                <a:sym typeface="+mn-ea"/>
              </a:rPr>
              <a:t>当边际成本大于边际收益时，企业缩小产量，供给减少。</a:t>
            </a:r>
            <a:endParaRPr lang="zh-CN" altLang="en-US" sz="2000" dirty="0"/>
          </a:p>
          <a:p>
            <a:pPr algn="l">
              <a:lnSpc>
                <a:spcPct val="150000"/>
              </a:lnSpc>
              <a:buClrTx/>
              <a:buSzTx/>
              <a:buFontTx/>
            </a:pPr>
            <a:r>
              <a:rPr lang="zh-CN" altLang="en-US" sz="2400" dirty="0">
                <a:solidFill>
                  <a:srgbClr val="FFC000"/>
                </a:solidFill>
                <a:sym typeface="+mn-ea"/>
              </a:rPr>
              <a:t>所以：企业的边际成本曲线是其短期供给曲线</a:t>
            </a:r>
            <a:endParaRPr lang="zh-CN" altLang="en-US" sz="2000" dirty="0"/>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4458400"/>
          </a:xfrm>
          <a:prstGeom prst="rect">
            <a:avLst/>
          </a:prstGeom>
          <a:noFill/>
        </p:spPr>
        <p:txBody>
          <a:bodyPr wrap="square" rtlCol="0" anchor="t">
            <a:spAutoFit/>
          </a:bodyPr>
          <a:lstStyle/>
          <a:p>
            <a:pPr algn="l">
              <a:lnSpc>
                <a:spcPct val="150000"/>
              </a:lnSpc>
              <a:buClrTx/>
              <a:buSzTx/>
              <a:buFontTx/>
              <a:defRPr/>
            </a:pPr>
            <a:r>
              <a:rPr lang="zh-CN" altLang="en-US" sz="2000" dirty="0">
                <a:sym typeface="+mn-ea"/>
              </a:rPr>
              <a:t>三、</a:t>
            </a:r>
            <a:r>
              <a:rPr lang="zh-CN" altLang="en-US" sz="2000" dirty="0">
                <a:sym typeface="+mn-lt"/>
              </a:rPr>
              <a:t>完全垄断市场中生产者的行为</a:t>
            </a:r>
          </a:p>
          <a:p>
            <a:pPr algn="l">
              <a:lnSpc>
                <a:spcPct val="150000"/>
              </a:lnSpc>
              <a:buClrTx/>
              <a:buSzTx/>
              <a:buFontTx/>
              <a:defRPr/>
            </a:pPr>
            <a:r>
              <a:rPr lang="en-US" altLang="zh-CN" sz="2000" dirty="0">
                <a:sym typeface="+mn-lt"/>
              </a:rPr>
              <a:t>1.</a:t>
            </a:r>
            <a:r>
              <a:rPr lang="zh-CN" altLang="en-US" sz="2000" dirty="0">
                <a:sym typeface="+mn-ea"/>
              </a:rPr>
              <a:t>完全垄断市场的需求曲线</a:t>
            </a:r>
          </a:p>
          <a:p>
            <a:pPr algn="l">
              <a:lnSpc>
                <a:spcPct val="150000"/>
              </a:lnSpc>
              <a:buClrTx/>
              <a:buSzTx/>
              <a:buFontTx/>
              <a:defRPr/>
            </a:pPr>
            <a:r>
              <a:rPr lang="zh-CN" altLang="en-US" sz="2000" dirty="0">
                <a:sym typeface="+mn-ea"/>
              </a:rPr>
              <a:t>完全垄断企业的需求曲线就是行业的需求曲线，二者完全相同，这是完全垄断企业和完全竞争市场中企业的一个重要区别。</a:t>
            </a:r>
            <a:endParaRPr lang="zh-CN" altLang="en-US" sz="2000" dirty="0"/>
          </a:p>
          <a:p>
            <a:pPr algn="l">
              <a:lnSpc>
                <a:spcPct val="150000"/>
              </a:lnSpc>
              <a:buClrTx/>
              <a:buSzTx/>
              <a:buFontTx/>
              <a:defRPr/>
            </a:pPr>
            <a:r>
              <a:rPr lang="zh-CN" altLang="en-US" sz="2000" dirty="0">
                <a:sym typeface="+mn-ea"/>
              </a:rPr>
              <a:t>完全垄断企业的需求曲线向右下方倾斜，斜率为负。</a:t>
            </a:r>
          </a:p>
          <a:p>
            <a:pPr algn="l">
              <a:lnSpc>
                <a:spcPct val="150000"/>
              </a:lnSpc>
              <a:buClrTx/>
              <a:buSzTx/>
              <a:buFontTx/>
              <a:defRPr/>
            </a:pPr>
            <a:r>
              <a:rPr lang="en-US" altLang="zh-CN" sz="2000" dirty="0">
                <a:sym typeface="+mn-lt"/>
              </a:rPr>
              <a:t>2.</a:t>
            </a:r>
            <a:r>
              <a:rPr lang="zh-CN" altLang="en-US" sz="2000" dirty="0">
                <a:sym typeface="+mn-ea"/>
              </a:rPr>
              <a:t>完全垄断企业的平均收益与边际收益</a:t>
            </a:r>
          </a:p>
          <a:p>
            <a:pPr algn="l">
              <a:lnSpc>
                <a:spcPct val="150000"/>
              </a:lnSpc>
              <a:buClrTx/>
              <a:buSzTx/>
              <a:buFontTx/>
              <a:defRPr/>
            </a:pPr>
            <a:r>
              <a:rPr lang="zh-CN" altLang="en-US" sz="2400" dirty="0">
                <a:solidFill>
                  <a:srgbClr val="FFC000"/>
                </a:solidFill>
                <a:sym typeface="+mn-ea"/>
              </a:rPr>
              <a:t>在完全垄断市场上，企业的平均收益AR＝单位产品</a:t>
            </a:r>
            <a:endParaRPr lang="en-US" altLang="zh-CN" sz="2400" dirty="0">
              <a:solidFill>
                <a:srgbClr val="FFC000"/>
              </a:solidFill>
              <a:sym typeface="+mn-ea"/>
            </a:endParaRPr>
          </a:p>
          <a:p>
            <a:pPr algn="l">
              <a:lnSpc>
                <a:spcPct val="150000"/>
              </a:lnSpc>
              <a:buClrTx/>
              <a:buSzTx/>
              <a:buFontTx/>
              <a:defRPr/>
            </a:pPr>
            <a:r>
              <a:rPr lang="zh-CN" altLang="en-US" sz="2400" dirty="0">
                <a:solidFill>
                  <a:srgbClr val="FFC000"/>
                </a:solidFill>
                <a:sym typeface="+mn-ea"/>
              </a:rPr>
              <a:t>的价格P</a:t>
            </a:r>
            <a:endParaRPr lang="zh-CN" altLang="en-US" sz="2400" dirty="0">
              <a:solidFill>
                <a:srgbClr val="FFC000"/>
              </a:solidFill>
            </a:endParaRPr>
          </a:p>
          <a:p>
            <a:pPr algn="l">
              <a:lnSpc>
                <a:spcPct val="150000"/>
              </a:lnSpc>
              <a:buClrTx/>
              <a:buSzTx/>
              <a:buFontTx/>
              <a:defRPr/>
            </a:pPr>
            <a:r>
              <a:rPr lang="zh-CN" altLang="en-US" sz="2400" dirty="0">
                <a:solidFill>
                  <a:srgbClr val="FFC000"/>
                </a:solidFill>
                <a:sym typeface="+mn-ea"/>
              </a:rPr>
              <a:t>企业的边际收益MR＜平均收益AR</a:t>
            </a:r>
            <a:endParaRPr lang="zh-CN" altLang="en-US" sz="1400" dirty="0">
              <a:solidFill>
                <a:schemeClr val="bg1"/>
              </a:solidFill>
              <a:sym typeface="+mn-lt"/>
            </a:endParaRPr>
          </a:p>
        </p:txBody>
      </p:sp>
      <p:pic>
        <p:nvPicPr>
          <p:cNvPr id="2" name="图片 1"/>
          <p:cNvPicPr>
            <a:picLocks noChangeAspect="1"/>
          </p:cNvPicPr>
          <p:nvPr/>
        </p:nvPicPr>
        <p:blipFill>
          <a:blip r:embed="rId4"/>
          <a:stretch>
            <a:fillRect/>
          </a:stretch>
        </p:blipFill>
        <p:spPr>
          <a:xfrm>
            <a:off x="8142439" y="3789310"/>
            <a:ext cx="3228975" cy="2238375"/>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5539978"/>
          </a:xfrm>
          <a:prstGeom prst="rect">
            <a:avLst/>
          </a:prstGeom>
          <a:noFill/>
        </p:spPr>
        <p:txBody>
          <a:bodyPr wrap="square" rtlCol="0" anchor="t">
            <a:spAutoFit/>
          </a:bodyPr>
          <a:lstStyle/>
          <a:p>
            <a:pPr algn="l">
              <a:lnSpc>
                <a:spcPct val="150000"/>
              </a:lnSpc>
              <a:buClrTx/>
              <a:buSzTx/>
              <a:buFontTx/>
              <a:defRPr/>
            </a:pPr>
            <a:r>
              <a:rPr lang="zh-CN" altLang="en-US" sz="2000" dirty="0">
                <a:sym typeface="+mn-ea"/>
              </a:rPr>
              <a:t>原因是单位产品价格随着销售量的增加而下降，如：</a:t>
            </a:r>
            <a:endParaRPr lang="zh-CN" altLang="en-US" sz="2000" dirty="0"/>
          </a:p>
          <a:p>
            <a:pPr algn="l">
              <a:lnSpc>
                <a:spcPct val="150000"/>
              </a:lnSpc>
              <a:buClrTx/>
              <a:buSzTx/>
              <a:buFontTx/>
              <a:defRPr/>
            </a:pPr>
            <a:r>
              <a:rPr lang="zh-CN" altLang="en-US" sz="2000" dirty="0">
                <a:sym typeface="+mn-ea"/>
              </a:rPr>
              <a:t>（1）企业销售1单位产品，价格为11元，总收益=11元。</a:t>
            </a:r>
            <a:endParaRPr lang="zh-CN" altLang="en-US" sz="2000" dirty="0"/>
          </a:p>
          <a:p>
            <a:pPr algn="l">
              <a:lnSpc>
                <a:spcPct val="150000"/>
              </a:lnSpc>
              <a:buClrTx/>
              <a:buSzTx/>
              <a:buFontTx/>
              <a:defRPr/>
            </a:pPr>
            <a:r>
              <a:rPr lang="zh-CN" altLang="en-US" sz="2000" dirty="0">
                <a:sym typeface="+mn-ea"/>
              </a:rPr>
              <a:t>（2）企业增加1个单位销售，即销售2单位产品时，单位价格降为10元，</a:t>
            </a:r>
            <a:endParaRPr lang="zh-CN" altLang="en-US" sz="2000" dirty="0"/>
          </a:p>
          <a:p>
            <a:pPr algn="l">
              <a:lnSpc>
                <a:spcPct val="150000"/>
              </a:lnSpc>
              <a:buClrTx/>
              <a:buSzTx/>
              <a:buFontTx/>
              <a:defRPr/>
            </a:pPr>
            <a:r>
              <a:rPr lang="zh-CN" altLang="en-US" sz="2000" dirty="0">
                <a:sym typeface="+mn-ea"/>
              </a:rPr>
              <a:t>总收益=2*10=20元，</a:t>
            </a:r>
            <a:endParaRPr lang="zh-CN" altLang="en-US" sz="2000" dirty="0"/>
          </a:p>
          <a:p>
            <a:pPr algn="l">
              <a:lnSpc>
                <a:spcPct val="150000"/>
              </a:lnSpc>
              <a:buClrTx/>
              <a:buSzTx/>
              <a:buFontTx/>
              <a:defRPr/>
            </a:pPr>
            <a:r>
              <a:rPr lang="zh-CN" altLang="en-US" sz="2000" dirty="0">
                <a:sym typeface="+mn-ea"/>
              </a:rPr>
              <a:t>平均收益=20/2=10元，等于产品价格</a:t>
            </a:r>
            <a:endParaRPr lang="zh-CN" altLang="en-US" sz="2000" dirty="0"/>
          </a:p>
          <a:p>
            <a:pPr algn="l">
              <a:lnSpc>
                <a:spcPct val="150000"/>
              </a:lnSpc>
              <a:buClrTx/>
              <a:buSzTx/>
              <a:buFontTx/>
              <a:defRPr/>
            </a:pPr>
            <a:r>
              <a:rPr lang="zh-CN" altLang="en-US" sz="2000" dirty="0">
                <a:sym typeface="+mn-ea"/>
              </a:rPr>
              <a:t>边际收益=（20-11）/1=9，小于平均收益</a:t>
            </a:r>
            <a:endParaRPr lang="zh-CN" altLang="en-US" sz="2000" dirty="0"/>
          </a:p>
          <a:p>
            <a:pPr algn="l">
              <a:lnSpc>
                <a:spcPct val="150000"/>
              </a:lnSpc>
              <a:buClrTx/>
              <a:buSzTx/>
              <a:buFontTx/>
              <a:defRPr/>
            </a:pPr>
            <a:r>
              <a:rPr lang="zh-CN" altLang="en-US" sz="2000" dirty="0">
                <a:sym typeface="+mn-ea"/>
              </a:rPr>
              <a:t>（3）企业又增加1个单位销售,即销售3单位产品时，单位价格降为9元。</a:t>
            </a:r>
            <a:endParaRPr lang="zh-CN" altLang="en-US" sz="2000" dirty="0"/>
          </a:p>
          <a:p>
            <a:pPr algn="l">
              <a:lnSpc>
                <a:spcPct val="150000"/>
              </a:lnSpc>
              <a:buClrTx/>
              <a:buSzTx/>
              <a:buFontTx/>
              <a:defRPr/>
            </a:pPr>
            <a:r>
              <a:rPr lang="zh-CN" altLang="en-US" sz="2000" dirty="0">
                <a:sym typeface="+mn-ea"/>
              </a:rPr>
              <a:t>总收益=3*9=27元，</a:t>
            </a:r>
            <a:endParaRPr lang="zh-CN" altLang="en-US" sz="2000" dirty="0"/>
          </a:p>
          <a:p>
            <a:pPr algn="l">
              <a:lnSpc>
                <a:spcPct val="150000"/>
              </a:lnSpc>
              <a:buClrTx/>
              <a:buSzTx/>
              <a:buFontTx/>
              <a:defRPr/>
            </a:pPr>
            <a:r>
              <a:rPr lang="zh-CN" altLang="en-US" sz="2000" dirty="0">
                <a:sym typeface="+mn-ea"/>
              </a:rPr>
              <a:t>平均收益=27/3=9元，等于产品价格；</a:t>
            </a:r>
            <a:endParaRPr lang="zh-CN" altLang="en-US" sz="2000" dirty="0"/>
          </a:p>
          <a:p>
            <a:pPr algn="l">
              <a:lnSpc>
                <a:spcPct val="150000"/>
              </a:lnSpc>
              <a:buClrTx/>
              <a:buSzTx/>
              <a:buFontTx/>
              <a:defRPr/>
            </a:pPr>
            <a:r>
              <a:rPr lang="zh-CN" altLang="en-US" sz="2000" dirty="0">
                <a:sym typeface="+mn-ea"/>
              </a:rPr>
              <a:t>边际收益=（27-20）/1=7元，小于平均收益。</a:t>
            </a:r>
            <a:endParaRPr lang="zh-CN" altLang="en-US" sz="2000" dirty="0"/>
          </a:p>
          <a:p>
            <a:pPr algn="l">
              <a:lnSpc>
                <a:spcPct val="100000"/>
              </a:lnSpc>
              <a:buClrTx/>
              <a:buSzTx/>
              <a:buFontTx/>
              <a:defRPr/>
            </a:pPr>
            <a:endParaRPr lang="zh-CN" altLang="en-US" sz="2000" dirty="0">
              <a:sym typeface="+mn-ea"/>
            </a:endParaRPr>
          </a:p>
          <a:p>
            <a:pPr algn="l">
              <a:lnSpc>
                <a:spcPct val="100000"/>
              </a:lnSpc>
              <a:buClrTx/>
              <a:buSzTx/>
              <a:buFontTx/>
              <a:defRPr/>
            </a:pPr>
            <a:endParaRPr lang="zh-CN" altLang="en-US" sz="2000" dirty="0"/>
          </a:p>
          <a:p>
            <a:pPr algn="l">
              <a:buClrTx/>
              <a:buSzTx/>
              <a:buFontTx/>
              <a:defRPr/>
            </a:pPr>
            <a:endParaRPr lang="zh-CN" altLang="en-US" sz="1400" dirty="0">
              <a:solidFill>
                <a:schemeClr val="bg1"/>
              </a:solidFill>
              <a:sym typeface="+mn-lt"/>
            </a:endParaRPr>
          </a:p>
        </p:txBody>
      </p:sp>
    </p:spTree>
    <p:extLst>
      <p:ext uri="{BB962C8B-B14F-4D97-AF65-F5344CB8AC3E}">
        <p14:creationId xmlns:p14="http://schemas.microsoft.com/office/powerpoint/2010/main" val="863097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682091"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3</a:t>
            </a:r>
            <a:endParaRPr lang="zh-CN" altLang="en-US" sz="28700" b="1" dirty="0">
              <a:blipFill>
                <a:blip r:embed="rId3"/>
                <a:stretch>
                  <a:fillRect/>
                </a:stretch>
              </a:blipFill>
              <a:cs typeface="+mn-ea"/>
              <a:sym typeface="+mn-lt"/>
            </a:endParaRPr>
          </a:p>
        </p:txBody>
      </p:sp>
      <p:sp>
        <p:nvSpPr>
          <p:cNvPr id="14" name="矩形 13"/>
          <p:cNvSpPr/>
          <p:nvPr/>
        </p:nvSpPr>
        <p:spPr>
          <a:xfrm>
            <a:off x="5207001" y="2267024"/>
            <a:ext cx="7385228" cy="1015663"/>
          </a:xfrm>
          <a:prstGeom prst="rect">
            <a:avLst/>
          </a:prstGeom>
        </p:spPr>
        <p:txBody>
          <a:bodyPr wrap="square">
            <a:spAutoFit/>
          </a:bodyPr>
          <a:lstStyle/>
          <a:p>
            <a:pPr>
              <a:defRPr/>
            </a:pPr>
            <a:r>
              <a:rPr lang="zh-CN" altLang="en-US" sz="6000" b="1" kern="0" dirty="0">
                <a:solidFill>
                  <a:srgbClr val="4D78BF"/>
                </a:solidFill>
                <a:effectLst>
                  <a:glow rad="63500">
                    <a:prstClr val="white">
                      <a:lumMod val="65000"/>
                      <a:alpha val="40000"/>
                    </a:prstClr>
                  </a:glow>
                </a:effectLst>
                <a:cs typeface="+mn-ea"/>
                <a:sym typeface="+mn-lt"/>
              </a:rPr>
              <a:t>成本函数</a:t>
            </a:r>
            <a:r>
              <a:rPr lang="zh-CN" altLang="en-US" sz="6000" b="1" kern="0">
                <a:solidFill>
                  <a:srgbClr val="4D78BF"/>
                </a:solidFill>
                <a:effectLst>
                  <a:glow rad="63500">
                    <a:prstClr val="white">
                      <a:lumMod val="65000"/>
                      <a:alpha val="40000"/>
                    </a:prstClr>
                  </a:glow>
                </a:effectLst>
                <a:cs typeface="+mn-ea"/>
                <a:sym typeface="+mn-lt"/>
              </a:rPr>
              <a:t>和成本曲线</a:t>
            </a:r>
            <a:endParaRPr lang="zh-CN" altLang="en-US" sz="6000" b="1" kern="0" dirty="0">
              <a:solidFill>
                <a:srgbClr val="4D78BF"/>
              </a:solidFill>
              <a:effectLst>
                <a:glow rad="63500">
                  <a:prstClr val="white">
                    <a:lumMod val="65000"/>
                    <a:alpha val="40000"/>
                  </a:prstClr>
                </a:glow>
              </a:effectLst>
              <a:cs typeface="+mn-ea"/>
              <a:sym typeface="+mn-lt"/>
            </a:endParaRPr>
          </a:p>
        </p:txBody>
      </p:sp>
    </p:spTree>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第六次课内容结束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23209" y="918848"/>
            <a:ext cx="11545580" cy="5560818"/>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2</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、成本函数</a:t>
            </a:r>
            <a:endParaRPr lang="en-US" altLang="zh-CN" sz="3200" dirty="0">
              <a:solidFill>
                <a:srgbClr val="FC838C"/>
              </a:solidFill>
              <a:latin typeface="微软雅黑" panose="020B0503020204020204" pitchFamily="34" charset="-122"/>
              <a:ea typeface="微软雅黑" panose="020B0503020204020204" pitchFamily="34" charset="-122"/>
              <a:cs typeface="Helvetica Neue"/>
            </a:endParaRPr>
          </a:p>
          <a:p>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400" b="1" dirty="0"/>
              <a:t>1.</a:t>
            </a:r>
            <a:r>
              <a:rPr lang="zh-CN" altLang="zh-CN" sz="2400" b="1" dirty="0"/>
              <a:t>成本函数的含义和类型</a:t>
            </a:r>
            <a:endParaRPr lang="zh-CN" altLang="zh-CN" sz="2400" dirty="0"/>
          </a:p>
          <a:p>
            <a:pPr>
              <a:lnSpc>
                <a:spcPct val="150000"/>
              </a:lnSpc>
            </a:pPr>
            <a:r>
              <a:rPr lang="zh-CN" altLang="zh-CN" sz="2400" b="1" dirty="0"/>
              <a:t>成本函数</a:t>
            </a:r>
            <a:r>
              <a:rPr lang="zh-CN" altLang="zh-CN" sz="2400" dirty="0"/>
              <a:t>就是表示企业总成本与产量之间关系的公式。</a:t>
            </a:r>
            <a:endParaRPr lang="en-US" altLang="zh-CN" sz="2400" dirty="0"/>
          </a:p>
          <a:p>
            <a:pPr>
              <a:lnSpc>
                <a:spcPct val="150000"/>
              </a:lnSpc>
            </a:pPr>
            <a:r>
              <a:rPr lang="zh-CN" altLang="zh-CN" sz="2400" dirty="0"/>
              <a:t>分为</a:t>
            </a:r>
            <a:r>
              <a:rPr lang="zh-CN" altLang="zh-CN" sz="2400" b="1" dirty="0"/>
              <a:t>短期成本函数</a:t>
            </a:r>
            <a:r>
              <a:rPr lang="zh-CN" altLang="zh-CN" sz="2400" dirty="0"/>
              <a:t>和</a:t>
            </a:r>
            <a:r>
              <a:rPr lang="zh-CN" altLang="zh-CN" sz="2400" b="1" dirty="0"/>
              <a:t>长期成本函数</a:t>
            </a:r>
            <a:r>
              <a:rPr lang="zh-CN" altLang="zh-CN" sz="2400" dirty="0"/>
              <a:t>。</a:t>
            </a:r>
          </a:p>
          <a:p>
            <a:pPr>
              <a:lnSpc>
                <a:spcPct val="150000"/>
              </a:lnSpc>
            </a:pPr>
            <a:r>
              <a:rPr lang="zh-CN" altLang="zh-CN" sz="2400" b="1" dirty="0"/>
              <a:t>（</a:t>
            </a:r>
            <a:r>
              <a:rPr lang="en-US" altLang="zh-CN" sz="2400" b="1" dirty="0"/>
              <a:t>1</a:t>
            </a:r>
            <a:r>
              <a:rPr lang="zh-CN" altLang="zh-CN" sz="2400" b="1" dirty="0"/>
              <a:t>）短期成本函数可分为</a:t>
            </a:r>
            <a:r>
              <a:rPr lang="zh-CN" altLang="zh-CN" sz="2400" b="1" dirty="0">
                <a:solidFill>
                  <a:srgbClr val="FF0000"/>
                </a:solidFill>
              </a:rPr>
              <a:t>固定成本</a:t>
            </a:r>
            <a:r>
              <a:rPr lang="zh-CN" altLang="zh-CN" sz="2400" dirty="0"/>
              <a:t>与</a:t>
            </a:r>
            <a:r>
              <a:rPr lang="zh-CN" altLang="zh-CN" sz="2400" b="1" dirty="0">
                <a:solidFill>
                  <a:srgbClr val="FF0000"/>
                </a:solidFill>
              </a:rPr>
              <a:t>可变成本</a:t>
            </a:r>
            <a:endParaRPr lang="en-US" altLang="zh-CN" sz="2400" b="1" dirty="0">
              <a:solidFill>
                <a:srgbClr val="FF0000"/>
              </a:solidFill>
            </a:endParaRPr>
          </a:p>
          <a:p>
            <a:pPr>
              <a:lnSpc>
                <a:spcPct val="150000"/>
              </a:lnSpc>
            </a:pPr>
            <a:r>
              <a:rPr lang="zh-CN" altLang="zh-CN" sz="2000" b="1" dirty="0"/>
              <a:t>①固定成本</a:t>
            </a:r>
            <a:r>
              <a:rPr lang="zh-CN" altLang="zh-CN" sz="2000" dirty="0"/>
              <a:t>短期内不随产量增减而变动的成本，</a:t>
            </a:r>
            <a:r>
              <a:rPr lang="zh-CN" altLang="zh-CN" sz="2000" b="1" dirty="0">
                <a:solidFill>
                  <a:srgbClr val="FF0000"/>
                </a:solidFill>
              </a:rPr>
              <a:t>如厂房设备的折旧，以及</a:t>
            </a:r>
            <a:r>
              <a:rPr lang="zh-CN" altLang="zh-CN" sz="2400" b="1" dirty="0">
                <a:solidFill>
                  <a:srgbClr val="FF0000"/>
                </a:solidFill>
              </a:rPr>
              <a:t>管理人员的工资费用。</a:t>
            </a:r>
            <a:endParaRPr lang="zh-CN" altLang="zh-CN" sz="2000" dirty="0">
              <a:solidFill>
                <a:srgbClr val="FF0000"/>
              </a:solidFill>
            </a:endParaRPr>
          </a:p>
          <a:p>
            <a:pPr>
              <a:lnSpc>
                <a:spcPct val="150000"/>
              </a:lnSpc>
            </a:pPr>
            <a:r>
              <a:rPr lang="zh-CN" altLang="zh-CN" sz="2000" b="1" dirty="0"/>
              <a:t>②可变成本</a:t>
            </a:r>
            <a:r>
              <a:rPr lang="zh-CN" altLang="zh-CN" sz="2000" dirty="0"/>
              <a:t>是随产量变动而变动的那部分成本</a:t>
            </a:r>
            <a:r>
              <a:rPr lang="zh-CN" altLang="zh-CN" sz="2000" b="1" dirty="0"/>
              <a:t>，</a:t>
            </a:r>
            <a:r>
              <a:rPr lang="zh-CN" altLang="zh-CN" sz="2000" b="1" dirty="0">
                <a:solidFill>
                  <a:srgbClr val="FF0000"/>
                </a:solidFill>
              </a:rPr>
              <a:t>如原材料、燃料和动力以及</a:t>
            </a:r>
            <a:r>
              <a:rPr lang="zh-CN" altLang="zh-CN" sz="2400" b="1" dirty="0">
                <a:solidFill>
                  <a:srgbClr val="FF0000"/>
                </a:solidFill>
              </a:rPr>
              <a:t>生产工人的工资费用</a:t>
            </a:r>
            <a:r>
              <a:rPr lang="zh-CN" altLang="zh-CN" sz="2000" b="1" dirty="0">
                <a:solidFill>
                  <a:srgbClr val="FF0000"/>
                </a:solidFill>
              </a:rPr>
              <a:t>。</a:t>
            </a:r>
            <a:endParaRPr lang="zh-CN" altLang="zh-CN" sz="2400" dirty="0">
              <a:solidFill>
                <a:srgbClr val="FF0000"/>
              </a:solidFill>
            </a:endParaRPr>
          </a:p>
          <a:p>
            <a:pPr>
              <a:lnSpc>
                <a:spcPct val="150000"/>
              </a:lnSpc>
            </a:pPr>
            <a:r>
              <a:rPr lang="zh-CN" altLang="zh-CN" sz="2400" b="1" dirty="0"/>
              <a:t>（</a:t>
            </a:r>
            <a:r>
              <a:rPr lang="en-US" altLang="zh-CN" sz="2400" b="1" dirty="0"/>
              <a:t>2</a:t>
            </a:r>
            <a:r>
              <a:rPr lang="zh-CN" altLang="zh-CN" sz="2400" b="1" dirty="0"/>
              <a:t>）长期成本函数没有固定成本（从长期看一切生产要素都是可变的）</a:t>
            </a:r>
            <a:endParaRPr lang="en-US" altLang="zh-CN" sz="2400" b="1" dirty="0"/>
          </a:p>
          <a:p>
            <a:pPr>
              <a:lnSpc>
                <a:spcPct val="150000"/>
              </a:lnSpc>
            </a:pPr>
            <a:r>
              <a:rPr lang="zh-CN" altLang="zh-CN" sz="2400" b="1" dirty="0">
                <a:solidFill>
                  <a:srgbClr val="FF0000"/>
                </a:solidFill>
              </a:rPr>
              <a:t>【注】</a:t>
            </a:r>
            <a:r>
              <a:rPr lang="zh-CN" altLang="zh-CN" sz="2400" b="1" dirty="0"/>
              <a:t>短期成本函数和长期成本函数的</a:t>
            </a:r>
            <a:r>
              <a:rPr lang="zh-CN" altLang="zh-CN" sz="2400" b="1" dirty="0">
                <a:solidFill>
                  <a:srgbClr val="FF0000"/>
                </a:solidFill>
              </a:rPr>
              <a:t>区别在于是否含有固定成本。</a:t>
            </a:r>
            <a:endParaRPr lang="zh-CN" altLang="zh-CN" sz="2400" dirty="0">
              <a:solidFill>
                <a:srgbClr val="FF0000"/>
              </a:solidFill>
            </a:endParaRPr>
          </a:p>
        </p:txBody>
      </p:sp>
    </p:spTree>
    <p:extLst>
      <p:ext uri="{BB962C8B-B14F-4D97-AF65-F5344CB8AC3E}">
        <p14:creationId xmlns:p14="http://schemas.microsoft.com/office/powerpoint/2010/main" val="154310942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03487" y="1331921"/>
            <a:ext cx="11585024" cy="3523016"/>
          </a:xfrm>
          <a:prstGeom prst="rect">
            <a:avLst/>
          </a:prstGeom>
          <a:noFill/>
        </p:spPr>
        <p:txBody>
          <a:bodyPr wrap="square" lIns="0" rIns="0" bIns="0" rtlCol="0">
            <a:spAutoFit/>
          </a:bodyPr>
          <a:lstStyle/>
          <a:p>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成本函数</a:t>
            </a:r>
            <a:endParaRPr lang="zh-CN" altLang="en-US"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200000"/>
              </a:lnSpc>
            </a:pPr>
            <a:endParaRPr lang="en-US" altLang="zh-CN" sz="2000" b="1" dirty="0"/>
          </a:p>
          <a:p>
            <a:pPr>
              <a:lnSpc>
                <a:spcPct val="200000"/>
              </a:lnSpc>
            </a:pPr>
            <a:r>
              <a:rPr lang="en-US" altLang="zh-CN" sz="2000" b="1" dirty="0"/>
              <a:t>2.</a:t>
            </a:r>
            <a:r>
              <a:rPr lang="zh-CN" altLang="zh-CN" sz="2000" b="1" dirty="0"/>
              <a:t>短期成本函数分析</a:t>
            </a:r>
            <a:endParaRPr lang="zh-CN" altLang="zh-CN" sz="2000" dirty="0"/>
          </a:p>
          <a:p>
            <a:pPr>
              <a:lnSpc>
                <a:spcPct val="200000"/>
              </a:lnSpc>
            </a:pPr>
            <a:r>
              <a:rPr lang="zh-CN" altLang="zh-CN" sz="2000" b="1" dirty="0"/>
              <a:t>（</a:t>
            </a:r>
            <a:r>
              <a:rPr lang="en-US" altLang="zh-CN" sz="2000" b="1" dirty="0"/>
              <a:t>1</a:t>
            </a:r>
            <a:r>
              <a:rPr lang="zh-CN" altLang="zh-CN" sz="2000" b="1" dirty="0"/>
              <a:t>）短期总成本</a:t>
            </a:r>
            <a:r>
              <a:rPr lang="en-US" altLang="zh-CN" sz="2000" b="1" dirty="0"/>
              <a:t>TC=</a:t>
            </a:r>
            <a:r>
              <a:rPr lang="zh-CN" altLang="zh-CN" sz="2000" b="1" dirty="0"/>
              <a:t>总固定成本</a:t>
            </a:r>
            <a:r>
              <a:rPr lang="en-US" altLang="zh-CN" sz="2000" b="1" dirty="0"/>
              <a:t>TFC+</a:t>
            </a:r>
            <a:r>
              <a:rPr lang="zh-CN" altLang="zh-CN" sz="2000" b="1" dirty="0"/>
              <a:t>总可变成本</a:t>
            </a:r>
            <a:r>
              <a:rPr lang="en-US" altLang="zh-CN" sz="2000" b="1" dirty="0"/>
              <a:t>TVC</a:t>
            </a:r>
            <a:endParaRPr lang="zh-CN" altLang="zh-CN" sz="2000" b="1" dirty="0"/>
          </a:p>
          <a:p>
            <a:pPr>
              <a:lnSpc>
                <a:spcPct val="200000"/>
              </a:lnSpc>
            </a:pPr>
            <a:r>
              <a:rPr lang="zh-CN" altLang="zh-CN" sz="2000" b="1" dirty="0">
                <a:solidFill>
                  <a:srgbClr val="FF0000"/>
                </a:solidFill>
              </a:rPr>
              <a:t>（</a:t>
            </a:r>
            <a:r>
              <a:rPr lang="en-US" altLang="zh-CN" sz="2000" b="1" dirty="0">
                <a:solidFill>
                  <a:srgbClr val="FF0000"/>
                </a:solidFill>
              </a:rPr>
              <a:t>2</a:t>
            </a:r>
            <a:r>
              <a:rPr lang="zh-CN" altLang="zh-CN" sz="2000" b="1" dirty="0">
                <a:solidFill>
                  <a:srgbClr val="FF0000"/>
                </a:solidFill>
              </a:rPr>
              <a:t>）平均成本</a:t>
            </a:r>
            <a:r>
              <a:rPr lang="en-US" altLang="zh-CN" sz="2000" b="1" dirty="0">
                <a:solidFill>
                  <a:srgbClr val="FF0000"/>
                </a:solidFill>
              </a:rPr>
              <a:t>AC</a:t>
            </a:r>
            <a:r>
              <a:rPr lang="zh-CN" altLang="zh-CN" sz="2000" b="1" dirty="0"/>
              <a:t>：</a:t>
            </a:r>
            <a:r>
              <a:rPr lang="zh-CN" altLang="zh-CN" sz="2000" dirty="0"/>
              <a:t>单位产品成本，生产每一单位产品的成本，是总成本除以总产量所得之商。</a:t>
            </a:r>
          </a:p>
          <a:p>
            <a:pPr>
              <a:lnSpc>
                <a:spcPct val="200000"/>
              </a:lnSpc>
            </a:pPr>
            <a:r>
              <a:rPr lang="zh-CN" altLang="zh-CN" sz="2000" b="1" dirty="0">
                <a:solidFill>
                  <a:srgbClr val="FF0000"/>
                </a:solidFill>
              </a:rPr>
              <a:t>（</a:t>
            </a:r>
            <a:r>
              <a:rPr lang="en-US" altLang="zh-CN" sz="2000" b="1" dirty="0">
                <a:solidFill>
                  <a:srgbClr val="FF0000"/>
                </a:solidFill>
              </a:rPr>
              <a:t>3</a:t>
            </a:r>
            <a:r>
              <a:rPr lang="zh-CN" altLang="zh-CN" sz="2000" b="1" dirty="0">
                <a:solidFill>
                  <a:srgbClr val="FF0000"/>
                </a:solidFill>
              </a:rPr>
              <a:t>）边际成本：增加一个单位产量时总成本的增加额</a:t>
            </a:r>
            <a:r>
              <a:rPr lang="zh-CN" altLang="en-US" sz="2000" b="1" dirty="0">
                <a:solidFill>
                  <a:srgbClr val="FF0000"/>
                </a:solidFill>
              </a:rPr>
              <a:t> </a:t>
            </a:r>
            <a:endParaRPr lang="zh-CN" altLang="zh-CN" sz="2000" dirty="0">
              <a:solidFill>
                <a:srgbClr val="FF0000"/>
              </a:solidFill>
            </a:endParaRPr>
          </a:p>
        </p:txBody>
      </p:sp>
    </p:spTree>
    <p:extLst>
      <p:ext uri="{BB962C8B-B14F-4D97-AF65-F5344CB8AC3E}">
        <p14:creationId xmlns:p14="http://schemas.microsoft.com/office/powerpoint/2010/main" val="53985501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03488" y="1188720"/>
            <a:ext cx="11585024" cy="907941"/>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3</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、短期成本曲线</a:t>
            </a:r>
            <a:endParaRPr lang="en-US" altLang="zh-CN" sz="3200" dirty="0">
              <a:solidFill>
                <a:srgbClr val="FC838C"/>
              </a:solidFill>
              <a:latin typeface="微软雅黑" panose="020B0503020204020204" pitchFamily="34" charset="-122"/>
              <a:ea typeface="微软雅黑" panose="020B0503020204020204" pitchFamily="34" charset="-122"/>
              <a:cs typeface="Helvetica Neue"/>
            </a:endParaRPr>
          </a:p>
          <a:p>
            <a:r>
              <a:rPr lang="zh-CN" altLang="en-US" sz="2400" b="1" dirty="0">
                <a:latin typeface="微软雅黑" panose="020B0503020204020204" pitchFamily="34" charset="-122"/>
                <a:ea typeface="微软雅黑" panose="020B0503020204020204" pitchFamily="34" charset="-122"/>
                <a:cs typeface="Helvetica Neue"/>
              </a:rPr>
              <a:t>（一）总成本、总固定成本和总可变成本曲线</a:t>
            </a:r>
          </a:p>
        </p:txBody>
      </p:sp>
      <p:sp>
        <p:nvSpPr>
          <p:cNvPr id="10" name="任意形状 9">
            <a:extLst>
              <a:ext uri="{FF2B5EF4-FFF2-40B4-BE49-F238E27FC236}">
                <a16:creationId xmlns:a16="http://schemas.microsoft.com/office/drawing/2014/main" id="{721AFBBC-EABF-ED40-A708-7564B602C2D3}"/>
              </a:ext>
            </a:extLst>
          </p:cNvPr>
          <p:cNvSpPr/>
          <p:nvPr/>
        </p:nvSpPr>
        <p:spPr>
          <a:xfrm rot="21340289">
            <a:off x="465523" y="3004004"/>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14" name="直线箭头连接符 13">
            <a:extLst>
              <a:ext uri="{FF2B5EF4-FFF2-40B4-BE49-F238E27FC236}">
                <a16:creationId xmlns:a16="http://schemas.microsoft.com/office/drawing/2014/main" id="{27E4196F-9B0D-C444-89EB-ACF35D9338DD}"/>
              </a:ext>
            </a:extLst>
          </p:cNvPr>
          <p:cNvCxnSpPr/>
          <p:nvPr/>
        </p:nvCxnSpPr>
        <p:spPr>
          <a:xfrm>
            <a:off x="535176" y="5956447"/>
            <a:ext cx="42893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直线箭头连接符 15">
            <a:extLst>
              <a:ext uri="{FF2B5EF4-FFF2-40B4-BE49-F238E27FC236}">
                <a16:creationId xmlns:a16="http://schemas.microsoft.com/office/drawing/2014/main" id="{BBD738FA-5CFD-A541-9F65-4CE825FDC174}"/>
              </a:ext>
            </a:extLst>
          </p:cNvPr>
          <p:cNvCxnSpPr>
            <a:cxnSpLocks/>
          </p:cNvCxnSpPr>
          <p:nvPr/>
        </p:nvCxnSpPr>
        <p:spPr>
          <a:xfrm flipV="1">
            <a:off x="535176" y="2834163"/>
            <a:ext cx="0" cy="31222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直线连接符 17">
            <a:extLst>
              <a:ext uri="{FF2B5EF4-FFF2-40B4-BE49-F238E27FC236}">
                <a16:creationId xmlns:a16="http://schemas.microsoft.com/office/drawing/2014/main" id="{A8034E60-DB48-CB40-9E0E-8401B58ECAA9}"/>
              </a:ext>
            </a:extLst>
          </p:cNvPr>
          <p:cNvCxnSpPr>
            <a:cxnSpLocks/>
          </p:cNvCxnSpPr>
          <p:nvPr/>
        </p:nvCxnSpPr>
        <p:spPr>
          <a:xfrm>
            <a:off x="533277" y="5053584"/>
            <a:ext cx="3970355" cy="1"/>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任意形状 12">
            <a:extLst>
              <a:ext uri="{FF2B5EF4-FFF2-40B4-BE49-F238E27FC236}">
                <a16:creationId xmlns:a16="http://schemas.microsoft.com/office/drawing/2014/main" id="{0FE8AFCE-C800-7D45-8848-66D830D98B44}"/>
              </a:ext>
            </a:extLst>
          </p:cNvPr>
          <p:cNvSpPr/>
          <p:nvPr/>
        </p:nvSpPr>
        <p:spPr>
          <a:xfrm>
            <a:off x="533277" y="4021312"/>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19" name="文本框 18">
            <a:extLst>
              <a:ext uri="{FF2B5EF4-FFF2-40B4-BE49-F238E27FC236}">
                <a16:creationId xmlns:a16="http://schemas.microsoft.com/office/drawing/2014/main" id="{AD73BDBC-1662-A547-8240-AC9481EEE008}"/>
              </a:ext>
            </a:extLst>
          </p:cNvPr>
          <p:cNvSpPr txBox="1"/>
          <p:nvPr/>
        </p:nvSpPr>
        <p:spPr>
          <a:xfrm>
            <a:off x="179010" y="2834163"/>
            <a:ext cx="351378" cy="369332"/>
          </a:xfrm>
          <a:prstGeom prst="rect">
            <a:avLst/>
          </a:prstGeom>
          <a:noFill/>
        </p:spPr>
        <p:txBody>
          <a:bodyPr wrap="none" rtlCol="0">
            <a:spAutoFit/>
          </a:bodyPr>
          <a:lstStyle/>
          <a:p>
            <a:r>
              <a:rPr kumimoji="1" lang="en-US" altLang="zh-CN" dirty="0"/>
              <a:t>C</a:t>
            </a:r>
            <a:endParaRPr kumimoji="1" lang="zh-CN" altLang="en-US" dirty="0"/>
          </a:p>
        </p:txBody>
      </p:sp>
      <p:sp>
        <p:nvSpPr>
          <p:cNvPr id="21" name="文本框 20">
            <a:extLst>
              <a:ext uri="{FF2B5EF4-FFF2-40B4-BE49-F238E27FC236}">
                <a16:creationId xmlns:a16="http://schemas.microsoft.com/office/drawing/2014/main" id="{D5EC0FBC-2462-944C-A57A-B2625575D184}"/>
              </a:ext>
            </a:extLst>
          </p:cNvPr>
          <p:cNvSpPr txBox="1"/>
          <p:nvPr/>
        </p:nvSpPr>
        <p:spPr>
          <a:xfrm>
            <a:off x="4648830" y="5953629"/>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22" name="文本框 21">
            <a:extLst>
              <a:ext uri="{FF2B5EF4-FFF2-40B4-BE49-F238E27FC236}">
                <a16:creationId xmlns:a16="http://schemas.microsoft.com/office/drawing/2014/main" id="{1406D74C-AEB6-1E4B-A316-C084EF22F9C4}"/>
              </a:ext>
            </a:extLst>
          </p:cNvPr>
          <p:cNvSpPr txBox="1"/>
          <p:nvPr/>
        </p:nvSpPr>
        <p:spPr>
          <a:xfrm>
            <a:off x="235562" y="5917923"/>
            <a:ext cx="312906" cy="369332"/>
          </a:xfrm>
          <a:prstGeom prst="rect">
            <a:avLst/>
          </a:prstGeom>
          <a:noFill/>
        </p:spPr>
        <p:txBody>
          <a:bodyPr wrap="none" rtlCol="0">
            <a:spAutoFit/>
          </a:bodyPr>
          <a:lstStyle/>
          <a:p>
            <a:r>
              <a:rPr kumimoji="1" lang="en-US" altLang="zh-CN" dirty="0"/>
              <a:t>0</a:t>
            </a:r>
            <a:endParaRPr kumimoji="1" lang="zh-CN" altLang="en-US" dirty="0"/>
          </a:p>
        </p:txBody>
      </p:sp>
      <p:sp>
        <p:nvSpPr>
          <p:cNvPr id="23" name="文本框 22">
            <a:extLst>
              <a:ext uri="{FF2B5EF4-FFF2-40B4-BE49-F238E27FC236}">
                <a16:creationId xmlns:a16="http://schemas.microsoft.com/office/drawing/2014/main" id="{06BCC6A4-DC0D-FA48-AB4B-E30C5C6232BB}"/>
              </a:ext>
            </a:extLst>
          </p:cNvPr>
          <p:cNvSpPr txBox="1"/>
          <p:nvPr/>
        </p:nvSpPr>
        <p:spPr>
          <a:xfrm>
            <a:off x="3547761" y="2400100"/>
            <a:ext cx="1309013" cy="369332"/>
          </a:xfrm>
          <a:prstGeom prst="rect">
            <a:avLst/>
          </a:prstGeom>
          <a:noFill/>
        </p:spPr>
        <p:txBody>
          <a:bodyPr wrap="none" rtlCol="0">
            <a:spAutoFit/>
          </a:bodyPr>
          <a:lstStyle/>
          <a:p>
            <a:r>
              <a:rPr kumimoji="1" lang="zh-CN" altLang="en-US" dirty="0"/>
              <a:t>总成本  </a:t>
            </a:r>
            <a:r>
              <a:rPr kumimoji="1" lang="en-US" altLang="zh-CN" dirty="0"/>
              <a:t>TC</a:t>
            </a:r>
            <a:endParaRPr kumimoji="1" lang="zh-CN" altLang="en-US" dirty="0"/>
          </a:p>
        </p:txBody>
      </p:sp>
      <p:sp>
        <p:nvSpPr>
          <p:cNvPr id="24" name="文本框 23">
            <a:extLst>
              <a:ext uri="{FF2B5EF4-FFF2-40B4-BE49-F238E27FC236}">
                <a16:creationId xmlns:a16="http://schemas.microsoft.com/office/drawing/2014/main" id="{3C242FFB-7080-4342-8985-7A19983D0EC9}"/>
              </a:ext>
            </a:extLst>
          </p:cNvPr>
          <p:cNvSpPr txBox="1"/>
          <p:nvPr/>
        </p:nvSpPr>
        <p:spPr>
          <a:xfrm>
            <a:off x="3521918" y="3634058"/>
            <a:ext cx="1924566" cy="369332"/>
          </a:xfrm>
          <a:prstGeom prst="rect">
            <a:avLst/>
          </a:prstGeom>
          <a:noFill/>
        </p:spPr>
        <p:txBody>
          <a:bodyPr wrap="none" rtlCol="0">
            <a:spAutoFit/>
          </a:bodyPr>
          <a:lstStyle/>
          <a:p>
            <a:r>
              <a:rPr kumimoji="1" lang="zh-CN" altLang="en-US" dirty="0"/>
              <a:t>总可变成本  </a:t>
            </a:r>
            <a:r>
              <a:rPr kumimoji="1" lang="en-US" altLang="zh-CN" dirty="0"/>
              <a:t>TVC</a:t>
            </a:r>
            <a:endParaRPr kumimoji="1" lang="zh-CN" altLang="en-US" dirty="0"/>
          </a:p>
        </p:txBody>
      </p:sp>
      <p:sp>
        <p:nvSpPr>
          <p:cNvPr id="25" name="文本框 24">
            <a:extLst>
              <a:ext uri="{FF2B5EF4-FFF2-40B4-BE49-F238E27FC236}">
                <a16:creationId xmlns:a16="http://schemas.microsoft.com/office/drawing/2014/main" id="{F929CC86-2D9F-6443-9F46-DEE50C5C649A}"/>
              </a:ext>
            </a:extLst>
          </p:cNvPr>
          <p:cNvSpPr txBox="1"/>
          <p:nvPr/>
        </p:nvSpPr>
        <p:spPr>
          <a:xfrm>
            <a:off x="3547761" y="4664991"/>
            <a:ext cx="1911742" cy="369332"/>
          </a:xfrm>
          <a:prstGeom prst="rect">
            <a:avLst/>
          </a:prstGeom>
          <a:noFill/>
        </p:spPr>
        <p:txBody>
          <a:bodyPr wrap="none" rtlCol="0">
            <a:spAutoFit/>
          </a:bodyPr>
          <a:lstStyle/>
          <a:p>
            <a:r>
              <a:rPr kumimoji="1" lang="zh-CN" altLang="en-US" dirty="0"/>
              <a:t>总固定成本  </a:t>
            </a:r>
            <a:r>
              <a:rPr kumimoji="1" lang="en-US" altLang="zh-CN" dirty="0"/>
              <a:t>TFC</a:t>
            </a:r>
            <a:endParaRPr kumimoji="1" lang="zh-CN" altLang="en-US" dirty="0"/>
          </a:p>
        </p:txBody>
      </p:sp>
      <p:sp>
        <p:nvSpPr>
          <p:cNvPr id="26" name="TextBox 38">
            <a:extLst>
              <a:ext uri="{FF2B5EF4-FFF2-40B4-BE49-F238E27FC236}">
                <a16:creationId xmlns:a16="http://schemas.microsoft.com/office/drawing/2014/main" id="{9FCFED24-F116-374B-9D01-47341FA2233E}"/>
              </a:ext>
            </a:extLst>
          </p:cNvPr>
          <p:cNvSpPr txBox="1"/>
          <p:nvPr/>
        </p:nvSpPr>
        <p:spPr>
          <a:xfrm>
            <a:off x="5641677" y="2325864"/>
            <a:ext cx="6371313" cy="3682418"/>
          </a:xfrm>
          <a:prstGeom prst="rect">
            <a:avLst/>
          </a:prstGeom>
          <a:noFill/>
        </p:spPr>
        <p:txBody>
          <a:bodyPr wrap="square" lIns="0" rIns="0" bIns="0" rtlCol="0">
            <a:spAutoFit/>
          </a:bodyPr>
          <a:lstStyle/>
          <a:p>
            <a:pPr>
              <a:lnSpc>
                <a:spcPct val="150000"/>
              </a:lnSpc>
            </a:pPr>
            <a:r>
              <a:rPr lang="en-US" altLang="zh-CN" sz="2000" dirty="0"/>
              <a:t>1</a:t>
            </a:r>
            <a:r>
              <a:rPr lang="zh-CN" altLang="en-US" sz="2000" dirty="0"/>
              <a:t>）</a:t>
            </a:r>
            <a:r>
              <a:rPr lang="zh-CN" altLang="en-US" sz="2000" b="1" dirty="0">
                <a:solidFill>
                  <a:srgbClr val="FF0000"/>
                </a:solidFill>
              </a:rPr>
              <a:t>总成本曲线</a:t>
            </a:r>
            <a:r>
              <a:rPr lang="zh-CN" altLang="en-US" sz="2000" dirty="0"/>
              <a:t>是从纵轴一个截点即产量</a:t>
            </a:r>
            <a:r>
              <a:rPr lang="en-US" altLang="zh-CN" sz="2000" dirty="0"/>
              <a:t>=0</a:t>
            </a:r>
            <a:r>
              <a:rPr lang="zh-CN" altLang="en-US" sz="2000" dirty="0"/>
              <a:t>时总成本</a:t>
            </a:r>
            <a:r>
              <a:rPr lang="en-US" altLang="zh-CN" sz="2000" dirty="0"/>
              <a:t>=</a:t>
            </a:r>
            <a:r>
              <a:rPr lang="zh-CN" altLang="en-US" sz="2000" dirty="0"/>
              <a:t>固定成本那一点开始，随产量增肌而逐步上升，开始以递减的速度上升，产量达到一定水平后以递增的速度上升</a:t>
            </a:r>
            <a:endParaRPr lang="en-US" altLang="zh-CN" sz="2000" b="1" dirty="0"/>
          </a:p>
          <a:p>
            <a:pPr>
              <a:lnSpc>
                <a:spcPct val="150000"/>
              </a:lnSpc>
            </a:pPr>
            <a:r>
              <a:rPr lang="en-US" altLang="zh-CN" sz="2000" dirty="0"/>
              <a:t>2</a:t>
            </a:r>
            <a:r>
              <a:rPr lang="zh-CN" altLang="en-US" sz="2000" dirty="0"/>
              <a:t>）</a:t>
            </a:r>
            <a:r>
              <a:rPr lang="zh-CN" altLang="en-US" sz="2000" b="1" dirty="0">
                <a:solidFill>
                  <a:srgbClr val="FF0000"/>
                </a:solidFill>
              </a:rPr>
              <a:t>总固定成本</a:t>
            </a:r>
            <a:r>
              <a:rPr lang="zh-CN" altLang="en-US" sz="2000" dirty="0"/>
              <a:t>是一条</a:t>
            </a:r>
            <a:r>
              <a:rPr lang="zh-CN" altLang="en-US" sz="2000" b="1" dirty="0"/>
              <a:t>平行横轴的直线</a:t>
            </a:r>
            <a:endParaRPr lang="en-US" altLang="zh-CN" sz="2000" b="1" dirty="0"/>
          </a:p>
          <a:p>
            <a:pPr>
              <a:lnSpc>
                <a:spcPct val="150000"/>
              </a:lnSpc>
            </a:pPr>
            <a:r>
              <a:rPr lang="en-US" altLang="zh-CN" sz="2000" dirty="0"/>
              <a:t>3</a:t>
            </a:r>
            <a:r>
              <a:rPr lang="zh-CN" altLang="en-US" sz="2000" dirty="0"/>
              <a:t>）</a:t>
            </a:r>
            <a:r>
              <a:rPr lang="zh-CN" altLang="en-US" sz="2000" b="1" dirty="0"/>
              <a:t>总可变成本曲线</a:t>
            </a:r>
            <a:r>
              <a:rPr lang="zh-CN" altLang="en-US" sz="2000" dirty="0"/>
              <a:t>从原点出发，之后随产量增加而上升。刚开始以递减的速度上升，产量达到一定水平后以递增的速度上升</a:t>
            </a:r>
            <a:endParaRPr lang="en-US" altLang="zh-CN" sz="2000" dirty="0"/>
          </a:p>
          <a:p>
            <a:pPr>
              <a:lnSpc>
                <a:spcPct val="150000"/>
              </a:lnSpc>
            </a:pPr>
            <a:r>
              <a:rPr lang="zh-CN" altLang="en-US" sz="2000" b="1" dirty="0">
                <a:solidFill>
                  <a:srgbClr val="FF0000"/>
                </a:solidFill>
              </a:rPr>
              <a:t>总变动成本曲线和总成本曲线的变动规律是一致的</a:t>
            </a:r>
            <a:endParaRPr lang="en-US" altLang="zh-CN" sz="2000" b="1" dirty="0">
              <a:solidFill>
                <a:srgbClr val="FF0000"/>
              </a:solidFill>
            </a:endParaRPr>
          </a:p>
        </p:txBody>
      </p:sp>
    </p:spTree>
    <p:extLst>
      <p:ext uri="{BB962C8B-B14F-4D97-AF65-F5344CB8AC3E}">
        <p14:creationId xmlns:p14="http://schemas.microsoft.com/office/powerpoint/2010/main" val="41330086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500"/>
                                        <p:tgtEl>
                                          <p:spTgt spid="26"/>
                                        </p:tgtEl>
                                      </p:cBhvr>
                                    </p:animEffect>
                                    <p:anim calcmode="lin" valueType="num">
                                      <p:cBhvr>
                                        <p:cTn id="15" dur="500" fill="hold"/>
                                        <p:tgtEl>
                                          <p:spTgt spid="26"/>
                                        </p:tgtEl>
                                        <p:attrNameLst>
                                          <p:attrName>ppt_x</p:attrName>
                                        </p:attrNameLst>
                                      </p:cBhvr>
                                      <p:tavLst>
                                        <p:tav tm="0">
                                          <p:val>
                                            <p:strVal val="#ppt_x"/>
                                          </p:val>
                                        </p:tav>
                                        <p:tav tm="100000">
                                          <p:val>
                                            <p:strVal val="#ppt_x"/>
                                          </p:val>
                                        </p:tav>
                                      </p:tavLst>
                                    </p:anim>
                                    <p:anim calcmode="lin" valueType="num">
                                      <p:cBhvr>
                                        <p:cTn id="16" dur="450" decel="100000" fill="hold"/>
                                        <p:tgtEl>
                                          <p:spTgt spid="26"/>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2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2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102424" y="1188720"/>
            <a:ext cx="7528226" cy="5582939"/>
          </a:xfrm>
          <a:prstGeom prst="rect">
            <a:avLst/>
          </a:prstGeom>
          <a:noFill/>
        </p:spPr>
        <p:txBody>
          <a:bodyPr wrap="square" lIns="0" rIns="0" bIns="0" rtlCol="0">
            <a:spAutoFit/>
          </a:bodyPr>
          <a:lstStyle/>
          <a:p>
            <a:pPr>
              <a:lnSpc>
                <a:spcPct val="150000"/>
              </a:lnSpc>
            </a:pPr>
            <a:endParaRPr lang="en-US" altLang="zh-CN" b="1" dirty="0">
              <a:solidFill>
                <a:srgbClr val="FF0000"/>
              </a:solidFill>
            </a:endParaRPr>
          </a:p>
          <a:p>
            <a:pPr>
              <a:lnSpc>
                <a:spcPct val="150000"/>
              </a:lnSpc>
            </a:pPr>
            <a:r>
              <a:rPr lang="zh-CN" altLang="zh-CN" dirty="0"/>
              <a:t>平均总成本、平均可变成本、边际成本曲线都是</a:t>
            </a:r>
            <a:r>
              <a:rPr lang="zh-CN" altLang="zh-CN" dirty="0">
                <a:solidFill>
                  <a:srgbClr val="FF0000"/>
                </a:solidFill>
              </a:rPr>
              <a:t>先下降后上升的曲线</a:t>
            </a:r>
            <a:endParaRPr lang="en-US" altLang="zh-CN" dirty="0">
              <a:solidFill>
                <a:srgbClr val="FF0000"/>
              </a:solidFill>
            </a:endParaRPr>
          </a:p>
          <a:p>
            <a:pPr>
              <a:lnSpc>
                <a:spcPct val="150000"/>
              </a:lnSpc>
            </a:pPr>
            <a:r>
              <a:rPr lang="zh-CN" altLang="zh-CN" dirty="0"/>
              <a:t>边际成本曲线最早达到最低点，其次是平均可变成本曲线，总成本曲线的最低点出现的最慢，且高于边际成本曲线及平均可变成本曲线的最低点。</a:t>
            </a:r>
            <a:endParaRPr lang="en-US" altLang="zh-CN" dirty="0"/>
          </a:p>
          <a:p>
            <a:pPr>
              <a:lnSpc>
                <a:spcPct val="150000"/>
              </a:lnSpc>
            </a:pPr>
            <a:r>
              <a:rPr lang="zh-CN" altLang="zh-CN" sz="2000" b="1" dirty="0">
                <a:solidFill>
                  <a:srgbClr val="FF0000"/>
                </a:solidFill>
              </a:rPr>
              <a:t>平均固定成本曲线</a:t>
            </a:r>
            <a:r>
              <a:rPr lang="zh-CN" altLang="zh-CN" b="1" dirty="0">
                <a:solidFill>
                  <a:srgbClr val="FF0000"/>
                </a:solidFill>
              </a:rPr>
              <a:t>随产量的增加而递减，逐渐向横轴接近</a:t>
            </a:r>
            <a:endParaRPr lang="en-US" altLang="zh-CN" dirty="0">
              <a:solidFill>
                <a:srgbClr val="FF0000"/>
              </a:solidFill>
            </a:endParaRPr>
          </a:p>
          <a:p>
            <a:pPr>
              <a:lnSpc>
                <a:spcPct val="150000"/>
              </a:lnSpc>
            </a:pPr>
            <a:r>
              <a:rPr lang="zh-CN" altLang="zh-CN" sz="2000" b="1" dirty="0">
                <a:solidFill>
                  <a:srgbClr val="FF0000"/>
                </a:solidFill>
              </a:rPr>
              <a:t>边际成本曲线</a:t>
            </a:r>
            <a:r>
              <a:rPr lang="zh-CN" altLang="zh-CN" dirty="0"/>
              <a:t>开始时随产量的增加而迅速下降，达到最低点后，便随产量的增加迅速上升，</a:t>
            </a:r>
            <a:r>
              <a:rPr lang="zh-CN" altLang="zh-CN" b="1" dirty="0">
                <a:solidFill>
                  <a:srgbClr val="FF0000"/>
                </a:solidFill>
              </a:rPr>
              <a:t>无论是上升还是下降，边际成本曲线的变动都快于平均变动成本曲线</a:t>
            </a:r>
            <a:r>
              <a:rPr lang="zh-CN" altLang="zh-CN" b="1" dirty="0"/>
              <a:t>。</a:t>
            </a:r>
            <a:endParaRPr lang="en-US" altLang="zh-CN" dirty="0"/>
          </a:p>
          <a:p>
            <a:pPr>
              <a:lnSpc>
                <a:spcPct val="150000"/>
              </a:lnSpc>
            </a:pPr>
            <a:r>
              <a:rPr lang="zh-CN" altLang="zh-CN" sz="2000" b="1" dirty="0">
                <a:solidFill>
                  <a:srgbClr val="FF0000"/>
                </a:solidFill>
              </a:rPr>
              <a:t>平均总成本曲线</a:t>
            </a:r>
            <a:r>
              <a:rPr lang="zh-CN" altLang="zh-CN" dirty="0"/>
              <a:t>开始时随产量增加而迅速下降，</a:t>
            </a:r>
            <a:r>
              <a:rPr lang="zh-CN" altLang="zh-CN" b="1" dirty="0">
                <a:solidFill>
                  <a:srgbClr val="FF0000"/>
                </a:solidFill>
              </a:rPr>
              <a:t>达到</a:t>
            </a:r>
            <a:r>
              <a:rPr lang="en-US" altLang="zh-CN" b="1" dirty="0">
                <a:solidFill>
                  <a:srgbClr val="FF0000"/>
                </a:solidFill>
              </a:rPr>
              <a:t>M</a:t>
            </a:r>
            <a:r>
              <a:rPr lang="zh-CN" altLang="zh-CN" b="1" dirty="0">
                <a:solidFill>
                  <a:srgbClr val="FF0000"/>
                </a:solidFill>
              </a:rPr>
              <a:t>点时平均总成本最低（与边际成本曲线相交）</a:t>
            </a:r>
            <a:r>
              <a:rPr lang="zh-CN" altLang="zh-CN" dirty="0">
                <a:solidFill>
                  <a:srgbClr val="FF0000"/>
                </a:solidFill>
              </a:rPr>
              <a:t>，</a:t>
            </a:r>
            <a:r>
              <a:rPr lang="zh-CN" altLang="zh-CN" dirty="0"/>
              <a:t>在</a:t>
            </a:r>
            <a:r>
              <a:rPr lang="en-US" altLang="zh-CN" dirty="0"/>
              <a:t>M</a:t>
            </a:r>
            <a:r>
              <a:rPr lang="zh-CN" altLang="zh-CN" dirty="0"/>
              <a:t>点后，平均总成本又随产量增加而上升。</a:t>
            </a:r>
          </a:p>
          <a:p>
            <a:pPr>
              <a:lnSpc>
                <a:spcPct val="150000"/>
              </a:lnSpc>
            </a:pPr>
            <a:r>
              <a:rPr lang="zh-CN" altLang="zh-CN" sz="2000" b="1" dirty="0">
                <a:solidFill>
                  <a:srgbClr val="FF0000"/>
                </a:solidFill>
              </a:rPr>
              <a:t>平均可变成本曲线</a:t>
            </a:r>
            <a:r>
              <a:rPr lang="zh-CN" altLang="zh-CN" dirty="0"/>
              <a:t>开始时随产量增加而逐步下降，达到</a:t>
            </a:r>
            <a:r>
              <a:rPr lang="en-US" altLang="zh-CN" dirty="0"/>
              <a:t>M’</a:t>
            </a:r>
            <a:r>
              <a:rPr lang="zh-CN" altLang="zh-CN" dirty="0"/>
              <a:t>点时（</a:t>
            </a:r>
            <a:r>
              <a:rPr lang="zh-CN" altLang="zh-CN" dirty="0">
                <a:solidFill>
                  <a:srgbClr val="FF0000"/>
                </a:solidFill>
              </a:rPr>
              <a:t>与边际成本曲线相交</a:t>
            </a:r>
            <a:r>
              <a:rPr lang="zh-CN" altLang="zh-CN" dirty="0"/>
              <a:t>）平均可变成本最低，在</a:t>
            </a:r>
            <a:r>
              <a:rPr lang="en-US" altLang="zh-CN" dirty="0"/>
              <a:t>M’</a:t>
            </a:r>
            <a:r>
              <a:rPr lang="zh-CN" altLang="zh-CN" dirty="0"/>
              <a:t>点后，平均可变成本又随产量增加而上升。</a:t>
            </a:r>
          </a:p>
        </p:txBody>
      </p:sp>
      <p:sp>
        <p:nvSpPr>
          <p:cNvPr id="6" name="矩形 5"/>
          <p:cNvSpPr/>
          <p:nvPr/>
        </p:nvSpPr>
        <p:spPr>
          <a:xfrm>
            <a:off x="231752" y="979055"/>
            <a:ext cx="11718083" cy="46166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cs typeface="Helvetica Neue"/>
              </a:rPr>
              <a:t>（二）平均总成本、平均固定成本、平均可变成本、边际成本曲线</a:t>
            </a:r>
          </a:p>
        </p:txBody>
      </p:sp>
      <p:cxnSp>
        <p:nvCxnSpPr>
          <p:cNvPr id="9" name="直线箭头连接符 8">
            <a:extLst>
              <a:ext uri="{FF2B5EF4-FFF2-40B4-BE49-F238E27FC236}">
                <a16:creationId xmlns:a16="http://schemas.microsoft.com/office/drawing/2014/main" id="{7DEA5A0E-61DA-2B46-A4F6-7AA316417923}"/>
              </a:ext>
            </a:extLst>
          </p:cNvPr>
          <p:cNvCxnSpPr/>
          <p:nvPr/>
        </p:nvCxnSpPr>
        <p:spPr>
          <a:xfrm>
            <a:off x="7847651" y="5979308"/>
            <a:ext cx="360584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直线箭头连接符 10">
            <a:extLst>
              <a:ext uri="{FF2B5EF4-FFF2-40B4-BE49-F238E27FC236}">
                <a16:creationId xmlns:a16="http://schemas.microsoft.com/office/drawing/2014/main" id="{63F24433-073A-9242-A815-BD8DC1E503EC}"/>
              </a:ext>
            </a:extLst>
          </p:cNvPr>
          <p:cNvCxnSpPr>
            <a:cxnSpLocks/>
          </p:cNvCxnSpPr>
          <p:nvPr/>
        </p:nvCxnSpPr>
        <p:spPr>
          <a:xfrm flipV="1">
            <a:off x="7847651" y="3066456"/>
            <a:ext cx="0" cy="29128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任意形状 11">
            <a:extLst>
              <a:ext uri="{FF2B5EF4-FFF2-40B4-BE49-F238E27FC236}">
                <a16:creationId xmlns:a16="http://schemas.microsoft.com/office/drawing/2014/main" id="{EAFD9EF2-36E5-7541-B331-E520CE6DD982}"/>
              </a:ext>
            </a:extLst>
          </p:cNvPr>
          <p:cNvSpPr/>
          <p:nvPr/>
        </p:nvSpPr>
        <p:spPr>
          <a:xfrm>
            <a:off x="8192707" y="3684682"/>
            <a:ext cx="2501661" cy="2090289"/>
          </a:xfrm>
          <a:custGeom>
            <a:avLst/>
            <a:gdLst>
              <a:gd name="connsiteX0" fmla="*/ 0 w 2501661"/>
              <a:gd name="connsiteY0" fmla="*/ 1552755 h 2090289"/>
              <a:gd name="connsiteX1" fmla="*/ 690114 w 2501661"/>
              <a:gd name="connsiteY1" fmla="*/ 2001328 h 2090289"/>
              <a:gd name="connsiteX2" fmla="*/ 2501661 w 2501661"/>
              <a:gd name="connsiteY2" fmla="*/ 0 h 2090289"/>
            </a:gdLst>
            <a:ahLst/>
            <a:cxnLst>
              <a:cxn ang="0">
                <a:pos x="connsiteX0" y="connsiteY0"/>
              </a:cxn>
              <a:cxn ang="0">
                <a:pos x="connsiteX1" y="connsiteY1"/>
              </a:cxn>
              <a:cxn ang="0">
                <a:pos x="connsiteX2" y="connsiteY2"/>
              </a:cxn>
            </a:cxnLst>
            <a:rect l="l" t="t" r="r" b="b"/>
            <a:pathLst>
              <a:path w="2501661" h="2090289">
                <a:moveTo>
                  <a:pt x="0" y="1552755"/>
                </a:moveTo>
                <a:cubicBezTo>
                  <a:pt x="136585" y="1906437"/>
                  <a:pt x="273171" y="2260120"/>
                  <a:pt x="690114" y="2001328"/>
                </a:cubicBezTo>
                <a:cubicBezTo>
                  <a:pt x="1107057" y="1742536"/>
                  <a:pt x="1804359" y="871268"/>
                  <a:pt x="250166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任意形状 12">
            <a:extLst>
              <a:ext uri="{FF2B5EF4-FFF2-40B4-BE49-F238E27FC236}">
                <a16:creationId xmlns:a16="http://schemas.microsoft.com/office/drawing/2014/main" id="{14975702-3C51-CF43-A6BB-8B7C0662CB09}"/>
              </a:ext>
            </a:extLst>
          </p:cNvPr>
          <p:cNvSpPr/>
          <p:nvPr/>
        </p:nvSpPr>
        <p:spPr>
          <a:xfrm>
            <a:off x="8900073" y="3891716"/>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任意形状 14">
            <a:extLst>
              <a:ext uri="{FF2B5EF4-FFF2-40B4-BE49-F238E27FC236}">
                <a16:creationId xmlns:a16="http://schemas.microsoft.com/office/drawing/2014/main" id="{578CC43D-4725-FD4D-8078-BE1F3AD5A5D8}"/>
              </a:ext>
            </a:extLst>
          </p:cNvPr>
          <p:cNvSpPr/>
          <p:nvPr/>
        </p:nvSpPr>
        <p:spPr>
          <a:xfrm rot="415798">
            <a:off x="8589522" y="4457213"/>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任意形状 13">
            <a:extLst>
              <a:ext uri="{FF2B5EF4-FFF2-40B4-BE49-F238E27FC236}">
                <a16:creationId xmlns:a16="http://schemas.microsoft.com/office/drawing/2014/main" id="{7E76775C-C4F5-8C43-8A73-6C48EBEDDB25}"/>
              </a:ext>
            </a:extLst>
          </p:cNvPr>
          <p:cNvSpPr/>
          <p:nvPr/>
        </p:nvSpPr>
        <p:spPr>
          <a:xfrm>
            <a:off x="8192707" y="4734889"/>
            <a:ext cx="2415396" cy="914400"/>
          </a:xfrm>
          <a:custGeom>
            <a:avLst/>
            <a:gdLst>
              <a:gd name="connsiteX0" fmla="*/ 0 w 2415396"/>
              <a:gd name="connsiteY0" fmla="*/ 0 h 914400"/>
              <a:gd name="connsiteX1" fmla="*/ 1397479 w 2415396"/>
              <a:gd name="connsiteY1" fmla="*/ 759125 h 914400"/>
              <a:gd name="connsiteX2" fmla="*/ 2415396 w 2415396"/>
              <a:gd name="connsiteY2" fmla="*/ 914400 h 914400"/>
            </a:gdLst>
            <a:ahLst/>
            <a:cxnLst>
              <a:cxn ang="0">
                <a:pos x="connsiteX0" y="connsiteY0"/>
              </a:cxn>
              <a:cxn ang="0">
                <a:pos x="connsiteX1" y="connsiteY1"/>
              </a:cxn>
              <a:cxn ang="0">
                <a:pos x="connsiteX2" y="connsiteY2"/>
              </a:cxn>
            </a:cxnLst>
            <a:rect l="l" t="t" r="r" b="b"/>
            <a:pathLst>
              <a:path w="2415396" h="914400">
                <a:moveTo>
                  <a:pt x="0" y="0"/>
                </a:moveTo>
                <a:cubicBezTo>
                  <a:pt x="497456" y="303362"/>
                  <a:pt x="994913" y="606725"/>
                  <a:pt x="1397479" y="759125"/>
                </a:cubicBezTo>
                <a:cubicBezTo>
                  <a:pt x="1800045" y="911525"/>
                  <a:pt x="2107720" y="912962"/>
                  <a:pt x="2415396" y="914400"/>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文本框 15">
            <a:extLst>
              <a:ext uri="{FF2B5EF4-FFF2-40B4-BE49-F238E27FC236}">
                <a16:creationId xmlns:a16="http://schemas.microsoft.com/office/drawing/2014/main" id="{4620382A-5E1C-E847-B550-0A6E06A1998A}"/>
              </a:ext>
            </a:extLst>
          </p:cNvPr>
          <p:cNvSpPr txBox="1"/>
          <p:nvPr/>
        </p:nvSpPr>
        <p:spPr>
          <a:xfrm>
            <a:off x="9635728" y="4391140"/>
            <a:ext cx="322983" cy="369332"/>
          </a:xfrm>
          <a:prstGeom prst="rect">
            <a:avLst/>
          </a:prstGeom>
          <a:noFill/>
        </p:spPr>
        <p:txBody>
          <a:bodyPr wrap="square" rtlCol="0">
            <a:spAutoFit/>
          </a:bodyPr>
          <a:lstStyle/>
          <a:p>
            <a:r>
              <a:rPr kumimoji="1" lang="en-US" altLang="zh-CN" dirty="0"/>
              <a:t>M</a:t>
            </a:r>
            <a:endParaRPr kumimoji="1" lang="zh-CN" altLang="en-US" dirty="0"/>
          </a:p>
        </p:txBody>
      </p:sp>
      <p:sp>
        <p:nvSpPr>
          <p:cNvPr id="18" name="文本框 17">
            <a:extLst>
              <a:ext uri="{FF2B5EF4-FFF2-40B4-BE49-F238E27FC236}">
                <a16:creationId xmlns:a16="http://schemas.microsoft.com/office/drawing/2014/main" id="{0B9624BB-5D4B-F542-9F4E-4BD3B20A5DC1}"/>
              </a:ext>
            </a:extLst>
          </p:cNvPr>
          <p:cNvSpPr txBox="1"/>
          <p:nvPr/>
        </p:nvSpPr>
        <p:spPr>
          <a:xfrm>
            <a:off x="7385523" y="5794642"/>
            <a:ext cx="322983" cy="369332"/>
          </a:xfrm>
          <a:prstGeom prst="rect">
            <a:avLst/>
          </a:prstGeom>
          <a:noFill/>
        </p:spPr>
        <p:txBody>
          <a:bodyPr wrap="square" rtlCol="0">
            <a:spAutoFit/>
          </a:bodyPr>
          <a:lstStyle/>
          <a:p>
            <a:r>
              <a:rPr kumimoji="1" lang="en-US" altLang="zh-CN" dirty="0"/>
              <a:t>0</a:t>
            </a:r>
            <a:endParaRPr kumimoji="1" lang="zh-CN" altLang="en-US" dirty="0"/>
          </a:p>
        </p:txBody>
      </p:sp>
      <p:sp>
        <p:nvSpPr>
          <p:cNvPr id="19" name="文本框 18">
            <a:extLst>
              <a:ext uri="{FF2B5EF4-FFF2-40B4-BE49-F238E27FC236}">
                <a16:creationId xmlns:a16="http://schemas.microsoft.com/office/drawing/2014/main" id="{79000273-3462-E24E-B8CF-B0E9314FBE3D}"/>
              </a:ext>
            </a:extLst>
          </p:cNvPr>
          <p:cNvSpPr txBox="1"/>
          <p:nvPr/>
        </p:nvSpPr>
        <p:spPr>
          <a:xfrm>
            <a:off x="11431145" y="5794642"/>
            <a:ext cx="322983" cy="369332"/>
          </a:xfrm>
          <a:prstGeom prst="rect">
            <a:avLst/>
          </a:prstGeom>
          <a:noFill/>
        </p:spPr>
        <p:txBody>
          <a:bodyPr wrap="square" rtlCol="0">
            <a:spAutoFit/>
          </a:bodyPr>
          <a:lstStyle/>
          <a:p>
            <a:r>
              <a:rPr kumimoji="1" lang="en-US" altLang="zh-CN" dirty="0"/>
              <a:t>Q</a:t>
            </a:r>
            <a:endParaRPr kumimoji="1" lang="zh-CN" altLang="en-US" dirty="0"/>
          </a:p>
        </p:txBody>
      </p:sp>
      <p:sp>
        <p:nvSpPr>
          <p:cNvPr id="20" name="文本框 19">
            <a:extLst>
              <a:ext uri="{FF2B5EF4-FFF2-40B4-BE49-F238E27FC236}">
                <a16:creationId xmlns:a16="http://schemas.microsoft.com/office/drawing/2014/main" id="{EFDBB8E3-D6CF-6940-B1F2-13825D740DE6}"/>
              </a:ext>
            </a:extLst>
          </p:cNvPr>
          <p:cNvSpPr txBox="1"/>
          <p:nvPr/>
        </p:nvSpPr>
        <p:spPr>
          <a:xfrm>
            <a:off x="7465213" y="3060704"/>
            <a:ext cx="322983" cy="369332"/>
          </a:xfrm>
          <a:prstGeom prst="rect">
            <a:avLst/>
          </a:prstGeom>
          <a:noFill/>
        </p:spPr>
        <p:txBody>
          <a:bodyPr wrap="square" rtlCol="0">
            <a:spAutoFit/>
          </a:bodyPr>
          <a:lstStyle/>
          <a:p>
            <a:r>
              <a:rPr kumimoji="1" lang="en-US" altLang="zh-CN" dirty="0"/>
              <a:t>C</a:t>
            </a:r>
            <a:endParaRPr kumimoji="1" lang="zh-CN" altLang="en-US" dirty="0"/>
          </a:p>
        </p:txBody>
      </p:sp>
      <p:sp>
        <p:nvSpPr>
          <p:cNvPr id="21" name="文本框 20">
            <a:extLst>
              <a:ext uri="{FF2B5EF4-FFF2-40B4-BE49-F238E27FC236}">
                <a16:creationId xmlns:a16="http://schemas.microsoft.com/office/drawing/2014/main" id="{1D76C905-24CF-254E-BD98-703A0582B5AB}"/>
              </a:ext>
            </a:extLst>
          </p:cNvPr>
          <p:cNvSpPr txBox="1"/>
          <p:nvPr/>
        </p:nvSpPr>
        <p:spPr>
          <a:xfrm>
            <a:off x="9490846" y="4959515"/>
            <a:ext cx="467865" cy="369332"/>
          </a:xfrm>
          <a:prstGeom prst="rect">
            <a:avLst/>
          </a:prstGeom>
          <a:noFill/>
        </p:spPr>
        <p:txBody>
          <a:bodyPr wrap="square" rtlCol="0">
            <a:spAutoFit/>
          </a:bodyPr>
          <a:lstStyle/>
          <a:p>
            <a:r>
              <a:rPr kumimoji="1" lang="en-US" altLang="zh-CN" dirty="0"/>
              <a:t>M’</a:t>
            </a:r>
            <a:endParaRPr kumimoji="1" lang="zh-CN" altLang="en-US" dirty="0"/>
          </a:p>
        </p:txBody>
      </p:sp>
      <p:sp>
        <p:nvSpPr>
          <p:cNvPr id="22" name="文本框 21">
            <a:extLst>
              <a:ext uri="{FF2B5EF4-FFF2-40B4-BE49-F238E27FC236}">
                <a16:creationId xmlns:a16="http://schemas.microsoft.com/office/drawing/2014/main" id="{82D4FA5D-0286-184D-9032-2563BCE9F249}"/>
              </a:ext>
            </a:extLst>
          </p:cNvPr>
          <p:cNvSpPr txBox="1"/>
          <p:nvPr/>
        </p:nvSpPr>
        <p:spPr>
          <a:xfrm>
            <a:off x="9543193" y="3306677"/>
            <a:ext cx="1762363" cy="369332"/>
          </a:xfrm>
          <a:prstGeom prst="rect">
            <a:avLst/>
          </a:prstGeom>
          <a:noFill/>
        </p:spPr>
        <p:txBody>
          <a:bodyPr wrap="square" rtlCol="0">
            <a:spAutoFit/>
          </a:bodyPr>
          <a:lstStyle/>
          <a:p>
            <a:r>
              <a:rPr kumimoji="1" lang="en-US" altLang="zh-CN" dirty="0"/>
              <a:t>MC</a:t>
            </a:r>
            <a:r>
              <a:rPr kumimoji="1" lang="zh-CN" altLang="en-US" dirty="0"/>
              <a:t>边际成本</a:t>
            </a:r>
          </a:p>
        </p:txBody>
      </p:sp>
      <p:sp>
        <p:nvSpPr>
          <p:cNvPr id="23" name="文本框 22">
            <a:extLst>
              <a:ext uri="{FF2B5EF4-FFF2-40B4-BE49-F238E27FC236}">
                <a16:creationId xmlns:a16="http://schemas.microsoft.com/office/drawing/2014/main" id="{18BEC6D4-4D15-B540-94A1-523712D32F10}"/>
              </a:ext>
            </a:extLst>
          </p:cNvPr>
          <p:cNvSpPr txBox="1"/>
          <p:nvPr/>
        </p:nvSpPr>
        <p:spPr>
          <a:xfrm>
            <a:off x="8054371" y="3614717"/>
            <a:ext cx="1904340" cy="369332"/>
          </a:xfrm>
          <a:prstGeom prst="rect">
            <a:avLst/>
          </a:prstGeom>
          <a:noFill/>
        </p:spPr>
        <p:txBody>
          <a:bodyPr wrap="square" rtlCol="0">
            <a:spAutoFit/>
          </a:bodyPr>
          <a:lstStyle/>
          <a:p>
            <a:r>
              <a:rPr kumimoji="1" lang="en-US" altLang="zh-CN" dirty="0"/>
              <a:t>AC</a:t>
            </a:r>
            <a:r>
              <a:rPr kumimoji="1" lang="zh-CN" altLang="en-US" dirty="0"/>
              <a:t>平均总成本</a:t>
            </a:r>
          </a:p>
        </p:txBody>
      </p:sp>
      <p:sp>
        <p:nvSpPr>
          <p:cNvPr id="24" name="文本框 23">
            <a:extLst>
              <a:ext uri="{FF2B5EF4-FFF2-40B4-BE49-F238E27FC236}">
                <a16:creationId xmlns:a16="http://schemas.microsoft.com/office/drawing/2014/main" id="{90922EB7-9315-874D-BD03-80D145E02148}"/>
              </a:ext>
            </a:extLst>
          </p:cNvPr>
          <p:cNvSpPr txBox="1"/>
          <p:nvPr/>
        </p:nvSpPr>
        <p:spPr>
          <a:xfrm>
            <a:off x="9987985" y="4944858"/>
            <a:ext cx="2415397" cy="369332"/>
          </a:xfrm>
          <a:prstGeom prst="rect">
            <a:avLst/>
          </a:prstGeom>
          <a:noFill/>
        </p:spPr>
        <p:txBody>
          <a:bodyPr wrap="square" rtlCol="0">
            <a:spAutoFit/>
          </a:bodyPr>
          <a:lstStyle/>
          <a:p>
            <a:r>
              <a:rPr kumimoji="1" lang="en-US" altLang="zh-CN" dirty="0"/>
              <a:t>AVC</a:t>
            </a:r>
            <a:r>
              <a:rPr kumimoji="1" lang="zh-CN" altLang="en-US" dirty="0"/>
              <a:t>平均可变成本</a:t>
            </a:r>
          </a:p>
        </p:txBody>
      </p:sp>
      <p:sp>
        <p:nvSpPr>
          <p:cNvPr id="25" name="文本框 24">
            <a:extLst>
              <a:ext uri="{FF2B5EF4-FFF2-40B4-BE49-F238E27FC236}">
                <a16:creationId xmlns:a16="http://schemas.microsoft.com/office/drawing/2014/main" id="{6351F529-C460-4E45-B158-8DF71D3DBBBA}"/>
              </a:ext>
            </a:extLst>
          </p:cNvPr>
          <p:cNvSpPr txBox="1"/>
          <p:nvPr/>
        </p:nvSpPr>
        <p:spPr>
          <a:xfrm>
            <a:off x="9987985" y="5629486"/>
            <a:ext cx="2415397" cy="369332"/>
          </a:xfrm>
          <a:prstGeom prst="rect">
            <a:avLst/>
          </a:prstGeom>
          <a:noFill/>
        </p:spPr>
        <p:txBody>
          <a:bodyPr wrap="square" rtlCol="0">
            <a:spAutoFit/>
          </a:bodyPr>
          <a:lstStyle/>
          <a:p>
            <a:r>
              <a:rPr kumimoji="1" lang="en-US" altLang="zh-CN" dirty="0"/>
              <a:t>AFC</a:t>
            </a:r>
            <a:r>
              <a:rPr kumimoji="1" lang="zh-CN" altLang="en-US" dirty="0"/>
              <a:t>平均固定成本</a:t>
            </a:r>
          </a:p>
        </p:txBody>
      </p:sp>
    </p:spTree>
    <p:extLst>
      <p:ext uri="{BB962C8B-B14F-4D97-AF65-F5344CB8AC3E}">
        <p14:creationId xmlns:p14="http://schemas.microsoft.com/office/powerpoint/2010/main" val="135044832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102423" y="1188720"/>
            <a:ext cx="8867405" cy="2074286"/>
          </a:xfrm>
          <a:prstGeom prst="rect">
            <a:avLst/>
          </a:prstGeom>
          <a:noFill/>
        </p:spPr>
        <p:txBody>
          <a:bodyPr wrap="square" lIns="0" rIns="0" bIns="0" rtlCol="0">
            <a:spAutoFit/>
          </a:bodyPr>
          <a:lstStyle/>
          <a:p>
            <a:pPr>
              <a:lnSpc>
                <a:spcPct val="150000"/>
              </a:lnSpc>
            </a:pPr>
            <a:endParaRPr lang="en-US" altLang="zh-CN" b="1" dirty="0">
              <a:solidFill>
                <a:srgbClr val="FF0000"/>
              </a:solidFill>
            </a:endParaRPr>
          </a:p>
          <a:p>
            <a:pPr>
              <a:lnSpc>
                <a:spcPct val="150000"/>
              </a:lnSpc>
            </a:pPr>
            <a:r>
              <a:rPr lang="zh-CN" altLang="en-US" dirty="0"/>
              <a:t>第一，劳动、资本等生产要素的价格；</a:t>
            </a:r>
            <a:endParaRPr lang="en-US" altLang="zh-CN" dirty="0"/>
          </a:p>
          <a:p>
            <a:pPr>
              <a:lnSpc>
                <a:spcPct val="150000"/>
              </a:lnSpc>
            </a:pPr>
            <a:r>
              <a:rPr lang="zh-CN" altLang="en-US" dirty="0"/>
              <a:t>第二，生产率（劳动生产率和全要素生产率）。</a:t>
            </a:r>
            <a:endParaRPr lang="en-US" altLang="zh-CN" dirty="0"/>
          </a:p>
          <a:p>
            <a:pPr>
              <a:lnSpc>
                <a:spcPct val="150000"/>
              </a:lnSpc>
            </a:pPr>
            <a:r>
              <a:rPr lang="zh-CN" altLang="en-US" dirty="0"/>
              <a:t>劳动生产率即平均产量。</a:t>
            </a:r>
            <a:endParaRPr lang="en-US" altLang="zh-CN" dirty="0"/>
          </a:p>
          <a:p>
            <a:pPr>
              <a:lnSpc>
                <a:spcPct val="150000"/>
              </a:lnSpc>
            </a:pPr>
            <a:r>
              <a:rPr lang="zh-CN" altLang="en-US" dirty="0"/>
              <a:t>全要素生产率就是每单位总投入（包括劳动投入和资本投入）的产量或产出。</a:t>
            </a:r>
            <a:endParaRPr lang="zh-CN" altLang="zh-CN" dirty="0"/>
          </a:p>
        </p:txBody>
      </p:sp>
      <p:sp>
        <p:nvSpPr>
          <p:cNvPr id="6" name="矩形 5"/>
          <p:cNvSpPr/>
          <p:nvPr/>
        </p:nvSpPr>
        <p:spPr>
          <a:xfrm>
            <a:off x="231752" y="979055"/>
            <a:ext cx="11718083" cy="46166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cs typeface="Helvetica Neue"/>
              </a:rPr>
              <a:t>（三）决定短期成本变动的主要因素。</a:t>
            </a:r>
          </a:p>
        </p:txBody>
      </p:sp>
    </p:spTree>
    <p:extLst>
      <p:ext uri="{BB962C8B-B14F-4D97-AF65-F5344CB8AC3E}">
        <p14:creationId xmlns:p14="http://schemas.microsoft.com/office/powerpoint/2010/main" val="418202410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4103370" y="717550"/>
            <a:ext cx="5037455" cy="460375"/>
          </a:xfrm>
          <a:prstGeom prst="rect">
            <a:avLst/>
          </a:prstGeom>
          <a:solidFill>
            <a:srgbClr val="0070C0"/>
          </a:solidFill>
        </p:spPr>
        <p:txBody>
          <a:bodyPr wrap="square" rtlCol="0" anchor="t">
            <a:spAutoFit/>
          </a:bodyPr>
          <a:lstStyle/>
          <a:p>
            <a:pPr algn="ctr">
              <a:buClrTx/>
              <a:buSzTx/>
              <a:buFontTx/>
            </a:pPr>
            <a:r>
              <a:rPr lang="zh-CN" altLang="en-US" sz="2400" dirty="0">
                <a:solidFill>
                  <a:schemeClr val="bg1"/>
                </a:solidFill>
              </a:rPr>
              <a:t>第四章  市场结构理论</a:t>
            </a:r>
          </a:p>
        </p:txBody>
      </p:sp>
      <p:sp>
        <p:nvSpPr>
          <p:cNvPr id="7" name="文本框 6"/>
          <p:cNvSpPr txBox="1"/>
          <p:nvPr/>
        </p:nvSpPr>
        <p:spPr>
          <a:xfrm>
            <a:off x="1068070" y="1351915"/>
            <a:ext cx="9779000" cy="2123658"/>
          </a:xfrm>
          <a:prstGeom prst="rect">
            <a:avLst/>
          </a:prstGeom>
          <a:noFill/>
        </p:spPr>
        <p:txBody>
          <a:bodyPr wrap="square" rtlCol="0" anchor="t">
            <a:spAutoFit/>
          </a:bodyPr>
          <a:lstStyle/>
          <a:p>
            <a:pPr algn="l">
              <a:lnSpc>
                <a:spcPct val="150000"/>
              </a:lnSpc>
              <a:buClrTx/>
              <a:buSzTx/>
              <a:buFontTx/>
            </a:pPr>
            <a:r>
              <a:rPr lang="zh-CN" altLang="en-US" dirty="0">
                <a:sym typeface="+mn-lt"/>
              </a:rPr>
              <a:t>市        市场结构的类型</a:t>
            </a:r>
          </a:p>
          <a:p>
            <a:pPr algn="l">
              <a:lnSpc>
                <a:spcPct val="150000"/>
              </a:lnSpc>
              <a:buClrTx/>
              <a:buSzTx/>
              <a:buFontTx/>
            </a:pPr>
            <a:r>
              <a:rPr lang="zh-CN" altLang="en-US" dirty="0">
                <a:sym typeface="+mn-lt"/>
              </a:rPr>
              <a:t>场理    完全竞争市场中生产者的行为</a:t>
            </a:r>
          </a:p>
          <a:p>
            <a:pPr algn="l">
              <a:lnSpc>
                <a:spcPct val="150000"/>
              </a:lnSpc>
              <a:buClrTx/>
              <a:buSzTx/>
              <a:buFontTx/>
            </a:pPr>
            <a:r>
              <a:rPr lang="zh-CN" altLang="en-US" dirty="0">
                <a:sym typeface="+mn-lt"/>
              </a:rPr>
              <a:t>结论    完全垄断市场中生产者的行为</a:t>
            </a:r>
          </a:p>
          <a:p>
            <a:pPr algn="l">
              <a:lnSpc>
                <a:spcPct val="150000"/>
              </a:lnSpc>
              <a:buClrTx/>
              <a:buSzTx/>
              <a:buFontTx/>
            </a:pPr>
            <a:r>
              <a:rPr lang="zh-CN" altLang="en-US" dirty="0">
                <a:sym typeface="+mn-lt"/>
              </a:rPr>
              <a:t>构       垄断竞争市场和寡头垄断市场中生产者的行为</a:t>
            </a:r>
          </a:p>
          <a:p>
            <a:pPr algn="l">
              <a:lnSpc>
                <a:spcPct val="100000"/>
              </a:lnSpc>
              <a:buClrTx/>
              <a:buSzTx/>
              <a:buFontTx/>
            </a:pPr>
            <a:endParaRPr lang="zh-CN" altLang="en-US" sz="2400" dirty="0">
              <a:solidFill>
                <a:schemeClr val="bg1"/>
              </a:solidFill>
            </a:endParaRPr>
          </a:p>
        </p:txBody>
      </p:sp>
      <p:sp>
        <p:nvSpPr>
          <p:cNvPr id="8" name="左大括号 7"/>
          <p:cNvSpPr/>
          <p:nvPr/>
        </p:nvSpPr>
        <p:spPr>
          <a:xfrm>
            <a:off x="1638482" y="1714738"/>
            <a:ext cx="75565" cy="105664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6001643"/>
          </a:xfrm>
          <a:prstGeom prst="rect">
            <a:avLst/>
          </a:prstGeom>
          <a:noFill/>
        </p:spPr>
        <p:txBody>
          <a:bodyPr wrap="square" rtlCol="0" anchor="t">
            <a:spAutoFit/>
          </a:bodyPr>
          <a:lstStyle/>
          <a:p>
            <a:pPr algn="l">
              <a:lnSpc>
                <a:spcPct val="150000"/>
              </a:lnSpc>
              <a:buClrTx/>
              <a:buSzTx/>
              <a:buFontTx/>
            </a:pPr>
            <a:r>
              <a:rPr lang="zh-CN" altLang="en-US" sz="2000" dirty="0">
                <a:sym typeface="+mn-lt"/>
              </a:rPr>
              <a:t>一</a:t>
            </a:r>
            <a:r>
              <a:rPr lang="zh-CN" altLang="en-US" sz="2000" dirty="0">
                <a:sym typeface="+mn-ea"/>
              </a:rPr>
              <a:t>、</a:t>
            </a:r>
            <a:r>
              <a:rPr lang="zh-CN" altLang="en-US" sz="2000" dirty="0">
                <a:sym typeface="+mn-lt"/>
              </a:rPr>
              <a:t>市场结构的类型</a:t>
            </a:r>
          </a:p>
          <a:p>
            <a:pPr algn="l">
              <a:lnSpc>
                <a:spcPct val="150000"/>
              </a:lnSpc>
              <a:buClrTx/>
              <a:buSzTx/>
              <a:buFontTx/>
            </a:pPr>
            <a:r>
              <a:rPr lang="zh-CN" altLang="en-US" sz="2000" dirty="0">
                <a:sym typeface="+mn-ea"/>
              </a:rPr>
              <a:t>市场结构：是指一个行业内部买方和卖方的数量及其规模分布、产品差别的程度和新企业进入该行业的难易程度的综合状态，也是某种产品或服务的竞争状态和竞争程度。</a:t>
            </a:r>
          </a:p>
          <a:p>
            <a:pPr algn="l">
              <a:lnSpc>
                <a:spcPct val="150000"/>
              </a:lnSpc>
              <a:buClrTx/>
              <a:buSzTx/>
              <a:buFontTx/>
            </a:pPr>
            <a:r>
              <a:rPr lang="zh-CN" altLang="en-US" sz="2000" dirty="0">
                <a:sym typeface="+mn-ea"/>
              </a:rPr>
              <a:t>1.完全竞争市场</a:t>
            </a:r>
            <a:endParaRPr lang="zh-CN" altLang="en-US" sz="2000" dirty="0"/>
          </a:p>
          <a:p>
            <a:pPr algn="l">
              <a:lnSpc>
                <a:spcPct val="150000"/>
              </a:lnSpc>
              <a:buClrTx/>
              <a:buSzTx/>
              <a:buFontTx/>
            </a:pPr>
            <a:r>
              <a:rPr lang="zh-CN" altLang="en-US" sz="2000" dirty="0">
                <a:sym typeface="+mn-ea"/>
              </a:rPr>
              <a:t>①市场上有很多生产者与消费者，或买者和卖者，且生产者的规模都很小。每个生产者和消费者都只能是市场价格的接受者，不是价格的决定者，对市场价格没有任何控制的力量。</a:t>
            </a:r>
            <a:endParaRPr lang="zh-CN" altLang="en-US" sz="2000" dirty="0"/>
          </a:p>
          <a:p>
            <a:pPr algn="l">
              <a:lnSpc>
                <a:spcPct val="150000"/>
              </a:lnSpc>
              <a:buClrTx/>
              <a:buSzTx/>
              <a:buFontTx/>
            </a:pPr>
            <a:r>
              <a:rPr lang="zh-CN" altLang="en-US" sz="2000" dirty="0">
                <a:sym typeface="+mn-ea"/>
              </a:rPr>
              <a:t>②企业生产的产品是同质的，即不存在产品质量差别。</a:t>
            </a:r>
            <a:endParaRPr lang="zh-CN" altLang="en-US" sz="2000" dirty="0"/>
          </a:p>
          <a:p>
            <a:pPr algn="l">
              <a:lnSpc>
                <a:spcPct val="150000"/>
              </a:lnSpc>
              <a:buClrTx/>
              <a:buSzTx/>
              <a:buFontTx/>
            </a:pPr>
            <a:r>
              <a:rPr lang="zh-CN" altLang="en-US" sz="2000" dirty="0">
                <a:sym typeface="+mn-ea"/>
              </a:rPr>
              <a:t>③买卖双方对市场信息都有充分的了解。</a:t>
            </a:r>
            <a:endParaRPr lang="zh-CN" altLang="en-US" sz="2000" dirty="0"/>
          </a:p>
          <a:p>
            <a:pPr algn="l">
              <a:lnSpc>
                <a:spcPct val="150000"/>
              </a:lnSpc>
              <a:buClrTx/>
              <a:buSzTx/>
              <a:buFontTx/>
            </a:pPr>
            <a:r>
              <a:rPr lang="zh-CN" altLang="en-US" sz="2000" dirty="0">
                <a:sym typeface="+mn-ea"/>
              </a:rPr>
              <a:t>④资源可以自由流动，自由进入或退出市场</a:t>
            </a:r>
          </a:p>
          <a:p>
            <a:pPr algn="l">
              <a:lnSpc>
                <a:spcPct val="150000"/>
              </a:lnSpc>
              <a:buClrTx/>
              <a:buSzTx/>
              <a:buFontTx/>
            </a:pPr>
            <a:r>
              <a:rPr lang="zh-CN" altLang="en-US" sz="2000" dirty="0">
                <a:sym typeface="+mn-ea"/>
              </a:rPr>
              <a:t>现实中很难找到这样的市场，某些农产品如小麦、玉米属于近似的例子。</a:t>
            </a:r>
            <a:endParaRPr lang="zh-CN" altLang="en-US" sz="2000" dirty="0"/>
          </a:p>
          <a:p>
            <a:pPr algn="l">
              <a:lnSpc>
                <a:spcPct val="15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16a0e0af-823d-46af-a010-3b558ceafd05}"/>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ae792f3e-0aae-442a-aa60-914431eeaf27}"/>
</p:tagLst>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1855</Words>
  <Application>Microsoft Office PowerPoint</Application>
  <PresentationFormat>宽屏</PresentationFormat>
  <Paragraphs>191</Paragraphs>
  <Slides>20</Slides>
  <Notes>20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20</vt:i4>
      </vt:variant>
    </vt:vector>
  </HeadingPairs>
  <TitlesOfParts>
    <vt:vector size="24" baseType="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2022-04-18T02:44:40Z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