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3"/>
  </p:notesMasterIdLst>
  <p:handoutMasterIdLst>
    <p:handoutMasterId r:id="rId24"/>
  </p:handoutMasterIdLst>
  <p:sldIdLst>
    <p:sldId id="351" r:id="rId2"/>
    <p:sldId id="271" r:id="rId3"/>
    <p:sldId id="355" r:id="rId4"/>
    <p:sldId id="356" r:id="rId5"/>
    <p:sldId id="357" r:id="rId6"/>
    <p:sldId id="358" r:id="rId7"/>
    <p:sldId id="359" r:id="rId8"/>
    <p:sldId id="360" r:id="rId9"/>
    <p:sldId id="361" r:id="rId10"/>
    <p:sldId id="375" r:id="rId11"/>
    <p:sldId id="362" r:id="rId12"/>
    <p:sldId id="275" r:id="rId13"/>
    <p:sldId id="329" r:id="rId14"/>
    <p:sldId id="363" r:id="rId15"/>
    <p:sldId id="364" r:id="rId16"/>
    <p:sldId id="365" r:id="rId17"/>
    <p:sldId id="367" r:id="rId18"/>
    <p:sldId id="368" r:id="rId19"/>
    <p:sldId id="369" r:id="rId20"/>
    <p:sldId id="381"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Lst>
        </p14:section>
        <p14:section name="默认节" id="{DBFEE96B-23C1-0C4B-A582-D30C45C8A4B3}">
          <p14:sldIdLst>
            <p14:sldId id="271"/>
            <p14:sldId id="355"/>
            <p14:sldId id="356"/>
            <p14:sldId id="357"/>
            <p14:sldId id="358"/>
            <p14:sldId id="359"/>
            <p14:sldId id="360"/>
            <p14:sldId id="361"/>
            <p14:sldId id="375"/>
            <p14:sldId id="362"/>
            <p14:sldId id="275"/>
            <p14:sldId id="329"/>
            <p14:sldId id="363"/>
            <p14:sldId id="364"/>
            <p14:sldId id="365"/>
            <p14:sldId id="367"/>
            <p14:sldId id="368"/>
            <p14:sldId id="369"/>
            <p14:sldId id="381"/>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2022/4/11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2022/4/11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395840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969027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218141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36711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918311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1802020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2027652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224761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3855236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230400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3504736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191604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994364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229963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738753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482130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259139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212418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546948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2022/4/11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2022/4/11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NUL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2022</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50450" y="1683562"/>
            <a:ext cx="11469401" cy="2842573"/>
          </a:xfrm>
          <a:prstGeom prst="rect">
            <a:avLst/>
          </a:prstGeom>
          <a:noFill/>
        </p:spPr>
        <p:txBody>
          <a:bodyPr wrap="square" lIns="0" rIns="0" bIns="0" rtlCol="0">
            <a:spAutoFit/>
          </a:bodyPr>
          <a:lstStyle/>
          <a:p>
            <a:r>
              <a:rPr lang="en-US" altLang="zh-CN" sz="3600" dirty="0">
                <a:solidFill>
                  <a:srgbClr val="FC838C"/>
                </a:solidFill>
                <a:latin typeface="微软雅黑" panose="020B0503020204020204" pitchFamily="34" charset="-122"/>
                <a:ea typeface="微软雅黑" panose="020B0503020204020204" pitchFamily="34" charset="-122"/>
                <a:cs typeface="Helvetica Neue"/>
              </a:rPr>
              <a:t>4</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、规模报酬</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研究企业</a:t>
            </a:r>
            <a:r>
              <a:rPr lang="zh-CN" altLang="en-US" sz="3600" b="1" dirty="0">
                <a:solidFill>
                  <a:srgbClr val="FC838C"/>
                </a:solidFill>
                <a:latin typeface="微软雅黑" panose="020B0503020204020204" pitchFamily="34" charset="-122"/>
                <a:ea typeface="微软雅黑" panose="020B0503020204020204" pitchFamily="34" charset="-122"/>
                <a:cs typeface="Helvetica Neue"/>
              </a:rPr>
              <a:t>长期</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生产决策问题</a:t>
            </a:r>
          </a:p>
          <a:p>
            <a:pPr>
              <a:lnSpc>
                <a:spcPct val="150000"/>
              </a:lnSpc>
            </a:pPr>
            <a:endParaRPr lang="zh-CN" altLang="en-US" sz="2000" b="1" dirty="0"/>
          </a:p>
          <a:p>
            <a:pPr>
              <a:lnSpc>
                <a:spcPct val="150000"/>
              </a:lnSpc>
            </a:pPr>
            <a:r>
              <a:rPr lang="zh-CN" altLang="zh-CN" sz="2400" b="1" dirty="0">
                <a:highlight>
                  <a:srgbClr val="FFFF00"/>
                </a:highlight>
              </a:rPr>
              <a:t>规模报酬</a:t>
            </a:r>
            <a:r>
              <a:rPr lang="zh-CN" altLang="zh-CN" sz="2400" dirty="0"/>
              <a:t>也称为规模收益，是指在其他条件不变的情况下</a:t>
            </a:r>
            <a:r>
              <a:rPr lang="zh-CN" altLang="zh-CN" sz="2400" dirty="0">
                <a:solidFill>
                  <a:srgbClr val="FF0000"/>
                </a:solidFill>
              </a:rPr>
              <a:t>，</a:t>
            </a:r>
            <a:r>
              <a:rPr lang="zh-CN" altLang="zh-CN" sz="2400" dirty="0"/>
              <a:t>企业内部</a:t>
            </a:r>
            <a:r>
              <a:rPr lang="zh-CN" altLang="zh-CN" sz="2800" b="1" dirty="0">
                <a:solidFill>
                  <a:srgbClr val="FF0000"/>
                </a:solidFill>
              </a:rPr>
              <a:t>各种</a:t>
            </a:r>
            <a:r>
              <a:rPr lang="zh-CN" altLang="zh-CN" sz="2800" dirty="0">
                <a:solidFill>
                  <a:srgbClr val="FF0000"/>
                </a:solidFill>
              </a:rPr>
              <a:t>生产要素</a:t>
            </a:r>
            <a:r>
              <a:rPr lang="zh-CN" altLang="zh-CN" sz="2800" b="1" dirty="0">
                <a:solidFill>
                  <a:srgbClr val="FF0000"/>
                </a:solidFill>
              </a:rPr>
              <a:t>同比例</a:t>
            </a:r>
            <a:r>
              <a:rPr lang="zh-CN" altLang="zh-CN" sz="2400" dirty="0">
                <a:solidFill>
                  <a:srgbClr val="FF0000"/>
                </a:solidFill>
              </a:rPr>
              <a:t>变化时所带来的产量的变化。</a:t>
            </a:r>
            <a:r>
              <a:rPr lang="zh-CN" altLang="zh-CN" sz="2400" dirty="0"/>
              <a:t>企业只有在长期中才能改变全部生产要素的投入，进而影响生产规模</a:t>
            </a:r>
            <a:r>
              <a:rPr lang="zh-CN" altLang="en-US" sz="2400" dirty="0"/>
              <a:t>。</a:t>
            </a: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43171160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270833" y="901554"/>
            <a:ext cx="11650333" cy="3858877"/>
          </a:xfrm>
          <a:prstGeom prst="rect">
            <a:avLst/>
          </a:prstGeom>
          <a:noFill/>
        </p:spPr>
        <p:txBody>
          <a:bodyPr wrap="square" lIns="0" rIns="0" bIns="0" rtlCol="0">
            <a:spAutoFit/>
          </a:bodyPr>
          <a:lstStyle/>
          <a:p>
            <a:pPr>
              <a:lnSpc>
                <a:spcPct val="150000"/>
              </a:lnSpc>
            </a:pPr>
            <a:r>
              <a:rPr lang="zh-CN" altLang="zh-CN" sz="2400" b="1" dirty="0"/>
              <a:t>类型</a:t>
            </a:r>
            <a:endParaRPr lang="en-US" altLang="zh-CN" sz="2400" b="1" dirty="0"/>
          </a:p>
          <a:p>
            <a:pPr>
              <a:lnSpc>
                <a:spcPct val="150000"/>
              </a:lnSpc>
            </a:pPr>
            <a:r>
              <a:rPr lang="zh-CN" altLang="zh-CN" sz="2400" dirty="0"/>
              <a:t>（根据生产规模和产量的变化比例的比较）</a:t>
            </a:r>
          </a:p>
          <a:p>
            <a:pPr>
              <a:lnSpc>
                <a:spcPct val="150000"/>
              </a:lnSpc>
            </a:pPr>
            <a:r>
              <a:rPr lang="zh-CN" altLang="zh-CN" sz="2400" dirty="0"/>
              <a:t>（</a:t>
            </a:r>
            <a:r>
              <a:rPr lang="en-US" altLang="zh-CN" sz="2400" dirty="0"/>
              <a:t>1</a:t>
            </a:r>
            <a:r>
              <a:rPr lang="zh-CN" altLang="zh-CN" sz="2400" dirty="0"/>
              <a:t>）</a:t>
            </a:r>
            <a:r>
              <a:rPr lang="zh-CN" altLang="zh-CN" sz="2400" b="1" dirty="0"/>
              <a:t>规模报酬</a:t>
            </a:r>
            <a:r>
              <a:rPr lang="zh-CN" altLang="zh-CN" sz="2400" b="1" dirty="0">
                <a:solidFill>
                  <a:srgbClr val="FF0000"/>
                </a:solidFill>
              </a:rPr>
              <a:t>递增</a:t>
            </a:r>
            <a:r>
              <a:rPr lang="zh-CN" altLang="zh-CN" sz="2400" dirty="0"/>
              <a:t>：产量增加的比例大于各种生产要素增加的比例。</a:t>
            </a:r>
          </a:p>
          <a:p>
            <a:pPr>
              <a:lnSpc>
                <a:spcPct val="150000"/>
              </a:lnSpc>
            </a:pPr>
            <a:r>
              <a:rPr lang="zh-CN" altLang="zh-CN" sz="2400" dirty="0"/>
              <a:t>（</a:t>
            </a:r>
            <a:r>
              <a:rPr lang="en-US" altLang="zh-CN" sz="2400" dirty="0"/>
              <a:t>2</a:t>
            </a:r>
            <a:r>
              <a:rPr lang="zh-CN" altLang="zh-CN" sz="2400" dirty="0"/>
              <a:t>）</a:t>
            </a:r>
            <a:r>
              <a:rPr lang="zh-CN" altLang="zh-CN" sz="2400" b="1" dirty="0"/>
              <a:t>规模报酬</a:t>
            </a:r>
            <a:r>
              <a:rPr lang="zh-CN" altLang="zh-CN" sz="2400" b="1" dirty="0">
                <a:solidFill>
                  <a:srgbClr val="FF0000"/>
                </a:solidFill>
              </a:rPr>
              <a:t>不变</a:t>
            </a:r>
            <a:r>
              <a:rPr lang="zh-CN" altLang="zh-CN" sz="2400" dirty="0"/>
              <a:t>：产量增加的比例等于各种生产要素增加的比例。</a:t>
            </a:r>
          </a:p>
          <a:p>
            <a:pPr>
              <a:lnSpc>
                <a:spcPct val="150000"/>
              </a:lnSpc>
            </a:pPr>
            <a:r>
              <a:rPr lang="zh-CN" altLang="zh-CN" sz="2400" dirty="0"/>
              <a:t>（</a:t>
            </a:r>
            <a:r>
              <a:rPr lang="en-US" altLang="zh-CN" sz="2400" dirty="0"/>
              <a:t>3</a:t>
            </a:r>
            <a:r>
              <a:rPr lang="zh-CN" altLang="zh-CN" sz="2400" dirty="0"/>
              <a:t>）</a:t>
            </a:r>
            <a:r>
              <a:rPr lang="zh-CN" altLang="zh-CN" sz="2400" b="1" dirty="0"/>
              <a:t>规模报酬</a:t>
            </a:r>
            <a:r>
              <a:rPr lang="zh-CN" altLang="zh-CN" sz="2400" b="1" dirty="0">
                <a:solidFill>
                  <a:srgbClr val="FF0000"/>
                </a:solidFill>
              </a:rPr>
              <a:t>递减</a:t>
            </a:r>
            <a:r>
              <a:rPr lang="zh-CN" altLang="zh-CN" sz="2400" dirty="0"/>
              <a:t>：产量增加的比例小于各种生产要素增加的比例。</a:t>
            </a:r>
            <a:endParaRPr lang="en-US" altLang="zh-CN" sz="2400" dirty="0"/>
          </a:p>
          <a:p>
            <a:pPr>
              <a:lnSpc>
                <a:spcPct val="150000"/>
              </a:lnSpc>
            </a:pPr>
            <a:r>
              <a:rPr lang="zh-CN" altLang="zh-CN" sz="2400" b="1" dirty="0"/>
              <a:t>备注</a:t>
            </a:r>
            <a:endParaRPr lang="en-US" altLang="zh-CN" sz="2400" b="1" dirty="0"/>
          </a:p>
          <a:p>
            <a:pPr>
              <a:lnSpc>
                <a:spcPct val="150000"/>
              </a:lnSpc>
            </a:pPr>
            <a:r>
              <a:rPr lang="zh-CN" altLang="zh-CN" sz="2000" dirty="0"/>
              <a:t>当企业规模较小时，</a:t>
            </a:r>
            <a:r>
              <a:rPr lang="zh-CN" altLang="zh-CN" sz="2400" dirty="0">
                <a:solidFill>
                  <a:srgbClr val="FF0000"/>
                </a:solidFill>
              </a:rPr>
              <a:t>扩大生产规模，报酬递增</a:t>
            </a:r>
            <a:r>
              <a:rPr lang="zh-CN" altLang="zh-CN" sz="2000" dirty="0"/>
              <a:t>，此时企业扩大规模以得到产量递增所带来的好处。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48030981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3</a:t>
            </a:r>
            <a:endParaRPr lang="zh-CN" altLang="en-US" sz="28700" b="1" dirty="0">
              <a:blipFill>
                <a:blip r:embed="rId3"/>
                <a:stretch>
                  <a:fillRect/>
                </a:stretch>
              </a:blipFill>
              <a:cs typeface="+mn-ea"/>
              <a:sym typeface="+mn-lt"/>
            </a:endParaRPr>
          </a:p>
        </p:txBody>
      </p:sp>
      <p:sp>
        <p:nvSpPr>
          <p:cNvPr id="14" name="矩形 13"/>
          <p:cNvSpPr/>
          <p:nvPr/>
        </p:nvSpPr>
        <p:spPr>
          <a:xfrm>
            <a:off x="5207001" y="2267024"/>
            <a:ext cx="7385228" cy="1015663"/>
          </a:xfrm>
          <a:prstGeom prst="rect">
            <a:avLst/>
          </a:prstGeom>
        </p:spPr>
        <p:txBody>
          <a:bodyPr wrap="squar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成本函数</a:t>
            </a:r>
            <a:r>
              <a:rPr lang="zh-CN" altLang="en-US" sz="6000" b="1" kern="0">
                <a:solidFill>
                  <a:srgbClr val="4D78BF"/>
                </a:solidFill>
                <a:effectLst>
                  <a:glow rad="63500">
                    <a:prstClr val="white">
                      <a:lumMod val="65000"/>
                      <a:alpha val="40000"/>
                    </a:prstClr>
                  </a:glow>
                </a:effectLst>
                <a:cs typeface="+mn-ea"/>
                <a:sym typeface="+mn-lt"/>
              </a:rPr>
              <a:t>和成本曲线</a:t>
            </a:r>
            <a:endParaRPr lang="zh-CN" altLang="en-US" sz="6000" b="1" kern="0" dirty="0">
              <a:solidFill>
                <a:srgbClr val="4D78BF"/>
              </a:solidFill>
              <a:effectLst>
                <a:glow rad="63500">
                  <a:prstClr val="white">
                    <a:lumMod val="65000"/>
                    <a:alpha val="40000"/>
                  </a:prstClr>
                </a:glow>
              </a:effectLst>
              <a:cs typeface="+mn-ea"/>
              <a:sym typeface="+mn-lt"/>
            </a:endParaRP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832279"/>
            <a:ext cx="11609466" cy="334553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400" b="1" dirty="0"/>
              <a:t>成本</a:t>
            </a:r>
            <a:r>
              <a:rPr lang="zh-CN" altLang="en-US" sz="2400" b="1" dirty="0"/>
              <a:t>：</a:t>
            </a:r>
            <a:r>
              <a:rPr lang="zh-CN" altLang="zh-CN" sz="2400" dirty="0"/>
              <a:t>也叫生产费用，是企业在生产经营过程中所支付的物质费用和人工费用。</a:t>
            </a:r>
            <a:endParaRPr lang="en-US" altLang="zh-CN" sz="2400" dirty="0"/>
          </a:p>
          <a:p>
            <a:pPr>
              <a:lnSpc>
                <a:spcPct val="150000"/>
              </a:lnSpc>
            </a:pPr>
            <a:endParaRPr lang="en-US" altLang="zh-CN" sz="2400" b="1" dirty="0"/>
          </a:p>
          <a:p>
            <a:pPr>
              <a:lnSpc>
                <a:spcPct val="150000"/>
              </a:lnSpc>
            </a:pPr>
            <a:r>
              <a:rPr lang="zh-CN" altLang="zh-CN" sz="2400" b="1" dirty="0">
                <a:solidFill>
                  <a:srgbClr val="FF0000"/>
                </a:solidFill>
              </a:rPr>
              <a:t>机会成本</a:t>
            </a:r>
            <a:r>
              <a:rPr lang="zh-CN" altLang="en-US" sz="2400" b="1" dirty="0"/>
              <a:t>：</a:t>
            </a:r>
            <a:r>
              <a:rPr lang="zh-CN" altLang="zh-CN" sz="2400" dirty="0"/>
              <a:t>当一种生产要素被用于生产单位某产品时</a:t>
            </a:r>
            <a:r>
              <a:rPr lang="zh-CN" altLang="zh-CN" sz="2400" b="1" dirty="0">
                <a:solidFill>
                  <a:srgbClr val="FF0000"/>
                </a:solidFill>
              </a:rPr>
              <a:t>所放弃的</a:t>
            </a:r>
            <a:r>
              <a:rPr lang="zh-CN" altLang="zh-CN" sz="2400" dirty="0"/>
              <a:t>使用相同要素在其他生产用途中所得到的</a:t>
            </a:r>
            <a:r>
              <a:rPr lang="zh-CN" altLang="zh-CN" sz="2800" b="1" dirty="0">
                <a:solidFill>
                  <a:srgbClr val="FF0000"/>
                </a:solidFill>
              </a:rPr>
              <a:t>最高收入。</a:t>
            </a:r>
            <a:endParaRPr lang="zh-CN" altLang="en-US" sz="28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2922724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graphicFrame>
        <p:nvGraphicFramePr>
          <p:cNvPr id="7" name="表格 6">
            <a:extLst>
              <a:ext uri="{FF2B5EF4-FFF2-40B4-BE49-F238E27FC236}">
                <a16:creationId xmlns:a16="http://schemas.microsoft.com/office/drawing/2014/main" id="{883B3CB1-5797-48EC-8E0B-04A9D46CA42B}"/>
              </a:ext>
            </a:extLst>
          </p:cNvPr>
          <p:cNvGraphicFramePr>
            <a:graphicFrameLocks noGrp="1"/>
          </p:cNvGraphicFramePr>
          <p:nvPr/>
        </p:nvGraphicFramePr>
        <p:xfrm>
          <a:off x="708660" y="2064967"/>
          <a:ext cx="10774680" cy="4466523"/>
        </p:xfrm>
        <a:graphic>
          <a:graphicData uri="http://schemas.openxmlformats.org/drawingml/2006/table">
            <a:tbl>
              <a:tblPr firstRow="1" firstCol="1" lastRow="1" lastCol="1" bandRow="1" bandCol="1">
                <a:tableStyleId>{5C22544A-7EE6-4342-B048-85BDC9FD1C3A}</a:tableStyleId>
              </a:tblPr>
              <a:tblGrid>
                <a:gridCol w="788319">
                  <a:extLst>
                    <a:ext uri="{9D8B030D-6E8A-4147-A177-3AD203B41FA5}">
                      <a16:colId xmlns:a16="http://schemas.microsoft.com/office/drawing/2014/main" val="1677753146"/>
                    </a:ext>
                  </a:extLst>
                </a:gridCol>
                <a:gridCol w="1283746">
                  <a:extLst>
                    <a:ext uri="{9D8B030D-6E8A-4147-A177-3AD203B41FA5}">
                      <a16:colId xmlns:a16="http://schemas.microsoft.com/office/drawing/2014/main" val="1155713210"/>
                    </a:ext>
                  </a:extLst>
                </a:gridCol>
                <a:gridCol w="8702615">
                  <a:extLst>
                    <a:ext uri="{9D8B030D-6E8A-4147-A177-3AD203B41FA5}">
                      <a16:colId xmlns:a16="http://schemas.microsoft.com/office/drawing/2014/main" val="3181799087"/>
                    </a:ext>
                  </a:extLst>
                </a:gridCol>
              </a:tblGrid>
              <a:tr h="482977">
                <a:tc rowSpan="2">
                  <a:txBody>
                    <a:bodyPr/>
                    <a:lstStyle/>
                    <a:p>
                      <a:pPr algn="ctr">
                        <a:lnSpc>
                          <a:spcPct val="150000"/>
                        </a:lnSpc>
                        <a:spcAft>
                          <a:spcPts val="0"/>
                        </a:spcAft>
                      </a:pPr>
                      <a:r>
                        <a:rPr lang="zh-CN" sz="2400" kern="100" dirty="0">
                          <a:solidFill>
                            <a:schemeClr val="tx1"/>
                          </a:solidFill>
                          <a:effectLst/>
                        </a:rPr>
                        <a:t>生产成本</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spcAft>
                          <a:spcPts val="0"/>
                        </a:spcAft>
                      </a:pPr>
                      <a:r>
                        <a:rPr lang="zh-CN" sz="2400" kern="100">
                          <a:solidFill>
                            <a:schemeClr val="tx1"/>
                          </a:solidFill>
                          <a:effectLst/>
                        </a:rPr>
                        <a:t>显成本</a:t>
                      </a:r>
                      <a:endParaRPr lang="zh-CN" sz="2400" kern="10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企业购买或租用生产要素所</a:t>
                      </a:r>
                      <a:r>
                        <a:rPr lang="zh-CN" sz="2000" u="none" kern="100" dirty="0">
                          <a:solidFill>
                            <a:srgbClr val="FF0000"/>
                          </a:solidFill>
                          <a:effectLst/>
                        </a:rPr>
                        <a:t>实际支付的货币支出。</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169067"/>
                  </a:ext>
                </a:extLst>
              </a:tr>
              <a:tr h="1516196">
                <a:tc vMerge="1">
                  <a:txBody>
                    <a:bodyPr/>
                    <a:lstStyle/>
                    <a:p>
                      <a:endParaRPr lang="zh-CN" altLang="en-US"/>
                    </a:p>
                  </a:txBody>
                  <a:tcPr/>
                </a:tc>
                <a:tc>
                  <a:txBody>
                    <a:bodyPr/>
                    <a:lstStyle/>
                    <a:p>
                      <a:pPr algn="ctr">
                        <a:lnSpc>
                          <a:spcPct val="150000"/>
                        </a:lnSpc>
                        <a:spcAft>
                          <a:spcPts val="0"/>
                        </a:spcAft>
                      </a:pPr>
                      <a:r>
                        <a:rPr lang="en-US" sz="2400" kern="100" dirty="0">
                          <a:solidFill>
                            <a:schemeClr val="tx1"/>
                          </a:solidFill>
                          <a:effectLst/>
                        </a:rPr>
                        <a:t> </a:t>
                      </a:r>
                      <a:endParaRPr lang="zh-CN" sz="2400" kern="100" dirty="0">
                        <a:solidFill>
                          <a:schemeClr val="tx1"/>
                        </a:solidFill>
                        <a:effectLst/>
                      </a:endParaRPr>
                    </a:p>
                    <a:p>
                      <a:pPr algn="ctr">
                        <a:lnSpc>
                          <a:spcPct val="150000"/>
                        </a:lnSpc>
                        <a:spcAft>
                          <a:spcPts val="0"/>
                        </a:spcAft>
                      </a:pPr>
                      <a:r>
                        <a:rPr lang="zh-CN" sz="2400" b="1" kern="100" dirty="0">
                          <a:solidFill>
                            <a:schemeClr val="tx1"/>
                          </a:solidFill>
                          <a:effectLst/>
                        </a:rPr>
                        <a:t>隐成本</a:t>
                      </a:r>
                      <a:endParaRPr lang="zh-CN" sz="24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企业本身所拥有的、</a:t>
                      </a:r>
                      <a:r>
                        <a:rPr lang="zh-CN" sz="2000" b="0" i="0" u="none" kern="100" dirty="0">
                          <a:solidFill>
                            <a:schemeClr val="tx1"/>
                          </a:solidFill>
                          <a:effectLst/>
                        </a:rPr>
                        <a:t>并且被用于该企业生产过程的那些生产要素的总价格，</a:t>
                      </a:r>
                      <a:r>
                        <a:rPr lang="zh-CN" sz="2000" u="none" kern="100" dirty="0">
                          <a:solidFill>
                            <a:schemeClr val="tx1"/>
                          </a:solidFill>
                          <a:effectLst/>
                        </a:rPr>
                        <a:t>是自己拥有并使用的资源的成本，它</a:t>
                      </a:r>
                      <a:r>
                        <a:rPr lang="zh-CN" sz="2000" u="none" kern="100" dirty="0">
                          <a:solidFill>
                            <a:srgbClr val="FF0000"/>
                          </a:solidFill>
                          <a:effectLst/>
                        </a:rPr>
                        <a:t>实际上是机会成本</a:t>
                      </a:r>
                      <a:r>
                        <a:rPr lang="zh-CN" sz="2000" u="none" kern="100" dirty="0">
                          <a:solidFill>
                            <a:schemeClr val="tx1"/>
                          </a:solidFill>
                          <a:effectLst/>
                        </a:rPr>
                        <a:t>，</a:t>
                      </a:r>
                      <a:r>
                        <a:rPr lang="zh-CN" sz="2000" b="0" u="none" kern="100" dirty="0">
                          <a:solidFill>
                            <a:schemeClr val="tx1"/>
                          </a:solidFill>
                          <a:effectLst/>
                        </a:rPr>
                        <a:t>应当从机会成本的角度按照企业自有生产要素在其他用途中所得到的最高收入来支付和计算</a:t>
                      </a:r>
                      <a:r>
                        <a:rPr lang="zh-CN" sz="2000" u="none" kern="100" dirty="0">
                          <a:solidFill>
                            <a:schemeClr val="tx1"/>
                          </a:solidFill>
                          <a:effectLst/>
                        </a:rPr>
                        <a:t>。</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2035015"/>
                  </a:ext>
                </a:extLst>
              </a:tr>
              <a:tr h="1251274">
                <a:tc gridSpan="2">
                  <a:txBody>
                    <a:bodyPr/>
                    <a:lstStyle/>
                    <a:p>
                      <a:pPr algn="ctr">
                        <a:lnSpc>
                          <a:spcPct val="150000"/>
                        </a:lnSpc>
                        <a:spcAft>
                          <a:spcPts val="0"/>
                        </a:spcAft>
                      </a:pPr>
                      <a:r>
                        <a:rPr lang="zh-CN" sz="2400" kern="100" dirty="0">
                          <a:solidFill>
                            <a:schemeClr val="tx1"/>
                          </a:solidFill>
                          <a:effectLst/>
                        </a:rPr>
                        <a:t>经济利润</a:t>
                      </a:r>
                    </a:p>
                    <a:p>
                      <a:pPr algn="ctr">
                        <a:lnSpc>
                          <a:spcPct val="150000"/>
                        </a:lnSpc>
                        <a:spcAft>
                          <a:spcPts val="0"/>
                        </a:spcAft>
                      </a:pPr>
                      <a:r>
                        <a:rPr lang="zh-CN" sz="2400" kern="100" dirty="0">
                          <a:solidFill>
                            <a:schemeClr val="tx1"/>
                          </a:solidFill>
                          <a:effectLst/>
                        </a:rPr>
                        <a:t>【超额利润】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u="none" kern="100" dirty="0">
                          <a:solidFill>
                            <a:srgbClr val="FF0000"/>
                          </a:solidFill>
                          <a:effectLst/>
                        </a:rPr>
                        <a:t>经济利润＝总收益－总成本</a:t>
                      </a:r>
                      <a:endParaRPr lang="en-US" altLang="zh-CN" sz="2000" u="none" kern="100" dirty="0">
                        <a:solidFill>
                          <a:srgbClr val="FF0000"/>
                        </a:solidFill>
                        <a:effectLst/>
                      </a:endParaRPr>
                    </a:p>
                    <a:p>
                      <a:pPr algn="just">
                        <a:lnSpc>
                          <a:spcPct val="150000"/>
                        </a:lnSpc>
                        <a:spcAft>
                          <a:spcPts val="0"/>
                        </a:spcAft>
                      </a:pPr>
                      <a:r>
                        <a:rPr lang="zh-CN" altLang="en-US" sz="2000" u="none" kern="100" dirty="0">
                          <a:solidFill>
                            <a:srgbClr val="FF0000"/>
                          </a:solidFill>
                          <a:effectLst/>
                        </a:rPr>
                        <a:t>               </a:t>
                      </a:r>
                      <a:r>
                        <a:rPr lang="zh-CN" sz="2000" u="none" kern="100" dirty="0">
                          <a:solidFill>
                            <a:srgbClr val="FF0000"/>
                          </a:solidFill>
                          <a:effectLst/>
                        </a:rPr>
                        <a:t>＝总收益</a:t>
                      </a:r>
                      <a:r>
                        <a:rPr lang="en-US" sz="2000" u="none" kern="100" dirty="0">
                          <a:solidFill>
                            <a:srgbClr val="FF0000"/>
                          </a:solidFill>
                          <a:effectLst/>
                        </a:rPr>
                        <a:t>-</a:t>
                      </a:r>
                      <a:r>
                        <a:rPr lang="zh-CN" sz="2000" u="none" kern="100" dirty="0">
                          <a:solidFill>
                            <a:srgbClr val="FF0000"/>
                          </a:solidFill>
                          <a:effectLst/>
                        </a:rPr>
                        <a:t>（显成本</a:t>
                      </a:r>
                      <a:r>
                        <a:rPr lang="en-US" sz="2000" u="none" kern="100" dirty="0">
                          <a:solidFill>
                            <a:srgbClr val="FF0000"/>
                          </a:solidFill>
                          <a:effectLst/>
                        </a:rPr>
                        <a:t>+</a:t>
                      </a:r>
                      <a:r>
                        <a:rPr lang="zh-CN" sz="2000" u="none" kern="100" dirty="0">
                          <a:solidFill>
                            <a:srgbClr val="FF0000"/>
                          </a:solidFill>
                          <a:effectLst/>
                        </a:rPr>
                        <a:t>隐成本）</a:t>
                      </a:r>
                    </a:p>
                    <a:p>
                      <a:pPr algn="just">
                        <a:lnSpc>
                          <a:spcPct val="150000"/>
                        </a:lnSpc>
                        <a:spcAft>
                          <a:spcPts val="0"/>
                        </a:spcAft>
                      </a:pPr>
                      <a:r>
                        <a:rPr lang="zh-CN" sz="2000" u="none" kern="100" dirty="0">
                          <a:solidFill>
                            <a:schemeClr val="tx1"/>
                          </a:solidFill>
                          <a:effectLst/>
                        </a:rPr>
                        <a:t>企业所追求的最大利润，指的是最大的经济利润。</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36777"/>
                  </a:ext>
                </a:extLst>
              </a:tr>
              <a:tr h="1137148">
                <a:tc gridSpan="2">
                  <a:txBody>
                    <a:bodyPr/>
                    <a:lstStyle/>
                    <a:p>
                      <a:pPr algn="ctr">
                        <a:lnSpc>
                          <a:spcPct val="150000"/>
                        </a:lnSpc>
                        <a:spcAft>
                          <a:spcPts val="0"/>
                        </a:spcAft>
                      </a:pPr>
                      <a:r>
                        <a:rPr lang="zh-CN" sz="2400" kern="100" dirty="0">
                          <a:solidFill>
                            <a:schemeClr val="tx1"/>
                          </a:solidFill>
                          <a:effectLst/>
                        </a:rPr>
                        <a:t>正常利润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b="0" u="none" kern="100" dirty="0">
                          <a:solidFill>
                            <a:schemeClr val="tx1"/>
                          </a:solidFill>
                          <a:effectLst/>
                        </a:rPr>
                        <a:t>企业对自己所提供的企业家才能的报酬支付，</a:t>
                      </a:r>
                      <a:r>
                        <a:rPr lang="zh-CN" sz="2000" b="1" u="none" kern="100" dirty="0">
                          <a:solidFill>
                            <a:schemeClr val="tx1"/>
                          </a:solidFill>
                          <a:effectLst/>
                        </a:rPr>
                        <a:t>正常利润是生产成本的一部分，是作为隐成本的一部分计入成本的</a:t>
                      </a:r>
                      <a:r>
                        <a:rPr lang="zh-CN" sz="2000" b="0" u="none" kern="100" dirty="0">
                          <a:solidFill>
                            <a:schemeClr val="tx1"/>
                          </a:solidFill>
                          <a:effectLst/>
                        </a:rPr>
                        <a:t>，</a:t>
                      </a:r>
                      <a:r>
                        <a:rPr lang="zh-CN" sz="2000" u="none" kern="100" dirty="0">
                          <a:solidFill>
                            <a:srgbClr val="FF0000"/>
                          </a:solidFill>
                          <a:effectLst/>
                        </a:rPr>
                        <a:t>经济利润不包括正常利润。</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260111"/>
                  </a:ext>
                </a:extLst>
              </a:tr>
            </a:tbl>
          </a:graphicData>
        </a:graphic>
      </p:graphicFrame>
    </p:spTree>
    <p:extLst>
      <p:ext uri="{BB962C8B-B14F-4D97-AF65-F5344CB8AC3E}">
        <p14:creationId xmlns:p14="http://schemas.microsoft.com/office/powerpoint/2010/main" val="105897038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225976" y="1453673"/>
            <a:ext cx="11585024" cy="4406591"/>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成本和利润的含义</a:t>
            </a:r>
          </a:p>
          <a:p>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b="1" dirty="0">
                <a:solidFill>
                  <a:srgbClr val="FF0000"/>
                </a:solidFill>
              </a:rPr>
              <a:t>【应用举例】</a:t>
            </a:r>
            <a:r>
              <a:rPr lang="zh-CN" altLang="zh-CN" sz="2000" dirty="0"/>
              <a:t>假定某一店主每年花费</a:t>
            </a:r>
            <a:r>
              <a:rPr lang="en-US" altLang="zh-CN" sz="2000" dirty="0"/>
              <a:t>40000</a:t>
            </a:r>
            <a:r>
              <a:rPr lang="zh-CN" altLang="zh-CN" sz="2000" dirty="0"/>
              <a:t>元的资金租赁房屋开花店，年终该店主从销售中所获毛利（扣掉了一些直接费用，不包含房屋租赁费）为</a:t>
            </a:r>
            <a:r>
              <a:rPr lang="en-US" altLang="zh-CN" sz="2000" dirty="0"/>
              <a:t>50000</a:t>
            </a:r>
            <a:r>
              <a:rPr lang="zh-CN" altLang="zh-CN" sz="2000" dirty="0"/>
              <a:t>元。该店主赚了多少钱</a:t>
            </a:r>
            <a:r>
              <a:rPr lang="en-US" altLang="zh-CN" sz="2000" dirty="0"/>
              <a:t>?</a:t>
            </a:r>
            <a:endParaRPr lang="zh-CN" altLang="zh-CN" sz="2000" dirty="0"/>
          </a:p>
          <a:p>
            <a:pPr>
              <a:lnSpc>
                <a:spcPct val="150000"/>
              </a:lnSpc>
            </a:pPr>
            <a:r>
              <a:rPr lang="zh-CN" altLang="zh-CN" sz="2000" dirty="0"/>
              <a:t>【分析】（</a:t>
            </a:r>
            <a:r>
              <a:rPr lang="en-US" altLang="zh-CN" sz="2000" dirty="0"/>
              <a:t>1</a:t>
            </a:r>
            <a:r>
              <a:rPr lang="zh-CN" altLang="zh-CN" sz="2000" dirty="0"/>
              <a:t>）从</a:t>
            </a:r>
            <a:r>
              <a:rPr lang="zh-CN" altLang="zh-CN" sz="2000" b="1" dirty="0"/>
              <a:t>显成本</a:t>
            </a:r>
            <a:r>
              <a:rPr lang="zh-CN" altLang="zh-CN" sz="2000" dirty="0"/>
              <a:t>的角度看，该店主赚了</a:t>
            </a:r>
            <a:r>
              <a:rPr lang="en-US" altLang="zh-CN" sz="2000" dirty="0"/>
              <a:t>10000</a:t>
            </a:r>
            <a:r>
              <a:rPr lang="zh-CN" altLang="zh-CN" sz="2000" dirty="0"/>
              <a:t>元（</a:t>
            </a:r>
            <a:r>
              <a:rPr lang="en-US" altLang="zh-CN" sz="2000" dirty="0"/>
              <a:t>50000-40000</a:t>
            </a:r>
            <a:r>
              <a:rPr lang="zh-CN" altLang="zh-CN" sz="2000" dirty="0"/>
              <a:t>）；</a:t>
            </a:r>
          </a:p>
          <a:p>
            <a:pPr>
              <a:lnSpc>
                <a:spcPct val="150000"/>
              </a:lnSpc>
            </a:pPr>
            <a:r>
              <a:rPr lang="zh-CN" altLang="zh-CN" sz="2000" dirty="0"/>
              <a:t>（</a:t>
            </a:r>
            <a:r>
              <a:rPr lang="en-US" altLang="zh-CN" sz="2000" dirty="0"/>
              <a:t>2</a:t>
            </a:r>
            <a:r>
              <a:rPr lang="zh-CN" altLang="zh-CN" sz="2000" dirty="0"/>
              <a:t>）从</a:t>
            </a:r>
            <a:r>
              <a:rPr lang="zh-CN" altLang="zh-CN" sz="2000" b="1" dirty="0"/>
              <a:t>隐成本</a:t>
            </a:r>
            <a:r>
              <a:rPr lang="zh-CN" altLang="zh-CN" sz="2000" dirty="0"/>
              <a:t>的角度看，该店主可能一点也没赚。假定市场利率为</a:t>
            </a:r>
            <a:r>
              <a:rPr lang="en-US" altLang="zh-CN" sz="2000" dirty="0"/>
              <a:t>10%</a:t>
            </a:r>
            <a:r>
              <a:rPr lang="zh-CN" altLang="zh-CN" sz="2000" dirty="0"/>
              <a:t>，该店主从事其他职业所能获得的最高收入是</a:t>
            </a:r>
            <a:r>
              <a:rPr lang="en-US" altLang="zh-CN" sz="2000" dirty="0"/>
              <a:t>20000</a:t>
            </a:r>
            <a:r>
              <a:rPr lang="zh-CN" altLang="zh-CN" sz="2000" dirty="0"/>
              <a:t>元（正常利润），则该店主的隐成本是</a:t>
            </a:r>
            <a:r>
              <a:rPr lang="en-US" altLang="zh-CN" sz="2000" dirty="0"/>
              <a:t>24000</a:t>
            </a:r>
            <a:r>
              <a:rPr lang="zh-CN" altLang="zh-CN" sz="2000" dirty="0"/>
              <a:t>元（</a:t>
            </a:r>
            <a:r>
              <a:rPr lang="en-US" altLang="zh-CN" sz="2000" dirty="0"/>
              <a:t>20000+40000</a:t>
            </a:r>
            <a:r>
              <a:rPr lang="zh-CN" altLang="zh-CN" sz="2000" dirty="0"/>
              <a:t>×</a:t>
            </a:r>
            <a:r>
              <a:rPr lang="en-US" altLang="zh-CN" sz="2000" dirty="0"/>
              <a:t>10%</a:t>
            </a:r>
            <a:r>
              <a:rPr lang="zh-CN" altLang="zh-CN" sz="2000" dirty="0"/>
              <a:t>）。厂商的隐成本和显成本是</a:t>
            </a:r>
            <a:r>
              <a:rPr lang="en-US" altLang="zh-CN" sz="2000" dirty="0"/>
              <a:t>64000</a:t>
            </a:r>
            <a:r>
              <a:rPr lang="zh-CN" altLang="zh-CN" sz="2000" dirty="0"/>
              <a:t>元（</a:t>
            </a:r>
            <a:r>
              <a:rPr lang="en-US" altLang="zh-CN" sz="2000" dirty="0"/>
              <a:t>24000+40000</a:t>
            </a:r>
            <a:r>
              <a:rPr lang="zh-CN" altLang="zh-CN" sz="2000" dirty="0"/>
              <a:t>）。从机会成本的角度看，该店主不仅没有赚钱，反而赔了钱。</a:t>
            </a:r>
          </a:p>
          <a:p>
            <a:pPr>
              <a:lnSpc>
                <a:spcPct val="150000"/>
              </a:lnSpc>
            </a:pPr>
            <a:r>
              <a:rPr lang="zh-CN" altLang="zh-CN" sz="2000" dirty="0"/>
              <a:t>我们也可以说该店主获得的会计利润</a:t>
            </a:r>
            <a:r>
              <a:rPr lang="en-US" altLang="zh-CN" sz="2000" dirty="0"/>
              <a:t>10000</a:t>
            </a:r>
            <a:r>
              <a:rPr lang="zh-CN" altLang="zh-CN" sz="2000" dirty="0"/>
              <a:t>元，但是获得的经济利润是负的</a:t>
            </a:r>
            <a:r>
              <a:rPr lang="en-US" altLang="zh-CN" sz="2000" dirty="0"/>
              <a:t>14000</a:t>
            </a:r>
            <a:r>
              <a:rPr lang="zh-CN" altLang="zh-CN" sz="2000" dirty="0"/>
              <a:t>元（</a:t>
            </a:r>
            <a:r>
              <a:rPr lang="en-US" altLang="zh-CN" sz="2000" dirty="0"/>
              <a:t>50000</a:t>
            </a:r>
            <a:r>
              <a:rPr lang="zh-CN" altLang="zh-CN" sz="2000" dirty="0"/>
              <a:t>—</a:t>
            </a:r>
            <a:r>
              <a:rPr lang="en-US" altLang="zh-CN" sz="2000" dirty="0"/>
              <a:t>64000</a:t>
            </a:r>
            <a:r>
              <a:rPr lang="zh-CN" altLang="zh-CN" sz="2000" dirty="0"/>
              <a:t>）</a:t>
            </a:r>
            <a:endParaRPr lang="zh-CN" altLang="en-US" sz="20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61916822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23209" y="918848"/>
            <a:ext cx="11545580" cy="5560818"/>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b="1" dirty="0"/>
              <a:t>1.</a:t>
            </a:r>
            <a:r>
              <a:rPr lang="zh-CN" altLang="zh-CN" sz="2400" b="1" dirty="0"/>
              <a:t>成本函数的含义和类型</a:t>
            </a:r>
            <a:endParaRPr lang="zh-CN" altLang="zh-CN" sz="2400" dirty="0"/>
          </a:p>
          <a:p>
            <a:pPr>
              <a:lnSpc>
                <a:spcPct val="150000"/>
              </a:lnSpc>
            </a:pPr>
            <a:r>
              <a:rPr lang="zh-CN" altLang="zh-CN" sz="2400" b="1" dirty="0"/>
              <a:t>成本函数</a:t>
            </a:r>
            <a:r>
              <a:rPr lang="zh-CN" altLang="zh-CN" sz="2400" dirty="0"/>
              <a:t>就是表示企业总成本与产量之间关系的公式。</a:t>
            </a:r>
            <a:endParaRPr lang="en-US" altLang="zh-CN" sz="2400" dirty="0"/>
          </a:p>
          <a:p>
            <a:pPr>
              <a:lnSpc>
                <a:spcPct val="150000"/>
              </a:lnSpc>
            </a:pPr>
            <a:r>
              <a:rPr lang="zh-CN" altLang="zh-CN" sz="2400" dirty="0"/>
              <a:t>分为</a:t>
            </a:r>
            <a:r>
              <a:rPr lang="zh-CN" altLang="zh-CN" sz="2400" b="1" dirty="0"/>
              <a:t>短期成本函数</a:t>
            </a:r>
            <a:r>
              <a:rPr lang="zh-CN" altLang="zh-CN" sz="2400" dirty="0"/>
              <a:t>和</a:t>
            </a:r>
            <a:r>
              <a:rPr lang="zh-CN" altLang="zh-CN" sz="2400" b="1" dirty="0"/>
              <a:t>长期成本函数</a:t>
            </a:r>
            <a:r>
              <a:rPr lang="zh-CN" altLang="zh-CN" sz="2400" dirty="0"/>
              <a:t>。</a:t>
            </a:r>
          </a:p>
          <a:p>
            <a:pPr>
              <a:lnSpc>
                <a:spcPct val="150000"/>
              </a:lnSpc>
            </a:pPr>
            <a:r>
              <a:rPr lang="zh-CN" altLang="zh-CN" sz="2400" b="1" dirty="0"/>
              <a:t>（</a:t>
            </a:r>
            <a:r>
              <a:rPr lang="en-US" altLang="zh-CN" sz="2400" b="1" dirty="0"/>
              <a:t>1</a:t>
            </a:r>
            <a:r>
              <a:rPr lang="zh-CN" altLang="zh-CN" sz="2400" b="1" dirty="0"/>
              <a:t>）短期成本函数可分为</a:t>
            </a:r>
            <a:r>
              <a:rPr lang="zh-CN" altLang="zh-CN" sz="2400" b="1" dirty="0">
                <a:solidFill>
                  <a:srgbClr val="FF0000"/>
                </a:solidFill>
              </a:rPr>
              <a:t>固定成本</a:t>
            </a:r>
            <a:r>
              <a:rPr lang="zh-CN" altLang="zh-CN" sz="2400" dirty="0"/>
              <a:t>与</a:t>
            </a:r>
            <a:r>
              <a:rPr lang="zh-CN" altLang="zh-CN" sz="2400" b="1" dirty="0">
                <a:solidFill>
                  <a:srgbClr val="FF0000"/>
                </a:solidFill>
              </a:rPr>
              <a:t>可变成本</a:t>
            </a:r>
            <a:endParaRPr lang="en-US" altLang="zh-CN" sz="2400" b="1" dirty="0">
              <a:solidFill>
                <a:srgbClr val="FF0000"/>
              </a:solidFill>
            </a:endParaRPr>
          </a:p>
          <a:p>
            <a:pPr>
              <a:lnSpc>
                <a:spcPct val="150000"/>
              </a:lnSpc>
            </a:pPr>
            <a:r>
              <a:rPr lang="zh-CN" altLang="zh-CN" sz="2000" b="1" dirty="0"/>
              <a:t>①固定成本</a:t>
            </a:r>
            <a:r>
              <a:rPr lang="zh-CN" altLang="zh-CN" sz="2000" dirty="0"/>
              <a:t>短期内不随产量增减而变动的成本，</a:t>
            </a:r>
            <a:r>
              <a:rPr lang="zh-CN" altLang="zh-CN" sz="2000" b="1" dirty="0">
                <a:solidFill>
                  <a:srgbClr val="FF0000"/>
                </a:solidFill>
              </a:rPr>
              <a:t>如厂房设备的折旧，以及</a:t>
            </a:r>
            <a:r>
              <a:rPr lang="zh-CN" altLang="zh-CN" sz="2400" b="1" dirty="0">
                <a:solidFill>
                  <a:srgbClr val="FF0000"/>
                </a:solidFill>
              </a:rPr>
              <a:t>管理人员的工资费用。</a:t>
            </a:r>
            <a:endParaRPr lang="zh-CN" altLang="zh-CN" sz="2000" dirty="0">
              <a:solidFill>
                <a:srgbClr val="FF0000"/>
              </a:solidFill>
            </a:endParaRPr>
          </a:p>
          <a:p>
            <a:pPr>
              <a:lnSpc>
                <a:spcPct val="150000"/>
              </a:lnSpc>
            </a:pPr>
            <a:r>
              <a:rPr lang="zh-CN" altLang="zh-CN" sz="2000" b="1" dirty="0"/>
              <a:t>②可变成本</a:t>
            </a:r>
            <a:r>
              <a:rPr lang="zh-CN" altLang="zh-CN" sz="2000" dirty="0"/>
              <a:t>是随产量变动而变动的那部分成本</a:t>
            </a:r>
            <a:r>
              <a:rPr lang="zh-CN" altLang="zh-CN" sz="2000" b="1" dirty="0"/>
              <a:t>，</a:t>
            </a:r>
            <a:r>
              <a:rPr lang="zh-CN" altLang="zh-CN" sz="2000" b="1" dirty="0">
                <a:solidFill>
                  <a:srgbClr val="FF0000"/>
                </a:solidFill>
              </a:rPr>
              <a:t>如原材料、燃料和动力以及</a:t>
            </a:r>
            <a:r>
              <a:rPr lang="zh-CN" altLang="zh-CN" sz="2400" b="1" dirty="0">
                <a:solidFill>
                  <a:srgbClr val="FF0000"/>
                </a:solidFill>
              </a:rPr>
              <a:t>生产工人的工资费用</a:t>
            </a:r>
            <a:r>
              <a:rPr lang="zh-CN" altLang="zh-CN" sz="2000" b="1" dirty="0">
                <a:solidFill>
                  <a:srgbClr val="FF0000"/>
                </a:solidFill>
              </a:rPr>
              <a:t>。</a:t>
            </a:r>
            <a:endParaRPr lang="zh-CN" altLang="zh-CN" sz="2400" dirty="0">
              <a:solidFill>
                <a:srgbClr val="FF0000"/>
              </a:solidFill>
            </a:endParaRPr>
          </a:p>
          <a:p>
            <a:pPr>
              <a:lnSpc>
                <a:spcPct val="150000"/>
              </a:lnSpc>
            </a:pPr>
            <a:r>
              <a:rPr lang="zh-CN" altLang="zh-CN" sz="2400" b="1" dirty="0"/>
              <a:t>（</a:t>
            </a:r>
            <a:r>
              <a:rPr lang="en-US" altLang="zh-CN" sz="2400" b="1" dirty="0"/>
              <a:t>2</a:t>
            </a:r>
            <a:r>
              <a:rPr lang="zh-CN" altLang="zh-CN" sz="2400" b="1" dirty="0"/>
              <a:t>）长期成本函数没有固定成本（从长期看一切生产要素都是可变的）</a:t>
            </a:r>
            <a:endParaRPr lang="en-US" altLang="zh-CN" sz="2400" b="1" dirty="0"/>
          </a:p>
          <a:p>
            <a:pPr>
              <a:lnSpc>
                <a:spcPct val="150000"/>
              </a:lnSpc>
            </a:pPr>
            <a:r>
              <a:rPr lang="zh-CN" altLang="zh-CN" sz="2400" b="1" dirty="0">
                <a:solidFill>
                  <a:srgbClr val="FF0000"/>
                </a:solidFill>
              </a:rPr>
              <a:t>【注】</a:t>
            </a:r>
            <a:r>
              <a:rPr lang="zh-CN" altLang="zh-CN" sz="2400" b="1" dirty="0"/>
              <a:t>短期成本函数和长期成本函数的</a:t>
            </a:r>
            <a:r>
              <a:rPr lang="zh-CN" altLang="zh-CN" sz="2400" b="1" dirty="0">
                <a:solidFill>
                  <a:srgbClr val="FF0000"/>
                </a:solidFill>
              </a:rPr>
              <a:t>区别在于是否含有固定成本。</a:t>
            </a:r>
            <a:endParaRPr lang="zh-CN" altLang="zh-CN" sz="2400" dirty="0">
              <a:solidFill>
                <a:srgbClr val="FF0000"/>
              </a:solidFill>
            </a:endParaRPr>
          </a:p>
        </p:txBody>
      </p:sp>
    </p:spTree>
    <p:extLst>
      <p:ext uri="{BB962C8B-B14F-4D97-AF65-F5344CB8AC3E}">
        <p14:creationId xmlns:p14="http://schemas.microsoft.com/office/powerpoint/2010/main" val="15431094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7" y="1331921"/>
            <a:ext cx="11585024" cy="3523016"/>
          </a:xfrm>
          <a:prstGeom prst="rect">
            <a:avLst/>
          </a:prstGeom>
          <a:noFill/>
        </p:spPr>
        <p:txBody>
          <a:bodyPr wrap="square" lIns="0" rIns="0" bIns="0" rtlCol="0">
            <a:spAutoFit/>
          </a:bodyPr>
          <a:lstStyle/>
          <a:p>
            <a:r>
              <a:rPr lang="zh-CN" altLang="en-US" sz="3200" dirty="0">
                <a:solidFill>
                  <a:srgbClr val="FC838C"/>
                </a:solidFill>
                <a:latin typeface="微软雅黑" panose="020B0503020204020204" pitchFamily="34" charset="-122"/>
                <a:ea typeface="微软雅黑" panose="020B0503020204020204" pitchFamily="34" charset="-122"/>
                <a:cs typeface="Helvetica Neue"/>
              </a:rPr>
              <a:t>成本函数</a:t>
            </a:r>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200000"/>
              </a:lnSpc>
            </a:pPr>
            <a:endParaRPr lang="en-US" altLang="zh-CN" sz="2000" b="1" dirty="0"/>
          </a:p>
          <a:p>
            <a:pPr>
              <a:lnSpc>
                <a:spcPct val="200000"/>
              </a:lnSpc>
            </a:pPr>
            <a:r>
              <a:rPr lang="en-US" altLang="zh-CN" sz="2000" b="1" dirty="0"/>
              <a:t>2.</a:t>
            </a:r>
            <a:r>
              <a:rPr lang="zh-CN" altLang="zh-CN" sz="2000" b="1" dirty="0"/>
              <a:t>短期成本函数分析</a:t>
            </a:r>
            <a:endParaRPr lang="zh-CN" altLang="zh-CN" sz="2000" dirty="0"/>
          </a:p>
          <a:p>
            <a:pPr>
              <a:lnSpc>
                <a:spcPct val="200000"/>
              </a:lnSpc>
            </a:pPr>
            <a:r>
              <a:rPr lang="zh-CN" altLang="zh-CN" sz="2000" b="1" dirty="0"/>
              <a:t>（</a:t>
            </a:r>
            <a:r>
              <a:rPr lang="en-US" altLang="zh-CN" sz="2000" b="1" dirty="0"/>
              <a:t>1</a:t>
            </a:r>
            <a:r>
              <a:rPr lang="zh-CN" altLang="zh-CN" sz="2000" b="1" dirty="0"/>
              <a:t>）短期总成本</a:t>
            </a:r>
            <a:r>
              <a:rPr lang="en-US" altLang="zh-CN" sz="2000" b="1" dirty="0"/>
              <a:t>TC=</a:t>
            </a:r>
            <a:r>
              <a:rPr lang="zh-CN" altLang="zh-CN" sz="2000" b="1" dirty="0"/>
              <a:t>总固定成本</a:t>
            </a:r>
            <a:r>
              <a:rPr lang="en-US" altLang="zh-CN" sz="2000" b="1" dirty="0"/>
              <a:t>TFC+</a:t>
            </a:r>
            <a:r>
              <a:rPr lang="zh-CN" altLang="zh-CN" sz="2000" b="1" dirty="0"/>
              <a:t>总可变成本</a:t>
            </a:r>
            <a:r>
              <a:rPr lang="en-US" altLang="zh-CN" sz="2000" b="1" dirty="0"/>
              <a:t>TVC</a:t>
            </a:r>
            <a:endParaRPr lang="zh-CN" altLang="zh-CN" sz="2000" b="1" dirty="0"/>
          </a:p>
          <a:p>
            <a:pPr>
              <a:lnSpc>
                <a:spcPct val="200000"/>
              </a:lnSpc>
            </a:pPr>
            <a:r>
              <a:rPr lang="zh-CN" altLang="zh-CN" sz="2000" b="1" dirty="0">
                <a:solidFill>
                  <a:srgbClr val="FF0000"/>
                </a:solidFill>
              </a:rPr>
              <a:t>（</a:t>
            </a:r>
            <a:r>
              <a:rPr lang="en-US" altLang="zh-CN" sz="2000" b="1" dirty="0">
                <a:solidFill>
                  <a:srgbClr val="FF0000"/>
                </a:solidFill>
              </a:rPr>
              <a:t>2</a:t>
            </a:r>
            <a:r>
              <a:rPr lang="zh-CN" altLang="zh-CN" sz="2000" b="1" dirty="0">
                <a:solidFill>
                  <a:srgbClr val="FF0000"/>
                </a:solidFill>
              </a:rPr>
              <a:t>）平均成本</a:t>
            </a:r>
            <a:r>
              <a:rPr lang="en-US" altLang="zh-CN" sz="2000" b="1" dirty="0">
                <a:solidFill>
                  <a:srgbClr val="FF0000"/>
                </a:solidFill>
              </a:rPr>
              <a:t>AC</a:t>
            </a:r>
            <a:r>
              <a:rPr lang="zh-CN" altLang="zh-CN" sz="2000" b="1" dirty="0"/>
              <a:t>：</a:t>
            </a:r>
            <a:r>
              <a:rPr lang="zh-CN" altLang="zh-CN" sz="2000" dirty="0"/>
              <a:t>单位产品成本，生产每一单位产品的成本，是总成本除以总产量所得之商。</a:t>
            </a:r>
          </a:p>
          <a:p>
            <a:pPr>
              <a:lnSpc>
                <a:spcPct val="200000"/>
              </a:lnSpc>
            </a:pPr>
            <a:r>
              <a:rPr lang="zh-CN" altLang="zh-CN" sz="2000" b="1" dirty="0">
                <a:solidFill>
                  <a:srgbClr val="FF0000"/>
                </a:solidFill>
              </a:rPr>
              <a:t>（</a:t>
            </a:r>
            <a:r>
              <a:rPr lang="en-US" altLang="zh-CN" sz="2000" b="1" dirty="0">
                <a:solidFill>
                  <a:srgbClr val="FF0000"/>
                </a:solidFill>
              </a:rPr>
              <a:t>3</a:t>
            </a:r>
            <a:r>
              <a:rPr lang="zh-CN" altLang="zh-CN" sz="2000" b="1" dirty="0">
                <a:solidFill>
                  <a:srgbClr val="FF0000"/>
                </a:solidFill>
              </a:rPr>
              <a:t>）边际成本：增加一个单位产量时总成本的增加额</a:t>
            </a:r>
            <a:r>
              <a:rPr lang="zh-CN" altLang="en-US" sz="2000" b="1" dirty="0">
                <a:solidFill>
                  <a:srgbClr val="FF0000"/>
                </a:solidFill>
              </a:rPr>
              <a:t> </a:t>
            </a:r>
            <a:endParaRPr lang="zh-CN" altLang="zh-CN" sz="2000" dirty="0">
              <a:solidFill>
                <a:srgbClr val="FF0000"/>
              </a:solidFill>
            </a:endParaRPr>
          </a:p>
        </p:txBody>
      </p:sp>
    </p:spTree>
    <p:extLst>
      <p:ext uri="{BB962C8B-B14F-4D97-AF65-F5344CB8AC3E}">
        <p14:creationId xmlns:p14="http://schemas.microsoft.com/office/powerpoint/2010/main" val="53985501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303488" y="1188720"/>
            <a:ext cx="11585024" cy="907941"/>
          </a:xfrm>
          <a:prstGeom prst="rect">
            <a:avLst/>
          </a:prstGeom>
          <a:noFill/>
        </p:spPr>
        <p:txBody>
          <a:bodyPr wrap="square" lIns="0" rIns="0" bIns="0" rtlCol="0">
            <a:spAutoFit/>
          </a:bodyPr>
          <a:lstStyle/>
          <a:p>
            <a:r>
              <a:rPr lang="en-US" altLang="zh-CN" sz="3200" dirty="0">
                <a:solidFill>
                  <a:srgbClr val="FC838C"/>
                </a:solidFill>
                <a:latin typeface="微软雅黑" panose="020B0503020204020204" pitchFamily="34" charset="-122"/>
                <a:ea typeface="微软雅黑" panose="020B0503020204020204" pitchFamily="34" charset="-122"/>
                <a:cs typeface="Helvetica Neue"/>
              </a:rPr>
              <a:t>3</a:t>
            </a:r>
            <a:r>
              <a:rPr lang="zh-CN" altLang="en-US" sz="3200" dirty="0">
                <a:solidFill>
                  <a:srgbClr val="FC838C"/>
                </a:solidFill>
                <a:latin typeface="微软雅黑" panose="020B0503020204020204" pitchFamily="34" charset="-122"/>
                <a:ea typeface="微软雅黑" panose="020B0503020204020204" pitchFamily="34" charset="-122"/>
                <a:cs typeface="Helvetica Neue"/>
              </a:rPr>
              <a:t>、短期成本曲线</a:t>
            </a:r>
            <a:endParaRPr lang="en-US" altLang="zh-CN" sz="32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400" b="1" dirty="0">
                <a:latin typeface="微软雅黑" panose="020B0503020204020204" pitchFamily="34" charset="-122"/>
                <a:ea typeface="微软雅黑" panose="020B0503020204020204" pitchFamily="34" charset="-122"/>
                <a:cs typeface="Helvetica Neue"/>
              </a:rPr>
              <a:t>（一）总成本、总固定成本和总可变成本曲线</a:t>
            </a:r>
          </a:p>
        </p:txBody>
      </p:sp>
      <p:sp>
        <p:nvSpPr>
          <p:cNvPr id="10" name="任意形状 9">
            <a:extLst>
              <a:ext uri="{FF2B5EF4-FFF2-40B4-BE49-F238E27FC236}">
                <a16:creationId xmlns:a16="http://schemas.microsoft.com/office/drawing/2014/main" id="{721AFBBC-EABF-ED40-A708-7564B602C2D3}"/>
              </a:ext>
            </a:extLst>
          </p:cNvPr>
          <p:cNvSpPr/>
          <p:nvPr/>
        </p:nvSpPr>
        <p:spPr>
          <a:xfrm rot="21340289">
            <a:off x="465523" y="3004004"/>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4" name="直线箭头连接符 13">
            <a:extLst>
              <a:ext uri="{FF2B5EF4-FFF2-40B4-BE49-F238E27FC236}">
                <a16:creationId xmlns:a16="http://schemas.microsoft.com/office/drawing/2014/main" id="{27E4196F-9B0D-C444-89EB-ACF35D9338DD}"/>
              </a:ext>
            </a:extLst>
          </p:cNvPr>
          <p:cNvCxnSpPr/>
          <p:nvPr/>
        </p:nvCxnSpPr>
        <p:spPr>
          <a:xfrm>
            <a:off x="535176" y="5956447"/>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线箭头连接符 15">
            <a:extLst>
              <a:ext uri="{FF2B5EF4-FFF2-40B4-BE49-F238E27FC236}">
                <a16:creationId xmlns:a16="http://schemas.microsoft.com/office/drawing/2014/main" id="{BBD738FA-5CFD-A541-9F65-4CE825FDC174}"/>
              </a:ext>
            </a:extLst>
          </p:cNvPr>
          <p:cNvCxnSpPr>
            <a:cxnSpLocks/>
          </p:cNvCxnSpPr>
          <p:nvPr/>
        </p:nvCxnSpPr>
        <p:spPr>
          <a:xfrm flipV="1">
            <a:off x="535176" y="2834163"/>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线连接符 17">
            <a:extLst>
              <a:ext uri="{FF2B5EF4-FFF2-40B4-BE49-F238E27FC236}">
                <a16:creationId xmlns:a16="http://schemas.microsoft.com/office/drawing/2014/main" id="{A8034E60-DB48-CB40-9E0E-8401B58ECAA9}"/>
              </a:ext>
            </a:extLst>
          </p:cNvPr>
          <p:cNvCxnSpPr>
            <a:cxnSpLocks/>
          </p:cNvCxnSpPr>
          <p:nvPr/>
        </p:nvCxnSpPr>
        <p:spPr>
          <a:xfrm>
            <a:off x="533277" y="5053584"/>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0FE8AFCE-C800-7D45-8848-66D830D98B44}"/>
              </a:ext>
            </a:extLst>
          </p:cNvPr>
          <p:cNvSpPr/>
          <p:nvPr/>
        </p:nvSpPr>
        <p:spPr>
          <a:xfrm>
            <a:off x="533277" y="4021312"/>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9" name="文本框 18">
            <a:extLst>
              <a:ext uri="{FF2B5EF4-FFF2-40B4-BE49-F238E27FC236}">
                <a16:creationId xmlns:a16="http://schemas.microsoft.com/office/drawing/2014/main" id="{AD73BDBC-1662-A547-8240-AC9481EEE008}"/>
              </a:ext>
            </a:extLst>
          </p:cNvPr>
          <p:cNvSpPr txBox="1"/>
          <p:nvPr/>
        </p:nvSpPr>
        <p:spPr>
          <a:xfrm>
            <a:off x="179010" y="2834163"/>
            <a:ext cx="351378" cy="369332"/>
          </a:xfrm>
          <a:prstGeom prst="rect">
            <a:avLst/>
          </a:prstGeom>
          <a:noFill/>
        </p:spPr>
        <p:txBody>
          <a:bodyPr wrap="non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D5EC0FBC-2462-944C-A57A-B2625575D184}"/>
              </a:ext>
            </a:extLst>
          </p:cNvPr>
          <p:cNvSpPr txBox="1"/>
          <p:nvPr/>
        </p:nvSpPr>
        <p:spPr>
          <a:xfrm>
            <a:off x="4648830" y="5953629"/>
            <a:ext cx="364202" cy="369332"/>
          </a:xfrm>
          <a:prstGeom prst="rect">
            <a:avLst/>
          </a:prstGeom>
          <a:noFill/>
        </p:spPr>
        <p:txBody>
          <a:bodyPr wrap="none" rtlCol="0">
            <a:spAutoFit/>
          </a:bodyPr>
          <a:lstStyle/>
          <a:p>
            <a:r>
              <a:rPr kumimoji="1" lang="en-US" altLang="zh-CN" dirty="0"/>
              <a:t>Q</a:t>
            </a:r>
            <a:endParaRPr kumimoji="1" lang="zh-CN" altLang="en-US" dirty="0"/>
          </a:p>
        </p:txBody>
      </p:sp>
      <p:sp>
        <p:nvSpPr>
          <p:cNvPr id="22" name="文本框 21">
            <a:extLst>
              <a:ext uri="{FF2B5EF4-FFF2-40B4-BE49-F238E27FC236}">
                <a16:creationId xmlns:a16="http://schemas.microsoft.com/office/drawing/2014/main" id="{1406D74C-AEB6-1E4B-A316-C084EF22F9C4}"/>
              </a:ext>
            </a:extLst>
          </p:cNvPr>
          <p:cNvSpPr txBox="1"/>
          <p:nvPr/>
        </p:nvSpPr>
        <p:spPr>
          <a:xfrm>
            <a:off x="235562" y="5917923"/>
            <a:ext cx="312906" cy="369332"/>
          </a:xfrm>
          <a:prstGeom prst="rect">
            <a:avLst/>
          </a:prstGeom>
          <a:noFill/>
        </p:spPr>
        <p:txBody>
          <a:bodyPr wrap="none" rtlCol="0">
            <a:spAutoFit/>
          </a:bodyPr>
          <a:lstStyle/>
          <a:p>
            <a:r>
              <a:rPr kumimoji="1" lang="en-US" altLang="zh-CN" dirty="0"/>
              <a:t>0</a:t>
            </a:r>
            <a:endParaRPr kumimoji="1" lang="zh-CN" altLang="en-US" dirty="0"/>
          </a:p>
        </p:txBody>
      </p:sp>
      <p:sp>
        <p:nvSpPr>
          <p:cNvPr id="23" name="文本框 22">
            <a:extLst>
              <a:ext uri="{FF2B5EF4-FFF2-40B4-BE49-F238E27FC236}">
                <a16:creationId xmlns:a16="http://schemas.microsoft.com/office/drawing/2014/main" id="{06BCC6A4-DC0D-FA48-AB4B-E30C5C6232BB}"/>
              </a:ext>
            </a:extLst>
          </p:cNvPr>
          <p:cNvSpPr txBox="1"/>
          <p:nvPr/>
        </p:nvSpPr>
        <p:spPr>
          <a:xfrm>
            <a:off x="3547761" y="2400100"/>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24" name="文本框 23">
            <a:extLst>
              <a:ext uri="{FF2B5EF4-FFF2-40B4-BE49-F238E27FC236}">
                <a16:creationId xmlns:a16="http://schemas.microsoft.com/office/drawing/2014/main" id="{3C242FFB-7080-4342-8985-7A19983D0EC9}"/>
              </a:ext>
            </a:extLst>
          </p:cNvPr>
          <p:cNvSpPr txBox="1"/>
          <p:nvPr/>
        </p:nvSpPr>
        <p:spPr>
          <a:xfrm>
            <a:off x="3521918" y="363405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5" name="文本框 24">
            <a:extLst>
              <a:ext uri="{FF2B5EF4-FFF2-40B4-BE49-F238E27FC236}">
                <a16:creationId xmlns:a16="http://schemas.microsoft.com/office/drawing/2014/main" id="{F929CC86-2D9F-6443-9F46-DEE50C5C649A}"/>
              </a:ext>
            </a:extLst>
          </p:cNvPr>
          <p:cNvSpPr txBox="1"/>
          <p:nvPr/>
        </p:nvSpPr>
        <p:spPr>
          <a:xfrm>
            <a:off x="3547761" y="4664991"/>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
        <p:nvSpPr>
          <p:cNvPr id="26" name="TextBox 38">
            <a:extLst>
              <a:ext uri="{FF2B5EF4-FFF2-40B4-BE49-F238E27FC236}">
                <a16:creationId xmlns:a16="http://schemas.microsoft.com/office/drawing/2014/main" id="{9FCFED24-F116-374B-9D01-47341FA2233E}"/>
              </a:ext>
            </a:extLst>
          </p:cNvPr>
          <p:cNvSpPr txBox="1"/>
          <p:nvPr/>
        </p:nvSpPr>
        <p:spPr>
          <a:xfrm>
            <a:off x="5641677" y="2325864"/>
            <a:ext cx="6371313" cy="3682418"/>
          </a:xfrm>
          <a:prstGeom prst="rect">
            <a:avLst/>
          </a:prstGeom>
          <a:noFill/>
        </p:spPr>
        <p:txBody>
          <a:bodyPr wrap="square" lIns="0" rIns="0" bIns="0" rtlCol="0">
            <a:spAutoFit/>
          </a:bodyPr>
          <a:lstStyle/>
          <a:p>
            <a:pPr>
              <a:lnSpc>
                <a:spcPct val="150000"/>
              </a:lnSpc>
            </a:pPr>
            <a:r>
              <a:rPr lang="en-US" altLang="zh-CN" sz="2000" dirty="0"/>
              <a:t>1</a:t>
            </a:r>
            <a:r>
              <a:rPr lang="zh-CN" altLang="en-US" sz="2000" dirty="0"/>
              <a:t>）</a:t>
            </a:r>
            <a:r>
              <a:rPr lang="zh-CN" altLang="en-US" sz="2000" b="1" dirty="0">
                <a:solidFill>
                  <a:srgbClr val="FF0000"/>
                </a:solidFill>
              </a:rPr>
              <a:t>总成本曲线</a:t>
            </a:r>
            <a:r>
              <a:rPr lang="zh-CN" altLang="en-US" sz="2000" dirty="0"/>
              <a:t>是从纵轴一个截点即产量</a:t>
            </a:r>
            <a:r>
              <a:rPr lang="en-US" altLang="zh-CN" sz="2000" dirty="0"/>
              <a:t>=0</a:t>
            </a:r>
            <a:r>
              <a:rPr lang="zh-CN" altLang="en-US" sz="2000" dirty="0"/>
              <a:t>时总成本</a:t>
            </a:r>
            <a:r>
              <a:rPr lang="en-US" altLang="zh-CN" sz="2000" dirty="0"/>
              <a:t>=</a:t>
            </a:r>
            <a:r>
              <a:rPr lang="zh-CN" altLang="en-US" sz="2000" dirty="0"/>
              <a:t>固定成本那一点开始，随产量增肌而逐步上升，开始以递减的速度上升，产量达到一定水平后以递增的速度上升</a:t>
            </a:r>
            <a:endParaRPr lang="en-US" altLang="zh-CN" sz="2000" b="1" dirty="0"/>
          </a:p>
          <a:p>
            <a:pPr>
              <a:lnSpc>
                <a:spcPct val="150000"/>
              </a:lnSpc>
            </a:pPr>
            <a:r>
              <a:rPr lang="en-US" altLang="zh-CN" sz="2000" dirty="0"/>
              <a:t>2</a:t>
            </a:r>
            <a:r>
              <a:rPr lang="zh-CN" altLang="en-US" sz="2000" dirty="0"/>
              <a:t>）</a:t>
            </a:r>
            <a:r>
              <a:rPr lang="zh-CN" altLang="en-US" sz="2000" b="1" dirty="0">
                <a:solidFill>
                  <a:srgbClr val="FF0000"/>
                </a:solidFill>
              </a:rPr>
              <a:t>总固定成本</a:t>
            </a:r>
            <a:r>
              <a:rPr lang="zh-CN" altLang="en-US" sz="2000" dirty="0"/>
              <a:t>是一条</a:t>
            </a:r>
            <a:r>
              <a:rPr lang="zh-CN" altLang="en-US" sz="2000" b="1" dirty="0"/>
              <a:t>平行横轴的直线</a:t>
            </a:r>
            <a:endParaRPr lang="en-US" altLang="zh-CN" sz="2000" b="1" dirty="0"/>
          </a:p>
          <a:p>
            <a:pPr>
              <a:lnSpc>
                <a:spcPct val="150000"/>
              </a:lnSpc>
            </a:pPr>
            <a:r>
              <a:rPr lang="en-US" altLang="zh-CN" sz="2000" dirty="0"/>
              <a:t>3</a:t>
            </a:r>
            <a:r>
              <a:rPr lang="zh-CN" altLang="en-US" sz="2000" dirty="0"/>
              <a:t>）</a:t>
            </a:r>
            <a:r>
              <a:rPr lang="zh-CN" altLang="en-US" sz="2000" b="1" dirty="0"/>
              <a:t>总可变成本曲线</a:t>
            </a:r>
            <a:r>
              <a:rPr lang="zh-CN" altLang="en-US" sz="2000" dirty="0"/>
              <a:t>从原点出发，之后随产量增加而上升。刚开始以递减的速度上升，产量达到一定水平后以递增的速度上升</a:t>
            </a:r>
            <a:endParaRPr lang="en-US" altLang="zh-CN" sz="2000" dirty="0"/>
          </a:p>
          <a:p>
            <a:pPr>
              <a:lnSpc>
                <a:spcPct val="150000"/>
              </a:lnSpc>
            </a:pPr>
            <a:r>
              <a:rPr lang="zh-CN" altLang="en-US" sz="2000" b="1" dirty="0">
                <a:solidFill>
                  <a:srgbClr val="FF0000"/>
                </a:solidFill>
              </a:rPr>
              <a:t>总变动成本曲线和总成本曲线的变动规律是一致的</a:t>
            </a:r>
            <a:endParaRPr lang="en-US" altLang="zh-CN" sz="2000" b="1" dirty="0">
              <a:solidFill>
                <a:srgbClr val="FF0000"/>
              </a:solidFill>
            </a:endParaRPr>
          </a:p>
        </p:txBody>
      </p:sp>
    </p:spTree>
    <p:extLst>
      <p:ext uri="{BB962C8B-B14F-4D97-AF65-F5344CB8AC3E}">
        <p14:creationId xmlns:p14="http://schemas.microsoft.com/office/powerpoint/2010/main" val="4133008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500"/>
                                        <p:tgtEl>
                                          <p:spTgt spid="26"/>
                                        </p:tgtEl>
                                      </p:cBhvr>
                                    </p:animEffect>
                                    <p:anim calcmode="lin" valueType="num">
                                      <p:cBhvr>
                                        <p:cTn id="15" dur="500" fill="hold"/>
                                        <p:tgtEl>
                                          <p:spTgt spid="26"/>
                                        </p:tgtEl>
                                        <p:attrNameLst>
                                          <p:attrName>ppt_x</p:attrName>
                                        </p:attrNameLst>
                                      </p:cBhvr>
                                      <p:tavLst>
                                        <p:tav tm="0">
                                          <p:val>
                                            <p:strVal val="#ppt_x"/>
                                          </p:val>
                                        </p:tav>
                                        <p:tav tm="100000">
                                          <p:val>
                                            <p:strVal val="#ppt_x"/>
                                          </p:val>
                                        </p:tav>
                                      </p:tavLst>
                                    </p:anim>
                                    <p:anim calcmode="lin" valueType="num">
                                      <p:cBhvr>
                                        <p:cTn id="16" dur="450" decel="100000" fill="hold"/>
                                        <p:tgtEl>
                                          <p:spTgt spid="26"/>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4" y="1188720"/>
            <a:ext cx="7528226" cy="5582939"/>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zh-CN" dirty="0"/>
              <a:t>平均总成本、平均可变成本、边际成本曲线都是</a:t>
            </a:r>
            <a:r>
              <a:rPr lang="zh-CN" altLang="zh-CN" dirty="0">
                <a:solidFill>
                  <a:srgbClr val="FF0000"/>
                </a:solidFill>
              </a:rPr>
              <a:t>先下降后上升的曲线</a:t>
            </a:r>
            <a:endParaRPr lang="en-US" altLang="zh-CN" dirty="0">
              <a:solidFill>
                <a:srgbClr val="FF0000"/>
              </a:solidFill>
            </a:endParaRPr>
          </a:p>
          <a:p>
            <a:pPr>
              <a:lnSpc>
                <a:spcPct val="150000"/>
              </a:lnSpc>
            </a:pPr>
            <a:r>
              <a:rPr lang="zh-CN" altLang="zh-CN" dirty="0"/>
              <a:t>边际成本曲线最早达到最低点，其次是平均可变成本曲线，总成本曲线的最低点出现的最慢，且高于边际成本曲线及平均可变成本曲线的最低点。</a:t>
            </a:r>
            <a:endParaRPr lang="en-US" altLang="zh-CN" dirty="0"/>
          </a:p>
          <a:p>
            <a:pPr>
              <a:lnSpc>
                <a:spcPct val="150000"/>
              </a:lnSpc>
            </a:pPr>
            <a:r>
              <a:rPr lang="zh-CN" altLang="zh-CN" sz="2000" b="1" dirty="0">
                <a:solidFill>
                  <a:srgbClr val="FF0000"/>
                </a:solidFill>
              </a:rPr>
              <a:t>平均固定成本曲线</a:t>
            </a:r>
            <a:r>
              <a:rPr lang="zh-CN" altLang="zh-CN" b="1" dirty="0">
                <a:solidFill>
                  <a:srgbClr val="FF0000"/>
                </a:solidFill>
              </a:rPr>
              <a:t>随产量的增加而递减，逐渐向横轴接近</a:t>
            </a:r>
            <a:endParaRPr lang="en-US" altLang="zh-CN" dirty="0">
              <a:solidFill>
                <a:srgbClr val="FF0000"/>
              </a:solidFill>
            </a:endParaRPr>
          </a:p>
          <a:p>
            <a:pPr>
              <a:lnSpc>
                <a:spcPct val="150000"/>
              </a:lnSpc>
            </a:pPr>
            <a:r>
              <a:rPr lang="zh-CN" altLang="zh-CN" sz="2000" b="1" dirty="0">
                <a:solidFill>
                  <a:srgbClr val="FF0000"/>
                </a:solidFill>
              </a:rPr>
              <a:t>边际成本曲线</a:t>
            </a:r>
            <a:r>
              <a:rPr lang="zh-CN" altLang="zh-CN" dirty="0"/>
              <a:t>开始时随产量的增加而迅速下降，达到最低点后，便随产量的增加迅速上升，</a:t>
            </a:r>
            <a:r>
              <a:rPr lang="zh-CN" altLang="zh-CN" b="1" dirty="0">
                <a:solidFill>
                  <a:srgbClr val="FF0000"/>
                </a:solidFill>
              </a:rPr>
              <a:t>无论是上升还是下降，边际成本曲线的变动都快于平均变动成本曲线</a:t>
            </a:r>
            <a:r>
              <a:rPr lang="zh-CN" altLang="zh-CN" b="1" dirty="0"/>
              <a:t>。</a:t>
            </a:r>
            <a:endParaRPr lang="en-US" altLang="zh-CN" dirty="0"/>
          </a:p>
          <a:p>
            <a:pPr>
              <a:lnSpc>
                <a:spcPct val="150000"/>
              </a:lnSpc>
            </a:pPr>
            <a:r>
              <a:rPr lang="zh-CN" altLang="zh-CN" sz="2000" b="1" dirty="0">
                <a:solidFill>
                  <a:srgbClr val="FF0000"/>
                </a:solidFill>
              </a:rPr>
              <a:t>平均总成本曲线</a:t>
            </a:r>
            <a:r>
              <a:rPr lang="zh-CN" altLang="zh-CN" dirty="0"/>
              <a:t>开始时随产量增加而迅速下降，</a:t>
            </a:r>
            <a:r>
              <a:rPr lang="zh-CN" altLang="zh-CN" b="1" dirty="0">
                <a:solidFill>
                  <a:srgbClr val="FF0000"/>
                </a:solidFill>
              </a:rPr>
              <a:t>达到</a:t>
            </a:r>
            <a:r>
              <a:rPr lang="en-US" altLang="zh-CN" b="1" dirty="0">
                <a:solidFill>
                  <a:srgbClr val="FF0000"/>
                </a:solidFill>
              </a:rPr>
              <a:t>M</a:t>
            </a:r>
            <a:r>
              <a:rPr lang="zh-CN" altLang="zh-CN" b="1" dirty="0">
                <a:solidFill>
                  <a:srgbClr val="FF0000"/>
                </a:solidFill>
              </a:rPr>
              <a:t>点时平均总成本最低（与边际成本曲线相交）</a:t>
            </a:r>
            <a:r>
              <a:rPr lang="zh-CN" altLang="zh-CN" dirty="0">
                <a:solidFill>
                  <a:srgbClr val="FF0000"/>
                </a:solidFill>
              </a:rPr>
              <a:t>，</a:t>
            </a:r>
            <a:r>
              <a:rPr lang="zh-CN" altLang="zh-CN" dirty="0"/>
              <a:t>在</a:t>
            </a:r>
            <a:r>
              <a:rPr lang="en-US" altLang="zh-CN" dirty="0"/>
              <a:t>M</a:t>
            </a:r>
            <a:r>
              <a:rPr lang="zh-CN" altLang="zh-CN" dirty="0"/>
              <a:t>点后，平均总成本又随产量增加而上升。</a:t>
            </a:r>
          </a:p>
          <a:p>
            <a:pPr>
              <a:lnSpc>
                <a:spcPct val="150000"/>
              </a:lnSpc>
            </a:pPr>
            <a:r>
              <a:rPr lang="zh-CN" altLang="zh-CN" sz="2000" b="1" dirty="0">
                <a:solidFill>
                  <a:srgbClr val="FF0000"/>
                </a:solidFill>
              </a:rPr>
              <a:t>平均可变成本曲线</a:t>
            </a:r>
            <a:r>
              <a:rPr lang="zh-CN" altLang="zh-CN" dirty="0"/>
              <a:t>开始时随产量增加而逐步下降，达到</a:t>
            </a:r>
            <a:r>
              <a:rPr lang="en-US" altLang="zh-CN" dirty="0"/>
              <a:t>M’</a:t>
            </a:r>
            <a:r>
              <a:rPr lang="zh-CN" altLang="zh-CN" dirty="0"/>
              <a:t>点时（</a:t>
            </a:r>
            <a:r>
              <a:rPr lang="zh-CN" altLang="zh-CN" dirty="0">
                <a:solidFill>
                  <a:srgbClr val="FF0000"/>
                </a:solidFill>
              </a:rPr>
              <a:t>与边际成本曲线相交</a:t>
            </a:r>
            <a:r>
              <a:rPr lang="zh-CN" altLang="zh-CN" dirty="0"/>
              <a:t>）平均可变成本最低，在</a:t>
            </a:r>
            <a:r>
              <a:rPr lang="en-US" altLang="zh-CN" dirty="0"/>
              <a:t>M’</a:t>
            </a:r>
            <a:r>
              <a:rPr lang="zh-CN" altLang="zh-CN" dirty="0"/>
              <a:t>点后，平均可变成本又随产量增加而上升。</a:t>
            </a:r>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（二）平均总成本、平均固定成本、平均可变成本、边际成本曲线</a:t>
            </a:r>
          </a:p>
        </p:txBody>
      </p:sp>
      <p:cxnSp>
        <p:nvCxnSpPr>
          <p:cNvPr id="9" name="直线箭头连接符 8">
            <a:extLst>
              <a:ext uri="{FF2B5EF4-FFF2-40B4-BE49-F238E27FC236}">
                <a16:creationId xmlns:a16="http://schemas.microsoft.com/office/drawing/2014/main" id="{7DEA5A0E-61DA-2B46-A4F6-7AA316417923}"/>
              </a:ext>
            </a:extLst>
          </p:cNvPr>
          <p:cNvCxnSpPr/>
          <p:nvPr/>
        </p:nvCxnSpPr>
        <p:spPr>
          <a:xfrm>
            <a:off x="7847651" y="5979308"/>
            <a:ext cx="36058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线箭头连接符 10">
            <a:extLst>
              <a:ext uri="{FF2B5EF4-FFF2-40B4-BE49-F238E27FC236}">
                <a16:creationId xmlns:a16="http://schemas.microsoft.com/office/drawing/2014/main" id="{63F24433-073A-9242-A815-BD8DC1E503EC}"/>
              </a:ext>
            </a:extLst>
          </p:cNvPr>
          <p:cNvCxnSpPr>
            <a:cxnSpLocks/>
          </p:cNvCxnSpPr>
          <p:nvPr/>
        </p:nvCxnSpPr>
        <p:spPr>
          <a:xfrm flipV="1">
            <a:off x="7847651" y="3066456"/>
            <a:ext cx="0" cy="2912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任意形状 11">
            <a:extLst>
              <a:ext uri="{FF2B5EF4-FFF2-40B4-BE49-F238E27FC236}">
                <a16:creationId xmlns:a16="http://schemas.microsoft.com/office/drawing/2014/main" id="{EAFD9EF2-36E5-7541-B331-E520CE6DD982}"/>
              </a:ext>
            </a:extLst>
          </p:cNvPr>
          <p:cNvSpPr/>
          <p:nvPr/>
        </p:nvSpPr>
        <p:spPr>
          <a:xfrm>
            <a:off x="8192707" y="3684682"/>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任意形状 12">
            <a:extLst>
              <a:ext uri="{FF2B5EF4-FFF2-40B4-BE49-F238E27FC236}">
                <a16:creationId xmlns:a16="http://schemas.microsoft.com/office/drawing/2014/main" id="{14975702-3C51-CF43-A6BB-8B7C0662CB09}"/>
              </a:ext>
            </a:extLst>
          </p:cNvPr>
          <p:cNvSpPr/>
          <p:nvPr/>
        </p:nvSpPr>
        <p:spPr>
          <a:xfrm>
            <a:off x="8900073" y="3891716"/>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任意形状 14">
            <a:extLst>
              <a:ext uri="{FF2B5EF4-FFF2-40B4-BE49-F238E27FC236}">
                <a16:creationId xmlns:a16="http://schemas.microsoft.com/office/drawing/2014/main" id="{578CC43D-4725-FD4D-8078-BE1F3AD5A5D8}"/>
              </a:ext>
            </a:extLst>
          </p:cNvPr>
          <p:cNvSpPr/>
          <p:nvPr/>
        </p:nvSpPr>
        <p:spPr>
          <a:xfrm rot="415798">
            <a:off x="8589522" y="4457213"/>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任意形状 13">
            <a:extLst>
              <a:ext uri="{FF2B5EF4-FFF2-40B4-BE49-F238E27FC236}">
                <a16:creationId xmlns:a16="http://schemas.microsoft.com/office/drawing/2014/main" id="{7E76775C-C4F5-8C43-8A73-6C48EBEDDB25}"/>
              </a:ext>
            </a:extLst>
          </p:cNvPr>
          <p:cNvSpPr/>
          <p:nvPr/>
        </p:nvSpPr>
        <p:spPr>
          <a:xfrm>
            <a:off x="8192707" y="4734889"/>
            <a:ext cx="2415396" cy="914400"/>
          </a:xfrm>
          <a:custGeom>
            <a:avLst/>
            <a:gdLst>
              <a:gd name="connsiteX0" fmla="*/ 0 w 2415396"/>
              <a:gd name="connsiteY0" fmla="*/ 0 h 914400"/>
              <a:gd name="connsiteX1" fmla="*/ 1397479 w 2415396"/>
              <a:gd name="connsiteY1" fmla="*/ 759125 h 914400"/>
              <a:gd name="connsiteX2" fmla="*/ 2415396 w 2415396"/>
              <a:gd name="connsiteY2" fmla="*/ 914400 h 914400"/>
            </a:gdLst>
            <a:ahLst/>
            <a:cxnLst>
              <a:cxn ang="0">
                <a:pos x="connsiteX0" y="connsiteY0"/>
              </a:cxn>
              <a:cxn ang="0">
                <a:pos x="connsiteX1" y="connsiteY1"/>
              </a:cxn>
              <a:cxn ang="0">
                <a:pos x="connsiteX2" y="connsiteY2"/>
              </a:cxn>
            </a:cxnLst>
            <a:rect l="l" t="t" r="r" b="b"/>
            <a:pathLst>
              <a:path w="2415396" h="914400">
                <a:moveTo>
                  <a:pt x="0" y="0"/>
                </a:moveTo>
                <a:cubicBezTo>
                  <a:pt x="497456" y="303362"/>
                  <a:pt x="994913" y="606725"/>
                  <a:pt x="1397479" y="759125"/>
                </a:cubicBezTo>
                <a:cubicBezTo>
                  <a:pt x="1800045" y="911525"/>
                  <a:pt x="2107720" y="912962"/>
                  <a:pt x="2415396" y="914400"/>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文本框 15">
            <a:extLst>
              <a:ext uri="{FF2B5EF4-FFF2-40B4-BE49-F238E27FC236}">
                <a16:creationId xmlns:a16="http://schemas.microsoft.com/office/drawing/2014/main" id="{4620382A-5E1C-E847-B550-0A6E06A1998A}"/>
              </a:ext>
            </a:extLst>
          </p:cNvPr>
          <p:cNvSpPr txBox="1"/>
          <p:nvPr/>
        </p:nvSpPr>
        <p:spPr>
          <a:xfrm>
            <a:off x="9635728" y="4391140"/>
            <a:ext cx="322983" cy="369332"/>
          </a:xfrm>
          <a:prstGeom prst="rect">
            <a:avLst/>
          </a:prstGeom>
          <a:noFill/>
        </p:spPr>
        <p:txBody>
          <a:bodyPr wrap="square" rtlCol="0">
            <a:spAutoFit/>
          </a:bodyPr>
          <a:lstStyle/>
          <a:p>
            <a:r>
              <a:rPr kumimoji="1" lang="en-US" altLang="zh-CN" dirty="0"/>
              <a:t>M</a:t>
            </a:r>
            <a:endParaRPr kumimoji="1" lang="zh-CN" altLang="en-US" dirty="0"/>
          </a:p>
        </p:txBody>
      </p:sp>
      <p:sp>
        <p:nvSpPr>
          <p:cNvPr id="18" name="文本框 17">
            <a:extLst>
              <a:ext uri="{FF2B5EF4-FFF2-40B4-BE49-F238E27FC236}">
                <a16:creationId xmlns:a16="http://schemas.microsoft.com/office/drawing/2014/main" id="{0B9624BB-5D4B-F542-9F4E-4BD3B20A5DC1}"/>
              </a:ext>
            </a:extLst>
          </p:cNvPr>
          <p:cNvSpPr txBox="1"/>
          <p:nvPr/>
        </p:nvSpPr>
        <p:spPr>
          <a:xfrm>
            <a:off x="7385523" y="5794642"/>
            <a:ext cx="322983"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79000273-3462-E24E-B8CF-B0E9314FBE3D}"/>
              </a:ext>
            </a:extLst>
          </p:cNvPr>
          <p:cNvSpPr txBox="1"/>
          <p:nvPr/>
        </p:nvSpPr>
        <p:spPr>
          <a:xfrm>
            <a:off x="11431145" y="5794642"/>
            <a:ext cx="322983" cy="369332"/>
          </a:xfrm>
          <a:prstGeom prst="rect">
            <a:avLst/>
          </a:prstGeom>
          <a:noFill/>
        </p:spPr>
        <p:txBody>
          <a:bodyPr wrap="square" rtlCol="0">
            <a:spAutoFit/>
          </a:bodyPr>
          <a:lstStyle/>
          <a:p>
            <a:r>
              <a:rPr kumimoji="1" lang="en-US" altLang="zh-CN" dirty="0"/>
              <a:t>Q</a:t>
            </a:r>
            <a:endParaRPr kumimoji="1" lang="zh-CN" altLang="en-US" dirty="0"/>
          </a:p>
        </p:txBody>
      </p:sp>
      <p:sp>
        <p:nvSpPr>
          <p:cNvPr id="20" name="文本框 19">
            <a:extLst>
              <a:ext uri="{FF2B5EF4-FFF2-40B4-BE49-F238E27FC236}">
                <a16:creationId xmlns:a16="http://schemas.microsoft.com/office/drawing/2014/main" id="{EFDBB8E3-D6CF-6940-B1F2-13825D740DE6}"/>
              </a:ext>
            </a:extLst>
          </p:cNvPr>
          <p:cNvSpPr txBox="1"/>
          <p:nvPr/>
        </p:nvSpPr>
        <p:spPr>
          <a:xfrm>
            <a:off x="7465213" y="3060704"/>
            <a:ext cx="322983" cy="369332"/>
          </a:xfrm>
          <a:prstGeom prst="rect">
            <a:avLst/>
          </a:prstGeom>
          <a:noFill/>
        </p:spPr>
        <p:txBody>
          <a:bodyPr wrap="squar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1D76C905-24CF-254E-BD98-703A0582B5AB}"/>
              </a:ext>
            </a:extLst>
          </p:cNvPr>
          <p:cNvSpPr txBox="1"/>
          <p:nvPr/>
        </p:nvSpPr>
        <p:spPr>
          <a:xfrm>
            <a:off x="9490846" y="4959515"/>
            <a:ext cx="467865" cy="369332"/>
          </a:xfrm>
          <a:prstGeom prst="rect">
            <a:avLst/>
          </a:prstGeom>
          <a:noFill/>
        </p:spPr>
        <p:txBody>
          <a:bodyPr wrap="square" rtlCol="0">
            <a:spAutoFit/>
          </a:bodyPr>
          <a:lstStyle/>
          <a:p>
            <a:r>
              <a:rPr kumimoji="1" lang="en-US" altLang="zh-CN" dirty="0"/>
              <a:t>M’</a:t>
            </a:r>
            <a:endParaRPr kumimoji="1" lang="zh-CN" altLang="en-US" dirty="0"/>
          </a:p>
        </p:txBody>
      </p:sp>
      <p:sp>
        <p:nvSpPr>
          <p:cNvPr id="22" name="文本框 21">
            <a:extLst>
              <a:ext uri="{FF2B5EF4-FFF2-40B4-BE49-F238E27FC236}">
                <a16:creationId xmlns:a16="http://schemas.microsoft.com/office/drawing/2014/main" id="{82D4FA5D-0286-184D-9032-2563BCE9F249}"/>
              </a:ext>
            </a:extLst>
          </p:cNvPr>
          <p:cNvSpPr txBox="1"/>
          <p:nvPr/>
        </p:nvSpPr>
        <p:spPr>
          <a:xfrm>
            <a:off x="9543193" y="3306677"/>
            <a:ext cx="1762363" cy="369332"/>
          </a:xfrm>
          <a:prstGeom prst="rect">
            <a:avLst/>
          </a:prstGeom>
          <a:noFill/>
        </p:spPr>
        <p:txBody>
          <a:bodyPr wrap="square" rtlCol="0">
            <a:spAutoFit/>
          </a:bodyPr>
          <a:lstStyle/>
          <a:p>
            <a:r>
              <a:rPr kumimoji="1" lang="en-US" altLang="zh-CN" dirty="0"/>
              <a:t>MC</a:t>
            </a:r>
            <a:r>
              <a:rPr kumimoji="1" lang="zh-CN" altLang="en-US" dirty="0"/>
              <a:t>边际成本</a:t>
            </a:r>
          </a:p>
        </p:txBody>
      </p:sp>
      <p:sp>
        <p:nvSpPr>
          <p:cNvPr id="23" name="文本框 22">
            <a:extLst>
              <a:ext uri="{FF2B5EF4-FFF2-40B4-BE49-F238E27FC236}">
                <a16:creationId xmlns:a16="http://schemas.microsoft.com/office/drawing/2014/main" id="{18BEC6D4-4D15-B540-94A1-523712D32F10}"/>
              </a:ext>
            </a:extLst>
          </p:cNvPr>
          <p:cNvSpPr txBox="1"/>
          <p:nvPr/>
        </p:nvSpPr>
        <p:spPr>
          <a:xfrm>
            <a:off x="8054371" y="3614717"/>
            <a:ext cx="1904340" cy="369332"/>
          </a:xfrm>
          <a:prstGeom prst="rect">
            <a:avLst/>
          </a:prstGeom>
          <a:noFill/>
        </p:spPr>
        <p:txBody>
          <a:bodyPr wrap="square" rtlCol="0">
            <a:spAutoFit/>
          </a:bodyPr>
          <a:lstStyle/>
          <a:p>
            <a:r>
              <a:rPr kumimoji="1" lang="en-US" altLang="zh-CN" dirty="0"/>
              <a:t>AC</a:t>
            </a:r>
            <a:r>
              <a:rPr kumimoji="1" lang="zh-CN" altLang="en-US" dirty="0"/>
              <a:t>平均总成本</a:t>
            </a:r>
          </a:p>
        </p:txBody>
      </p:sp>
      <p:sp>
        <p:nvSpPr>
          <p:cNvPr id="24" name="文本框 23">
            <a:extLst>
              <a:ext uri="{FF2B5EF4-FFF2-40B4-BE49-F238E27FC236}">
                <a16:creationId xmlns:a16="http://schemas.microsoft.com/office/drawing/2014/main" id="{90922EB7-9315-874D-BD03-80D145E02148}"/>
              </a:ext>
            </a:extLst>
          </p:cNvPr>
          <p:cNvSpPr txBox="1"/>
          <p:nvPr/>
        </p:nvSpPr>
        <p:spPr>
          <a:xfrm>
            <a:off x="9987985" y="4944858"/>
            <a:ext cx="2415397" cy="369332"/>
          </a:xfrm>
          <a:prstGeom prst="rect">
            <a:avLst/>
          </a:prstGeom>
          <a:noFill/>
        </p:spPr>
        <p:txBody>
          <a:bodyPr wrap="square" rtlCol="0">
            <a:spAutoFit/>
          </a:bodyPr>
          <a:lstStyle/>
          <a:p>
            <a:r>
              <a:rPr kumimoji="1" lang="en-US" altLang="zh-CN" dirty="0"/>
              <a:t>AVC</a:t>
            </a:r>
            <a:r>
              <a:rPr kumimoji="1" lang="zh-CN" altLang="en-US" dirty="0"/>
              <a:t>平均可变成本</a:t>
            </a:r>
          </a:p>
        </p:txBody>
      </p:sp>
      <p:sp>
        <p:nvSpPr>
          <p:cNvPr id="25" name="文本框 24">
            <a:extLst>
              <a:ext uri="{FF2B5EF4-FFF2-40B4-BE49-F238E27FC236}">
                <a16:creationId xmlns:a16="http://schemas.microsoft.com/office/drawing/2014/main" id="{6351F529-C460-4E45-B158-8DF71D3DBBBA}"/>
              </a:ext>
            </a:extLst>
          </p:cNvPr>
          <p:cNvSpPr txBox="1"/>
          <p:nvPr/>
        </p:nvSpPr>
        <p:spPr>
          <a:xfrm>
            <a:off x="9987985" y="5629486"/>
            <a:ext cx="2415397" cy="369332"/>
          </a:xfrm>
          <a:prstGeom prst="rect">
            <a:avLst/>
          </a:prstGeom>
          <a:noFill/>
        </p:spPr>
        <p:txBody>
          <a:bodyPr wrap="square" rtlCol="0">
            <a:spAutoFit/>
          </a:bodyPr>
          <a:lstStyle/>
          <a:p>
            <a:r>
              <a:rPr kumimoji="1" lang="en-US" altLang="zh-CN" dirty="0"/>
              <a:t>AFC</a:t>
            </a:r>
            <a:r>
              <a:rPr kumimoji="1" lang="zh-CN" altLang="en-US" dirty="0"/>
              <a:t>平均固定成本</a:t>
            </a:r>
          </a:p>
        </p:txBody>
      </p:sp>
    </p:spTree>
    <p:extLst>
      <p:ext uri="{BB962C8B-B14F-4D97-AF65-F5344CB8AC3E}">
        <p14:creationId xmlns:p14="http://schemas.microsoft.com/office/powerpoint/2010/main" val="13504483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138129"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2</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7359947" y="637736"/>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blipFill>
                <a:blip r:embed="rId3"/>
                <a:stretch>
                  <a:fillRect/>
                </a:stretch>
              </a:blipFill>
              <a:cs typeface="+mn-ea"/>
              <a:sym typeface="+mn-lt"/>
            </a:endParaRPr>
          </a:p>
        </p:txBody>
      </p:sp>
      <p:sp>
        <p:nvSpPr>
          <p:cNvPr id="14" name="矩形 13"/>
          <p:cNvSpPr/>
          <p:nvPr/>
        </p:nvSpPr>
        <p:spPr>
          <a:xfrm>
            <a:off x="330200" y="2147237"/>
            <a:ext cx="7289800" cy="1015663"/>
          </a:xfrm>
          <a:prstGeom prst="rect">
            <a:avLst/>
          </a:prstGeom>
        </p:spPr>
        <p:txBody>
          <a:bodyPr wrap="square">
            <a:spAutoFit/>
          </a:bodyPr>
          <a:lstStyle/>
          <a:p>
            <a:pPr algn="r">
              <a:defRPr/>
            </a:pPr>
            <a:r>
              <a:rPr lang="zh-CN" altLang="en-US" sz="6000" b="1" kern="0" dirty="0">
                <a:solidFill>
                  <a:srgbClr val="42B6A0"/>
                </a:solidFill>
                <a:effectLst>
                  <a:glow rad="63500">
                    <a:prstClr val="white">
                      <a:lumMod val="65000"/>
                      <a:alpha val="40000"/>
                    </a:prstClr>
                  </a:glow>
                </a:effectLst>
                <a:cs typeface="+mn-ea"/>
                <a:sym typeface="+mn-lt"/>
              </a:rPr>
              <a:t>生产函数和生产曲线</a:t>
            </a:r>
          </a:p>
        </p:txBody>
      </p:sp>
    </p:spTree>
  </p:cSld>
  <p:clrMapOvr>
    <a:masterClrMapping/>
  </p:clrMapOvr>
  <p:transition spd="slow" advClick="0" advTm="5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4157013"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成本函数和成本曲线</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3</a:t>
            </a:r>
            <a:endParaRPr lang="zh-CN" altLang="en-US" sz="2800" dirty="0">
              <a:solidFill>
                <a:schemeClr val="bg1"/>
              </a:solidFill>
              <a:cs typeface="+mn-ea"/>
              <a:sym typeface="+mn-lt"/>
            </a:endParaRPr>
          </a:p>
        </p:txBody>
      </p:sp>
      <p:sp>
        <p:nvSpPr>
          <p:cNvPr id="72" name="TextBox 38"/>
          <p:cNvSpPr txBox="1"/>
          <p:nvPr/>
        </p:nvSpPr>
        <p:spPr>
          <a:xfrm>
            <a:off x="102423" y="1188720"/>
            <a:ext cx="8867405" cy="2074286"/>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en-US" dirty="0"/>
              <a:t>第一，劳动、资本等生产要素的价格；</a:t>
            </a:r>
            <a:endParaRPr lang="en-US" altLang="zh-CN" dirty="0"/>
          </a:p>
          <a:p>
            <a:pPr>
              <a:lnSpc>
                <a:spcPct val="150000"/>
              </a:lnSpc>
            </a:pPr>
            <a:r>
              <a:rPr lang="zh-CN" altLang="en-US" dirty="0"/>
              <a:t>第二，生产率（劳动生产率和全要素生产率）。</a:t>
            </a:r>
            <a:endParaRPr lang="en-US" altLang="zh-CN" dirty="0"/>
          </a:p>
          <a:p>
            <a:pPr>
              <a:lnSpc>
                <a:spcPct val="150000"/>
              </a:lnSpc>
            </a:pPr>
            <a:r>
              <a:rPr lang="zh-CN" altLang="en-US" dirty="0"/>
              <a:t>劳动生产率即平均产量。</a:t>
            </a:r>
            <a:endParaRPr lang="en-US" altLang="zh-CN" dirty="0"/>
          </a:p>
          <a:p>
            <a:pPr>
              <a:lnSpc>
                <a:spcPct val="150000"/>
              </a:lnSpc>
            </a:pPr>
            <a:r>
              <a:rPr lang="zh-CN" altLang="en-US" dirty="0"/>
              <a:t>全要素生产率就是每单位总投入（包括劳动投入和资本投入）的产量或产出。</a:t>
            </a:r>
            <a:endParaRPr lang="zh-CN" altLang="zh-CN" dirty="0"/>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（三）决定短期成本变动的主要因素。</a:t>
            </a:r>
          </a:p>
        </p:txBody>
      </p:sp>
    </p:spTree>
    <p:extLst>
      <p:ext uri="{BB962C8B-B14F-4D97-AF65-F5344CB8AC3E}">
        <p14:creationId xmlns:p14="http://schemas.microsoft.com/office/powerpoint/2010/main" val="418202410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第五次课内容结束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493988" y="1683562"/>
                <a:ext cx="11204024" cy="5131148"/>
              </a:xfrm>
              <a:prstGeom prst="rect">
                <a:avLst/>
              </a:prstGeom>
              <a:noFill/>
            </p:spPr>
            <p:txBody>
              <a:bodyPr wrap="square" lIns="0" rIns="0" bIns="0" rtlCol="0">
                <a:spAutoFit/>
              </a:bodyPr>
              <a:lstStyle/>
              <a:p>
                <a:r>
                  <a:rPr lang="en-US" altLang="zh-CN" sz="36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、生产及其相关概念</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000" dirty="0"/>
                  <a:t>生产就是将               </a:t>
                </a:r>
                <a:r>
                  <a:rPr lang="zh-CN" altLang="en-US" sz="3200" dirty="0"/>
                  <a:t>投入               </a:t>
                </a:r>
                <a:r>
                  <a:rPr lang="zh-CN" altLang="en-US" sz="2000" dirty="0"/>
                  <a:t>转变成                  </a:t>
                </a:r>
                <a:r>
                  <a:rPr lang="zh-CN" altLang="en-US" sz="3200" dirty="0"/>
                  <a:t>产出           </a:t>
                </a:r>
                <a:r>
                  <a:rPr lang="zh-CN" altLang="en-US" sz="2000" dirty="0"/>
                  <a:t>的过程。</a:t>
                </a:r>
                <a:endParaRPr lang="en-US" altLang="zh-CN" sz="2000" dirty="0"/>
              </a:p>
              <a:p>
                <a:endParaRPr lang="en-US" altLang="zh-CN" sz="2000" dirty="0"/>
              </a:p>
              <a:p>
                <a:endParaRPr lang="en-US" altLang="zh-CN" sz="2000" dirty="0"/>
              </a:p>
              <a:p>
                <a:r>
                  <a:rPr lang="en-US" altLang="zh-CN" sz="2000" dirty="0"/>
                  <a:t>   </a:t>
                </a:r>
                <a:r>
                  <a:rPr lang="zh-CN" altLang="en-US" sz="2000" dirty="0"/>
                  <a:t>生产要素（劳动、资本、土地和企业家才能）    有形物质产出    无形服务产出</a:t>
                </a:r>
                <a:endParaRPr lang="en-US" altLang="zh-CN" sz="2000" dirty="0"/>
              </a:p>
              <a:p>
                <a:r>
                  <a:rPr lang="en-US" altLang="zh-CN" sz="2000" dirty="0"/>
                  <a:t>                        </a:t>
                </a:r>
                <a:r>
                  <a:rPr lang="zh-CN" altLang="en-US" sz="2000" dirty="0"/>
                  <a:t>可变投入与不变投入</a:t>
                </a:r>
                <a:endParaRPr lang="en-US" altLang="zh-CN" sz="2000" dirty="0"/>
              </a:p>
              <a:p>
                <a:r>
                  <a:rPr lang="en-US" altLang="zh-CN" sz="36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、生产函数  </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000" b="1" dirty="0"/>
                  <a:t>（</a:t>
                </a:r>
                <a:r>
                  <a:rPr lang="en-US" altLang="zh-CN" sz="2000" b="1" dirty="0"/>
                  <a:t>1</a:t>
                </a:r>
                <a:r>
                  <a:rPr lang="zh-CN" altLang="en-US" sz="2000" b="1" dirty="0"/>
                  <a:t>）</a:t>
                </a:r>
                <a:r>
                  <a:rPr lang="zh-CN" altLang="zh-CN" sz="2000" b="1" dirty="0"/>
                  <a:t>含义：</a:t>
                </a:r>
                <a:r>
                  <a:rPr lang="en-US" altLang="zh-CN" sz="2000" b="1" dirty="0"/>
                  <a:t>        </a:t>
                </a:r>
                <a14:m>
                  <m:oMath xmlns:m="http://schemas.openxmlformats.org/officeDocument/2006/math">
                    <m:r>
                      <a:rPr lang="zh-CN" altLang="zh-CN" sz="2000" b="1" i="1" smtClean="0">
                        <a:latin typeface="Cambria Math" panose="02040503050406030204" pitchFamily="18" charset="0"/>
                      </a:rPr>
                      <m:t>𝑄</m:t>
                    </m:r>
                    <m:r>
                      <a:rPr lang="zh-CN" altLang="zh-CN" sz="2000" b="1" i="1" smtClean="0">
                        <a:latin typeface="Cambria Math" panose="02040503050406030204" pitchFamily="18" charset="0"/>
                      </a:rPr>
                      <m:t>=</m:t>
                    </m:r>
                    <m:r>
                      <a:rPr lang="zh-CN" altLang="zh-CN" sz="2000" b="1" i="1" smtClean="0">
                        <a:latin typeface="Cambria Math" panose="02040503050406030204" pitchFamily="18" charset="0"/>
                      </a:rPr>
                      <m:t>𝑓</m:t>
                    </m:r>
                    <m:r>
                      <a:rPr lang="zh-CN" altLang="en-US" sz="2000" b="1" i="1">
                        <a:latin typeface="Cambria Math" panose="02040503050406030204" pitchFamily="18" charset="0"/>
                      </a:rPr>
                      <m:t>（</m:t>
                    </m:r>
                    <m:r>
                      <a:rPr lang="zh-CN" altLang="en-US" sz="2000" b="1" i="1" smtClean="0">
                        <a:latin typeface="Cambria Math" panose="02040503050406030204" pitchFamily="18" charset="0"/>
                      </a:rPr>
                      <m:t>𝑥</m:t>
                    </m:r>
                    <m:r>
                      <a:rPr lang="zh-CN" altLang="en-US" sz="2000" b="1" i="1" smtClean="0">
                        <a:latin typeface="Cambria Math" panose="02040503050406030204" pitchFamily="18" charset="0"/>
                      </a:rPr>
                      <m:t>,</m:t>
                    </m:r>
                    <m:sSub>
                      <m:sSubPr>
                        <m:ctrlPr>
                          <a:rPr lang="zh-CN" altLang="en-US" sz="2000" b="1" i="1">
                            <a:latin typeface="Cambria Math" panose="02040503050406030204" pitchFamily="18" charset="0"/>
                          </a:rPr>
                        </m:ctrlPr>
                      </m:sSubPr>
                      <m:e>
                        <m:r>
                          <a:rPr lang="zh-CN" altLang="en-US" sz="2000" b="1" i="1">
                            <a:latin typeface="Cambria Math" panose="02040503050406030204" pitchFamily="18" charset="0"/>
                          </a:rPr>
                          <m:t>𝑥</m:t>
                        </m:r>
                      </m:e>
                      <m:sub>
                        <m:r>
                          <a:rPr lang="zh-CN" altLang="en-US" sz="2000" b="1" i="1">
                            <a:latin typeface="Cambria Math" panose="02040503050406030204" pitchFamily="18" charset="0"/>
                          </a:rPr>
                          <m:t>2</m:t>
                        </m:r>
                      </m:sub>
                    </m:sSub>
                    <m:sSub>
                      <m:sSubPr>
                        <m:ctrlPr>
                          <a:rPr lang="zh-CN" altLang="en-US" sz="2000" b="1" i="1">
                            <a:latin typeface="Cambria Math" panose="02040503050406030204" pitchFamily="18" charset="0"/>
                          </a:rPr>
                        </m:ctrlPr>
                      </m:sSubPr>
                      <m:e>
                        <m:r>
                          <a:rPr lang="en-US" altLang="zh-CN" sz="2000" b="1" i="1" smtClean="0">
                            <a:latin typeface="Cambria Math" panose="02040503050406030204" pitchFamily="18" charset="0"/>
                          </a:rPr>
                          <m:t>,···</m:t>
                        </m:r>
                        <m:r>
                          <a:rPr lang="zh-CN" altLang="en-US" sz="2000" b="1" i="1">
                            <a:latin typeface="Cambria Math" panose="02040503050406030204" pitchFamily="18" charset="0"/>
                          </a:rPr>
                          <m:t>𝑥</m:t>
                        </m:r>
                      </m:e>
                      <m:sub>
                        <m:r>
                          <a:rPr lang="zh-CN" altLang="en-US" sz="2000" b="1" i="1">
                            <a:latin typeface="Cambria Math" panose="02040503050406030204" pitchFamily="18" charset="0"/>
                          </a:rPr>
                          <m:t>𝑛</m:t>
                        </m:r>
                      </m:sub>
                    </m:sSub>
                    <m:r>
                      <a:rPr lang="zh-CN" altLang="en-US" sz="2000" b="1" i="1">
                        <a:latin typeface="Cambria Math" panose="02040503050406030204" pitchFamily="18" charset="0"/>
                      </a:rPr>
                      <m:t>）</m:t>
                    </m:r>
                  </m:oMath>
                </a14:m>
                <a:endParaRPr lang="zh-CN" altLang="zh-CN" sz="2000" dirty="0"/>
              </a:p>
              <a:p>
                <a:pPr>
                  <a:lnSpc>
                    <a:spcPct val="150000"/>
                  </a:lnSpc>
                </a:pPr>
                <a:r>
                  <a:rPr lang="zh-CN" altLang="zh-CN" sz="2000" b="1" dirty="0"/>
                  <a:t>生产函数</a:t>
                </a:r>
                <a:r>
                  <a:rPr lang="zh-CN" altLang="zh-CN" sz="2000" dirty="0"/>
                  <a:t>表示一定时期内，</a:t>
                </a:r>
                <a:r>
                  <a:rPr lang="zh-CN" altLang="zh-CN" sz="2000" b="1" dirty="0">
                    <a:solidFill>
                      <a:srgbClr val="FF0000"/>
                    </a:solidFill>
                  </a:rPr>
                  <a:t>在技术不变的情况下</a:t>
                </a:r>
                <a:r>
                  <a:rPr lang="zh-CN" altLang="zh-CN" sz="2000" dirty="0"/>
                  <a:t>，生产中所使用的各种</a:t>
                </a:r>
                <a:r>
                  <a:rPr lang="zh-CN" altLang="zh-CN" sz="2000" b="1" dirty="0">
                    <a:solidFill>
                      <a:srgbClr val="FF0000"/>
                    </a:solidFill>
                  </a:rPr>
                  <a:t>生产要素的数量与所能生产的最大产量</a:t>
                </a:r>
                <a:r>
                  <a:rPr lang="zh-CN" altLang="zh-CN" sz="2000" dirty="0"/>
                  <a:t>之间的函数关系。生产函数是生产要素投入量和产品产出量之间的关系。</a:t>
                </a:r>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1</a:t>
                </a:r>
                <a:r>
                  <a:rPr lang="zh-CN" altLang="zh-CN" sz="2000" dirty="0">
                    <a:solidFill>
                      <a:srgbClr val="FF0000"/>
                    </a:solidFill>
                  </a:rPr>
                  <a:t>】</a:t>
                </a:r>
                <a:r>
                  <a:rPr lang="zh-CN" altLang="zh-CN" sz="2000" b="1" dirty="0"/>
                  <a:t>生产函数的前提条件：技术不变</a:t>
                </a:r>
                <a:endParaRPr lang="zh-CN" altLang="zh-CN" sz="2000" dirty="0"/>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2</a:t>
                </a:r>
                <a:r>
                  <a:rPr lang="zh-CN" altLang="zh-CN" sz="2000" dirty="0">
                    <a:solidFill>
                      <a:srgbClr val="FF0000"/>
                    </a:solidFill>
                  </a:rPr>
                  <a:t>】</a:t>
                </a:r>
                <a:r>
                  <a:rPr lang="zh-CN" altLang="zh-CN" sz="2000" b="1" dirty="0"/>
                  <a:t>生产函数是最大产量与要素投入</a:t>
                </a:r>
                <a:r>
                  <a:rPr lang="zh-CN" altLang="en-US" sz="2000" b="1" dirty="0"/>
                  <a:t>量</a:t>
                </a:r>
                <a:r>
                  <a:rPr lang="zh-CN" altLang="zh-CN" sz="2000" b="1" dirty="0"/>
                  <a:t>之间的函数关系</a:t>
                </a:r>
                <a:endParaRPr lang="zh-CN" altLang="zh-CN" sz="2000" dirty="0"/>
              </a:p>
            </p:txBody>
          </p:sp>
        </mc:Choice>
        <mc:Fallback xmlns="">
          <p:sp>
            <p:nvSpPr>
              <p:cNvPr id="72" name="TextBox 38"/>
              <p:cNvSpPr txBox="1">
                <a:spLocks noRot="1" noChangeAspect="1" noMove="1" noResize="1" noEditPoints="1" noAdjustHandles="1" noChangeArrowheads="1" noChangeShapeType="1" noTextEdit="1"/>
              </p:cNvSpPr>
              <p:nvPr/>
            </p:nvSpPr>
            <p:spPr>
              <a:xfrm>
                <a:off x="493988" y="1683562"/>
                <a:ext cx="11204024" cy="5131148"/>
              </a:xfrm>
              <a:prstGeom prst="rect">
                <a:avLst/>
              </a:prstGeom>
              <a:blipFill>
                <a:blip r:embed="rId3"/>
                <a:stretch>
                  <a:fillRect l="-2448" t="-1781" r="-1306" b="-2019"/>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1" name="箭头: 下 10">
            <a:extLst>
              <a:ext uri="{FF2B5EF4-FFF2-40B4-BE49-F238E27FC236}">
                <a16:creationId xmlns:a16="http://schemas.microsoft.com/office/drawing/2014/main" id="{13885818-4F2A-426D-B796-9264A24A35F9}"/>
              </a:ext>
            </a:extLst>
          </p:cNvPr>
          <p:cNvSpPr/>
          <p:nvPr/>
        </p:nvSpPr>
        <p:spPr>
          <a:xfrm>
            <a:off x="3072972" y="2757714"/>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下 11">
            <a:extLst>
              <a:ext uri="{FF2B5EF4-FFF2-40B4-BE49-F238E27FC236}">
                <a16:creationId xmlns:a16="http://schemas.microsoft.com/office/drawing/2014/main" id="{431CF48F-688B-4FE1-8B30-740C79630F7D}"/>
              </a:ext>
            </a:extLst>
          </p:cNvPr>
          <p:cNvSpPr/>
          <p:nvPr/>
        </p:nvSpPr>
        <p:spPr>
          <a:xfrm>
            <a:off x="8035004" y="2715985"/>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箭头: 下 12">
            <a:extLst>
              <a:ext uri="{FF2B5EF4-FFF2-40B4-BE49-F238E27FC236}">
                <a16:creationId xmlns:a16="http://schemas.microsoft.com/office/drawing/2014/main" id="{1B504956-EE49-44EB-A301-FC4F180209B7}"/>
              </a:ext>
            </a:extLst>
          </p:cNvPr>
          <p:cNvSpPr/>
          <p:nvPr/>
        </p:nvSpPr>
        <p:spPr>
          <a:xfrm>
            <a:off x="7192976" y="2705099"/>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4027284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361299" y="1426744"/>
                <a:ext cx="11469401" cy="4146904"/>
              </a:xfrm>
              <a:prstGeom prst="rect">
                <a:avLst/>
              </a:prstGeom>
              <a:noFill/>
            </p:spPr>
            <p:txBody>
              <a:bodyPr wrap="square" lIns="0" rIns="0" bIns="0" rtlCol="0">
                <a:spAutoFit/>
              </a:bodyPr>
              <a:lstStyle/>
              <a:p>
                <a:pPr>
                  <a:lnSpc>
                    <a:spcPct val="150000"/>
                  </a:lnSpc>
                </a:pPr>
                <a:r>
                  <a:rPr lang="en-US" altLang="zh-CN" sz="2400" b="1" dirty="0"/>
                  <a:t>3</a:t>
                </a:r>
                <a:r>
                  <a:rPr lang="zh-CN" altLang="en-US" sz="2400" b="1" dirty="0"/>
                  <a:t>、</a:t>
                </a:r>
                <a:r>
                  <a:rPr lang="zh-CN" altLang="zh-CN" sz="2400" b="1" dirty="0"/>
                  <a:t>一种可变要素的生产函数</a:t>
                </a:r>
                <a:r>
                  <a:rPr lang="en-US" altLang="zh-CN" sz="2800" b="1" dirty="0">
                    <a:solidFill>
                      <a:srgbClr val="FF0000"/>
                    </a:solidFill>
                  </a:rPr>
                  <a:t>----</a:t>
                </a:r>
                <a:r>
                  <a:rPr lang="zh-CN" altLang="zh-CN" sz="2800" dirty="0">
                    <a:solidFill>
                      <a:srgbClr val="FF0000"/>
                    </a:solidFill>
                  </a:rPr>
                  <a:t>短期生产函数</a:t>
                </a:r>
                <a:endParaRPr lang="en-US" altLang="zh-CN" sz="2800" dirty="0">
                  <a:solidFill>
                    <a:srgbClr val="FF0000"/>
                  </a:solidFill>
                </a:endParaRPr>
              </a:p>
              <a:p>
                <a:pPr>
                  <a:lnSpc>
                    <a:spcPct val="150000"/>
                  </a:lnSpc>
                </a:pPr>
                <a14:m>
                  <m:oMathPara xmlns:m="http://schemas.openxmlformats.org/officeDocument/2006/math">
                    <m:oMathParaPr>
                      <m:jc m:val="centerGroup"/>
                    </m:oMathParaPr>
                    <m:oMath xmlns:m="http://schemas.openxmlformats.org/officeDocument/2006/math">
                      <m:r>
                        <a:rPr lang="zh-CN" altLang="zh-CN" sz="2800" i="1" dirty="0" smtClean="0">
                          <a:solidFill>
                            <a:srgbClr val="FF0000"/>
                          </a:solidFill>
                          <a:latin typeface="Cambria Math" panose="02040503050406030204" pitchFamily="18" charset="0"/>
                        </a:rPr>
                        <m:t>𝑄</m:t>
                      </m:r>
                      <m:r>
                        <a:rPr lang="zh-CN" altLang="zh-CN" sz="2800" i="0" dirty="0">
                          <a:solidFill>
                            <a:srgbClr val="FF0000"/>
                          </a:solidFill>
                          <a:latin typeface="Cambria Math" panose="02040503050406030204" pitchFamily="18" charset="0"/>
                        </a:rPr>
                        <m:t>=</m:t>
                      </m:r>
                      <m:r>
                        <a:rPr lang="zh-CN" altLang="zh-CN" sz="2800" i="1" dirty="0">
                          <a:solidFill>
                            <a:srgbClr val="FF0000"/>
                          </a:solidFill>
                          <a:latin typeface="Cambria Math" panose="02040503050406030204" pitchFamily="18" charset="0"/>
                        </a:rPr>
                        <m:t>𝑓</m:t>
                      </m:r>
                      <m:r>
                        <a:rPr lang="en-US" altLang="zh-CN" sz="2800" b="0" i="1" dirty="0" smtClean="0">
                          <a:solidFill>
                            <a:srgbClr val="FF0000"/>
                          </a:solidFill>
                          <a:latin typeface="Cambria Math" panose="02040503050406030204" pitchFamily="18" charset="0"/>
                        </a:rPr>
                        <m:t>(</m:t>
                      </m:r>
                      <m:r>
                        <a:rPr lang="en-US" altLang="zh-CN" sz="2800" b="0" i="1" dirty="0" smtClean="0">
                          <a:solidFill>
                            <a:srgbClr val="FF0000"/>
                          </a:solidFill>
                          <a:latin typeface="Cambria Math" panose="02040503050406030204" pitchFamily="18" charset="0"/>
                        </a:rPr>
                        <m:t>𝐿</m:t>
                      </m:r>
                      <m:r>
                        <a:rPr lang="en-US" altLang="zh-CN" sz="2800" b="0" i="1" dirty="0" smtClean="0">
                          <a:solidFill>
                            <a:srgbClr val="FF0000"/>
                          </a:solidFill>
                          <a:latin typeface="Cambria Math" panose="02040503050406030204" pitchFamily="18" charset="0"/>
                        </a:rPr>
                        <m:t>,</m:t>
                      </m:r>
                      <m:acc>
                        <m:accPr>
                          <m:chr m:val="̅"/>
                          <m:ctrlPr>
                            <a:rPr lang="en-US" altLang="zh-CN" sz="2800" b="0" i="1" dirty="0" smtClean="0">
                              <a:solidFill>
                                <a:srgbClr val="FF0000"/>
                              </a:solidFill>
                              <a:latin typeface="Cambria Math" panose="02040503050406030204" pitchFamily="18" charset="0"/>
                            </a:rPr>
                          </m:ctrlPr>
                        </m:accPr>
                        <m:e>
                          <m:r>
                            <a:rPr lang="en-US" altLang="zh-CN" sz="2800" b="0" i="1" dirty="0" smtClean="0">
                              <a:solidFill>
                                <a:srgbClr val="FF0000"/>
                              </a:solidFill>
                              <a:latin typeface="Cambria Math" panose="02040503050406030204" pitchFamily="18" charset="0"/>
                            </a:rPr>
                            <m:t>𝑘</m:t>
                          </m:r>
                        </m:e>
                      </m:acc>
                      <m:r>
                        <a:rPr lang="en-US" altLang="zh-CN" sz="2800" b="0" i="1" dirty="0" smtClean="0">
                          <a:solidFill>
                            <a:srgbClr val="FF0000"/>
                          </a:solidFill>
                          <a:latin typeface="Cambria Math" panose="02040503050406030204" pitchFamily="18" charset="0"/>
                        </a:rPr>
                        <m:t>)</m:t>
                      </m:r>
                    </m:oMath>
                  </m:oMathPara>
                </a14:m>
                <a:endParaRPr lang="zh-CN" altLang="zh-CN" sz="2800" dirty="0">
                  <a:solidFill>
                    <a:srgbClr val="FF0000"/>
                  </a:solidFill>
                </a:endParaRPr>
              </a:p>
              <a:p>
                <a:pPr>
                  <a:lnSpc>
                    <a:spcPct val="150000"/>
                  </a:lnSpc>
                </a:pPr>
                <a:r>
                  <a:rPr lang="zh-CN" altLang="zh-CN" sz="2000" dirty="0"/>
                  <a:t>假设其他投入固定不变时，总产量的变化只取决于劳动量</a:t>
                </a:r>
                <a:r>
                  <a:rPr lang="en-US" altLang="zh-CN" sz="2000" dirty="0"/>
                  <a:t>L.</a:t>
                </a:r>
                <a:r>
                  <a:rPr lang="zh-CN" altLang="zh-CN" sz="2000" dirty="0"/>
                  <a:t>随着劳动量的变化，会引起总产量、平均产量和边际产量的变动。</a:t>
                </a:r>
              </a:p>
              <a:p>
                <a:pPr>
                  <a:lnSpc>
                    <a:spcPct val="150000"/>
                  </a:lnSpc>
                </a:pPr>
                <a:r>
                  <a:rPr lang="zh-CN" altLang="en-US" sz="2000" b="1" dirty="0"/>
                  <a:t>（</a:t>
                </a:r>
                <a:r>
                  <a:rPr lang="en-US" altLang="zh-CN" sz="2000" b="1" dirty="0"/>
                  <a:t>1</a:t>
                </a:r>
                <a:r>
                  <a:rPr lang="zh-CN" altLang="en-US" sz="2000" b="1" dirty="0"/>
                  <a:t>）</a:t>
                </a:r>
                <a:r>
                  <a:rPr lang="zh-CN" altLang="zh-CN" sz="2000" b="1" dirty="0"/>
                  <a:t>总产量（</a:t>
                </a:r>
                <a:r>
                  <a:rPr lang="en-US" altLang="zh-CN" sz="2000" b="1" dirty="0"/>
                  <a:t>TP</a:t>
                </a:r>
                <a:r>
                  <a:rPr lang="zh-CN" altLang="zh-CN" sz="2000" b="1" dirty="0"/>
                  <a:t>）：</a:t>
                </a:r>
                <a:r>
                  <a:rPr lang="zh-CN" altLang="zh-CN" sz="2000" dirty="0"/>
                  <a:t>生产出来的用实物单位衡量的产出总量</a:t>
                </a:r>
              </a:p>
              <a:p>
                <a:pPr>
                  <a:lnSpc>
                    <a:spcPct val="150000"/>
                  </a:lnSpc>
                </a:pPr>
                <a:r>
                  <a:rPr lang="zh-CN" altLang="en-US" sz="2000" b="1" dirty="0"/>
                  <a:t>（</a:t>
                </a:r>
                <a:r>
                  <a:rPr lang="en-US" altLang="zh-CN" sz="2000" b="1" dirty="0"/>
                  <a:t>2</a:t>
                </a:r>
                <a:r>
                  <a:rPr lang="zh-CN" altLang="en-US" sz="2000" b="1" dirty="0"/>
                  <a:t>）</a:t>
                </a:r>
                <a:r>
                  <a:rPr lang="zh-CN" altLang="zh-CN" sz="2000" b="1" dirty="0"/>
                  <a:t>平均产量</a:t>
                </a:r>
                <a:r>
                  <a:rPr lang="en-US" altLang="zh-CN" sz="2000" b="1" dirty="0"/>
                  <a:t>(AP)</a:t>
                </a:r>
                <a:r>
                  <a:rPr lang="zh-CN" altLang="zh-CN" sz="2000" b="1" dirty="0"/>
                  <a:t>：</a:t>
                </a:r>
                <a:r>
                  <a:rPr lang="zh-CN" altLang="zh-CN" sz="2000" dirty="0"/>
                  <a:t>总产量除以总投入的单位数</a:t>
                </a:r>
                <a:r>
                  <a:rPr lang="zh-CN" altLang="en-US" sz="2000" dirty="0"/>
                  <a:t>  </a:t>
                </a:r>
                <a:r>
                  <a:rPr lang="en-US" altLang="zh-CN" sz="2000" dirty="0"/>
                  <a:t>  </a:t>
                </a:r>
                <a:r>
                  <a:rPr lang="en-US" altLang="zh-CN" sz="2000" b="1" dirty="0">
                    <a:solidFill>
                      <a:srgbClr val="FF0000"/>
                    </a:solidFill>
                  </a:rPr>
                  <a:t>AP=TP</a:t>
                </a:r>
                <a14:m>
                  <m:oMath xmlns:m="http://schemas.openxmlformats.org/officeDocument/2006/math">
                    <m:r>
                      <a:rPr lang="en-US" altLang="zh-CN" sz="2000" b="1" i="1" smtClean="0">
                        <a:solidFill>
                          <a:srgbClr val="FF0000"/>
                        </a:solidFill>
                        <a:latin typeface="Cambria Math" panose="02040503050406030204" pitchFamily="18" charset="0"/>
                        <a:ea typeface="Cambria Math" panose="02040503050406030204" pitchFamily="18" charset="0"/>
                      </a:rPr>
                      <m:t>∕</m:t>
                    </m:r>
                  </m:oMath>
                </a14:m>
                <a:r>
                  <a:rPr lang="en-US" altLang="zh-CN" sz="2000" b="1" dirty="0">
                    <a:solidFill>
                      <a:srgbClr val="FF0000"/>
                    </a:solidFill>
                  </a:rPr>
                  <a:t> L</a:t>
                </a:r>
                <a:endParaRPr lang="zh-CN" altLang="zh-CN" sz="2000" b="1" dirty="0">
                  <a:solidFill>
                    <a:srgbClr val="FF0000"/>
                  </a:solidFill>
                </a:endParaRPr>
              </a:p>
              <a:p>
                <a:pPr>
                  <a:lnSpc>
                    <a:spcPct val="150000"/>
                  </a:lnSpc>
                </a:pPr>
                <a:r>
                  <a:rPr lang="zh-CN" altLang="en-US" sz="2000" b="1" dirty="0"/>
                  <a:t>（</a:t>
                </a:r>
                <a:r>
                  <a:rPr lang="en-US" altLang="zh-CN" sz="2000" b="1" dirty="0"/>
                  <a:t>3</a:t>
                </a:r>
                <a:r>
                  <a:rPr lang="zh-CN" altLang="en-US" sz="2000" b="1" dirty="0"/>
                  <a:t>）</a:t>
                </a:r>
                <a:r>
                  <a:rPr lang="zh-CN" altLang="zh-CN" sz="2000" b="1" dirty="0"/>
                  <a:t>边际产量（</a:t>
                </a:r>
                <a:r>
                  <a:rPr lang="en-US" altLang="zh-CN" sz="2000" b="1" dirty="0"/>
                  <a:t>MP</a:t>
                </a:r>
                <a:r>
                  <a:rPr lang="zh-CN" altLang="zh-CN" sz="2000" b="1" dirty="0"/>
                  <a:t>）：</a:t>
                </a:r>
                <a:r>
                  <a:rPr lang="zh-CN" altLang="zh-CN" sz="2000" dirty="0"/>
                  <a:t>在其他投入保持不变条件下，由于</a:t>
                </a:r>
                <a:r>
                  <a:rPr lang="zh-CN" altLang="zh-CN" sz="2000" b="1" dirty="0"/>
                  <a:t>新增一单位的投入而多生产出来的数量或产出</a:t>
                </a:r>
                <a:r>
                  <a:rPr lang="zh-CN" altLang="en-US" sz="2000" b="1" dirty="0"/>
                  <a:t>   </a:t>
                </a:r>
                <a:r>
                  <a:rPr lang="en-US" altLang="zh-CN" sz="2400" b="1" dirty="0">
                    <a:solidFill>
                      <a:srgbClr val="FF0000"/>
                    </a:solidFill>
                  </a:rPr>
                  <a:t>MP=</a:t>
                </a:r>
                <a14:m>
                  <m:oMath xmlns:m="http://schemas.openxmlformats.org/officeDocument/2006/math">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𝑻𝑷</m:t>
                    </m:r>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𝚫</m:t>
                    </m:r>
                    <m:r>
                      <a:rPr lang="en-US" altLang="zh-CN" sz="2400" b="1" i="1" smtClean="0">
                        <a:solidFill>
                          <a:srgbClr val="FF0000"/>
                        </a:solidFill>
                        <a:latin typeface="Cambria Math" panose="02040503050406030204" pitchFamily="18" charset="0"/>
                        <a:ea typeface="Cambria Math" panose="02040503050406030204" pitchFamily="18" charset="0"/>
                      </a:rPr>
                      <m:t>𝑳</m:t>
                    </m:r>
                  </m:oMath>
                </a14:m>
                <a:endParaRPr lang="zh-CN" altLang="zh-CN" sz="2400" dirty="0"/>
              </a:p>
            </p:txBody>
          </p:sp>
        </mc:Choice>
        <mc:Fallback xmlns="">
          <p:sp>
            <p:nvSpPr>
              <p:cNvPr id="72" name="TextBox 38"/>
              <p:cNvSpPr txBox="1">
                <a:spLocks noRot="1" noChangeAspect="1" noMove="1" noResize="1" noEditPoints="1" noAdjustHandles="1" noChangeArrowheads="1" noChangeShapeType="1" noTextEdit="1"/>
              </p:cNvSpPr>
              <p:nvPr/>
            </p:nvSpPr>
            <p:spPr>
              <a:xfrm>
                <a:off x="361299" y="1426744"/>
                <a:ext cx="11469401" cy="4146904"/>
              </a:xfrm>
              <a:prstGeom prst="rect">
                <a:avLst/>
              </a:prstGeom>
              <a:blipFill>
                <a:blip r:embed="rId3"/>
                <a:stretch>
                  <a:fillRect l="-1594" r="-1275" b="-3676"/>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290088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50450" y="1406190"/>
            <a:ext cx="11469401" cy="3858236"/>
          </a:xfrm>
          <a:prstGeom prst="rect">
            <a:avLst/>
          </a:prstGeom>
          <a:noFill/>
        </p:spPr>
        <p:txBody>
          <a:bodyPr wrap="square" lIns="0" rIns="0" bIns="0" rtlCol="0">
            <a:spAutoFit/>
          </a:bodyPr>
          <a:lstStyle/>
          <a:p>
            <a:pPr>
              <a:lnSpc>
                <a:spcPct val="150000"/>
              </a:lnSpc>
            </a:pPr>
            <a:r>
              <a:rPr lang="zh-CN" altLang="zh-CN" sz="2400" dirty="0"/>
              <a:t>如投入劳动的数量为</a:t>
            </a:r>
            <a:r>
              <a:rPr lang="en-US" altLang="zh-CN" sz="2400" dirty="0"/>
              <a:t>0</a:t>
            </a:r>
            <a:r>
              <a:rPr lang="zh-CN" altLang="zh-CN" sz="2400" dirty="0"/>
              <a:t>单位，总产量为</a:t>
            </a:r>
            <a:r>
              <a:rPr lang="en-US" altLang="zh-CN" sz="2400" dirty="0"/>
              <a:t>0</a:t>
            </a:r>
            <a:br>
              <a:rPr lang="zh-CN" altLang="en-US" sz="2400" dirty="0"/>
            </a:br>
            <a:endParaRPr lang="zh-CN" altLang="zh-CN" sz="2400" dirty="0"/>
          </a:p>
          <a:p>
            <a:pPr>
              <a:lnSpc>
                <a:spcPct val="150000"/>
              </a:lnSpc>
            </a:pPr>
            <a:r>
              <a:rPr lang="zh-CN" altLang="zh-CN" sz="2400" dirty="0"/>
              <a:t>投入劳动的数量为</a:t>
            </a:r>
            <a:r>
              <a:rPr lang="en-US" altLang="zh-CN" sz="2400" dirty="0"/>
              <a:t>1</a:t>
            </a:r>
            <a:r>
              <a:rPr lang="zh-CN" altLang="zh-CN" sz="2400" dirty="0"/>
              <a:t>单位，总产量为</a:t>
            </a:r>
            <a:r>
              <a:rPr lang="en-US" altLang="zh-CN" sz="2400" dirty="0"/>
              <a:t>200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200-0</a:t>
            </a:r>
            <a:r>
              <a:rPr lang="zh-CN" altLang="zh-CN" sz="2400" dirty="0"/>
              <a:t>）</a:t>
            </a:r>
            <a:r>
              <a:rPr lang="en-US" altLang="zh-CN" sz="2400" dirty="0"/>
              <a:t>/</a:t>
            </a:r>
            <a:r>
              <a:rPr lang="zh-CN" altLang="zh-CN" sz="2400" dirty="0"/>
              <a:t>（</a:t>
            </a:r>
            <a:r>
              <a:rPr lang="en-US" altLang="zh-CN" sz="2400" dirty="0"/>
              <a:t>1-0</a:t>
            </a:r>
            <a:r>
              <a:rPr lang="zh-CN" altLang="zh-CN" sz="2400" dirty="0"/>
              <a:t>）</a:t>
            </a:r>
            <a:r>
              <a:rPr lang="en-US" altLang="zh-CN" sz="2400" dirty="0"/>
              <a:t>=200</a:t>
            </a:r>
            <a:r>
              <a:rPr lang="zh-CN" altLang="en-US" sz="2400" dirty="0"/>
              <a:t>   </a:t>
            </a:r>
            <a:r>
              <a:rPr lang="zh-CN" altLang="zh-CN" sz="2400" dirty="0"/>
              <a:t>平均产量</a:t>
            </a:r>
            <a:r>
              <a:rPr lang="en-US" altLang="zh-CN" sz="2400" dirty="0"/>
              <a:t>=200/1=200.</a:t>
            </a:r>
            <a:endParaRPr lang="zh-CN" altLang="en-US" sz="2400" dirty="0"/>
          </a:p>
          <a:p>
            <a:pPr>
              <a:lnSpc>
                <a:spcPct val="150000"/>
              </a:lnSpc>
            </a:pPr>
            <a:endParaRPr lang="zh-CN" altLang="zh-CN" sz="2400" dirty="0"/>
          </a:p>
          <a:p>
            <a:pPr>
              <a:lnSpc>
                <a:spcPct val="150000"/>
              </a:lnSpc>
            </a:pPr>
            <a:r>
              <a:rPr lang="zh-CN" altLang="zh-CN" sz="2400" dirty="0"/>
              <a:t>投入劳动的数量为</a:t>
            </a:r>
            <a:r>
              <a:rPr lang="en-US" altLang="zh-CN" sz="2400" dirty="0"/>
              <a:t>2</a:t>
            </a:r>
            <a:r>
              <a:rPr lang="zh-CN" altLang="zh-CN" sz="2400" dirty="0"/>
              <a:t>单位，总产量为</a:t>
            </a:r>
            <a:r>
              <a:rPr lang="en-US" altLang="zh-CN" sz="2400" dirty="0"/>
              <a:t>300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300-200</a:t>
            </a:r>
            <a:r>
              <a:rPr lang="zh-CN" altLang="zh-CN" sz="2400" dirty="0"/>
              <a:t>）</a:t>
            </a:r>
            <a:r>
              <a:rPr lang="en-US" altLang="zh-CN" sz="2400" dirty="0"/>
              <a:t>/</a:t>
            </a:r>
            <a:r>
              <a:rPr lang="zh-CN" altLang="zh-CN" sz="2400" dirty="0"/>
              <a:t>（</a:t>
            </a:r>
            <a:r>
              <a:rPr lang="en-US" altLang="zh-CN" sz="2400" dirty="0"/>
              <a:t>2-1</a:t>
            </a:r>
            <a:r>
              <a:rPr lang="zh-CN" altLang="zh-CN" sz="2400" dirty="0"/>
              <a:t>）</a:t>
            </a:r>
            <a:r>
              <a:rPr lang="en-US" altLang="zh-CN" sz="2400" dirty="0"/>
              <a:t>=100</a:t>
            </a:r>
            <a:r>
              <a:rPr lang="zh-CN" altLang="en-US" sz="2400" dirty="0"/>
              <a:t>   </a:t>
            </a:r>
            <a:r>
              <a:rPr lang="zh-CN" altLang="zh-CN" sz="2400" dirty="0"/>
              <a:t>平均产量</a:t>
            </a:r>
            <a:r>
              <a:rPr lang="en-US" altLang="zh-CN" sz="2400" dirty="0"/>
              <a:t>=300/2=150</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476314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2" name="TextBox 38">
            <a:extLst>
              <a:ext uri="{FF2B5EF4-FFF2-40B4-BE49-F238E27FC236}">
                <a16:creationId xmlns:a16="http://schemas.microsoft.com/office/drawing/2014/main" id="{8E1107E6-DB55-5144-AF5D-91314846A3B4}"/>
              </a:ext>
            </a:extLst>
          </p:cNvPr>
          <p:cNvSpPr txBox="1"/>
          <p:nvPr/>
        </p:nvSpPr>
        <p:spPr>
          <a:xfrm>
            <a:off x="181650" y="1446142"/>
            <a:ext cx="11469401" cy="2077492"/>
          </a:xfrm>
          <a:prstGeom prst="rect">
            <a:avLst/>
          </a:prstGeom>
          <a:noFill/>
        </p:spPr>
        <p:txBody>
          <a:bodyPr wrap="square" lIns="0" rIns="0" bIns="0" rtlCol="0">
            <a:spAutoFit/>
          </a:bodyPr>
          <a:lstStyle/>
          <a:p>
            <a:pPr>
              <a:lnSpc>
                <a:spcPct val="150000"/>
              </a:lnSpc>
            </a:pPr>
            <a:endParaRPr lang="zh-CN" altLang="en-US" sz="2400" b="1" dirty="0"/>
          </a:p>
          <a:p>
            <a:r>
              <a:rPr lang="zh-CN" altLang="zh-CN" sz="2400" b="1" dirty="0"/>
              <a:t>总产量、平均产量和边际产量曲线及其位置关系（三点三线）</a:t>
            </a:r>
            <a:endParaRPr lang="en-US" altLang="zh-CN" sz="2400" b="1" dirty="0"/>
          </a:p>
          <a:p>
            <a:endParaRPr lang="en-US" altLang="zh-CN" sz="2400" b="1" dirty="0"/>
          </a:p>
          <a:p>
            <a:r>
              <a:rPr kumimoji="1" lang="zh-CN" altLang="en-US" sz="2400" dirty="0">
                <a:solidFill>
                  <a:sysClr val="windowText" lastClr="000000"/>
                </a:solidFill>
              </a:rPr>
              <a:t>边际产量线：</a:t>
            </a:r>
          </a:p>
          <a:p>
            <a:endParaRPr lang="en-US" altLang="zh-CN" sz="2400" b="1" dirty="0"/>
          </a:p>
        </p:txBody>
      </p:sp>
      <p:sp>
        <p:nvSpPr>
          <p:cNvPr id="13" name="TextBox 38">
            <a:extLst>
              <a:ext uri="{FF2B5EF4-FFF2-40B4-BE49-F238E27FC236}">
                <a16:creationId xmlns:a16="http://schemas.microsoft.com/office/drawing/2014/main" id="{6C3EEB26-0F23-6340-9800-EEE7E7F3F16C}"/>
              </a:ext>
            </a:extLst>
          </p:cNvPr>
          <p:cNvSpPr txBox="1"/>
          <p:nvPr/>
        </p:nvSpPr>
        <p:spPr>
          <a:xfrm>
            <a:off x="349193" y="3309435"/>
            <a:ext cx="6759769" cy="2750240"/>
          </a:xfrm>
          <a:prstGeom prst="rect">
            <a:avLst/>
          </a:prstGeom>
          <a:noFill/>
        </p:spPr>
        <p:txBody>
          <a:bodyPr wrap="square" lIns="0" rIns="0" bIns="0" rtlCol="0">
            <a:spAutoFit/>
          </a:bodyPr>
          <a:lstStyle/>
          <a:p>
            <a:pPr>
              <a:lnSpc>
                <a:spcPct val="150000"/>
              </a:lnSpc>
            </a:pPr>
            <a:r>
              <a:rPr lang="zh-CN" altLang="en-US" sz="2400" b="1" dirty="0">
                <a:solidFill>
                  <a:srgbClr val="FF0000"/>
                </a:solidFill>
              </a:rPr>
              <a:t>边际产量递减规律</a:t>
            </a:r>
            <a:r>
              <a:rPr lang="zh-CN" altLang="en-US" sz="2400" dirty="0"/>
              <a:t>也称为边际报酬递减规律，是指在技术水平和其他投入保持不变条件下，连续追加一种生产要素的投入量，总存在一个</a:t>
            </a:r>
            <a:r>
              <a:rPr lang="zh-CN" altLang="en-US" sz="2400" b="1" dirty="0">
                <a:solidFill>
                  <a:srgbClr val="FF0000"/>
                </a:solidFill>
              </a:rPr>
              <a:t>临界点</a:t>
            </a:r>
            <a:r>
              <a:rPr lang="en-US" altLang="zh-CN" sz="2400" b="1" dirty="0">
                <a:solidFill>
                  <a:srgbClr val="FF0000"/>
                </a:solidFill>
              </a:rPr>
              <a:t>L</a:t>
            </a:r>
            <a:r>
              <a:rPr lang="en-US" altLang="zh-CN" sz="2400" b="1" baseline="-25000" dirty="0">
                <a:solidFill>
                  <a:srgbClr val="FF0000"/>
                </a:solidFill>
              </a:rPr>
              <a:t>1 </a:t>
            </a:r>
            <a:r>
              <a:rPr lang="zh-CN" altLang="en-US" sz="2400" dirty="0"/>
              <a:t>，在这一点之前，边际产量递增，超过这一点，边际产量将出现递减的趋势，直至出现负值。</a:t>
            </a:r>
            <a:endParaRPr lang="zh-CN" altLang="zh-CN" sz="2400" dirty="0"/>
          </a:p>
        </p:txBody>
      </p:sp>
      <p:cxnSp>
        <p:nvCxnSpPr>
          <p:cNvPr id="4" name="直线箭头连接符 3">
            <a:extLst>
              <a:ext uri="{FF2B5EF4-FFF2-40B4-BE49-F238E27FC236}">
                <a16:creationId xmlns:a16="http://schemas.microsoft.com/office/drawing/2014/main" id="{6CEA6C67-3F4C-DB46-88D6-4F58D20123D5}"/>
              </a:ext>
            </a:extLst>
          </p:cNvPr>
          <p:cNvCxnSpPr/>
          <p:nvPr/>
        </p:nvCxnSpPr>
        <p:spPr>
          <a:xfrm>
            <a:off x="7653753" y="613269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121F135F-A866-3149-9C74-0B50FADD53EE}"/>
              </a:ext>
            </a:extLst>
          </p:cNvPr>
          <p:cNvCxnSpPr>
            <a:cxnSpLocks/>
          </p:cNvCxnSpPr>
          <p:nvPr/>
        </p:nvCxnSpPr>
        <p:spPr>
          <a:xfrm flipV="1">
            <a:off x="7653753" y="343630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C4C9D707-353E-AD45-930F-53B4520083FA}"/>
              </a:ext>
            </a:extLst>
          </p:cNvPr>
          <p:cNvSpPr txBox="1"/>
          <p:nvPr/>
        </p:nvSpPr>
        <p:spPr>
          <a:xfrm>
            <a:off x="7201944" y="328688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8" name="文本框 17">
            <a:extLst>
              <a:ext uri="{FF2B5EF4-FFF2-40B4-BE49-F238E27FC236}">
                <a16:creationId xmlns:a16="http://schemas.microsoft.com/office/drawing/2014/main" id="{B869B8E4-CB11-A348-BE8E-61229599E3C6}"/>
              </a:ext>
            </a:extLst>
          </p:cNvPr>
          <p:cNvSpPr txBox="1"/>
          <p:nvPr/>
        </p:nvSpPr>
        <p:spPr>
          <a:xfrm>
            <a:off x="7217578" y="594803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3F1812A3-E7BD-B54F-8D55-AE2F510F3F79}"/>
              </a:ext>
            </a:extLst>
          </p:cNvPr>
          <p:cNvSpPr txBox="1"/>
          <p:nvPr/>
        </p:nvSpPr>
        <p:spPr>
          <a:xfrm>
            <a:off x="10888299" y="595596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20" name="文本框 19">
            <a:extLst>
              <a:ext uri="{FF2B5EF4-FFF2-40B4-BE49-F238E27FC236}">
                <a16:creationId xmlns:a16="http://schemas.microsoft.com/office/drawing/2014/main" id="{4F321A9A-AD60-F841-B97C-A07D0C3B6C15}"/>
              </a:ext>
            </a:extLst>
          </p:cNvPr>
          <p:cNvSpPr txBox="1"/>
          <p:nvPr/>
        </p:nvSpPr>
        <p:spPr>
          <a:xfrm>
            <a:off x="8067200" y="613164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1" name="文本框 20">
            <a:extLst>
              <a:ext uri="{FF2B5EF4-FFF2-40B4-BE49-F238E27FC236}">
                <a16:creationId xmlns:a16="http://schemas.microsoft.com/office/drawing/2014/main" id="{59142E18-3AB6-CD42-B6F8-AD9A3C9797E6}"/>
              </a:ext>
            </a:extLst>
          </p:cNvPr>
          <p:cNvSpPr txBox="1"/>
          <p:nvPr/>
        </p:nvSpPr>
        <p:spPr>
          <a:xfrm>
            <a:off x="9586868" y="616313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4" name="任意形状 23">
            <a:extLst>
              <a:ext uri="{FF2B5EF4-FFF2-40B4-BE49-F238E27FC236}">
                <a16:creationId xmlns:a16="http://schemas.microsoft.com/office/drawing/2014/main" id="{523C4629-B945-CA4A-BDD6-E479396859A8}"/>
              </a:ext>
            </a:extLst>
          </p:cNvPr>
          <p:cNvSpPr/>
          <p:nvPr/>
        </p:nvSpPr>
        <p:spPr>
          <a:xfrm>
            <a:off x="8018214" y="419169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6" name="直线连接符 25">
            <a:extLst>
              <a:ext uri="{FF2B5EF4-FFF2-40B4-BE49-F238E27FC236}">
                <a16:creationId xmlns:a16="http://schemas.microsoft.com/office/drawing/2014/main" id="{9C173631-017A-DE47-93A3-695E6BF09128}"/>
              </a:ext>
            </a:extLst>
          </p:cNvPr>
          <p:cNvCxnSpPr>
            <a:cxnSpLocks/>
          </p:cNvCxnSpPr>
          <p:nvPr/>
        </p:nvCxnSpPr>
        <p:spPr>
          <a:xfrm>
            <a:off x="8197357" y="422389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BDFE4EEF-A508-0F46-9585-38B7352374C7}"/>
              </a:ext>
            </a:extLst>
          </p:cNvPr>
          <p:cNvSpPr txBox="1"/>
          <p:nvPr/>
        </p:nvSpPr>
        <p:spPr>
          <a:xfrm>
            <a:off x="8198545" y="3821171"/>
            <a:ext cx="2267417" cy="369332"/>
          </a:xfrm>
          <a:prstGeom prst="rect">
            <a:avLst/>
          </a:prstGeom>
          <a:noFill/>
        </p:spPr>
        <p:txBody>
          <a:bodyPr wrap="square" rtlCol="0">
            <a:spAutoFit/>
          </a:bodyPr>
          <a:lstStyle/>
          <a:p>
            <a:r>
              <a:rPr lang="en-US" altLang="zh-CN" dirty="0"/>
              <a:t>L</a:t>
            </a:r>
            <a:r>
              <a:rPr lang="en-US" altLang="zh-CN" baseline="-25000" dirty="0"/>
              <a:t>1</a:t>
            </a:r>
            <a:r>
              <a:rPr lang="zh-CN" altLang="en-US" dirty="0"/>
              <a:t>时边际产量最大</a:t>
            </a:r>
            <a:endParaRPr kumimoji="1" lang="zh-CN" altLang="en-US" dirty="0"/>
          </a:p>
        </p:txBody>
      </p:sp>
      <p:sp>
        <p:nvSpPr>
          <p:cNvPr id="28" name="云形标注 27">
            <a:extLst>
              <a:ext uri="{FF2B5EF4-FFF2-40B4-BE49-F238E27FC236}">
                <a16:creationId xmlns:a16="http://schemas.microsoft.com/office/drawing/2014/main" id="{75EC32C7-79AC-7346-BD31-E6AE1A4D7460}"/>
              </a:ext>
            </a:extLst>
          </p:cNvPr>
          <p:cNvSpPr/>
          <p:nvPr/>
        </p:nvSpPr>
        <p:spPr>
          <a:xfrm>
            <a:off x="9715753" y="4040424"/>
            <a:ext cx="2267417" cy="896397"/>
          </a:xfrm>
          <a:prstGeom prst="cloudCallout">
            <a:avLst>
              <a:gd name="adj1" fmla="val -60344"/>
              <a:gd name="adj2" fmla="val 1067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边际产量线</a:t>
            </a:r>
          </a:p>
        </p:txBody>
      </p:sp>
    </p:spTree>
    <p:extLst>
      <p:ext uri="{BB962C8B-B14F-4D97-AF65-F5344CB8AC3E}">
        <p14:creationId xmlns:p14="http://schemas.microsoft.com/office/powerpoint/2010/main" val="151202809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anim calcmode="lin" valueType="num">
                                      <p:cBhvr>
                                        <p:cTn id="8" dur="500" fill="hold"/>
                                        <p:tgtEl>
                                          <p:spTgt spid="12"/>
                                        </p:tgtEl>
                                        <p:attrNameLst>
                                          <p:attrName>ppt_x</p:attrName>
                                        </p:attrNameLst>
                                      </p:cBhvr>
                                      <p:tavLst>
                                        <p:tav tm="0">
                                          <p:val>
                                            <p:strVal val="#ppt_x"/>
                                          </p:val>
                                        </p:tav>
                                        <p:tav tm="100000">
                                          <p:val>
                                            <p:strVal val="#ppt_x"/>
                                          </p:val>
                                        </p:tav>
                                      </p:tavLst>
                                    </p:anim>
                                    <p:anim calcmode="lin" valueType="num">
                                      <p:cBhvr>
                                        <p:cTn id="9" dur="450" decel="100000" fill="hold"/>
                                        <p:tgtEl>
                                          <p:spTgt spid="1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anim calcmode="lin" valueType="num">
                                      <p:cBhvr>
                                        <p:cTn id="15" dur="500" fill="hold"/>
                                        <p:tgtEl>
                                          <p:spTgt spid="13"/>
                                        </p:tgtEl>
                                        <p:attrNameLst>
                                          <p:attrName>ppt_x</p:attrName>
                                        </p:attrNameLst>
                                      </p:cBhvr>
                                      <p:tavLst>
                                        <p:tav tm="0">
                                          <p:val>
                                            <p:strVal val="#ppt_x"/>
                                          </p:val>
                                        </p:tav>
                                        <p:tav tm="100000">
                                          <p:val>
                                            <p:strVal val="#ppt_x"/>
                                          </p:val>
                                        </p:tav>
                                      </p:tavLst>
                                    </p:anim>
                                    <p:anim calcmode="lin" valueType="num">
                                      <p:cBhvr>
                                        <p:cTn id="16" dur="450" decel="100000" fill="hold"/>
                                        <p:tgtEl>
                                          <p:spTgt spid="13"/>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cxnSp>
        <p:nvCxnSpPr>
          <p:cNvPr id="11" name="直线箭头连接符 10">
            <a:extLst>
              <a:ext uri="{FF2B5EF4-FFF2-40B4-BE49-F238E27FC236}">
                <a16:creationId xmlns:a16="http://schemas.microsoft.com/office/drawing/2014/main" id="{0D2A1185-7137-784E-BC82-599423873BBA}"/>
              </a:ext>
            </a:extLst>
          </p:cNvPr>
          <p:cNvCxnSpPr/>
          <p:nvPr/>
        </p:nvCxnSpPr>
        <p:spPr>
          <a:xfrm>
            <a:off x="1196811" y="6429437"/>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F43B3398-5A77-BE48-B6D3-B74B6054C334}"/>
              </a:ext>
            </a:extLst>
          </p:cNvPr>
          <p:cNvCxnSpPr>
            <a:cxnSpLocks/>
          </p:cNvCxnSpPr>
          <p:nvPr/>
        </p:nvCxnSpPr>
        <p:spPr>
          <a:xfrm flipV="1">
            <a:off x="1196811" y="3733049"/>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C98980E3-56B1-B249-88DC-03AB6CD43B0D}"/>
              </a:ext>
            </a:extLst>
          </p:cNvPr>
          <p:cNvSpPr txBox="1"/>
          <p:nvPr/>
        </p:nvSpPr>
        <p:spPr>
          <a:xfrm>
            <a:off x="745002" y="3583627"/>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56CF7192-6434-CA47-B0A9-776A6ED34772}"/>
              </a:ext>
            </a:extLst>
          </p:cNvPr>
          <p:cNvSpPr txBox="1"/>
          <p:nvPr/>
        </p:nvSpPr>
        <p:spPr>
          <a:xfrm>
            <a:off x="760636" y="6244771"/>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7" name="文本框 16">
            <a:extLst>
              <a:ext uri="{FF2B5EF4-FFF2-40B4-BE49-F238E27FC236}">
                <a16:creationId xmlns:a16="http://schemas.microsoft.com/office/drawing/2014/main" id="{D571268D-4EC7-BD47-AEEE-6647EB083D85}"/>
              </a:ext>
            </a:extLst>
          </p:cNvPr>
          <p:cNvSpPr txBox="1"/>
          <p:nvPr/>
        </p:nvSpPr>
        <p:spPr>
          <a:xfrm>
            <a:off x="4431357" y="6252701"/>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8" name="文本框 17">
            <a:extLst>
              <a:ext uri="{FF2B5EF4-FFF2-40B4-BE49-F238E27FC236}">
                <a16:creationId xmlns:a16="http://schemas.microsoft.com/office/drawing/2014/main" id="{B95C1A13-9C79-1749-B41F-37616FB92ABF}"/>
              </a:ext>
            </a:extLst>
          </p:cNvPr>
          <p:cNvSpPr txBox="1"/>
          <p:nvPr/>
        </p:nvSpPr>
        <p:spPr>
          <a:xfrm>
            <a:off x="1610258" y="6428390"/>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19" name="文本框 18">
            <a:extLst>
              <a:ext uri="{FF2B5EF4-FFF2-40B4-BE49-F238E27FC236}">
                <a16:creationId xmlns:a16="http://schemas.microsoft.com/office/drawing/2014/main" id="{956D421B-F99E-1D43-B276-3A47FBB03E3B}"/>
              </a:ext>
            </a:extLst>
          </p:cNvPr>
          <p:cNvSpPr txBox="1"/>
          <p:nvPr/>
        </p:nvSpPr>
        <p:spPr>
          <a:xfrm>
            <a:off x="3458370" y="6437367"/>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cxnSp>
        <p:nvCxnSpPr>
          <p:cNvPr id="21" name="直线连接符 20">
            <a:extLst>
              <a:ext uri="{FF2B5EF4-FFF2-40B4-BE49-F238E27FC236}">
                <a16:creationId xmlns:a16="http://schemas.microsoft.com/office/drawing/2014/main" id="{D96B2876-35AE-A84E-81F2-80C6BE9A2BE4}"/>
              </a:ext>
            </a:extLst>
          </p:cNvPr>
          <p:cNvCxnSpPr>
            <a:cxnSpLocks/>
          </p:cNvCxnSpPr>
          <p:nvPr/>
        </p:nvCxnSpPr>
        <p:spPr>
          <a:xfrm flipH="1">
            <a:off x="1661885" y="5763233"/>
            <a:ext cx="15632" cy="665157"/>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E20527F7-6C75-3545-B62E-32CC39C97A3C}"/>
              </a:ext>
            </a:extLst>
          </p:cNvPr>
          <p:cNvSpPr txBox="1"/>
          <p:nvPr/>
        </p:nvSpPr>
        <p:spPr>
          <a:xfrm>
            <a:off x="2106346" y="3682192"/>
            <a:ext cx="3053272" cy="369332"/>
          </a:xfrm>
          <a:prstGeom prst="rect">
            <a:avLst/>
          </a:prstGeom>
          <a:noFill/>
        </p:spPr>
        <p:txBody>
          <a:bodyPr wrap="square" rtlCol="0">
            <a:spAutoFit/>
          </a:bodyPr>
          <a:lstStyle/>
          <a:p>
            <a:r>
              <a:rPr lang="en-US" altLang="zh-CN" dirty="0"/>
              <a:t>L</a:t>
            </a:r>
            <a:r>
              <a:rPr lang="en-US" altLang="zh-CN" b="1" baseline="-25000" dirty="0"/>
              <a:t>3</a:t>
            </a:r>
            <a:r>
              <a:rPr lang="zh-CN" altLang="en-US" dirty="0"/>
              <a:t>边际产量</a:t>
            </a:r>
            <a:r>
              <a:rPr lang="en-US" altLang="zh-CN" dirty="0"/>
              <a:t>=0</a:t>
            </a:r>
            <a:r>
              <a:rPr lang="zh-CN" altLang="en-US" dirty="0"/>
              <a:t>  总产量最大</a:t>
            </a:r>
            <a:endParaRPr kumimoji="1" lang="zh-CN" altLang="en-US" dirty="0"/>
          </a:p>
        </p:txBody>
      </p:sp>
      <p:sp>
        <p:nvSpPr>
          <p:cNvPr id="23" name="云形标注 22">
            <a:extLst>
              <a:ext uri="{FF2B5EF4-FFF2-40B4-BE49-F238E27FC236}">
                <a16:creationId xmlns:a16="http://schemas.microsoft.com/office/drawing/2014/main" id="{2A3B9655-04B6-AB42-9C59-4CF5A6C40365}"/>
              </a:ext>
            </a:extLst>
          </p:cNvPr>
          <p:cNvSpPr/>
          <p:nvPr/>
        </p:nvSpPr>
        <p:spPr>
          <a:xfrm flipH="1">
            <a:off x="287276" y="4025996"/>
            <a:ext cx="1689529" cy="896397"/>
          </a:xfrm>
          <a:prstGeom prst="cloudCallout">
            <a:avLst>
              <a:gd name="adj1" fmla="val -54887"/>
              <a:gd name="adj2" fmla="val 10484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总产量线</a:t>
            </a:r>
          </a:p>
        </p:txBody>
      </p:sp>
      <p:sp>
        <p:nvSpPr>
          <p:cNvPr id="24" name="弧 23">
            <a:extLst>
              <a:ext uri="{FF2B5EF4-FFF2-40B4-BE49-F238E27FC236}">
                <a16:creationId xmlns:a16="http://schemas.microsoft.com/office/drawing/2014/main" id="{8DF149A0-390E-734E-B8E0-5B4D74CC96DC}"/>
              </a:ext>
            </a:extLst>
          </p:cNvPr>
          <p:cNvSpPr/>
          <p:nvPr/>
        </p:nvSpPr>
        <p:spPr>
          <a:xfrm rot="6634780">
            <a:off x="710998" y="5427486"/>
            <a:ext cx="1084585" cy="911470"/>
          </a:xfrm>
          <a:prstGeom prst="arc">
            <a:avLst>
              <a:gd name="adj1" fmla="val 16168025"/>
              <a:gd name="adj2" fmla="val 20460804"/>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sp>
        <p:nvSpPr>
          <p:cNvPr id="27" name="任意形状 26">
            <a:extLst>
              <a:ext uri="{FF2B5EF4-FFF2-40B4-BE49-F238E27FC236}">
                <a16:creationId xmlns:a16="http://schemas.microsoft.com/office/drawing/2014/main" id="{2ACB1BC3-0317-0642-B609-4E9DCC3DA5E9}"/>
              </a:ext>
            </a:extLst>
          </p:cNvPr>
          <p:cNvSpPr/>
          <p:nvPr/>
        </p:nvSpPr>
        <p:spPr>
          <a:xfrm>
            <a:off x="1661884" y="4328523"/>
            <a:ext cx="2753158" cy="1735819"/>
          </a:xfrm>
          <a:custGeom>
            <a:avLst/>
            <a:gdLst>
              <a:gd name="connsiteX0" fmla="*/ 0 w 4485736"/>
              <a:gd name="connsiteY0" fmla="*/ 1735819 h 1735819"/>
              <a:gd name="connsiteX1" fmla="*/ 2984740 w 4485736"/>
              <a:gd name="connsiteY1" fmla="*/ 27788 h 1735819"/>
              <a:gd name="connsiteX2" fmla="*/ 4485736 w 4485736"/>
              <a:gd name="connsiteY2" fmla="*/ 838671 h 1735819"/>
            </a:gdLst>
            <a:ahLst/>
            <a:cxnLst>
              <a:cxn ang="0">
                <a:pos x="connsiteX0" y="connsiteY0"/>
              </a:cxn>
              <a:cxn ang="0">
                <a:pos x="connsiteX1" y="connsiteY1"/>
              </a:cxn>
              <a:cxn ang="0">
                <a:pos x="connsiteX2" y="connsiteY2"/>
              </a:cxn>
            </a:cxnLst>
            <a:rect l="l" t="t" r="r" b="b"/>
            <a:pathLst>
              <a:path w="4485736" h="1735819">
                <a:moveTo>
                  <a:pt x="0" y="1735819"/>
                </a:moveTo>
                <a:cubicBezTo>
                  <a:pt x="1118558" y="956566"/>
                  <a:pt x="2237117" y="177313"/>
                  <a:pt x="2984740" y="27788"/>
                </a:cubicBezTo>
                <a:cubicBezTo>
                  <a:pt x="3732363" y="-121737"/>
                  <a:pt x="4109049" y="358467"/>
                  <a:pt x="4485736" y="838671"/>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2" name="直线连接符 31">
            <a:extLst>
              <a:ext uri="{FF2B5EF4-FFF2-40B4-BE49-F238E27FC236}">
                <a16:creationId xmlns:a16="http://schemas.microsoft.com/office/drawing/2014/main" id="{3C3457A1-E581-A54D-BE0B-DEADBFEE0075}"/>
              </a:ext>
            </a:extLst>
          </p:cNvPr>
          <p:cNvCxnSpPr>
            <a:cxnSpLocks/>
          </p:cNvCxnSpPr>
          <p:nvPr/>
        </p:nvCxnSpPr>
        <p:spPr>
          <a:xfrm>
            <a:off x="3625151" y="4328523"/>
            <a:ext cx="0" cy="2108844"/>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35" name="TextBox 38">
            <a:extLst>
              <a:ext uri="{FF2B5EF4-FFF2-40B4-BE49-F238E27FC236}">
                <a16:creationId xmlns:a16="http://schemas.microsoft.com/office/drawing/2014/main" id="{A5DA9B2E-3795-A54B-84AC-83A0C7035879}"/>
              </a:ext>
            </a:extLst>
          </p:cNvPr>
          <p:cNvSpPr txBox="1"/>
          <p:nvPr/>
        </p:nvSpPr>
        <p:spPr>
          <a:xfrm>
            <a:off x="5065498" y="2752832"/>
            <a:ext cx="6759769" cy="3684535"/>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，劳动的边际产量递增并为正数，所以总产量以递增的速度增加，</a:t>
            </a:r>
            <a:r>
              <a:rPr lang="zh-CN" altLang="en-US" sz="2000" b="1" dirty="0">
                <a:solidFill>
                  <a:srgbClr val="FF0000"/>
                </a:solidFill>
              </a:rPr>
              <a:t>总产量曲线向上倾斜，并且斜率递增，凸向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劳动投入在</a:t>
            </a:r>
            <a:r>
              <a:rPr lang="en-US" altLang="zh-CN" sz="2000" b="1" dirty="0">
                <a:solidFill>
                  <a:srgbClr val="FF0000"/>
                </a:solidFill>
              </a:rPr>
              <a:t>L</a:t>
            </a:r>
            <a:r>
              <a:rPr lang="en-US" altLang="zh-CN" sz="2000" b="1" baseline="-25000" dirty="0">
                <a:solidFill>
                  <a:srgbClr val="FF0000"/>
                </a:solidFill>
              </a:rPr>
              <a:t>1</a:t>
            </a:r>
            <a:r>
              <a:rPr lang="en-US" altLang="zh-CN" sz="2000" b="1" dirty="0">
                <a:solidFill>
                  <a:srgbClr val="FF0000"/>
                </a:solidFill>
              </a:rPr>
              <a:t>-L</a:t>
            </a:r>
            <a:r>
              <a:rPr lang="en-US" altLang="zh-CN" sz="2000" b="1" baseline="-25000" dirty="0">
                <a:solidFill>
                  <a:srgbClr val="FF0000"/>
                </a:solidFill>
              </a:rPr>
              <a:t>3</a:t>
            </a:r>
            <a:r>
              <a:rPr lang="zh-CN" altLang="en-US" sz="2000" b="1" dirty="0">
                <a:solidFill>
                  <a:srgbClr val="FF0000"/>
                </a:solidFill>
              </a:rPr>
              <a:t>之间</a:t>
            </a:r>
            <a:r>
              <a:rPr lang="zh-CN" altLang="en-US" sz="2000" dirty="0"/>
              <a:t>时，劳动的边际产量递减，但为正数，所以总产量是以递减的速度增加。</a:t>
            </a:r>
            <a:r>
              <a:rPr lang="zh-CN" altLang="en-US" sz="2000" b="1" dirty="0">
                <a:solidFill>
                  <a:srgbClr val="FF0000"/>
                </a:solidFill>
              </a:rPr>
              <a:t>总产量曲线向上倾斜，斜率递减，凹向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当劳动投入量</a:t>
            </a:r>
            <a:r>
              <a:rPr lang="zh-CN" altLang="en-US" sz="2000" b="1" dirty="0">
                <a:solidFill>
                  <a:srgbClr val="FF0000"/>
                </a:solidFill>
              </a:rPr>
              <a:t>为</a:t>
            </a:r>
            <a:r>
              <a:rPr lang="en-US" altLang="zh-CN" sz="2000" b="1" dirty="0">
                <a:solidFill>
                  <a:srgbClr val="FF0000"/>
                </a:solidFill>
              </a:rPr>
              <a:t>L</a:t>
            </a:r>
            <a:r>
              <a:rPr lang="en-US" altLang="zh-CN" sz="2000" b="1" baseline="-25000" dirty="0">
                <a:solidFill>
                  <a:srgbClr val="FF0000"/>
                </a:solidFill>
              </a:rPr>
              <a:t>3</a:t>
            </a:r>
            <a:r>
              <a:rPr lang="zh-CN" altLang="en-US" sz="2000" baseline="-25000" dirty="0"/>
              <a:t>，</a:t>
            </a:r>
            <a:r>
              <a:rPr lang="zh-CN" altLang="en-US" sz="2000" b="1" dirty="0">
                <a:solidFill>
                  <a:srgbClr val="FF0000"/>
                </a:solidFill>
              </a:rPr>
              <a:t>劳动的边际产量</a:t>
            </a:r>
            <a:r>
              <a:rPr lang="en-US" altLang="zh-CN" sz="2000" b="1" dirty="0">
                <a:solidFill>
                  <a:srgbClr val="FF0000"/>
                </a:solidFill>
              </a:rPr>
              <a:t>=0</a:t>
            </a:r>
            <a:r>
              <a:rPr lang="zh-CN" altLang="en-US" sz="2000" b="1" dirty="0">
                <a:solidFill>
                  <a:srgbClr val="FF0000"/>
                </a:solidFill>
              </a:rPr>
              <a:t>，总产量达到最大值</a:t>
            </a:r>
            <a:r>
              <a:rPr lang="zh-CN" altLang="en-US" sz="2000" dirty="0"/>
              <a:t>。继续增加劳动投入，劳动的边际产量为负值，总产量递减</a:t>
            </a:r>
            <a:endParaRPr lang="zh-CN" altLang="zh-CN" sz="2000" dirty="0"/>
          </a:p>
        </p:txBody>
      </p:sp>
      <p:sp>
        <p:nvSpPr>
          <p:cNvPr id="3" name="矩形 2">
            <a:extLst>
              <a:ext uri="{FF2B5EF4-FFF2-40B4-BE49-F238E27FC236}">
                <a16:creationId xmlns:a16="http://schemas.microsoft.com/office/drawing/2014/main" id="{434AE4FC-0289-45CB-B97F-EEFC5B5163C0}"/>
              </a:ext>
            </a:extLst>
          </p:cNvPr>
          <p:cNvSpPr/>
          <p:nvPr/>
        </p:nvSpPr>
        <p:spPr>
          <a:xfrm>
            <a:off x="760636" y="2257012"/>
            <a:ext cx="1580129" cy="461665"/>
          </a:xfrm>
          <a:prstGeom prst="rect">
            <a:avLst/>
          </a:prstGeom>
        </p:spPr>
        <p:txBody>
          <a:bodyPr wrap="square">
            <a:spAutoFit/>
          </a:bodyPr>
          <a:lstStyle/>
          <a:p>
            <a:pPr algn="ctr"/>
            <a:r>
              <a:rPr kumimoji="1" lang="zh-CN" altLang="en-US" sz="2400" dirty="0">
                <a:solidFill>
                  <a:sysClr val="windowText" lastClr="000000"/>
                </a:solidFill>
              </a:rPr>
              <a:t>总产量线</a:t>
            </a:r>
          </a:p>
        </p:txBody>
      </p:sp>
    </p:spTree>
    <p:extLst>
      <p:ext uri="{BB962C8B-B14F-4D97-AF65-F5344CB8AC3E}">
        <p14:creationId xmlns:p14="http://schemas.microsoft.com/office/powerpoint/2010/main" val="158976918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anim calcmode="lin" valueType="num">
                                      <p:cBhvr>
                                        <p:cTn id="8" dur="500" fill="hold"/>
                                        <p:tgtEl>
                                          <p:spTgt spid="35"/>
                                        </p:tgtEl>
                                        <p:attrNameLst>
                                          <p:attrName>ppt_x</p:attrName>
                                        </p:attrNameLst>
                                      </p:cBhvr>
                                      <p:tavLst>
                                        <p:tav tm="0">
                                          <p:val>
                                            <p:strVal val="#ppt_x"/>
                                          </p:val>
                                        </p:tav>
                                        <p:tav tm="100000">
                                          <p:val>
                                            <p:strVal val="#ppt_x"/>
                                          </p:val>
                                        </p:tav>
                                      </p:tavLst>
                                    </p:anim>
                                    <p:anim calcmode="lin" valueType="num">
                                      <p:cBhvr>
                                        <p:cTn id="9" dur="450" decel="100000" fill="hold"/>
                                        <p:tgtEl>
                                          <p:spTgt spid="35"/>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700575" y="2450879"/>
            <a:ext cx="5994748" cy="415498"/>
          </a:xfrm>
          <a:prstGeom prst="rect">
            <a:avLst/>
          </a:prstGeom>
          <a:noFill/>
        </p:spPr>
        <p:txBody>
          <a:bodyPr wrap="square" lIns="0" rIns="0" bIns="0" rtlCol="0">
            <a:spAutoFit/>
          </a:bodyPr>
          <a:lstStyle/>
          <a:p>
            <a:pPr algn="ctr"/>
            <a:r>
              <a:rPr kumimoji="1" lang="zh-CN" altLang="en-US" sz="2400" dirty="0">
                <a:solidFill>
                  <a:sysClr val="windowText" lastClr="000000"/>
                </a:solidFill>
              </a:rPr>
              <a:t>平均产量线：</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12" name="TextBox 38">
                <a:extLst>
                  <a:ext uri="{FF2B5EF4-FFF2-40B4-BE49-F238E27FC236}">
                    <a16:creationId xmlns:a16="http://schemas.microsoft.com/office/drawing/2014/main" id="{16F12D12-9D5E-9849-972B-E91326E0FD4E}"/>
                  </a:ext>
                </a:extLst>
              </p:cNvPr>
              <p:cNvSpPr txBox="1"/>
              <p:nvPr/>
            </p:nvSpPr>
            <p:spPr>
              <a:xfrm>
                <a:off x="177471" y="3142817"/>
                <a:ext cx="7350466" cy="3222870"/>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，边际产量曲线在平均产量曲线的上方。</a:t>
                </a:r>
                <a:r>
                  <a:rPr lang="zh-CN" altLang="en-US" sz="2000" b="1" dirty="0"/>
                  <a:t>平均产量递增</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后</a:t>
                </a:r>
                <a:r>
                  <a:rPr lang="zh-CN" altLang="en-US" sz="2000" dirty="0"/>
                  <a:t>，边际产量开始递减，但边际产量</a:t>
                </a:r>
                <a14:m>
                  <m:oMath xmlns:m="http://schemas.openxmlformats.org/officeDocument/2006/math">
                    <m:r>
                      <a:rPr lang="en-US" altLang="zh-CN" sz="2000" i="1" smtClean="0">
                        <a:latin typeface="Cambria Math" panose="02040503050406030204" pitchFamily="18" charset="0"/>
                        <a:ea typeface="Cambria Math" panose="02040503050406030204" pitchFamily="18" charset="0"/>
                      </a:rPr>
                      <m:t>&gt;</m:t>
                    </m:r>
                  </m:oMath>
                </a14:m>
                <a:r>
                  <a:rPr lang="zh-CN" altLang="en-US" sz="2000" dirty="0"/>
                  <a:t>平均产量，平均产量仍是递增的。</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，边际产量线与平均产量线相交，此时</a:t>
                </a:r>
                <a:r>
                  <a:rPr lang="zh-CN" altLang="en-US" sz="2000" b="1" dirty="0">
                    <a:solidFill>
                      <a:srgbClr val="FF0000"/>
                    </a:solidFill>
                  </a:rPr>
                  <a:t>边际产量</a:t>
                </a:r>
                <a:r>
                  <a:rPr lang="en-US" altLang="zh-CN" sz="2000" b="1" dirty="0">
                    <a:solidFill>
                      <a:srgbClr val="FF0000"/>
                    </a:solidFill>
                  </a:rPr>
                  <a:t>=</a:t>
                </a:r>
                <a:r>
                  <a:rPr lang="zh-CN" altLang="en-US" sz="2000" b="1" dirty="0">
                    <a:solidFill>
                      <a:srgbClr val="FF0000"/>
                    </a:solidFill>
                  </a:rPr>
                  <a:t>平均产量。</a:t>
                </a:r>
                <a:endParaRPr lang="en-US" altLang="zh-CN" sz="2000" b="1" dirty="0">
                  <a:solidFill>
                    <a:srgbClr val="FF0000"/>
                  </a:solidFill>
                </a:endParaRPr>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后，平均产量递减，</a:t>
                </a:r>
                <a:r>
                  <a:rPr lang="en-US" altLang="zh-CN" sz="2000" b="1" dirty="0"/>
                  <a:t> </a:t>
                </a:r>
                <a:r>
                  <a:rPr lang="en-US" altLang="zh-CN" sz="2000" b="1" dirty="0">
                    <a:solidFill>
                      <a:srgbClr val="FF0000"/>
                    </a:solidFill>
                  </a:rPr>
                  <a:t>L</a:t>
                </a:r>
                <a:r>
                  <a:rPr lang="en-US" altLang="zh-CN" sz="2000" b="1" baseline="-25000" dirty="0">
                    <a:solidFill>
                      <a:srgbClr val="FF0000"/>
                    </a:solidFill>
                  </a:rPr>
                  <a:t>2</a:t>
                </a:r>
                <a:r>
                  <a:rPr lang="zh-CN" altLang="en-US" sz="2000" b="1" dirty="0">
                    <a:solidFill>
                      <a:srgbClr val="FF0000"/>
                    </a:solidFill>
                  </a:rPr>
                  <a:t>是平均产量最大值</a:t>
                </a:r>
                <a:r>
                  <a:rPr lang="zh-CN" altLang="en-US" sz="2000" dirty="0"/>
                  <a:t>。</a:t>
                </a:r>
                <a:endParaRPr lang="en-US" altLang="zh-CN" sz="2000" dirty="0"/>
              </a:p>
              <a:p>
                <a:pPr>
                  <a:lnSpc>
                    <a:spcPct val="150000"/>
                  </a:lnSpc>
                </a:pPr>
                <a:r>
                  <a:rPr lang="en-US" altLang="zh-CN" sz="2000" b="1" dirty="0"/>
                  <a:t>【</a:t>
                </a:r>
                <a:r>
                  <a:rPr lang="zh-CN" altLang="en-US" sz="2000" b="1" dirty="0"/>
                  <a:t>注</a:t>
                </a:r>
                <a:r>
                  <a:rPr lang="en-US" altLang="zh-CN" sz="2000" b="1" dirty="0"/>
                  <a:t>】</a:t>
                </a:r>
                <a:r>
                  <a:rPr lang="zh-CN" altLang="en-US" sz="2000" b="1" dirty="0"/>
                  <a:t>只要边际产量</a:t>
                </a:r>
                <a14:m>
                  <m:oMath xmlns:m="http://schemas.openxmlformats.org/officeDocument/2006/math">
                    <m:r>
                      <a:rPr lang="en-US" altLang="zh-CN" sz="2000" b="1" i="1">
                        <a:latin typeface="Cambria Math" panose="02040503050406030204" pitchFamily="18" charset="0"/>
                        <a:ea typeface="Cambria Math" panose="02040503050406030204" pitchFamily="18" charset="0"/>
                      </a:rPr>
                      <m:t>&gt;</m:t>
                    </m:r>
                  </m:oMath>
                </a14:m>
                <a:r>
                  <a:rPr lang="zh-CN" altLang="en-US" sz="2000" b="1" dirty="0"/>
                  <a:t>平均产量，平均产量就是递增的</a:t>
                </a:r>
                <a:endParaRPr lang="zh-CN" altLang="zh-CN" sz="2000" b="1" dirty="0"/>
              </a:p>
            </p:txBody>
          </p:sp>
        </mc:Choice>
        <mc:Fallback xmlns="">
          <p:sp>
            <p:nvSpPr>
              <p:cNvPr id="12" name="TextBox 38">
                <a:extLst>
                  <a:ext uri="{FF2B5EF4-FFF2-40B4-BE49-F238E27FC236}">
                    <a16:creationId xmlns:a16="http://schemas.microsoft.com/office/drawing/2014/main" id="{16F12D12-9D5E-9849-972B-E91326E0FD4E}"/>
                  </a:ext>
                </a:extLst>
              </p:cNvPr>
              <p:cNvSpPr txBox="1">
                <a:spLocks noRot="1" noChangeAspect="1" noMove="1" noResize="1" noEditPoints="1" noAdjustHandles="1" noChangeArrowheads="1" noChangeShapeType="1" noTextEdit="1"/>
              </p:cNvSpPr>
              <p:nvPr/>
            </p:nvSpPr>
            <p:spPr>
              <a:xfrm>
                <a:off x="177471" y="3142817"/>
                <a:ext cx="7350466" cy="3222870"/>
              </a:xfrm>
              <a:prstGeom prst="rect">
                <a:avLst/>
              </a:prstGeom>
              <a:blipFill>
                <a:blip r:embed="rId4"/>
                <a:stretch>
                  <a:fillRect l="-2069" r="-1207" b="-3922"/>
                </a:stretch>
              </a:blipFill>
            </p:spPr>
            <p:txBody>
              <a:bodyPr/>
              <a:lstStyle/>
              <a:p>
                <a:r>
                  <a:rPr lang="zh-CN" altLang="en-US">
                    <a:noFill/>
                  </a:rPr>
                  <a:t> </a:t>
                </a:r>
              </a:p>
            </p:txBody>
          </p:sp>
        </mc:Fallback>
      </mc:AlternateContent>
      <p:cxnSp>
        <p:nvCxnSpPr>
          <p:cNvPr id="13" name="直线箭头连接符 12">
            <a:extLst>
              <a:ext uri="{FF2B5EF4-FFF2-40B4-BE49-F238E27FC236}">
                <a16:creationId xmlns:a16="http://schemas.microsoft.com/office/drawing/2014/main" id="{C0E46D11-7F14-4142-95BF-FB709A675EE2}"/>
              </a:ext>
            </a:extLst>
          </p:cNvPr>
          <p:cNvCxnSpPr/>
          <p:nvPr/>
        </p:nvCxnSpPr>
        <p:spPr>
          <a:xfrm>
            <a:off x="8035004" y="613165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线箭头连接符 14">
            <a:extLst>
              <a:ext uri="{FF2B5EF4-FFF2-40B4-BE49-F238E27FC236}">
                <a16:creationId xmlns:a16="http://schemas.microsoft.com/office/drawing/2014/main" id="{0DD1A7B3-840B-AA47-8758-14C61F81442C}"/>
              </a:ext>
            </a:extLst>
          </p:cNvPr>
          <p:cNvCxnSpPr>
            <a:cxnSpLocks/>
          </p:cNvCxnSpPr>
          <p:nvPr/>
        </p:nvCxnSpPr>
        <p:spPr>
          <a:xfrm flipV="1">
            <a:off x="8035004" y="343526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256580A9-96D8-6840-9567-C0B9A1A16C00}"/>
              </a:ext>
            </a:extLst>
          </p:cNvPr>
          <p:cNvSpPr txBox="1"/>
          <p:nvPr/>
        </p:nvSpPr>
        <p:spPr>
          <a:xfrm>
            <a:off x="7583195" y="328584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7" name="文本框 16">
            <a:extLst>
              <a:ext uri="{FF2B5EF4-FFF2-40B4-BE49-F238E27FC236}">
                <a16:creationId xmlns:a16="http://schemas.microsoft.com/office/drawing/2014/main" id="{7C6CFDF6-5C33-3849-8498-70E69C1789C6}"/>
              </a:ext>
            </a:extLst>
          </p:cNvPr>
          <p:cNvSpPr txBox="1"/>
          <p:nvPr/>
        </p:nvSpPr>
        <p:spPr>
          <a:xfrm>
            <a:off x="7598829" y="594699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8" name="文本框 17">
            <a:extLst>
              <a:ext uri="{FF2B5EF4-FFF2-40B4-BE49-F238E27FC236}">
                <a16:creationId xmlns:a16="http://schemas.microsoft.com/office/drawing/2014/main" id="{65DC7985-10CE-1C4D-9817-AE7AA2F68E83}"/>
              </a:ext>
            </a:extLst>
          </p:cNvPr>
          <p:cNvSpPr txBox="1"/>
          <p:nvPr/>
        </p:nvSpPr>
        <p:spPr>
          <a:xfrm>
            <a:off x="11269550" y="595492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9" name="文本框 18">
            <a:extLst>
              <a:ext uri="{FF2B5EF4-FFF2-40B4-BE49-F238E27FC236}">
                <a16:creationId xmlns:a16="http://schemas.microsoft.com/office/drawing/2014/main" id="{5770265B-D36D-4240-98C9-AEC276700CF3}"/>
              </a:ext>
            </a:extLst>
          </p:cNvPr>
          <p:cNvSpPr txBox="1"/>
          <p:nvPr/>
        </p:nvSpPr>
        <p:spPr>
          <a:xfrm>
            <a:off x="8448451" y="613060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0" name="文本框 19">
            <a:extLst>
              <a:ext uri="{FF2B5EF4-FFF2-40B4-BE49-F238E27FC236}">
                <a16:creationId xmlns:a16="http://schemas.microsoft.com/office/drawing/2014/main" id="{1F62DAB0-992C-1749-A16E-C9D8F061C18A}"/>
              </a:ext>
            </a:extLst>
          </p:cNvPr>
          <p:cNvSpPr txBox="1"/>
          <p:nvPr/>
        </p:nvSpPr>
        <p:spPr>
          <a:xfrm>
            <a:off x="9968119" y="616209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1" name="任意形状 20">
            <a:extLst>
              <a:ext uri="{FF2B5EF4-FFF2-40B4-BE49-F238E27FC236}">
                <a16:creationId xmlns:a16="http://schemas.microsoft.com/office/drawing/2014/main" id="{AE765B86-D01A-884C-9CC0-18E9CF860B0A}"/>
              </a:ext>
            </a:extLst>
          </p:cNvPr>
          <p:cNvSpPr/>
          <p:nvPr/>
        </p:nvSpPr>
        <p:spPr>
          <a:xfrm>
            <a:off x="8399465" y="419065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2" name="直线连接符 21">
            <a:extLst>
              <a:ext uri="{FF2B5EF4-FFF2-40B4-BE49-F238E27FC236}">
                <a16:creationId xmlns:a16="http://schemas.microsoft.com/office/drawing/2014/main" id="{D8FEEFC1-4610-9D40-9CEC-8AD31CB907B4}"/>
              </a:ext>
            </a:extLst>
          </p:cNvPr>
          <p:cNvCxnSpPr>
            <a:cxnSpLocks/>
          </p:cNvCxnSpPr>
          <p:nvPr/>
        </p:nvCxnSpPr>
        <p:spPr>
          <a:xfrm>
            <a:off x="8578608" y="422285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B1F251D2-BF73-7E4B-85E8-A197814CFFEB}"/>
              </a:ext>
            </a:extLst>
          </p:cNvPr>
          <p:cNvSpPr txBox="1"/>
          <p:nvPr/>
        </p:nvSpPr>
        <p:spPr>
          <a:xfrm>
            <a:off x="9374250" y="3511969"/>
            <a:ext cx="2267417" cy="369332"/>
          </a:xfrm>
          <a:prstGeom prst="rect">
            <a:avLst/>
          </a:prstGeom>
          <a:noFill/>
        </p:spPr>
        <p:txBody>
          <a:bodyPr wrap="square" rtlCol="0">
            <a:spAutoFit/>
          </a:bodyPr>
          <a:lstStyle/>
          <a:p>
            <a:r>
              <a:rPr lang="en-US" altLang="zh-CN" dirty="0"/>
              <a:t>L</a:t>
            </a:r>
            <a:r>
              <a:rPr lang="en-US" altLang="zh-CN" baseline="-25000" dirty="0"/>
              <a:t>2</a:t>
            </a:r>
            <a:r>
              <a:rPr lang="zh-CN" altLang="en-US" dirty="0"/>
              <a:t>时平均产量最大</a:t>
            </a:r>
            <a:endParaRPr kumimoji="1" lang="zh-CN" altLang="en-US" dirty="0"/>
          </a:p>
        </p:txBody>
      </p:sp>
      <p:sp>
        <p:nvSpPr>
          <p:cNvPr id="24" name="云形标注 23">
            <a:extLst>
              <a:ext uri="{FF2B5EF4-FFF2-40B4-BE49-F238E27FC236}">
                <a16:creationId xmlns:a16="http://schemas.microsoft.com/office/drawing/2014/main" id="{0CD1E542-3B1B-F747-BC10-E1F0673B2B53}"/>
              </a:ext>
            </a:extLst>
          </p:cNvPr>
          <p:cNvSpPr/>
          <p:nvPr/>
        </p:nvSpPr>
        <p:spPr>
          <a:xfrm>
            <a:off x="9815727" y="4212576"/>
            <a:ext cx="2206862" cy="640027"/>
          </a:xfrm>
          <a:prstGeom prst="cloudCallout">
            <a:avLst>
              <a:gd name="adj1" fmla="val -51213"/>
              <a:gd name="adj2" fmla="val 7982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平均产量线</a:t>
            </a:r>
          </a:p>
        </p:txBody>
      </p:sp>
      <p:sp>
        <p:nvSpPr>
          <p:cNvPr id="3" name="任意形状 2">
            <a:extLst>
              <a:ext uri="{FF2B5EF4-FFF2-40B4-BE49-F238E27FC236}">
                <a16:creationId xmlns:a16="http://schemas.microsoft.com/office/drawing/2014/main" id="{90AD1126-3C76-4D49-BC07-CC7B338E05DA}"/>
              </a:ext>
            </a:extLst>
          </p:cNvPr>
          <p:cNvSpPr/>
          <p:nvPr/>
        </p:nvSpPr>
        <p:spPr>
          <a:xfrm>
            <a:off x="8099794" y="5007281"/>
            <a:ext cx="2760452" cy="759141"/>
          </a:xfrm>
          <a:custGeom>
            <a:avLst/>
            <a:gdLst>
              <a:gd name="connsiteX0" fmla="*/ 0 w 2760452"/>
              <a:gd name="connsiteY0" fmla="*/ 741888 h 759141"/>
              <a:gd name="connsiteX1" fmla="*/ 1224951 w 2760452"/>
              <a:gd name="connsiteY1" fmla="*/ 16 h 759141"/>
              <a:gd name="connsiteX2" fmla="*/ 2760452 w 2760452"/>
              <a:gd name="connsiteY2" fmla="*/ 759141 h 759141"/>
            </a:gdLst>
            <a:ahLst/>
            <a:cxnLst>
              <a:cxn ang="0">
                <a:pos x="connsiteX0" y="connsiteY0"/>
              </a:cxn>
              <a:cxn ang="0">
                <a:pos x="connsiteX1" y="connsiteY1"/>
              </a:cxn>
              <a:cxn ang="0">
                <a:pos x="connsiteX2" y="connsiteY2"/>
              </a:cxn>
            </a:cxnLst>
            <a:rect l="l" t="t" r="r" b="b"/>
            <a:pathLst>
              <a:path w="2760452" h="759141">
                <a:moveTo>
                  <a:pt x="0" y="741888"/>
                </a:moveTo>
                <a:cubicBezTo>
                  <a:pt x="382438" y="369514"/>
                  <a:pt x="764876" y="-2860"/>
                  <a:pt x="1224951" y="16"/>
                </a:cubicBezTo>
                <a:cubicBezTo>
                  <a:pt x="1685026" y="2891"/>
                  <a:pt x="2222739" y="381016"/>
                  <a:pt x="2760452" y="759141"/>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箭头连接符 5">
            <a:extLst>
              <a:ext uri="{FF2B5EF4-FFF2-40B4-BE49-F238E27FC236}">
                <a16:creationId xmlns:a16="http://schemas.microsoft.com/office/drawing/2014/main" id="{9E58FF47-4990-D54E-ABCB-2563C0E86122}"/>
              </a:ext>
            </a:extLst>
          </p:cNvPr>
          <p:cNvCxnSpPr>
            <a:cxnSpLocks/>
          </p:cNvCxnSpPr>
          <p:nvPr/>
        </p:nvCxnSpPr>
        <p:spPr>
          <a:xfrm flipV="1">
            <a:off x="9444694" y="3913652"/>
            <a:ext cx="371033" cy="10468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线连接符 25">
            <a:extLst>
              <a:ext uri="{FF2B5EF4-FFF2-40B4-BE49-F238E27FC236}">
                <a16:creationId xmlns:a16="http://schemas.microsoft.com/office/drawing/2014/main" id="{A5AD3F3A-B1D6-D344-950D-B3C5DA5504F9}"/>
              </a:ext>
            </a:extLst>
          </p:cNvPr>
          <p:cNvCxnSpPr>
            <a:cxnSpLocks/>
          </p:cNvCxnSpPr>
          <p:nvPr/>
        </p:nvCxnSpPr>
        <p:spPr>
          <a:xfrm>
            <a:off x="9392905" y="4990456"/>
            <a:ext cx="35326" cy="114913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A346FB9B-5883-F64A-88B9-CD3EC21F6948}"/>
              </a:ext>
            </a:extLst>
          </p:cNvPr>
          <p:cNvSpPr txBox="1"/>
          <p:nvPr/>
        </p:nvSpPr>
        <p:spPr>
          <a:xfrm>
            <a:off x="9323866" y="6107202"/>
            <a:ext cx="451809" cy="369332"/>
          </a:xfrm>
          <a:prstGeom prst="rect">
            <a:avLst/>
          </a:prstGeom>
          <a:noFill/>
        </p:spPr>
        <p:txBody>
          <a:bodyPr wrap="square" rtlCol="0">
            <a:spAutoFit/>
          </a:bodyPr>
          <a:lstStyle/>
          <a:p>
            <a:r>
              <a:rPr lang="en-US" altLang="zh-CN" dirty="0"/>
              <a:t>L</a:t>
            </a:r>
            <a:r>
              <a:rPr lang="en-US" altLang="zh-CN" baseline="-25000" dirty="0"/>
              <a:t>2</a:t>
            </a:r>
            <a:endParaRPr kumimoji="1" lang="zh-CN" altLang="en-US" dirty="0"/>
          </a:p>
        </p:txBody>
      </p:sp>
    </p:spTree>
    <p:extLst>
      <p:ext uri="{BB962C8B-B14F-4D97-AF65-F5344CB8AC3E}">
        <p14:creationId xmlns:p14="http://schemas.microsoft.com/office/powerpoint/2010/main" val="171460079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anim calcmode="lin" valueType="num">
                                      <p:cBhvr>
                                        <p:cTn id="15" dur="500" fill="hold"/>
                                        <p:tgtEl>
                                          <p:spTgt spid="12"/>
                                        </p:tgtEl>
                                        <p:attrNameLst>
                                          <p:attrName>ppt_x</p:attrName>
                                        </p:attrNameLst>
                                      </p:cBhvr>
                                      <p:tavLst>
                                        <p:tav tm="0">
                                          <p:val>
                                            <p:strVal val="#ppt_x"/>
                                          </p:val>
                                        </p:tav>
                                        <p:tav tm="100000">
                                          <p:val>
                                            <p:strVal val="#ppt_x"/>
                                          </p:val>
                                        </p:tav>
                                      </p:tavLst>
                                    </p:anim>
                                    <p:anim calcmode="lin" valueType="num">
                                      <p:cBhvr>
                                        <p:cTn id="16" dur="450" decel="100000" fill="hold"/>
                                        <p:tgtEl>
                                          <p:spTgt spid="12"/>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85B24720-C9A9-4859-B3C3-FDB3173354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7504" y="1013662"/>
            <a:ext cx="3438979" cy="5517765"/>
          </a:xfrm>
          <a:prstGeom prst="rect">
            <a:avLst/>
          </a:prstGeom>
        </p:spPr>
      </p:pic>
    </p:spTree>
    <p:extLst>
      <p:ext uri="{BB962C8B-B14F-4D97-AF65-F5344CB8AC3E}">
        <p14:creationId xmlns:p14="http://schemas.microsoft.com/office/powerpoint/2010/main" val="146610188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2007</Words>
  <Application>Microsoft Office PowerPoint</Application>
  <PresentationFormat>宽屏</PresentationFormat>
  <Paragraphs>220</Paragraphs>
  <Slides>21</Slides>
  <Notes>21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21</vt:i4>
      </vt:variant>
    </vt:vector>
  </HeadingPairs>
  <TitlesOfParts>
    <vt:vector size="26" baseType="lpstr">
      <vt:lpstr>微软雅黑</vt:lpstr>
      <vt:lpstr>Arial</vt:lpstr>
      <vt:lpstr>Calibri</vt:lpstr>
      <vt:lpstr>Cambria Math</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2022-04-11T06:28:15Z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