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0"/>
  </p:notesMasterIdLst>
  <p:handoutMasterIdLst>
    <p:handoutMasterId r:id="rId21"/>
  </p:handoutMasterIdLst>
  <p:sldIdLst>
    <p:sldId id="351" r:id="rId2"/>
    <p:sldId id="386" r:id="rId3"/>
    <p:sldId id="387" r:id="rId4"/>
    <p:sldId id="388" r:id="rId5"/>
    <p:sldId id="389" r:id="rId6"/>
    <p:sldId id="390" r:id="rId7"/>
    <p:sldId id="266" r:id="rId8"/>
    <p:sldId id="312" r:id="rId9"/>
    <p:sldId id="374" r:id="rId10"/>
    <p:sldId id="271" r:id="rId11"/>
    <p:sldId id="355" r:id="rId12"/>
    <p:sldId id="356" r:id="rId13"/>
    <p:sldId id="357" r:id="rId14"/>
    <p:sldId id="358" r:id="rId15"/>
    <p:sldId id="359" r:id="rId16"/>
    <p:sldId id="360" r:id="rId17"/>
    <p:sldId id="361" r:id="rId18"/>
    <p:sldId id="272"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351"/>
            <p14:sldId id="386"/>
            <p14:sldId id="387"/>
            <p14:sldId id="388"/>
            <p14:sldId id="389"/>
          </p14:sldIdLst>
        </p14:section>
        <p14:section name="默认节" id="{DBFEE96B-23C1-0C4B-A582-D30C45C8A4B3}">
          <p14:sldIdLst>
            <p14:sldId id="390"/>
            <p14:sldId id="266"/>
            <p14:sldId id="312"/>
            <p14:sldId id="374"/>
            <p14:sldId id="271"/>
            <p14:sldId id="355"/>
            <p14:sldId id="356"/>
            <p14:sldId id="357"/>
            <p14:sldId id="358"/>
            <p14:sldId id="359"/>
            <p14:sldId id="360"/>
            <p14:sldId id="361"/>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1534"/>
  </p:normalViewPr>
  <p:slideViewPr>
    <p:cSldViewPr snapToGrid="0">
      <p:cViewPr varScale="1">
        <p:scale>
          <a:sx n="66" d="100"/>
          <a:sy n="66" d="100"/>
        </p:scale>
        <p:origin x="888" y="48"/>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2022/4/5</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2022/4/5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a:t>
            </a:fld>
            <a:endParaRPr lang="zh-CN" altLang="en-US"/>
          </a:p>
        </p:txBody>
      </p:sp>
    </p:spTree>
    <p:extLst>
      <p:ext uri="{BB962C8B-B14F-4D97-AF65-F5344CB8AC3E}">
        <p14:creationId xmlns:p14="http://schemas.microsoft.com/office/powerpoint/2010/main" val="4678456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10</a:t>
            </a:fld>
            <a:endParaRPr lang="zh-CN" altLang="en-US"/>
          </a:p>
        </p:txBody>
      </p:sp>
    </p:spTree>
    <p:extLst>
      <p:ext uri="{BB962C8B-B14F-4D97-AF65-F5344CB8AC3E}">
        <p14:creationId xmlns:p14="http://schemas.microsoft.com/office/powerpoint/2010/main" val="13504736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11</a:t>
            </a:fld>
            <a:endParaRPr lang="zh-CN" altLang="en-US"/>
          </a:p>
        </p:txBody>
      </p:sp>
    </p:spTree>
    <p:extLst>
      <p:ext uri="{BB962C8B-B14F-4D97-AF65-F5344CB8AC3E}">
        <p14:creationId xmlns:p14="http://schemas.microsoft.com/office/powerpoint/2010/main" val="19943646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12</a:t>
            </a:fld>
            <a:endParaRPr lang="zh-CN" altLang="en-US"/>
          </a:p>
        </p:txBody>
      </p:sp>
    </p:spTree>
    <p:extLst>
      <p:ext uri="{BB962C8B-B14F-4D97-AF65-F5344CB8AC3E}">
        <p14:creationId xmlns:p14="http://schemas.microsoft.com/office/powerpoint/2010/main" val="2299631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13</a:t>
            </a:fld>
            <a:endParaRPr lang="zh-CN" altLang="en-US"/>
          </a:p>
        </p:txBody>
      </p:sp>
    </p:spTree>
    <p:extLst>
      <p:ext uri="{BB962C8B-B14F-4D97-AF65-F5344CB8AC3E}">
        <p14:creationId xmlns:p14="http://schemas.microsoft.com/office/powerpoint/2010/main" val="17387532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14</a:t>
            </a:fld>
            <a:endParaRPr lang="zh-CN" altLang="en-US"/>
          </a:p>
        </p:txBody>
      </p:sp>
    </p:spTree>
    <p:extLst>
      <p:ext uri="{BB962C8B-B14F-4D97-AF65-F5344CB8AC3E}">
        <p14:creationId xmlns:p14="http://schemas.microsoft.com/office/powerpoint/2010/main" val="14821304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15</a:t>
            </a:fld>
            <a:endParaRPr lang="zh-CN" altLang="en-US"/>
          </a:p>
        </p:txBody>
      </p:sp>
    </p:spTree>
    <p:extLst>
      <p:ext uri="{BB962C8B-B14F-4D97-AF65-F5344CB8AC3E}">
        <p14:creationId xmlns:p14="http://schemas.microsoft.com/office/powerpoint/2010/main" val="2591395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16</a:t>
            </a:fld>
            <a:endParaRPr lang="zh-CN" altLang="en-US"/>
          </a:p>
        </p:txBody>
      </p:sp>
    </p:spTree>
    <p:extLst>
      <p:ext uri="{BB962C8B-B14F-4D97-AF65-F5344CB8AC3E}">
        <p14:creationId xmlns:p14="http://schemas.microsoft.com/office/powerpoint/2010/main" val="2124184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17</a:t>
            </a:fld>
            <a:endParaRPr lang="zh-CN" altLang="en-US"/>
          </a:p>
        </p:txBody>
      </p:sp>
    </p:spTree>
    <p:extLst>
      <p:ext uri="{BB962C8B-B14F-4D97-AF65-F5344CB8AC3E}">
        <p14:creationId xmlns:p14="http://schemas.microsoft.com/office/powerpoint/2010/main" val="5469482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18</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a:t>
            </a:fld>
            <a:endParaRPr lang="zh-CN" altLang="en-US"/>
          </a:p>
        </p:txBody>
      </p:sp>
    </p:spTree>
    <p:extLst>
      <p:ext uri="{BB962C8B-B14F-4D97-AF65-F5344CB8AC3E}">
        <p14:creationId xmlns:p14="http://schemas.microsoft.com/office/powerpoint/2010/main" val="1741643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a:t>
            </a:fld>
            <a:endParaRPr lang="zh-CN" altLang="en-US"/>
          </a:p>
        </p:txBody>
      </p:sp>
    </p:spTree>
    <p:extLst>
      <p:ext uri="{BB962C8B-B14F-4D97-AF65-F5344CB8AC3E}">
        <p14:creationId xmlns:p14="http://schemas.microsoft.com/office/powerpoint/2010/main" val="35191517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4</a:t>
            </a:fld>
            <a:endParaRPr lang="zh-CN" altLang="en-US"/>
          </a:p>
        </p:txBody>
      </p:sp>
    </p:spTree>
    <p:extLst>
      <p:ext uri="{BB962C8B-B14F-4D97-AF65-F5344CB8AC3E}">
        <p14:creationId xmlns:p14="http://schemas.microsoft.com/office/powerpoint/2010/main" val="14080819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5</a:t>
            </a:fld>
            <a:endParaRPr lang="zh-CN" altLang="en-US"/>
          </a:p>
        </p:txBody>
      </p:sp>
    </p:spTree>
    <p:extLst>
      <p:ext uri="{BB962C8B-B14F-4D97-AF65-F5344CB8AC3E}">
        <p14:creationId xmlns:p14="http://schemas.microsoft.com/office/powerpoint/2010/main" val="20411258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6</a:t>
            </a:fld>
            <a:endParaRPr lang="zh-CN" altLang="en-US"/>
          </a:p>
        </p:txBody>
      </p:sp>
    </p:spTree>
    <p:extLst>
      <p:ext uri="{BB962C8B-B14F-4D97-AF65-F5344CB8AC3E}">
        <p14:creationId xmlns:p14="http://schemas.microsoft.com/office/powerpoint/2010/main" val="12155237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7</a:t>
            </a:fld>
            <a:endParaRPr lang="zh-CN" altLang="en-US"/>
          </a:p>
        </p:txBody>
      </p:sp>
    </p:spTree>
    <p:extLst>
      <p:ext uri="{BB962C8B-B14F-4D97-AF65-F5344CB8AC3E}">
        <p14:creationId xmlns:p14="http://schemas.microsoft.com/office/powerpoint/2010/main" val="20219982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8</a:t>
            </a:fld>
            <a:endParaRPr lang="zh-CN" altLang="en-US"/>
          </a:p>
        </p:txBody>
      </p:sp>
    </p:spTree>
    <p:extLst>
      <p:ext uri="{BB962C8B-B14F-4D97-AF65-F5344CB8AC3E}">
        <p14:creationId xmlns:p14="http://schemas.microsoft.com/office/powerpoint/2010/main" val="10598948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9</a:t>
            </a:fld>
            <a:endParaRPr lang="zh-CN" altLang="en-US"/>
          </a:p>
        </p:txBody>
      </p:sp>
    </p:spTree>
    <p:extLst>
      <p:ext uri="{BB962C8B-B14F-4D97-AF65-F5344CB8AC3E}">
        <p14:creationId xmlns:p14="http://schemas.microsoft.com/office/powerpoint/2010/main" val="17604353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2022/4/5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2022/4/5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1.xml"/><Relationship Id="rId1" Type="http://schemas.openxmlformats.org/officeDocument/2006/relationships/slideLayout" Target="../slideLayouts/slideLayout8.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2.xml"/><Relationship Id="rId1" Type="http://schemas.openxmlformats.org/officeDocument/2006/relationships/slideLayout" Target="../slideLayouts/slideLayout8.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8.xml"/><Relationship Id="rId4" Type="http://schemas.openxmlformats.org/officeDocument/2006/relationships/image" Target="NUL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8.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image" Target="../media/image4.gif"/></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8.xml"/><Relationship Id="rId5" Type="http://schemas.openxmlformats.org/officeDocument/2006/relationships/image" Target="../media/image8.jpeg"/><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p:cNvSpPr/>
          <p:nvPr/>
        </p:nvSpPr>
        <p:spPr>
          <a:xfrm>
            <a:off x="1103085" y="246744"/>
            <a:ext cx="9093732" cy="7940635"/>
          </a:xfrm>
          <a:prstGeom prst="rect">
            <a:avLst/>
          </a:prstGeom>
        </p:spPr>
        <p:txBody>
          <a:bodyPr wrap="square">
            <a:spAutoFit/>
          </a:bodyPr>
          <a:lstStyle/>
          <a:p>
            <a:pPr>
              <a:lnSpc>
                <a:spcPct val="150000"/>
              </a:lnSpc>
              <a:defRPr/>
            </a:pPr>
            <a:r>
              <a:rPr lang="zh-CN" altLang="en-US" sz="6000" b="1" kern="0" dirty="0">
                <a:solidFill>
                  <a:srgbClr val="4D78BF"/>
                </a:solidFill>
                <a:effectLst>
                  <a:glow rad="63500">
                    <a:prstClr val="white">
                      <a:lumMod val="65000"/>
                      <a:alpha val="40000"/>
                    </a:prstClr>
                  </a:glow>
                </a:effectLst>
                <a:cs typeface="+mn-ea"/>
                <a:sym typeface="+mn-lt"/>
              </a:rPr>
              <a:t>经济基础知识</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a:solidFill>
                  <a:srgbClr val="4D78BF"/>
                </a:solidFill>
                <a:effectLst>
                  <a:glow rad="63500">
                    <a:prstClr val="white">
                      <a:lumMod val="65000"/>
                      <a:alpha val="40000"/>
                    </a:prstClr>
                  </a:glow>
                </a:effectLst>
                <a:cs typeface="+mn-ea"/>
                <a:sym typeface="+mn-lt"/>
              </a:rPr>
              <a:t>  2022</a:t>
            </a:r>
            <a:r>
              <a:rPr lang="zh-CN" altLang="en-US" sz="6000" b="1" kern="0">
                <a:solidFill>
                  <a:srgbClr val="4D78BF"/>
                </a:solidFill>
                <a:effectLst>
                  <a:glow rad="63500">
                    <a:prstClr val="white">
                      <a:lumMod val="65000"/>
                      <a:alpha val="40000"/>
                    </a:prstClr>
                  </a:glow>
                </a:effectLst>
                <a:cs typeface="+mn-ea"/>
                <a:sym typeface="+mn-lt"/>
              </a:rPr>
              <a:t>年</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r>
              <a:rPr lang="zh-CN" altLang="en-US" sz="6000" b="1" kern="0" dirty="0">
                <a:solidFill>
                  <a:srgbClr val="4D78BF"/>
                </a:solidFill>
                <a:effectLst>
                  <a:glow rad="63500">
                    <a:prstClr val="white">
                      <a:lumMod val="65000"/>
                      <a:alpha val="40000"/>
                    </a:prstClr>
                  </a:glow>
                </a:effectLst>
                <a:cs typeface="+mn-ea"/>
                <a:sym typeface="+mn-lt"/>
              </a:rPr>
              <a:t>陈老师</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p>
          <a:p>
            <a:pPr>
              <a:defRPr/>
            </a:pPr>
            <a:endParaRPr lang="zh-CN" altLang="en-US" sz="6000" b="1" kern="0" dirty="0">
              <a:solidFill>
                <a:srgbClr val="4D78BF"/>
              </a:solidFill>
              <a:effectLst>
                <a:glow rad="63500">
                  <a:prstClr val="white">
                    <a:lumMod val="65000"/>
                    <a:alpha val="40000"/>
                  </a:prstClr>
                </a:glow>
              </a:effectLst>
              <a:cs typeface="+mn-ea"/>
              <a:sym typeface="+mn-lt"/>
            </a:endParaRPr>
          </a:p>
        </p:txBody>
      </p:sp>
    </p:spTree>
    <p:extLst>
      <p:ext uri="{BB962C8B-B14F-4D97-AF65-F5344CB8AC3E}">
        <p14:creationId xmlns:p14="http://schemas.microsoft.com/office/powerpoint/2010/main" val="3116611168"/>
      </p:ext>
    </p:extLst>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138129" y="1270585"/>
            <a:ext cx="2231701" cy="4508927"/>
          </a:xfrm>
          <a:prstGeom prst="rect">
            <a:avLst/>
          </a:prstGeom>
          <a:noFill/>
        </p:spPr>
        <p:txBody>
          <a:bodyPr wrap="none" rtlCol="0">
            <a:spAutoFit/>
          </a:bodyPr>
          <a:lstStyle/>
          <a:p>
            <a:r>
              <a:rPr lang="en-US" altLang="zh-CN" sz="28700" b="1" dirty="0">
                <a:blipFill>
                  <a:blip r:embed="rId3"/>
                  <a:stretch>
                    <a:fillRect/>
                  </a:stretch>
                </a:blipFill>
                <a:cs typeface="+mn-ea"/>
                <a:sym typeface="+mn-lt"/>
              </a:rPr>
              <a:t>2</a:t>
            </a:r>
            <a:endParaRPr lang="zh-CN" altLang="en-US" sz="28700" b="1" dirty="0">
              <a:blipFill>
                <a:blip r:embed="rId3"/>
                <a:stretch>
                  <a:fillRect/>
                </a:stretch>
              </a:blipFill>
              <a:cs typeface="+mn-ea"/>
              <a:sym typeface="+mn-lt"/>
            </a:endParaRPr>
          </a:p>
        </p:txBody>
      </p:sp>
      <p:sp>
        <p:nvSpPr>
          <p:cNvPr id="4" name="任意多边形 3"/>
          <p:cNvSpPr/>
          <p:nvPr/>
        </p:nvSpPr>
        <p:spPr>
          <a:xfrm rot="12428467" flipH="1">
            <a:off x="7359947" y="637736"/>
            <a:ext cx="74239" cy="5553631"/>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blipFill>
                <a:blip r:embed="rId3"/>
                <a:stretch>
                  <a:fillRect/>
                </a:stretch>
              </a:blipFill>
              <a:cs typeface="+mn-ea"/>
              <a:sym typeface="+mn-lt"/>
            </a:endParaRPr>
          </a:p>
        </p:txBody>
      </p:sp>
      <p:sp>
        <p:nvSpPr>
          <p:cNvPr id="14" name="矩形 13"/>
          <p:cNvSpPr/>
          <p:nvPr/>
        </p:nvSpPr>
        <p:spPr>
          <a:xfrm>
            <a:off x="330200" y="2147237"/>
            <a:ext cx="7289800" cy="1015663"/>
          </a:xfrm>
          <a:prstGeom prst="rect">
            <a:avLst/>
          </a:prstGeom>
        </p:spPr>
        <p:txBody>
          <a:bodyPr wrap="square">
            <a:spAutoFit/>
          </a:bodyPr>
          <a:lstStyle/>
          <a:p>
            <a:pPr algn="r">
              <a:defRPr/>
            </a:pPr>
            <a:r>
              <a:rPr lang="zh-CN" altLang="en-US" sz="6000" b="1" kern="0" dirty="0">
                <a:solidFill>
                  <a:srgbClr val="42B6A0"/>
                </a:solidFill>
                <a:effectLst>
                  <a:glow rad="63500">
                    <a:prstClr val="white">
                      <a:lumMod val="65000"/>
                      <a:alpha val="40000"/>
                    </a:prstClr>
                  </a:glow>
                </a:effectLst>
                <a:cs typeface="+mn-ea"/>
                <a:sym typeface="+mn-lt"/>
              </a:rPr>
              <a:t>生产函数和生产曲线</a:t>
            </a:r>
          </a:p>
        </p:txBody>
      </p:sp>
    </p:spTree>
  </p:cSld>
  <p:clrMapOvr>
    <a:masterClrMapping/>
  </p:clrMapOvr>
  <p:transition spd="slow" advClick="0" advTm="500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par>
                          <p:cTn id="12" fill="hold">
                            <p:stCondLst>
                              <p:cond delay="500"/>
                            </p:stCondLst>
                            <p:childTnLst>
                              <p:par>
                                <p:cTn id="13" presetID="22" presetClass="entr" presetSubtype="4"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par>
                          <p:cTn id="16" fill="hold">
                            <p:stCondLst>
                              <p:cond delay="1000"/>
                            </p:stCondLst>
                            <p:childTnLst>
                              <p:par>
                                <p:cTn id="17" presetID="22" presetClass="entr" presetSubtype="8"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left)">
                                      <p:cBhvr>
                                        <p:cTn id="1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mc:AlternateContent xmlns:mc="http://schemas.openxmlformats.org/markup-compatibility/2006" xmlns:a14="http://schemas.microsoft.com/office/drawing/2010/main">
        <mc:Choice Requires="a14">
          <p:sp>
            <p:nvSpPr>
              <p:cNvPr id="72" name="TextBox 38"/>
              <p:cNvSpPr txBox="1"/>
              <p:nvPr/>
            </p:nvSpPr>
            <p:spPr>
              <a:xfrm>
                <a:off x="493988" y="1683562"/>
                <a:ext cx="11204024" cy="5131148"/>
              </a:xfrm>
              <a:prstGeom prst="rect">
                <a:avLst/>
              </a:prstGeom>
              <a:noFill/>
            </p:spPr>
            <p:txBody>
              <a:bodyPr wrap="square" lIns="0" rIns="0" bIns="0" rtlCol="0">
                <a:spAutoFit/>
              </a:bodyPr>
              <a:lstStyle/>
              <a:p>
                <a:r>
                  <a:rPr lang="en-US" altLang="zh-CN" sz="3600" dirty="0">
                    <a:solidFill>
                      <a:srgbClr val="FC838C"/>
                    </a:solidFill>
                    <a:latin typeface="微软雅黑" panose="020B0503020204020204" pitchFamily="34" charset="-122"/>
                    <a:ea typeface="微软雅黑" panose="020B0503020204020204" pitchFamily="34" charset="-122"/>
                    <a:cs typeface="Helvetica Neue"/>
                  </a:rPr>
                  <a:t>1</a:t>
                </a:r>
                <a:r>
                  <a:rPr lang="zh-CN" altLang="en-US" sz="3600" dirty="0">
                    <a:solidFill>
                      <a:srgbClr val="FC838C"/>
                    </a:solidFill>
                    <a:latin typeface="微软雅黑" panose="020B0503020204020204" pitchFamily="34" charset="-122"/>
                    <a:ea typeface="微软雅黑" panose="020B0503020204020204" pitchFamily="34" charset="-122"/>
                    <a:cs typeface="Helvetica Neue"/>
                  </a:rPr>
                  <a:t>、生产及其相关概念</a:t>
                </a:r>
                <a:endParaRPr lang="en-US" altLang="zh-CN" sz="3600" dirty="0">
                  <a:solidFill>
                    <a:srgbClr val="FC838C"/>
                  </a:solidFill>
                  <a:latin typeface="微软雅黑" panose="020B0503020204020204" pitchFamily="34" charset="-122"/>
                  <a:ea typeface="微软雅黑" panose="020B0503020204020204" pitchFamily="34" charset="-122"/>
                  <a:cs typeface="Helvetica Neue"/>
                </a:endParaRPr>
              </a:p>
              <a:p>
                <a:r>
                  <a:rPr lang="zh-CN" altLang="en-US" sz="2000" dirty="0"/>
                  <a:t>生产就是将               </a:t>
                </a:r>
                <a:r>
                  <a:rPr lang="zh-CN" altLang="en-US" sz="3200" dirty="0"/>
                  <a:t>投入               </a:t>
                </a:r>
                <a:r>
                  <a:rPr lang="zh-CN" altLang="en-US" sz="2000" dirty="0"/>
                  <a:t>转变成                  </a:t>
                </a:r>
                <a:r>
                  <a:rPr lang="zh-CN" altLang="en-US" sz="3200" dirty="0"/>
                  <a:t>产出           </a:t>
                </a:r>
                <a:r>
                  <a:rPr lang="zh-CN" altLang="en-US" sz="2000" dirty="0"/>
                  <a:t>的过程。</a:t>
                </a:r>
                <a:endParaRPr lang="en-US" altLang="zh-CN" sz="2000" dirty="0"/>
              </a:p>
              <a:p>
                <a:endParaRPr lang="en-US" altLang="zh-CN" sz="2000" dirty="0"/>
              </a:p>
              <a:p>
                <a:endParaRPr lang="en-US" altLang="zh-CN" sz="2000" dirty="0"/>
              </a:p>
              <a:p>
                <a:r>
                  <a:rPr lang="en-US" altLang="zh-CN" sz="2000" dirty="0"/>
                  <a:t>   </a:t>
                </a:r>
                <a:r>
                  <a:rPr lang="zh-CN" altLang="en-US" sz="2000" dirty="0"/>
                  <a:t>生产要素（劳动、资本、土地和企业家才能）    有形物质产出    无形服务产出</a:t>
                </a:r>
                <a:endParaRPr lang="en-US" altLang="zh-CN" sz="2000" dirty="0"/>
              </a:p>
              <a:p>
                <a:r>
                  <a:rPr lang="en-US" altLang="zh-CN" sz="2000" dirty="0"/>
                  <a:t>                        </a:t>
                </a:r>
                <a:r>
                  <a:rPr lang="zh-CN" altLang="en-US" sz="2000" dirty="0"/>
                  <a:t>可变投入与不变投入</a:t>
                </a:r>
                <a:endParaRPr lang="en-US" altLang="zh-CN" sz="2000" dirty="0"/>
              </a:p>
              <a:p>
                <a:r>
                  <a:rPr lang="en-US" altLang="zh-CN" sz="3600" dirty="0">
                    <a:solidFill>
                      <a:srgbClr val="FC838C"/>
                    </a:solidFill>
                    <a:latin typeface="微软雅黑" panose="020B0503020204020204" pitchFamily="34" charset="-122"/>
                    <a:ea typeface="微软雅黑" panose="020B0503020204020204" pitchFamily="34" charset="-122"/>
                    <a:cs typeface="Helvetica Neue"/>
                  </a:rPr>
                  <a:t>2</a:t>
                </a:r>
                <a:r>
                  <a:rPr lang="zh-CN" altLang="en-US" sz="3600" dirty="0">
                    <a:solidFill>
                      <a:srgbClr val="FC838C"/>
                    </a:solidFill>
                    <a:latin typeface="微软雅黑" panose="020B0503020204020204" pitchFamily="34" charset="-122"/>
                    <a:ea typeface="微软雅黑" panose="020B0503020204020204" pitchFamily="34" charset="-122"/>
                    <a:cs typeface="Helvetica Neue"/>
                  </a:rPr>
                  <a:t>、生产函数  </a:t>
                </a:r>
                <a:endParaRPr lang="en-US" altLang="zh-CN" sz="3600"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zh-CN" altLang="en-US" sz="2000" b="1" dirty="0"/>
                  <a:t>（</a:t>
                </a:r>
                <a:r>
                  <a:rPr lang="en-US" altLang="zh-CN" sz="2000" b="1" dirty="0"/>
                  <a:t>1</a:t>
                </a:r>
                <a:r>
                  <a:rPr lang="zh-CN" altLang="en-US" sz="2000" b="1" dirty="0"/>
                  <a:t>）</a:t>
                </a:r>
                <a:r>
                  <a:rPr lang="zh-CN" altLang="zh-CN" sz="2000" b="1" dirty="0"/>
                  <a:t>含义：</a:t>
                </a:r>
                <a:r>
                  <a:rPr lang="en-US" altLang="zh-CN" sz="2000" b="1" dirty="0"/>
                  <a:t>        </a:t>
                </a:r>
                <a14:m>
                  <m:oMath xmlns:m="http://schemas.openxmlformats.org/officeDocument/2006/math">
                    <m:r>
                      <a:rPr lang="zh-CN" altLang="zh-CN" sz="2000" b="1" i="1" smtClean="0">
                        <a:latin typeface="Cambria Math" panose="02040503050406030204" pitchFamily="18" charset="0"/>
                      </a:rPr>
                      <m:t>𝑄</m:t>
                    </m:r>
                    <m:r>
                      <a:rPr lang="zh-CN" altLang="zh-CN" sz="2000" b="1" i="1" smtClean="0">
                        <a:latin typeface="Cambria Math" panose="02040503050406030204" pitchFamily="18" charset="0"/>
                      </a:rPr>
                      <m:t>=</m:t>
                    </m:r>
                    <m:r>
                      <a:rPr lang="zh-CN" altLang="zh-CN" sz="2000" b="1" i="1" smtClean="0">
                        <a:latin typeface="Cambria Math" panose="02040503050406030204" pitchFamily="18" charset="0"/>
                      </a:rPr>
                      <m:t>𝑓</m:t>
                    </m:r>
                    <m:r>
                      <a:rPr lang="zh-CN" altLang="en-US" sz="2000" b="1" i="1">
                        <a:latin typeface="Cambria Math" panose="02040503050406030204" pitchFamily="18" charset="0"/>
                      </a:rPr>
                      <m:t>（</m:t>
                    </m:r>
                    <m:r>
                      <a:rPr lang="zh-CN" altLang="en-US" sz="2000" b="1" i="1" smtClean="0">
                        <a:latin typeface="Cambria Math" panose="02040503050406030204" pitchFamily="18" charset="0"/>
                      </a:rPr>
                      <m:t>𝑥</m:t>
                    </m:r>
                    <m:r>
                      <a:rPr lang="zh-CN" altLang="en-US" sz="2000" b="1" i="1" smtClean="0">
                        <a:latin typeface="Cambria Math" panose="02040503050406030204" pitchFamily="18" charset="0"/>
                      </a:rPr>
                      <m:t>,</m:t>
                    </m:r>
                    <m:sSub>
                      <m:sSubPr>
                        <m:ctrlPr>
                          <a:rPr lang="zh-CN" altLang="en-US" sz="2000" b="1" i="1">
                            <a:latin typeface="Cambria Math" panose="02040503050406030204" pitchFamily="18" charset="0"/>
                          </a:rPr>
                        </m:ctrlPr>
                      </m:sSubPr>
                      <m:e>
                        <m:r>
                          <a:rPr lang="zh-CN" altLang="en-US" sz="2000" b="1" i="1">
                            <a:latin typeface="Cambria Math" panose="02040503050406030204" pitchFamily="18" charset="0"/>
                          </a:rPr>
                          <m:t>𝑥</m:t>
                        </m:r>
                      </m:e>
                      <m:sub>
                        <m:r>
                          <a:rPr lang="zh-CN" altLang="en-US" sz="2000" b="1" i="1">
                            <a:latin typeface="Cambria Math" panose="02040503050406030204" pitchFamily="18" charset="0"/>
                          </a:rPr>
                          <m:t>2</m:t>
                        </m:r>
                      </m:sub>
                    </m:sSub>
                    <m:sSub>
                      <m:sSubPr>
                        <m:ctrlPr>
                          <a:rPr lang="zh-CN" altLang="en-US" sz="2000" b="1" i="1">
                            <a:latin typeface="Cambria Math" panose="02040503050406030204" pitchFamily="18" charset="0"/>
                          </a:rPr>
                        </m:ctrlPr>
                      </m:sSubPr>
                      <m:e>
                        <m:r>
                          <a:rPr lang="en-US" altLang="zh-CN" sz="2000" b="1" i="1" smtClean="0">
                            <a:latin typeface="Cambria Math" panose="02040503050406030204" pitchFamily="18" charset="0"/>
                          </a:rPr>
                          <m:t>,···</m:t>
                        </m:r>
                        <m:r>
                          <a:rPr lang="zh-CN" altLang="en-US" sz="2000" b="1" i="1">
                            <a:latin typeface="Cambria Math" panose="02040503050406030204" pitchFamily="18" charset="0"/>
                          </a:rPr>
                          <m:t>𝑥</m:t>
                        </m:r>
                      </m:e>
                      <m:sub>
                        <m:r>
                          <a:rPr lang="zh-CN" altLang="en-US" sz="2000" b="1" i="1">
                            <a:latin typeface="Cambria Math" panose="02040503050406030204" pitchFamily="18" charset="0"/>
                          </a:rPr>
                          <m:t>𝑛</m:t>
                        </m:r>
                      </m:sub>
                    </m:sSub>
                    <m:r>
                      <a:rPr lang="zh-CN" altLang="en-US" sz="2000" b="1" i="1">
                        <a:latin typeface="Cambria Math" panose="02040503050406030204" pitchFamily="18" charset="0"/>
                      </a:rPr>
                      <m:t>）</m:t>
                    </m:r>
                  </m:oMath>
                </a14:m>
                <a:endParaRPr lang="zh-CN" altLang="zh-CN" sz="2000" dirty="0"/>
              </a:p>
              <a:p>
                <a:pPr>
                  <a:lnSpc>
                    <a:spcPct val="150000"/>
                  </a:lnSpc>
                </a:pPr>
                <a:r>
                  <a:rPr lang="zh-CN" altLang="zh-CN" sz="2000" b="1" dirty="0"/>
                  <a:t>生产函数</a:t>
                </a:r>
                <a:r>
                  <a:rPr lang="zh-CN" altLang="zh-CN" sz="2000" dirty="0"/>
                  <a:t>表示一定时期内，</a:t>
                </a:r>
                <a:r>
                  <a:rPr lang="zh-CN" altLang="zh-CN" sz="2000" b="1" dirty="0">
                    <a:solidFill>
                      <a:srgbClr val="FF0000"/>
                    </a:solidFill>
                  </a:rPr>
                  <a:t>在技术不变的情况下</a:t>
                </a:r>
                <a:r>
                  <a:rPr lang="zh-CN" altLang="zh-CN" sz="2000" dirty="0"/>
                  <a:t>，生产中所使用的各种</a:t>
                </a:r>
                <a:r>
                  <a:rPr lang="zh-CN" altLang="zh-CN" sz="2000" b="1" dirty="0">
                    <a:solidFill>
                      <a:srgbClr val="FF0000"/>
                    </a:solidFill>
                  </a:rPr>
                  <a:t>生产要素的数量与所能生产的最大产量</a:t>
                </a:r>
                <a:r>
                  <a:rPr lang="zh-CN" altLang="zh-CN" sz="2000" dirty="0"/>
                  <a:t>之间的函数关系。生产函数是生产要素投入量和产品产出量之间的关系。</a:t>
                </a:r>
              </a:p>
              <a:p>
                <a:pPr>
                  <a:lnSpc>
                    <a:spcPct val="150000"/>
                  </a:lnSpc>
                </a:pPr>
                <a:r>
                  <a:rPr lang="zh-CN" altLang="zh-CN" sz="2000" dirty="0">
                    <a:solidFill>
                      <a:srgbClr val="FF0000"/>
                    </a:solidFill>
                  </a:rPr>
                  <a:t>【</a:t>
                </a:r>
                <a:r>
                  <a:rPr lang="zh-CN" altLang="en-US" sz="2000" dirty="0">
                    <a:solidFill>
                      <a:srgbClr val="FF0000"/>
                    </a:solidFill>
                  </a:rPr>
                  <a:t>注意</a:t>
                </a:r>
                <a:r>
                  <a:rPr lang="en-US" altLang="zh-CN" sz="2000" dirty="0">
                    <a:solidFill>
                      <a:srgbClr val="FF0000"/>
                    </a:solidFill>
                  </a:rPr>
                  <a:t>1</a:t>
                </a:r>
                <a:r>
                  <a:rPr lang="zh-CN" altLang="zh-CN" sz="2000" dirty="0">
                    <a:solidFill>
                      <a:srgbClr val="FF0000"/>
                    </a:solidFill>
                  </a:rPr>
                  <a:t>】</a:t>
                </a:r>
                <a:r>
                  <a:rPr lang="zh-CN" altLang="zh-CN" sz="2000" b="1" dirty="0"/>
                  <a:t>生产函数的前提条件：技术不变</a:t>
                </a:r>
                <a:endParaRPr lang="zh-CN" altLang="zh-CN" sz="2000" dirty="0"/>
              </a:p>
              <a:p>
                <a:pPr>
                  <a:lnSpc>
                    <a:spcPct val="150000"/>
                  </a:lnSpc>
                </a:pPr>
                <a:r>
                  <a:rPr lang="zh-CN" altLang="zh-CN" sz="2000" dirty="0">
                    <a:solidFill>
                      <a:srgbClr val="FF0000"/>
                    </a:solidFill>
                  </a:rPr>
                  <a:t>【</a:t>
                </a:r>
                <a:r>
                  <a:rPr lang="zh-CN" altLang="en-US" sz="2000" dirty="0">
                    <a:solidFill>
                      <a:srgbClr val="FF0000"/>
                    </a:solidFill>
                  </a:rPr>
                  <a:t>注意</a:t>
                </a:r>
                <a:r>
                  <a:rPr lang="en-US" altLang="zh-CN" sz="2000" dirty="0">
                    <a:solidFill>
                      <a:srgbClr val="FF0000"/>
                    </a:solidFill>
                  </a:rPr>
                  <a:t>2</a:t>
                </a:r>
                <a:r>
                  <a:rPr lang="zh-CN" altLang="zh-CN" sz="2000" dirty="0">
                    <a:solidFill>
                      <a:srgbClr val="FF0000"/>
                    </a:solidFill>
                  </a:rPr>
                  <a:t>】</a:t>
                </a:r>
                <a:r>
                  <a:rPr lang="zh-CN" altLang="zh-CN" sz="2000" b="1" dirty="0"/>
                  <a:t>生产函数是最大产量与要素投入</a:t>
                </a:r>
                <a:r>
                  <a:rPr lang="zh-CN" altLang="en-US" sz="2000" b="1" dirty="0"/>
                  <a:t>量</a:t>
                </a:r>
                <a:r>
                  <a:rPr lang="zh-CN" altLang="zh-CN" sz="2000" b="1" dirty="0"/>
                  <a:t>之间的函数关系</a:t>
                </a:r>
                <a:endParaRPr lang="zh-CN" altLang="zh-CN" sz="2000" dirty="0"/>
              </a:p>
            </p:txBody>
          </p:sp>
        </mc:Choice>
        <mc:Fallback xmlns="">
          <p:sp>
            <p:nvSpPr>
              <p:cNvPr id="72" name="TextBox 38"/>
              <p:cNvSpPr txBox="1">
                <a:spLocks noRot="1" noChangeAspect="1" noMove="1" noResize="1" noEditPoints="1" noAdjustHandles="1" noChangeArrowheads="1" noChangeShapeType="1" noTextEdit="1"/>
              </p:cNvSpPr>
              <p:nvPr/>
            </p:nvSpPr>
            <p:spPr>
              <a:xfrm>
                <a:off x="493988" y="1683562"/>
                <a:ext cx="11204024" cy="5131148"/>
              </a:xfrm>
              <a:prstGeom prst="rect">
                <a:avLst/>
              </a:prstGeom>
              <a:blipFill>
                <a:blip r:embed="rId3"/>
                <a:stretch>
                  <a:fillRect l="-2448" t="-1781" r="-1306" b="-2019"/>
                </a:stretch>
              </a:blipFill>
            </p:spPr>
            <p:txBody>
              <a:bodyPr/>
              <a:lstStyle/>
              <a:p>
                <a:r>
                  <a:rPr lang="zh-CN" altLang="en-US">
                    <a:noFill/>
                  </a:rPr>
                  <a:t> </a:t>
                </a:r>
              </a:p>
            </p:txBody>
          </p:sp>
        </mc:Fallback>
      </mc:AlternateContent>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4"/>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4"/>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sp>
        <p:nvSpPr>
          <p:cNvPr id="11" name="箭头: 下 10">
            <a:extLst>
              <a:ext uri="{FF2B5EF4-FFF2-40B4-BE49-F238E27FC236}">
                <a16:creationId xmlns:a16="http://schemas.microsoft.com/office/drawing/2014/main" id="{13885818-4F2A-426D-B796-9264A24A35F9}"/>
              </a:ext>
            </a:extLst>
          </p:cNvPr>
          <p:cNvSpPr/>
          <p:nvPr/>
        </p:nvSpPr>
        <p:spPr>
          <a:xfrm>
            <a:off x="3072972" y="2757714"/>
            <a:ext cx="385042" cy="6712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箭头: 下 11">
            <a:extLst>
              <a:ext uri="{FF2B5EF4-FFF2-40B4-BE49-F238E27FC236}">
                <a16:creationId xmlns:a16="http://schemas.microsoft.com/office/drawing/2014/main" id="{431CF48F-688B-4FE1-8B30-740C79630F7D}"/>
              </a:ext>
            </a:extLst>
          </p:cNvPr>
          <p:cNvSpPr/>
          <p:nvPr/>
        </p:nvSpPr>
        <p:spPr>
          <a:xfrm>
            <a:off x="8035004" y="2715985"/>
            <a:ext cx="385042" cy="6712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箭头: 下 12">
            <a:extLst>
              <a:ext uri="{FF2B5EF4-FFF2-40B4-BE49-F238E27FC236}">
                <a16:creationId xmlns:a16="http://schemas.microsoft.com/office/drawing/2014/main" id="{1B504956-EE49-44EB-A301-FC4F180209B7}"/>
              </a:ext>
            </a:extLst>
          </p:cNvPr>
          <p:cNvSpPr/>
          <p:nvPr/>
        </p:nvSpPr>
        <p:spPr>
          <a:xfrm>
            <a:off x="7192976" y="2705099"/>
            <a:ext cx="385042" cy="6712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040272848"/>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mc:AlternateContent xmlns:mc="http://schemas.openxmlformats.org/markup-compatibility/2006" xmlns:a14="http://schemas.microsoft.com/office/drawing/2010/main">
        <mc:Choice Requires="a14">
          <p:sp>
            <p:nvSpPr>
              <p:cNvPr id="72" name="TextBox 38"/>
              <p:cNvSpPr txBox="1"/>
              <p:nvPr/>
            </p:nvSpPr>
            <p:spPr>
              <a:xfrm>
                <a:off x="361299" y="1426744"/>
                <a:ext cx="11469401" cy="4146904"/>
              </a:xfrm>
              <a:prstGeom prst="rect">
                <a:avLst/>
              </a:prstGeom>
              <a:noFill/>
            </p:spPr>
            <p:txBody>
              <a:bodyPr wrap="square" lIns="0" rIns="0" bIns="0" rtlCol="0">
                <a:spAutoFit/>
              </a:bodyPr>
              <a:lstStyle/>
              <a:p>
                <a:pPr>
                  <a:lnSpc>
                    <a:spcPct val="150000"/>
                  </a:lnSpc>
                </a:pPr>
                <a:r>
                  <a:rPr lang="en-US" altLang="zh-CN" sz="2400" b="1" dirty="0"/>
                  <a:t>3</a:t>
                </a:r>
                <a:r>
                  <a:rPr lang="zh-CN" altLang="en-US" sz="2400" b="1" dirty="0"/>
                  <a:t>、</a:t>
                </a:r>
                <a:r>
                  <a:rPr lang="zh-CN" altLang="zh-CN" sz="2400" b="1" dirty="0"/>
                  <a:t>一种可变要素的生产函数</a:t>
                </a:r>
                <a:r>
                  <a:rPr lang="en-US" altLang="zh-CN" sz="2800" b="1" dirty="0">
                    <a:solidFill>
                      <a:srgbClr val="FF0000"/>
                    </a:solidFill>
                  </a:rPr>
                  <a:t>----</a:t>
                </a:r>
                <a:r>
                  <a:rPr lang="zh-CN" altLang="zh-CN" sz="2800" dirty="0">
                    <a:solidFill>
                      <a:srgbClr val="FF0000"/>
                    </a:solidFill>
                  </a:rPr>
                  <a:t>短期生产函数</a:t>
                </a:r>
                <a:endParaRPr lang="en-US" altLang="zh-CN" sz="2800" dirty="0">
                  <a:solidFill>
                    <a:srgbClr val="FF0000"/>
                  </a:solidFill>
                </a:endParaRPr>
              </a:p>
              <a:p>
                <a:pPr>
                  <a:lnSpc>
                    <a:spcPct val="150000"/>
                  </a:lnSpc>
                </a:pPr>
                <a14:m>
                  <m:oMathPara xmlns:m="http://schemas.openxmlformats.org/officeDocument/2006/math">
                    <m:oMathParaPr>
                      <m:jc m:val="centerGroup"/>
                    </m:oMathParaPr>
                    <m:oMath xmlns:m="http://schemas.openxmlformats.org/officeDocument/2006/math">
                      <m:r>
                        <a:rPr lang="zh-CN" altLang="zh-CN" sz="2800" i="1" dirty="0" smtClean="0">
                          <a:solidFill>
                            <a:srgbClr val="FF0000"/>
                          </a:solidFill>
                          <a:latin typeface="Cambria Math" panose="02040503050406030204" pitchFamily="18" charset="0"/>
                        </a:rPr>
                        <m:t>𝑄</m:t>
                      </m:r>
                      <m:r>
                        <a:rPr lang="zh-CN" altLang="zh-CN" sz="2800" i="0" dirty="0">
                          <a:solidFill>
                            <a:srgbClr val="FF0000"/>
                          </a:solidFill>
                          <a:latin typeface="Cambria Math" panose="02040503050406030204" pitchFamily="18" charset="0"/>
                        </a:rPr>
                        <m:t>=</m:t>
                      </m:r>
                      <m:r>
                        <a:rPr lang="zh-CN" altLang="zh-CN" sz="2800" i="1" dirty="0">
                          <a:solidFill>
                            <a:srgbClr val="FF0000"/>
                          </a:solidFill>
                          <a:latin typeface="Cambria Math" panose="02040503050406030204" pitchFamily="18" charset="0"/>
                        </a:rPr>
                        <m:t>𝑓</m:t>
                      </m:r>
                      <m:r>
                        <a:rPr lang="en-US" altLang="zh-CN" sz="2800" b="0" i="1" dirty="0" smtClean="0">
                          <a:solidFill>
                            <a:srgbClr val="FF0000"/>
                          </a:solidFill>
                          <a:latin typeface="Cambria Math" panose="02040503050406030204" pitchFamily="18" charset="0"/>
                        </a:rPr>
                        <m:t>(</m:t>
                      </m:r>
                      <m:r>
                        <a:rPr lang="en-US" altLang="zh-CN" sz="2800" b="0" i="1" dirty="0" smtClean="0">
                          <a:solidFill>
                            <a:srgbClr val="FF0000"/>
                          </a:solidFill>
                          <a:latin typeface="Cambria Math" panose="02040503050406030204" pitchFamily="18" charset="0"/>
                        </a:rPr>
                        <m:t>𝐿</m:t>
                      </m:r>
                      <m:r>
                        <a:rPr lang="en-US" altLang="zh-CN" sz="2800" b="0" i="1" dirty="0" smtClean="0">
                          <a:solidFill>
                            <a:srgbClr val="FF0000"/>
                          </a:solidFill>
                          <a:latin typeface="Cambria Math" panose="02040503050406030204" pitchFamily="18" charset="0"/>
                        </a:rPr>
                        <m:t>,</m:t>
                      </m:r>
                      <m:acc>
                        <m:accPr>
                          <m:chr m:val="̅"/>
                          <m:ctrlPr>
                            <a:rPr lang="en-US" altLang="zh-CN" sz="2800" b="0" i="1" dirty="0" smtClean="0">
                              <a:solidFill>
                                <a:srgbClr val="FF0000"/>
                              </a:solidFill>
                              <a:latin typeface="Cambria Math" panose="02040503050406030204" pitchFamily="18" charset="0"/>
                            </a:rPr>
                          </m:ctrlPr>
                        </m:accPr>
                        <m:e>
                          <m:r>
                            <a:rPr lang="en-US" altLang="zh-CN" sz="2800" b="0" i="1" dirty="0" smtClean="0">
                              <a:solidFill>
                                <a:srgbClr val="FF0000"/>
                              </a:solidFill>
                              <a:latin typeface="Cambria Math" panose="02040503050406030204" pitchFamily="18" charset="0"/>
                            </a:rPr>
                            <m:t>𝑘</m:t>
                          </m:r>
                        </m:e>
                      </m:acc>
                      <m:r>
                        <a:rPr lang="en-US" altLang="zh-CN" sz="2800" b="0" i="1" dirty="0" smtClean="0">
                          <a:solidFill>
                            <a:srgbClr val="FF0000"/>
                          </a:solidFill>
                          <a:latin typeface="Cambria Math" panose="02040503050406030204" pitchFamily="18" charset="0"/>
                        </a:rPr>
                        <m:t>)</m:t>
                      </m:r>
                    </m:oMath>
                  </m:oMathPara>
                </a14:m>
                <a:endParaRPr lang="zh-CN" altLang="zh-CN" sz="2800" dirty="0">
                  <a:solidFill>
                    <a:srgbClr val="FF0000"/>
                  </a:solidFill>
                </a:endParaRPr>
              </a:p>
              <a:p>
                <a:pPr>
                  <a:lnSpc>
                    <a:spcPct val="150000"/>
                  </a:lnSpc>
                </a:pPr>
                <a:r>
                  <a:rPr lang="zh-CN" altLang="zh-CN" sz="2000" dirty="0"/>
                  <a:t>假设其他投入固定不变时，总产量的变化只取决于劳动量</a:t>
                </a:r>
                <a:r>
                  <a:rPr lang="en-US" altLang="zh-CN" sz="2000" dirty="0"/>
                  <a:t>L.</a:t>
                </a:r>
                <a:r>
                  <a:rPr lang="zh-CN" altLang="zh-CN" sz="2000" dirty="0"/>
                  <a:t>随着劳动量的变化，会引起总产量、平均产量和边际产量的变动。</a:t>
                </a:r>
              </a:p>
              <a:p>
                <a:pPr>
                  <a:lnSpc>
                    <a:spcPct val="150000"/>
                  </a:lnSpc>
                </a:pPr>
                <a:r>
                  <a:rPr lang="zh-CN" altLang="en-US" sz="2000" b="1" dirty="0"/>
                  <a:t>（</a:t>
                </a:r>
                <a:r>
                  <a:rPr lang="en-US" altLang="zh-CN" sz="2000" b="1" dirty="0"/>
                  <a:t>1</a:t>
                </a:r>
                <a:r>
                  <a:rPr lang="zh-CN" altLang="en-US" sz="2000" b="1" dirty="0"/>
                  <a:t>）</a:t>
                </a:r>
                <a:r>
                  <a:rPr lang="zh-CN" altLang="zh-CN" sz="2000" b="1" dirty="0"/>
                  <a:t>总产量（</a:t>
                </a:r>
                <a:r>
                  <a:rPr lang="en-US" altLang="zh-CN" sz="2000" b="1" dirty="0"/>
                  <a:t>TP</a:t>
                </a:r>
                <a:r>
                  <a:rPr lang="zh-CN" altLang="zh-CN" sz="2000" b="1" dirty="0"/>
                  <a:t>）：</a:t>
                </a:r>
                <a:r>
                  <a:rPr lang="zh-CN" altLang="zh-CN" sz="2000" dirty="0"/>
                  <a:t>生产出来的用实物单位衡量的产出总量</a:t>
                </a:r>
              </a:p>
              <a:p>
                <a:pPr>
                  <a:lnSpc>
                    <a:spcPct val="150000"/>
                  </a:lnSpc>
                </a:pPr>
                <a:r>
                  <a:rPr lang="zh-CN" altLang="en-US" sz="2000" b="1" dirty="0"/>
                  <a:t>（</a:t>
                </a:r>
                <a:r>
                  <a:rPr lang="en-US" altLang="zh-CN" sz="2000" b="1" dirty="0"/>
                  <a:t>2</a:t>
                </a:r>
                <a:r>
                  <a:rPr lang="zh-CN" altLang="en-US" sz="2000" b="1" dirty="0"/>
                  <a:t>）</a:t>
                </a:r>
                <a:r>
                  <a:rPr lang="zh-CN" altLang="zh-CN" sz="2000" b="1" dirty="0"/>
                  <a:t>平均产量</a:t>
                </a:r>
                <a:r>
                  <a:rPr lang="en-US" altLang="zh-CN" sz="2000" b="1" dirty="0"/>
                  <a:t>(AP)</a:t>
                </a:r>
                <a:r>
                  <a:rPr lang="zh-CN" altLang="zh-CN" sz="2000" b="1" dirty="0"/>
                  <a:t>：</a:t>
                </a:r>
                <a:r>
                  <a:rPr lang="zh-CN" altLang="zh-CN" sz="2000" dirty="0"/>
                  <a:t>总产量除以总投入的单位数</a:t>
                </a:r>
                <a:r>
                  <a:rPr lang="zh-CN" altLang="en-US" sz="2000" dirty="0"/>
                  <a:t>  </a:t>
                </a:r>
                <a:r>
                  <a:rPr lang="en-US" altLang="zh-CN" sz="2000" dirty="0"/>
                  <a:t>  </a:t>
                </a:r>
                <a:r>
                  <a:rPr lang="en-US" altLang="zh-CN" sz="2000" b="1" dirty="0">
                    <a:solidFill>
                      <a:srgbClr val="FF0000"/>
                    </a:solidFill>
                  </a:rPr>
                  <a:t>AP=TP</a:t>
                </a:r>
                <a14:m>
                  <m:oMath xmlns:m="http://schemas.openxmlformats.org/officeDocument/2006/math">
                    <m:r>
                      <a:rPr lang="en-US" altLang="zh-CN" sz="2000" b="1" i="1" smtClean="0">
                        <a:solidFill>
                          <a:srgbClr val="FF0000"/>
                        </a:solidFill>
                        <a:latin typeface="Cambria Math" panose="02040503050406030204" pitchFamily="18" charset="0"/>
                        <a:ea typeface="Cambria Math" panose="02040503050406030204" pitchFamily="18" charset="0"/>
                      </a:rPr>
                      <m:t>∕</m:t>
                    </m:r>
                  </m:oMath>
                </a14:m>
                <a:r>
                  <a:rPr lang="en-US" altLang="zh-CN" sz="2000" b="1" dirty="0">
                    <a:solidFill>
                      <a:srgbClr val="FF0000"/>
                    </a:solidFill>
                  </a:rPr>
                  <a:t> L</a:t>
                </a:r>
                <a:endParaRPr lang="zh-CN" altLang="zh-CN" sz="2000" b="1" dirty="0">
                  <a:solidFill>
                    <a:srgbClr val="FF0000"/>
                  </a:solidFill>
                </a:endParaRPr>
              </a:p>
              <a:p>
                <a:pPr>
                  <a:lnSpc>
                    <a:spcPct val="150000"/>
                  </a:lnSpc>
                </a:pPr>
                <a:r>
                  <a:rPr lang="zh-CN" altLang="en-US" sz="2000" b="1" dirty="0"/>
                  <a:t>（</a:t>
                </a:r>
                <a:r>
                  <a:rPr lang="en-US" altLang="zh-CN" sz="2000" b="1" dirty="0"/>
                  <a:t>3</a:t>
                </a:r>
                <a:r>
                  <a:rPr lang="zh-CN" altLang="en-US" sz="2000" b="1" dirty="0"/>
                  <a:t>）</a:t>
                </a:r>
                <a:r>
                  <a:rPr lang="zh-CN" altLang="zh-CN" sz="2000" b="1" dirty="0"/>
                  <a:t>边际产量（</a:t>
                </a:r>
                <a:r>
                  <a:rPr lang="en-US" altLang="zh-CN" sz="2000" b="1" dirty="0"/>
                  <a:t>MP</a:t>
                </a:r>
                <a:r>
                  <a:rPr lang="zh-CN" altLang="zh-CN" sz="2000" b="1" dirty="0"/>
                  <a:t>）：</a:t>
                </a:r>
                <a:r>
                  <a:rPr lang="zh-CN" altLang="zh-CN" sz="2000" dirty="0"/>
                  <a:t>在其他投入保持不变条件下，由于</a:t>
                </a:r>
                <a:r>
                  <a:rPr lang="zh-CN" altLang="zh-CN" sz="2000" b="1" dirty="0"/>
                  <a:t>新增一单位的投入而多生产出来的数量或产出</a:t>
                </a:r>
                <a:r>
                  <a:rPr lang="zh-CN" altLang="en-US" sz="2000" b="1" dirty="0"/>
                  <a:t>   </a:t>
                </a:r>
                <a:r>
                  <a:rPr lang="en-US" altLang="zh-CN" sz="2400" b="1" dirty="0">
                    <a:solidFill>
                      <a:srgbClr val="FF0000"/>
                    </a:solidFill>
                  </a:rPr>
                  <a:t>MP=</a:t>
                </a:r>
                <a14:m>
                  <m:oMath xmlns:m="http://schemas.openxmlformats.org/officeDocument/2006/math">
                    <m:r>
                      <a:rPr lang="en-US" altLang="zh-CN" sz="2400" b="1" i="1" smtClean="0">
                        <a:solidFill>
                          <a:srgbClr val="FF0000"/>
                        </a:solidFill>
                        <a:latin typeface="Cambria Math" panose="02040503050406030204" pitchFamily="18" charset="0"/>
                        <a:ea typeface="Cambria Math" panose="02040503050406030204" pitchFamily="18" charset="0"/>
                      </a:rPr>
                      <m:t>∆</m:t>
                    </m:r>
                    <m:r>
                      <a:rPr lang="en-US" altLang="zh-CN" sz="2400" b="1" i="1" smtClean="0">
                        <a:solidFill>
                          <a:srgbClr val="FF0000"/>
                        </a:solidFill>
                        <a:latin typeface="Cambria Math" panose="02040503050406030204" pitchFamily="18" charset="0"/>
                        <a:ea typeface="Cambria Math" panose="02040503050406030204" pitchFamily="18" charset="0"/>
                      </a:rPr>
                      <m:t>𝑻𝑷</m:t>
                    </m:r>
                    <m:r>
                      <a:rPr lang="en-US" altLang="zh-CN" sz="2400" b="1" i="1" smtClean="0">
                        <a:solidFill>
                          <a:srgbClr val="FF0000"/>
                        </a:solidFill>
                        <a:latin typeface="Cambria Math" panose="02040503050406030204" pitchFamily="18" charset="0"/>
                        <a:ea typeface="Cambria Math" panose="02040503050406030204" pitchFamily="18" charset="0"/>
                      </a:rPr>
                      <m:t>∕</m:t>
                    </m:r>
                    <m:r>
                      <a:rPr lang="en-US" altLang="zh-CN" sz="2400" b="1" i="1" smtClean="0">
                        <a:solidFill>
                          <a:srgbClr val="FF0000"/>
                        </a:solidFill>
                        <a:latin typeface="Cambria Math" panose="02040503050406030204" pitchFamily="18" charset="0"/>
                        <a:ea typeface="Cambria Math" panose="02040503050406030204" pitchFamily="18" charset="0"/>
                      </a:rPr>
                      <m:t>𝚫</m:t>
                    </m:r>
                    <m:r>
                      <a:rPr lang="en-US" altLang="zh-CN" sz="2400" b="1" i="1" smtClean="0">
                        <a:solidFill>
                          <a:srgbClr val="FF0000"/>
                        </a:solidFill>
                        <a:latin typeface="Cambria Math" panose="02040503050406030204" pitchFamily="18" charset="0"/>
                        <a:ea typeface="Cambria Math" panose="02040503050406030204" pitchFamily="18" charset="0"/>
                      </a:rPr>
                      <m:t>𝑳</m:t>
                    </m:r>
                  </m:oMath>
                </a14:m>
                <a:endParaRPr lang="zh-CN" altLang="zh-CN" sz="2400" dirty="0"/>
              </a:p>
            </p:txBody>
          </p:sp>
        </mc:Choice>
        <mc:Fallback xmlns="">
          <p:sp>
            <p:nvSpPr>
              <p:cNvPr id="72" name="TextBox 38"/>
              <p:cNvSpPr txBox="1">
                <a:spLocks noRot="1" noChangeAspect="1" noMove="1" noResize="1" noEditPoints="1" noAdjustHandles="1" noChangeArrowheads="1" noChangeShapeType="1" noTextEdit="1"/>
              </p:cNvSpPr>
              <p:nvPr/>
            </p:nvSpPr>
            <p:spPr>
              <a:xfrm>
                <a:off x="361299" y="1426744"/>
                <a:ext cx="11469401" cy="4146904"/>
              </a:xfrm>
              <a:prstGeom prst="rect">
                <a:avLst/>
              </a:prstGeom>
              <a:blipFill>
                <a:blip r:embed="rId3"/>
                <a:stretch>
                  <a:fillRect l="-1594" r="-1275" b="-3676"/>
                </a:stretch>
              </a:blipFill>
            </p:spPr>
            <p:txBody>
              <a:bodyPr/>
              <a:lstStyle/>
              <a:p>
                <a:r>
                  <a:rPr lang="zh-CN" altLang="en-US">
                    <a:noFill/>
                  </a:rPr>
                  <a:t> </a:t>
                </a:r>
              </a:p>
            </p:txBody>
          </p:sp>
        </mc:Fallback>
      </mc:AlternateContent>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4"/>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4"/>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662900882"/>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550450" y="1406190"/>
            <a:ext cx="11469401" cy="3858236"/>
          </a:xfrm>
          <a:prstGeom prst="rect">
            <a:avLst/>
          </a:prstGeom>
          <a:noFill/>
        </p:spPr>
        <p:txBody>
          <a:bodyPr wrap="square" lIns="0" rIns="0" bIns="0" rtlCol="0">
            <a:spAutoFit/>
          </a:bodyPr>
          <a:lstStyle/>
          <a:p>
            <a:pPr>
              <a:lnSpc>
                <a:spcPct val="150000"/>
              </a:lnSpc>
            </a:pPr>
            <a:r>
              <a:rPr lang="zh-CN" altLang="zh-CN" sz="2400" dirty="0"/>
              <a:t>如投入劳动的数量为</a:t>
            </a:r>
            <a:r>
              <a:rPr lang="en-US" altLang="zh-CN" sz="2400" dirty="0"/>
              <a:t>0</a:t>
            </a:r>
            <a:r>
              <a:rPr lang="zh-CN" altLang="zh-CN" sz="2400" dirty="0"/>
              <a:t>单位，总产量为</a:t>
            </a:r>
            <a:r>
              <a:rPr lang="en-US" altLang="zh-CN" sz="2400" dirty="0"/>
              <a:t>0</a:t>
            </a:r>
            <a:br>
              <a:rPr lang="zh-CN" altLang="en-US" sz="2400" dirty="0"/>
            </a:br>
            <a:endParaRPr lang="zh-CN" altLang="zh-CN" sz="2400" dirty="0"/>
          </a:p>
          <a:p>
            <a:pPr>
              <a:lnSpc>
                <a:spcPct val="150000"/>
              </a:lnSpc>
            </a:pPr>
            <a:r>
              <a:rPr lang="zh-CN" altLang="zh-CN" sz="2400" dirty="0"/>
              <a:t>投入劳动的数量为</a:t>
            </a:r>
            <a:r>
              <a:rPr lang="en-US" altLang="zh-CN" sz="2400" dirty="0"/>
              <a:t>1</a:t>
            </a:r>
            <a:r>
              <a:rPr lang="zh-CN" altLang="zh-CN" sz="2400" dirty="0"/>
              <a:t>单位，总产量为</a:t>
            </a:r>
            <a:r>
              <a:rPr lang="en-US" altLang="zh-CN" sz="2400" dirty="0"/>
              <a:t>200</a:t>
            </a:r>
            <a:endParaRPr lang="zh-CN" altLang="zh-CN" sz="2400" dirty="0"/>
          </a:p>
          <a:p>
            <a:pPr>
              <a:lnSpc>
                <a:spcPct val="150000"/>
              </a:lnSpc>
            </a:pPr>
            <a:r>
              <a:rPr lang="zh-CN" altLang="zh-CN" sz="2400" dirty="0"/>
              <a:t>边际产量</a:t>
            </a:r>
            <a:r>
              <a:rPr lang="en-US" altLang="zh-CN" sz="2400" dirty="0"/>
              <a:t>=</a:t>
            </a:r>
            <a:r>
              <a:rPr lang="zh-CN" altLang="zh-CN" sz="2400" dirty="0"/>
              <a:t>（</a:t>
            </a:r>
            <a:r>
              <a:rPr lang="en-US" altLang="zh-CN" sz="2400" dirty="0"/>
              <a:t>200-0</a:t>
            </a:r>
            <a:r>
              <a:rPr lang="zh-CN" altLang="zh-CN" sz="2400" dirty="0"/>
              <a:t>）</a:t>
            </a:r>
            <a:r>
              <a:rPr lang="en-US" altLang="zh-CN" sz="2400" dirty="0"/>
              <a:t>/</a:t>
            </a:r>
            <a:r>
              <a:rPr lang="zh-CN" altLang="zh-CN" sz="2400" dirty="0"/>
              <a:t>（</a:t>
            </a:r>
            <a:r>
              <a:rPr lang="en-US" altLang="zh-CN" sz="2400" dirty="0"/>
              <a:t>1-0</a:t>
            </a:r>
            <a:r>
              <a:rPr lang="zh-CN" altLang="zh-CN" sz="2400" dirty="0"/>
              <a:t>）</a:t>
            </a:r>
            <a:r>
              <a:rPr lang="en-US" altLang="zh-CN" sz="2400" dirty="0"/>
              <a:t>=200</a:t>
            </a:r>
            <a:r>
              <a:rPr lang="zh-CN" altLang="en-US" sz="2400" dirty="0"/>
              <a:t>   </a:t>
            </a:r>
            <a:r>
              <a:rPr lang="zh-CN" altLang="zh-CN" sz="2400" dirty="0"/>
              <a:t>平均产量</a:t>
            </a:r>
            <a:r>
              <a:rPr lang="en-US" altLang="zh-CN" sz="2400" dirty="0"/>
              <a:t>=200/1=200.</a:t>
            </a:r>
            <a:endParaRPr lang="zh-CN" altLang="en-US" sz="2400" dirty="0"/>
          </a:p>
          <a:p>
            <a:pPr>
              <a:lnSpc>
                <a:spcPct val="150000"/>
              </a:lnSpc>
            </a:pPr>
            <a:endParaRPr lang="zh-CN" altLang="zh-CN" sz="2400" dirty="0"/>
          </a:p>
          <a:p>
            <a:pPr>
              <a:lnSpc>
                <a:spcPct val="150000"/>
              </a:lnSpc>
            </a:pPr>
            <a:r>
              <a:rPr lang="zh-CN" altLang="zh-CN" sz="2400" dirty="0"/>
              <a:t>投入劳动的数量为</a:t>
            </a:r>
            <a:r>
              <a:rPr lang="en-US" altLang="zh-CN" sz="2400" dirty="0"/>
              <a:t>2</a:t>
            </a:r>
            <a:r>
              <a:rPr lang="zh-CN" altLang="zh-CN" sz="2400" dirty="0"/>
              <a:t>单位，总产量为</a:t>
            </a:r>
            <a:r>
              <a:rPr lang="en-US" altLang="zh-CN" sz="2400" dirty="0"/>
              <a:t>300</a:t>
            </a:r>
            <a:endParaRPr lang="zh-CN" altLang="zh-CN" sz="2400" dirty="0"/>
          </a:p>
          <a:p>
            <a:pPr>
              <a:lnSpc>
                <a:spcPct val="150000"/>
              </a:lnSpc>
            </a:pPr>
            <a:r>
              <a:rPr lang="zh-CN" altLang="zh-CN" sz="2400" dirty="0"/>
              <a:t>边际产量</a:t>
            </a:r>
            <a:r>
              <a:rPr lang="en-US" altLang="zh-CN" sz="2400" dirty="0"/>
              <a:t>=</a:t>
            </a:r>
            <a:r>
              <a:rPr lang="zh-CN" altLang="zh-CN" sz="2400" dirty="0"/>
              <a:t>（</a:t>
            </a:r>
            <a:r>
              <a:rPr lang="en-US" altLang="zh-CN" sz="2400" dirty="0"/>
              <a:t>300-200</a:t>
            </a:r>
            <a:r>
              <a:rPr lang="zh-CN" altLang="zh-CN" sz="2400" dirty="0"/>
              <a:t>）</a:t>
            </a:r>
            <a:r>
              <a:rPr lang="en-US" altLang="zh-CN" sz="2400" dirty="0"/>
              <a:t>/</a:t>
            </a:r>
            <a:r>
              <a:rPr lang="zh-CN" altLang="zh-CN" sz="2400" dirty="0"/>
              <a:t>（</a:t>
            </a:r>
            <a:r>
              <a:rPr lang="en-US" altLang="zh-CN" sz="2400" dirty="0"/>
              <a:t>2-1</a:t>
            </a:r>
            <a:r>
              <a:rPr lang="zh-CN" altLang="zh-CN" sz="2400" dirty="0"/>
              <a:t>）</a:t>
            </a:r>
            <a:r>
              <a:rPr lang="en-US" altLang="zh-CN" sz="2400" dirty="0"/>
              <a:t>=100</a:t>
            </a:r>
            <a:r>
              <a:rPr lang="zh-CN" altLang="en-US" sz="2400" dirty="0"/>
              <a:t>   </a:t>
            </a:r>
            <a:r>
              <a:rPr lang="zh-CN" altLang="zh-CN" sz="2400" dirty="0"/>
              <a:t>平均产量</a:t>
            </a:r>
            <a:r>
              <a:rPr lang="en-US" altLang="zh-CN" sz="2400" dirty="0"/>
              <a:t>=300/2=150</a:t>
            </a:r>
            <a:endParaRPr lang="zh-CN" altLang="zh-CN"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47631405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sp>
        <p:nvSpPr>
          <p:cNvPr id="12" name="TextBox 38">
            <a:extLst>
              <a:ext uri="{FF2B5EF4-FFF2-40B4-BE49-F238E27FC236}">
                <a16:creationId xmlns:a16="http://schemas.microsoft.com/office/drawing/2014/main" id="{8E1107E6-DB55-5144-AF5D-91314846A3B4}"/>
              </a:ext>
            </a:extLst>
          </p:cNvPr>
          <p:cNvSpPr txBox="1"/>
          <p:nvPr/>
        </p:nvSpPr>
        <p:spPr>
          <a:xfrm>
            <a:off x="181650" y="1446142"/>
            <a:ext cx="11469401" cy="2077492"/>
          </a:xfrm>
          <a:prstGeom prst="rect">
            <a:avLst/>
          </a:prstGeom>
          <a:noFill/>
        </p:spPr>
        <p:txBody>
          <a:bodyPr wrap="square" lIns="0" rIns="0" bIns="0" rtlCol="0">
            <a:spAutoFit/>
          </a:bodyPr>
          <a:lstStyle/>
          <a:p>
            <a:pPr>
              <a:lnSpc>
                <a:spcPct val="150000"/>
              </a:lnSpc>
            </a:pPr>
            <a:endParaRPr lang="zh-CN" altLang="en-US" sz="2400" b="1" dirty="0"/>
          </a:p>
          <a:p>
            <a:r>
              <a:rPr lang="zh-CN" altLang="zh-CN" sz="2400" b="1" dirty="0"/>
              <a:t>总产量、平均产量和边际产量曲线及其位置关系（三点三线）</a:t>
            </a:r>
            <a:endParaRPr lang="en-US" altLang="zh-CN" sz="2400" b="1" dirty="0"/>
          </a:p>
          <a:p>
            <a:endParaRPr lang="en-US" altLang="zh-CN" sz="2400" b="1" dirty="0"/>
          </a:p>
          <a:p>
            <a:r>
              <a:rPr kumimoji="1" lang="zh-CN" altLang="en-US" sz="2400" dirty="0">
                <a:solidFill>
                  <a:sysClr val="windowText" lastClr="000000"/>
                </a:solidFill>
              </a:rPr>
              <a:t>边际产量线：</a:t>
            </a:r>
          </a:p>
          <a:p>
            <a:endParaRPr lang="en-US" altLang="zh-CN" sz="2400" b="1" dirty="0"/>
          </a:p>
        </p:txBody>
      </p:sp>
      <p:sp>
        <p:nvSpPr>
          <p:cNvPr id="13" name="TextBox 38">
            <a:extLst>
              <a:ext uri="{FF2B5EF4-FFF2-40B4-BE49-F238E27FC236}">
                <a16:creationId xmlns:a16="http://schemas.microsoft.com/office/drawing/2014/main" id="{6C3EEB26-0F23-6340-9800-EEE7E7F3F16C}"/>
              </a:ext>
            </a:extLst>
          </p:cNvPr>
          <p:cNvSpPr txBox="1"/>
          <p:nvPr/>
        </p:nvSpPr>
        <p:spPr>
          <a:xfrm>
            <a:off x="349193" y="3309435"/>
            <a:ext cx="6759769" cy="2750240"/>
          </a:xfrm>
          <a:prstGeom prst="rect">
            <a:avLst/>
          </a:prstGeom>
          <a:noFill/>
        </p:spPr>
        <p:txBody>
          <a:bodyPr wrap="square" lIns="0" rIns="0" bIns="0" rtlCol="0">
            <a:spAutoFit/>
          </a:bodyPr>
          <a:lstStyle/>
          <a:p>
            <a:pPr>
              <a:lnSpc>
                <a:spcPct val="150000"/>
              </a:lnSpc>
            </a:pPr>
            <a:r>
              <a:rPr lang="zh-CN" altLang="en-US" sz="2400" b="1" dirty="0">
                <a:solidFill>
                  <a:srgbClr val="FF0000"/>
                </a:solidFill>
              </a:rPr>
              <a:t>边际产量递减规律</a:t>
            </a:r>
            <a:r>
              <a:rPr lang="zh-CN" altLang="en-US" sz="2400" dirty="0"/>
              <a:t>也称为边际报酬递减规律，是指在技术水平和其他投入保持不变条件下，连续追加一种生产要素的投入量，总存在一个</a:t>
            </a:r>
            <a:r>
              <a:rPr lang="zh-CN" altLang="en-US" sz="2400" b="1" dirty="0">
                <a:solidFill>
                  <a:srgbClr val="FF0000"/>
                </a:solidFill>
              </a:rPr>
              <a:t>临界点</a:t>
            </a:r>
            <a:r>
              <a:rPr lang="en-US" altLang="zh-CN" sz="2400" b="1" dirty="0">
                <a:solidFill>
                  <a:srgbClr val="FF0000"/>
                </a:solidFill>
              </a:rPr>
              <a:t>L</a:t>
            </a:r>
            <a:r>
              <a:rPr lang="en-US" altLang="zh-CN" sz="2400" b="1" baseline="-25000" dirty="0">
                <a:solidFill>
                  <a:srgbClr val="FF0000"/>
                </a:solidFill>
              </a:rPr>
              <a:t>1 </a:t>
            </a:r>
            <a:r>
              <a:rPr lang="zh-CN" altLang="en-US" sz="2400" dirty="0"/>
              <a:t>，在这一点之前，边际产量递增，超过这一点，边际产量将出现递减的趋势，直至出现负值。</a:t>
            </a:r>
            <a:endParaRPr lang="zh-CN" altLang="zh-CN" sz="2400" dirty="0"/>
          </a:p>
        </p:txBody>
      </p:sp>
      <p:cxnSp>
        <p:nvCxnSpPr>
          <p:cNvPr id="4" name="直线箭头连接符 3">
            <a:extLst>
              <a:ext uri="{FF2B5EF4-FFF2-40B4-BE49-F238E27FC236}">
                <a16:creationId xmlns:a16="http://schemas.microsoft.com/office/drawing/2014/main" id="{6CEA6C67-3F4C-DB46-88D6-4F58D20123D5}"/>
              </a:ext>
            </a:extLst>
          </p:cNvPr>
          <p:cNvCxnSpPr/>
          <p:nvPr/>
        </p:nvCxnSpPr>
        <p:spPr>
          <a:xfrm>
            <a:off x="7653753" y="6132696"/>
            <a:ext cx="329054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直线箭头连接符 13">
            <a:extLst>
              <a:ext uri="{FF2B5EF4-FFF2-40B4-BE49-F238E27FC236}">
                <a16:creationId xmlns:a16="http://schemas.microsoft.com/office/drawing/2014/main" id="{121F135F-A866-3149-9C74-0B50FADD53EE}"/>
              </a:ext>
            </a:extLst>
          </p:cNvPr>
          <p:cNvCxnSpPr>
            <a:cxnSpLocks/>
          </p:cNvCxnSpPr>
          <p:nvPr/>
        </p:nvCxnSpPr>
        <p:spPr>
          <a:xfrm flipV="1">
            <a:off x="7653753" y="3436308"/>
            <a:ext cx="0" cy="26963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文本框 15">
            <a:extLst>
              <a:ext uri="{FF2B5EF4-FFF2-40B4-BE49-F238E27FC236}">
                <a16:creationId xmlns:a16="http://schemas.microsoft.com/office/drawing/2014/main" id="{C4C9D707-353E-AD45-930F-53B4520083FA}"/>
              </a:ext>
            </a:extLst>
          </p:cNvPr>
          <p:cNvSpPr txBox="1"/>
          <p:nvPr/>
        </p:nvSpPr>
        <p:spPr>
          <a:xfrm>
            <a:off x="7201944" y="3286886"/>
            <a:ext cx="451809" cy="369332"/>
          </a:xfrm>
          <a:prstGeom prst="rect">
            <a:avLst/>
          </a:prstGeom>
          <a:noFill/>
        </p:spPr>
        <p:txBody>
          <a:bodyPr wrap="square" rtlCol="0">
            <a:spAutoFit/>
          </a:bodyPr>
          <a:lstStyle/>
          <a:p>
            <a:r>
              <a:rPr kumimoji="1" lang="en-US" altLang="zh-CN" dirty="0"/>
              <a:t>Q</a:t>
            </a:r>
            <a:endParaRPr kumimoji="1" lang="zh-CN" altLang="en-US" dirty="0"/>
          </a:p>
        </p:txBody>
      </p:sp>
      <p:sp>
        <p:nvSpPr>
          <p:cNvPr id="18" name="文本框 17">
            <a:extLst>
              <a:ext uri="{FF2B5EF4-FFF2-40B4-BE49-F238E27FC236}">
                <a16:creationId xmlns:a16="http://schemas.microsoft.com/office/drawing/2014/main" id="{B869B8E4-CB11-A348-BE8E-61229599E3C6}"/>
              </a:ext>
            </a:extLst>
          </p:cNvPr>
          <p:cNvSpPr txBox="1"/>
          <p:nvPr/>
        </p:nvSpPr>
        <p:spPr>
          <a:xfrm>
            <a:off x="7217578" y="5948030"/>
            <a:ext cx="451809" cy="369332"/>
          </a:xfrm>
          <a:prstGeom prst="rect">
            <a:avLst/>
          </a:prstGeom>
          <a:noFill/>
        </p:spPr>
        <p:txBody>
          <a:bodyPr wrap="square" rtlCol="0">
            <a:spAutoFit/>
          </a:bodyPr>
          <a:lstStyle/>
          <a:p>
            <a:r>
              <a:rPr kumimoji="1" lang="en-US" altLang="zh-CN" dirty="0"/>
              <a:t>0</a:t>
            </a:r>
            <a:endParaRPr kumimoji="1" lang="zh-CN" altLang="en-US" dirty="0"/>
          </a:p>
        </p:txBody>
      </p:sp>
      <p:sp>
        <p:nvSpPr>
          <p:cNvPr id="19" name="文本框 18">
            <a:extLst>
              <a:ext uri="{FF2B5EF4-FFF2-40B4-BE49-F238E27FC236}">
                <a16:creationId xmlns:a16="http://schemas.microsoft.com/office/drawing/2014/main" id="{3F1812A3-E7BD-B54F-8D55-AE2F510F3F79}"/>
              </a:ext>
            </a:extLst>
          </p:cNvPr>
          <p:cNvSpPr txBox="1"/>
          <p:nvPr/>
        </p:nvSpPr>
        <p:spPr>
          <a:xfrm>
            <a:off x="10888299" y="5955960"/>
            <a:ext cx="451809" cy="369332"/>
          </a:xfrm>
          <a:prstGeom prst="rect">
            <a:avLst/>
          </a:prstGeom>
          <a:noFill/>
        </p:spPr>
        <p:txBody>
          <a:bodyPr wrap="square" rtlCol="0">
            <a:spAutoFit/>
          </a:bodyPr>
          <a:lstStyle/>
          <a:p>
            <a:r>
              <a:rPr kumimoji="1" lang="en-US" altLang="zh-CN" dirty="0"/>
              <a:t>L</a:t>
            </a:r>
            <a:endParaRPr kumimoji="1" lang="zh-CN" altLang="en-US" dirty="0"/>
          </a:p>
        </p:txBody>
      </p:sp>
      <p:sp>
        <p:nvSpPr>
          <p:cNvPr id="20" name="文本框 19">
            <a:extLst>
              <a:ext uri="{FF2B5EF4-FFF2-40B4-BE49-F238E27FC236}">
                <a16:creationId xmlns:a16="http://schemas.microsoft.com/office/drawing/2014/main" id="{4F321A9A-AD60-F841-B97C-A07D0C3B6C15}"/>
              </a:ext>
            </a:extLst>
          </p:cNvPr>
          <p:cNvSpPr txBox="1"/>
          <p:nvPr/>
        </p:nvSpPr>
        <p:spPr>
          <a:xfrm>
            <a:off x="8067200" y="6131649"/>
            <a:ext cx="451809" cy="369332"/>
          </a:xfrm>
          <a:prstGeom prst="rect">
            <a:avLst/>
          </a:prstGeom>
          <a:noFill/>
        </p:spPr>
        <p:txBody>
          <a:bodyPr wrap="square" rtlCol="0">
            <a:spAutoFit/>
          </a:bodyPr>
          <a:lstStyle/>
          <a:p>
            <a:r>
              <a:rPr lang="en-US" altLang="zh-CN" dirty="0"/>
              <a:t>L</a:t>
            </a:r>
            <a:r>
              <a:rPr lang="en-US" altLang="zh-CN" baseline="-25000" dirty="0"/>
              <a:t>1</a:t>
            </a:r>
            <a:endParaRPr kumimoji="1" lang="zh-CN" altLang="en-US" dirty="0"/>
          </a:p>
        </p:txBody>
      </p:sp>
      <p:sp>
        <p:nvSpPr>
          <p:cNvPr id="21" name="文本框 20">
            <a:extLst>
              <a:ext uri="{FF2B5EF4-FFF2-40B4-BE49-F238E27FC236}">
                <a16:creationId xmlns:a16="http://schemas.microsoft.com/office/drawing/2014/main" id="{59142E18-3AB6-CD42-B6F8-AD9A3C9797E6}"/>
              </a:ext>
            </a:extLst>
          </p:cNvPr>
          <p:cNvSpPr txBox="1"/>
          <p:nvPr/>
        </p:nvSpPr>
        <p:spPr>
          <a:xfrm>
            <a:off x="9586868" y="6163135"/>
            <a:ext cx="451809" cy="369332"/>
          </a:xfrm>
          <a:prstGeom prst="rect">
            <a:avLst/>
          </a:prstGeom>
          <a:noFill/>
        </p:spPr>
        <p:txBody>
          <a:bodyPr wrap="square" rtlCol="0">
            <a:spAutoFit/>
          </a:bodyPr>
          <a:lstStyle/>
          <a:p>
            <a:r>
              <a:rPr lang="en-US" altLang="zh-CN" dirty="0"/>
              <a:t>L</a:t>
            </a:r>
            <a:r>
              <a:rPr lang="en-US" altLang="zh-CN" baseline="-25000" dirty="0"/>
              <a:t>3</a:t>
            </a:r>
            <a:endParaRPr kumimoji="1" lang="zh-CN" altLang="en-US" dirty="0"/>
          </a:p>
        </p:txBody>
      </p:sp>
      <p:sp>
        <p:nvSpPr>
          <p:cNvPr id="24" name="任意形状 23">
            <a:extLst>
              <a:ext uri="{FF2B5EF4-FFF2-40B4-BE49-F238E27FC236}">
                <a16:creationId xmlns:a16="http://schemas.microsoft.com/office/drawing/2014/main" id="{523C4629-B945-CA4A-BDD6-E479396859A8}"/>
              </a:ext>
            </a:extLst>
          </p:cNvPr>
          <p:cNvSpPr/>
          <p:nvPr/>
        </p:nvSpPr>
        <p:spPr>
          <a:xfrm>
            <a:off x="8018214" y="4191691"/>
            <a:ext cx="1949570" cy="2158023"/>
          </a:xfrm>
          <a:custGeom>
            <a:avLst/>
            <a:gdLst>
              <a:gd name="connsiteX0" fmla="*/ 0 w 1949570"/>
              <a:gd name="connsiteY0" fmla="*/ 484498 h 2158023"/>
              <a:gd name="connsiteX1" fmla="*/ 414068 w 1949570"/>
              <a:gd name="connsiteY1" fmla="*/ 104936 h 2158023"/>
              <a:gd name="connsiteX2" fmla="*/ 1949570 w 1949570"/>
              <a:gd name="connsiteY2" fmla="*/ 2158023 h 2158023"/>
            </a:gdLst>
            <a:ahLst/>
            <a:cxnLst>
              <a:cxn ang="0">
                <a:pos x="connsiteX0" y="connsiteY0"/>
              </a:cxn>
              <a:cxn ang="0">
                <a:pos x="connsiteX1" y="connsiteY1"/>
              </a:cxn>
              <a:cxn ang="0">
                <a:pos x="connsiteX2" y="connsiteY2"/>
              </a:cxn>
            </a:cxnLst>
            <a:rect l="l" t="t" r="r" b="b"/>
            <a:pathLst>
              <a:path w="1949570" h="2158023">
                <a:moveTo>
                  <a:pt x="0" y="484498"/>
                </a:moveTo>
                <a:cubicBezTo>
                  <a:pt x="44570" y="155256"/>
                  <a:pt x="89140" y="-173985"/>
                  <a:pt x="414068" y="104936"/>
                </a:cubicBezTo>
                <a:cubicBezTo>
                  <a:pt x="738996" y="383857"/>
                  <a:pt x="1344283" y="1270940"/>
                  <a:pt x="1949570" y="2158023"/>
                </a:cubicBezTo>
              </a:path>
            </a:pathLst>
          </a:custGeom>
          <a:noFill/>
          <a:ln w="412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26" name="直线连接符 25">
            <a:extLst>
              <a:ext uri="{FF2B5EF4-FFF2-40B4-BE49-F238E27FC236}">
                <a16:creationId xmlns:a16="http://schemas.microsoft.com/office/drawing/2014/main" id="{9C173631-017A-DE47-93A3-695E6BF09128}"/>
              </a:ext>
            </a:extLst>
          </p:cNvPr>
          <p:cNvCxnSpPr>
            <a:cxnSpLocks/>
          </p:cNvCxnSpPr>
          <p:nvPr/>
        </p:nvCxnSpPr>
        <p:spPr>
          <a:xfrm>
            <a:off x="8197357" y="4223897"/>
            <a:ext cx="0" cy="193923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30" name="文本框 29">
            <a:extLst>
              <a:ext uri="{FF2B5EF4-FFF2-40B4-BE49-F238E27FC236}">
                <a16:creationId xmlns:a16="http://schemas.microsoft.com/office/drawing/2014/main" id="{BDFE4EEF-A508-0F46-9585-38B7352374C7}"/>
              </a:ext>
            </a:extLst>
          </p:cNvPr>
          <p:cNvSpPr txBox="1"/>
          <p:nvPr/>
        </p:nvSpPr>
        <p:spPr>
          <a:xfrm>
            <a:off x="8198545" y="3821171"/>
            <a:ext cx="2267417" cy="369332"/>
          </a:xfrm>
          <a:prstGeom prst="rect">
            <a:avLst/>
          </a:prstGeom>
          <a:noFill/>
        </p:spPr>
        <p:txBody>
          <a:bodyPr wrap="square" rtlCol="0">
            <a:spAutoFit/>
          </a:bodyPr>
          <a:lstStyle/>
          <a:p>
            <a:r>
              <a:rPr lang="en-US" altLang="zh-CN" dirty="0"/>
              <a:t>L</a:t>
            </a:r>
            <a:r>
              <a:rPr lang="en-US" altLang="zh-CN" baseline="-25000" dirty="0"/>
              <a:t>1</a:t>
            </a:r>
            <a:r>
              <a:rPr lang="zh-CN" altLang="en-US" dirty="0"/>
              <a:t>时边际产量最大</a:t>
            </a:r>
            <a:endParaRPr kumimoji="1" lang="zh-CN" altLang="en-US" dirty="0"/>
          </a:p>
        </p:txBody>
      </p:sp>
      <p:sp>
        <p:nvSpPr>
          <p:cNvPr id="28" name="云形标注 27">
            <a:extLst>
              <a:ext uri="{FF2B5EF4-FFF2-40B4-BE49-F238E27FC236}">
                <a16:creationId xmlns:a16="http://schemas.microsoft.com/office/drawing/2014/main" id="{75EC32C7-79AC-7346-BD31-E6AE1A4D7460}"/>
              </a:ext>
            </a:extLst>
          </p:cNvPr>
          <p:cNvSpPr/>
          <p:nvPr/>
        </p:nvSpPr>
        <p:spPr>
          <a:xfrm>
            <a:off x="9715753" y="4040424"/>
            <a:ext cx="2267417" cy="896397"/>
          </a:xfrm>
          <a:prstGeom prst="cloudCallout">
            <a:avLst>
              <a:gd name="adj1" fmla="val -60344"/>
              <a:gd name="adj2" fmla="val 10676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dirty="0">
                <a:solidFill>
                  <a:sysClr val="windowText" lastClr="000000"/>
                </a:solidFill>
              </a:rPr>
              <a:t>边际产量线</a:t>
            </a:r>
          </a:p>
        </p:txBody>
      </p:sp>
    </p:spTree>
    <p:extLst>
      <p:ext uri="{BB962C8B-B14F-4D97-AF65-F5344CB8AC3E}">
        <p14:creationId xmlns:p14="http://schemas.microsoft.com/office/powerpoint/2010/main" val="1512028091"/>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anim calcmode="lin" valueType="num">
                                      <p:cBhvr>
                                        <p:cTn id="8" dur="500" fill="hold"/>
                                        <p:tgtEl>
                                          <p:spTgt spid="12"/>
                                        </p:tgtEl>
                                        <p:attrNameLst>
                                          <p:attrName>ppt_x</p:attrName>
                                        </p:attrNameLst>
                                      </p:cBhvr>
                                      <p:tavLst>
                                        <p:tav tm="0">
                                          <p:val>
                                            <p:strVal val="#ppt_x"/>
                                          </p:val>
                                        </p:tav>
                                        <p:tav tm="100000">
                                          <p:val>
                                            <p:strVal val="#ppt_x"/>
                                          </p:val>
                                        </p:tav>
                                      </p:tavLst>
                                    </p:anim>
                                    <p:anim calcmode="lin" valueType="num">
                                      <p:cBhvr>
                                        <p:cTn id="9" dur="450" decel="100000" fill="hold"/>
                                        <p:tgtEl>
                                          <p:spTgt spid="1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12"/>
                                        </p:tgtEl>
                                        <p:attrNameLst>
                                          <p:attrName>ppt_y</p:attrName>
                                        </p:attrNameLst>
                                      </p:cBhvr>
                                      <p:tavLst>
                                        <p:tav tm="0">
                                          <p:val>
                                            <p:strVal val="#ppt_y-.03"/>
                                          </p:val>
                                        </p:tav>
                                        <p:tav tm="100000">
                                          <p:val>
                                            <p:strVal val="#ppt_y"/>
                                          </p:val>
                                        </p:tav>
                                      </p:tavLst>
                                    </p:anim>
                                  </p:childTnLst>
                                </p:cTn>
                              </p:par>
                            </p:childTnLst>
                          </p:cTn>
                        </p:par>
                        <p:par>
                          <p:cTn id="11" fill="hold">
                            <p:stCondLst>
                              <p:cond delay="500"/>
                            </p:stCondLst>
                            <p:childTnLst>
                              <p:par>
                                <p:cTn id="12" presetID="37" presetClass="entr" presetSubtype="0" fill="hold" grpId="0" nodeType="after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500"/>
                                        <p:tgtEl>
                                          <p:spTgt spid="13"/>
                                        </p:tgtEl>
                                      </p:cBhvr>
                                    </p:animEffect>
                                    <p:anim calcmode="lin" valueType="num">
                                      <p:cBhvr>
                                        <p:cTn id="15" dur="500" fill="hold"/>
                                        <p:tgtEl>
                                          <p:spTgt spid="13"/>
                                        </p:tgtEl>
                                        <p:attrNameLst>
                                          <p:attrName>ppt_x</p:attrName>
                                        </p:attrNameLst>
                                      </p:cBhvr>
                                      <p:tavLst>
                                        <p:tav tm="0">
                                          <p:val>
                                            <p:strVal val="#ppt_x"/>
                                          </p:val>
                                        </p:tav>
                                        <p:tav tm="100000">
                                          <p:val>
                                            <p:strVal val="#ppt_x"/>
                                          </p:val>
                                        </p:tav>
                                      </p:tavLst>
                                    </p:anim>
                                    <p:anim calcmode="lin" valueType="num">
                                      <p:cBhvr>
                                        <p:cTn id="16" dur="450" decel="100000" fill="hold"/>
                                        <p:tgtEl>
                                          <p:spTgt spid="13"/>
                                        </p:tgtEl>
                                        <p:attrNameLst>
                                          <p:attrName>ppt_y</p:attrName>
                                        </p:attrNameLst>
                                      </p:cBhvr>
                                      <p:tavLst>
                                        <p:tav tm="0">
                                          <p:val>
                                            <p:strVal val="#ppt_y+1"/>
                                          </p:val>
                                        </p:tav>
                                        <p:tav tm="100000">
                                          <p:val>
                                            <p:strVal val="#ppt_y-.03"/>
                                          </p:val>
                                        </p:tav>
                                      </p:tavLst>
                                    </p:anim>
                                    <p:anim calcmode="lin" valueType="num">
                                      <p:cBhvr>
                                        <p:cTn id="17" dur="50" accel="100000" fill="hold">
                                          <p:stCondLst>
                                            <p:cond delay="450"/>
                                          </p:stCondLst>
                                        </p:cTn>
                                        <p:tgtEl>
                                          <p:spTgt spid="13"/>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cxnSp>
        <p:nvCxnSpPr>
          <p:cNvPr id="11" name="直线箭头连接符 10">
            <a:extLst>
              <a:ext uri="{FF2B5EF4-FFF2-40B4-BE49-F238E27FC236}">
                <a16:creationId xmlns:a16="http://schemas.microsoft.com/office/drawing/2014/main" id="{0D2A1185-7137-784E-BC82-599423873BBA}"/>
              </a:ext>
            </a:extLst>
          </p:cNvPr>
          <p:cNvCxnSpPr/>
          <p:nvPr/>
        </p:nvCxnSpPr>
        <p:spPr>
          <a:xfrm>
            <a:off x="1196811" y="6429437"/>
            <a:ext cx="329054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直线箭头连接符 13">
            <a:extLst>
              <a:ext uri="{FF2B5EF4-FFF2-40B4-BE49-F238E27FC236}">
                <a16:creationId xmlns:a16="http://schemas.microsoft.com/office/drawing/2014/main" id="{F43B3398-5A77-BE48-B6D3-B74B6054C334}"/>
              </a:ext>
            </a:extLst>
          </p:cNvPr>
          <p:cNvCxnSpPr>
            <a:cxnSpLocks/>
          </p:cNvCxnSpPr>
          <p:nvPr/>
        </p:nvCxnSpPr>
        <p:spPr>
          <a:xfrm flipV="1">
            <a:off x="1196811" y="3733049"/>
            <a:ext cx="0" cy="26963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文本框 14">
            <a:extLst>
              <a:ext uri="{FF2B5EF4-FFF2-40B4-BE49-F238E27FC236}">
                <a16:creationId xmlns:a16="http://schemas.microsoft.com/office/drawing/2014/main" id="{C98980E3-56B1-B249-88DC-03AB6CD43B0D}"/>
              </a:ext>
            </a:extLst>
          </p:cNvPr>
          <p:cNvSpPr txBox="1"/>
          <p:nvPr/>
        </p:nvSpPr>
        <p:spPr>
          <a:xfrm>
            <a:off x="745002" y="3583627"/>
            <a:ext cx="451809" cy="369332"/>
          </a:xfrm>
          <a:prstGeom prst="rect">
            <a:avLst/>
          </a:prstGeom>
          <a:noFill/>
        </p:spPr>
        <p:txBody>
          <a:bodyPr wrap="square" rtlCol="0">
            <a:spAutoFit/>
          </a:bodyPr>
          <a:lstStyle/>
          <a:p>
            <a:r>
              <a:rPr kumimoji="1" lang="en-US" altLang="zh-CN" dirty="0"/>
              <a:t>Q</a:t>
            </a:r>
            <a:endParaRPr kumimoji="1" lang="zh-CN" altLang="en-US" dirty="0"/>
          </a:p>
        </p:txBody>
      </p:sp>
      <p:sp>
        <p:nvSpPr>
          <p:cNvPr id="16" name="文本框 15">
            <a:extLst>
              <a:ext uri="{FF2B5EF4-FFF2-40B4-BE49-F238E27FC236}">
                <a16:creationId xmlns:a16="http://schemas.microsoft.com/office/drawing/2014/main" id="{56CF7192-6434-CA47-B0A9-776A6ED34772}"/>
              </a:ext>
            </a:extLst>
          </p:cNvPr>
          <p:cNvSpPr txBox="1"/>
          <p:nvPr/>
        </p:nvSpPr>
        <p:spPr>
          <a:xfrm>
            <a:off x="760636" y="6244771"/>
            <a:ext cx="451809" cy="369332"/>
          </a:xfrm>
          <a:prstGeom prst="rect">
            <a:avLst/>
          </a:prstGeom>
          <a:noFill/>
        </p:spPr>
        <p:txBody>
          <a:bodyPr wrap="square" rtlCol="0">
            <a:spAutoFit/>
          </a:bodyPr>
          <a:lstStyle/>
          <a:p>
            <a:r>
              <a:rPr kumimoji="1" lang="en-US" altLang="zh-CN" dirty="0"/>
              <a:t>0</a:t>
            </a:r>
            <a:endParaRPr kumimoji="1" lang="zh-CN" altLang="en-US" dirty="0"/>
          </a:p>
        </p:txBody>
      </p:sp>
      <p:sp>
        <p:nvSpPr>
          <p:cNvPr id="17" name="文本框 16">
            <a:extLst>
              <a:ext uri="{FF2B5EF4-FFF2-40B4-BE49-F238E27FC236}">
                <a16:creationId xmlns:a16="http://schemas.microsoft.com/office/drawing/2014/main" id="{D571268D-4EC7-BD47-AEEE-6647EB083D85}"/>
              </a:ext>
            </a:extLst>
          </p:cNvPr>
          <p:cNvSpPr txBox="1"/>
          <p:nvPr/>
        </p:nvSpPr>
        <p:spPr>
          <a:xfrm>
            <a:off x="4431357" y="6252701"/>
            <a:ext cx="451809" cy="369332"/>
          </a:xfrm>
          <a:prstGeom prst="rect">
            <a:avLst/>
          </a:prstGeom>
          <a:noFill/>
        </p:spPr>
        <p:txBody>
          <a:bodyPr wrap="square" rtlCol="0">
            <a:spAutoFit/>
          </a:bodyPr>
          <a:lstStyle/>
          <a:p>
            <a:r>
              <a:rPr kumimoji="1" lang="en-US" altLang="zh-CN" dirty="0"/>
              <a:t>L</a:t>
            </a:r>
            <a:endParaRPr kumimoji="1" lang="zh-CN" altLang="en-US" dirty="0"/>
          </a:p>
        </p:txBody>
      </p:sp>
      <p:sp>
        <p:nvSpPr>
          <p:cNvPr id="18" name="文本框 17">
            <a:extLst>
              <a:ext uri="{FF2B5EF4-FFF2-40B4-BE49-F238E27FC236}">
                <a16:creationId xmlns:a16="http://schemas.microsoft.com/office/drawing/2014/main" id="{B95C1A13-9C79-1749-B41F-37616FB92ABF}"/>
              </a:ext>
            </a:extLst>
          </p:cNvPr>
          <p:cNvSpPr txBox="1"/>
          <p:nvPr/>
        </p:nvSpPr>
        <p:spPr>
          <a:xfrm>
            <a:off x="1610258" y="6428390"/>
            <a:ext cx="451809" cy="369332"/>
          </a:xfrm>
          <a:prstGeom prst="rect">
            <a:avLst/>
          </a:prstGeom>
          <a:noFill/>
        </p:spPr>
        <p:txBody>
          <a:bodyPr wrap="square" rtlCol="0">
            <a:spAutoFit/>
          </a:bodyPr>
          <a:lstStyle/>
          <a:p>
            <a:r>
              <a:rPr lang="en-US" altLang="zh-CN" dirty="0"/>
              <a:t>L</a:t>
            </a:r>
            <a:r>
              <a:rPr lang="en-US" altLang="zh-CN" baseline="-25000" dirty="0"/>
              <a:t>1</a:t>
            </a:r>
            <a:endParaRPr kumimoji="1" lang="zh-CN" altLang="en-US" dirty="0"/>
          </a:p>
        </p:txBody>
      </p:sp>
      <p:sp>
        <p:nvSpPr>
          <p:cNvPr id="19" name="文本框 18">
            <a:extLst>
              <a:ext uri="{FF2B5EF4-FFF2-40B4-BE49-F238E27FC236}">
                <a16:creationId xmlns:a16="http://schemas.microsoft.com/office/drawing/2014/main" id="{956D421B-F99E-1D43-B276-3A47FBB03E3B}"/>
              </a:ext>
            </a:extLst>
          </p:cNvPr>
          <p:cNvSpPr txBox="1"/>
          <p:nvPr/>
        </p:nvSpPr>
        <p:spPr>
          <a:xfrm>
            <a:off x="3458370" y="6437367"/>
            <a:ext cx="451809" cy="369332"/>
          </a:xfrm>
          <a:prstGeom prst="rect">
            <a:avLst/>
          </a:prstGeom>
          <a:noFill/>
        </p:spPr>
        <p:txBody>
          <a:bodyPr wrap="square" rtlCol="0">
            <a:spAutoFit/>
          </a:bodyPr>
          <a:lstStyle/>
          <a:p>
            <a:r>
              <a:rPr lang="en-US" altLang="zh-CN" dirty="0"/>
              <a:t>L</a:t>
            </a:r>
            <a:r>
              <a:rPr lang="en-US" altLang="zh-CN" baseline="-25000" dirty="0"/>
              <a:t>3</a:t>
            </a:r>
            <a:endParaRPr kumimoji="1" lang="zh-CN" altLang="en-US" dirty="0"/>
          </a:p>
        </p:txBody>
      </p:sp>
      <p:cxnSp>
        <p:nvCxnSpPr>
          <p:cNvPr id="21" name="直线连接符 20">
            <a:extLst>
              <a:ext uri="{FF2B5EF4-FFF2-40B4-BE49-F238E27FC236}">
                <a16:creationId xmlns:a16="http://schemas.microsoft.com/office/drawing/2014/main" id="{D96B2876-35AE-A84E-81F2-80C6BE9A2BE4}"/>
              </a:ext>
            </a:extLst>
          </p:cNvPr>
          <p:cNvCxnSpPr>
            <a:cxnSpLocks/>
          </p:cNvCxnSpPr>
          <p:nvPr/>
        </p:nvCxnSpPr>
        <p:spPr>
          <a:xfrm flipH="1">
            <a:off x="1661885" y="5763233"/>
            <a:ext cx="15632" cy="665157"/>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sp>
        <p:nvSpPr>
          <p:cNvPr id="22" name="文本框 21">
            <a:extLst>
              <a:ext uri="{FF2B5EF4-FFF2-40B4-BE49-F238E27FC236}">
                <a16:creationId xmlns:a16="http://schemas.microsoft.com/office/drawing/2014/main" id="{E20527F7-6C75-3545-B62E-32CC39C97A3C}"/>
              </a:ext>
            </a:extLst>
          </p:cNvPr>
          <p:cNvSpPr txBox="1"/>
          <p:nvPr/>
        </p:nvSpPr>
        <p:spPr>
          <a:xfrm>
            <a:off x="2106346" y="3682192"/>
            <a:ext cx="3053272" cy="369332"/>
          </a:xfrm>
          <a:prstGeom prst="rect">
            <a:avLst/>
          </a:prstGeom>
          <a:noFill/>
        </p:spPr>
        <p:txBody>
          <a:bodyPr wrap="square" rtlCol="0">
            <a:spAutoFit/>
          </a:bodyPr>
          <a:lstStyle/>
          <a:p>
            <a:r>
              <a:rPr lang="en-US" altLang="zh-CN" dirty="0"/>
              <a:t>L</a:t>
            </a:r>
            <a:r>
              <a:rPr lang="en-US" altLang="zh-CN" b="1" baseline="-25000" dirty="0"/>
              <a:t>3</a:t>
            </a:r>
            <a:r>
              <a:rPr lang="zh-CN" altLang="en-US" dirty="0"/>
              <a:t>边际产量</a:t>
            </a:r>
            <a:r>
              <a:rPr lang="en-US" altLang="zh-CN" dirty="0"/>
              <a:t>=0</a:t>
            </a:r>
            <a:r>
              <a:rPr lang="zh-CN" altLang="en-US" dirty="0"/>
              <a:t>  总产量最大</a:t>
            </a:r>
            <a:endParaRPr kumimoji="1" lang="zh-CN" altLang="en-US" dirty="0"/>
          </a:p>
        </p:txBody>
      </p:sp>
      <p:sp>
        <p:nvSpPr>
          <p:cNvPr id="23" name="云形标注 22">
            <a:extLst>
              <a:ext uri="{FF2B5EF4-FFF2-40B4-BE49-F238E27FC236}">
                <a16:creationId xmlns:a16="http://schemas.microsoft.com/office/drawing/2014/main" id="{2A3B9655-04B6-AB42-9C59-4CF5A6C40365}"/>
              </a:ext>
            </a:extLst>
          </p:cNvPr>
          <p:cNvSpPr/>
          <p:nvPr/>
        </p:nvSpPr>
        <p:spPr>
          <a:xfrm flipH="1">
            <a:off x="287276" y="4025996"/>
            <a:ext cx="1689529" cy="896397"/>
          </a:xfrm>
          <a:prstGeom prst="cloudCallout">
            <a:avLst>
              <a:gd name="adj1" fmla="val -54887"/>
              <a:gd name="adj2" fmla="val 10484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dirty="0">
                <a:solidFill>
                  <a:sysClr val="windowText" lastClr="000000"/>
                </a:solidFill>
              </a:rPr>
              <a:t>总产量线</a:t>
            </a:r>
          </a:p>
        </p:txBody>
      </p:sp>
      <p:sp>
        <p:nvSpPr>
          <p:cNvPr id="24" name="弧 23">
            <a:extLst>
              <a:ext uri="{FF2B5EF4-FFF2-40B4-BE49-F238E27FC236}">
                <a16:creationId xmlns:a16="http://schemas.microsoft.com/office/drawing/2014/main" id="{8DF149A0-390E-734E-B8E0-5B4D74CC96DC}"/>
              </a:ext>
            </a:extLst>
          </p:cNvPr>
          <p:cNvSpPr/>
          <p:nvPr/>
        </p:nvSpPr>
        <p:spPr>
          <a:xfrm rot="6634780">
            <a:off x="710998" y="5427486"/>
            <a:ext cx="1084585" cy="911470"/>
          </a:xfrm>
          <a:prstGeom prst="arc">
            <a:avLst>
              <a:gd name="adj1" fmla="val 16168025"/>
              <a:gd name="adj2" fmla="val 20460804"/>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zh-CN" altLang="en-US"/>
          </a:p>
        </p:txBody>
      </p:sp>
      <p:sp>
        <p:nvSpPr>
          <p:cNvPr id="27" name="任意形状 26">
            <a:extLst>
              <a:ext uri="{FF2B5EF4-FFF2-40B4-BE49-F238E27FC236}">
                <a16:creationId xmlns:a16="http://schemas.microsoft.com/office/drawing/2014/main" id="{2ACB1BC3-0317-0642-B609-4E9DCC3DA5E9}"/>
              </a:ext>
            </a:extLst>
          </p:cNvPr>
          <p:cNvSpPr/>
          <p:nvPr/>
        </p:nvSpPr>
        <p:spPr>
          <a:xfrm>
            <a:off x="1661884" y="4328523"/>
            <a:ext cx="2753158" cy="1735819"/>
          </a:xfrm>
          <a:custGeom>
            <a:avLst/>
            <a:gdLst>
              <a:gd name="connsiteX0" fmla="*/ 0 w 4485736"/>
              <a:gd name="connsiteY0" fmla="*/ 1735819 h 1735819"/>
              <a:gd name="connsiteX1" fmla="*/ 2984740 w 4485736"/>
              <a:gd name="connsiteY1" fmla="*/ 27788 h 1735819"/>
              <a:gd name="connsiteX2" fmla="*/ 4485736 w 4485736"/>
              <a:gd name="connsiteY2" fmla="*/ 838671 h 1735819"/>
            </a:gdLst>
            <a:ahLst/>
            <a:cxnLst>
              <a:cxn ang="0">
                <a:pos x="connsiteX0" y="connsiteY0"/>
              </a:cxn>
              <a:cxn ang="0">
                <a:pos x="connsiteX1" y="connsiteY1"/>
              </a:cxn>
              <a:cxn ang="0">
                <a:pos x="connsiteX2" y="connsiteY2"/>
              </a:cxn>
            </a:cxnLst>
            <a:rect l="l" t="t" r="r" b="b"/>
            <a:pathLst>
              <a:path w="4485736" h="1735819">
                <a:moveTo>
                  <a:pt x="0" y="1735819"/>
                </a:moveTo>
                <a:cubicBezTo>
                  <a:pt x="1118558" y="956566"/>
                  <a:pt x="2237117" y="177313"/>
                  <a:pt x="2984740" y="27788"/>
                </a:cubicBezTo>
                <a:cubicBezTo>
                  <a:pt x="3732363" y="-121737"/>
                  <a:pt x="4109049" y="358467"/>
                  <a:pt x="4485736" y="838671"/>
                </a:cubicBezTo>
              </a:path>
            </a:pathLst>
          </a:cu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32" name="直线连接符 31">
            <a:extLst>
              <a:ext uri="{FF2B5EF4-FFF2-40B4-BE49-F238E27FC236}">
                <a16:creationId xmlns:a16="http://schemas.microsoft.com/office/drawing/2014/main" id="{3C3457A1-E581-A54D-BE0B-DEADBFEE0075}"/>
              </a:ext>
            </a:extLst>
          </p:cNvPr>
          <p:cNvCxnSpPr>
            <a:cxnSpLocks/>
          </p:cNvCxnSpPr>
          <p:nvPr/>
        </p:nvCxnSpPr>
        <p:spPr>
          <a:xfrm>
            <a:off x="3625151" y="4328523"/>
            <a:ext cx="0" cy="2108844"/>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sp>
        <p:nvSpPr>
          <p:cNvPr id="35" name="TextBox 38">
            <a:extLst>
              <a:ext uri="{FF2B5EF4-FFF2-40B4-BE49-F238E27FC236}">
                <a16:creationId xmlns:a16="http://schemas.microsoft.com/office/drawing/2014/main" id="{A5DA9B2E-3795-A54B-84AC-83A0C7035879}"/>
              </a:ext>
            </a:extLst>
          </p:cNvPr>
          <p:cNvSpPr txBox="1"/>
          <p:nvPr/>
        </p:nvSpPr>
        <p:spPr>
          <a:xfrm>
            <a:off x="5065498" y="2752832"/>
            <a:ext cx="6759769" cy="3684535"/>
          </a:xfrm>
          <a:prstGeom prst="rect">
            <a:avLst/>
          </a:prstGeom>
          <a:noFill/>
        </p:spPr>
        <p:txBody>
          <a:bodyPr wrap="square" lIns="0" rIns="0" bIns="0" rtlCol="0">
            <a:spAutoFit/>
          </a:bodyPr>
          <a:lstStyle/>
          <a:p>
            <a:pPr>
              <a:lnSpc>
                <a:spcPct val="150000"/>
              </a:lnSpc>
            </a:pPr>
            <a:r>
              <a:rPr lang="zh-CN" altLang="en-US" sz="2000" dirty="0"/>
              <a:t>劳动投入</a:t>
            </a:r>
            <a:r>
              <a:rPr lang="zh-CN" altLang="en-US" sz="2000" b="1" dirty="0">
                <a:solidFill>
                  <a:srgbClr val="FF0000"/>
                </a:solidFill>
              </a:rPr>
              <a:t>达到</a:t>
            </a:r>
            <a:r>
              <a:rPr lang="en-US" altLang="zh-CN" sz="2000" b="1" dirty="0">
                <a:solidFill>
                  <a:srgbClr val="FF0000"/>
                </a:solidFill>
              </a:rPr>
              <a:t>L</a:t>
            </a:r>
            <a:r>
              <a:rPr lang="en-US" altLang="zh-CN" sz="2000" b="1" baseline="-25000" dirty="0">
                <a:solidFill>
                  <a:srgbClr val="FF0000"/>
                </a:solidFill>
              </a:rPr>
              <a:t>1</a:t>
            </a:r>
            <a:r>
              <a:rPr lang="zh-CN" altLang="en-US" sz="2000" b="1" dirty="0">
                <a:solidFill>
                  <a:srgbClr val="FF0000"/>
                </a:solidFill>
              </a:rPr>
              <a:t>前</a:t>
            </a:r>
            <a:r>
              <a:rPr lang="zh-CN" altLang="en-US" sz="2000" dirty="0"/>
              <a:t>，劳动的边际产量递增并为正数，所以总产量以递增的速度增加，</a:t>
            </a:r>
            <a:r>
              <a:rPr lang="zh-CN" altLang="en-US" sz="2000" b="1" dirty="0">
                <a:solidFill>
                  <a:srgbClr val="FF0000"/>
                </a:solidFill>
              </a:rPr>
              <a:t>总产量曲线向上倾斜，并且斜率递增，凸向</a:t>
            </a:r>
            <a:r>
              <a:rPr lang="en-US" altLang="zh-CN" sz="2000" b="1" dirty="0">
                <a:solidFill>
                  <a:srgbClr val="FF0000"/>
                </a:solidFill>
              </a:rPr>
              <a:t>L</a:t>
            </a:r>
            <a:r>
              <a:rPr lang="zh-CN" altLang="en-US" sz="2000" b="1" dirty="0">
                <a:solidFill>
                  <a:srgbClr val="FF0000"/>
                </a:solidFill>
              </a:rPr>
              <a:t>轴</a:t>
            </a:r>
            <a:r>
              <a:rPr lang="zh-CN" altLang="en-US" sz="2000" dirty="0"/>
              <a:t>。</a:t>
            </a:r>
            <a:endParaRPr lang="en-US" altLang="zh-CN" sz="2000" dirty="0"/>
          </a:p>
          <a:p>
            <a:pPr>
              <a:lnSpc>
                <a:spcPct val="150000"/>
              </a:lnSpc>
            </a:pPr>
            <a:r>
              <a:rPr lang="zh-CN" altLang="en-US" sz="2000" dirty="0"/>
              <a:t>劳动投入在</a:t>
            </a:r>
            <a:r>
              <a:rPr lang="en-US" altLang="zh-CN" sz="2000" b="1" dirty="0">
                <a:solidFill>
                  <a:srgbClr val="FF0000"/>
                </a:solidFill>
              </a:rPr>
              <a:t>L</a:t>
            </a:r>
            <a:r>
              <a:rPr lang="en-US" altLang="zh-CN" sz="2000" b="1" baseline="-25000" dirty="0">
                <a:solidFill>
                  <a:srgbClr val="FF0000"/>
                </a:solidFill>
              </a:rPr>
              <a:t>1</a:t>
            </a:r>
            <a:r>
              <a:rPr lang="en-US" altLang="zh-CN" sz="2000" b="1" dirty="0">
                <a:solidFill>
                  <a:srgbClr val="FF0000"/>
                </a:solidFill>
              </a:rPr>
              <a:t>-L</a:t>
            </a:r>
            <a:r>
              <a:rPr lang="en-US" altLang="zh-CN" sz="2000" b="1" baseline="-25000" dirty="0">
                <a:solidFill>
                  <a:srgbClr val="FF0000"/>
                </a:solidFill>
              </a:rPr>
              <a:t>3</a:t>
            </a:r>
            <a:r>
              <a:rPr lang="zh-CN" altLang="en-US" sz="2000" b="1" dirty="0">
                <a:solidFill>
                  <a:srgbClr val="FF0000"/>
                </a:solidFill>
              </a:rPr>
              <a:t>之间</a:t>
            </a:r>
            <a:r>
              <a:rPr lang="zh-CN" altLang="en-US" sz="2000" dirty="0"/>
              <a:t>时，劳动的边际产量递减，但为正数，所以总产量是以递减的速度增加。</a:t>
            </a:r>
            <a:r>
              <a:rPr lang="zh-CN" altLang="en-US" sz="2000" b="1" dirty="0">
                <a:solidFill>
                  <a:srgbClr val="FF0000"/>
                </a:solidFill>
              </a:rPr>
              <a:t>总产量曲线向上倾斜，斜率递减，凹向</a:t>
            </a:r>
            <a:r>
              <a:rPr lang="en-US" altLang="zh-CN" sz="2000" b="1" dirty="0">
                <a:solidFill>
                  <a:srgbClr val="FF0000"/>
                </a:solidFill>
              </a:rPr>
              <a:t>L</a:t>
            </a:r>
            <a:r>
              <a:rPr lang="zh-CN" altLang="en-US" sz="2000" b="1" dirty="0">
                <a:solidFill>
                  <a:srgbClr val="FF0000"/>
                </a:solidFill>
              </a:rPr>
              <a:t>轴</a:t>
            </a:r>
            <a:r>
              <a:rPr lang="zh-CN" altLang="en-US" sz="2000" dirty="0"/>
              <a:t>。</a:t>
            </a:r>
            <a:endParaRPr lang="en-US" altLang="zh-CN" sz="2000" dirty="0"/>
          </a:p>
          <a:p>
            <a:pPr>
              <a:lnSpc>
                <a:spcPct val="150000"/>
              </a:lnSpc>
            </a:pPr>
            <a:r>
              <a:rPr lang="zh-CN" altLang="en-US" sz="2000" dirty="0"/>
              <a:t>当劳动投入量</a:t>
            </a:r>
            <a:r>
              <a:rPr lang="zh-CN" altLang="en-US" sz="2000" b="1" dirty="0">
                <a:solidFill>
                  <a:srgbClr val="FF0000"/>
                </a:solidFill>
              </a:rPr>
              <a:t>为</a:t>
            </a:r>
            <a:r>
              <a:rPr lang="en-US" altLang="zh-CN" sz="2000" b="1" dirty="0">
                <a:solidFill>
                  <a:srgbClr val="FF0000"/>
                </a:solidFill>
              </a:rPr>
              <a:t>L</a:t>
            </a:r>
            <a:r>
              <a:rPr lang="en-US" altLang="zh-CN" sz="2000" b="1" baseline="-25000" dirty="0">
                <a:solidFill>
                  <a:srgbClr val="FF0000"/>
                </a:solidFill>
              </a:rPr>
              <a:t>3</a:t>
            </a:r>
            <a:r>
              <a:rPr lang="zh-CN" altLang="en-US" sz="2000" baseline="-25000" dirty="0"/>
              <a:t>，</a:t>
            </a:r>
            <a:r>
              <a:rPr lang="zh-CN" altLang="en-US" sz="2000" b="1" dirty="0">
                <a:solidFill>
                  <a:srgbClr val="FF0000"/>
                </a:solidFill>
              </a:rPr>
              <a:t>劳动的边际产量</a:t>
            </a:r>
            <a:r>
              <a:rPr lang="en-US" altLang="zh-CN" sz="2000" b="1" dirty="0">
                <a:solidFill>
                  <a:srgbClr val="FF0000"/>
                </a:solidFill>
              </a:rPr>
              <a:t>=0</a:t>
            </a:r>
            <a:r>
              <a:rPr lang="zh-CN" altLang="en-US" sz="2000" b="1" dirty="0">
                <a:solidFill>
                  <a:srgbClr val="FF0000"/>
                </a:solidFill>
              </a:rPr>
              <a:t>，总产量达到最大值</a:t>
            </a:r>
            <a:r>
              <a:rPr lang="zh-CN" altLang="en-US" sz="2000" dirty="0"/>
              <a:t>。继续增加劳动投入，劳动的边际产量为负值，总产量递减</a:t>
            </a:r>
            <a:endParaRPr lang="zh-CN" altLang="zh-CN" sz="2000" dirty="0"/>
          </a:p>
        </p:txBody>
      </p:sp>
      <p:sp>
        <p:nvSpPr>
          <p:cNvPr id="3" name="矩形 2">
            <a:extLst>
              <a:ext uri="{FF2B5EF4-FFF2-40B4-BE49-F238E27FC236}">
                <a16:creationId xmlns:a16="http://schemas.microsoft.com/office/drawing/2014/main" id="{434AE4FC-0289-45CB-B97F-EEFC5B5163C0}"/>
              </a:ext>
            </a:extLst>
          </p:cNvPr>
          <p:cNvSpPr/>
          <p:nvPr/>
        </p:nvSpPr>
        <p:spPr>
          <a:xfrm>
            <a:off x="760636" y="2257012"/>
            <a:ext cx="1580129" cy="461665"/>
          </a:xfrm>
          <a:prstGeom prst="rect">
            <a:avLst/>
          </a:prstGeom>
        </p:spPr>
        <p:txBody>
          <a:bodyPr wrap="square">
            <a:spAutoFit/>
          </a:bodyPr>
          <a:lstStyle/>
          <a:p>
            <a:pPr algn="ctr"/>
            <a:r>
              <a:rPr kumimoji="1" lang="zh-CN" altLang="en-US" sz="2400" dirty="0">
                <a:solidFill>
                  <a:sysClr val="windowText" lastClr="000000"/>
                </a:solidFill>
              </a:rPr>
              <a:t>总产量线</a:t>
            </a:r>
          </a:p>
        </p:txBody>
      </p:sp>
    </p:spTree>
    <p:extLst>
      <p:ext uri="{BB962C8B-B14F-4D97-AF65-F5344CB8AC3E}">
        <p14:creationId xmlns:p14="http://schemas.microsoft.com/office/powerpoint/2010/main" val="158976918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anim calcmode="lin" valueType="num">
                                      <p:cBhvr>
                                        <p:cTn id="8" dur="500" fill="hold"/>
                                        <p:tgtEl>
                                          <p:spTgt spid="35"/>
                                        </p:tgtEl>
                                        <p:attrNameLst>
                                          <p:attrName>ppt_x</p:attrName>
                                        </p:attrNameLst>
                                      </p:cBhvr>
                                      <p:tavLst>
                                        <p:tav tm="0">
                                          <p:val>
                                            <p:strVal val="#ppt_x"/>
                                          </p:val>
                                        </p:tav>
                                        <p:tav tm="100000">
                                          <p:val>
                                            <p:strVal val="#ppt_x"/>
                                          </p:val>
                                        </p:tav>
                                      </p:tavLst>
                                    </p:anim>
                                    <p:anim calcmode="lin" valueType="num">
                                      <p:cBhvr>
                                        <p:cTn id="9" dur="450" decel="100000" fill="hold"/>
                                        <p:tgtEl>
                                          <p:spTgt spid="35"/>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3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700575" y="2450879"/>
            <a:ext cx="5994748" cy="415498"/>
          </a:xfrm>
          <a:prstGeom prst="rect">
            <a:avLst/>
          </a:prstGeom>
          <a:noFill/>
        </p:spPr>
        <p:txBody>
          <a:bodyPr wrap="square" lIns="0" rIns="0" bIns="0" rtlCol="0">
            <a:spAutoFit/>
          </a:bodyPr>
          <a:lstStyle/>
          <a:p>
            <a:pPr algn="ctr"/>
            <a:r>
              <a:rPr kumimoji="1" lang="zh-CN" altLang="en-US" sz="2400" dirty="0">
                <a:solidFill>
                  <a:sysClr val="windowText" lastClr="000000"/>
                </a:solidFill>
              </a:rPr>
              <a:t>平均产量线：</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mc:AlternateContent xmlns:mc="http://schemas.openxmlformats.org/markup-compatibility/2006" xmlns:a14="http://schemas.microsoft.com/office/drawing/2010/main">
        <mc:Choice Requires="a14">
          <p:sp>
            <p:nvSpPr>
              <p:cNvPr id="12" name="TextBox 38">
                <a:extLst>
                  <a:ext uri="{FF2B5EF4-FFF2-40B4-BE49-F238E27FC236}">
                    <a16:creationId xmlns:a16="http://schemas.microsoft.com/office/drawing/2014/main" id="{16F12D12-9D5E-9849-972B-E91326E0FD4E}"/>
                  </a:ext>
                </a:extLst>
              </p:cNvPr>
              <p:cNvSpPr txBox="1"/>
              <p:nvPr/>
            </p:nvSpPr>
            <p:spPr>
              <a:xfrm>
                <a:off x="177471" y="3142817"/>
                <a:ext cx="7350466" cy="3222870"/>
              </a:xfrm>
              <a:prstGeom prst="rect">
                <a:avLst/>
              </a:prstGeom>
              <a:noFill/>
            </p:spPr>
            <p:txBody>
              <a:bodyPr wrap="square" lIns="0" rIns="0" bIns="0" rtlCol="0">
                <a:spAutoFit/>
              </a:bodyPr>
              <a:lstStyle/>
              <a:p>
                <a:pPr>
                  <a:lnSpc>
                    <a:spcPct val="150000"/>
                  </a:lnSpc>
                </a:pPr>
                <a:r>
                  <a:rPr lang="zh-CN" altLang="en-US" sz="2000" dirty="0"/>
                  <a:t>劳动投入</a:t>
                </a:r>
                <a:r>
                  <a:rPr lang="zh-CN" altLang="en-US" sz="2000" b="1" dirty="0">
                    <a:solidFill>
                      <a:srgbClr val="FF0000"/>
                    </a:solidFill>
                  </a:rPr>
                  <a:t>达到</a:t>
                </a:r>
                <a:r>
                  <a:rPr lang="en-US" altLang="zh-CN" sz="2000" b="1" dirty="0">
                    <a:solidFill>
                      <a:srgbClr val="FF0000"/>
                    </a:solidFill>
                  </a:rPr>
                  <a:t>L</a:t>
                </a:r>
                <a:r>
                  <a:rPr lang="en-US" altLang="zh-CN" sz="2000" b="1" baseline="-25000" dirty="0">
                    <a:solidFill>
                      <a:srgbClr val="FF0000"/>
                    </a:solidFill>
                  </a:rPr>
                  <a:t>1</a:t>
                </a:r>
                <a:r>
                  <a:rPr lang="zh-CN" altLang="en-US" sz="2000" b="1" dirty="0">
                    <a:solidFill>
                      <a:srgbClr val="FF0000"/>
                    </a:solidFill>
                  </a:rPr>
                  <a:t>前</a:t>
                </a:r>
                <a:r>
                  <a:rPr lang="zh-CN" altLang="en-US" sz="2000" dirty="0"/>
                  <a:t>，边际产量曲线在平均产量曲线的上方。</a:t>
                </a:r>
                <a:r>
                  <a:rPr lang="zh-CN" altLang="en-US" sz="2000" b="1" dirty="0"/>
                  <a:t>平均产量递增</a:t>
                </a:r>
                <a:endParaRPr lang="en-US" altLang="zh-CN" sz="2000" dirty="0"/>
              </a:p>
              <a:p>
                <a:pPr>
                  <a:lnSpc>
                    <a:spcPct val="150000"/>
                  </a:lnSpc>
                </a:pPr>
                <a:r>
                  <a:rPr lang="zh-CN" altLang="en-US" sz="2000" dirty="0"/>
                  <a:t>在</a:t>
                </a:r>
                <a:r>
                  <a:rPr lang="en-US" altLang="zh-CN" sz="2000" b="1" dirty="0">
                    <a:solidFill>
                      <a:srgbClr val="FF0000"/>
                    </a:solidFill>
                  </a:rPr>
                  <a:t>L</a:t>
                </a:r>
                <a:r>
                  <a:rPr lang="en-US" altLang="zh-CN" sz="2000" b="1" baseline="-25000" dirty="0">
                    <a:solidFill>
                      <a:srgbClr val="FF0000"/>
                    </a:solidFill>
                  </a:rPr>
                  <a:t>1</a:t>
                </a:r>
                <a:r>
                  <a:rPr lang="zh-CN" altLang="en-US" sz="2000" b="1" dirty="0">
                    <a:solidFill>
                      <a:srgbClr val="FF0000"/>
                    </a:solidFill>
                  </a:rPr>
                  <a:t>后</a:t>
                </a:r>
                <a:r>
                  <a:rPr lang="zh-CN" altLang="en-US" sz="2000" dirty="0"/>
                  <a:t>，边际产量开始递减，但边际产量</a:t>
                </a:r>
                <a14:m>
                  <m:oMath xmlns:m="http://schemas.openxmlformats.org/officeDocument/2006/math">
                    <m:r>
                      <a:rPr lang="en-US" altLang="zh-CN" sz="2000" i="1" smtClean="0">
                        <a:latin typeface="Cambria Math" panose="02040503050406030204" pitchFamily="18" charset="0"/>
                        <a:ea typeface="Cambria Math" panose="02040503050406030204" pitchFamily="18" charset="0"/>
                      </a:rPr>
                      <m:t>&gt;</m:t>
                    </m:r>
                  </m:oMath>
                </a14:m>
                <a:r>
                  <a:rPr lang="zh-CN" altLang="en-US" sz="2000" dirty="0"/>
                  <a:t>平均产量，平均产量仍是递增的。</a:t>
                </a:r>
                <a:endParaRPr lang="en-US" altLang="zh-CN" sz="2000" dirty="0"/>
              </a:p>
              <a:p>
                <a:pPr>
                  <a:lnSpc>
                    <a:spcPct val="150000"/>
                  </a:lnSpc>
                </a:pPr>
                <a:r>
                  <a:rPr lang="zh-CN" altLang="en-US" sz="2000" dirty="0"/>
                  <a:t>在</a:t>
                </a:r>
                <a:r>
                  <a:rPr lang="en-US" altLang="zh-CN" sz="2000" b="1" dirty="0">
                    <a:solidFill>
                      <a:srgbClr val="FF0000"/>
                    </a:solidFill>
                  </a:rPr>
                  <a:t>L</a:t>
                </a:r>
                <a:r>
                  <a:rPr lang="en-US" altLang="zh-CN" sz="2000" b="1" baseline="-25000" dirty="0">
                    <a:solidFill>
                      <a:srgbClr val="FF0000"/>
                    </a:solidFill>
                  </a:rPr>
                  <a:t>2</a:t>
                </a:r>
                <a:r>
                  <a:rPr lang="zh-CN" altLang="en-US" sz="2000" dirty="0"/>
                  <a:t>，边际产量线与平均产量线相交，此时</a:t>
                </a:r>
                <a:r>
                  <a:rPr lang="zh-CN" altLang="en-US" sz="2000" b="1" dirty="0">
                    <a:solidFill>
                      <a:srgbClr val="FF0000"/>
                    </a:solidFill>
                  </a:rPr>
                  <a:t>边际产量</a:t>
                </a:r>
                <a:r>
                  <a:rPr lang="en-US" altLang="zh-CN" sz="2000" b="1" dirty="0">
                    <a:solidFill>
                      <a:srgbClr val="FF0000"/>
                    </a:solidFill>
                  </a:rPr>
                  <a:t>=</a:t>
                </a:r>
                <a:r>
                  <a:rPr lang="zh-CN" altLang="en-US" sz="2000" b="1" dirty="0">
                    <a:solidFill>
                      <a:srgbClr val="FF0000"/>
                    </a:solidFill>
                  </a:rPr>
                  <a:t>平均产量。</a:t>
                </a:r>
                <a:endParaRPr lang="en-US" altLang="zh-CN" sz="2000" b="1" dirty="0">
                  <a:solidFill>
                    <a:srgbClr val="FF0000"/>
                  </a:solidFill>
                </a:endParaRPr>
              </a:p>
              <a:p>
                <a:pPr>
                  <a:lnSpc>
                    <a:spcPct val="150000"/>
                  </a:lnSpc>
                </a:pPr>
                <a:r>
                  <a:rPr lang="zh-CN" altLang="en-US" sz="2000" dirty="0"/>
                  <a:t>在</a:t>
                </a:r>
                <a:r>
                  <a:rPr lang="en-US" altLang="zh-CN" sz="2000" b="1" dirty="0">
                    <a:solidFill>
                      <a:srgbClr val="FF0000"/>
                    </a:solidFill>
                  </a:rPr>
                  <a:t>L</a:t>
                </a:r>
                <a:r>
                  <a:rPr lang="en-US" altLang="zh-CN" sz="2000" b="1" baseline="-25000" dirty="0">
                    <a:solidFill>
                      <a:srgbClr val="FF0000"/>
                    </a:solidFill>
                  </a:rPr>
                  <a:t>2</a:t>
                </a:r>
                <a:r>
                  <a:rPr lang="zh-CN" altLang="en-US" sz="2000" dirty="0"/>
                  <a:t>后，平均产量递减，</a:t>
                </a:r>
                <a:r>
                  <a:rPr lang="en-US" altLang="zh-CN" sz="2000" b="1" dirty="0"/>
                  <a:t> </a:t>
                </a:r>
                <a:r>
                  <a:rPr lang="en-US" altLang="zh-CN" sz="2000" b="1" dirty="0">
                    <a:solidFill>
                      <a:srgbClr val="FF0000"/>
                    </a:solidFill>
                  </a:rPr>
                  <a:t>L</a:t>
                </a:r>
                <a:r>
                  <a:rPr lang="en-US" altLang="zh-CN" sz="2000" b="1" baseline="-25000" dirty="0">
                    <a:solidFill>
                      <a:srgbClr val="FF0000"/>
                    </a:solidFill>
                  </a:rPr>
                  <a:t>2</a:t>
                </a:r>
                <a:r>
                  <a:rPr lang="zh-CN" altLang="en-US" sz="2000" b="1" dirty="0">
                    <a:solidFill>
                      <a:srgbClr val="FF0000"/>
                    </a:solidFill>
                  </a:rPr>
                  <a:t>是平均产量最大值</a:t>
                </a:r>
                <a:r>
                  <a:rPr lang="zh-CN" altLang="en-US" sz="2000" dirty="0"/>
                  <a:t>。</a:t>
                </a:r>
                <a:endParaRPr lang="en-US" altLang="zh-CN" sz="2000" dirty="0"/>
              </a:p>
              <a:p>
                <a:pPr>
                  <a:lnSpc>
                    <a:spcPct val="150000"/>
                  </a:lnSpc>
                </a:pPr>
                <a:r>
                  <a:rPr lang="en-US" altLang="zh-CN" sz="2000" b="1" dirty="0"/>
                  <a:t>【</a:t>
                </a:r>
                <a:r>
                  <a:rPr lang="zh-CN" altLang="en-US" sz="2000" b="1" dirty="0"/>
                  <a:t>注</a:t>
                </a:r>
                <a:r>
                  <a:rPr lang="en-US" altLang="zh-CN" sz="2000" b="1" dirty="0"/>
                  <a:t>】</a:t>
                </a:r>
                <a:r>
                  <a:rPr lang="zh-CN" altLang="en-US" sz="2000" b="1" dirty="0"/>
                  <a:t>只要边际产量</a:t>
                </a:r>
                <a14:m>
                  <m:oMath xmlns:m="http://schemas.openxmlformats.org/officeDocument/2006/math">
                    <m:r>
                      <a:rPr lang="en-US" altLang="zh-CN" sz="2000" b="1" i="1">
                        <a:latin typeface="Cambria Math" panose="02040503050406030204" pitchFamily="18" charset="0"/>
                        <a:ea typeface="Cambria Math" panose="02040503050406030204" pitchFamily="18" charset="0"/>
                      </a:rPr>
                      <m:t>&gt;</m:t>
                    </m:r>
                  </m:oMath>
                </a14:m>
                <a:r>
                  <a:rPr lang="zh-CN" altLang="en-US" sz="2000" b="1" dirty="0"/>
                  <a:t>平均产量，平均产量就是递增的</a:t>
                </a:r>
                <a:endParaRPr lang="zh-CN" altLang="zh-CN" sz="2000" b="1" dirty="0"/>
              </a:p>
            </p:txBody>
          </p:sp>
        </mc:Choice>
        <mc:Fallback xmlns="">
          <p:sp>
            <p:nvSpPr>
              <p:cNvPr id="12" name="TextBox 38">
                <a:extLst>
                  <a:ext uri="{FF2B5EF4-FFF2-40B4-BE49-F238E27FC236}">
                    <a16:creationId xmlns:a16="http://schemas.microsoft.com/office/drawing/2014/main" id="{16F12D12-9D5E-9849-972B-E91326E0FD4E}"/>
                  </a:ext>
                </a:extLst>
              </p:cNvPr>
              <p:cNvSpPr txBox="1">
                <a:spLocks noRot="1" noChangeAspect="1" noMove="1" noResize="1" noEditPoints="1" noAdjustHandles="1" noChangeArrowheads="1" noChangeShapeType="1" noTextEdit="1"/>
              </p:cNvSpPr>
              <p:nvPr/>
            </p:nvSpPr>
            <p:spPr>
              <a:xfrm>
                <a:off x="177471" y="3142817"/>
                <a:ext cx="7350466" cy="3222870"/>
              </a:xfrm>
              <a:prstGeom prst="rect">
                <a:avLst/>
              </a:prstGeom>
              <a:blipFill>
                <a:blip r:embed="rId4"/>
                <a:stretch>
                  <a:fillRect l="-2069" r="-1207" b="-3922"/>
                </a:stretch>
              </a:blipFill>
            </p:spPr>
            <p:txBody>
              <a:bodyPr/>
              <a:lstStyle/>
              <a:p>
                <a:r>
                  <a:rPr lang="zh-CN" altLang="en-US">
                    <a:noFill/>
                  </a:rPr>
                  <a:t> </a:t>
                </a:r>
              </a:p>
            </p:txBody>
          </p:sp>
        </mc:Fallback>
      </mc:AlternateContent>
      <p:cxnSp>
        <p:nvCxnSpPr>
          <p:cNvPr id="13" name="直线箭头连接符 12">
            <a:extLst>
              <a:ext uri="{FF2B5EF4-FFF2-40B4-BE49-F238E27FC236}">
                <a16:creationId xmlns:a16="http://schemas.microsoft.com/office/drawing/2014/main" id="{C0E46D11-7F14-4142-95BF-FB709A675EE2}"/>
              </a:ext>
            </a:extLst>
          </p:cNvPr>
          <p:cNvCxnSpPr/>
          <p:nvPr/>
        </p:nvCxnSpPr>
        <p:spPr>
          <a:xfrm>
            <a:off x="8035004" y="6131656"/>
            <a:ext cx="329054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直线箭头连接符 14">
            <a:extLst>
              <a:ext uri="{FF2B5EF4-FFF2-40B4-BE49-F238E27FC236}">
                <a16:creationId xmlns:a16="http://schemas.microsoft.com/office/drawing/2014/main" id="{0DD1A7B3-840B-AA47-8758-14C61F81442C}"/>
              </a:ext>
            </a:extLst>
          </p:cNvPr>
          <p:cNvCxnSpPr>
            <a:cxnSpLocks/>
          </p:cNvCxnSpPr>
          <p:nvPr/>
        </p:nvCxnSpPr>
        <p:spPr>
          <a:xfrm flipV="1">
            <a:off x="8035004" y="3435268"/>
            <a:ext cx="0" cy="26963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文本框 15">
            <a:extLst>
              <a:ext uri="{FF2B5EF4-FFF2-40B4-BE49-F238E27FC236}">
                <a16:creationId xmlns:a16="http://schemas.microsoft.com/office/drawing/2014/main" id="{256580A9-96D8-6840-9567-C0B9A1A16C00}"/>
              </a:ext>
            </a:extLst>
          </p:cNvPr>
          <p:cNvSpPr txBox="1"/>
          <p:nvPr/>
        </p:nvSpPr>
        <p:spPr>
          <a:xfrm>
            <a:off x="7583195" y="3285846"/>
            <a:ext cx="451809" cy="369332"/>
          </a:xfrm>
          <a:prstGeom prst="rect">
            <a:avLst/>
          </a:prstGeom>
          <a:noFill/>
        </p:spPr>
        <p:txBody>
          <a:bodyPr wrap="square" rtlCol="0">
            <a:spAutoFit/>
          </a:bodyPr>
          <a:lstStyle/>
          <a:p>
            <a:r>
              <a:rPr kumimoji="1" lang="en-US" altLang="zh-CN" dirty="0"/>
              <a:t>Q</a:t>
            </a:r>
            <a:endParaRPr kumimoji="1" lang="zh-CN" altLang="en-US" dirty="0"/>
          </a:p>
        </p:txBody>
      </p:sp>
      <p:sp>
        <p:nvSpPr>
          <p:cNvPr id="17" name="文本框 16">
            <a:extLst>
              <a:ext uri="{FF2B5EF4-FFF2-40B4-BE49-F238E27FC236}">
                <a16:creationId xmlns:a16="http://schemas.microsoft.com/office/drawing/2014/main" id="{7C6CFDF6-5C33-3849-8498-70E69C1789C6}"/>
              </a:ext>
            </a:extLst>
          </p:cNvPr>
          <p:cNvSpPr txBox="1"/>
          <p:nvPr/>
        </p:nvSpPr>
        <p:spPr>
          <a:xfrm>
            <a:off x="7598829" y="5946990"/>
            <a:ext cx="451809" cy="369332"/>
          </a:xfrm>
          <a:prstGeom prst="rect">
            <a:avLst/>
          </a:prstGeom>
          <a:noFill/>
        </p:spPr>
        <p:txBody>
          <a:bodyPr wrap="square" rtlCol="0">
            <a:spAutoFit/>
          </a:bodyPr>
          <a:lstStyle/>
          <a:p>
            <a:r>
              <a:rPr kumimoji="1" lang="en-US" altLang="zh-CN" dirty="0"/>
              <a:t>0</a:t>
            </a:r>
            <a:endParaRPr kumimoji="1" lang="zh-CN" altLang="en-US" dirty="0"/>
          </a:p>
        </p:txBody>
      </p:sp>
      <p:sp>
        <p:nvSpPr>
          <p:cNvPr id="18" name="文本框 17">
            <a:extLst>
              <a:ext uri="{FF2B5EF4-FFF2-40B4-BE49-F238E27FC236}">
                <a16:creationId xmlns:a16="http://schemas.microsoft.com/office/drawing/2014/main" id="{65DC7985-10CE-1C4D-9817-AE7AA2F68E83}"/>
              </a:ext>
            </a:extLst>
          </p:cNvPr>
          <p:cNvSpPr txBox="1"/>
          <p:nvPr/>
        </p:nvSpPr>
        <p:spPr>
          <a:xfrm>
            <a:off x="11269550" y="5954920"/>
            <a:ext cx="451809" cy="369332"/>
          </a:xfrm>
          <a:prstGeom prst="rect">
            <a:avLst/>
          </a:prstGeom>
          <a:noFill/>
        </p:spPr>
        <p:txBody>
          <a:bodyPr wrap="square" rtlCol="0">
            <a:spAutoFit/>
          </a:bodyPr>
          <a:lstStyle/>
          <a:p>
            <a:r>
              <a:rPr kumimoji="1" lang="en-US" altLang="zh-CN" dirty="0"/>
              <a:t>L</a:t>
            </a:r>
            <a:endParaRPr kumimoji="1" lang="zh-CN" altLang="en-US" dirty="0"/>
          </a:p>
        </p:txBody>
      </p:sp>
      <p:sp>
        <p:nvSpPr>
          <p:cNvPr id="19" name="文本框 18">
            <a:extLst>
              <a:ext uri="{FF2B5EF4-FFF2-40B4-BE49-F238E27FC236}">
                <a16:creationId xmlns:a16="http://schemas.microsoft.com/office/drawing/2014/main" id="{5770265B-D36D-4240-98C9-AEC276700CF3}"/>
              </a:ext>
            </a:extLst>
          </p:cNvPr>
          <p:cNvSpPr txBox="1"/>
          <p:nvPr/>
        </p:nvSpPr>
        <p:spPr>
          <a:xfrm>
            <a:off x="8448451" y="6130609"/>
            <a:ext cx="451809" cy="369332"/>
          </a:xfrm>
          <a:prstGeom prst="rect">
            <a:avLst/>
          </a:prstGeom>
          <a:noFill/>
        </p:spPr>
        <p:txBody>
          <a:bodyPr wrap="square" rtlCol="0">
            <a:spAutoFit/>
          </a:bodyPr>
          <a:lstStyle/>
          <a:p>
            <a:r>
              <a:rPr lang="en-US" altLang="zh-CN" dirty="0"/>
              <a:t>L</a:t>
            </a:r>
            <a:r>
              <a:rPr lang="en-US" altLang="zh-CN" baseline="-25000" dirty="0"/>
              <a:t>1</a:t>
            </a:r>
            <a:endParaRPr kumimoji="1" lang="zh-CN" altLang="en-US" dirty="0"/>
          </a:p>
        </p:txBody>
      </p:sp>
      <p:sp>
        <p:nvSpPr>
          <p:cNvPr id="20" name="文本框 19">
            <a:extLst>
              <a:ext uri="{FF2B5EF4-FFF2-40B4-BE49-F238E27FC236}">
                <a16:creationId xmlns:a16="http://schemas.microsoft.com/office/drawing/2014/main" id="{1F62DAB0-992C-1749-A16E-C9D8F061C18A}"/>
              </a:ext>
            </a:extLst>
          </p:cNvPr>
          <p:cNvSpPr txBox="1"/>
          <p:nvPr/>
        </p:nvSpPr>
        <p:spPr>
          <a:xfrm>
            <a:off x="9968119" y="6162095"/>
            <a:ext cx="451809" cy="369332"/>
          </a:xfrm>
          <a:prstGeom prst="rect">
            <a:avLst/>
          </a:prstGeom>
          <a:noFill/>
        </p:spPr>
        <p:txBody>
          <a:bodyPr wrap="square" rtlCol="0">
            <a:spAutoFit/>
          </a:bodyPr>
          <a:lstStyle/>
          <a:p>
            <a:r>
              <a:rPr lang="en-US" altLang="zh-CN" dirty="0"/>
              <a:t>L</a:t>
            </a:r>
            <a:r>
              <a:rPr lang="en-US" altLang="zh-CN" baseline="-25000" dirty="0"/>
              <a:t>3</a:t>
            </a:r>
            <a:endParaRPr kumimoji="1" lang="zh-CN" altLang="en-US" dirty="0"/>
          </a:p>
        </p:txBody>
      </p:sp>
      <p:sp>
        <p:nvSpPr>
          <p:cNvPr id="21" name="任意形状 20">
            <a:extLst>
              <a:ext uri="{FF2B5EF4-FFF2-40B4-BE49-F238E27FC236}">
                <a16:creationId xmlns:a16="http://schemas.microsoft.com/office/drawing/2014/main" id="{AE765B86-D01A-884C-9CC0-18E9CF860B0A}"/>
              </a:ext>
            </a:extLst>
          </p:cNvPr>
          <p:cNvSpPr/>
          <p:nvPr/>
        </p:nvSpPr>
        <p:spPr>
          <a:xfrm>
            <a:off x="8399465" y="4190651"/>
            <a:ext cx="1949570" cy="2158023"/>
          </a:xfrm>
          <a:custGeom>
            <a:avLst/>
            <a:gdLst>
              <a:gd name="connsiteX0" fmla="*/ 0 w 1949570"/>
              <a:gd name="connsiteY0" fmla="*/ 484498 h 2158023"/>
              <a:gd name="connsiteX1" fmla="*/ 414068 w 1949570"/>
              <a:gd name="connsiteY1" fmla="*/ 104936 h 2158023"/>
              <a:gd name="connsiteX2" fmla="*/ 1949570 w 1949570"/>
              <a:gd name="connsiteY2" fmla="*/ 2158023 h 2158023"/>
            </a:gdLst>
            <a:ahLst/>
            <a:cxnLst>
              <a:cxn ang="0">
                <a:pos x="connsiteX0" y="connsiteY0"/>
              </a:cxn>
              <a:cxn ang="0">
                <a:pos x="connsiteX1" y="connsiteY1"/>
              </a:cxn>
              <a:cxn ang="0">
                <a:pos x="connsiteX2" y="connsiteY2"/>
              </a:cxn>
            </a:cxnLst>
            <a:rect l="l" t="t" r="r" b="b"/>
            <a:pathLst>
              <a:path w="1949570" h="2158023">
                <a:moveTo>
                  <a:pt x="0" y="484498"/>
                </a:moveTo>
                <a:cubicBezTo>
                  <a:pt x="44570" y="155256"/>
                  <a:pt x="89140" y="-173985"/>
                  <a:pt x="414068" y="104936"/>
                </a:cubicBezTo>
                <a:cubicBezTo>
                  <a:pt x="738996" y="383857"/>
                  <a:pt x="1344283" y="1270940"/>
                  <a:pt x="1949570" y="2158023"/>
                </a:cubicBezTo>
              </a:path>
            </a:pathLst>
          </a:custGeom>
          <a:noFill/>
          <a:ln w="412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22" name="直线连接符 21">
            <a:extLst>
              <a:ext uri="{FF2B5EF4-FFF2-40B4-BE49-F238E27FC236}">
                <a16:creationId xmlns:a16="http://schemas.microsoft.com/office/drawing/2014/main" id="{D8FEEFC1-4610-9D40-9CEC-8AD31CB907B4}"/>
              </a:ext>
            </a:extLst>
          </p:cNvPr>
          <p:cNvCxnSpPr>
            <a:cxnSpLocks/>
          </p:cNvCxnSpPr>
          <p:nvPr/>
        </p:nvCxnSpPr>
        <p:spPr>
          <a:xfrm>
            <a:off x="8578608" y="4222857"/>
            <a:ext cx="0" cy="193923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23" name="文本框 22">
            <a:extLst>
              <a:ext uri="{FF2B5EF4-FFF2-40B4-BE49-F238E27FC236}">
                <a16:creationId xmlns:a16="http://schemas.microsoft.com/office/drawing/2014/main" id="{B1F251D2-BF73-7E4B-85E8-A197814CFFEB}"/>
              </a:ext>
            </a:extLst>
          </p:cNvPr>
          <p:cNvSpPr txBox="1"/>
          <p:nvPr/>
        </p:nvSpPr>
        <p:spPr>
          <a:xfrm>
            <a:off x="9374250" y="3511969"/>
            <a:ext cx="2267417" cy="369332"/>
          </a:xfrm>
          <a:prstGeom prst="rect">
            <a:avLst/>
          </a:prstGeom>
          <a:noFill/>
        </p:spPr>
        <p:txBody>
          <a:bodyPr wrap="square" rtlCol="0">
            <a:spAutoFit/>
          </a:bodyPr>
          <a:lstStyle/>
          <a:p>
            <a:r>
              <a:rPr lang="en-US" altLang="zh-CN" dirty="0"/>
              <a:t>L</a:t>
            </a:r>
            <a:r>
              <a:rPr lang="en-US" altLang="zh-CN" baseline="-25000" dirty="0"/>
              <a:t>2</a:t>
            </a:r>
            <a:r>
              <a:rPr lang="zh-CN" altLang="en-US" dirty="0"/>
              <a:t>时平均产量最大</a:t>
            </a:r>
            <a:endParaRPr kumimoji="1" lang="zh-CN" altLang="en-US" dirty="0"/>
          </a:p>
        </p:txBody>
      </p:sp>
      <p:sp>
        <p:nvSpPr>
          <p:cNvPr id="24" name="云形标注 23">
            <a:extLst>
              <a:ext uri="{FF2B5EF4-FFF2-40B4-BE49-F238E27FC236}">
                <a16:creationId xmlns:a16="http://schemas.microsoft.com/office/drawing/2014/main" id="{0CD1E542-3B1B-F747-BC10-E1F0673B2B53}"/>
              </a:ext>
            </a:extLst>
          </p:cNvPr>
          <p:cNvSpPr/>
          <p:nvPr/>
        </p:nvSpPr>
        <p:spPr>
          <a:xfrm>
            <a:off x="9815727" y="4212576"/>
            <a:ext cx="2206862" cy="640027"/>
          </a:xfrm>
          <a:prstGeom prst="cloudCallout">
            <a:avLst>
              <a:gd name="adj1" fmla="val -51213"/>
              <a:gd name="adj2" fmla="val 7982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dirty="0">
                <a:solidFill>
                  <a:sysClr val="windowText" lastClr="000000"/>
                </a:solidFill>
              </a:rPr>
              <a:t>平均产量线</a:t>
            </a:r>
          </a:p>
        </p:txBody>
      </p:sp>
      <p:sp>
        <p:nvSpPr>
          <p:cNvPr id="3" name="任意形状 2">
            <a:extLst>
              <a:ext uri="{FF2B5EF4-FFF2-40B4-BE49-F238E27FC236}">
                <a16:creationId xmlns:a16="http://schemas.microsoft.com/office/drawing/2014/main" id="{90AD1126-3C76-4D49-BC07-CC7B338E05DA}"/>
              </a:ext>
            </a:extLst>
          </p:cNvPr>
          <p:cNvSpPr/>
          <p:nvPr/>
        </p:nvSpPr>
        <p:spPr>
          <a:xfrm>
            <a:off x="8099794" y="5007281"/>
            <a:ext cx="2760452" cy="759141"/>
          </a:xfrm>
          <a:custGeom>
            <a:avLst/>
            <a:gdLst>
              <a:gd name="connsiteX0" fmla="*/ 0 w 2760452"/>
              <a:gd name="connsiteY0" fmla="*/ 741888 h 759141"/>
              <a:gd name="connsiteX1" fmla="*/ 1224951 w 2760452"/>
              <a:gd name="connsiteY1" fmla="*/ 16 h 759141"/>
              <a:gd name="connsiteX2" fmla="*/ 2760452 w 2760452"/>
              <a:gd name="connsiteY2" fmla="*/ 759141 h 759141"/>
            </a:gdLst>
            <a:ahLst/>
            <a:cxnLst>
              <a:cxn ang="0">
                <a:pos x="connsiteX0" y="connsiteY0"/>
              </a:cxn>
              <a:cxn ang="0">
                <a:pos x="connsiteX1" y="connsiteY1"/>
              </a:cxn>
              <a:cxn ang="0">
                <a:pos x="connsiteX2" y="connsiteY2"/>
              </a:cxn>
            </a:cxnLst>
            <a:rect l="l" t="t" r="r" b="b"/>
            <a:pathLst>
              <a:path w="2760452" h="759141">
                <a:moveTo>
                  <a:pt x="0" y="741888"/>
                </a:moveTo>
                <a:cubicBezTo>
                  <a:pt x="382438" y="369514"/>
                  <a:pt x="764876" y="-2860"/>
                  <a:pt x="1224951" y="16"/>
                </a:cubicBezTo>
                <a:cubicBezTo>
                  <a:pt x="1685026" y="2891"/>
                  <a:pt x="2222739" y="381016"/>
                  <a:pt x="2760452" y="759141"/>
                </a:cubicBezTo>
              </a:path>
            </a:pathLst>
          </a:cu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6" name="直线箭头连接符 5">
            <a:extLst>
              <a:ext uri="{FF2B5EF4-FFF2-40B4-BE49-F238E27FC236}">
                <a16:creationId xmlns:a16="http://schemas.microsoft.com/office/drawing/2014/main" id="{9E58FF47-4990-D54E-ABCB-2563C0E86122}"/>
              </a:ext>
            </a:extLst>
          </p:cNvPr>
          <p:cNvCxnSpPr>
            <a:cxnSpLocks/>
          </p:cNvCxnSpPr>
          <p:nvPr/>
        </p:nvCxnSpPr>
        <p:spPr>
          <a:xfrm flipV="1">
            <a:off x="9444694" y="3913652"/>
            <a:ext cx="371033" cy="104688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线连接符 25">
            <a:extLst>
              <a:ext uri="{FF2B5EF4-FFF2-40B4-BE49-F238E27FC236}">
                <a16:creationId xmlns:a16="http://schemas.microsoft.com/office/drawing/2014/main" id="{A5AD3F3A-B1D6-D344-950D-B3C5DA5504F9}"/>
              </a:ext>
            </a:extLst>
          </p:cNvPr>
          <p:cNvCxnSpPr>
            <a:cxnSpLocks/>
          </p:cNvCxnSpPr>
          <p:nvPr/>
        </p:nvCxnSpPr>
        <p:spPr>
          <a:xfrm>
            <a:off x="9392905" y="4990456"/>
            <a:ext cx="35326" cy="114913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29" name="文本框 28">
            <a:extLst>
              <a:ext uri="{FF2B5EF4-FFF2-40B4-BE49-F238E27FC236}">
                <a16:creationId xmlns:a16="http://schemas.microsoft.com/office/drawing/2014/main" id="{A346FB9B-5883-F64A-88B9-CD3EC21F6948}"/>
              </a:ext>
            </a:extLst>
          </p:cNvPr>
          <p:cNvSpPr txBox="1"/>
          <p:nvPr/>
        </p:nvSpPr>
        <p:spPr>
          <a:xfrm>
            <a:off x="9323866" y="6107202"/>
            <a:ext cx="451809" cy="369332"/>
          </a:xfrm>
          <a:prstGeom prst="rect">
            <a:avLst/>
          </a:prstGeom>
          <a:noFill/>
        </p:spPr>
        <p:txBody>
          <a:bodyPr wrap="square" rtlCol="0">
            <a:spAutoFit/>
          </a:bodyPr>
          <a:lstStyle/>
          <a:p>
            <a:r>
              <a:rPr lang="en-US" altLang="zh-CN" dirty="0"/>
              <a:t>L</a:t>
            </a:r>
            <a:r>
              <a:rPr lang="en-US" altLang="zh-CN" baseline="-25000" dirty="0"/>
              <a:t>2</a:t>
            </a:r>
            <a:endParaRPr kumimoji="1" lang="zh-CN" altLang="en-US" dirty="0"/>
          </a:p>
        </p:txBody>
      </p:sp>
    </p:spTree>
    <p:extLst>
      <p:ext uri="{BB962C8B-B14F-4D97-AF65-F5344CB8AC3E}">
        <p14:creationId xmlns:p14="http://schemas.microsoft.com/office/powerpoint/2010/main" val="1714600790"/>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par>
                          <p:cTn id="11" fill="hold">
                            <p:stCondLst>
                              <p:cond delay="500"/>
                            </p:stCondLst>
                            <p:childTnLst>
                              <p:par>
                                <p:cTn id="12" presetID="37" presetClass="entr" presetSubtype="0" fill="hold" grpId="0" nodeType="after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500"/>
                                        <p:tgtEl>
                                          <p:spTgt spid="12"/>
                                        </p:tgtEl>
                                      </p:cBhvr>
                                    </p:animEffect>
                                    <p:anim calcmode="lin" valueType="num">
                                      <p:cBhvr>
                                        <p:cTn id="15" dur="500" fill="hold"/>
                                        <p:tgtEl>
                                          <p:spTgt spid="12"/>
                                        </p:tgtEl>
                                        <p:attrNameLst>
                                          <p:attrName>ppt_x</p:attrName>
                                        </p:attrNameLst>
                                      </p:cBhvr>
                                      <p:tavLst>
                                        <p:tav tm="0">
                                          <p:val>
                                            <p:strVal val="#ppt_x"/>
                                          </p:val>
                                        </p:tav>
                                        <p:tav tm="100000">
                                          <p:val>
                                            <p:strVal val="#ppt_x"/>
                                          </p:val>
                                        </p:tav>
                                      </p:tavLst>
                                    </p:anim>
                                    <p:anim calcmode="lin" valueType="num">
                                      <p:cBhvr>
                                        <p:cTn id="16" dur="450" decel="100000" fill="hold"/>
                                        <p:tgtEl>
                                          <p:spTgt spid="12"/>
                                        </p:tgtEl>
                                        <p:attrNameLst>
                                          <p:attrName>ppt_y</p:attrName>
                                        </p:attrNameLst>
                                      </p:cBhvr>
                                      <p:tavLst>
                                        <p:tav tm="0">
                                          <p:val>
                                            <p:strVal val="#ppt_y+1"/>
                                          </p:val>
                                        </p:tav>
                                        <p:tav tm="100000">
                                          <p:val>
                                            <p:strVal val="#ppt_y-.03"/>
                                          </p:val>
                                        </p:tav>
                                      </p:tavLst>
                                    </p:anim>
                                    <p:anim calcmode="lin" valueType="num">
                                      <p:cBhvr>
                                        <p:cTn id="17" dur="50" accel="100000" fill="hold">
                                          <p:stCondLst>
                                            <p:cond delay="450"/>
                                          </p:stCondLst>
                                        </p:cTn>
                                        <p:tgtEl>
                                          <p:spTgt spid="1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P spid="1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4157019" y="326573"/>
            <a:ext cx="3877985"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生产函数与生产曲线</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pic>
        <p:nvPicPr>
          <p:cNvPr id="4" name="图片 3">
            <a:extLst>
              <a:ext uri="{FF2B5EF4-FFF2-40B4-BE49-F238E27FC236}">
                <a16:creationId xmlns:a16="http://schemas.microsoft.com/office/drawing/2014/main" id="{85B24720-C9A9-4859-B3C3-FDB31733547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17504" y="1013662"/>
            <a:ext cx="3438979" cy="5517765"/>
          </a:xfrm>
          <a:prstGeom prst="rect">
            <a:avLst/>
          </a:prstGeom>
        </p:spPr>
      </p:pic>
    </p:spTree>
    <p:extLst>
      <p:ext uri="{BB962C8B-B14F-4D97-AF65-F5344CB8AC3E}">
        <p14:creationId xmlns:p14="http://schemas.microsoft.com/office/powerpoint/2010/main" val="1466101881"/>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dirty="0">
                <a:solidFill>
                  <a:srgbClr val="005790"/>
                </a:solidFill>
                <a:cs typeface="+mn-ea"/>
                <a:sym typeface="+mn-lt"/>
              </a:rPr>
              <a:t>第四次课内容结束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63319" y="1188720"/>
            <a:ext cx="10293252" cy="3673570"/>
          </a:xfrm>
          <a:prstGeom prst="rect">
            <a:avLst/>
          </a:prstGeom>
          <a:noFill/>
        </p:spPr>
        <p:txBody>
          <a:bodyPr wrap="square" lIns="0" rIns="0" bIns="0" rtlCol="0">
            <a:spAutoFit/>
          </a:bodyPr>
          <a:lstStyle/>
          <a:p>
            <a:pPr>
              <a:defRPr/>
            </a:pPr>
            <a:r>
              <a:rPr lang="zh-CN" altLang="en-US" sz="2400" b="1" dirty="0"/>
              <a:t>三、</a:t>
            </a:r>
            <a:r>
              <a:rPr lang="zh-CN" altLang="en-US" sz="2400" b="1" dirty="0">
                <a:sym typeface="+mn-lt"/>
              </a:rPr>
              <a:t>消费者均衡和需求曲线</a:t>
            </a:r>
          </a:p>
          <a:p>
            <a:pPr>
              <a:lnSpc>
                <a:spcPct val="150000"/>
              </a:lnSpc>
            </a:pPr>
            <a:r>
              <a:rPr lang="en-US" altLang="zh-CN" sz="2400" dirty="0"/>
              <a:t>1</a:t>
            </a:r>
            <a:r>
              <a:rPr lang="zh-CN" altLang="zh-CN" sz="2400" dirty="0"/>
              <a:t>、</a:t>
            </a:r>
            <a:r>
              <a:rPr lang="zh-CN" altLang="en-US" sz="2400" dirty="0">
                <a:sym typeface="+mn-lt"/>
              </a:rPr>
              <a:t>消费者均衡</a:t>
            </a:r>
            <a:endParaRPr lang="en-US" altLang="zh-CN" sz="2400" dirty="0">
              <a:sym typeface="+mn-lt"/>
            </a:endParaRPr>
          </a:p>
          <a:p>
            <a:pPr>
              <a:lnSpc>
                <a:spcPct val="150000"/>
              </a:lnSpc>
            </a:pPr>
            <a:r>
              <a:rPr lang="zh-CN" altLang="en-US" sz="2400" dirty="0">
                <a:sym typeface="+mn-lt"/>
              </a:rPr>
              <a:t>将预算线置于无差异曲线图中，预算线</a:t>
            </a:r>
            <a:endParaRPr lang="en-US" altLang="zh-CN" sz="2400" dirty="0">
              <a:sym typeface="+mn-lt"/>
            </a:endParaRPr>
          </a:p>
          <a:p>
            <a:pPr>
              <a:lnSpc>
                <a:spcPct val="150000"/>
              </a:lnSpc>
            </a:pPr>
            <a:r>
              <a:rPr lang="zh-CN" altLang="en-US" sz="2400" dirty="0">
                <a:sym typeface="+mn-lt"/>
              </a:rPr>
              <a:t>与无差异曲线的关系有三种情况。</a:t>
            </a:r>
            <a:endParaRPr lang="en-US" altLang="zh-CN" sz="2400" dirty="0">
              <a:sym typeface="+mn-lt"/>
            </a:endParaRPr>
          </a:p>
          <a:p>
            <a:pPr>
              <a:lnSpc>
                <a:spcPct val="150000"/>
              </a:lnSpc>
            </a:pPr>
            <a:r>
              <a:rPr lang="zh-CN" altLang="en-US" sz="2400" dirty="0">
                <a:latin typeface="微软雅黑" panose="020B0503020204020204" pitchFamily="34" charset="-122"/>
                <a:ea typeface="微软雅黑" panose="020B0503020204020204" pitchFamily="34" charset="-122"/>
                <a:sym typeface="+mn-lt"/>
              </a:rPr>
              <a:t>①相交</a:t>
            </a:r>
            <a:endParaRPr lang="en-US" altLang="zh-CN" sz="2400" dirty="0"/>
          </a:p>
          <a:p>
            <a:pPr>
              <a:lnSpc>
                <a:spcPct val="150000"/>
              </a:lnSpc>
            </a:pPr>
            <a:r>
              <a:rPr lang="zh-CN" altLang="en-US" sz="2400" dirty="0">
                <a:latin typeface="微软雅黑" panose="020B0503020204020204" pitchFamily="34" charset="-122"/>
                <a:ea typeface="微软雅黑" panose="020B0503020204020204" pitchFamily="34" charset="-122"/>
                <a:sym typeface="+mn-lt"/>
              </a:rPr>
              <a:t>②相离</a:t>
            </a:r>
            <a:endParaRPr lang="en-US" altLang="zh-CN" sz="2400" dirty="0">
              <a:sym typeface="+mn-lt"/>
            </a:endParaRPr>
          </a:p>
          <a:p>
            <a:pPr>
              <a:lnSpc>
                <a:spcPct val="150000"/>
              </a:lnSpc>
            </a:pPr>
            <a:r>
              <a:rPr lang="zh-CN" altLang="zh-CN" sz="2400" dirty="0">
                <a:latin typeface="微软雅黑" panose="020B0503020204020204" pitchFamily="34" charset="-122"/>
                <a:ea typeface="微软雅黑" panose="020B0503020204020204" pitchFamily="34" charset="-122"/>
                <a:sym typeface="+mn-lt"/>
              </a:rPr>
              <a:t>③</a:t>
            </a:r>
            <a:r>
              <a:rPr lang="zh-CN" altLang="en-US" sz="2400" dirty="0">
                <a:latin typeface="微软雅黑" panose="020B0503020204020204" pitchFamily="34" charset="-122"/>
                <a:ea typeface="微软雅黑" panose="020B0503020204020204" pitchFamily="34" charset="-122"/>
                <a:sym typeface="+mn-lt"/>
              </a:rPr>
              <a:t>相切</a:t>
            </a:r>
            <a:endParaRPr lang="zh-CN" altLang="zh-CN"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solidFill>
                  <a:schemeClr val="tx2"/>
                </a:solid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pic>
        <p:nvPicPr>
          <p:cNvPr id="4" name="图片 3">
            <a:extLst>
              <a:ext uri="{FF2B5EF4-FFF2-40B4-BE49-F238E27FC236}">
                <a16:creationId xmlns:a16="http://schemas.microsoft.com/office/drawing/2014/main" id="{B9D9D6DE-F050-4CEE-AB0E-18361FAF380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49713" y="2058308"/>
            <a:ext cx="4078968" cy="3850546"/>
          </a:xfrm>
          <a:prstGeom prst="rect">
            <a:avLst/>
          </a:prstGeom>
        </p:spPr>
      </p:pic>
    </p:spTree>
    <p:extLst>
      <p:ext uri="{BB962C8B-B14F-4D97-AF65-F5344CB8AC3E}">
        <p14:creationId xmlns:p14="http://schemas.microsoft.com/office/powerpoint/2010/main" val="1606003932"/>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902513" y="1406190"/>
            <a:ext cx="10293252" cy="6071662"/>
          </a:xfrm>
          <a:prstGeom prst="rect">
            <a:avLst/>
          </a:prstGeom>
          <a:noFill/>
        </p:spPr>
        <p:txBody>
          <a:bodyPr wrap="square" lIns="0" rIns="0" bIns="0" rtlCol="0">
            <a:spAutoFit/>
          </a:bodyPr>
          <a:lstStyle/>
          <a:p>
            <a:pPr>
              <a:lnSpc>
                <a:spcPct val="150000"/>
              </a:lnSpc>
            </a:pPr>
            <a:r>
              <a:rPr lang="zh-CN" altLang="en-US" sz="2400" dirty="0"/>
              <a:t>切点</a:t>
            </a:r>
            <a:r>
              <a:rPr lang="en-US" altLang="zh-CN" sz="2400" dirty="0"/>
              <a:t>C</a:t>
            </a:r>
            <a:r>
              <a:rPr lang="zh-CN" altLang="en-US" sz="2400" dirty="0"/>
              <a:t>既位于预算线上又位于无差异曲线上，所以在此点无差异曲线的斜率（商品边际替代率）恰好等于预算约束线的斜率（商品价值比），所以消费者效用最大化的均衡条件：</a:t>
            </a:r>
            <a:endParaRPr lang="en-US" altLang="zh-CN" sz="2400" dirty="0"/>
          </a:p>
          <a:p>
            <a:pPr>
              <a:lnSpc>
                <a:spcPct val="150000"/>
              </a:lnSpc>
            </a:pPr>
            <a:r>
              <a:rPr lang="zh-CN" altLang="en-US" sz="2400" dirty="0"/>
              <a:t>商品边际替代率</a:t>
            </a:r>
            <a:r>
              <a:rPr lang="en-US" altLang="zh-CN" sz="2400" dirty="0"/>
              <a:t>=</a:t>
            </a:r>
            <a:r>
              <a:rPr lang="zh-CN" altLang="en-US" sz="2400" dirty="0"/>
              <a:t>商品的价格之比</a:t>
            </a:r>
            <a:endParaRPr lang="en-US" altLang="zh-CN" sz="2400" dirty="0"/>
          </a:p>
          <a:p>
            <a:pPr>
              <a:lnSpc>
                <a:spcPct val="150000"/>
              </a:lnSpc>
            </a:pPr>
            <a:r>
              <a:rPr lang="zh-CN" altLang="zh-CN" sz="2400" b="1" dirty="0">
                <a:solidFill>
                  <a:srgbClr val="FF0000"/>
                </a:solidFill>
              </a:rPr>
              <a:t>【结论】</a:t>
            </a:r>
            <a:endParaRPr lang="zh-CN" altLang="zh-CN" sz="2400" dirty="0">
              <a:solidFill>
                <a:srgbClr val="FF0000"/>
              </a:solidFill>
            </a:endParaRPr>
          </a:p>
          <a:p>
            <a:pPr>
              <a:lnSpc>
                <a:spcPct val="150000"/>
              </a:lnSpc>
            </a:pPr>
            <a:r>
              <a:rPr lang="zh-CN" altLang="en-US" sz="2400" dirty="0"/>
              <a:t>第一，</a:t>
            </a:r>
            <a:r>
              <a:rPr lang="zh-CN" altLang="zh-CN" sz="2400" dirty="0"/>
              <a:t>满足效用最大化的商品组合必定位于预算线与无差异曲线相切的点上。</a:t>
            </a:r>
          </a:p>
          <a:p>
            <a:pPr>
              <a:lnSpc>
                <a:spcPct val="150000"/>
              </a:lnSpc>
            </a:pPr>
            <a:r>
              <a:rPr lang="zh-CN" altLang="en-US" sz="2400" dirty="0"/>
              <a:t>第二，</a:t>
            </a:r>
            <a:r>
              <a:rPr lang="zh-CN" altLang="zh-CN" sz="2400" dirty="0"/>
              <a:t>消费者效用最大化的均衡条件是商品边际替代率</a:t>
            </a:r>
            <a:r>
              <a:rPr lang="en-US" altLang="zh-CN" sz="2400" dirty="0"/>
              <a:t>=</a:t>
            </a:r>
            <a:r>
              <a:rPr lang="zh-CN" altLang="zh-CN" sz="2400" dirty="0"/>
              <a:t>商品的价格之比。</a:t>
            </a:r>
          </a:p>
          <a:p>
            <a:pPr>
              <a:lnSpc>
                <a:spcPct val="150000"/>
              </a:lnSpc>
            </a:pPr>
            <a:r>
              <a:rPr lang="zh-CN" altLang="zh-CN" sz="2400" dirty="0"/>
              <a:t>含义是在一定的预算约束下，为了实现效用最大化，消费者应该选择商品的最优组合，使得两种商品边际替代率</a:t>
            </a:r>
            <a:r>
              <a:rPr lang="en-US" altLang="zh-CN" sz="2400" dirty="0"/>
              <a:t>=</a:t>
            </a:r>
            <a:r>
              <a:rPr lang="zh-CN" altLang="zh-CN" sz="2400" dirty="0"/>
              <a:t>两种商品价格比。</a:t>
            </a:r>
          </a:p>
          <a:p>
            <a:pPr>
              <a:lnSpc>
                <a:spcPct val="150000"/>
              </a:lnSpc>
            </a:pPr>
            <a:endParaRPr lang="zh-CN" altLang="zh-CN" sz="2400" dirty="0"/>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solidFill>
                  <a:schemeClr val="tx2"/>
                </a:solid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1817277586"/>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902513" y="1406190"/>
            <a:ext cx="10293252" cy="1639680"/>
          </a:xfrm>
          <a:prstGeom prst="rect">
            <a:avLst/>
          </a:prstGeom>
          <a:noFill/>
        </p:spPr>
        <p:txBody>
          <a:bodyPr wrap="square" lIns="0" rIns="0" bIns="0" rtlCol="0">
            <a:spAutoFit/>
          </a:bodyPr>
          <a:lstStyle/>
          <a:p>
            <a:pPr>
              <a:lnSpc>
                <a:spcPct val="150000"/>
              </a:lnSpc>
            </a:pPr>
            <a:r>
              <a:rPr lang="en-US" altLang="zh-CN" sz="2400" dirty="0"/>
              <a:t>2</a:t>
            </a:r>
            <a:r>
              <a:rPr lang="zh-CN" altLang="en-US" sz="2400" dirty="0"/>
              <a:t>、消费者的</a:t>
            </a:r>
            <a:r>
              <a:rPr lang="zh-CN" altLang="en-US" sz="2400" dirty="0">
                <a:sym typeface="+mn-lt"/>
              </a:rPr>
              <a:t>需求曲线</a:t>
            </a:r>
            <a:endParaRPr lang="en-US" altLang="zh-CN" sz="2400" dirty="0"/>
          </a:p>
          <a:p>
            <a:pPr>
              <a:lnSpc>
                <a:spcPct val="150000"/>
              </a:lnSpc>
            </a:pPr>
            <a:r>
              <a:rPr lang="zh-CN" altLang="en-US" sz="2400" dirty="0"/>
              <a:t>（</a:t>
            </a:r>
            <a:r>
              <a:rPr lang="en-US" altLang="zh-CN" sz="2400" dirty="0"/>
              <a:t>1</a:t>
            </a:r>
            <a:r>
              <a:rPr lang="zh-CN" altLang="en-US" sz="2400" dirty="0"/>
              <a:t>）消费者需求曲线的由来</a:t>
            </a:r>
            <a:endParaRPr lang="zh-CN" altLang="zh-CN" sz="2400" dirty="0"/>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solidFill>
                  <a:schemeClr val="tx2"/>
                </a:solid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pic>
        <p:nvPicPr>
          <p:cNvPr id="4" name="图片 3">
            <a:extLst>
              <a:ext uri="{FF2B5EF4-FFF2-40B4-BE49-F238E27FC236}">
                <a16:creationId xmlns:a16="http://schemas.microsoft.com/office/drawing/2014/main" id="{1FD27EAD-65E6-4D7A-9D75-A7C1100CD13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06784" y="1361977"/>
            <a:ext cx="3979636" cy="5553401"/>
          </a:xfrm>
          <a:prstGeom prst="rect">
            <a:avLst/>
          </a:prstGeom>
        </p:spPr>
      </p:pic>
    </p:spTree>
    <p:extLst>
      <p:ext uri="{BB962C8B-B14F-4D97-AF65-F5344CB8AC3E}">
        <p14:creationId xmlns:p14="http://schemas.microsoft.com/office/powerpoint/2010/main" val="376806774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902513" y="1406190"/>
            <a:ext cx="10293252" cy="1085682"/>
          </a:xfrm>
          <a:prstGeom prst="rect">
            <a:avLst/>
          </a:prstGeom>
          <a:noFill/>
        </p:spPr>
        <p:txBody>
          <a:bodyPr wrap="square" lIns="0" rIns="0" bIns="0" rtlCol="0">
            <a:spAutoFit/>
          </a:bodyPr>
          <a:lstStyle/>
          <a:p>
            <a:pPr>
              <a:lnSpc>
                <a:spcPct val="150000"/>
              </a:lnSpc>
            </a:pPr>
            <a:r>
              <a:rPr lang="zh-CN" altLang="en-US" sz="2400" dirty="0"/>
              <a:t>（</a:t>
            </a:r>
            <a:r>
              <a:rPr lang="en-US" altLang="zh-CN" sz="2400" dirty="0"/>
              <a:t>2</a:t>
            </a:r>
            <a:r>
              <a:rPr lang="zh-CN" altLang="en-US" sz="2400" dirty="0"/>
              <a:t>）收入效应和替代效应</a:t>
            </a:r>
            <a:endParaRPr lang="zh-CN" altLang="zh-CN" sz="2400" dirty="0"/>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solidFill>
                  <a:schemeClr val="tx2"/>
                </a:solid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pic>
        <p:nvPicPr>
          <p:cNvPr id="6" name="图片 5">
            <a:extLst>
              <a:ext uri="{FF2B5EF4-FFF2-40B4-BE49-F238E27FC236}">
                <a16:creationId xmlns:a16="http://schemas.microsoft.com/office/drawing/2014/main" id="{100CC186-6CE3-449E-8FCD-CE36661DE45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97351" y="1997579"/>
            <a:ext cx="7975600" cy="4737100"/>
          </a:xfrm>
          <a:prstGeom prst="rect">
            <a:avLst/>
          </a:prstGeom>
        </p:spPr>
      </p:pic>
    </p:spTree>
    <p:extLst>
      <p:ext uri="{BB962C8B-B14F-4D97-AF65-F5344CB8AC3E}">
        <p14:creationId xmlns:p14="http://schemas.microsoft.com/office/powerpoint/2010/main" val="403772381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858888" y="1860992"/>
            <a:ext cx="5428253" cy="3140227"/>
            <a:chOff x="1000574" y="2092140"/>
            <a:chExt cx="5566555" cy="3055936"/>
          </a:xfrm>
        </p:grpSpPr>
        <p:grpSp>
          <p:nvGrpSpPr>
            <p:cNvPr id="15" name="组合 14"/>
            <p:cNvGrpSpPr/>
            <p:nvPr/>
          </p:nvGrpSpPr>
          <p:grpSpPr>
            <a:xfrm>
              <a:off x="1000574" y="2092140"/>
              <a:ext cx="5566555" cy="3055936"/>
              <a:chOff x="1000574" y="2092140"/>
              <a:chExt cx="5566555" cy="3055936"/>
            </a:xfrm>
          </p:grpSpPr>
          <p:sp>
            <p:nvSpPr>
              <p:cNvPr id="17" name="任意多边形 16"/>
              <p:cNvSpPr/>
              <p:nvPr/>
            </p:nvSpPr>
            <p:spPr>
              <a:xfrm>
                <a:off x="1593668" y="2092140"/>
                <a:ext cx="4973461" cy="1787533"/>
              </a:xfrm>
              <a:custGeom>
                <a:avLst/>
                <a:gdLst>
                  <a:gd name="connsiteX0" fmla="*/ 4493623 w 4493623"/>
                  <a:gd name="connsiteY0" fmla="*/ 0 h 1672045"/>
                  <a:gd name="connsiteX1" fmla="*/ 3370218 w 4493623"/>
                  <a:gd name="connsiteY1" fmla="*/ 666205 h 1672045"/>
                  <a:gd name="connsiteX2" fmla="*/ 613955 w 4493623"/>
                  <a:gd name="connsiteY2" fmla="*/ 1214845 h 1672045"/>
                  <a:gd name="connsiteX3" fmla="*/ 0 w 4493623"/>
                  <a:gd name="connsiteY3" fmla="*/ 1672045 h 1672045"/>
                </a:gdLst>
                <a:ahLst/>
                <a:cxnLst>
                  <a:cxn ang="0">
                    <a:pos x="connsiteX0" y="connsiteY0"/>
                  </a:cxn>
                  <a:cxn ang="0">
                    <a:pos x="connsiteX1" y="connsiteY1"/>
                  </a:cxn>
                  <a:cxn ang="0">
                    <a:pos x="connsiteX2" y="connsiteY2"/>
                  </a:cxn>
                  <a:cxn ang="0">
                    <a:pos x="connsiteX3" y="connsiteY3"/>
                  </a:cxn>
                </a:cxnLst>
                <a:rect l="l" t="t" r="r" b="b"/>
                <a:pathLst>
                  <a:path w="4493623" h="1672045">
                    <a:moveTo>
                      <a:pt x="4493623" y="0"/>
                    </a:moveTo>
                    <a:cubicBezTo>
                      <a:pt x="4255226" y="231865"/>
                      <a:pt x="4016829" y="463731"/>
                      <a:pt x="3370218" y="666205"/>
                    </a:cubicBezTo>
                    <a:cubicBezTo>
                      <a:pt x="2723607" y="868679"/>
                      <a:pt x="1175658" y="1047205"/>
                      <a:pt x="613955" y="1214845"/>
                    </a:cubicBezTo>
                    <a:cubicBezTo>
                      <a:pt x="52252" y="1382485"/>
                      <a:pt x="26126" y="1527265"/>
                      <a:pt x="0" y="1672045"/>
                    </a:cubicBezTo>
                  </a:path>
                </a:pathLst>
              </a:custGeom>
              <a:noFill/>
              <a:ln w="9525">
                <a:solidFill>
                  <a:srgbClr val="E58F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5" name="泪滴形 24"/>
              <p:cNvSpPr/>
              <p:nvPr/>
            </p:nvSpPr>
            <p:spPr>
              <a:xfrm rot="19163179">
                <a:off x="1000574" y="3992376"/>
                <a:ext cx="1155700" cy="1155700"/>
              </a:xfrm>
              <a:custGeom>
                <a:avLst/>
                <a:gdLst>
                  <a:gd name="connsiteX0" fmla="*/ 0 w 1802674"/>
                  <a:gd name="connsiteY0" fmla="*/ 901337 h 1802674"/>
                  <a:gd name="connsiteX1" fmla="*/ 901337 w 1802674"/>
                  <a:gd name="connsiteY1" fmla="*/ 0 h 1802674"/>
                  <a:gd name="connsiteX2" fmla="*/ 1802674 w 1802674"/>
                  <a:gd name="connsiteY2" fmla="*/ 0 h 1802674"/>
                  <a:gd name="connsiteX3" fmla="*/ 1802674 w 1802674"/>
                  <a:gd name="connsiteY3" fmla="*/ 901337 h 1802674"/>
                  <a:gd name="connsiteX4" fmla="*/ 901337 w 1802674"/>
                  <a:gd name="connsiteY4" fmla="*/ 1802674 h 1802674"/>
                  <a:gd name="connsiteX5" fmla="*/ 0 w 1802674"/>
                  <a:gd name="connsiteY5" fmla="*/ 901337 h 1802674"/>
                  <a:gd name="connsiteX0-1" fmla="*/ 0 w 1802674"/>
                  <a:gd name="connsiteY0-2" fmla="*/ 901337 h 1802674"/>
                  <a:gd name="connsiteX1-3" fmla="*/ 901337 w 1802674"/>
                  <a:gd name="connsiteY1-4" fmla="*/ 0 h 1802674"/>
                  <a:gd name="connsiteX2-5" fmla="*/ 1356449 w 1802674"/>
                  <a:gd name="connsiteY2-6" fmla="*/ 1405 h 1802674"/>
                  <a:gd name="connsiteX3-7" fmla="*/ 1802674 w 1802674"/>
                  <a:gd name="connsiteY3-8" fmla="*/ 0 h 1802674"/>
                  <a:gd name="connsiteX4-9" fmla="*/ 1802674 w 1802674"/>
                  <a:gd name="connsiteY4-10" fmla="*/ 901337 h 1802674"/>
                  <a:gd name="connsiteX5-11" fmla="*/ 901337 w 1802674"/>
                  <a:gd name="connsiteY5-12" fmla="*/ 1802674 h 1802674"/>
                  <a:gd name="connsiteX6" fmla="*/ 0 w 1802674"/>
                  <a:gd name="connsiteY6" fmla="*/ 901337 h 1802674"/>
                  <a:gd name="connsiteX0-13" fmla="*/ 0 w 1802674"/>
                  <a:gd name="connsiteY0-14" fmla="*/ 901337 h 1802674"/>
                  <a:gd name="connsiteX1-15" fmla="*/ 901337 w 1802674"/>
                  <a:gd name="connsiteY1-16" fmla="*/ 0 h 1802674"/>
                  <a:gd name="connsiteX2-17" fmla="*/ 1356449 w 1802674"/>
                  <a:gd name="connsiteY2-18" fmla="*/ 1405 h 1802674"/>
                  <a:gd name="connsiteX3-19" fmla="*/ 1802674 w 1802674"/>
                  <a:gd name="connsiteY3-20" fmla="*/ 0 h 1802674"/>
                  <a:gd name="connsiteX4-21" fmla="*/ 1802674 w 1802674"/>
                  <a:gd name="connsiteY4-22" fmla="*/ 901337 h 1802674"/>
                  <a:gd name="connsiteX5-23" fmla="*/ 901337 w 1802674"/>
                  <a:gd name="connsiteY5-24" fmla="*/ 1802674 h 1802674"/>
                  <a:gd name="connsiteX6-25" fmla="*/ 0 w 1802674"/>
                  <a:gd name="connsiteY6-26" fmla="*/ 901337 h 1802674"/>
                  <a:gd name="connsiteX0-27" fmla="*/ 0 w 1802674"/>
                  <a:gd name="connsiteY0-28" fmla="*/ 901337 h 1802674"/>
                  <a:gd name="connsiteX1-29" fmla="*/ 901337 w 1802674"/>
                  <a:gd name="connsiteY1-30" fmla="*/ 0 h 1802674"/>
                  <a:gd name="connsiteX2-31" fmla="*/ 1356449 w 1802674"/>
                  <a:gd name="connsiteY2-32" fmla="*/ 1405 h 1802674"/>
                  <a:gd name="connsiteX3-33" fmla="*/ 1802674 w 1802674"/>
                  <a:gd name="connsiteY3-34" fmla="*/ 0 h 1802674"/>
                  <a:gd name="connsiteX4-35" fmla="*/ 1802674 w 1802674"/>
                  <a:gd name="connsiteY4-36" fmla="*/ 901337 h 1802674"/>
                  <a:gd name="connsiteX5-37" fmla="*/ 901337 w 1802674"/>
                  <a:gd name="connsiteY5-38" fmla="*/ 1802674 h 1802674"/>
                  <a:gd name="connsiteX6-39" fmla="*/ 0 w 1802674"/>
                  <a:gd name="connsiteY6-40" fmla="*/ 901337 h 1802674"/>
                  <a:gd name="connsiteX0-41" fmla="*/ 0 w 1802674"/>
                  <a:gd name="connsiteY0-42" fmla="*/ 901337 h 1802674"/>
                  <a:gd name="connsiteX1-43" fmla="*/ 901337 w 1802674"/>
                  <a:gd name="connsiteY1-44" fmla="*/ 0 h 1802674"/>
                  <a:gd name="connsiteX2-45" fmla="*/ 1802674 w 1802674"/>
                  <a:gd name="connsiteY2-46" fmla="*/ 0 h 1802674"/>
                  <a:gd name="connsiteX3-47" fmla="*/ 1802674 w 1802674"/>
                  <a:gd name="connsiteY3-48" fmla="*/ 901337 h 1802674"/>
                  <a:gd name="connsiteX4-49" fmla="*/ 901337 w 1802674"/>
                  <a:gd name="connsiteY4-50" fmla="*/ 1802674 h 1802674"/>
                  <a:gd name="connsiteX5-51" fmla="*/ 0 w 1802674"/>
                  <a:gd name="connsiteY5-52" fmla="*/ 901337 h 1802674"/>
                  <a:gd name="connsiteX0-53" fmla="*/ 0 w 1802674"/>
                  <a:gd name="connsiteY0-54" fmla="*/ 901337 h 1802674"/>
                  <a:gd name="connsiteX1-55" fmla="*/ 901337 w 1802674"/>
                  <a:gd name="connsiteY1-56" fmla="*/ 0 h 1802674"/>
                  <a:gd name="connsiteX2-57" fmla="*/ 1802674 w 1802674"/>
                  <a:gd name="connsiteY2-58" fmla="*/ 0 h 1802674"/>
                  <a:gd name="connsiteX3-59" fmla="*/ 1802674 w 1802674"/>
                  <a:gd name="connsiteY3-60" fmla="*/ 901337 h 1802674"/>
                  <a:gd name="connsiteX4-61" fmla="*/ 901337 w 1802674"/>
                  <a:gd name="connsiteY4-62" fmla="*/ 1802674 h 1802674"/>
                  <a:gd name="connsiteX5-63" fmla="*/ 0 w 1802674"/>
                  <a:gd name="connsiteY5-64" fmla="*/ 901337 h 1802674"/>
                  <a:gd name="connsiteX0-65" fmla="*/ 0 w 1802674"/>
                  <a:gd name="connsiteY0-66" fmla="*/ 901337 h 1802674"/>
                  <a:gd name="connsiteX1-67" fmla="*/ 901337 w 1802674"/>
                  <a:gd name="connsiteY1-68" fmla="*/ 0 h 1802674"/>
                  <a:gd name="connsiteX2-69" fmla="*/ 1802674 w 1802674"/>
                  <a:gd name="connsiteY2-70" fmla="*/ 0 h 1802674"/>
                  <a:gd name="connsiteX3-71" fmla="*/ 1802674 w 1802674"/>
                  <a:gd name="connsiteY3-72" fmla="*/ 901337 h 1802674"/>
                  <a:gd name="connsiteX4-73" fmla="*/ 901337 w 1802674"/>
                  <a:gd name="connsiteY4-74" fmla="*/ 1802674 h 1802674"/>
                  <a:gd name="connsiteX5-75" fmla="*/ 0 w 1802674"/>
                  <a:gd name="connsiteY5-76" fmla="*/ 901337 h 180267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1802674" h="1802674">
                    <a:moveTo>
                      <a:pt x="0" y="901337"/>
                    </a:moveTo>
                    <a:cubicBezTo>
                      <a:pt x="0" y="403542"/>
                      <a:pt x="403542" y="0"/>
                      <a:pt x="901337" y="0"/>
                    </a:cubicBezTo>
                    <a:cubicBezTo>
                      <a:pt x="1215181" y="47677"/>
                      <a:pt x="1507428" y="67789"/>
                      <a:pt x="1802674" y="0"/>
                    </a:cubicBezTo>
                    <a:cubicBezTo>
                      <a:pt x="1758724" y="298947"/>
                      <a:pt x="1743840" y="532346"/>
                      <a:pt x="1802674" y="901337"/>
                    </a:cubicBezTo>
                    <a:cubicBezTo>
                      <a:pt x="1802674" y="1399132"/>
                      <a:pt x="1399132" y="1802674"/>
                      <a:pt x="901337" y="1802674"/>
                    </a:cubicBezTo>
                    <a:cubicBezTo>
                      <a:pt x="403542" y="1802674"/>
                      <a:pt x="0" y="1399132"/>
                      <a:pt x="0" y="901337"/>
                    </a:cubicBezTo>
                    <a:close/>
                  </a:path>
                </a:pathLst>
              </a:custGeom>
              <a:blipFill dpi="0" rotWithShape="1">
                <a:blip r:embed="rId3">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sp>
          <p:nvSpPr>
            <p:cNvPr id="14" name="文本框 13"/>
            <p:cNvSpPr txBox="1"/>
            <p:nvPr/>
          </p:nvSpPr>
          <p:spPr>
            <a:xfrm>
              <a:off x="1312165" y="4161722"/>
              <a:ext cx="498855" cy="769441"/>
            </a:xfrm>
            <a:prstGeom prst="rect">
              <a:avLst/>
            </a:prstGeom>
            <a:noFill/>
          </p:spPr>
          <p:txBody>
            <a:bodyPr wrap="none" rtlCol="0">
              <a:spAutoFit/>
            </a:bodyPr>
            <a:lstStyle/>
            <a:p>
              <a:r>
                <a:rPr lang="en-US" altLang="zh-CN" sz="4400" b="1" dirty="0">
                  <a:solidFill>
                    <a:schemeClr val="bg1"/>
                  </a:solidFill>
                  <a:cs typeface="+mn-ea"/>
                  <a:sym typeface="+mn-lt"/>
                </a:rPr>
                <a:t>1</a:t>
              </a:r>
              <a:endParaRPr lang="zh-CN" altLang="en-US" sz="4400" b="1" dirty="0">
                <a:solidFill>
                  <a:schemeClr val="bg1"/>
                </a:solidFill>
                <a:cs typeface="+mn-ea"/>
                <a:sym typeface="+mn-lt"/>
              </a:endParaRPr>
            </a:p>
          </p:txBody>
        </p:sp>
      </p:grpSp>
      <p:sp>
        <p:nvSpPr>
          <p:cNvPr id="45" name="矩形 44"/>
          <p:cNvSpPr/>
          <p:nvPr/>
        </p:nvSpPr>
        <p:spPr>
          <a:xfrm>
            <a:off x="712326" y="4997008"/>
            <a:ext cx="3076718" cy="954107"/>
          </a:xfrm>
          <a:prstGeom prst="rect">
            <a:avLst/>
          </a:prstGeom>
        </p:spPr>
        <p:txBody>
          <a:bodyPr wrap="square">
            <a:spAutoFit/>
          </a:bodyPr>
          <a:lstStyle/>
          <a:p>
            <a:pPr>
              <a:defRPr/>
            </a:pPr>
            <a:r>
              <a:rPr lang="zh-CN" altLang="en-US" sz="2800" kern="0" dirty="0">
                <a:effectLst>
                  <a:glow rad="63500">
                    <a:prstClr val="white">
                      <a:lumMod val="65000"/>
                      <a:alpha val="40000"/>
                    </a:prstClr>
                  </a:glow>
                </a:effectLst>
                <a:cs typeface="+mn-ea"/>
                <a:sym typeface="+mn-lt"/>
              </a:rPr>
              <a:t>生产者的组织形式</a:t>
            </a:r>
            <a:r>
              <a:rPr lang="zh-CN" altLang="en-US" sz="2800" kern="0">
                <a:effectLst>
                  <a:glow rad="63500">
                    <a:prstClr val="white">
                      <a:lumMod val="65000"/>
                      <a:alpha val="40000"/>
                    </a:prstClr>
                  </a:glow>
                </a:effectLst>
                <a:cs typeface="+mn-ea"/>
                <a:sym typeface="+mn-lt"/>
              </a:rPr>
              <a:t>和企业理论</a:t>
            </a:r>
            <a:endParaRPr lang="zh-CN" altLang="en-US" sz="2800" kern="0" dirty="0">
              <a:effectLst>
                <a:glow rad="63500">
                  <a:prstClr val="white">
                    <a:lumMod val="65000"/>
                    <a:alpha val="40000"/>
                  </a:prstClr>
                </a:glow>
              </a:effectLst>
              <a:cs typeface="+mn-ea"/>
              <a:sym typeface="+mn-lt"/>
            </a:endParaRPr>
          </a:p>
        </p:txBody>
      </p:sp>
      <p:grpSp>
        <p:nvGrpSpPr>
          <p:cNvPr id="26" name="组合 25"/>
          <p:cNvGrpSpPr/>
          <p:nvPr/>
        </p:nvGrpSpPr>
        <p:grpSpPr>
          <a:xfrm>
            <a:off x="6127495" y="1790574"/>
            <a:ext cx="5473627" cy="3219117"/>
            <a:chOff x="5692237" y="2076323"/>
            <a:chExt cx="5473627" cy="3219117"/>
          </a:xfrm>
        </p:grpSpPr>
        <p:sp>
          <p:nvSpPr>
            <p:cNvPr id="21" name="任意多边形 20"/>
            <p:cNvSpPr/>
            <p:nvPr/>
          </p:nvSpPr>
          <p:spPr>
            <a:xfrm flipH="1">
              <a:off x="5692237" y="2076323"/>
              <a:ext cx="4901739" cy="1799164"/>
            </a:xfrm>
            <a:custGeom>
              <a:avLst/>
              <a:gdLst>
                <a:gd name="connsiteX0" fmla="*/ 4493623 w 4493623"/>
                <a:gd name="connsiteY0" fmla="*/ 0 h 1672045"/>
                <a:gd name="connsiteX1" fmla="*/ 3370218 w 4493623"/>
                <a:gd name="connsiteY1" fmla="*/ 666205 h 1672045"/>
                <a:gd name="connsiteX2" fmla="*/ 613955 w 4493623"/>
                <a:gd name="connsiteY2" fmla="*/ 1214845 h 1672045"/>
                <a:gd name="connsiteX3" fmla="*/ 0 w 4493623"/>
                <a:gd name="connsiteY3" fmla="*/ 1672045 h 1672045"/>
              </a:gdLst>
              <a:ahLst/>
              <a:cxnLst>
                <a:cxn ang="0">
                  <a:pos x="connsiteX0" y="connsiteY0"/>
                </a:cxn>
                <a:cxn ang="0">
                  <a:pos x="connsiteX1" y="connsiteY1"/>
                </a:cxn>
                <a:cxn ang="0">
                  <a:pos x="connsiteX2" y="connsiteY2"/>
                </a:cxn>
                <a:cxn ang="0">
                  <a:pos x="connsiteX3" y="connsiteY3"/>
                </a:cxn>
              </a:cxnLst>
              <a:rect l="l" t="t" r="r" b="b"/>
              <a:pathLst>
                <a:path w="4493623" h="1672045">
                  <a:moveTo>
                    <a:pt x="4493623" y="0"/>
                  </a:moveTo>
                  <a:cubicBezTo>
                    <a:pt x="4255226" y="231865"/>
                    <a:pt x="4016829" y="463731"/>
                    <a:pt x="3370218" y="666205"/>
                  </a:cubicBezTo>
                  <a:cubicBezTo>
                    <a:pt x="2723607" y="868679"/>
                    <a:pt x="1175658" y="1047205"/>
                    <a:pt x="613955" y="1214845"/>
                  </a:cubicBezTo>
                  <a:cubicBezTo>
                    <a:pt x="52252" y="1382485"/>
                    <a:pt x="26126" y="1527265"/>
                    <a:pt x="0" y="1672045"/>
                  </a:cubicBezTo>
                </a:path>
              </a:pathLst>
            </a:custGeom>
            <a:noFill/>
            <a:ln w="952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8" name="泪滴形 24"/>
            <p:cNvSpPr/>
            <p:nvPr/>
          </p:nvSpPr>
          <p:spPr>
            <a:xfrm rot="18979882">
              <a:off x="10010164" y="4139740"/>
              <a:ext cx="1155700" cy="1155700"/>
            </a:xfrm>
            <a:custGeom>
              <a:avLst/>
              <a:gdLst>
                <a:gd name="connsiteX0" fmla="*/ 0 w 1802674"/>
                <a:gd name="connsiteY0" fmla="*/ 901337 h 1802674"/>
                <a:gd name="connsiteX1" fmla="*/ 901337 w 1802674"/>
                <a:gd name="connsiteY1" fmla="*/ 0 h 1802674"/>
                <a:gd name="connsiteX2" fmla="*/ 1802674 w 1802674"/>
                <a:gd name="connsiteY2" fmla="*/ 0 h 1802674"/>
                <a:gd name="connsiteX3" fmla="*/ 1802674 w 1802674"/>
                <a:gd name="connsiteY3" fmla="*/ 901337 h 1802674"/>
                <a:gd name="connsiteX4" fmla="*/ 901337 w 1802674"/>
                <a:gd name="connsiteY4" fmla="*/ 1802674 h 1802674"/>
                <a:gd name="connsiteX5" fmla="*/ 0 w 1802674"/>
                <a:gd name="connsiteY5" fmla="*/ 901337 h 1802674"/>
                <a:gd name="connsiteX0-1" fmla="*/ 0 w 1802674"/>
                <a:gd name="connsiteY0-2" fmla="*/ 901337 h 1802674"/>
                <a:gd name="connsiteX1-3" fmla="*/ 901337 w 1802674"/>
                <a:gd name="connsiteY1-4" fmla="*/ 0 h 1802674"/>
                <a:gd name="connsiteX2-5" fmla="*/ 1356449 w 1802674"/>
                <a:gd name="connsiteY2-6" fmla="*/ 1405 h 1802674"/>
                <a:gd name="connsiteX3-7" fmla="*/ 1802674 w 1802674"/>
                <a:gd name="connsiteY3-8" fmla="*/ 0 h 1802674"/>
                <a:gd name="connsiteX4-9" fmla="*/ 1802674 w 1802674"/>
                <a:gd name="connsiteY4-10" fmla="*/ 901337 h 1802674"/>
                <a:gd name="connsiteX5-11" fmla="*/ 901337 w 1802674"/>
                <a:gd name="connsiteY5-12" fmla="*/ 1802674 h 1802674"/>
                <a:gd name="connsiteX6" fmla="*/ 0 w 1802674"/>
                <a:gd name="connsiteY6" fmla="*/ 901337 h 1802674"/>
                <a:gd name="connsiteX0-13" fmla="*/ 0 w 1802674"/>
                <a:gd name="connsiteY0-14" fmla="*/ 901337 h 1802674"/>
                <a:gd name="connsiteX1-15" fmla="*/ 901337 w 1802674"/>
                <a:gd name="connsiteY1-16" fmla="*/ 0 h 1802674"/>
                <a:gd name="connsiteX2-17" fmla="*/ 1356449 w 1802674"/>
                <a:gd name="connsiteY2-18" fmla="*/ 1405 h 1802674"/>
                <a:gd name="connsiteX3-19" fmla="*/ 1802674 w 1802674"/>
                <a:gd name="connsiteY3-20" fmla="*/ 0 h 1802674"/>
                <a:gd name="connsiteX4-21" fmla="*/ 1802674 w 1802674"/>
                <a:gd name="connsiteY4-22" fmla="*/ 901337 h 1802674"/>
                <a:gd name="connsiteX5-23" fmla="*/ 901337 w 1802674"/>
                <a:gd name="connsiteY5-24" fmla="*/ 1802674 h 1802674"/>
                <a:gd name="connsiteX6-25" fmla="*/ 0 w 1802674"/>
                <a:gd name="connsiteY6-26" fmla="*/ 901337 h 1802674"/>
                <a:gd name="connsiteX0-27" fmla="*/ 0 w 1802674"/>
                <a:gd name="connsiteY0-28" fmla="*/ 901337 h 1802674"/>
                <a:gd name="connsiteX1-29" fmla="*/ 901337 w 1802674"/>
                <a:gd name="connsiteY1-30" fmla="*/ 0 h 1802674"/>
                <a:gd name="connsiteX2-31" fmla="*/ 1356449 w 1802674"/>
                <a:gd name="connsiteY2-32" fmla="*/ 1405 h 1802674"/>
                <a:gd name="connsiteX3-33" fmla="*/ 1802674 w 1802674"/>
                <a:gd name="connsiteY3-34" fmla="*/ 0 h 1802674"/>
                <a:gd name="connsiteX4-35" fmla="*/ 1802674 w 1802674"/>
                <a:gd name="connsiteY4-36" fmla="*/ 901337 h 1802674"/>
                <a:gd name="connsiteX5-37" fmla="*/ 901337 w 1802674"/>
                <a:gd name="connsiteY5-38" fmla="*/ 1802674 h 1802674"/>
                <a:gd name="connsiteX6-39" fmla="*/ 0 w 1802674"/>
                <a:gd name="connsiteY6-40" fmla="*/ 901337 h 1802674"/>
                <a:gd name="connsiteX0-41" fmla="*/ 0 w 1802674"/>
                <a:gd name="connsiteY0-42" fmla="*/ 901337 h 1802674"/>
                <a:gd name="connsiteX1-43" fmla="*/ 901337 w 1802674"/>
                <a:gd name="connsiteY1-44" fmla="*/ 0 h 1802674"/>
                <a:gd name="connsiteX2-45" fmla="*/ 1802674 w 1802674"/>
                <a:gd name="connsiteY2-46" fmla="*/ 0 h 1802674"/>
                <a:gd name="connsiteX3-47" fmla="*/ 1802674 w 1802674"/>
                <a:gd name="connsiteY3-48" fmla="*/ 901337 h 1802674"/>
                <a:gd name="connsiteX4-49" fmla="*/ 901337 w 1802674"/>
                <a:gd name="connsiteY4-50" fmla="*/ 1802674 h 1802674"/>
                <a:gd name="connsiteX5-51" fmla="*/ 0 w 1802674"/>
                <a:gd name="connsiteY5-52" fmla="*/ 901337 h 1802674"/>
                <a:gd name="connsiteX0-53" fmla="*/ 0 w 1802674"/>
                <a:gd name="connsiteY0-54" fmla="*/ 901337 h 1802674"/>
                <a:gd name="connsiteX1-55" fmla="*/ 901337 w 1802674"/>
                <a:gd name="connsiteY1-56" fmla="*/ 0 h 1802674"/>
                <a:gd name="connsiteX2-57" fmla="*/ 1802674 w 1802674"/>
                <a:gd name="connsiteY2-58" fmla="*/ 0 h 1802674"/>
                <a:gd name="connsiteX3-59" fmla="*/ 1802674 w 1802674"/>
                <a:gd name="connsiteY3-60" fmla="*/ 901337 h 1802674"/>
                <a:gd name="connsiteX4-61" fmla="*/ 901337 w 1802674"/>
                <a:gd name="connsiteY4-62" fmla="*/ 1802674 h 1802674"/>
                <a:gd name="connsiteX5-63" fmla="*/ 0 w 1802674"/>
                <a:gd name="connsiteY5-64" fmla="*/ 901337 h 1802674"/>
                <a:gd name="connsiteX0-65" fmla="*/ 0 w 1802674"/>
                <a:gd name="connsiteY0-66" fmla="*/ 901337 h 1802674"/>
                <a:gd name="connsiteX1-67" fmla="*/ 901337 w 1802674"/>
                <a:gd name="connsiteY1-68" fmla="*/ 0 h 1802674"/>
                <a:gd name="connsiteX2-69" fmla="*/ 1802674 w 1802674"/>
                <a:gd name="connsiteY2-70" fmla="*/ 0 h 1802674"/>
                <a:gd name="connsiteX3-71" fmla="*/ 1802674 w 1802674"/>
                <a:gd name="connsiteY3-72" fmla="*/ 901337 h 1802674"/>
                <a:gd name="connsiteX4-73" fmla="*/ 901337 w 1802674"/>
                <a:gd name="connsiteY4-74" fmla="*/ 1802674 h 1802674"/>
                <a:gd name="connsiteX5-75" fmla="*/ 0 w 1802674"/>
                <a:gd name="connsiteY5-76" fmla="*/ 901337 h 180267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1802674" h="1802674">
                  <a:moveTo>
                    <a:pt x="0" y="901337"/>
                  </a:moveTo>
                  <a:cubicBezTo>
                    <a:pt x="0" y="403542"/>
                    <a:pt x="403542" y="0"/>
                    <a:pt x="901337" y="0"/>
                  </a:cubicBezTo>
                  <a:cubicBezTo>
                    <a:pt x="1215181" y="47677"/>
                    <a:pt x="1507428" y="67789"/>
                    <a:pt x="1802674" y="0"/>
                  </a:cubicBezTo>
                  <a:cubicBezTo>
                    <a:pt x="1758724" y="298947"/>
                    <a:pt x="1743840" y="532346"/>
                    <a:pt x="1802674" y="901337"/>
                  </a:cubicBezTo>
                  <a:cubicBezTo>
                    <a:pt x="1802674" y="1399132"/>
                    <a:pt x="1399132" y="1802674"/>
                    <a:pt x="901337" y="1802674"/>
                  </a:cubicBezTo>
                  <a:cubicBezTo>
                    <a:pt x="403542" y="1802674"/>
                    <a:pt x="0" y="1399132"/>
                    <a:pt x="0" y="901337"/>
                  </a:cubicBezTo>
                  <a:close/>
                </a:path>
              </a:pathLst>
            </a:custGeom>
            <a:blipFill dpi="0" rotWithShape="1">
              <a:blip r:embed="rId4">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1" name="文本框 50"/>
            <p:cNvSpPr txBox="1"/>
            <p:nvPr/>
          </p:nvSpPr>
          <p:spPr>
            <a:xfrm>
              <a:off x="10385142" y="4264787"/>
              <a:ext cx="446745" cy="769441"/>
            </a:xfrm>
            <a:prstGeom prst="rect">
              <a:avLst/>
            </a:prstGeom>
            <a:noFill/>
          </p:spPr>
          <p:txBody>
            <a:bodyPr wrap="square" rtlCol="0">
              <a:spAutoFit/>
            </a:bodyPr>
            <a:lstStyle/>
            <a:p>
              <a:r>
                <a:rPr lang="en-US" altLang="zh-CN" sz="4400" b="1" dirty="0">
                  <a:solidFill>
                    <a:schemeClr val="bg1"/>
                  </a:solidFill>
                  <a:cs typeface="+mn-ea"/>
                  <a:sym typeface="+mn-lt"/>
                </a:rPr>
                <a:t>3</a:t>
              </a:r>
              <a:endParaRPr lang="zh-CN" altLang="en-US" sz="4400" b="1" dirty="0">
                <a:solidFill>
                  <a:schemeClr val="bg1"/>
                </a:solidFill>
                <a:cs typeface="+mn-ea"/>
                <a:sym typeface="+mn-lt"/>
              </a:endParaRPr>
            </a:p>
          </p:txBody>
        </p:sp>
      </p:grpSp>
      <p:sp>
        <p:nvSpPr>
          <p:cNvPr id="52" name="矩形 51"/>
          <p:cNvSpPr/>
          <p:nvPr/>
        </p:nvSpPr>
        <p:spPr>
          <a:xfrm>
            <a:off x="9756454" y="5086877"/>
            <a:ext cx="2102814" cy="954107"/>
          </a:xfrm>
          <a:prstGeom prst="rect">
            <a:avLst/>
          </a:prstGeom>
        </p:spPr>
        <p:txBody>
          <a:bodyPr wrap="square">
            <a:spAutoFit/>
          </a:bodyPr>
          <a:lstStyle/>
          <a:p>
            <a:pPr>
              <a:defRPr/>
            </a:pPr>
            <a:r>
              <a:rPr lang="zh-CN" altLang="en-US" sz="2800" kern="0" dirty="0">
                <a:effectLst>
                  <a:glow rad="63500">
                    <a:prstClr val="white">
                      <a:lumMod val="65000"/>
                      <a:alpha val="40000"/>
                    </a:prstClr>
                  </a:glow>
                </a:effectLst>
                <a:cs typeface="+mn-ea"/>
                <a:sym typeface="+mn-lt"/>
              </a:rPr>
              <a:t>成本函数</a:t>
            </a:r>
            <a:r>
              <a:rPr lang="zh-CN" altLang="en-US" sz="2800" kern="0">
                <a:effectLst>
                  <a:glow rad="63500">
                    <a:prstClr val="white">
                      <a:lumMod val="65000"/>
                      <a:alpha val="40000"/>
                    </a:prstClr>
                  </a:glow>
                </a:effectLst>
                <a:cs typeface="+mn-ea"/>
                <a:sym typeface="+mn-lt"/>
              </a:rPr>
              <a:t>和成本曲线</a:t>
            </a:r>
            <a:endParaRPr lang="zh-CN" altLang="en-US" sz="2800" kern="0" dirty="0">
              <a:effectLst>
                <a:glow rad="63500">
                  <a:prstClr val="white">
                    <a:lumMod val="65000"/>
                    <a:alpha val="40000"/>
                  </a:prstClr>
                </a:glow>
              </a:effectLst>
              <a:cs typeface="+mn-ea"/>
              <a:sym typeface="+mn-lt"/>
            </a:endParaRPr>
          </a:p>
        </p:txBody>
      </p:sp>
      <p:grpSp>
        <p:nvGrpSpPr>
          <p:cNvPr id="35" name="组合 34"/>
          <p:cNvGrpSpPr/>
          <p:nvPr/>
        </p:nvGrpSpPr>
        <p:grpSpPr>
          <a:xfrm>
            <a:off x="5546079" y="1710644"/>
            <a:ext cx="1155700" cy="3349861"/>
            <a:chOff x="3889808" y="1893328"/>
            <a:chExt cx="1155700" cy="3349861"/>
          </a:xfrm>
        </p:grpSpPr>
        <p:sp>
          <p:nvSpPr>
            <p:cNvPr id="36" name="任意多边形 35"/>
            <p:cNvSpPr/>
            <p:nvPr/>
          </p:nvSpPr>
          <p:spPr>
            <a:xfrm flipH="1">
              <a:off x="4435146" y="1893328"/>
              <a:ext cx="45719" cy="2025536"/>
            </a:xfrm>
            <a:custGeom>
              <a:avLst/>
              <a:gdLst>
                <a:gd name="connsiteX0" fmla="*/ 2129246 w 2129246"/>
                <a:gd name="connsiteY0" fmla="*/ 0 h 1724297"/>
                <a:gd name="connsiteX1" fmla="*/ 1698172 w 2129246"/>
                <a:gd name="connsiteY1" fmla="*/ 979714 h 1724297"/>
                <a:gd name="connsiteX2" fmla="*/ 0 w 2129246"/>
                <a:gd name="connsiteY2" fmla="*/ 1724297 h 1724297"/>
              </a:gdLst>
              <a:ahLst/>
              <a:cxnLst>
                <a:cxn ang="0">
                  <a:pos x="connsiteX0" y="connsiteY0"/>
                </a:cxn>
                <a:cxn ang="0">
                  <a:pos x="connsiteX1" y="connsiteY1"/>
                </a:cxn>
                <a:cxn ang="0">
                  <a:pos x="connsiteX2" y="connsiteY2"/>
                </a:cxn>
              </a:cxnLst>
              <a:rect l="l" t="t" r="r" b="b"/>
              <a:pathLst>
                <a:path w="2129246" h="1724297">
                  <a:moveTo>
                    <a:pt x="2129246" y="0"/>
                  </a:moveTo>
                  <a:cubicBezTo>
                    <a:pt x="2091146" y="346165"/>
                    <a:pt x="2053046" y="692331"/>
                    <a:pt x="1698172" y="979714"/>
                  </a:cubicBezTo>
                  <a:cubicBezTo>
                    <a:pt x="1343298" y="1267097"/>
                    <a:pt x="671649" y="1495697"/>
                    <a:pt x="0" y="1724297"/>
                  </a:cubicBezTo>
                </a:path>
              </a:pathLst>
            </a:custGeom>
            <a:noFill/>
            <a:ln w="9525">
              <a:solidFill>
                <a:srgbClr val="F8BD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7" name="泪滴形 24"/>
            <p:cNvSpPr/>
            <p:nvPr/>
          </p:nvSpPr>
          <p:spPr>
            <a:xfrm rot="19163179">
              <a:off x="3889808" y="4087489"/>
              <a:ext cx="1155700" cy="1155700"/>
            </a:xfrm>
            <a:custGeom>
              <a:avLst/>
              <a:gdLst>
                <a:gd name="connsiteX0" fmla="*/ 0 w 1802674"/>
                <a:gd name="connsiteY0" fmla="*/ 901337 h 1802674"/>
                <a:gd name="connsiteX1" fmla="*/ 901337 w 1802674"/>
                <a:gd name="connsiteY1" fmla="*/ 0 h 1802674"/>
                <a:gd name="connsiteX2" fmla="*/ 1802674 w 1802674"/>
                <a:gd name="connsiteY2" fmla="*/ 0 h 1802674"/>
                <a:gd name="connsiteX3" fmla="*/ 1802674 w 1802674"/>
                <a:gd name="connsiteY3" fmla="*/ 901337 h 1802674"/>
                <a:gd name="connsiteX4" fmla="*/ 901337 w 1802674"/>
                <a:gd name="connsiteY4" fmla="*/ 1802674 h 1802674"/>
                <a:gd name="connsiteX5" fmla="*/ 0 w 1802674"/>
                <a:gd name="connsiteY5" fmla="*/ 901337 h 1802674"/>
                <a:gd name="connsiteX0-1" fmla="*/ 0 w 1802674"/>
                <a:gd name="connsiteY0-2" fmla="*/ 901337 h 1802674"/>
                <a:gd name="connsiteX1-3" fmla="*/ 901337 w 1802674"/>
                <a:gd name="connsiteY1-4" fmla="*/ 0 h 1802674"/>
                <a:gd name="connsiteX2-5" fmla="*/ 1356449 w 1802674"/>
                <a:gd name="connsiteY2-6" fmla="*/ 1405 h 1802674"/>
                <a:gd name="connsiteX3-7" fmla="*/ 1802674 w 1802674"/>
                <a:gd name="connsiteY3-8" fmla="*/ 0 h 1802674"/>
                <a:gd name="connsiteX4-9" fmla="*/ 1802674 w 1802674"/>
                <a:gd name="connsiteY4-10" fmla="*/ 901337 h 1802674"/>
                <a:gd name="connsiteX5-11" fmla="*/ 901337 w 1802674"/>
                <a:gd name="connsiteY5-12" fmla="*/ 1802674 h 1802674"/>
                <a:gd name="connsiteX6" fmla="*/ 0 w 1802674"/>
                <a:gd name="connsiteY6" fmla="*/ 901337 h 1802674"/>
                <a:gd name="connsiteX0-13" fmla="*/ 0 w 1802674"/>
                <a:gd name="connsiteY0-14" fmla="*/ 901337 h 1802674"/>
                <a:gd name="connsiteX1-15" fmla="*/ 901337 w 1802674"/>
                <a:gd name="connsiteY1-16" fmla="*/ 0 h 1802674"/>
                <a:gd name="connsiteX2-17" fmla="*/ 1356449 w 1802674"/>
                <a:gd name="connsiteY2-18" fmla="*/ 1405 h 1802674"/>
                <a:gd name="connsiteX3-19" fmla="*/ 1802674 w 1802674"/>
                <a:gd name="connsiteY3-20" fmla="*/ 0 h 1802674"/>
                <a:gd name="connsiteX4-21" fmla="*/ 1802674 w 1802674"/>
                <a:gd name="connsiteY4-22" fmla="*/ 901337 h 1802674"/>
                <a:gd name="connsiteX5-23" fmla="*/ 901337 w 1802674"/>
                <a:gd name="connsiteY5-24" fmla="*/ 1802674 h 1802674"/>
                <a:gd name="connsiteX6-25" fmla="*/ 0 w 1802674"/>
                <a:gd name="connsiteY6-26" fmla="*/ 901337 h 1802674"/>
                <a:gd name="connsiteX0-27" fmla="*/ 0 w 1802674"/>
                <a:gd name="connsiteY0-28" fmla="*/ 901337 h 1802674"/>
                <a:gd name="connsiteX1-29" fmla="*/ 901337 w 1802674"/>
                <a:gd name="connsiteY1-30" fmla="*/ 0 h 1802674"/>
                <a:gd name="connsiteX2-31" fmla="*/ 1356449 w 1802674"/>
                <a:gd name="connsiteY2-32" fmla="*/ 1405 h 1802674"/>
                <a:gd name="connsiteX3-33" fmla="*/ 1802674 w 1802674"/>
                <a:gd name="connsiteY3-34" fmla="*/ 0 h 1802674"/>
                <a:gd name="connsiteX4-35" fmla="*/ 1802674 w 1802674"/>
                <a:gd name="connsiteY4-36" fmla="*/ 901337 h 1802674"/>
                <a:gd name="connsiteX5-37" fmla="*/ 901337 w 1802674"/>
                <a:gd name="connsiteY5-38" fmla="*/ 1802674 h 1802674"/>
                <a:gd name="connsiteX6-39" fmla="*/ 0 w 1802674"/>
                <a:gd name="connsiteY6-40" fmla="*/ 901337 h 1802674"/>
                <a:gd name="connsiteX0-41" fmla="*/ 0 w 1802674"/>
                <a:gd name="connsiteY0-42" fmla="*/ 901337 h 1802674"/>
                <a:gd name="connsiteX1-43" fmla="*/ 901337 w 1802674"/>
                <a:gd name="connsiteY1-44" fmla="*/ 0 h 1802674"/>
                <a:gd name="connsiteX2-45" fmla="*/ 1802674 w 1802674"/>
                <a:gd name="connsiteY2-46" fmla="*/ 0 h 1802674"/>
                <a:gd name="connsiteX3-47" fmla="*/ 1802674 w 1802674"/>
                <a:gd name="connsiteY3-48" fmla="*/ 901337 h 1802674"/>
                <a:gd name="connsiteX4-49" fmla="*/ 901337 w 1802674"/>
                <a:gd name="connsiteY4-50" fmla="*/ 1802674 h 1802674"/>
                <a:gd name="connsiteX5-51" fmla="*/ 0 w 1802674"/>
                <a:gd name="connsiteY5-52" fmla="*/ 901337 h 1802674"/>
                <a:gd name="connsiteX0-53" fmla="*/ 0 w 1802674"/>
                <a:gd name="connsiteY0-54" fmla="*/ 901337 h 1802674"/>
                <a:gd name="connsiteX1-55" fmla="*/ 901337 w 1802674"/>
                <a:gd name="connsiteY1-56" fmla="*/ 0 h 1802674"/>
                <a:gd name="connsiteX2-57" fmla="*/ 1802674 w 1802674"/>
                <a:gd name="connsiteY2-58" fmla="*/ 0 h 1802674"/>
                <a:gd name="connsiteX3-59" fmla="*/ 1802674 w 1802674"/>
                <a:gd name="connsiteY3-60" fmla="*/ 901337 h 1802674"/>
                <a:gd name="connsiteX4-61" fmla="*/ 901337 w 1802674"/>
                <a:gd name="connsiteY4-62" fmla="*/ 1802674 h 1802674"/>
                <a:gd name="connsiteX5-63" fmla="*/ 0 w 1802674"/>
                <a:gd name="connsiteY5-64" fmla="*/ 901337 h 1802674"/>
                <a:gd name="connsiteX0-65" fmla="*/ 0 w 1802674"/>
                <a:gd name="connsiteY0-66" fmla="*/ 901337 h 1802674"/>
                <a:gd name="connsiteX1-67" fmla="*/ 901337 w 1802674"/>
                <a:gd name="connsiteY1-68" fmla="*/ 0 h 1802674"/>
                <a:gd name="connsiteX2-69" fmla="*/ 1802674 w 1802674"/>
                <a:gd name="connsiteY2-70" fmla="*/ 0 h 1802674"/>
                <a:gd name="connsiteX3-71" fmla="*/ 1802674 w 1802674"/>
                <a:gd name="connsiteY3-72" fmla="*/ 901337 h 1802674"/>
                <a:gd name="connsiteX4-73" fmla="*/ 901337 w 1802674"/>
                <a:gd name="connsiteY4-74" fmla="*/ 1802674 h 1802674"/>
                <a:gd name="connsiteX5-75" fmla="*/ 0 w 1802674"/>
                <a:gd name="connsiteY5-76" fmla="*/ 901337 h 180267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1802674" h="1802674">
                  <a:moveTo>
                    <a:pt x="0" y="901337"/>
                  </a:moveTo>
                  <a:cubicBezTo>
                    <a:pt x="0" y="403542"/>
                    <a:pt x="403542" y="0"/>
                    <a:pt x="901337" y="0"/>
                  </a:cubicBezTo>
                  <a:cubicBezTo>
                    <a:pt x="1215181" y="47677"/>
                    <a:pt x="1507428" y="67789"/>
                    <a:pt x="1802674" y="0"/>
                  </a:cubicBezTo>
                  <a:cubicBezTo>
                    <a:pt x="1758724" y="298947"/>
                    <a:pt x="1743840" y="532346"/>
                    <a:pt x="1802674" y="901337"/>
                  </a:cubicBezTo>
                  <a:cubicBezTo>
                    <a:pt x="1802674" y="1399132"/>
                    <a:pt x="1399132" y="1802674"/>
                    <a:pt x="901337" y="1802674"/>
                  </a:cubicBezTo>
                  <a:cubicBezTo>
                    <a:pt x="403542" y="1802674"/>
                    <a:pt x="0" y="1399132"/>
                    <a:pt x="0" y="901337"/>
                  </a:cubicBezTo>
                  <a:close/>
                </a:path>
              </a:pathLst>
            </a:custGeom>
            <a:blipFill dpi="0" rotWithShape="1">
              <a:blip r:embed="rId5">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9" name="文本框 38"/>
            <p:cNvSpPr txBox="1"/>
            <p:nvPr/>
          </p:nvSpPr>
          <p:spPr>
            <a:xfrm>
              <a:off x="4239064" y="4161722"/>
              <a:ext cx="498855" cy="769441"/>
            </a:xfrm>
            <a:prstGeom prst="rect">
              <a:avLst/>
            </a:prstGeom>
            <a:noFill/>
          </p:spPr>
          <p:txBody>
            <a:bodyPr wrap="none" rtlCol="0">
              <a:spAutoFit/>
            </a:bodyPr>
            <a:lstStyle/>
            <a:p>
              <a:r>
                <a:rPr lang="en-US" altLang="zh-CN" sz="4400" b="1" dirty="0">
                  <a:solidFill>
                    <a:schemeClr val="bg1"/>
                  </a:solidFill>
                  <a:cs typeface="+mn-ea"/>
                  <a:sym typeface="+mn-lt"/>
                </a:rPr>
                <a:t>2</a:t>
              </a:r>
              <a:endParaRPr lang="zh-CN" altLang="en-US" sz="4400" b="1" dirty="0">
                <a:solidFill>
                  <a:schemeClr val="bg1"/>
                </a:solidFill>
                <a:cs typeface="+mn-ea"/>
                <a:sym typeface="+mn-lt"/>
              </a:endParaRPr>
            </a:p>
          </p:txBody>
        </p:sp>
      </p:grpSp>
      <p:sp>
        <p:nvSpPr>
          <p:cNvPr id="46" name="矩形 45"/>
          <p:cNvSpPr/>
          <p:nvPr/>
        </p:nvSpPr>
        <p:spPr>
          <a:xfrm>
            <a:off x="5032054" y="5099287"/>
            <a:ext cx="2994346" cy="954107"/>
          </a:xfrm>
          <a:prstGeom prst="rect">
            <a:avLst/>
          </a:prstGeom>
        </p:spPr>
        <p:txBody>
          <a:bodyPr wrap="square">
            <a:spAutoFit/>
          </a:bodyPr>
          <a:lstStyle/>
          <a:p>
            <a:pPr algn="ctr">
              <a:defRPr/>
            </a:pPr>
            <a:r>
              <a:rPr lang="zh-CN" altLang="en-US" sz="2800" kern="0" dirty="0">
                <a:effectLst>
                  <a:glow rad="63500">
                    <a:prstClr val="white">
                      <a:lumMod val="65000"/>
                      <a:alpha val="40000"/>
                    </a:prstClr>
                  </a:glow>
                </a:effectLst>
                <a:cs typeface="+mn-ea"/>
                <a:sym typeface="+mn-lt"/>
              </a:rPr>
              <a:t>生产函数和生产曲线</a:t>
            </a:r>
          </a:p>
        </p:txBody>
      </p:sp>
      <p:sp>
        <p:nvSpPr>
          <p:cNvPr id="16" name="矩形 15">
            <a:extLst>
              <a:ext uri="{FF2B5EF4-FFF2-40B4-BE49-F238E27FC236}">
                <a16:creationId xmlns:a16="http://schemas.microsoft.com/office/drawing/2014/main" id="{0C4283B4-F3FD-4AFC-976B-B8C9C742E360}"/>
              </a:ext>
            </a:extLst>
          </p:cNvPr>
          <p:cNvSpPr/>
          <p:nvPr/>
        </p:nvSpPr>
        <p:spPr>
          <a:xfrm>
            <a:off x="3862192" y="1380733"/>
            <a:ext cx="6588093" cy="769441"/>
          </a:xfrm>
          <a:prstGeom prst="rect">
            <a:avLst/>
          </a:prstGeom>
        </p:spPr>
        <p:txBody>
          <a:bodyPr wrap="square">
            <a:spAutoFit/>
          </a:bodyPr>
          <a:lstStyle/>
          <a:p>
            <a:r>
              <a:rPr lang="zh-CN" altLang="en-US" sz="4400" b="1" dirty="0">
                <a:solidFill>
                  <a:srgbClr val="C00000"/>
                </a:solidFill>
                <a:cs typeface="+mn-ea"/>
                <a:sym typeface="+mn-lt"/>
              </a:rPr>
              <a:t>第三章  生产和成本理论</a:t>
            </a:r>
            <a:endParaRPr lang="zh-CN" altLang="en-US" sz="4400" dirty="0"/>
          </a:p>
        </p:txBody>
      </p:sp>
    </p:spTree>
    <p:extLst>
      <p:ext uri="{BB962C8B-B14F-4D97-AF65-F5344CB8AC3E}">
        <p14:creationId xmlns:p14="http://schemas.microsoft.com/office/powerpoint/2010/main" val="1409665920"/>
      </p:ext>
    </p:extLst>
  </p:cSld>
  <p:clrMapOvr>
    <a:masterClrMapping/>
  </p:clrMapOvr>
  <mc:AlternateContent xmlns:mc="http://schemas.openxmlformats.org/markup-compatibility/2006" xmlns:p14="http://schemas.microsoft.com/office/powerpoint/2010/main">
    <mc:Choice Requires="p14">
      <p:transition spd="slow" p14:dur="1400" advClick="0" advTm="5000">
        <p14:doors dir="vert"/>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up)">
                                      <p:cBhvr>
                                        <p:cTn id="7" dur="500"/>
                                        <p:tgtEl>
                                          <p:spTgt spid="2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5"/>
                                        </p:tgtEl>
                                        <p:attrNameLst>
                                          <p:attrName>style.visibility</p:attrName>
                                        </p:attrNameLst>
                                      </p:cBhvr>
                                      <p:to>
                                        <p:strVal val="visible"/>
                                      </p:to>
                                    </p:set>
                                    <p:animEffect transition="in" filter="barn(inVertical)">
                                      <p:cBhvr>
                                        <p:cTn id="10" dur="500"/>
                                        <p:tgtEl>
                                          <p:spTgt spid="45"/>
                                        </p:tgtEl>
                                      </p:cBhvr>
                                    </p:animEffect>
                                  </p:childTnLst>
                                </p:cTn>
                              </p:par>
                            </p:childTnLst>
                          </p:cTn>
                        </p:par>
                        <p:par>
                          <p:cTn id="11" fill="hold">
                            <p:stCondLst>
                              <p:cond delay="500"/>
                            </p:stCondLst>
                            <p:childTnLst>
                              <p:par>
                                <p:cTn id="12" presetID="22" presetClass="entr" presetSubtype="1" fill="hold" nodeType="afterEffect">
                                  <p:stCondLst>
                                    <p:cond delay="0"/>
                                  </p:stCondLst>
                                  <p:childTnLst>
                                    <p:set>
                                      <p:cBhvr>
                                        <p:cTn id="13" dur="1" fill="hold">
                                          <p:stCondLst>
                                            <p:cond delay="0"/>
                                          </p:stCondLst>
                                        </p:cTn>
                                        <p:tgtEl>
                                          <p:spTgt spid="35"/>
                                        </p:tgtEl>
                                        <p:attrNameLst>
                                          <p:attrName>style.visibility</p:attrName>
                                        </p:attrNameLst>
                                      </p:cBhvr>
                                      <p:to>
                                        <p:strVal val="visible"/>
                                      </p:to>
                                    </p:set>
                                    <p:animEffect transition="in" filter="wipe(up)">
                                      <p:cBhvr>
                                        <p:cTn id="14" dur="500"/>
                                        <p:tgtEl>
                                          <p:spTgt spid="35"/>
                                        </p:tgtEl>
                                      </p:cBhvr>
                                    </p:animEffect>
                                  </p:childTnLst>
                                </p:cTn>
                              </p:par>
                              <p:par>
                                <p:cTn id="15" presetID="16" presetClass="entr" presetSubtype="21" fill="hold" grpId="0" nodeType="withEffect">
                                  <p:stCondLst>
                                    <p:cond delay="0"/>
                                  </p:stCondLst>
                                  <p:childTnLst>
                                    <p:set>
                                      <p:cBhvr>
                                        <p:cTn id="16" dur="1" fill="hold">
                                          <p:stCondLst>
                                            <p:cond delay="0"/>
                                          </p:stCondLst>
                                        </p:cTn>
                                        <p:tgtEl>
                                          <p:spTgt spid="46"/>
                                        </p:tgtEl>
                                        <p:attrNameLst>
                                          <p:attrName>style.visibility</p:attrName>
                                        </p:attrNameLst>
                                      </p:cBhvr>
                                      <p:to>
                                        <p:strVal val="visible"/>
                                      </p:to>
                                    </p:set>
                                    <p:animEffect transition="in" filter="barn(inVertical)">
                                      <p:cBhvr>
                                        <p:cTn id="17" dur="500"/>
                                        <p:tgtEl>
                                          <p:spTgt spid="46"/>
                                        </p:tgtEl>
                                      </p:cBhvr>
                                    </p:animEffect>
                                  </p:childTnLst>
                                </p:cTn>
                              </p:par>
                            </p:childTnLst>
                          </p:cTn>
                        </p:par>
                        <p:par>
                          <p:cTn id="18" fill="hold">
                            <p:stCondLst>
                              <p:cond delay="1000"/>
                            </p:stCondLst>
                            <p:childTnLst>
                              <p:par>
                                <p:cTn id="19" presetID="22" presetClass="entr" presetSubtype="1" fill="hold" nodeType="afterEffect">
                                  <p:stCondLst>
                                    <p:cond delay="0"/>
                                  </p:stCondLst>
                                  <p:childTnLst>
                                    <p:set>
                                      <p:cBhvr>
                                        <p:cTn id="20" dur="1" fill="hold">
                                          <p:stCondLst>
                                            <p:cond delay="0"/>
                                          </p:stCondLst>
                                        </p:cTn>
                                        <p:tgtEl>
                                          <p:spTgt spid="26"/>
                                        </p:tgtEl>
                                        <p:attrNameLst>
                                          <p:attrName>style.visibility</p:attrName>
                                        </p:attrNameLst>
                                      </p:cBhvr>
                                      <p:to>
                                        <p:strVal val="visible"/>
                                      </p:to>
                                    </p:set>
                                    <p:animEffect transition="in" filter="wipe(up)">
                                      <p:cBhvr>
                                        <p:cTn id="21" dur="500"/>
                                        <p:tgtEl>
                                          <p:spTgt spid="26"/>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52"/>
                                        </p:tgtEl>
                                        <p:attrNameLst>
                                          <p:attrName>style.visibility</p:attrName>
                                        </p:attrNameLst>
                                      </p:cBhvr>
                                      <p:to>
                                        <p:strVal val="visible"/>
                                      </p:to>
                                    </p:set>
                                    <p:animEffect transition="in" filter="barn(inVertical)">
                                      <p:cBhvr>
                                        <p:cTn id="24"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P spid="52" grpId="0"/>
      <p:bldP spid="4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682091" y="1270585"/>
            <a:ext cx="2231701" cy="4508927"/>
          </a:xfrm>
          <a:prstGeom prst="rect">
            <a:avLst/>
          </a:prstGeom>
          <a:noFill/>
        </p:spPr>
        <p:txBody>
          <a:bodyPr wrap="none" rtlCol="0">
            <a:spAutoFit/>
          </a:bodyPr>
          <a:lstStyle/>
          <a:p>
            <a:r>
              <a:rPr lang="en-US" altLang="zh-CN" sz="28700" b="1" dirty="0">
                <a:blipFill>
                  <a:blip r:embed="rId3"/>
                  <a:stretch>
                    <a:fillRect/>
                  </a:stretch>
                </a:blipFill>
                <a:cs typeface="+mn-ea"/>
                <a:sym typeface="+mn-lt"/>
              </a:rPr>
              <a:t>1</a:t>
            </a:r>
            <a:endParaRPr lang="zh-CN" altLang="en-US" sz="28700" b="1" dirty="0">
              <a:blipFill>
                <a:blip r:embed="rId3"/>
                <a:stretch>
                  <a:fillRect/>
                </a:stretch>
              </a:blipFill>
              <a:cs typeface="+mn-ea"/>
              <a:sym typeface="+mn-lt"/>
            </a:endParaRPr>
          </a:p>
        </p:txBody>
      </p:sp>
      <p:sp>
        <p:nvSpPr>
          <p:cNvPr id="4" name="任意多边形 3"/>
          <p:cNvSpPr/>
          <p:nvPr/>
        </p:nvSpPr>
        <p:spPr>
          <a:xfrm rot="12428467" flipH="1">
            <a:off x="4720861" y="652184"/>
            <a:ext cx="74239" cy="5553631"/>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4" name="矩形 13"/>
          <p:cNvSpPr/>
          <p:nvPr/>
        </p:nvSpPr>
        <p:spPr>
          <a:xfrm>
            <a:off x="5644513" y="1554142"/>
            <a:ext cx="6340197" cy="1938992"/>
          </a:xfrm>
          <a:prstGeom prst="rect">
            <a:avLst/>
          </a:prstGeom>
        </p:spPr>
        <p:txBody>
          <a:bodyPr wrap="none">
            <a:spAutoFit/>
          </a:bodyPr>
          <a:lstStyle/>
          <a:p>
            <a:pPr>
              <a:defRPr/>
            </a:pPr>
            <a:r>
              <a:rPr lang="zh-CN" altLang="en-US" sz="6000" b="1" kern="0" dirty="0">
                <a:solidFill>
                  <a:srgbClr val="4D78BF"/>
                </a:solidFill>
                <a:effectLst>
                  <a:glow rad="63500">
                    <a:prstClr val="white">
                      <a:lumMod val="65000"/>
                      <a:alpha val="40000"/>
                    </a:prstClr>
                  </a:glow>
                </a:effectLst>
                <a:cs typeface="+mn-ea"/>
                <a:sym typeface="+mn-lt"/>
              </a:rPr>
              <a:t>生产者的组织形式</a:t>
            </a:r>
          </a:p>
          <a:p>
            <a:pPr>
              <a:defRPr/>
            </a:pPr>
            <a:r>
              <a:rPr lang="zh-CN" altLang="en-US" sz="6000" b="1" kern="0" dirty="0">
                <a:solidFill>
                  <a:srgbClr val="4D78BF"/>
                </a:solidFill>
                <a:effectLst>
                  <a:glow rad="63500">
                    <a:prstClr val="white">
                      <a:lumMod val="65000"/>
                      <a:alpha val="40000"/>
                    </a:prstClr>
                  </a:glow>
                </a:effectLst>
                <a:cs typeface="+mn-ea"/>
                <a:sym typeface="+mn-lt"/>
              </a:rPr>
              <a:t>和企业理论</a:t>
            </a:r>
          </a:p>
        </p:txBody>
      </p:sp>
    </p:spTree>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par>
                          <p:cTn id="12" fill="hold">
                            <p:stCondLst>
                              <p:cond delay="500"/>
                            </p:stCondLst>
                            <p:childTnLst>
                              <p:par>
                                <p:cTn id="13" presetID="22" presetClass="entr" presetSubtype="4"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par>
                          <p:cTn id="16" fill="hold">
                            <p:stCondLst>
                              <p:cond delay="1000"/>
                            </p:stCondLst>
                            <p:childTnLst>
                              <p:par>
                                <p:cTn id="17" presetID="22" presetClass="entr" presetSubtype="8"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left)">
                                      <p:cBhvr>
                                        <p:cTn id="1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3336269" y="326573"/>
            <a:ext cx="5519460"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生产者的组织形式和企业理论</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582700" y="1188720"/>
            <a:ext cx="11304500" cy="2945935"/>
          </a:xfrm>
          <a:prstGeom prst="rect">
            <a:avLst/>
          </a:prstGeom>
          <a:noFill/>
        </p:spPr>
        <p:txBody>
          <a:bodyPr wrap="square" lIns="0" rIns="0" bIns="0" rtlCol="0">
            <a:spAutoFit/>
          </a:bodyPr>
          <a:lstStyle/>
          <a:p>
            <a:r>
              <a:rPr lang="zh-CN" altLang="en-US" sz="3600" dirty="0">
                <a:solidFill>
                  <a:srgbClr val="FC838C"/>
                </a:solidFill>
                <a:latin typeface="微软雅黑" panose="020B0503020204020204" pitchFamily="34" charset="-122"/>
                <a:ea typeface="微软雅黑" panose="020B0503020204020204" pitchFamily="34" charset="-122"/>
                <a:cs typeface="Helvetica Neue"/>
              </a:rPr>
              <a:t>（</a:t>
            </a:r>
            <a:r>
              <a:rPr lang="en-US" altLang="zh-CN" sz="3600" dirty="0">
                <a:solidFill>
                  <a:srgbClr val="FC838C"/>
                </a:solidFill>
                <a:latin typeface="微软雅黑" panose="020B0503020204020204" pitchFamily="34" charset="-122"/>
                <a:ea typeface="微软雅黑" panose="020B0503020204020204" pitchFamily="34" charset="-122"/>
                <a:cs typeface="Helvetica Neue"/>
              </a:rPr>
              <a:t>1</a:t>
            </a:r>
            <a:r>
              <a:rPr lang="zh-CN" altLang="en-US" sz="3600" dirty="0">
                <a:solidFill>
                  <a:srgbClr val="FC838C"/>
                </a:solidFill>
                <a:latin typeface="微软雅黑" panose="020B0503020204020204" pitchFamily="34" charset="-122"/>
                <a:ea typeface="微软雅黑" panose="020B0503020204020204" pitchFamily="34" charset="-122"/>
                <a:cs typeface="Helvetica Neue"/>
              </a:rPr>
              <a:t>）生产者及其组织形式</a:t>
            </a:r>
          </a:p>
          <a:p>
            <a:pPr>
              <a:lnSpc>
                <a:spcPct val="150000"/>
              </a:lnSpc>
            </a:pPr>
            <a:r>
              <a:rPr lang="zh-CN" altLang="zh-CN" sz="2000" dirty="0"/>
              <a:t>生产者即企业或厂商，主要包括</a:t>
            </a:r>
            <a:r>
              <a:rPr lang="zh-CN" altLang="zh-CN" sz="2000" b="1" dirty="0">
                <a:solidFill>
                  <a:srgbClr val="FF0000"/>
                </a:solidFill>
              </a:rPr>
              <a:t>个人独资企业、合伙制企业和公司制企业</a:t>
            </a:r>
            <a:r>
              <a:rPr lang="zh-CN" altLang="zh-CN" sz="2000" dirty="0"/>
              <a:t>。</a:t>
            </a:r>
            <a:endParaRPr lang="en-US" altLang="zh-CN" sz="2000" dirty="0"/>
          </a:p>
          <a:p>
            <a:pPr>
              <a:lnSpc>
                <a:spcPct val="150000"/>
              </a:lnSpc>
            </a:pPr>
            <a:r>
              <a:rPr lang="zh-CN" altLang="zh-CN" sz="2000" dirty="0"/>
              <a:t>在生产者行为的分析中，一般假设生产者或企业的</a:t>
            </a:r>
            <a:r>
              <a:rPr lang="zh-CN" altLang="zh-CN" sz="2400" b="1" dirty="0">
                <a:solidFill>
                  <a:srgbClr val="FF0000"/>
                </a:solidFill>
              </a:rPr>
              <a:t>目标</a:t>
            </a:r>
            <a:r>
              <a:rPr lang="zh-CN" altLang="zh-CN" sz="2000" b="1" dirty="0">
                <a:solidFill>
                  <a:srgbClr val="FF0000"/>
                </a:solidFill>
              </a:rPr>
              <a:t>是追求利润最大化</a:t>
            </a:r>
            <a:r>
              <a:rPr lang="zh-CN" altLang="zh-CN" sz="2000" b="1" dirty="0"/>
              <a:t>，</a:t>
            </a:r>
            <a:r>
              <a:rPr lang="zh-CN" altLang="zh-CN" sz="2000" dirty="0"/>
              <a:t>这一基本假定是“</a:t>
            </a:r>
            <a:r>
              <a:rPr lang="zh-CN" altLang="zh-CN" sz="2000" b="1" dirty="0"/>
              <a:t>经济人假设”</a:t>
            </a:r>
            <a:r>
              <a:rPr lang="zh-CN" altLang="zh-CN" sz="2000" dirty="0"/>
              <a:t>在生产和企业理论中的具体化。</a:t>
            </a:r>
          </a:p>
          <a:p>
            <a:pPr>
              <a:lnSpc>
                <a:spcPct val="150000"/>
              </a:lnSpc>
            </a:pPr>
            <a:r>
              <a:rPr lang="zh-CN" altLang="zh-CN" sz="2000" dirty="0">
                <a:solidFill>
                  <a:srgbClr val="FF0000"/>
                </a:solidFill>
              </a:rPr>
              <a:t>【</a:t>
            </a:r>
            <a:r>
              <a:rPr lang="zh-CN" altLang="en-US" sz="2000" dirty="0">
                <a:solidFill>
                  <a:srgbClr val="FF0000"/>
                </a:solidFill>
              </a:rPr>
              <a:t>注意</a:t>
            </a:r>
            <a:r>
              <a:rPr lang="en-US" altLang="zh-CN" sz="2000" dirty="0">
                <a:solidFill>
                  <a:srgbClr val="FF0000"/>
                </a:solidFill>
              </a:rPr>
              <a:t>1</a:t>
            </a:r>
            <a:r>
              <a:rPr lang="zh-CN" altLang="zh-CN" sz="2000" dirty="0">
                <a:solidFill>
                  <a:srgbClr val="FF0000"/>
                </a:solidFill>
              </a:rPr>
              <a:t>】</a:t>
            </a:r>
            <a:r>
              <a:rPr lang="zh-CN" altLang="zh-CN" sz="2000" dirty="0"/>
              <a:t>经济学家</a:t>
            </a:r>
            <a:r>
              <a:rPr lang="zh-CN" altLang="zh-CN" sz="2000" dirty="0">
                <a:solidFill>
                  <a:srgbClr val="FF0000"/>
                </a:solidFill>
              </a:rPr>
              <a:t>并不认为</a:t>
            </a:r>
            <a:r>
              <a:rPr lang="zh-CN" altLang="zh-CN" sz="2000" dirty="0"/>
              <a:t>追求利润最大化是人们从事生产和交易活动的唯一动机</a:t>
            </a:r>
            <a:endParaRPr lang="en-US" altLang="zh-CN" sz="2000" dirty="0"/>
          </a:p>
          <a:p>
            <a:pPr>
              <a:lnSpc>
                <a:spcPct val="150000"/>
              </a:lnSpc>
            </a:pPr>
            <a:r>
              <a:rPr lang="zh-CN" altLang="zh-CN" sz="2000" dirty="0">
                <a:solidFill>
                  <a:srgbClr val="FF0000"/>
                </a:solidFill>
              </a:rPr>
              <a:t>【</a:t>
            </a:r>
            <a:r>
              <a:rPr lang="zh-CN" altLang="en-US" sz="2000" dirty="0">
                <a:solidFill>
                  <a:srgbClr val="FF0000"/>
                </a:solidFill>
              </a:rPr>
              <a:t>注意</a:t>
            </a:r>
            <a:r>
              <a:rPr lang="en-US" altLang="zh-CN" sz="2000" dirty="0">
                <a:solidFill>
                  <a:srgbClr val="FF0000"/>
                </a:solidFill>
              </a:rPr>
              <a:t>2</a:t>
            </a:r>
            <a:r>
              <a:rPr lang="zh-CN" altLang="zh-CN" sz="2000" dirty="0">
                <a:solidFill>
                  <a:srgbClr val="FF0000"/>
                </a:solidFill>
              </a:rPr>
              <a:t>】从长期来看</a:t>
            </a:r>
            <a:r>
              <a:rPr lang="zh-CN" altLang="zh-CN" sz="2000" dirty="0"/>
              <a:t>，</a:t>
            </a:r>
            <a:r>
              <a:rPr lang="zh-CN" altLang="zh-CN" sz="2000" b="1" dirty="0"/>
              <a:t>实现利润最大化</a:t>
            </a:r>
            <a:r>
              <a:rPr lang="zh-CN" altLang="zh-CN" sz="2000" dirty="0"/>
              <a:t>是所有企业在竞争中求得</a:t>
            </a:r>
            <a:r>
              <a:rPr lang="zh-CN" altLang="zh-CN" sz="2000" b="1" dirty="0"/>
              <a:t>生存的关键</a:t>
            </a:r>
            <a:endParaRPr lang="zh-CN" altLang="en-US" sz="2000" b="1" dirty="0">
              <a:solidFill>
                <a:srgbClr val="FC838C"/>
              </a:solidFill>
              <a:latin typeface="微软雅黑" panose="020B0503020204020204" pitchFamily="34" charset="-122"/>
              <a:ea typeface="微软雅黑" panose="020B0503020204020204" pitchFamily="34" charset="-122"/>
              <a:cs typeface="Helvetica Neue"/>
            </a:endParaRPr>
          </a:p>
        </p:txBody>
      </p:sp>
    </p:spTree>
    <p:extLst>
      <p:ext uri="{BB962C8B-B14F-4D97-AF65-F5344CB8AC3E}">
        <p14:creationId xmlns:p14="http://schemas.microsoft.com/office/powerpoint/2010/main" val="2042517165"/>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3336269" y="326573"/>
            <a:ext cx="5519460"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生产者的组织形式和企业理论</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487680" y="1740839"/>
            <a:ext cx="11475720" cy="3663375"/>
          </a:xfrm>
          <a:prstGeom prst="rect">
            <a:avLst/>
          </a:prstGeom>
          <a:noFill/>
        </p:spPr>
        <p:txBody>
          <a:bodyPr wrap="square" lIns="0" rIns="0" bIns="0" rtlCol="0">
            <a:spAutoFit/>
          </a:bodyPr>
          <a:lstStyle/>
          <a:p>
            <a:r>
              <a:rPr lang="zh-CN" altLang="en-US" sz="3600" dirty="0">
                <a:solidFill>
                  <a:srgbClr val="FC838C"/>
                </a:solidFill>
                <a:latin typeface="微软雅黑" panose="020B0503020204020204" pitchFamily="34" charset="-122"/>
                <a:ea typeface="微软雅黑" panose="020B0503020204020204" pitchFamily="34" charset="-122"/>
                <a:cs typeface="Helvetica Neue"/>
              </a:rPr>
              <a:t>（</a:t>
            </a:r>
            <a:r>
              <a:rPr lang="en-US" altLang="zh-CN" sz="3600" dirty="0">
                <a:solidFill>
                  <a:srgbClr val="FC838C"/>
                </a:solidFill>
                <a:latin typeface="微软雅黑" panose="020B0503020204020204" pitchFamily="34" charset="-122"/>
                <a:ea typeface="微软雅黑" panose="020B0503020204020204" pitchFamily="34" charset="-122"/>
                <a:cs typeface="Helvetica Neue"/>
              </a:rPr>
              <a:t>2</a:t>
            </a:r>
            <a:r>
              <a:rPr lang="zh-CN" altLang="en-US" sz="3600" dirty="0">
                <a:solidFill>
                  <a:srgbClr val="FC838C"/>
                </a:solidFill>
                <a:latin typeface="微软雅黑" panose="020B0503020204020204" pitchFamily="34" charset="-122"/>
                <a:ea typeface="微软雅黑" panose="020B0503020204020204" pitchFamily="34" charset="-122"/>
                <a:cs typeface="Helvetica Neue"/>
              </a:rPr>
              <a:t>）企业形成的理论</a:t>
            </a:r>
            <a:endParaRPr lang="zh-CN" altLang="en-US" sz="3200" b="1" dirty="0">
              <a:latin typeface="微软雅黑" panose="020B0503020204020204" pitchFamily="34" charset="-122"/>
              <a:ea typeface="微软雅黑" panose="020B0503020204020204" pitchFamily="34" charset="-122"/>
              <a:cs typeface="Helvetica Neue"/>
            </a:endParaRPr>
          </a:p>
          <a:p>
            <a:pPr>
              <a:lnSpc>
                <a:spcPct val="150000"/>
              </a:lnSpc>
            </a:pPr>
            <a:r>
              <a:rPr lang="en-US" altLang="zh-CN" sz="2000" b="1" dirty="0"/>
              <a:t>1</a:t>
            </a:r>
            <a:r>
              <a:rPr lang="zh-CN" altLang="zh-CN" sz="2000" b="1" dirty="0"/>
              <a:t>、企业本质</a:t>
            </a:r>
            <a:endParaRPr lang="zh-CN" altLang="zh-CN" sz="2000" dirty="0"/>
          </a:p>
          <a:p>
            <a:pPr>
              <a:lnSpc>
                <a:spcPct val="150000"/>
              </a:lnSpc>
            </a:pPr>
            <a:r>
              <a:rPr lang="zh-CN" altLang="zh-CN" sz="2000" dirty="0"/>
              <a:t>美国经济学家</a:t>
            </a:r>
            <a:r>
              <a:rPr lang="zh-CN" altLang="zh-CN" sz="2000" b="1" dirty="0">
                <a:solidFill>
                  <a:srgbClr val="FF0000"/>
                </a:solidFill>
              </a:rPr>
              <a:t>科斯</a:t>
            </a:r>
            <a:r>
              <a:rPr lang="zh-CN" altLang="zh-CN" sz="2000" dirty="0"/>
              <a:t>在《企业的本质》一书，他认为企业是为了节约市场交易费用或交易成本而产生的，企业的本质或显著特征是作为</a:t>
            </a:r>
            <a:r>
              <a:rPr lang="zh-CN" altLang="zh-CN" sz="2400" b="1" dirty="0">
                <a:solidFill>
                  <a:srgbClr val="FF0000"/>
                </a:solidFill>
              </a:rPr>
              <a:t>市场机制或价格机制的替代物</a:t>
            </a:r>
            <a:r>
              <a:rPr lang="zh-CN" altLang="zh-CN" sz="2400" b="1" dirty="0"/>
              <a:t>。</a:t>
            </a:r>
            <a:endParaRPr lang="zh-CN" altLang="zh-CN" sz="2400" dirty="0"/>
          </a:p>
          <a:p>
            <a:pPr>
              <a:lnSpc>
                <a:spcPct val="150000"/>
              </a:lnSpc>
            </a:pPr>
            <a:r>
              <a:rPr lang="en-US" altLang="zh-CN" sz="2000" dirty="0"/>
              <a:t>2</a:t>
            </a:r>
            <a:r>
              <a:rPr lang="zh-CN" altLang="zh-CN" sz="2000" dirty="0"/>
              <a:t>、企业存在的</a:t>
            </a:r>
            <a:r>
              <a:rPr lang="zh-CN" altLang="zh-CN" sz="2000" b="1" dirty="0"/>
              <a:t>根本原因</a:t>
            </a:r>
          </a:p>
          <a:p>
            <a:pPr>
              <a:lnSpc>
                <a:spcPct val="150000"/>
              </a:lnSpc>
            </a:pPr>
            <a:r>
              <a:rPr lang="zh-CN" altLang="zh-CN" sz="2000" b="1" dirty="0"/>
              <a:t>企业存在的</a:t>
            </a:r>
            <a:r>
              <a:rPr lang="zh-CN" altLang="zh-CN" sz="2400" b="1" dirty="0">
                <a:solidFill>
                  <a:srgbClr val="FF0000"/>
                </a:solidFill>
              </a:rPr>
              <a:t>根本原因</a:t>
            </a:r>
            <a:r>
              <a:rPr lang="zh-CN" altLang="en-US" sz="2000" b="1" dirty="0"/>
              <a:t>：</a:t>
            </a:r>
            <a:r>
              <a:rPr lang="zh-CN" altLang="zh-CN" sz="2000" b="1" dirty="0">
                <a:solidFill>
                  <a:srgbClr val="FF0000"/>
                </a:solidFill>
              </a:rPr>
              <a:t>交易成本的节约</a:t>
            </a:r>
            <a:r>
              <a:rPr lang="zh-CN" altLang="en-US" b="1" dirty="0">
                <a:solidFill>
                  <a:srgbClr val="FF0000"/>
                </a:solidFill>
              </a:rPr>
              <a:t>、</a:t>
            </a:r>
            <a:r>
              <a:rPr lang="zh-CN" altLang="zh-CN" sz="2000" b="1" dirty="0">
                <a:solidFill>
                  <a:srgbClr val="FF0000"/>
                </a:solidFill>
              </a:rPr>
              <a:t>交易费用节约</a:t>
            </a:r>
            <a:r>
              <a:rPr lang="zh-CN" altLang="zh-CN" sz="2000" b="1" dirty="0"/>
              <a:t>的产物。</a:t>
            </a:r>
            <a:endParaRPr lang="en-US" altLang="zh-CN" sz="2000" b="1" dirty="0"/>
          </a:p>
          <a:p>
            <a:pPr>
              <a:lnSpc>
                <a:spcPct val="150000"/>
              </a:lnSpc>
            </a:pPr>
            <a:r>
              <a:rPr lang="en-US" altLang="zh-CN" sz="2000" dirty="0"/>
              <a:t>3</a:t>
            </a:r>
            <a:r>
              <a:rPr lang="zh-CN" altLang="zh-CN" sz="2000" dirty="0"/>
              <a:t>、导致市场机制和企业的交易费用不同的</a:t>
            </a:r>
            <a:r>
              <a:rPr lang="zh-CN" altLang="zh-CN" sz="2800" b="1" dirty="0">
                <a:solidFill>
                  <a:srgbClr val="FF0000"/>
                </a:solidFill>
              </a:rPr>
              <a:t>主要因素</a:t>
            </a:r>
            <a:r>
              <a:rPr lang="zh-CN" altLang="zh-CN" sz="2000" dirty="0"/>
              <a:t>是</a:t>
            </a:r>
            <a:r>
              <a:rPr lang="zh-CN" altLang="zh-CN" sz="2400" b="1" dirty="0">
                <a:solidFill>
                  <a:srgbClr val="FF0000"/>
                </a:solidFill>
              </a:rPr>
              <a:t>信息的不完全性</a:t>
            </a:r>
            <a:r>
              <a:rPr lang="zh-CN" altLang="zh-CN" sz="2400" b="1" dirty="0"/>
              <a:t>。</a:t>
            </a:r>
            <a:endParaRPr lang="en-US" altLang="zh-CN" sz="2400" b="1" dirty="0"/>
          </a:p>
        </p:txBody>
      </p:sp>
    </p:spTree>
    <p:extLst>
      <p:ext uri="{BB962C8B-B14F-4D97-AF65-F5344CB8AC3E}">
        <p14:creationId xmlns:p14="http://schemas.microsoft.com/office/powerpoint/2010/main" val="1475964257"/>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1178</Words>
  <Application>Microsoft Office PowerPoint</Application>
  <PresentationFormat>宽屏</PresentationFormat>
  <Paragraphs>157</Paragraphs>
  <Slides>18</Slides>
  <Notes>18</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18</vt:i4>
      </vt:variant>
    </vt:vector>
  </HeadingPairs>
  <TitlesOfParts>
    <vt:vector size="23" baseType="lpstr">
      <vt:lpstr>微软雅黑</vt:lpstr>
      <vt:lpstr>Arial</vt:lpstr>
      <vt:lpstr>Calibri</vt:lpstr>
      <vt:lpstr>Cambria Math</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2022-04-05T01:12:30Z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