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handoutMasterIdLst>
    <p:handoutMasterId r:id="rId23"/>
  </p:handoutMasterIdLst>
  <p:sldIdLst>
    <p:sldId id="351" r:id="rId2"/>
    <p:sldId id="372" r:id="rId3"/>
    <p:sldId id="373" r:id="rId4"/>
    <p:sldId id="374" r:id="rId5"/>
    <p:sldId id="380" r:id="rId6"/>
    <p:sldId id="375" r:id="rId7"/>
    <p:sldId id="376" r:id="rId8"/>
    <p:sldId id="377" r:id="rId9"/>
    <p:sldId id="378" r:id="rId10"/>
    <p:sldId id="379" r:id="rId11"/>
    <p:sldId id="381" r:id="rId12"/>
    <p:sldId id="382" r:id="rId13"/>
    <p:sldId id="383" r:id="rId14"/>
    <p:sldId id="384" r:id="rId15"/>
    <p:sldId id="385" r:id="rId16"/>
    <p:sldId id="386" r:id="rId17"/>
    <p:sldId id="387" r:id="rId18"/>
    <p:sldId id="388" r:id="rId19"/>
    <p:sldId id="389"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351"/>
            <p14:sldId id="372"/>
            <p14:sldId id="373"/>
            <p14:sldId id="374"/>
            <p14:sldId id="380"/>
            <p14:sldId id="375"/>
            <p14:sldId id="376"/>
            <p14:sldId id="377"/>
            <p14:sldId id="378"/>
            <p14:sldId id="379"/>
            <p14:sldId id="381"/>
            <p14:sldId id="382"/>
            <p14:sldId id="383"/>
            <p14:sldId id="384"/>
            <p14:sldId id="385"/>
            <p14:sldId id="386"/>
            <p14:sldId id="387"/>
            <p14:sldId id="388"/>
            <p14:sldId id="389"/>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66" d="100"/>
          <a:sy n="66" d="100"/>
        </p:scale>
        <p:origin x="888" y="72"/>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2022/3/28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2022/3/28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a:t>
            </a:fld>
            <a:endParaRPr lang="zh-CN" altLang="en-US"/>
          </a:p>
        </p:txBody>
      </p:sp>
    </p:spTree>
    <p:extLst>
      <p:ext uri="{BB962C8B-B14F-4D97-AF65-F5344CB8AC3E}">
        <p14:creationId xmlns:p14="http://schemas.microsoft.com/office/powerpoint/2010/main" val="467845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33361605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906817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033924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13</a:t>
            </a:fld>
            <a:endParaRPr lang="zh-CN" altLang="en-US"/>
          </a:p>
        </p:txBody>
      </p:sp>
    </p:spTree>
    <p:extLst>
      <p:ext uri="{BB962C8B-B14F-4D97-AF65-F5344CB8AC3E}">
        <p14:creationId xmlns:p14="http://schemas.microsoft.com/office/powerpoint/2010/main" val="35448533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14</a:t>
            </a:fld>
            <a:endParaRPr lang="zh-CN" altLang="en-US"/>
          </a:p>
        </p:txBody>
      </p:sp>
    </p:spTree>
    <p:extLst>
      <p:ext uri="{BB962C8B-B14F-4D97-AF65-F5344CB8AC3E}">
        <p14:creationId xmlns:p14="http://schemas.microsoft.com/office/powerpoint/2010/main" val="691275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2743323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16</a:t>
            </a:fld>
            <a:endParaRPr lang="zh-CN" altLang="en-US"/>
          </a:p>
        </p:txBody>
      </p:sp>
    </p:spTree>
    <p:extLst>
      <p:ext uri="{BB962C8B-B14F-4D97-AF65-F5344CB8AC3E}">
        <p14:creationId xmlns:p14="http://schemas.microsoft.com/office/powerpoint/2010/main" val="1741643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17</a:t>
            </a:fld>
            <a:endParaRPr lang="zh-CN" altLang="en-US"/>
          </a:p>
        </p:txBody>
      </p:sp>
    </p:spTree>
    <p:extLst>
      <p:ext uri="{BB962C8B-B14F-4D97-AF65-F5344CB8AC3E}">
        <p14:creationId xmlns:p14="http://schemas.microsoft.com/office/powerpoint/2010/main" val="3519151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18</a:t>
            </a:fld>
            <a:endParaRPr lang="zh-CN" altLang="en-US"/>
          </a:p>
        </p:txBody>
      </p:sp>
    </p:spTree>
    <p:extLst>
      <p:ext uri="{BB962C8B-B14F-4D97-AF65-F5344CB8AC3E}">
        <p14:creationId xmlns:p14="http://schemas.microsoft.com/office/powerpoint/2010/main" val="1408081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2041125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9765436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20</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02798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3459351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4197588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2924105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657307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3379156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2314874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2022/3/28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2022/3/28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image" Target="../media/image11.jp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12.jp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13.gif"/></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9.xml"/><Relationship Id="rId7" Type="http://schemas.openxmlformats.org/officeDocument/2006/relationships/image" Target="../media/image5.w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2.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p:cNvSpPr/>
          <p:nvPr/>
        </p:nvSpPr>
        <p:spPr>
          <a:xfrm>
            <a:off x="1103085" y="246744"/>
            <a:ext cx="9093732" cy="7940635"/>
          </a:xfrm>
          <a:prstGeom prst="rect">
            <a:avLst/>
          </a:prstGeom>
        </p:spPr>
        <p:txBody>
          <a:bodyPr wrap="square">
            <a:spAutoFit/>
          </a:bodyPr>
          <a:lstStyle/>
          <a:p>
            <a:pPr>
              <a:lnSpc>
                <a:spcPct val="150000"/>
              </a:lnSpc>
              <a:defRPr/>
            </a:pPr>
            <a:r>
              <a:rPr lang="zh-CN" altLang="en-US" sz="6000" b="1" kern="0" dirty="0">
                <a:solidFill>
                  <a:srgbClr val="4D78BF"/>
                </a:solidFill>
                <a:effectLst>
                  <a:glow rad="63500">
                    <a:prstClr val="white">
                      <a:lumMod val="65000"/>
                      <a:alpha val="40000"/>
                    </a:prstClr>
                  </a:glow>
                </a:effectLst>
                <a:cs typeface="+mn-ea"/>
                <a:sym typeface="+mn-lt"/>
              </a:rPr>
              <a:t>经济基础知识</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2021</a:t>
            </a:r>
            <a:r>
              <a:rPr lang="zh-CN" altLang="en-US" sz="6000" b="1" kern="0" dirty="0">
                <a:solidFill>
                  <a:srgbClr val="4D78BF"/>
                </a:solidFill>
                <a:effectLst>
                  <a:glow rad="63500">
                    <a:prstClr val="white">
                      <a:lumMod val="65000"/>
                      <a:alpha val="40000"/>
                    </a:prstClr>
                  </a:glow>
                </a:effectLst>
                <a:cs typeface="+mn-ea"/>
                <a:sym typeface="+mn-lt"/>
              </a:rPr>
              <a:t>年</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a:solidFill>
                  <a:srgbClr val="4D78BF"/>
                </a:solidFill>
                <a:effectLst>
                  <a:glow rad="63500">
                    <a:prstClr val="white">
                      <a:lumMod val="65000"/>
                      <a:alpha val="40000"/>
                    </a:prstClr>
                  </a:glow>
                </a:effectLst>
                <a:cs typeface="+mn-ea"/>
                <a:sym typeface="+mn-lt"/>
              </a:rPr>
              <a:t>                         </a:t>
            </a:r>
            <a:r>
              <a:rPr lang="zh-CN" altLang="en-US" sz="6000" b="1" kern="0" dirty="0">
                <a:solidFill>
                  <a:srgbClr val="4D78BF"/>
                </a:solidFill>
                <a:effectLst>
                  <a:glow rad="63500">
                    <a:prstClr val="white">
                      <a:lumMod val="65000"/>
                      <a:alpha val="40000"/>
                    </a:prstClr>
                  </a:glow>
                </a:effectLst>
                <a:cs typeface="+mn-ea"/>
                <a:sym typeface="+mn-lt"/>
              </a:rPr>
              <a:t>陈老师</a:t>
            </a:r>
            <a:endParaRPr lang="en-US" altLang="zh-CN" sz="6000" b="1" kern="0" dirty="0">
              <a:solidFill>
                <a:srgbClr val="4D78BF"/>
              </a:solidFill>
              <a:effectLst>
                <a:glow rad="63500">
                  <a:prstClr val="white">
                    <a:lumMod val="65000"/>
                    <a:alpha val="40000"/>
                  </a:prstClr>
                </a:glow>
              </a:effectLst>
              <a:cs typeface="+mn-ea"/>
              <a:sym typeface="+mn-lt"/>
            </a:endParaRPr>
          </a:p>
          <a:p>
            <a:pPr>
              <a:lnSpc>
                <a:spcPct val="150000"/>
              </a:lnSpc>
              <a:defRPr/>
            </a:pPr>
            <a:r>
              <a:rPr lang="en-US" altLang="zh-CN" sz="6000" b="1" kern="0" dirty="0">
                <a:solidFill>
                  <a:srgbClr val="4D78BF"/>
                </a:solidFill>
                <a:effectLst>
                  <a:glow rad="63500">
                    <a:prstClr val="white">
                      <a:lumMod val="65000"/>
                      <a:alpha val="40000"/>
                    </a:prstClr>
                  </a:glow>
                </a:effectLst>
                <a:cs typeface="+mn-ea"/>
                <a:sym typeface="+mn-lt"/>
              </a:rPr>
              <a:t> </a:t>
            </a:r>
          </a:p>
          <a:p>
            <a:pPr>
              <a:defRPr/>
            </a:pPr>
            <a:endParaRPr lang="zh-CN" altLang="en-US" sz="6000" b="1" kern="0" dirty="0">
              <a:solidFill>
                <a:srgbClr val="4D78BF"/>
              </a:solidFill>
              <a:effectLst>
                <a:glow rad="63500">
                  <a:prstClr val="white">
                    <a:lumMod val="65000"/>
                    <a:alpha val="40000"/>
                  </a:prstClr>
                </a:glow>
              </a:effectLst>
              <a:cs typeface="+mn-ea"/>
              <a:sym typeface="+mn-lt"/>
            </a:endParaRPr>
          </a:p>
        </p:txBody>
      </p:sp>
    </p:spTree>
    <p:extLst>
      <p:ext uri="{BB962C8B-B14F-4D97-AF65-F5344CB8AC3E}">
        <p14:creationId xmlns:p14="http://schemas.microsoft.com/office/powerpoint/2010/main" val="3116611168"/>
      </p:ext>
    </p:extLst>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330470"/>
            <a:ext cx="10491201" cy="4409669"/>
          </a:xfrm>
          <a:prstGeom prst="rect">
            <a:avLst/>
          </a:prstGeom>
          <a:noFill/>
        </p:spPr>
        <p:txBody>
          <a:bodyPr wrap="square" lIns="0" rIns="0" bIns="0" rtlCol="0">
            <a:spAutoFit/>
          </a:bodyPr>
          <a:lstStyle/>
          <a:p>
            <a:pPr>
              <a:lnSpc>
                <a:spcPct val="150000"/>
              </a:lnSpc>
            </a:pPr>
            <a:r>
              <a:rPr lang="zh-CN" altLang="zh-CN" sz="2400" dirty="0"/>
              <a:t>商品边际替代率递减规律表明的经济含义</a:t>
            </a:r>
            <a:r>
              <a:rPr lang="zh-CN" altLang="en-US" sz="2400" dirty="0"/>
              <a:t>是</a:t>
            </a:r>
            <a:r>
              <a:rPr lang="zh-CN" altLang="zh-CN" sz="2400" dirty="0"/>
              <a:t>指随一种商品消费量逐渐增加，消费者为获得这种商品额外消费而愿意放弃的另一种商品的数量会越来越少，即在维持效用水平不变的前提下，随一种商品的消费数量的连续增加，消费者为得到一单位的这种商品所需要放弃的另一种商品的消费量是递减的。</a:t>
            </a:r>
          </a:p>
          <a:p>
            <a:pPr>
              <a:lnSpc>
                <a:spcPct val="150000"/>
              </a:lnSpc>
            </a:pPr>
            <a:r>
              <a:rPr lang="zh-CN" altLang="zh-CN" sz="2400" dirty="0"/>
              <a:t>边际替代率递减规律决定了无差异曲线的斜率的绝对值是递减的，即凸向原点。</a:t>
            </a:r>
          </a:p>
          <a:p>
            <a:pPr>
              <a:lnSpc>
                <a:spcPct val="150000"/>
              </a:lnSpc>
            </a:pPr>
            <a:endParaRPr lang="zh-CN" altLang="zh-CN" sz="2400" dirty="0"/>
          </a:p>
          <a:p>
            <a:pPr>
              <a:lnSpc>
                <a:spcPct val="150000"/>
              </a:lnSpc>
            </a:pP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605516600"/>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4409669"/>
          </a:xfrm>
          <a:prstGeom prst="rect">
            <a:avLst/>
          </a:prstGeom>
          <a:noFill/>
        </p:spPr>
        <p:txBody>
          <a:bodyPr wrap="square" lIns="0" rIns="0" bIns="0" rtlCol="0">
            <a:spAutoFit/>
          </a:bodyPr>
          <a:lstStyle/>
          <a:p>
            <a:pPr>
              <a:lnSpc>
                <a:spcPct val="150000"/>
              </a:lnSpc>
            </a:pPr>
            <a:r>
              <a:rPr lang="zh-CN" altLang="en-US" sz="2400" b="1" dirty="0"/>
              <a:t>二、预算约束</a:t>
            </a:r>
            <a:endParaRPr lang="en-US" altLang="zh-CN" sz="2400" b="1" dirty="0"/>
          </a:p>
          <a:p>
            <a:pPr>
              <a:lnSpc>
                <a:spcPct val="150000"/>
              </a:lnSpc>
            </a:pPr>
            <a:r>
              <a:rPr lang="en-US" altLang="zh-CN" sz="2400" dirty="0"/>
              <a:t>1</a:t>
            </a:r>
            <a:r>
              <a:rPr lang="zh-CN" altLang="zh-CN" sz="2400" dirty="0"/>
              <a:t>、预算约束的含义</a:t>
            </a:r>
          </a:p>
          <a:p>
            <a:pPr>
              <a:lnSpc>
                <a:spcPct val="150000"/>
              </a:lnSpc>
            </a:pPr>
            <a:r>
              <a:rPr lang="zh-CN" altLang="zh-CN" sz="2400" dirty="0"/>
              <a:t>消费者的选择不仅取决于消费者的偏好，还受消费者支付能力和市场价格的限制。</a:t>
            </a:r>
          </a:p>
          <a:p>
            <a:pPr>
              <a:lnSpc>
                <a:spcPct val="150000"/>
              </a:lnSpc>
            </a:pPr>
            <a:r>
              <a:rPr lang="zh-CN" altLang="zh-CN" sz="2400" dirty="0"/>
              <a:t>在既定价格下，消费者对各种商品和服务的支付能力的限制表现为一种预算约束。</a:t>
            </a:r>
            <a:endParaRPr lang="en-US" altLang="zh-CN" sz="2400" dirty="0"/>
          </a:p>
          <a:p>
            <a:pPr>
              <a:lnSpc>
                <a:spcPct val="150000"/>
              </a:lnSpc>
            </a:pPr>
            <a:r>
              <a:rPr lang="en-US" altLang="zh-CN" sz="2400" dirty="0"/>
              <a:t>2</a:t>
            </a:r>
            <a:r>
              <a:rPr lang="zh-CN" altLang="en-US" sz="2400" dirty="0"/>
              <a:t>、</a:t>
            </a:r>
            <a:r>
              <a:rPr lang="zh-CN" altLang="zh-CN" sz="2400" dirty="0"/>
              <a:t>预算约束的公式：</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4"/>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graphicFrame>
        <p:nvGraphicFramePr>
          <p:cNvPr id="10" name="对象 9">
            <a:extLst>
              <a:ext uri="{FF2B5EF4-FFF2-40B4-BE49-F238E27FC236}">
                <a16:creationId xmlns:a16="http://schemas.microsoft.com/office/drawing/2014/main" id="{DFBCB1CB-2F5B-400B-86C5-A1E61936690C}"/>
              </a:ext>
            </a:extLst>
          </p:cNvPr>
          <p:cNvGraphicFramePr>
            <a:graphicFrameLocks noChangeAspect="1"/>
          </p:cNvGraphicFramePr>
          <p:nvPr>
            <p:extLst>
              <p:ext uri="{D42A27DB-BD31-4B8C-83A1-F6EECF244321}">
                <p14:modId xmlns:p14="http://schemas.microsoft.com/office/powerpoint/2010/main" val="937027624"/>
              </p:ext>
            </p:extLst>
          </p:nvPr>
        </p:nvGraphicFramePr>
        <p:xfrm>
          <a:off x="4878876" y="4728531"/>
          <a:ext cx="4183935" cy="869858"/>
        </p:xfrm>
        <a:graphic>
          <a:graphicData uri="http://schemas.openxmlformats.org/presentationml/2006/ole">
            <mc:AlternateContent xmlns:mc="http://schemas.openxmlformats.org/markup-compatibility/2006">
              <mc:Choice xmlns:v="urn:schemas-microsoft-com:vml" Requires="v">
                <p:oleObj spid="_x0000_s2066" name="公式" r:id="rId5" imgW="1040948" imgH="215806" progId="Equation.3">
                  <p:embed/>
                </p:oleObj>
              </mc:Choice>
              <mc:Fallback>
                <p:oleObj name="公式" r:id="rId5" imgW="1040948" imgH="215806" progId="Equation.3">
                  <p:embed/>
                  <p:pic>
                    <p:nvPicPr>
                      <p:cNvPr id="11" name="对象 10">
                        <a:extLst>
                          <a:ext uri="{FF2B5EF4-FFF2-40B4-BE49-F238E27FC236}">
                            <a16:creationId xmlns:a16="http://schemas.microsoft.com/office/drawing/2014/main" id="{42086426-0505-4FEC-9BB1-E4E8EBE331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8876" y="4728531"/>
                        <a:ext cx="4183935" cy="869858"/>
                      </a:xfrm>
                      <a:prstGeom prst="rect">
                        <a:avLst/>
                      </a:prstGeom>
                      <a:noFill/>
                    </p:spPr>
                  </p:pic>
                </p:oleObj>
              </mc:Fallback>
            </mc:AlternateContent>
          </a:graphicData>
        </a:graphic>
      </p:graphicFrame>
    </p:spTree>
    <p:extLst>
      <p:ext uri="{BB962C8B-B14F-4D97-AF65-F5344CB8AC3E}">
        <p14:creationId xmlns:p14="http://schemas.microsoft.com/office/powerpoint/2010/main" val="134954810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6071662"/>
          </a:xfrm>
          <a:prstGeom prst="rect">
            <a:avLst/>
          </a:prstGeom>
          <a:noFill/>
        </p:spPr>
        <p:txBody>
          <a:bodyPr wrap="square" lIns="0" rIns="0" bIns="0" rtlCol="0">
            <a:spAutoFit/>
          </a:bodyPr>
          <a:lstStyle/>
          <a:p>
            <a:pPr>
              <a:lnSpc>
                <a:spcPct val="150000"/>
              </a:lnSpc>
            </a:pPr>
            <a:r>
              <a:rPr lang="en-US" altLang="zh-CN" sz="2400" dirty="0"/>
              <a:t>3</a:t>
            </a:r>
            <a:r>
              <a:rPr lang="zh-CN" altLang="zh-CN" sz="2400" dirty="0"/>
              <a:t>、</a:t>
            </a:r>
            <a:r>
              <a:rPr lang="zh-CN" altLang="en-US" sz="2400" dirty="0"/>
              <a:t>预算约束线：表示在消费者的收入和商品价格给定的条件下，消费者的全部收入所能购买到的两种商品的各种组合。</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r>
              <a:rPr lang="zh-CN" altLang="en-US" sz="2400" dirty="0"/>
              <a:t>预算约束线的斜率：两种商品价格的负比率或两种商品价格的比率负值。</a:t>
            </a:r>
            <a:endParaRPr lang="en-US" altLang="zh-CN" sz="2400" dirty="0"/>
          </a:p>
          <a:p>
            <a:pPr>
              <a:lnSpc>
                <a:spcPct val="150000"/>
              </a:lnSpc>
            </a:pPr>
            <a:r>
              <a:rPr lang="zh-CN" altLang="en-US" sz="2400" dirty="0"/>
              <a:t>斜率大小表明在不改变总支出数量的前提下，两种商品可以相互替代的比率。</a:t>
            </a:r>
            <a:endParaRPr lang="en-US" altLang="zh-CN" sz="2400" dirty="0"/>
          </a:p>
          <a:p>
            <a:pPr>
              <a:lnSpc>
                <a:spcPct val="150000"/>
              </a:lnSpc>
            </a:pPr>
            <a:r>
              <a:rPr lang="zh-CN" altLang="en-US" sz="2400" dirty="0"/>
              <a:t>预算约束线本身及预算线内的点，是消费者预算可行集，是消费者决策时可以选择的区间。</a:t>
            </a:r>
            <a:endParaRPr lang="zh-CN" altLang="zh-CN" sz="2400" dirty="0"/>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F00B0D4C-8C38-4043-8417-4EFF6D484A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4475" y="1820722"/>
            <a:ext cx="4711089" cy="2804595"/>
          </a:xfrm>
          <a:prstGeom prst="rect">
            <a:avLst/>
          </a:prstGeom>
        </p:spPr>
      </p:pic>
    </p:spTree>
    <p:extLst>
      <p:ext uri="{BB962C8B-B14F-4D97-AF65-F5344CB8AC3E}">
        <p14:creationId xmlns:p14="http://schemas.microsoft.com/office/powerpoint/2010/main" val="173312797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3301673"/>
          </a:xfrm>
          <a:prstGeom prst="rect">
            <a:avLst/>
          </a:prstGeom>
          <a:noFill/>
        </p:spPr>
        <p:txBody>
          <a:bodyPr wrap="square" lIns="0" rIns="0" bIns="0" rtlCol="0">
            <a:spAutoFit/>
          </a:bodyPr>
          <a:lstStyle/>
          <a:p>
            <a:pPr>
              <a:lnSpc>
                <a:spcPct val="150000"/>
              </a:lnSpc>
            </a:pPr>
            <a:r>
              <a:rPr lang="en-US" altLang="zh-CN" sz="2400" dirty="0"/>
              <a:t>4</a:t>
            </a:r>
            <a:r>
              <a:rPr lang="zh-CN" altLang="zh-CN" sz="2400" dirty="0"/>
              <a:t>、</a:t>
            </a:r>
            <a:r>
              <a:rPr lang="zh-CN" altLang="en-US" sz="2400" dirty="0"/>
              <a:t>预算约束的变动特性</a:t>
            </a:r>
            <a:endParaRPr lang="en-US" altLang="zh-CN" sz="2400" dirty="0"/>
          </a:p>
          <a:p>
            <a:pPr>
              <a:lnSpc>
                <a:spcPct val="150000"/>
              </a:lnSpc>
            </a:pPr>
            <a:r>
              <a:rPr lang="zh-CN" altLang="zh-CN" sz="2400" dirty="0"/>
              <a:t>影响预算线变动的因素是消费者可支配的收入</a:t>
            </a:r>
            <a:r>
              <a:rPr lang="en-US" altLang="zh-CN" sz="2400" dirty="0"/>
              <a:t>m</a:t>
            </a:r>
            <a:r>
              <a:rPr lang="zh-CN" altLang="zh-CN" sz="2400" dirty="0"/>
              <a:t>、两种商品的价格</a:t>
            </a:r>
            <a:r>
              <a:rPr lang="en-US" altLang="zh-CN" sz="2400" dirty="0"/>
              <a:t>P1</a:t>
            </a:r>
            <a:r>
              <a:rPr lang="zh-CN" altLang="zh-CN" sz="2400" dirty="0"/>
              <a:t>、</a:t>
            </a:r>
            <a:r>
              <a:rPr lang="en-US" altLang="zh-CN" sz="2400" dirty="0"/>
              <a:t>P2</a:t>
            </a:r>
            <a:endParaRPr lang="zh-CN" altLang="zh-CN" sz="2400" dirty="0"/>
          </a:p>
          <a:p>
            <a:pPr>
              <a:lnSpc>
                <a:spcPct val="150000"/>
              </a:lnSpc>
            </a:pPr>
            <a:r>
              <a:rPr lang="zh-CN" altLang="zh-CN" sz="2400" dirty="0"/>
              <a:t>（</a:t>
            </a:r>
            <a:r>
              <a:rPr lang="en-US" altLang="zh-CN" sz="2400" dirty="0"/>
              <a:t>1</a:t>
            </a:r>
            <a:r>
              <a:rPr lang="zh-CN" altLang="zh-CN" sz="2400" dirty="0"/>
              <a:t>）收入变动对预算线的影响（平移）</a:t>
            </a:r>
          </a:p>
          <a:p>
            <a:pPr>
              <a:lnSpc>
                <a:spcPct val="150000"/>
              </a:lnSpc>
            </a:pPr>
            <a:r>
              <a:rPr lang="zh-CN" altLang="zh-CN" sz="2400" dirty="0"/>
              <a:t>在相对价格不变的情况下，收入改变，会使预算线出现平行移动。</a:t>
            </a:r>
          </a:p>
          <a:p>
            <a:pPr>
              <a:lnSpc>
                <a:spcPct val="150000"/>
              </a:lnSpc>
            </a:pPr>
            <a:r>
              <a:rPr lang="zh-CN" altLang="zh-CN" sz="2400" dirty="0"/>
              <a:t>收入增加使预算线向右平移，收入减少使预算线向左平移。</a:t>
            </a:r>
          </a:p>
          <a:p>
            <a:pPr>
              <a:lnSpc>
                <a:spcPct val="150000"/>
              </a:lnSpc>
            </a:pPr>
            <a:endParaRPr lang="en-US"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6" name="图片 5">
            <a:extLst>
              <a:ext uri="{FF2B5EF4-FFF2-40B4-BE49-F238E27FC236}">
                <a16:creationId xmlns:a16="http://schemas.microsoft.com/office/drawing/2014/main" id="{2434CEC3-3191-43AD-ADA1-AF2FD6BD21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56110" y="4091302"/>
            <a:ext cx="5803200" cy="2705356"/>
          </a:xfrm>
          <a:prstGeom prst="rect">
            <a:avLst/>
          </a:prstGeom>
        </p:spPr>
      </p:pic>
    </p:spTree>
    <p:extLst>
      <p:ext uri="{BB962C8B-B14F-4D97-AF65-F5344CB8AC3E}">
        <p14:creationId xmlns:p14="http://schemas.microsoft.com/office/powerpoint/2010/main" val="3402737361"/>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361719" y="1331921"/>
            <a:ext cx="10293252" cy="2196242"/>
          </a:xfrm>
          <a:prstGeom prst="rect">
            <a:avLst/>
          </a:prstGeom>
          <a:noFill/>
        </p:spPr>
        <p:txBody>
          <a:bodyPr wrap="square" lIns="0" rIns="0" bIns="0" rtlCol="0">
            <a:spAutoFit/>
          </a:bodyPr>
          <a:lstStyle/>
          <a:p>
            <a:pPr>
              <a:lnSpc>
                <a:spcPct val="150000"/>
              </a:lnSpc>
            </a:pPr>
            <a:r>
              <a:rPr lang="zh-CN" altLang="zh-CN" sz="2400" dirty="0"/>
              <a:t>（</a:t>
            </a:r>
            <a:r>
              <a:rPr lang="en-US" altLang="zh-CN" sz="2400" dirty="0"/>
              <a:t>2</a:t>
            </a:r>
            <a:r>
              <a:rPr lang="zh-CN" altLang="zh-CN" sz="2400" dirty="0"/>
              <a:t>）相对价格变动对预算线的影响</a:t>
            </a:r>
          </a:p>
          <a:p>
            <a:pPr>
              <a:lnSpc>
                <a:spcPct val="150000"/>
              </a:lnSpc>
            </a:pPr>
            <a:r>
              <a:rPr lang="zh-CN" altLang="en-US" sz="2400" dirty="0">
                <a:latin typeface="微软雅黑" panose="020B0503020204020204" pitchFamily="34" charset="-122"/>
                <a:ea typeface="微软雅黑" panose="020B0503020204020204" pitchFamily="34" charset="-122"/>
              </a:rPr>
              <a:t>①</a:t>
            </a:r>
            <a:r>
              <a:rPr lang="zh-CN" altLang="zh-CN" sz="2400" dirty="0"/>
              <a:t>如果只是其中一种商品</a:t>
            </a:r>
            <a:r>
              <a:rPr lang="en-US" altLang="zh-CN" sz="2400" dirty="0"/>
              <a:t>X1</a:t>
            </a:r>
            <a:r>
              <a:rPr lang="zh-CN" altLang="zh-CN" sz="2400" dirty="0"/>
              <a:t>的价格上升，预算线中另一种商品</a:t>
            </a:r>
            <a:r>
              <a:rPr lang="en-US" altLang="zh-CN" sz="2400" dirty="0"/>
              <a:t>X2</a:t>
            </a:r>
            <a:r>
              <a:rPr lang="zh-CN" altLang="zh-CN" sz="2400" dirty="0"/>
              <a:t>的截距固定不变，而商品</a:t>
            </a:r>
            <a:r>
              <a:rPr lang="en-US" altLang="zh-CN" sz="2400" dirty="0"/>
              <a:t>X1</a:t>
            </a:r>
            <a:r>
              <a:rPr lang="zh-CN" altLang="zh-CN" sz="2400" dirty="0"/>
              <a:t>截距缩小，表明随该商品价格上升，可购买的该种商品的数量减少。</a:t>
            </a: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79FE34BF-136E-4C10-BA98-370F7DB5ED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88919" y="3251810"/>
            <a:ext cx="4833938" cy="3279617"/>
          </a:xfrm>
          <a:prstGeom prst="rect">
            <a:avLst/>
          </a:prstGeom>
        </p:spPr>
      </p:pic>
    </p:spTree>
    <p:extLst>
      <p:ext uri="{BB962C8B-B14F-4D97-AF65-F5344CB8AC3E}">
        <p14:creationId xmlns:p14="http://schemas.microsoft.com/office/powerpoint/2010/main" val="26287737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361719" y="1331921"/>
            <a:ext cx="10293252" cy="2750240"/>
          </a:xfrm>
          <a:prstGeom prst="rect">
            <a:avLst/>
          </a:prstGeom>
          <a:noFill/>
        </p:spPr>
        <p:txBody>
          <a:bodyPr wrap="square" lIns="0" rIns="0" bIns="0" rtlCol="0">
            <a:spAutoFit/>
          </a:bodyPr>
          <a:lstStyle/>
          <a:p>
            <a:pPr>
              <a:lnSpc>
                <a:spcPct val="150000"/>
              </a:lnSpc>
            </a:pPr>
            <a:r>
              <a:rPr lang="zh-CN" altLang="en-US" sz="2400" dirty="0"/>
              <a:t>②</a:t>
            </a:r>
            <a:r>
              <a:rPr lang="zh-CN" altLang="zh-CN" sz="2400" dirty="0"/>
              <a:t>两种商品的价格同比例同方向变化，会使预算线平移，价格同比例上升使预算线向左移，同比例下降，预算线向右移。（价格同比变动，预算线斜率不变）</a:t>
            </a:r>
          </a:p>
          <a:p>
            <a:pPr>
              <a:lnSpc>
                <a:spcPct val="150000"/>
              </a:lnSpc>
            </a:pPr>
            <a:r>
              <a:rPr lang="en-US" altLang="zh-CN" sz="2400" dirty="0"/>
              <a:t> </a:t>
            </a:r>
            <a:r>
              <a:rPr lang="en-US" altLang="zh-CN" sz="2400" dirty="0">
                <a:latin typeface="微软雅黑" panose="020B0503020204020204" pitchFamily="34" charset="-122"/>
                <a:ea typeface="微软雅黑" panose="020B0503020204020204" pitchFamily="34" charset="-122"/>
              </a:rPr>
              <a:t>③</a:t>
            </a:r>
            <a:r>
              <a:rPr lang="zh-CN" altLang="zh-CN" sz="2400" dirty="0"/>
              <a:t>两种商品的价格以及收入都同比例同方向变化，预算线不动。（端点不变）</a:t>
            </a:r>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02060952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0293252" cy="3673570"/>
          </a:xfrm>
          <a:prstGeom prst="rect">
            <a:avLst/>
          </a:prstGeom>
          <a:noFill/>
        </p:spPr>
        <p:txBody>
          <a:bodyPr wrap="square" lIns="0" rIns="0" bIns="0" rtlCol="0">
            <a:spAutoFit/>
          </a:bodyPr>
          <a:lstStyle/>
          <a:p>
            <a:pPr>
              <a:defRPr/>
            </a:pPr>
            <a:r>
              <a:rPr lang="zh-CN" altLang="en-US" sz="2400" b="1" dirty="0"/>
              <a:t>三、</a:t>
            </a:r>
            <a:r>
              <a:rPr lang="zh-CN" altLang="en-US" sz="2400" b="1" dirty="0">
                <a:sym typeface="+mn-lt"/>
              </a:rPr>
              <a:t>消费者均衡和需求曲线</a:t>
            </a:r>
          </a:p>
          <a:p>
            <a:pPr>
              <a:lnSpc>
                <a:spcPct val="150000"/>
              </a:lnSpc>
            </a:pPr>
            <a:r>
              <a:rPr lang="en-US" altLang="zh-CN" sz="2400" dirty="0"/>
              <a:t>1</a:t>
            </a:r>
            <a:r>
              <a:rPr lang="zh-CN" altLang="zh-CN" sz="2400" dirty="0"/>
              <a:t>、</a:t>
            </a:r>
            <a:r>
              <a:rPr lang="zh-CN" altLang="en-US" sz="2400" dirty="0">
                <a:sym typeface="+mn-lt"/>
              </a:rPr>
              <a:t>消费者均衡</a:t>
            </a:r>
            <a:endParaRPr lang="en-US" altLang="zh-CN" sz="2400" dirty="0">
              <a:sym typeface="+mn-lt"/>
            </a:endParaRPr>
          </a:p>
          <a:p>
            <a:pPr>
              <a:lnSpc>
                <a:spcPct val="150000"/>
              </a:lnSpc>
            </a:pPr>
            <a:r>
              <a:rPr lang="zh-CN" altLang="en-US" sz="2400" dirty="0">
                <a:sym typeface="+mn-lt"/>
              </a:rPr>
              <a:t>将预算线置于无差异曲线图中，预算线</a:t>
            </a:r>
            <a:endParaRPr lang="en-US" altLang="zh-CN" sz="2400" dirty="0">
              <a:sym typeface="+mn-lt"/>
            </a:endParaRPr>
          </a:p>
          <a:p>
            <a:pPr>
              <a:lnSpc>
                <a:spcPct val="150000"/>
              </a:lnSpc>
            </a:pPr>
            <a:r>
              <a:rPr lang="zh-CN" altLang="en-US" sz="2400" dirty="0">
                <a:sym typeface="+mn-lt"/>
              </a:rPr>
              <a:t>与无差异曲线的关系有三种情况。</a:t>
            </a:r>
            <a:endParaRPr lang="en-US" altLang="zh-CN" sz="2400" dirty="0">
              <a:sym typeface="+mn-lt"/>
            </a:endParaRPr>
          </a:p>
          <a:p>
            <a:pPr>
              <a:lnSpc>
                <a:spcPct val="150000"/>
              </a:lnSpc>
            </a:pPr>
            <a:r>
              <a:rPr lang="zh-CN" altLang="en-US" sz="2400" dirty="0">
                <a:latin typeface="微软雅黑" panose="020B0503020204020204" pitchFamily="34" charset="-122"/>
                <a:ea typeface="微软雅黑" panose="020B0503020204020204" pitchFamily="34" charset="-122"/>
                <a:sym typeface="+mn-lt"/>
              </a:rPr>
              <a:t>①相交</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sym typeface="+mn-lt"/>
              </a:rPr>
              <a:t>②相离</a:t>
            </a:r>
            <a:endParaRPr lang="en-US" altLang="zh-CN" sz="2400" dirty="0">
              <a:sym typeface="+mn-lt"/>
            </a:endParaRPr>
          </a:p>
          <a:p>
            <a:pPr>
              <a:lnSpc>
                <a:spcPct val="150000"/>
              </a:lnSpc>
            </a:pPr>
            <a:r>
              <a:rPr lang="zh-CN" altLang="zh-CN" sz="2400" dirty="0">
                <a:latin typeface="微软雅黑" panose="020B0503020204020204" pitchFamily="34" charset="-122"/>
                <a:ea typeface="微软雅黑" panose="020B0503020204020204" pitchFamily="34" charset="-122"/>
                <a:sym typeface="+mn-lt"/>
              </a:rPr>
              <a:t>③</a:t>
            </a:r>
            <a:r>
              <a:rPr lang="zh-CN" altLang="en-US" sz="2400" dirty="0">
                <a:latin typeface="微软雅黑" panose="020B0503020204020204" pitchFamily="34" charset="-122"/>
                <a:ea typeface="微软雅黑" panose="020B0503020204020204" pitchFamily="34" charset="-122"/>
                <a:sym typeface="+mn-lt"/>
              </a:rPr>
              <a:t>相切</a:t>
            </a:r>
            <a:endParaRPr lang="zh-CN" altLang="zh-CN"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B9D9D6DE-F050-4CEE-AB0E-18361FAF38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49713" y="2058308"/>
            <a:ext cx="4078968" cy="3850546"/>
          </a:xfrm>
          <a:prstGeom prst="rect">
            <a:avLst/>
          </a:prstGeom>
        </p:spPr>
      </p:pic>
    </p:spTree>
    <p:extLst>
      <p:ext uri="{BB962C8B-B14F-4D97-AF65-F5344CB8AC3E}">
        <p14:creationId xmlns:p14="http://schemas.microsoft.com/office/powerpoint/2010/main" val="160600393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6071662"/>
          </a:xfrm>
          <a:prstGeom prst="rect">
            <a:avLst/>
          </a:prstGeom>
          <a:noFill/>
        </p:spPr>
        <p:txBody>
          <a:bodyPr wrap="square" lIns="0" rIns="0" bIns="0" rtlCol="0">
            <a:spAutoFit/>
          </a:bodyPr>
          <a:lstStyle/>
          <a:p>
            <a:pPr>
              <a:lnSpc>
                <a:spcPct val="150000"/>
              </a:lnSpc>
            </a:pPr>
            <a:r>
              <a:rPr lang="zh-CN" altLang="en-US" sz="2400" dirty="0"/>
              <a:t>切点</a:t>
            </a:r>
            <a:r>
              <a:rPr lang="en-US" altLang="zh-CN" sz="2400" dirty="0"/>
              <a:t>C</a:t>
            </a:r>
            <a:r>
              <a:rPr lang="zh-CN" altLang="en-US" sz="2400" dirty="0"/>
              <a:t>既位于预算线上又位于无差异曲线上，所以在此点无差异曲线的斜率（商品边际替代率）恰好等于预算约束线的斜率（商品价值比），所以消费者效用最大化的均衡条件：</a:t>
            </a:r>
            <a:endParaRPr lang="en-US" altLang="zh-CN" sz="2400" dirty="0"/>
          </a:p>
          <a:p>
            <a:pPr>
              <a:lnSpc>
                <a:spcPct val="150000"/>
              </a:lnSpc>
            </a:pPr>
            <a:r>
              <a:rPr lang="zh-CN" altLang="en-US" sz="2400" dirty="0"/>
              <a:t>商品边际替代率</a:t>
            </a:r>
            <a:r>
              <a:rPr lang="en-US" altLang="zh-CN" sz="2400" dirty="0"/>
              <a:t>=</a:t>
            </a:r>
            <a:r>
              <a:rPr lang="zh-CN" altLang="en-US" sz="2400" dirty="0"/>
              <a:t>商品的价格之比</a:t>
            </a:r>
            <a:endParaRPr lang="en-US" altLang="zh-CN" sz="2400" dirty="0"/>
          </a:p>
          <a:p>
            <a:pPr>
              <a:lnSpc>
                <a:spcPct val="150000"/>
              </a:lnSpc>
            </a:pPr>
            <a:r>
              <a:rPr lang="zh-CN" altLang="zh-CN" sz="2400" b="1" dirty="0">
                <a:solidFill>
                  <a:srgbClr val="FF0000"/>
                </a:solidFill>
              </a:rPr>
              <a:t>【结论】</a:t>
            </a:r>
            <a:endParaRPr lang="zh-CN" altLang="zh-CN" sz="2400" dirty="0">
              <a:solidFill>
                <a:srgbClr val="FF0000"/>
              </a:solidFill>
            </a:endParaRPr>
          </a:p>
          <a:p>
            <a:pPr>
              <a:lnSpc>
                <a:spcPct val="150000"/>
              </a:lnSpc>
            </a:pPr>
            <a:r>
              <a:rPr lang="zh-CN" altLang="en-US" sz="2400" dirty="0"/>
              <a:t>第一，</a:t>
            </a:r>
            <a:r>
              <a:rPr lang="zh-CN" altLang="zh-CN" sz="2400" dirty="0"/>
              <a:t>满足效用最大化的商品组合必定位于预算线与无差异曲线相切的点上。</a:t>
            </a:r>
          </a:p>
          <a:p>
            <a:pPr>
              <a:lnSpc>
                <a:spcPct val="150000"/>
              </a:lnSpc>
            </a:pPr>
            <a:r>
              <a:rPr lang="zh-CN" altLang="en-US" sz="2400" dirty="0"/>
              <a:t>第二，</a:t>
            </a:r>
            <a:r>
              <a:rPr lang="zh-CN" altLang="zh-CN" sz="2400" dirty="0"/>
              <a:t>消费者效用最大化的均衡条件是商品边际替代率</a:t>
            </a:r>
            <a:r>
              <a:rPr lang="en-US" altLang="zh-CN" sz="2400" dirty="0"/>
              <a:t>=</a:t>
            </a:r>
            <a:r>
              <a:rPr lang="zh-CN" altLang="zh-CN" sz="2400" dirty="0"/>
              <a:t>商品的价格之比。</a:t>
            </a:r>
          </a:p>
          <a:p>
            <a:pPr>
              <a:lnSpc>
                <a:spcPct val="150000"/>
              </a:lnSpc>
            </a:pPr>
            <a:r>
              <a:rPr lang="zh-CN" altLang="zh-CN" sz="2400" dirty="0"/>
              <a:t>含义是在一定的预算约束下，为了实现效用最大化，消费者应该选择商品的最优组合，使得两种商品边际替代率</a:t>
            </a:r>
            <a:r>
              <a:rPr lang="en-US" altLang="zh-CN" sz="2400" dirty="0"/>
              <a:t>=</a:t>
            </a:r>
            <a:r>
              <a:rPr lang="zh-CN" altLang="zh-CN" sz="2400" dirty="0"/>
              <a:t>两种商品价格比。</a:t>
            </a:r>
          </a:p>
          <a:p>
            <a:pPr>
              <a:lnSpc>
                <a:spcPct val="150000"/>
              </a:lnSpc>
            </a:pP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181727758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639680"/>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、消费者的</a:t>
            </a:r>
            <a:r>
              <a:rPr lang="zh-CN" altLang="en-US" sz="2400" dirty="0">
                <a:sym typeface="+mn-lt"/>
              </a:rPr>
              <a:t>需求曲线</a:t>
            </a:r>
            <a:endParaRPr lang="en-US" altLang="zh-CN" sz="2400" dirty="0"/>
          </a:p>
          <a:p>
            <a:pPr>
              <a:lnSpc>
                <a:spcPct val="150000"/>
              </a:lnSpc>
            </a:pPr>
            <a:r>
              <a:rPr lang="zh-CN" altLang="en-US" sz="2400" dirty="0"/>
              <a:t>（</a:t>
            </a:r>
            <a:r>
              <a:rPr lang="en-US" altLang="zh-CN" sz="2400" dirty="0"/>
              <a:t>1</a:t>
            </a:r>
            <a:r>
              <a:rPr lang="zh-CN" altLang="en-US" sz="2400" dirty="0"/>
              <a:t>）消费者需求曲线的由来</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1FD27EAD-65E6-4D7A-9D75-A7C1100CD1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06784" y="1361977"/>
            <a:ext cx="3979636" cy="5553401"/>
          </a:xfrm>
          <a:prstGeom prst="rect">
            <a:avLst/>
          </a:prstGeom>
        </p:spPr>
      </p:pic>
    </p:spTree>
    <p:extLst>
      <p:ext uri="{BB962C8B-B14F-4D97-AF65-F5344CB8AC3E}">
        <p14:creationId xmlns:p14="http://schemas.microsoft.com/office/powerpoint/2010/main" val="376806774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902513" y="1406190"/>
            <a:ext cx="10293252" cy="1085682"/>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2</a:t>
            </a:r>
            <a:r>
              <a:rPr lang="zh-CN" altLang="en-US" sz="2400" dirty="0"/>
              <a:t>）收入效应和替代效应</a:t>
            </a:r>
            <a:endParaRPr lang="zh-CN"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6" name="图片 5">
            <a:extLst>
              <a:ext uri="{FF2B5EF4-FFF2-40B4-BE49-F238E27FC236}">
                <a16:creationId xmlns:a16="http://schemas.microsoft.com/office/drawing/2014/main" id="{100CC186-6CE3-449E-8FCD-CE36661DE4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7351" y="1997579"/>
            <a:ext cx="7975600" cy="4737100"/>
          </a:xfrm>
          <a:prstGeom prst="rect">
            <a:avLst/>
          </a:prstGeom>
        </p:spPr>
      </p:pic>
    </p:spTree>
    <p:extLst>
      <p:ext uri="{BB962C8B-B14F-4D97-AF65-F5344CB8AC3E}">
        <p14:creationId xmlns:p14="http://schemas.microsoft.com/office/powerpoint/2010/main" val="403772381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1463319" y="1188720"/>
            <a:ext cx="11367310" cy="4409669"/>
          </a:xfrm>
          <a:prstGeom prst="rect">
            <a:avLst/>
          </a:prstGeom>
          <a:noFill/>
        </p:spPr>
        <p:txBody>
          <a:bodyPr wrap="square" lIns="0" rIns="0" bIns="0" rtlCol="0">
            <a:spAutoFit/>
          </a:bodyPr>
          <a:lstStyle/>
          <a:p>
            <a:pPr>
              <a:lnSpc>
                <a:spcPct val="150000"/>
              </a:lnSpc>
            </a:pPr>
            <a:r>
              <a:rPr lang="zh-CN" altLang="en-US" sz="2400" b="1" dirty="0"/>
              <a:t>一、效用理论和无差异曲线</a:t>
            </a:r>
            <a:endParaRPr lang="en-US" altLang="zh-CN" sz="2400" b="1" dirty="0"/>
          </a:p>
          <a:p>
            <a:pPr>
              <a:lnSpc>
                <a:spcPct val="150000"/>
              </a:lnSpc>
            </a:pPr>
            <a:r>
              <a:rPr lang="en-US" altLang="zh-CN" sz="2400" dirty="0"/>
              <a:t>1</a:t>
            </a:r>
            <a:r>
              <a:rPr lang="zh-CN" altLang="en-US" sz="2400" dirty="0"/>
              <a:t>、效用理论</a:t>
            </a:r>
            <a:endParaRPr lang="en-US" altLang="zh-CN" sz="2400" dirty="0"/>
          </a:p>
          <a:p>
            <a:pPr>
              <a:lnSpc>
                <a:spcPct val="150000"/>
              </a:lnSpc>
            </a:pPr>
            <a:r>
              <a:rPr lang="zh-CN" altLang="en-US" sz="2400" dirty="0"/>
              <a:t>（</a:t>
            </a:r>
            <a:r>
              <a:rPr lang="en-US" altLang="zh-CN" sz="2400" dirty="0"/>
              <a:t>1</a:t>
            </a:r>
            <a:r>
              <a:rPr lang="zh-CN" altLang="en-US" sz="2400" dirty="0"/>
              <a:t>）“经济人”假设</a:t>
            </a:r>
            <a:endParaRPr lang="en-US" altLang="zh-CN" sz="2400" dirty="0"/>
          </a:p>
          <a:p>
            <a:pPr>
              <a:lnSpc>
                <a:spcPct val="150000"/>
              </a:lnSpc>
            </a:pPr>
            <a:r>
              <a:rPr lang="zh-CN" altLang="en-US" sz="2400" dirty="0"/>
              <a:t>在研究消费者行为时，我们假定，消费者是追求效用最大化的和理性的。</a:t>
            </a:r>
            <a:br>
              <a:rPr lang="zh-CN" altLang="en-US" sz="2400" dirty="0"/>
            </a:br>
            <a:r>
              <a:rPr lang="zh-CN" altLang="en-US" sz="2400" dirty="0"/>
              <a:t>（</a:t>
            </a:r>
            <a:r>
              <a:rPr lang="en-US" altLang="zh-CN" sz="2400" dirty="0"/>
              <a:t>2</a:t>
            </a:r>
            <a:r>
              <a:rPr lang="zh-CN" altLang="en-US" sz="2400" dirty="0"/>
              <a:t>）效用的定义</a:t>
            </a:r>
            <a:endParaRPr lang="en-US" altLang="zh-CN" sz="2400" dirty="0"/>
          </a:p>
          <a:p>
            <a:pPr>
              <a:lnSpc>
                <a:spcPct val="150000"/>
              </a:lnSpc>
            </a:pPr>
            <a:r>
              <a:rPr lang="zh-CN" altLang="en-US" sz="2400" dirty="0"/>
              <a:t>商品或者服务满足人们某种欲望的能力，或者是消费者在消费商品或服务时所感受到的满足程度。效用是人们的心理感觉，是主观评价，没有客观标准。</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31121021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第三次课内容结束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3858236"/>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）基数效用论：效用是可以直接度量的，存在绝对的效用量的大小。可以用基数，就是用</a:t>
            </a:r>
            <a:r>
              <a:rPr lang="en-US" altLang="zh-CN" sz="2400" dirty="0"/>
              <a:t>1</a:t>
            </a:r>
            <a:r>
              <a:rPr lang="zh-CN" altLang="en-US" sz="2400" dirty="0"/>
              <a:t>、</a:t>
            </a:r>
            <a:r>
              <a:rPr lang="en-US" altLang="zh-CN" sz="2400" dirty="0"/>
              <a:t>2</a:t>
            </a:r>
            <a:r>
              <a:rPr lang="zh-CN" altLang="en-US" sz="2400" dirty="0"/>
              <a:t>、</a:t>
            </a:r>
            <a:r>
              <a:rPr lang="en-US" altLang="zh-CN" sz="2400" dirty="0"/>
              <a:t>3</a:t>
            </a:r>
            <a:r>
              <a:rPr lang="zh-CN" altLang="en-US" sz="2400" dirty="0"/>
              <a:t>、</a:t>
            </a:r>
            <a:r>
              <a:rPr lang="en-US" altLang="zh-CN" sz="2400" dirty="0"/>
              <a:t>4……</a:t>
            </a:r>
            <a:r>
              <a:rPr lang="zh-CN" altLang="en-US" sz="2400" dirty="0"/>
              <a:t>这些绝对数值来衡量效用的大小。</a:t>
            </a:r>
            <a:br>
              <a:rPr lang="zh-CN" altLang="en-US" sz="2400" dirty="0"/>
            </a:br>
            <a:r>
              <a:rPr lang="zh-CN" altLang="en-US" sz="2400" dirty="0"/>
              <a:t>（</a:t>
            </a:r>
            <a:r>
              <a:rPr lang="en-US" altLang="zh-CN" sz="2400" dirty="0"/>
              <a:t>4</a:t>
            </a:r>
            <a:r>
              <a:rPr lang="zh-CN" altLang="en-US" sz="2400" dirty="0"/>
              <a:t>）序数效用论：无法知道效用的绝对数字，但消费者可以知道自己对不同消费组合的偏好次序，用第一、第二、</a:t>
            </a:r>
            <a:r>
              <a:rPr lang="en-US" altLang="zh-CN" sz="2400" dirty="0"/>
              <a:t>……</a:t>
            </a:r>
            <a:r>
              <a:rPr lang="zh-CN" altLang="en-US" sz="2400" dirty="0"/>
              <a:t>这些表示次序的相对数值来衡量效用。</a:t>
            </a:r>
            <a:br>
              <a:rPr lang="zh-CN" altLang="en-US" sz="2400" dirty="0"/>
            </a:br>
            <a:r>
              <a:rPr lang="zh-CN" altLang="en-US" sz="2400" dirty="0"/>
              <a:t>基数效用论和序数效用论是分析消费者行为的不同方法，基数效用理论是运用边际效用论分析的，而序数效用理论是用无差异曲线和预算约束线来分析的。二者得出的分析结论基本是相同的。</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957348217"/>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4966231"/>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5</a:t>
            </a:r>
            <a:r>
              <a:rPr lang="zh-CN" altLang="en-US" sz="2400" dirty="0"/>
              <a:t>）边际效用理论：在基数效用理论中，将效用分为总效用和边际效用。</a:t>
            </a:r>
            <a:br>
              <a:rPr lang="zh-CN" altLang="en-US" sz="2400" dirty="0"/>
            </a:br>
            <a:r>
              <a:rPr lang="zh-CN" altLang="en-US" sz="2400" dirty="0"/>
              <a:t>总效用（</a:t>
            </a:r>
            <a:r>
              <a:rPr lang="en-US" altLang="zh-CN" sz="2400" dirty="0"/>
              <a:t>TU</a:t>
            </a:r>
            <a:r>
              <a:rPr lang="zh-CN" altLang="en-US" sz="2400" dirty="0"/>
              <a:t>）：消费者在一定时期内，从商品或服务的消费中所得到的满足程度总和。假设某一消费者对一种商品的消费数量为</a:t>
            </a:r>
            <a:r>
              <a:rPr lang="en-US" altLang="zh-CN" sz="2400" dirty="0"/>
              <a:t>Q</a:t>
            </a:r>
            <a:r>
              <a:rPr lang="zh-CN" altLang="en-US" sz="2400" dirty="0"/>
              <a:t>，总效用为</a:t>
            </a:r>
            <a:r>
              <a:rPr lang="en-US" altLang="zh-CN" sz="2400" dirty="0"/>
              <a:t>TU</a:t>
            </a:r>
            <a:r>
              <a:rPr lang="zh-CN" altLang="en-US" sz="2400" dirty="0"/>
              <a:t>，则总效用函数是： </a:t>
            </a:r>
            <a:r>
              <a:rPr lang="en-US" altLang="zh-CN" sz="2400" dirty="0"/>
              <a:t>TU=f</a:t>
            </a:r>
            <a:r>
              <a:rPr lang="zh-CN" altLang="en-US" sz="2400" dirty="0"/>
              <a:t>（</a:t>
            </a:r>
            <a:r>
              <a:rPr lang="en-US" altLang="zh-CN" sz="2400" dirty="0"/>
              <a:t>Q</a:t>
            </a:r>
            <a:r>
              <a:rPr lang="zh-CN" altLang="en-US" sz="2400" dirty="0"/>
              <a:t>）</a:t>
            </a:r>
            <a:br>
              <a:rPr lang="zh-CN" altLang="en-US" sz="2400" dirty="0"/>
            </a:br>
            <a:r>
              <a:rPr lang="zh-CN" altLang="en-US" sz="2400" dirty="0"/>
              <a:t>一般来说，总效用取决于消费数量的多少，在一定范围内，消费量越大，则总效用就越大。</a:t>
            </a:r>
            <a:br>
              <a:rPr lang="zh-CN" altLang="en-US" sz="2400" dirty="0"/>
            </a:br>
            <a:r>
              <a:rPr lang="zh-CN" altLang="en-US" sz="2400" dirty="0"/>
              <a:t>边际效用（</a:t>
            </a:r>
            <a:r>
              <a:rPr lang="en-US" altLang="zh-CN" sz="2400" dirty="0"/>
              <a:t>MU</a:t>
            </a:r>
            <a:r>
              <a:rPr lang="zh-CN" altLang="en-US" sz="2400" dirty="0"/>
              <a:t>）：是指消费者增加一个单位的商品消费时所带来的满足程度的增加或者效用的增量。</a:t>
            </a:r>
            <a:r>
              <a:rPr lang="en-US" altLang="zh-CN" sz="2400" dirty="0"/>
              <a:t>MU=△TU/△Q</a:t>
            </a:r>
            <a:r>
              <a:rPr lang="zh-CN" altLang="en-US" sz="2400" dirty="0"/>
              <a:t>，从数学的意义上看，边际效用就是总效用函数的斜率。</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255727905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01496" y="1331921"/>
            <a:ext cx="11367310" cy="2193677"/>
          </a:xfrm>
          <a:prstGeom prst="rect">
            <a:avLst/>
          </a:prstGeom>
          <a:noFill/>
        </p:spPr>
        <p:txBody>
          <a:bodyPr wrap="square" lIns="0" rIns="0" bIns="0" rtlCol="0">
            <a:spAutoFit/>
          </a:bodyPr>
          <a:lstStyle/>
          <a:p>
            <a:pPr>
              <a:lnSpc>
                <a:spcPct val="150000"/>
              </a:lnSpc>
            </a:pPr>
            <a:r>
              <a:rPr lang="zh-CN" altLang="en-US" sz="2400" dirty="0"/>
              <a:t>总效用（</a:t>
            </a:r>
            <a:r>
              <a:rPr lang="en-US" altLang="zh-CN" sz="2400" dirty="0"/>
              <a:t>TU</a:t>
            </a:r>
            <a:r>
              <a:rPr lang="zh-CN" altLang="en-US" sz="2400" dirty="0"/>
              <a:t>）与边际效用（</a:t>
            </a:r>
            <a:r>
              <a:rPr lang="en-US" altLang="zh-CN" sz="2400" dirty="0"/>
              <a:t>MU</a:t>
            </a:r>
            <a:r>
              <a:rPr lang="zh-CN" altLang="en-US" sz="2400" dirty="0"/>
              <a:t>）的关系：</a:t>
            </a:r>
            <a:endParaRPr lang="en-US" altLang="zh-CN" sz="2400" dirty="0"/>
          </a:p>
          <a:p>
            <a:pPr>
              <a:lnSpc>
                <a:spcPct val="150000"/>
              </a:lnSpc>
            </a:pPr>
            <a:endParaRPr lang="en-US" altLang="zh-CN" sz="2400" dirty="0"/>
          </a:p>
          <a:p>
            <a:pPr>
              <a:lnSpc>
                <a:spcPct val="150000"/>
              </a:lnSpc>
            </a:pPr>
            <a:endParaRPr lang="en-US"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283030"/>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CAB521E4-8A54-42EC-B1C8-1518496C8C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1897" y="2389021"/>
            <a:ext cx="6845300" cy="4090645"/>
          </a:xfrm>
          <a:prstGeom prst="rect">
            <a:avLst/>
          </a:prstGeom>
        </p:spPr>
      </p:pic>
    </p:spTree>
    <p:extLst>
      <p:ext uri="{BB962C8B-B14F-4D97-AF65-F5344CB8AC3E}">
        <p14:creationId xmlns:p14="http://schemas.microsoft.com/office/powerpoint/2010/main" val="208147795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824690" y="1201783"/>
            <a:ext cx="11367310" cy="4966231"/>
          </a:xfrm>
          <a:prstGeom prst="rect">
            <a:avLst/>
          </a:prstGeom>
          <a:noFill/>
        </p:spPr>
        <p:txBody>
          <a:bodyPr wrap="square" lIns="0" rIns="0" bIns="0" rtlCol="0">
            <a:spAutoFit/>
          </a:bodyPr>
          <a:lstStyle/>
          <a:p>
            <a:pPr>
              <a:lnSpc>
                <a:spcPct val="150000"/>
              </a:lnSpc>
            </a:pPr>
            <a:r>
              <a:rPr lang="en-US" altLang="zh-CN" sz="2400" dirty="0"/>
              <a:t>2</a:t>
            </a:r>
            <a:r>
              <a:rPr lang="zh-CN" altLang="en-US" sz="2400" dirty="0"/>
              <a:t>、无差异曲线</a:t>
            </a:r>
            <a:endParaRPr lang="en-US" altLang="zh-CN" sz="2400" dirty="0"/>
          </a:p>
          <a:p>
            <a:pPr>
              <a:lnSpc>
                <a:spcPct val="150000"/>
              </a:lnSpc>
            </a:pPr>
            <a:r>
              <a:rPr lang="zh-CN" altLang="en-US" sz="2400" dirty="0"/>
              <a:t>（</a:t>
            </a:r>
            <a:r>
              <a:rPr lang="en-US" altLang="zh-CN" sz="2400" dirty="0"/>
              <a:t>1</a:t>
            </a:r>
            <a:r>
              <a:rPr lang="zh-CN" altLang="en-US" sz="2400" dirty="0"/>
              <a:t>）关于消费者偏好的基本假定</a:t>
            </a:r>
            <a:br>
              <a:rPr lang="zh-CN" altLang="en-US" sz="2400" dirty="0"/>
            </a:br>
            <a:r>
              <a:rPr lang="zh-CN" altLang="en-US" sz="2400" dirty="0">
                <a:latin typeface="微软雅黑" panose="020B0503020204020204" pitchFamily="34" charset="-122"/>
                <a:ea typeface="微软雅黑" panose="020B0503020204020204" pitchFamily="34" charset="-122"/>
              </a:rPr>
              <a:t>①</a:t>
            </a:r>
            <a:r>
              <a:rPr lang="zh-CN" altLang="zh-CN" sz="2400" dirty="0"/>
              <a:t>完备性</a:t>
            </a:r>
            <a:r>
              <a:rPr lang="zh-CN" altLang="en-US" sz="2400" dirty="0"/>
              <a:t>：保证消费者总可以把自己的偏好准确地表达出来。</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rPr>
              <a:t>②</a:t>
            </a:r>
            <a:r>
              <a:rPr lang="zh-CN" altLang="zh-CN" sz="2400" dirty="0"/>
              <a:t>可传递性</a:t>
            </a:r>
            <a:r>
              <a:rPr lang="zh-CN" altLang="en-US" sz="2400" dirty="0"/>
              <a:t>：保证消费者偏好的一致性。</a:t>
            </a:r>
            <a:endParaRPr lang="en-US" altLang="zh-CN" sz="2400" dirty="0"/>
          </a:p>
          <a:p>
            <a:pPr>
              <a:lnSpc>
                <a:spcPct val="150000"/>
              </a:lnSpc>
            </a:pPr>
            <a:r>
              <a:rPr lang="zh-CN" altLang="en-US" sz="2400" dirty="0">
                <a:latin typeface="微软雅黑" panose="020B0503020204020204" pitchFamily="34" charset="-122"/>
                <a:ea typeface="微软雅黑" panose="020B0503020204020204" pitchFamily="34" charset="-122"/>
              </a:rPr>
              <a:t>③</a:t>
            </a:r>
            <a:r>
              <a:rPr lang="zh-CN" altLang="zh-CN" sz="2400" dirty="0"/>
              <a:t>消费者总是偏好于多而不是少</a:t>
            </a:r>
            <a:endParaRPr lang="en-US" altLang="zh-CN" sz="2400" dirty="0"/>
          </a:p>
          <a:p>
            <a:pPr>
              <a:lnSpc>
                <a:spcPct val="150000"/>
              </a:lnSpc>
            </a:pPr>
            <a:r>
              <a:rPr lang="zh-CN" altLang="en-US" sz="2400" dirty="0"/>
              <a:t>（</a:t>
            </a:r>
            <a:r>
              <a:rPr lang="en-US" altLang="zh-CN" sz="2400" dirty="0"/>
              <a:t>2</a:t>
            </a:r>
            <a:r>
              <a:rPr lang="zh-CN" altLang="en-US" sz="2400" dirty="0"/>
              <a:t>）</a:t>
            </a:r>
            <a:r>
              <a:rPr lang="zh-CN" altLang="zh-CN" sz="2400" dirty="0"/>
              <a:t>无差异曲线</a:t>
            </a:r>
            <a:endParaRPr lang="en-US" altLang="zh-CN" sz="2400" dirty="0"/>
          </a:p>
          <a:p>
            <a:pPr>
              <a:lnSpc>
                <a:spcPct val="150000"/>
              </a:lnSpc>
            </a:pPr>
            <a:r>
              <a:rPr lang="zh-CN" altLang="en-US" sz="2400" dirty="0"/>
              <a:t>①</a:t>
            </a:r>
            <a:r>
              <a:rPr lang="zh-CN" altLang="zh-CN" sz="2400" dirty="0"/>
              <a:t>含义</a:t>
            </a:r>
            <a:endParaRPr lang="en-US" altLang="zh-CN" sz="2400" dirty="0"/>
          </a:p>
          <a:p>
            <a:pPr>
              <a:lnSpc>
                <a:spcPct val="150000"/>
              </a:lnSpc>
            </a:pPr>
            <a:r>
              <a:rPr lang="zh-CN" altLang="en-US" sz="2400" dirty="0"/>
              <a:t>②</a:t>
            </a:r>
            <a:r>
              <a:rPr lang="zh-CN" altLang="zh-CN" sz="2400" dirty="0"/>
              <a:t>形状</a:t>
            </a:r>
            <a:endParaRPr lang="en-US" altLang="zh-CN" sz="2400" dirty="0"/>
          </a:p>
          <a:p>
            <a:pPr>
              <a:lnSpc>
                <a:spcPct val="150000"/>
              </a:lnSpc>
            </a:pPr>
            <a:r>
              <a:rPr lang="zh-CN" altLang="en-US" sz="2400" dirty="0"/>
              <a:t>③</a:t>
            </a:r>
            <a:r>
              <a:rPr lang="zh-CN" altLang="zh-CN" sz="2400" dirty="0"/>
              <a:t>基本特征</a:t>
            </a: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195711854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824690" y="1201783"/>
            <a:ext cx="10830281" cy="4409669"/>
          </a:xfrm>
          <a:prstGeom prst="rect">
            <a:avLst/>
          </a:prstGeom>
          <a:noFill/>
        </p:spPr>
        <p:txBody>
          <a:bodyPr wrap="square" lIns="0" rIns="0" bIns="0" rtlCol="0">
            <a:spAutoFit/>
          </a:bodyPr>
          <a:lstStyle/>
          <a:p>
            <a:pPr>
              <a:lnSpc>
                <a:spcPct val="150000"/>
              </a:lnSpc>
            </a:pPr>
            <a:r>
              <a:rPr lang="zh-CN" altLang="en-US" sz="2400" dirty="0"/>
              <a:t>①</a:t>
            </a:r>
            <a:r>
              <a:rPr lang="zh-CN" altLang="zh-CN" sz="2400" dirty="0"/>
              <a:t>含义</a:t>
            </a:r>
            <a:endParaRPr lang="en-US" altLang="zh-CN" sz="2400" dirty="0"/>
          </a:p>
          <a:p>
            <a:pPr>
              <a:lnSpc>
                <a:spcPct val="150000"/>
              </a:lnSpc>
            </a:pPr>
            <a:r>
              <a:rPr lang="zh-CN" altLang="en-US" sz="2400" dirty="0"/>
              <a:t>无差异曲线是一条表示能够给消费者带来相同满足程度的两种商品的所有组合的曲线，在这条曲线上的所有各点的两种商品组合带给消费者的满足程度是完全相同的，消费者对这条曲线上各个点的偏好程度是无差异的。</a:t>
            </a:r>
            <a:endParaRPr lang="zh-CN" altLang="zh-CN" sz="2400" dirty="0"/>
          </a:p>
          <a:p>
            <a:pPr>
              <a:lnSpc>
                <a:spcPct val="150000"/>
              </a:lnSpc>
            </a:pPr>
            <a:r>
              <a:rPr lang="zh-CN" altLang="en-US" sz="2400" dirty="0"/>
              <a:t>②</a:t>
            </a:r>
            <a:r>
              <a:rPr lang="zh-CN" altLang="zh-CN" sz="2400" dirty="0"/>
              <a:t>形状</a:t>
            </a:r>
            <a:endParaRPr lang="en-US" altLang="zh-CN" sz="2400" dirty="0"/>
          </a:p>
          <a:p>
            <a:pPr>
              <a:lnSpc>
                <a:spcPct val="150000"/>
              </a:lnSpc>
            </a:pPr>
            <a:r>
              <a:rPr lang="zh-CN" altLang="en-US" sz="2400" dirty="0"/>
              <a:t>如右图所示</a:t>
            </a:r>
            <a:endParaRPr lang="en-US" altLang="zh-CN" sz="2400" dirty="0"/>
          </a:p>
          <a:p>
            <a:pPr>
              <a:lnSpc>
                <a:spcPct val="150000"/>
              </a:lnSpc>
            </a:pPr>
            <a:r>
              <a:rPr lang="zh-CN" altLang="en-US" sz="2400" dirty="0"/>
              <a:t>③</a:t>
            </a:r>
            <a:r>
              <a:rPr lang="zh-CN" altLang="zh-CN" sz="2400" dirty="0"/>
              <a:t>基本特征</a:t>
            </a:r>
            <a:endParaRPr lang="en-US" altLang="zh-CN" sz="2400" dirty="0"/>
          </a:p>
          <a:p>
            <a:pPr>
              <a:lnSpc>
                <a:spcPct val="150000"/>
              </a:lnSpc>
            </a:pP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pic>
        <p:nvPicPr>
          <p:cNvPr id="4" name="图片 3">
            <a:extLst>
              <a:ext uri="{FF2B5EF4-FFF2-40B4-BE49-F238E27FC236}">
                <a16:creationId xmlns:a16="http://schemas.microsoft.com/office/drawing/2014/main" id="{8277F0FE-F9D6-45AF-9DDA-6030B20C83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9763" y="3406617"/>
            <a:ext cx="4453224" cy="3409499"/>
          </a:xfrm>
          <a:prstGeom prst="rect">
            <a:avLst/>
          </a:prstGeom>
        </p:spPr>
      </p:pic>
    </p:spTree>
    <p:extLst>
      <p:ext uri="{BB962C8B-B14F-4D97-AF65-F5344CB8AC3E}">
        <p14:creationId xmlns:p14="http://schemas.microsoft.com/office/powerpoint/2010/main" val="285508143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412345" y="1330470"/>
            <a:ext cx="11367310" cy="3855671"/>
          </a:xfrm>
          <a:prstGeom prst="rect">
            <a:avLst/>
          </a:prstGeom>
          <a:noFill/>
        </p:spPr>
        <p:txBody>
          <a:bodyPr wrap="square" lIns="0" rIns="0" bIns="0" rtlCol="0">
            <a:spAutoFit/>
          </a:bodyPr>
          <a:lstStyle/>
          <a:p>
            <a:pPr>
              <a:lnSpc>
                <a:spcPct val="150000"/>
              </a:lnSpc>
            </a:pPr>
            <a:r>
              <a:rPr lang="zh-CN" altLang="en-US" sz="2400" dirty="0"/>
              <a:t>第一，离原点越远的无差异曲线，消费者的偏好程度越高。根据“多比少好”的假定，消费者对数量多的两种商品组合的偏好大于对数量少的两种商品组合的偏好，而无差异曲线离原点越远，代表的商品数量越多，消费者得到的满足程度水平越高；</a:t>
            </a:r>
            <a:br>
              <a:rPr lang="zh-CN" altLang="en-US" sz="2400" dirty="0"/>
            </a:br>
            <a:r>
              <a:rPr lang="zh-CN" altLang="en-US" sz="2400" dirty="0"/>
              <a:t>第二，任意两条无差异曲线都不能相交</a:t>
            </a:r>
            <a:r>
              <a:rPr lang="en-US" altLang="zh-CN" sz="2400" dirty="0"/>
              <a:t>——</a:t>
            </a:r>
            <a:r>
              <a:rPr lang="zh-CN" altLang="en-US" sz="2400" dirty="0"/>
              <a:t>根据偏好的可传递性；</a:t>
            </a:r>
            <a:br>
              <a:rPr lang="zh-CN" altLang="en-US" sz="2400" dirty="0"/>
            </a:br>
            <a:r>
              <a:rPr lang="zh-CN" altLang="en-US" sz="2400" dirty="0"/>
              <a:t>第三，无差异曲线从左上向右下倾斜，凸向原点。这是由商品边际替代率递减规律决定的。</a:t>
            </a:r>
            <a:br>
              <a:rPr lang="zh-CN" altLang="en-US" sz="2400" dirty="0"/>
            </a:br>
            <a:endParaRPr lang="zh-CN" altLang="en-US" sz="2400" dirty="0"/>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Tree>
    <p:extLst>
      <p:ext uri="{BB962C8B-B14F-4D97-AF65-F5344CB8AC3E}">
        <p14:creationId xmlns:p14="http://schemas.microsoft.com/office/powerpoint/2010/main" val="3592201278"/>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mc:AlternateContent xmlns:mc="http://schemas.openxmlformats.org/markup-compatibility/2006" xmlns:a14="http://schemas.microsoft.com/office/drawing/2010/main">
        <mc:Choice Requires="a14">
          <p:sp>
            <p:nvSpPr>
              <p:cNvPr id="72" name="TextBox 38"/>
              <p:cNvSpPr txBox="1"/>
              <p:nvPr/>
            </p:nvSpPr>
            <p:spPr>
              <a:xfrm>
                <a:off x="412345" y="1330470"/>
                <a:ext cx="11367310" cy="5517664"/>
              </a:xfrm>
              <a:prstGeom prst="rect">
                <a:avLst/>
              </a:prstGeom>
              <a:noFill/>
            </p:spPr>
            <p:txBody>
              <a:bodyPr wrap="square" lIns="0" rIns="0" bIns="0" rtlCol="0">
                <a:spAutoFit/>
              </a:bodyPr>
              <a:lstStyle/>
              <a:p>
                <a:pPr>
                  <a:lnSpc>
                    <a:spcPct val="150000"/>
                  </a:lnSpc>
                </a:pPr>
                <a:r>
                  <a:rPr lang="zh-CN" altLang="en-US" sz="2400" dirty="0"/>
                  <a:t>（</a:t>
                </a:r>
                <a:r>
                  <a:rPr lang="en-US" altLang="zh-CN" sz="2400" dirty="0"/>
                  <a:t>3</a:t>
                </a:r>
                <a:r>
                  <a:rPr lang="zh-CN" altLang="en-US" sz="2400" dirty="0"/>
                  <a:t>）商品边际替代率</a:t>
                </a:r>
                <a:endParaRPr lang="en-US" altLang="zh-CN" sz="2400" dirty="0"/>
              </a:p>
              <a:p>
                <a:pPr>
                  <a:lnSpc>
                    <a:spcPct val="150000"/>
                  </a:lnSpc>
                </a:pPr>
                <a:r>
                  <a:rPr lang="zh-CN" altLang="en-US" sz="2400" dirty="0"/>
                  <a:t>无差异曲线从左上向右下倾斜，斜率为负，这是商品边际替代率递减规律决定的。</a:t>
                </a:r>
                <a:endParaRPr lang="en-US" altLang="zh-CN" sz="2400" dirty="0"/>
              </a:p>
              <a:p>
                <a:pPr>
                  <a:lnSpc>
                    <a:spcPct val="150000"/>
                  </a:lnSpc>
                </a:pPr>
                <a:r>
                  <a:rPr lang="zh-CN" altLang="en-US" sz="2400" dirty="0"/>
                  <a:t>商品边际替代率指效用水平不变条件下，消费者增加一单位某商品时放弃的另一种商品的数量。</a:t>
                </a:r>
                <a:endParaRPr lang="en-US" altLang="zh-CN" sz="2400" dirty="0"/>
              </a:p>
              <a:p>
                <a:pPr>
                  <a:lnSpc>
                    <a:spcPct val="150000"/>
                  </a:lnSpc>
                </a:pPr>
                <a:r>
                  <a:rPr lang="zh-CN" altLang="en-US" sz="2400" dirty="0"/>
                  <a:t>商品边际替代率</a:t>
                </a:r>
                <a:r>
                  <a:rPr lang="en-US" altLang="zh-CN" sz="2400" dirty="0"/>
                  <a:t>MRS=-</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2/∆</m:t>
                    </m:r>
                    <m:r>
                      <a:rPr lang="en-US" altLang="zh-CN" sz="2400">
                        <a:latin typeface="Cambria Math" panose="02040503050406030204" pitchFamily="18" charset="0"/>
                      </a:rPr>
                      <m:t>𝑋</m:t>
                    </m:r>
                    <m:r>
                      <a:rPr lang="en-US" altLang="zh-CN" sz="2400">
                        <a:latin typeface="Cambria Math" panose="02040503050406030204" pitchFamily="18" charset="0"/>
                      </a:rPr>
                      <m:t>1</m:t>
                    </m:r>
                    <m:r>
                      <a:rPr lang="zh-CN" altLang="en-US" sz="2400">
                        <a:latin typeface="Cambria Math" panose="02040503050406030204" pitchFamily="18" charset="0"/>
                      </a:rPr>
                      <m:t>，</m:t>
                    </m:r>
                  </m:oMath>
                </a14:m>
                <a:r>
                  <a:rPr lang="zh-CN" altLang="en-US" sz="2400" dirty="0"/>
                  <a:t>表示放弃第二种商</a:t>
                </a:r>
                <a:endParaRPr lang="en-US" altLang="zh-CN" sz="2400" dirty="0"/>
              </a:p>
              <a:p>
                <a:pPr>
                  <a:lnSpc>
                    <a:spcPct val="150000"/>
                  </a:lnSpc>
                </a:pPr>
                <a:r>
                  <a:rPr lang="zh-CN" altLang="en-US" sz="2400" dirty="0"/>
                  <a:t>品</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2</m:t>
                    </m:r>
                  </m:oMath>
                </a14:m>
                <a:r>
                  <a:rPr lang="zh-CN" altLang="en-US" sz="2400" dirty="0"/>
                  <a:t>个单位，获得第一种商品</a:t>
                </a:r>
                <a14:m>
                  <m:oMath xmlns:m="http://schemas.openxmlformats.org/officeDocument/2006/math">
                    <m:r>
                      <a:rPr lang="en-US" altLang="zh-CN" sz="2400">
                        <a:latin typeface="Cambria Math" panose="02040503050406030204" pitchFamily="18" charset="0"/>
                      </a:rPr>
                      <m:t>∆</m:t>
                    </m:r>
                    <m:r>
                      <a:rPr lang="en-US" altLang="zh-CN" sz="2400">
                        <a:latin typeface="Cambria Math" panose="02040503050406030204" pitchFamily="18" charset="0"/>
                      </a:rPr>
                      <m:t>𝑋</m:t>
                    </m:r>
                    <m:r>
                      <a:rPr lang="en-US" altLang="zh-CN" sz="2400">
                        <a:latin typeface="Cambria Math" panose="02040503050406030204" pitchFamily="18" charset="0"/>
                      </a:rPr>
                      <m:t>1</m:t>
                    </m:r>
                  </m:oMath>
                </a14:m>
                <a:r>
                  <a:rPr lang="zh-CN" altLang="en-US" sz="2400" dirty="0"/>
                  <a:t>个单位，加负号</a:t>
                </a:r>
                <a:endParaRPr lang="en-US" altLang="zh-CN" sz="2400" dirty="0"/>
              </a:p>
              <a:p>
                <a:pPr>
                  <a:lnSpc>
                    <a:spcPct val="150000"/>
                  </a:lnSpc>
                </a:pPr>
                <a:r>
                  <a:rPr lang="zh-CN" altLang="en-US" sz="2400" dirty="0"/>
                  <a:t>使边际替代率成为正数。</a:t>
                </a:r>
                <a:endParaRPr lang="en-US" altLang="zh-CN" sz="2400" dirty="0"/>
              </a:p>
              <a:p>
                <a:pPr>
                  <a:lnSpc>
                    <a:spcPct val="150000"/>
                  </a:lnSpc>
                </a:pPr>
                <a:r>
                  <a:rPr lang="zh-CN" altLang="zh-CN" sz="2400" dirty="0"/>
                  <a:t>无差异曲线上某一点的边际替代率就是无差异曲线上</a:t>
                </a:r>
                <a:endParaRPr lang="en-US" altLang="zh-CN" sz="2400" dirty="0"/>
              </a:p>
              <a:p>
                <a:pPr>
                  <a:lnSpc>
                    <a:spcPct val="150000"/>
                  </a:lnSpc>
                </a:pPr>
                <a:r>
                  <a:rPr lang="zh-CN" altLang="zh-CN" sz="2400" dirty="0"/>
                  <a:t>该点的切线斜率的绝对值。</a:t>
                </a:r>
                <a:endParaRPr lang="zh-CN" altLang="en-US" sz="2400" dirty="0"/>
              </a:p>
              <a:p>
                <a:pPr>
                  <a:lnSpc>
                    <a:spcPct val="150000"/>
                  </a:lnSpc>
                </a:pPr>
                <a:endParaRPr lang="en-US" altLang="zh-CN" sz="2400" dirty="0"/>
              </a:p>
            </p:txBody>
          </p:sp>
        </mc:Choice>
        <mc:Fallback xmlns="">
          <p:sp>
            <p:nvSpPr>
              <p:cNvPr id="72" name="TextBox 38"/>
              <p:cNvSpPr txBox="1">
                <a:spLocks noRot="1" noChangeAspect="1" noMove="1" noResize="1" noEditPoints="1" noAdjustHandles="1" noChangeArrowheads="1" noChangeShapeType="1" noTextEdit="1"/>
              </p:cNvSpPr>
              <p:nvPr/>
            </p:nvSpPr>
            <p:spPr>
              <a:xfrm>
                <a:off x="412345" y="1330470"/>
                <a:ext cx="11367310" cy="5517664"/>
              </a:xfrm>
              <a:prstGeom prst="rect">
                <a:avLst/>
              </a:prstGeom>
              <a:blipFill>
                <a:blip r:embed="rId4"/>
                <a:stretch>
                  <a:fillRect l="-1663" r="-858"/>
                </a:stretch>
              </a:blipFill>
            </p:spPr>
            <p:txBody>
              <a:bodyPr/>
              <a:lstStyle/>
              <a:p>
                <a:r>
                  <a:rPr lang="zh-CN" altLang="en-US">
                    <a:noFill/>
                  </a:rPr>
                  <a:t> </a:t>
                </a:r>
              </a:p>
            </p:txBody>
          </p:sp>
        </mc:Fallback>
      </mc:AlternateContent>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3838014" y="326573"/>
            <a:ext cx="4515981" cy="584775"/>
          </a:xfrm>
          <a:prstGeom prst="rect">
            <a:avLst/>
          </a:prstGeom>
          <a:noFill/>
        </p:spPr>
        <p:txBody>
          <a:bodyPr wrap="none" rtlCol="0">
            <a:spAutoFit/>
          </a:bodyPr>
          <a:lstStyle/>
          <a:p>
            <a:pPr algn="ctr"/>
            <a:r>
              <a:rPr lang="zh-CN" altLang="en-US" sz="3200" b="1" dirty="0">
                <a:solidFill>
                  <a:schemeClr val="tx2"/>
                </a:solidFill>
                <a:cs typeface="+mn-ea"/>
                <a:sym typeface="+mn-lt"/>
              </a:rPr>
              <a:t>第二章 消费者行为分析 </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5"/>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graphicFrame>
        <p:nvGraphicFramePr>
          <p:cNvPr id="10" name="对象 9">
            <a:extLst>
              <a:ext uri="{FF2B5EF4-FFF2-40B4-BE49-F238E27FC236}">
                <a16:creationId xmlns:a16="http://schemas.microsoft.com/office/drawing/2014/main" id="{81AE05AA-54D4-4F08-ADE4-7D94338EAF6D}"/>
              </a:ext>
            </a:extLst>
          </p:cNvPr>
          <p:cNvGraphicFramePr>
            <a:graphicFrameLocks noChangeAspect="1"/>
          </p:cNvGraphicFramePr>
          <p:nvPr>
            <p:extLst>
              <p:ext uri="{D42A27DB-BD31-4B8C-83A1-F6EECF244321}">
                <p14:modId xmlns:p14="http://schemas.microsoft.com/office/powerpoint/2010/main" val="3673855530"/>
              </p:ext>
            </p:extLst>
          </p:nvPr>
        </p:nvGraphicFramePr>
        <p:xfrm>
          <a:off x="4279334" y="5942380"/>
          <a:ext cx="2820530" cy="703513"/>
        </p:xfrm>
        <a:graphic>
          <a:graphicData uri="http://schemas.openxmlformats.org/presentationml/2006/ole">
            <mc:AlternateContent xmlns:mc="http://schemas.openxmlformats.org/markup-compatibility/2006">
              <mc:Choice xmlns:v="urn:schemas-microsoft-com:vml" Requires="v">
                <p:oleObj spid="_x0000_s1049" name="公式" r:id="rId6" imgW="1435100" imgH="431800" progId="Equation.3">
                  <p:embed/>
                </p:oleObj>
              </mc:Choice>
              <mc:Fallback>
                <p:oleObj name="公式" r:id="rId6" imgW="1435100" imgH="431800" progId="Equation.3">
                  <p:embed/>
                  <p:pic>
                    <p:nvPicPr>
                      <p:cNvPr id="9" name="对象 8">
                        <a:extLst>
                          <a:ext uri="{FF2B5EF4-FFF2-40B4-BE49-F238E27FC236}">
                            <a16:creationId xmlns:a16="http://schemas.microsoft.com/office/drawing/2014/main" id="{ED0CE6FC-013F-4DF7-A3F7-645F87482D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9334" y="5942380"/>
                        <a:ext cx="2820530" cy="703513"/>
                      </a:xfrm>
                      <a:prstGeom prst="rect">
                        <a:avLst/>
                      </a:prstGeom>
                      <a:noFill/>
                    </p:spPr>
                  </p:pic>
                </p:oleObj>
              </mc:Fallback>
            </mc:AlternateContent>
          </a:graphicData>
        </a:graphic>
      </p:graphicFrame>
      <p:pic>
        <p:nvPicPr>
          <p:cNvPr id="4" name="图片 3">
            <a:extLst>
              <a:ext uri="{FF2B5EF4-FFF2-40B4-BE49-F238E27FC236}">
                <a16:creationId xmlns:a16="http://schemas.microsoft.com/office/drawing/2014/main" id="{8EDC5D64-012D-4062-A8D7-22F4F72256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40044" y="3082019"/>
            <a:ext cx="4139611" cy="3766115"/>
          </a:xfrm>
          <a:prstGeom prst="rect">
            <a:avLst/>
          </a:prstGeom>
        </p:spPr>
      </p:pic>
    </p:spTree>
    <p:extLst>
      <p:ext uri="{BB962C8B-B14F-4D97-AF65-F5344CB8AC3E}">
        <p14:creationId xmlns:p14="http://schemas.microsoft.com/office/powerpoint/2010/main" val="100458081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1572</Words>
  <Application>Microsoft Office PowerPoint</Application>
  <PresentationFormat>宽屏</PresentationFormat>
  <Paragraphs>136</Paragraphs>
  <Slides>20</Slides>
  <Notes>20</Notes>
  <HiddenSlides>0</HiddenSlides>
  <MMClips>0</MMClips>
  <ScaleCrop>false</ScaleCrop>
  <HeadingPairs>
    <vt:vector size="8" baseType="variant">
      <vt:variant>
        <vt:lpstr>已用的字体</vt:lpstr>
      </vt:variant>
      <vt:variant>
        <vt:i4>4</vt:i4>
      </vt:variant>
      <vt:variant>
        <vt:lpstr>主题</vt:lpstr>
      </vt:variant>
      <vt:variant>
        <vt:i4>1</vt:i4>
      </vt:variant>
      <vt:variant>
        <vt:lpstr>嵌入 OLE 服务器</vt:lpstr>
      </vt:variant>
      <vt:variant>
        <vt:i4>1</vt:i4>
      </vt:variant>
      <vt:variant>
        <vt:lpstr>幻灯片标题</vt:lpstr>
      </vt:variant>
      <vt:variant>
        <vt:i4>20</vt:i4>
      </vt:variant>
    </vt:vector>
  </HeadingPairs>
  <TitlesOfParts>
    <vt:vector size="26" baseType="lpstr">
      <vt:lpstr>微软雅黑</vt:lpstr>
      <vt:lpstr>Arial</vt:lpstr>
      <vt:lpstr>Calibri</vt:lpstr>
      <vt:lpstr>Cambria Math</vt:lpstr>
      <vt:lpstr>Office Theme</vt:lpstr>
      <vt:lpstr>公式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2022-03-28T05:21:21Z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