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sldIdLst>
    <p:sldId id="256" r:id="rId2"/>
    <p:sldId id="340" r:id="rId3"/>
    <p:sldId id="264" r:id="rId4"/>
    <p:sldId id="362" r:id="rId5"/>
    <p:sldId id="323" r:id="rId6"/>
    <p:sldId id="364" r:id="rId7"/>
    <p:sldId id="324" r:id="rId8"/>
    <p:sldId id="360" r:id="rId9"/>
    <p:sldId id="349" r:id="rId10"/>
    <p:sldId id="325" r:id="rId11"/>
    <p:sldId id="351" r:id="rId12"/>
    <p:sldId id="326" r:id="rId13"/>
    <p:sldId id="352" r:id="rId14"/>
    <p:sldId id="327" r:id="rId15"/>
    <p:sldId id="328" r:id="rId16"/>
    <p:sldId id="329" r:id="rId17"/>
    <p:sldId id="353" r:id="rId18"/>
    <p:sldId id="330" r:id="rId19"/>
    <p:sldId id="331" r:id="rId20"/>
    <p:sldId id="354" r:id="rId21"/>
    <p:sldId id="332" r:id="rId22"/>
    <p:sldId id="355" r:id="rId23"/>
    <p:sldId id="506" r:id="rId24"/>
    <p:sldId id="508" r:id="rId25"/>
    <p:sldId id="509" r:id="rId26"/>
    <p:sldId id="510" r:id="rId27"/>
    <p:sldId id="511" r:id="rId28"/>
    <p:sldId id="512" r:id="rId29"/>
    <p:sldId id="513" r:id="rId30"/>
    <p:sldId id="514" r:id="rId31"/>
    <p:sldId id="515" r:id="rId32"/>
    <p:sldId id="516" r:id="rId33"/>
    <p:sldId id="517" r:id="rId34"/>
    <p:sldId id="518" r:id="rId35"/>
    <p:sldId id="519" r:id="rId36"/>
    <p:sldId id="520" r:id="rId37"/>
    <p:sldId id="521" r:id="rId38"/>
    <p:sldId id="522" r:id="rId39"/>
    <p:sldId id="333" r:id="rId40"/>
    <p:sldId id="365" r:id="rId41"/>
    <p:sldId id="334" r:id="rId42"/>
    <p:sldId id="356" r:id="rId43"/>
    <p:sldId id="335" r:id="rId44"/>
    <p:sldId id="357" r:id="rId45"/>
    <p:sldId id="336" r:id="rId46"/>
    <p:sldId id="361" r:id="rId47"/>
    <p:sldId id="358" r:id="rId48"/>
    <p:sldId id="339" r:id="rId49"/>
    <p:sldId id="359" r:id="rId50"/>
    <p:sldId id="507" r:id="rId51"/>
    <p:sldId id="523" r:id="rId52"/>
    <p:sldId id="524" r:id="rId53"/>
    <p:sldId id="525" r:id="rId54"/>
    <p:sldId id="526" r:id="rId55"/>
    <p:sldId id="527" r:id="rId56"/>
    <p:sldId id="528" r:id="rId57"/>
    <p:sldId id="529" r:id="rId58"/>
    <p:sldId id="530" r:id="rId59"/>
    <p:sldId id="531" r:id="rId60"/>
    <p:sldId id="532" r:id="rId61"/>
    <p:sldId id="533" r:id="rId62"/>
    <p:sldId id="534" r:id="rId63"/>
    <p:sldId id="535" r:id="rId64"/>
    <p:sldId id="536" r:id="rId65"/>
    <p:sldId id="537" r:id="rId66"/>
    <p:sldId id="538" r:id="rId67"/>
    <p:sldId id="539" r:id="rId68"/>
    <p:sldId id="541" r:id="rId69"/>
    <p:sldId id="540" r:id="rId70"/>
    <p:sldId id="543" r:id="rId71"/>
    <p:sldId id="542" r:id="rId72"/>
    <p:sldId id="337" r:id="rId73"/>
  </p:sldIdLst>
  <p:sldSz cx="12192000" cy="6858000"/>
  <p:notesSz cx="6858000" cy="9144000"/>
  <p:custDataLst>
    <p:tags r:id="rId7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
          <p15:clr>
            <a:srgbClr val="A4A3A4"/>
          </p15:clr>
        </p15:guide>
        <p15:guide id="2" orient="horz" pos="818">
          <p15:clr>
            <a:srgbClr val="A4A3A4"/>
          </p15:clr>
        </p15:guide>
        <p15:guide id="3" orient="horz" pos="4065">
          <p15:clr>
            <a:srgbClr val="A4A3A4"/>
          </p15:clr>
        </p15:guide>
        <p15:guide id="4" pos="3840">
          <p15:clr>
            <a:srgbClr val="A4A3A4"/>
          </p15:clr>
        </p15:guide>
        <p15:guide id="5" pos="436">
          <p15:clr>
            <a:srgbClr val="A4A3A4"/>
          </p15:clr>
        </p15:guide>
        <p15:guide id="6" pos="72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94660"/>
  </p:normalViewPr>
  <p:slideViewPr>
    <p:cSldViewPr snapToGrid="0" showGuides="1">
      <p:cViewPr varScale="1">
        <p:scale>
          <a:sx n="82" d="100"/>
          <a:sy n="82" d="100"/>
        </p:scale>
        <p:origin x="44" y="324"/>
      </p:cViewPr>
      <p:guideLst>
        <p:guide orient="horz" pos="2432"/>
        <p:guide orient="horz" pos="818"/>
        <p:guide orient="horz" pos="4065"/>
        <p:guide pos="3840"/>
        <p:guide pos="436"/>
        <p:guide pos="7263"/>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95DA7-C378-4EA6-96C8-9729AD8A43DD}" type="datetimeFigureOut">
              <a:rPr lang="zh-CN" altLang="en-US" smtClean="0"/>
              <a:pPr/>
              <a:t>2024/9/2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398E3-16CD-4F8A-A268-FE366D8E738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a:t>
            </a:fld>
            <a:endParaRPr lang="zh-CN" altLang="en-US"/>
          </a:p>
        </p:txBody>
      </p:sp>
    </p:spTree>
    <p:extLst>
      <p:ext uri="{BB962C8B-B14F-4D97-AF65-F5344CB8AC3E}">
        <p14:creationId xmlns:p14="http://schemas.microsoft.com/office/powerpoint/2010/main" val="3734548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a:t>
            </a:fld>
            <a:endParaRPr lang="zh-CN" altLang="en-US"/>
          </a:p>
        </p:txBody>
      </p:sp>
    </p:spTree>
    <p:extLst>
      <p:ext uri="{BB962C8B-B14F-4D97-AF65-F5344CB8AC3E}">
        <p14:creationId xmlns:p14="http://schemas.microsoft.com/office/powerpoint/2010/main" val="3734548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12</a:t>
            </a:fld>
            <a:endParaRPr lang="zh-CN" altLang="en-US"/>
          </a:p>
        </p:txBody>
      </p:sp>
    </p:spTree>
    <p:extLst>
      <p:ext uri="{BB962C8B-B14F-4D97-AF65-F5344CB8AC3E}">
        <p14:creationId xmlns:p14="http://schemas.microsoft.com/office/powerpoint/2010/main" val="1588517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13</a:t>
            </a:fld>
            <a:endParaRPr lang="zh-CN" altLang="en-US"/>
          </a:p>
        </p:txBody>
      </p:sp>
    </p:spTree>
    <p:extLst>
      <p:ext uri="{BB962C8B-B14F-4D97-AF65-F5344CB8AC3E}">
        <p14:creationId xmlns:p14="http://schemas.microsoft.com/office/powerpoint/2010/main" val="3763772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14</a:t>
            </a:fld>
            <a:endParaRPr lang="zh-CN" altLang="en-US"/>
          </a:p>
        </p:txBody>
      </p:sp>
    </p:spTree>
    <p:extLst>
      <p:ext uri="{BB962C8B-B14F-4D97-AF65-F5344CB8AC3E}">
        <p14:creationId xmlns:p14="http://schemas.microsoft.com/office/powerpoint/2010/main" val="3763772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15</a:t>
            </a:fld>
            <a:endParaRPr lang="zh-CN" altLang="en-US"/>
          </a:p>
        </p:txBody>
      </p:sp>
    </p:spTree>
    <p:extLst>
      <p:ext uri="{BB962C8B-B14F-4D97-AF65-F5344CB8AC3E}">
        <p14:creationId xmlns:p14="http://schemas.microsoft.com/office/powerpoint/2010/main" val="3586611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16</a:t>
            </a:fld>
            <a:endParaRPr lang="zh-CN" altLang="en-US"/>
          </a:p>
        </p:txBody>
      </p:sp>
    </p:spTree>
    <p:extLst>
      <p:ext uri="{BB962C8B-B14F-4D97-AF65-F5344CB8AC3E}">
        <p14:creationId xmlns:p14="http://schemas.microsoft.com/office/powerpoint/2010/main" val="1699198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17</a:t>
            </a:fld>
            <a:endParaRPr lang="zh-CN" altLang="en-US"/>
          </a:p>
        </p:txBody>
      </p:sp>
    </p:spTree>
    <p:extLst>
      <p:ext uri="{BB962C8B-B14F-4D97-AF65-F5344CB8AC3E}">
        <p14:creationId xmlns:p14="http://schemas.microsoft.com/office/powerpoint/2010/main" val="1699198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18</a:t>
            </a:fld>
            <a:endParaRPr lang="zh-CN" altLang="en-US"/>
          </a:p>
        </p:txBody>
      </p:sp>
    </p:spTree>
    <p:extLst>
      <p:ext uri="{BB962C8B-B14F-4D97-AF65-F5344CB8AC3E}">
        <p14:creationId xmlns:p14="http://schemas.microsoft.com/office/powerpoint/2010/main" val="4284942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19</a:t>
            </a:fld>
            <a:endParaRPr lang="zh-CN" altLang="en-US"/>
          </a:p>
        </p:txBody>
      </p:sp>
    </p:spTree>
    <p:extLst>
      <p:ext uri="{BB962C8B-B14F-4D97-AF65-F5344CB8AC3E}">
        <p14:creationId xmlns:p14="http://schemas.microsoft.com/office/powerpoint/2010/main" val="160686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20</a:t>
            </a:fld>
            <a:endParaRPr lang="zh-CN" altLang="en-US"/>
          </a:p>
        </p:txBody>
      </p:sp>
    </p:spTree>
    <p:extLst>
      <p:ext uri="{BB962C8B-B14F-4D97-AF65-F5344CB8AC3E}">
        <p14:creationId xmlns:p14="http://schemas.microsoft.com/office/powerpoint/2010/main" val="1606860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21</a:t>
            </a:fld>
            <a:endParaRPr lang="zh-CN" altLang="en-US"/>
          </a:p>
        </p:txBody>
      </p:sp>
    </p:spTree>
    <p:extLst>
      <p:ext uri="{BB962C8B-B14F-4D97-AF65-F5344CB8AC3E}">
        <p14:creationId xmlns:p14="http://schemas.microsoft.com/office/powerpoint/2010/main" val="1564176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22</a:t>
            </a:fld>
            <a:endParaRPr lang="zh-CN" altLang="en-US"/>
          </a:p>
        </p:txBody>
      </p:sp>
    </p:spTree>
    <p:extLst>
      <p:ext uri="{BB962C8B-B14F-4D97-AF65-F5344CB8AC3E}">
        <p14:creationId xmlns:p14="http://schemas.microsoft.com/office/powerpoint/2010/main" val="1564176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23</a:t>
            </a:fld>
            <a:endParaRPr lang="zh-CN" altLang="en-US"/>
          </a:p>
        </p:txBody>
      </p:sp>
    </p:spTree>
    <p:extLst>
      <p:ext uri="{BB962C8B-B14F-4D97-AF65-F5344CB8AC3E}">
        <p14:creationId xmlns:p14="http://schemas.microsoft.com/office/powerpoint/2010/main" val="2705809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24</a:t>
            </a:fld>
            <a:endParaRPr lang="zh-CN" altLang="en-US"/>
          </a:p>
        </p:txBody>
      </p:sp>
    </p:spTree>
    <p:extLst>
      <p:ext uri="{BB962C8B-B14F-4D97-AF65-F5344CB8AC3E}">
        <p14:creationId xmlns:p14="http://schemas.microsoft.com/office/powerpoint/2010/main" val="1526991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25</a:t>
            </a:fld>
            <a:endParaRPr lang="zh-CN" altLang="en-US"/>
          </a:p>
        </p:txBody>
      </p:sp>
    </p:spTree>
    <p:extLst>
      <p:ext uri="{BB962C8B-B14F-4D97-AF65-F5344CB8AC3E}">
        <p14:creationId xmlns:p14="http://schemas.microsoft.com/office/powerpoint/2010/main" val="31314315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26</a:t>
            </a:fld>
            <a:endParaRPr lang="zh-CN" altLang="en-US"/>
          </a:p>
        </p:txBody>
      </p:sp>
    </p:spTree>
    <p:extLst>
      <p:ext uri="{BB962C8B-B14F-4D97-AF65-F5344CB8AC3E}">
        <p14:creationId xmlns:p14="http://schemas.microsoft.com/office/powerpoint/2010/main" val="2485704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27</a:t>
            </a:fld>
            <a:endParaRPr lang="zh-CN" altLang="en-US"/>
          </a:p>
        </p:txBody>
      </p:sp>
    </p:spTree>
    <p:extLst>
      <p:ext uri="{BB962C8B-B14F-4D97-AF65-F5344CB8AC3E}">
        <p14:creationId xmlns:p14="http://schemas.microsoft.com/office/powerpoint/2010/main" val="19975816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28</a:t>
            </a:fld>
            <a:endParaRPr lang="zh-CN" altLang="en-US"/>
          </a:p>
        </p:txBody>
      </p:sp>
    </p:spTree>
    <p:extLst>
      <p:ext uri="{BB962C8B-B14F-4D97-AF65-F5344CB8AC3E}">
        <p14:creationId xmlns:p14="http://schemas.microsoft.com/office/powerpoint/2010/main" val="2847147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29</a:t>
            </a:fld>
            <a:endParaRPr lang="zh-CN" altLang="en-US"/>
          </a:p>
        </p:txBody>
      </p:sp>
    </p:spTree>
    <p:extLst>
      <p:ext uri="{BB962C8B-B14F-4D97-AF65-F5344CB8AC3E}">
        <p14:creationId xmlns:p14="http://schemas.microsoft.com/office/powerpoint/2010/main" val="44725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30</a:t>
            </a:fld>
            <a:endParaRPr lang="zh-CN" altLang="en-US"/>
          </a:p>
        </p:txBody>
      </p:sp>
    </p:spTree>
    <p:extLst>
      <p:ext uri="{BB962C8B-B14F-4D97-AF65-F5344CB8AC3E}">
        <p14:creationId xmlns:p14="http://schemas.microsoft.com/office/powerpoint/2010/main" val="4114498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31</a:t>
            </a:fld>
            <a:endParaRPr lang="zh-CN" altLang="en-US"/>
          </a:p>
        </p:txBody>
      </p:sp>
    </p:spTree>
    <p:extLst>
      <p:ext uri="{BB962C8B-B14F-4D97-AF65-F5344CB8AC3E}">
        <p14:creationId xmlns:p14="http://schemas.microsoft.com/office/powerpoint/2010/main" val="1663807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32</a:t>
            </a:fld>
            <a:endParaRPr lang="zh-CN" altLang="en-US"/>
          </a:p>
        </p:txBody>
      </p:sp>
    </p:spTree>
    <p:extLst>
      <p:ext uri="{BB962C8B-B14F-4D97-AF65-F5344CB8AC3E}">
        <p14:creationId xmlns:p14="http://schemas.microsoft.com/office/powerpoint/2010/main" val="645411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33</a:t>
            </a:fld>
            <a:endParaRPr lang="zh-CN" altLang="en-US"/>
          </a:p>
        </p:txBody>
      </p:sp>
    </p:spTree>
    <p:extLst>
      <p:ext uri="{BB962C8B-B14F-4D97-AF65-F5344CB8AC3E}">
        <p14:creationId xmlns:p14="http://schemas.microsoft.com/office/powerpoint/2010/main" val="1024552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34</a:t>
            </a:fld>
            <a:endParaRPr lang="zh-CN" altLang="en-US"/>
          </a:p>
        </p:txBody>
      </p:sp>
    </p:spTree>
    <p:extLst>
      <p:ext uri="{BB962C8B-B14F-4D97-AF65-F5344CB8AC3E}">
        <p14:creationId xmlns:p14="http://schemas.microsoft.com/office/powerpoint/2010/main" val="13419299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35</a:t>
            </a:fld>
            <a:endParaRPr lang="zh-CN" altLang="en-US"/>
          </a:p>
        </p:txBody>
      </p:sp>
    </p:spTree>
    <p:extLst>
      <p:ext uri="{BB962C8B-B14F-4D97-AF65-F5344CB8AC3E}">
        <p14:creationId xmlns:p14="http://schemas.microsoft.com/office/powerpoint/2010/main" val="12303457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36</a:t>
            </a:fld>
            <a:endParaRPr lang="zh-CN" altLang="en-US"/>
          </a:p>
        </p:txBody>
      </p:sp>
    </p:spTree>
    <p:extLst>
      <p:ext uri="{BB962C8B-B14F-4D97-AF65-F5344CB8AC3E}">
        <p14:creationId xmlns:p14="http://schemas.microsoft.com/office/powerpoint/2010/main" val="4644490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37</a:t>
            </a:fld>
            <a:endParaRPr lang="zh-CN" altLang="en-US"/>
          </a:p>
        </p:txBody>
      </p:sp>
    </p:spTree>
    <p:extLst>
      <p:ext uri="{BB962C8B-B14F-4D97-AF65-F5344CB8AC3E}">
        <p14:creationId xmlns:p14="http://schemas.microsoft.com/office/powerpoint/2010/main" val="24368642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38</a:t>
            </a:fld>
            <a:endParaRPr lang="zh-CN" altLang="en-US"/>
          </a:p>
        </p:txBody>
      </p:sp>
    </p:spTree>
    <p:extLst>
      <p:ext uri="{BB962C8B-B14F-4D97-AF65-F5344CB8AC3E}">
        <p14:creationId xmlns:p14="http://schemas.microsoft.com/office/powerpoint/2010/main" val="15252142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39</a:t>
            </a:fld>
            <a:endParaRPr lang="zh-CN" altLang="en-US"/>
          </a:p>
        </p:txBody>
      </p:sp>
    </p:spTree>
    <p:extLst>
      <p:ext uri="{BB962C8B-B14F-4D97-AF65-F5344CB8AC3E}">
        <p14:creationId xmlns:p14="http://schemas.microsoft.com/office/powerpoint/2010/main" val="131004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40</a:t>
            </a:fld>
            <a:endParaRPr lang="zh-CN" altLang="en-US"/>
          </a:p>
        </p:txBody>
      </p:sp>
    </p:spTree>
    <p:extLst>
      <p:ext uri="{BB962C8B-B14F-4D97-AF65-F5344CB8AC3E}">
        <p14:creationId xmlns:p14="http://schemas.microsoft.com/office/powerpoint/2010/main" val="13100426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41</a:t>
            </a:fld>
            <a:endParaRPr lang="zh-CN" altLang="en-US"/>
          </a:p>
        </p:txBody>
      </p:sp>
    </p:spTree>
    <p:extLst>
      <p:ext uri="{BB962C8B-B14F-4D97-AF65-F5344CB8AC3E}">
        <p14:creationId xmlns:p14="http://schemas.microsoft.com/office/powerpoint/2010/main" val="1259391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42</a:t>
            </a:fld>
            <a:endParaRPr lang="zh-CN" altLang="en-US"/>
          </a:p>
        </p:txBody>
      </p:sp>
    </p:spTree>
    <p:extLst>
      <p:ext uri="{BB962C8B-B14F-4D97-AF65-F5344CB8AC3E}">
        <p14:creationId xmlns:p14="http://schemas.microsoft.com/office/powerpoint/2010/main" val="1259391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43</a:t>
            </a:fld>
            <a:endParaRPr lang="zh-CN" altLang="en-US"/>
          </a:p>
        </p:txBody>
      </p:sp>
    </p:spTree>
    <p:extLst>
      <p:ext uri="{BB962C8B-B14F-4D97-AF65-F5344CB8AC3E}">
        <p14:creationId xmlns:p14="http://schemas.microsoft.com/office/powerpoint/2010/main" val="30078401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44</a:t>
            </a:fld>
            <a:endParaRPr lang="zh-CN" altLang="en-US"/>
          </a:p>
        </p:txBody>
      </p:sp>
    </p:spTree>
    <p:extLst>
      <p:ext uri="{BB962C8B-B14F-4D97-AF65-F5344CB8AC3E}">
        <p14:creationId xmlns:p14="http://schemas.microsoft.com/office/powerpoint/2010/main" val="30078401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45</a:t>
            </a:fld>
            <a:endParaRPr lang="zh-CN" altLang="en-US"/>
          </a:p>
        </p:txBody>
      </p:sp>
    </p:spTree>
    <p:extLst>
      <p:ext uri="{BB962C8B-B14F-4D97-AF65-F5344CB8AC3E}">
        <p14:creationId xmlns:p14="http://schemas.microsoft.com/office/powerpoint/2010/main" val="26158326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46</a:t>
            </a:fld>
            <a:endParaRPr lang="zh-CN" altLang="en-US"/>
          </a:p>
        </p:txBody>
      </p:sp>
    </p:spTree>
    <p:extLst>
      <p:ext uri="{BB962C8B-B14F-4D97-AF65-F5344CB8AC3E}">
        <p14:creationId xmlns:p14="http://schemas.microsoft.com/office/powerpoint/2010/main" val="26158326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47</a:t>
            </a:fld>
            <a:endParaRPr lang="zh-CN" altLang="en-US"/>
          </a:p>
        </p:txBody>
      </p:sp>
    </p:spTree>
    <p:extLst>
      <p:ext uri="{BB962C8B-B14F-4D97-AF65-F5344CB8AC3E}">
        <p14:creationId xmlns:p14="http://schemas.microsoft.com/office/powerpoint/2010/main" val="261583268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48</a:t>
            </a:fld>
            <a:endParaRPr lang="zh-CN" altLang="en-US"/>
          </a:p>
        </p:txBody>
      </p:sp>
    </p:spTree>
    <p:extLst>
      <p:ext uri="{BB962C8B-B14F-4D97-AF65-F5344CB8AC3E}">
        <p14:creationId xmlns:p14="http://schemas.microsoft.com/office/powerpoint/2010/main" val="4046215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49</a:t>
            </a:fld>
            <a:endParaRPr lang="zh-CN" altLang="en-US"/>
          </a:p>
        </p:txBody>
      </p:sp>
    </p:spTree>
    <p:extLst>
      <p:ext uri="{BB962C8B-B14F-4D97-AF65-F5344CB8AC3E}">
        <p14:creationId xmlns:p14="http://schemas.microsoft.com/office/powerpoint/2010/main" val="4046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a:t>
            </a:fld>
            <a:endParaRPr lang="zh-CN" altLang="en-US"/>
          </a:p>
        </p:txBody>
      </p:sp>
    </p:spTree>
    <p:extLst>
      <p:ext uri="{BB962C8B-B14F-4D97-AF65-F5344CB8AC3E}">
        <p14:creationId xmlns:p14="http://schemas.microsoft.com/office/powerpoint/2010/main" val="42694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50</a:t>
            </a:fld>
            <a:endParaRPr lang="zh-CN" altLang="en-US"/>
          </a:p>
        </p:txBody>
      </p:sp>
    </p:spTree>
    <p:extLst>
      <p:ext uri="{BB962C8B-B14F-4D97-AF65-F5344CB8AC3E}">
        <p14:creationId xmlns:p14="http://schemas.microsoft.com/office/powerpoint/2010/main" val="27058099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51</a:t>
            </a:fld>
            <a:endParaRPr lang="zh-CN" altLang="en-US"/>
          </a:p>
        </p:txBody>
      </p:sp>
    </p:spTree>
    <p:extLst>
      <p:ext uri="{BB962C8B-B14F-4D97-AF65-F5344CB8AC3E}">
        <p14:creationId xmlns:p14="http://schemas.microsoft.com/office/powerpoint/2010/main" val="18435125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52</a:t>
            </a:fld>
            <a:endParaRPr lang="zh-CN" altLang="en-US"/>
          </a:p>
        </p:txBody>
      </p:sp>
    </p:spTree>
    <p:extLst>
      <p:ext uri="{BB962C8B-B14F-4D97-AF65-F5344CB8AC3E}">
        <p14:creationId xmlns:p14="http://schemas.microsoft.com/office/powerpoint/2010/main" val="7678612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53</a:t>
            </a:fld>
            <a:endParaRPr lang="zh-CN" altLang="en-US"/>
          </a:p>
        </p:txBody>
      </p:sp>
    </p:spTree>
    <p:extLst>
      <p:ext uri="{BB962C8B-B14F-4D97-AF65-F5344CB8AC3E}">
        <p14:creationId xmlns:p14="http://schemas.microsoft.com/office/powerpoint/2010/main" val="241333891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54</a:t>
            </a:fld>
            <a:endParaRPr lang="zh-CN" altLang="en-US"/>
          </a:p>
        </p:txBody>
      </p:sp>
    </p:spTree>
    <p:extLst>
      <p:ext uri="{BB962C8B-B14F-4D97-AF65-F5344CB8AC3E}">
        <p14:creationId xmlns:p14="http://schemas.microsoft.com/office/powerpoint/2010/main" val="122519357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55</a:t>
            </a:fld>
            <a:endParaRPr lang="zh-CN" altLang="en-US"/>
          </a:p>
        </p:txBody>
      </p:sp>
    </p:spTree>
    <p:extLst>
      <p:ext uri="{BB962C8B-B14F-4D97-AF65-F5344CB8AC3E}">
        <p14:creationId xmlns:p14="http://schemas.microsoft.com/office/powerpoint/2010/main" val="362494639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56</a:t>
            </a:fld>
            <a:endParaRPr lang="zh-CN" altLang="en-US"/>
          </a:p>
        </p:txBody>
      </p:sp>
    </p:spTree>
    <p:extLst>
      <p:ext uri="{BB962C8B-B14F-4D97-AF65-F5344CB8AC3E}">
        <p14:creationId xmlns:p14="http://schemas.microsoft.com/office/powerpoint/2010/main" val="19672466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57</a:t>
            </a:fld>
            <a:endParaRPr lang="zh-CN" altLang="en-US"/>
          </a:p>
        </p:txBody>
      </p:sp>
    </p:spTree>
    <p:extLst>
      <p:ext uri="{BB962C8B-B14F-4D97-AF65-F5344CB8AC3E}">
        <p14:creationId xmlns:p14="http://schemas.microsoft.com/office/powerpoint/2010/main" val="23004217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58</a:t>
            </a:fld>
            <a:endParaRPr lang="zh-CN" altLang="en-US"/>
          </a:p>
        </p:txBody>
      </p:sp>
    </p:spTree>
    <p:extLst>
      <p:ext uri="{BB962C8B-B14F-4D97-AF65-F5344CB8AC3E}">
        <p14:creationId xmlns:p14="http://schemas.microsoft.com/office/powerpoint/2010/main" val="397066273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59</a:t>
            </a:fld>
            <a:endParaRPr lang="zh-CN" altLang="en-US"/>
          </a:p>
        </p:txBody>
      </p:sp>
    </p:spTree>
    <p:extLst>
      <p:ext uri="{BB962C8B-B14F-4D97-AF65-F5344CB8AC3E}">
        <p14:creationId xmlns:p14="http://schemas.microsoft.com/office/powerpoint/2010/main" val="3417863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a:t>
            </a:fld>
            <a:endParaRPr lang="zh-CN" altLang="en-US"/>
          </a:p>
        </p:txBody>
      </p:sp>
    </p:spTree>
    <p:extLst>
      <p:ext uri="{BB962C8B-B14F-4D97-AF65-F5344CB8AC3E}">
        <p14:creationId xmlns:p14="http://schemas.microsoft.com/office/powerpoint/2010/main" val="4269456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60</a:t>
            </a:fld>
            <a:endParaRPr lang="zh-CN" altLang="en-US"/>
          </a:p>
        </p:txBody>
      </p:sp>
    </p:spTree>
    <p:extLst>
      <p:ext uri="{BB962C8B-B14F-4D97-AF65-F5344CB8AC3E}">
        <p14:creationId xmlns:p14="http://schemas.microsoft.com/office/powerpoint/2010/main" val="64216394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61</a:t>
            </a:fld>
            <a:endParaRPr lang="zh-CN" altLang="en-US"/>
          </a:p>
        </p:txBody>
      </p:sp>
    </p:spTree>
    <p:extLst>
      <p:ext uri="{BB962C8B-B14F-4D97-AF65-F5344CB8AC3E}">
        <p14:creationId xmlns:p14="http://schemas.microsoft.com/office/powerpoint/2010/main" val="232204217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62</a:t>
            </a:fld>
            <a:endParaRPr lang="zh-CN" altLang="en-US"/>
          </a:p>
        </p:txBody>
      </p:sp>
    </p:spTree>
    <p:extLst>
      <p:ext uri="{BB962C8B-B14F-4D97-AF65-F5344CB8AC3E}">
        <p14:creationId xmlns:p14="http://schemas.microsoft.com/office/powerpoint/2010/main" val="189069015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63</a:t>
            </a:fld>
            <a:endParaRPr lang="zh-CN" altLang="en-US"/>
          </a:p>
        </p:txBody>
      </p:sp>
    </p:spTree>
    <p:extLst>
      <p:ext uri="{BB962C8B-B14F-4D97-AF65-F5344CB8AC3E}">
        <p14:creationId xmlns:p14="http://schemas.microsoft.com/office/powerpoint/2010/main" val="350501758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64</a:t>
            </a:fld>
            <a:endParaRPr lang="zh-CN" altLang="en-US"/>
          </a:p>
        </p:txBody>
      </p:sp>
    </p:spTree>
    <p:extLst>
      <p:ext uri="{BB962C8B-B14F-4D97-AF65-F5344CB8AC3E}">
        <p14:creationId xmlns:p14="http://schemas.microsoft.com/office/powerpoint/2010/main" val="355177025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65</a:t>
            </a:fld>
            <a:endParaRPr lang="zh-CN" altLang="en-US"/>
          </a:p>
        </p:txBody>
      </p:sp>
    </p:spTree>
    <p:extLst>
      <p:ext uri="{BB962C8B-B14F-4D97-AF65-F5344CB8AC3E}">
        <p14:creationId xmlns:p14="http://schemas.microsoft.com/office/powerpoint/2010/main" val="153437264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66</a:t>
            </a:fld>
            <a:endParaRPr lang="zh-CN" altLang="en-US"/>
          </a:p>
        </p:txBody>
      </p:sp>
    </p:spTree>
    <p:extLst>
      <p:ext uri="{BB962C8B-B14F-4D97-AF65-F5344CB8AC3E}">
        <p14:creationId xmlns:p14="http://schemas.microsoft.com/office/powerpoint/2010/main" val="202929562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67</a:t>
            </a:fld>
            <a:endParaRPr lang="zh-CN" altLang="en-US"/>
          </a:p>
        </p:txBody>
      </p:sp>
    </p:spTree>
    <p:extLst>
      <p:ext uri="{BB962C8B-B14F-4D97-AF65-F5344CB8AC3E}">
        <p14:creationId xmlns:p14="http://schemas.microsoft.com/office/powerpoint/2010/main" val="49897672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68</a:t>
            </a:fld>
            <a:endParaRPr lang="zh-CN" altLang="en-US"/>
          </a:p>
        </p:txBody>
      </p:sp>
    </p:spTree>
    <p:extLst>
      <p:ext uri="{BB962C8B-B14F-4D97-AF65-F5344CB8AC3E}">
        <p14:creationId xmlns:p14="http://schemas.microsoft.com/office/powerpoint/2010/main" val="223170403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69</a:t>
            </a:fld>
            <a:endParaRPr lang="zh-CN" altLang="en-US"/>
          </a:p>
        </p:txBody>
      </p:sp>
    </p:spTree>
    <p:extLst>
      <p:ext uri="{BB962C8B-B14F-4D97-AF65-F5344CB8AC3E}">
        <p14:creationId xmlns:p14="http://schemas.microsoft.com/office/powerpoint/2010/main" val="250240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a:t>
            </a:fld>
            <a:endParaRPr lang="zh-CN" altLang="en-US"/>
          </a:p>
        </p:txBody>
      </p:sp>
    </p:spTree>
    <p:extLst>
      <p:ext uri="{BB962C8B-B14F-4D97-AF65-F5344CB8AC3E}">
        <p14:creationId xmlns:p14="http://schemas.microsoft.com/office/powerpoint/2010/main" val="381840361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70</a:t>
            </a:fld>
            <a:endParaRPr lang="zh-CN" altLang="en-US"/>
          </a:p>
        </p:txBody>
      </p:sp>
    </p:spTree>
    <p:extLst>
      <p:ext uri="{BB962C8B-B14F-4D97-AF65-F5344CB8AC3E}">
        <p14:creationId xmlns:p14="http://schemas.microsoft.com/office/powerpoint/2010/main" val="426166172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71</a:t>
            </a:fld>
            <a:endParaRPr lang="zh-CN" altLang="en-US"/>
          </a:p>
        </p:txBody>
      </p:sp>
    </p:spTree>
    <p:extLst>
      <p:ext uri="{BB962C8B-B14F-4D97-AF65-F5344CB8AC3E}">
        <p14:creationId xmlns:p14="http://schemas.microsoft.com/office/powerpoint/2010/main" val="291694461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72</a:t>
            </a:fld>
            <a:endParaRPr lang="zh-CN" altLang="en-US"/>
          </a:p>
        </p:txBody>
      </p:sp>
    </p:spTree>
    <p:extLst>
      <p:ext uri="{BB962C8B-B14F-4D97-AF65-F5344CB8AC3E}">
        <p14:creationId xmlns:p14="http://schemas.microsoft.com/office/powerpoint/2010/main" val="3765218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a:t>
            </a:fld>
            <a:endParaRPr lang="zh-CN" altLang="en-US"/>
          </a:p>
        </p:txBody>
      </p:sp>
    </p:spTree>
    <p:extLst>
      <p:ext uri="{BB962C8B-B14F-4D97-AF65-F5344CB8AC3E}">
        <p14:creationId xmlns:p14="http://schemas.microsoft.com/office/powerpoint/2010/main" val="381840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a:t>
            </a:fld>
            <a:endParaRPr lang="zh-CN" altLang="en-US"/>
          </a:p>
        </p:txBody>
      </p:sp>
    </p:spTree>
    <p:extLst>
      <p:ext uri="{BB962C8B-B14F-4D97-AF65-F5344CB8AC3E}">
        <p14:creationId xmlns:p14="http://schemas.microsoft.com/office/powerpoint/2010/main" val="381840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2024/9/2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图片占位符 12"/>
          <p:cNvSpPr>
            <a:spLocks noGrp="1"/>
          </p:cNvSpPr>
          <p:nvPr>
            <p:ph type="pic" sz="quarter" idx="10"/>
          </p:nvPr>
        </p:nvSpPr>
        <p:spPr>
          <a:xfrm>
            <a:off x="1295495" y="1716603"/>
            <a:ext cx="4262993" cy="4262992"/>
          </a:xfrm>
          <a:custGeom>
            <a:avLst/>
            <a:gdLst>
              <a:gd name="connsiteX0" fmla="*/ 2187077 w 4262993"/>
              <a:gd name="connsiteY0" fmla="*/ 0 h 4262992"/>
              <a:gd name="connsiteX1" fmla="*/ 2323431 w 4262993"/>
              <a:gd name="connsiteY1" fmla="*/ 56479 h 4262992"/>
              <a:gd name="connsiteX2" fmla="*/ 4206514 w 4262993"/>
              <a:gd name="connsiteY2" fmla="*/ 1939563 h 4262992"/>
              <a:gd name="connsiteX3" fmla="*/ 4206514 w 4262993"/>
              <a:gd name="connsiteY3" fmla="*/ 2212270 h 4262992"/>
              <a:gd name="connsiteX4" fmla="*/ 2212271 w 4262993"/>
              <a:gd name="connsiteY4" fmla="*/ 4206513 h 4262992"/>
              <a:gd name="connsiteX5" fmla="*/ 1939564 w 4262993"/>
              <a:gd name="connsiteY5" fmla="*/ 4206513 h 4262992"/>
              <a:gd name="connsiteX6" fmla="*/ 56480 w 4262993"/>
              <a:gd name="connsiteY6" fmla="*/ 2323430 h 4262992"/>
              <a:gd name="connsiteX7" fmla="*/ 56480 w 4262993"/>
              <a:gd name="connsiteY7" fmla="*/ 2050723 h 4262992"/>
              <a:gd name="connsiteX8" fmla="*/ 2050724 w 4262993"/>
              <a:gd name="connsiteY8" fmla="*/ 56479 h 4262992"/>
              <a:gd name="connsiteX9" fmla="*/ 2187077 w 4262993"/>
              <a:gd name="connsiteY9" fmla="*/ 0 h 4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62993" h="4262992">
                <a:moveTo>
                  <a:pt x="2187077" y="0"/>
                </a:moveTo>
                <a:cubicBezTo>
                  <a:pt x="2236427" y="0"/>
                  <a:pt x="2285777" y="18826"/>
                  <a:pt x="2323431" y="56479"/>
                </a:cubicBezTo>
                <a:lnTo>
                  <a:pt x="4206514" y="1939563"/>
                </a:lnTo>
                <a:cubicBezTo>
                  <a:pt x="4281820" y="2014869"/>
                  <a:pt x="4281820" y="2136963"/>
                  <a:pt x="4206514" y="2212270"/>
                </a:cubicBezTo>
                <a:lnTo>
                  <a:pt x="2212271" y="4206513"/>
                </a:lnTo>
                <a:cubicBezTo>
                  <a:pt x="2136964" y="4281819"/>
                  <a:pt x="2014870" y="4281819"/>
                  <a:pt x="1939564" y="4206513"/>
                </a:cubicBezTo>
                <a:lnTo>
                  <a:pt x="56480" y="2323430"/>
                </a:lnTo>
                <a:cubicBezTo>
                  <a:pt x="-18826" y="2248123"/>
                  <a:pt x="-18826" y="2126029"/>
                  <a:pt x="56480" y="2050723"/>
                </a:cubicBezTo>
                <a:lnTo>
                  <a:pt x="2050724" y="56479"/>
                </a:lnTo>
                <a:cubicBezTo>
                  <a:pt x="2088377" y="18826"/>
                  <a:pt x="2137727" y="0"/>
                  <a:pt x="2187077" y="0"/>
                </a:cubicBez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5349054" y="21308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5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5"/>
                </a:lnTo>
                <a:cubicBezTo>
                  <a:pt x="-8882" y="1060685"/>
                  <a:pt x="-8882" y="1003079"/>
                  <a:pt x="26648" y="967549"/>
                </a:cubicBezTo>
                <a:lnTo>
                  <a:pt x="967550" y="26647"/>
                </a:lnTo>
                <a:cubicBezTo>
                  <a:pt x="985315" y="8882"/>
                  <a:pt x="1008599" y="0"/>
                  <a:pt x="1031884" y="0"/>
                </a:cubicBezTo>
                <a:close/>
              </a:path>
            </a:pathLst>
          </a:custGeom>
        </p:spPr>
        <p:txBody>
          <a:bodyPr wrap="square">
            <a:noAutofit/>
          </a:bodyPr>
          <a:lstStyle/>
          <a:p>
            <a:endParaRPr lang="zh-CN" altLang="en-US"/>
          </a:p>
        </p:txBody>
      </p:sp>
      <p:sp>
        <p:nvSpPr>
          <p:cNvPr id="15" name="图片占位符 14"/>
          <p:cNvSpPr>
            <a:spLocks noGrp="1"/>
          </p:cNvSpPr>
          <p:nvPr>
            <p:ph type="pic" sz="quarter" idx="12"/>
          </p:nvPr>
        </p:nvSpPr>
        <p:spPr>
          <a:xfrm>
            <a:off x="4739453" y="40104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6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6"/>
                </a:lnTo>
                <a:cubicBezTo>
                  <a:pt x="-8882" y="1060686"/>
                  <a:pt x="-8882" y="1003079"/>
                  <a:pt x="26648" y="967549"/>
                </a:cubicBezTo>
                <a:lnTo>
                  <a:pt x="967550" y="26647"/>
                </a:lnTo>
                <a:cubicBezTo>
                  <a:pt x="985315" y="8882"/>
                  <a:pt x="1008600" y="0"/>
                  <a:pt x="1031884" y="0"/>
                </a:cubicBez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14" name="图片占位符 13"/>
          <p:cNvSpPr>
            <a:spLocks noGrp="1"/>
          </p:cNvSpPr>
          <p:nvPr>
            <p:ph type="pic" sz="quarter" idx="13"/>
          </p:nvPr>
        </p:nvSpPr>
        <p:spPr>
          <a:xfrm>
            <a:off x="4315366" y="2034973"/>
            <a:ext cx="2093747" cy="1201420"/>
          </a:xfrm>
          <a:custGeom>
            <a:avLst/>
            <a:gdLst>
              <a:gd name="connsiteX0" fmla="*/ 115228 w 2093747"/>
              <a:gd name="connsiteY0" fmla="*/ 0 h 1201420"/>
              <a:gd name="connsiteX1" fmla="*/ 1978519 w 2093747"/>
              <a:gd name="connsiteY1" fmla="*/ 0 h 1201420"/>
              <a:gd name="connsiteX2" fmla="*/ 2093747 w 2093747"/>
              <a:gd name="connsiteY2" fmla="*/ 115228 h 1201420"/>
              <a:gd name="connsiteX3" fmla="*/ 2093747 w 2093747"/>
              <a:gd name="connsiteY3" fmla="*/ 1086192 h 1201420"/>
              <a:gd name="connsiteX4" fmla="*/ 1978519 w 2093747"/>
              <a:gd name="connsiteY4" fmla="*/ 1201420 h 1201420"/>
              <a:gd name="connsiteX5" fmla="*/ 115228 w 2093747"/>
              <a:gd name="connsiteY5" fmla="*/ 1201420 h 1201420"/>
              <a:gd name="connsiteX6" fmla="*/ 0 w 2093747"/>
              <a:gd name="connsiteY6" fmla="*/ 1086192 h 1201420"/>
              <a:gd name="connsiteX7" fmla="*/ 0 w 2093747"/>
              <a:gd name="connsiteY7" fmla="*/ 115228 h 1201420"/>
              <a:gd name="connsiteX8" fmla="*/ 115228 w 2093747"/>
              <a:gd name="connsiteY8" fmla="*/ 0 h 120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1201420">
                <a:moveTo>
                  <a:pt x="115228" y="0"/>
                </a:moveTo>
                <a:lnTo>
                  <a:pt x="1978519" y="0"/>
                </a:lnTo>
                <a:cubicBezTo>
                  <a:pt x="2042158" y="0"/>
                  <a:pt x="2093747" y="51589"/>
                  <a:pt x="2093747" y="115228"/>
                </a:cubicBezTo>
                <a:lnTo>
                  <a:pt x="2093747" y="1086192"/>
                </a:lnTo>
                <a:cubicBezTo>
                  <a:pt x="2093747" y="1149831"/>
                  <a:pt x="2042158" y="1201420"/>
                  <a:pt x="1978519" y="1201420"/>
                </a:cubicBezTo>
                <a:lnTo>
                  <a:pt x="115228" y="1201420"/>
                </a:lnTo>
                <a:cubicBezTo>
                  <a:pt x="51589" y="1201420"/>
                  <a:pt x="0" y="1149831"/>
                  <a:pt x="0" y="1086192"/>
                </a:cubicBezTo>
                <a:lnTo>
                  <a:pt x="0" y="115228"/>
                </a:lnTo>
                <a:cubicBezTo>
                  <a:pt x="0" y="51589"/>
                  <a:pt x="51589" y="0"/>
                  <a:pt x="115228" y="0"/>
                </a:cubicBezTo>
                <a:close/>
              </a:path>
            </a:pathLst>
          </a:custGeom>
        </p:spPr>
        <p:txBody>
          <a:bodyPr wrap="square">
            <a:noAutofit/>
          </a:bodyPr>
          <a:lstStyle/>
          <a:p>
            <a:endParaRPr lang="zh-CN" altLang="en-US"/>
          </a:p>
        </p:txBody>
      </p:sp>
      <p:sp>
        <p:nvSpPr>
          <p:cNvPr id="15" name="图片占位符 14"/>
          <p:cNvSpPr>
            <a:spLocks noGrp="1"/>
          </p:cNvSpPr>
          <p:nvPr>
            <p:ph type="pic" sz="quarter" idx="14"/>
          </p:nvPr>
        </p:nvSpPr>
        <p:spPr>
          <a:xfrm>
            <a:off x="4315366" y="3368473"/>
            <a:ext cx="2093747" cy="2298700"/>
          </a:xfrm>
          <a:custGeom>
            <a:avLst/>
            <a:gdLst>
              <a:gd name="connsiteX0" fmla="*/ 107849 w 2093747"/>
              <a:gd name="connsiteY0" fmla="*/ 0 h 2298700"/>
              <a:gd name="connsiteX1" fmla="*/ 1985898 w 2093747"/>
              <a:gd name="connsiteY1" fmla="*/ 0 h 2298700"/>
              <a:gd name="connsiteX2" fmla="*/ 2093747 w 2093747"/>
              <a:gd name="connsiteY2" fmla="*/ 107849 h 2298700"/>
              <a:gd name="connsiteX3" fmla="*/ 2093747 w 2093747"/>
              <a:gd name="connsiteY3" fmla="*/ 2190851 h 2298700"/>
              <a:gd name="connsiteX4" fmla="*/ 1985898 w 2093747"/>
              <a:gd name="connsiteY4" fmla="*/ 2298700 h 2298700"/>
              <a:gd name="connsiteX5" fmla="*/ 107849 w 2093747"/>
              <a:gd name="connsiteY5" fmla="*/ 2298700 h 2298700"/>
              <a:gd name="connsiteX6" fmla="*/ 0 w 2093747"/>
              <a:gd name="connsiteY6" fmla="*/ 2190851 h 2298700"/>
              <a:gd name="connsiteX7" fmla="*/ 0 w 2093747"/>
              <a:gd name="connsiteY7" fmla="*/ 107849 h 2298700"/>
              <a:gd name="connsiteX8" fmla="*/ 107849 w 2093747"/>
              <a:gd name="connsiteY8" fmla="*/ 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2298700">
                <a:moveTo>
                  <a:pt x="107849" y="0"/>
                </a:moveTo>
                <a:lnTo>
                  <a:pt x="1985898" y="0"/>
                </a:lnTo>
                <a:cubicBezTo>
                  <a:pt x="2045461" y="0"/>
                  <a:pt x="2093747" y="48286"/>
                  <a:pt x="2093747" y="107849"/>
                </a:cubicBezTo>
                <a:lnTo>
                  <a:pt x="2093747" y="2190851"/>
                </a:lnTo>
                <a:cubicBezTo>
                  <a:pt x="2093747" y="2250414"/>
                  <a:pt x="2045461" y="2298700"/>
                  <a:pt x="1985898" y="2298700"/>
                </a:cubicBezTo>
                <a:lnTo>
                  <a:pt x="107849" y="2298700"/>
                </a:lnTo>
                <a:cubicBezTo>
                  <a:pt x="48286" y="2298700"/>
                  <a:pt x="0" y="2250414"/>
                  <a:pt x="0" y="2190851"/>
                </a:cubicBezTo>
                <a:lnTo>
                  <a:pt x="0" y="107849"/>
                </a:lnTo>
                <a:cubicBezTo>
                  <a:pt x="0" y="48286"/>
                  <a:pt x="48286" y="0"/>
                  <a:pt x="107849" y="0"/>
                </a:cubicBezTo>
                <a:close/>
              </a:path>
            </a:pathLst>
          </a:custGeom>
        </p:spPr>
        <p:txBody>
          <a:bodyPr wrap="square">
            <a:noAutofit/>
          </a:bodyPr>
          <a:lstStyle/>
          <a:p>
            <a:endParaRPr lang="zh-CN" altLang="en-US"/>
          </a:p>
        </p:txBody>
      </p:sp>
      <p:sp>
        <p:nvSpPr>
          <p:cNvPr id="13" name="图片占位符 12"/>
          <p:cNvSpPr>
            <a:spLocks noGrp="1"/>
          </p:cNvSpPr>
          <p:nvPr>
            <p:ph type="pic" sz="quarter" idx="15"/>
          </p:nvPr>
        </p:nvSpPr>
        <p:spPr>
          <a:xfrm>
            <a:off x="6596436" y="2034973"/>
            <a:ext cx="4773780" cy="3632200"/>
          </a:xfrm>
          <a:custGeom>
            <a:avLst/>
            <a:gdLst>
              <a:gd name="connsiteX0" fmla="*/ 187095 w 4773780"/>
              <a:gd name="connsiteY0" fmla="*/ 0 h 3632200"/>
              <a:gd name="connsiteX1" fmla="*/ 4586685 w 4773780"/>
              <a:gd name="connsiteY1" fmla="*/ 0 h 3632200"/>
              <a:gd name="connsiteX2" fmla="*/ 4773780 w 4773780"/>
              <a:gd name="connsiteY2" fmla="*/ 187095 h 3632200"/>
              <a:gd name="connsiteX3" fmla="*/ 4773780 w 4773780"/>
              <a:gd name="connsiteY3" fmla="*/ 3445105 h 3632200"/>
              <a:gd name="connsiteX4" fmla="*/ 4586685 w 4773780"/>
              <a:gd name="connsiteY4" fmla="*/ 3632200 h 3632200"/>
              <a:gd name="connsiteX5" fmla="*/ 187095 w 4773780"/>
              <a:gd name="connsiteY5" fmla="*/ 3632200 h 3632200"/>
              <a:gd name="connsiteX6" fmla="*/ 0 w 4773780"/>
              <a:gd name="connsiteY6" fmla="*/ 3445105 h 3632200"/>
              <a:gd name="connsiteX7" fmla="*/ 0 w 4773780"/>
              <a:gd name="connsiteY7" fmla="*/ 187095 h 3632200"/>
              <a:gd name="connsiteX8" fmla="*/ 187095 w 4773780"/>
              <a:gd name="connsiteY8" fmla="*/ 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73780" h="3632200">
                <a:moveTo>
                  <a:pt x="187095" y="0"/>
                </a:moveTo>
                <a:lnTo>
                  <a:pt x="4586685" y="0"/>
                </a:lnTo>
                <a:cubicBezTo>
                  <a:pt x="4690015" y="0"/>
                  <a:pt x="4773780" y="83765"/>
                  <a:pt x="4773780" y="187095"/>
                </a:cubicBezTo>
                <a:lnTo>
                  <a:pt x="4773780" y="3445105"/>
                </a:lnTo>
                <a:cubicBezTo>
                  <a:pt x="4773780" y="3548435"/>
                  <a:pt x="4690015" y="3632200"/>
                  <a:pt x="4586685" y="3632200"/>
                </a:cubicBezTo>
                <a:lnTo>
                  <a:pt x="187095" y="3632200"/>
                </a:lnTo>
                <a:cubicBezTo>
                  <a:pt x="83765" y="3632200"/>
                  <a:pt x="0" y="3548435"/>
                  <a:pt x="0" y="3445105"/>
                </a:cubicBezTo>
                <a:lnTo>
                  <a:pt x="0" y="187095"/>
                </a:lnTo>
                <a:cubicBezTo>
                  <a:pt x="0" y="83765"/>
                  <a:pt x="83765" y="0"/>
                  <a:pt x="187095" y="0"/>
                </a:cubicBezTo>
                <a:close/>
              </a:path>
            </a:pathLst>
          </a:custGeom>
        </p:spPr>
        <p:txBody>
          <a:bodyPr wrap="square">
            <a:noAutofit/>
          </a:bodyPr>
          <a:lstStyle/>
          <a:p>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2024/9/2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图片占位符 25"/>
          <p:cNvSpPr>
            <a:spLocks noGrp="1"/>
          </p:cNvSpPr>
          <p:nvPr>
            <p:ph type="pic" sz="quarter" idx="18"/>
          </p:nvPr>
        </p:nvSpPr>
        <p:spPr>
          <a:xfrm>
            <a:off x="9089489"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1" name="图片占位符 30"/>
          <p:cNvSpPr>
            <a:spLocks noGrp="1"/>
          </p:cNvSpPr>
          <p:nvPr>
            <p:ph type="pic" sz="quarter" idx="14"/>
          </p:nvPr>
        </p:nvSpPr>
        <p:spPr>
          <a:xfrm>
            <a:off x="1538935"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2" name="图片占位符 31"/>
          <p:cNvSpPr>
            <a:spLocks noGrp="1"/>
          </p:cNvSpPr>
          <p:nvPr>
            <p:ph type="pic" sz="quarter" idx="15"/>
          </p:nvPr>
        </p:nvSpPr>
        <p:spPr>
          <a:xfrm>
            <a:off x="3426574"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3" name="图片占位符 32"/>
          <p:cNvSpPr>
            <a:spLocks noGrp="1"/>
          </p:cNvSpPr>
          <p:nvPr>
            <p:ph type="pic" sz="quarter" idx="16"/>
          </p:nvPr>
        </p:nvSpPr>
        <p:spPr>
          <a:xfrm>
            <a:off x="5314212"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4" name="图片占位符 33"/>
          <p:cNvSpPr>
            <a:spLocks noGrp="1"/>
          </p:cNvSpPr>
          <p:nvPr>
            <p:ph type="pic" sz="quarter" idx="17"/>
          </p:nvPr>
        </p:nvSpPr>
        <p:spPr>
          <a:xfrm>
            <a:off x="7201851"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27" name="图片占位符 26"/>
          <p:cNvSpPr>
            <a:spLocks noGrp="1"/>
          </p:cNvSpPr>
          <p:nvPr>
            <p:ph type="pic" sz="quarter" idx="10"/>
          </p:nvPr>
        </p:nvSpPr>
        <p:spPr>
          <a:xfrm>
            <a:off x="2461837"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8" name="图片占位符 27"/>
          <p:cNvSpPr>
            <a:spLocks noGrp="1"/>
          </p:cNvSpPr>
          <p:nvPr>
            <p:ph type="pic" sz="quarter" idx="11"/>
          </p:nvPr>
        </p:nvSpPr>
        <p:spPr>
          <a:xfrm>
            <a:off x="4349476"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9" name="图片占位符 28"/>
          <p:cNvSpPr>
            <a:spLocks noGrp="1"/>
          </p:cNvSpPr>
          <p:nvPr>
            <p:ph type="pic" sz="quarter" idx="12"/>
          </p:nvPr>
        </p:nvSpPr>
        <p:spPr>
          <a:xfrm>
            <a:off x="6237114"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5" y="20398"/>
                  <a:pt x="746385" y="0"/>
                  <a:pt x="799855" y="0"/>
                </a:cubicBezTo>
                <a:close/>
              </a:path>
            </a:pathLst>
          </a:custGeom>
        </p:spPr>
        <p:txBody>
          <a:bodyPr wrap="square">
            <a:noAutofit/>
          </a:bodyPr>
          <a:lstStyle/>
          <a:p>
            <a:endParaRPr lang="zh-CN" altLang="en-US"/>
          </a:p>
        </p:txBody>
      </p:sp>
      <p:sp>
        <p:nvSpPr>
          <p:cNvPr id="30" name="图片占位符 29"/>
          <p:cNvSpPr>
            <a:spLocks noGrp="1"/>
          </p:cNvSpPr>
          <p:nvPr>
            <p:ph type="pic" sz="quarter" idx="13"/>
          </p:nvPr>
        </p:nvSpPr>
        <p:spPr>
          <a:xfrm>
            <a:off x="8124752"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4"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2024/9/2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
        <p:nvSpPr>
          <p:cNvPr id="7" name="矩形 6"/>
          <p:cNvSpPr/>
          <p:nvPr userDrawn="1"/>
        </p:nvSpPr>
        <p:spPr>
          <a:xfrm>
            <a:off x="8729683" y="6422330"/>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15" name="图片占位符 14"/>
          <p:cNvSpPr>
            <a:spLocks noGrp="1"/>
          </p:cNvSpPr>
          <p:nvPr>
            <p:ph type="pic" sz="quarter" idx="10"/>
          </p:nvPr>
        </p:nvSpPr>
        <p:spPr>
          <a:xfrm>
            <a:off x="3507265"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1311274"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3" name="图片占位符 12"/>
          <p:cNvSpPr>
            <a:spLocks noGrp="1"/>
          </p:cNvSpPr>
          <p:nvPr>
            <p:ph type="pic" sz="quarter" idx="12"/>
          </p:nvPr>
        </p:nvSpPr>
        <p:spPr>
          <a:xfrm>
            <a:off x="2295507" y="1895063"/>
            <a:ext cx="1901775" cy="3373748"/>
          </a:xfrm>
          <a:custGeom>
            <a:avLst/>
            <a:gdLst>
              <a:gd name="connsiteX0" fmla="*/ 0 w 1901775"/>
              <a:gd name="connsiteY0" fmla="*/ 0 h 3373748"/>
              <a:gd name="connsiteX1" fmla="*/ 1901775 w 1901775"/>
              <a:gd name="connsiteY1" fmla="*/ 0 h 3373748"/>
              <a:gd name="connsiteX2" fmla="*/ 1901775 w 1901775"/>
              <a:gd name="connsiteY2" fmla="*/ 3373748 h 3373748"/>
              <a:gd name="connsiteX3" fmla="*/ 0 w 1901775"/>
              <a:gd name="connsiteY3" fmla="*/ 3373748 h 3373748"/>
            </a:gdLst>
            <a:ahLst/>
            <a:cxnLst>
              <a:cxn ang="0">
                <a:pos x="connsiteX0" y="connsiteY0"/>
              </a:cxn>
              <a:cxn ang="0">
                <a:pos x="connsiteX1" y="connsiteY1"/>
              </a:cxn>
              <a:cxn ang="0">
                <a:pos x="connsiteX2" y="connsiteY2"/>
              </a:cxn>
              <a:cxn ang="0">
                <a:pos x="connsiteX3" y="connsiteY3"/>
              </a:cxn>
            </a:cxnLst>
            <a:rect l="l" t="t" r="r" b="b"/>
            <a:pathLst>
              <a:path w="1901775" h="3373748">
                <a:moveTo>
                  <a:pt x="0" y="0"/>
                </a:moveTo>
                <a:lnTo>
                  <a:pt x="1901775" y="0"/>
                </a:lnTo>
                <a:lnTo>
                  <a:pt x="1901775" y="3373748"/>
                </a:lnTo>
                <a:lnTo>
                  <a:pt x="0" y="3373748"/>
                </a:lnTo>
                <a:close/>
              </a:path>
            </a:pathLst>
          </a:custGeom>
        </p:spPr>
        <p:txBody>
          <a:bodyPr wrap="square">
            <a:noAutofit/>
          </a:bodyPr>
          <a:lstStyle/>
          <a:p>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0" y="1"/>
            <a:ext cx="5778474" cy="5747783"/>
          </a:xfrm>
          <a:custGeom>
            <a:avLst/>
            <a:gdLst>
              <a:gd name="connsiteX0" fmla="*/ 2119001 w 5778474"/>
              <a:gd name="connsiteY0" fmla="*/ 3618970 h 5747783"/>
              <a:gd name="connsiteX1" fmla="*/ 2315600 w 5778474"/>
              <a:gd name="connsiteY1" fmla="*/ 3700404 h 5747783"/>
              <a:gd name="connsiteX2" fmla="*/ 3101974 w 5778474"/>
              <a:gd name="connsiteY2" fmla="*/ 4486778 h 5747783"/>
              <a:gd name="connsiteX3" fmla="*/ 3101974 w 5778474"/>
              <a:gd name="connsiteY3" fmla="*/ 4879976 h 5747783"/>
              <a:gd name="connsiteX4" fmla="*/ 2315600 w 5778474"/>
              <a:gd name="connsiteY4" fmla="*/ 5666350 h 5747783"/>
              <a:gd name="connsiteX5" fmla="*/ 1922402 w 5778474"/>
              <a:gd name="connsiteY5" fmla="*/ 5666350 h 5747783"/>
              <a:gd name="connsiteX6" fmla="*/ 1136028 w 5778474"/>
              <a:gd name="connsiteY6" fmla="*/ 4879976 h 5747783"/>
              <a:gd name="connsiteX7" fmla="*/ 1136028 w 5778474"/>
              <a:gd name="connsiteY7" fmla="*/ 4486778 h 5747783"/>
              <a:gd name="connsiteX8" fmla="*/ 1922402 w 5778474"/>
              <a:gd name="connsiteY8" fmla="*/ 3700404 h 5747783"/>
              <a:gd name="connsiteX9" fmla="*/ 2119001 w 5778474"/>
              <a:gd name="connsiteY9" fmla="*/ 3618970 h 5747783"/>
              <a:gd name="connsiteX10" fmla="*/ 821473 w 5778474"/>
              <a:gd name="connsiteY10" fmla="*/ 2321442 h 5747783"/>
              <a:gd name="connsiteX11" fmla="*/ 1018072 w 5778474"/>
              <a:gd name="connsiteY11" fmla="*/ 2402876 h 5747783"/>
              <a:gd name="connsiteX12" fmla="*/ 1804446 w 5778474"/>
              <a:gd name="connsiteY12" fmla="*/ 3189250 h 5747783"/>
              <a:gd name="connsiteX13" fmla="*/ 1804446 w 5778474"/>
              <a:gd name="connsiteY13" fmla="*/ 3582448 h 5747783"/>
              <a:gd name="connsiteX14" fmla="*/ 1018072 w 5778474"/>
              <a:gd name="connsiteY14" fmla="*/ 4368823 h 5747783"/>
              <a:gd name="connsiteX15" fmla="*/ 624874 w 5778474"/>
              <a:gd name="connsiteY15" fmla="*/ 4368823 h 5747783"/>
              <a:gd name="connsiteX16" fmla="*/ 0 w 5778474"/>
              <a:gd name="connsiteY16" fmla="*/ 3743949 h 5747783"/>
              <a:gd name="connsiteX17" fmla="*/ 0 w 5778474"/>
              <a:gd name="connsiteY17" fmla="*/ 3027750 h 5747783"/>
              <a:gd name="connsiteX18" fmla="*/ 624874 w 5778474"/>
              <a:gd name="connsiteY18" fmla="*/ 2402876 h 5747783"/>
              <a:gd name="connsiteX19" fmla="*/ 821473 w 5778474"/>
              <a:gd name="connsiteY19" fmla="*/ 2321442 h 5747783"/>
              <a:gd name="connsiteX20" fmla="*/ 3416534 w 5778474"/>
              <a:gd name="connsiteY20" fmla="*/ 2321437 h 5747783"/>
              <a:gd name="connsiteX21" fmla="*/ 3613133 w 5778474"/>
              <a:gd name="connsiteY21" fmla="*/ 2402870 h 5747783"/>
              <a:gd name="connsiteX22" fmla="*/ 4399507 w 5778474"/>
              <a:gd name="connsiteY22" fmla="*/ 3189245 h 5747783"/>
              <a:gd name="connsiteX23" fmla="*/ 4399507 w 5778474"/>
              <a:gd name="connsiteY23" fmla="*/ 3582443 h 5747783"/>
              <a:gd name="connsiteX24" fmla="*/ 3613133 w 5778474"/>
              <a:gd name="connsiteY24" fmla="*/ 4368817 h 5747783"/>
              <a:gd name="connsiteX25" fmla="*/ 3219935 w 5778474"/>
              <a:gd name="connsiteY25" fmla="*/ 4368817 h 5747783"/>
              <a:gd name="connsiteX26" fmla="*/ 2433561 w 5778474"/>
              <a:gd name="connsiteY26" fmla="*/ 3582443 h 5747783"/>
              <a:gd name="connsiteX27" fmla="*/ 2433561 w 5778474"/>
              <a:gd name="connsiteY27" fmla="*/ 3189245 h 5747783"/>
              <a:gd name="connsiteX28" fmla="*/ 3219935 w 5778474"/>
              <a:gd name="connsiteY28" fmla="*/ 2402870 h 5747783"/>
              <a:gd name="connsiteX29" fmla="*/ 3416534 w 5778474"/>
              <a:gd name="connsiteY29" fmla="*/ 2321437 h 5747783"/>
              <a:gd name="connsiteX30" fmla="*/ 0 w 5778474"/>
              <a:gd name="connsiteY30" fmla="*/ 1384804 h 5747783"/>
              <a:gd name="connsiteX31" fmla="*/ 506920 w 5778474"/>
              <a:gd name="connsiteY31" fmla="*/ 1891724 h 5747783"/>
              <a:gd name="connsiteX32" fmla="*/ 506919 w 5778474"/>
              <a:gd name="connsiteY32" fmla="*/ 2284921 h 5747783"/>
              <a:gd name="connsiteX33" fmla="*/ 0 w 5778474"/>
              <a:gd name="connsiteY33" fmla="*/ 2791839 h 5747783"/>
              <a:gd name="connsiteX34" fmla="*/ 2119006 w 5778474"/>
              <a:gd name="connsiteY34" fmla="*/ 1023909 h 5747783"/>
              <a:gd name="connsiteX35" fmla="*/ 2315606 w 5778474"/>
              <a:gd name="connsiteY35" fmla="*/ 1105343 h 5747783"/>
              <a:gd name="connsiteX36" fmla="*/ 3101980 w 5778474"/>
              <a:gd name="connsiteY36" fmla="*/ 1891717 h 5747783"/>
              <a:gd name="connsiteX37" fmla="*/ 3101980 w 5778474"/>
              <a:gd name="connsiteY37" fmla="*/ 2284914 h 5747783"/>
              <a:gd name="connsiteX38" fmla="*/ 2315606 w 5778474"/>
              <a:gd name="connsiteY38" fmla="*/ 3071289 h 5747783"/>
              <a:gd name="connsiteX39" fmla="*/ 1922408 w 5778474"/>
              <a:gd name="connsiteY39" fmla="*/ 3071289 h 5747783"/>
              <a:gd name="connsiteX40" fmla="*/ 1136034 w 5778474"/>
              <a:gd name="connsiteY40" fmla="*/ 2284914 h 5747783"/>
              <a:gd name="connsiteX41" fmla="*/ 1136034 w 5778474"/>
              <a:gd name="connsiteY41" fmla="*/ 1891716 h 5747783"/>
              <a:gd name="connsiteX42" fmla="*/ 1922408 w 5778474"/>
              <a:gd name="connsiteY42" fmla="*/ 1105342 h 5747783"/>
              <a:gd name="connsiteX43" fmla="*/ 2119006 w 5778474"/>
              <a:gd name="connsiteY43" fmla="*/ 1023909 h 5747783"/>
              <a:gd name="connsiteX44" fmla="*/ 4714068 w 5778474"/>
              <a:gd name="connsiteY44" fmla="*/ 1023903 h 5747783"/>
              <a:gd name="connsiteX45" fmla="*/ 4910667 w 5778474"/>
              <a:gd name="connsiteY45" fmla="*/ 1105337 h 5747783"/>
              <a:gd name="connsiteX46" fmla="*/ 5697041 w 5778474"/>
              <a:gd name="connsiteY46" fmla="*/ 1891711 h 5747783"/>
              <a:gd name="connsiteX47" fmla="*/ 5697041 w 5778474"/>
              <a:gd name="connsiteY47" fmla="*/ 2284909 h 5747783"/>
              <a:gd name="connsiteX48" fmla="*/ 4910667 w 5778474"/>
              <a:gd name="connsiteY48" fmla="*/ 3071283 h 5747783"/>
              <a:gd name="connsiteX49" fmla="*/ 4517469 w 5778474"/>
              <a:gd name="connsiteY49" fmla="*/ 3071283 h 5747783"/>
              <a:gd name="connsiteX50" fmla="*/ 3731095 w 5778474"/>
              <a:gd name="connsiteY50" fmla="*/ 2284909 h 5747783"/>
              <a:gd name="connsiteX51" fmla="*/ 3731095 w 5778474"/>
              <a:gd name="connsiteY51" fmla="*/ 1891711 h 5747783"/>
              <a:gd name="connsiteX52" fmla="*/ 4517469 w 5778474"/>
              <a:gd name="connsiteY52" fmla="*/ 1105337 h 5747783"/>
              <a:gd name="connsiteX53" fmla="*/ 4714068 w 5778474"/>
              <a:gd name="connsiteY53" fmla="*/ 1023903 h 5747783"/>
              <a:gd name="connsiteX54" fmla="*/ 3027750 w 5778474"/>
              <a:gd name="connsiteY54" fmla="*/ 0 h 5747783"/>
              <a:gd name="connsiteX55" fmla="*/ 3805329 w 5778474"/>
              <a:gd name="connsiteY55" fmla="*/ 0 h 5747783"/>
              <a:gd name="connsiteX56" fmla="*/ 4399513 w 5778474"/>
              <a:gd name="connsiteY56" fmla="*/ 594184 h 5747783"/>
              <a:gd name="connsiteX57" fmla="*/ 4399513 w 5778474"/>
              <a:gd name="connsiteY57" fmla="*/ 987382 h 5747783"/>
              <a:gd name="connsiteX58" fmla="*/ 3613139 w 5778474"/>
              <a:gd name="connsiteY58" fmla="*/ 1773756 h 5747783"/>
              <a:gd name="connsiteX59" fmla="*/ 3219941 w 5778474"/>
              <a:gd name="connsiteY59" fmla="*/ 1773756 h 5747783"/>
              <a:gd name="connsiteX60" fmla="*/ 2433567 w 5778474"/>
              <a:gd name="connsiteY60" fmla="*/ 987382 h 5747783"/>
              <a:gd name="connsiteX61" fmla="*/ 2433567 w 5778474"/>
              <a:gd name="connsiteY61" fmla="*/ 594184 h 5747783"/>
              <a:gd name="connsiteX62" fmla="*/ 2791841 w 5778474"/>
              <a:gd name="connsiteY62" fmla="*/ 0 h 5747783"/>
              <a:gd name="connsiteX63" fmla="*/ 2315612 w 5778474"/>
              <a:gd name="connsiteY63" fmla="*/ 476229 h 5747783"/>
              <a:gd name="connsiteX64" fmla="*/ 1922415 w 5778474"/>
              <a:gd name="connsiteY64" fmla="*/ 476230 h 5747783"/>
              <a:gd name="connsiteX65" fmla="*/ 1446185 w 5778474"/>
              <a:gd name="connsiteY65" fmla="*/ 1 h 5747783"/>
              <a:gd name="connsiteX66" fmla="*/ 432697 w 5778474"/>
              <a:gd name="connsiteY66" fmla="*/ 0 h 5747783"/>
              <a:gd name="connsiteX67" fmla="*/ 1210263 w 5778474"/>
              <a:gd name="connsiteY67" fmla="*/ 0 h 5747783"/>
              <a:gd name="connsiteX68" fmla="*/ 1804453 w 5778474"/>
              <a:gd name="connsiteY68" fmla="*/ 594190 h 5747783"/>
              <a:gd name="connsiteX69" fmla="*/ 1804453 w 5778474"/>
              <a:gd name="connsiteY69" fmla="*/ 987388 h 5747783"/>
              <a:gd name="connsiteX70" fmla="*/ 1018079 w 5778474"/>
              <a:gd name="connsiteY70" fmla="*/ 1773762 h 5747783"/>
              <a:gd name="connsiteX71" fmla="*/ 624881 w 5778474"/>
              <a:gd name="connsiteY71" fmla="*/ 1773762 h 5747783"/>
              <a:gd name="connsiteX72" fmla="*/ 0 w 5778474"/>
              <a:gd name="connsiteY72" fmla="*/ 1148882 h 5747783"/>
              <a:gd name="connsiteX73" fmla="*/ 0 w 5778474"/>
              <a:gd name="connsiteY73" fmla="*/ 432696 h 574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778474" h="5747783">
                <a:moveTo>
                  <a:pt x="2119001" y="3618970"/>
                </a:moveTo>
                <a:cubicBezTo>
                  <a:pt x="2190156" y="3618970"/>
                  <a:pt x="2261310" y="3646114"/>
                  <a:pt x="2315600" y="3700404"/>
                </a:cubicBezTo>
                <a:lnTo>
                  <a:pt x="3101974" y="4486778"/>
                </a:lnTo>
                <a:cubicBezTo>
                  <a:pt x="3210552" y="4595356"/>
                  <a:pt x="3210552" y="4771398"/>
                  <a:pt x="3101974" y="4879976"/>
                </a:cubicBezTo>
                <a:lnTo>
                  <a:pt x="2315600" y="5666350"/>
                </a:lnTo>
                <a:cubicBezTo>
                  <a:pt x="2207022" y="5774928"/>
                  <a:pt x="2030980" y="5774928"/>
                  <a:pt x="1922402" y="5666350"/>
                </a:cubicBezTo>
                <a:lnTo>
                  <a:pt x="1136028" y="4879976"/>
                </a:lnTo>
                <a:cubicBezTo>
                  <a:pt x="1027449" y="4771398"/>
                  <a:pt x="1027449" y="4595356"/>
                  <a:pt x="1136028" y="4486778"/>
                </a:cubicBezTo>
                <a:lnTo>
                  <a:pt x="1922402" y="3700404"/>
                </a:lnTo>
                <a:cubicBezTo>
                  <a:pt x="1976691" y="3646114"/>
                  <a:pt x="2047846" y="3618970"/>
                  <a:pt x="2119001" y="3618970"/>
                </a:cubicBezTo>
                <a:close/>
                <a:moveTo>
                  <a:pt x="821473" y="2321442"/>
                </a:moveTo>
                <a:cubicBezTo>
                  <a:pt x="892629" y="2321443"/>
                  <a:pt x="963784" y="2348587"/>
                  <a:pt x="1018072" y="2402876"/>
                </a:cubicBezTo>
                <a:lnTo>
                  <a:pt x="1804446" y="3189250"/>
                </a:lnTo>
                <a:cubicBezTo>
                  <a:pt x="1913025" y="3297829"/>
                  <a:pt x="1913025" y="3473870"/>
                  <a:pt x="1804446" y="3582448"/>
                </a:cubicBezTo>
                <a:lnTo>
                  <a:pt x="1018072" y="4368823"/>
                </a:lnTo>
                <a:cubicBezTo>
                  <a:pt x="909494" y="4477401"/>
                  <a:pt x="733453" y="4477401"/>
                  <a:pt x="624874" y="4368823"/>
                </a:cubicBezTo>
                <a:lnTo>
                  <a:pt x="0" y="3743949"/>
                </a:lnTo>
                <a:lnTo>
                  <a:pt x="0" y="3027750"/>
                </a:lnTo>
                <a:lnTo>
                  <a:pt x="624874" y="2402876"/>
                </a:lnTo>
                <a:cubicBezTo>
                  <a:pt x="679163" y="2348587"/>
                  <a:pt x="750318" y="2321443"/>
                  <a:pt x="821473" y="2321442"/>
                </a:cubicBezTo>
                <a:close/>
                <a:moveTo>
                  <a:pt x="3416534" y="2321437"/>
                </a:moveTo>
                <a:cubicBezTo>
                  <a:pt x="3487689" y="2321437"/>
                  <a:pt x="3558844" y="2348582"/>
                  <a:pt x="3613133" y="2402870"/>
                </a:cubicBezTo>
                <a:lnTo>
                  <a:pt x="4399507" y="3189245"/>
                </a:lnTo>
                <a:cubicBezTo>
                  <a:pt x="4508086" y="3297822"/>
                  <a:pt x="4508086" y="3473865"/>
                  <a:pt x="4399507" y="3582443"/>
                </a:cubicBezTo>
                <a:lnTo>
                  <a:pt x="3613133" y="4368817"/>
                </a:lnTo>
                <a:cubicBezTo>
                  <a:pt x="3504555" y="4477395"/>
                  <a:pt x="3328513" y="4477395"/>
                  <a:pt x="3219935" y="4368817"/>
                </a:cubicBezTo>
                <a:lnTo>
                  <a:pt x="2433561" y="3582443"/>
                </a:lnTo>
                <a:cubicBezTo>
                  <a:pt x="2324983" y="3473864"/>
                  <a:pt x="2324983" y="3297823"/>
                  <a:pt x="2433561" y="3189245"/>
                </a:cubicBezTo>
                <a:lnTo>
                  <a:pt x="3219935" y="2402870"/>
                </a:lnTo>
                <a:cubicBezTo>
                  <a:pt x="3274224" y="2348582"/>
                  <a:pt x="3345379" y="2321437"/>
                  <a:pt x="3416534" y="2321437"/>
                </a:cubicBezTo>
                <a:close/>
                <a:moveTo>
                  <a:pt x="0" y="1384804"/>
                </a:moveTo>
                <a:lnTo>
                  <a:pt x="506920" y="1891724"/>
                </a:lnTo>
                <a:cubicBezTo>
                  <a:pt x="615498" y="2000302"/>
                  <a:pt x="615497" y="2176342"/>
                  <a:pt x="506919" y="2284921"/>
                </a:cubicBezTo>
                <a:lnTo>
                  <a:pt x="0" y="2791839"/>
                </a:lnTo>
                <a:close/>
                <a:moveTo>
                  <a:pt x="2119006" y="1023909"/>
                </a:moveTo>
                <a:cubicBezTo>
                  <a:pt x="2190162" y="1023908"/>
                  <a:pt x="2261317" y="1051054"/>
                  <a:pt x="2315606" y="1105343"/>
                </a:cubicBezTo>
                <a:lnTo>
                  <a:pt x="3101980" y="1891717"/>
                </a:lnTo>
                <a:cubicBezTo>
                  <a:pt x="3210558" y="2000296"/>
                  <a:pt x="3210558" y="2176337"/>
                  <a:pt x="3101980" y="2284914"/>
                </a:cubicBezTo>
                <a:lnTo>
                  <a:pt x="2315606" y="3071289"/>
                </a:lnTo>
                <a:cubicBezTo>
                  <a:pt x="2207028" y="3179867"/>
                  <a:pt x="2030987" y="3179867"/>
                  <a:pt x="1922408" y="3071289"/>
                </a:cubicBezTo>
                <a:lnTo>
                  <a:pt x="1136034" y="2284914"/>
                </a:lnTo>
                <a:cubicBezTo>
                  <a:pt x="1027455" y="2176337"/>
                  <a:pt x="1027455" y="2000296"/>
                  <a:pt x="1136034" y="1891716"/>
                </a:cubicBezTo>
                <a:lnTo>
                  <a:pt x="1922408" y="1105342"/>
                </a:lnTo>
                <a:cubicBezTo>
                  <a:pt x="1976697" y="1051053"/>
                  <a:pt x="2047852" y="1023909"/>
                  <a:pt x="2119006" y="1023909"/>
                </a:cubicBezTo>
                <a:close/>
                <a:moveTo>
                  <a:pt x="4714068" y="1023903"/>
                </a:moveTo>
                <a:cubicBezTo>
                  <a:pt x="4785223" y="1023903"/>
                  <a:pt x="4856377" y="1051048"/>
                  <a:pt x="4910667" y="1105337"/>
                </a:cubicBezTo>
                <a:lnTo>
                  <a:pt x="5697041" y="1891711"/>
                </a:lnTo>
                <a:cubicBezTo>
                  <a:pt x="5805619" y="2000289"/>
                  <a:pt x="5805619" y="2176331"/>
                  <a:pt x="5697041" y="2284909"/>
                </a:cubicBezTo>
                <a:lnTo>
                  <a:pt x="4910667" y="3071283"/>
                </a:lnTo>
                <a:cubicBezTo>
                  <a:pt x="4802089" y="3179862"/>
                  <a:pt x="4626047" y="3179861"/>
                  <a:pt x="4517469" y="3071283"/>
                </a:cubicBezTo>
                <a:lnTo>
                  <a:pt x="3731095" y="2284909"/>
                </a:lnTo>
                <a:cubicBezTo>
                  <a:pt x="3622516" y="2176331"/>
                  <a:pt x="3622516" y="2000289"/>
                  <a:pt x="3731095" y="1891711"/>
                </a:cubicBezTo>
                <a:lnTo>
                  <a:pt x="4517469" y="1105337"/>
                </a:lnTo>
                <a:cubicBezTo>
                  <a:pt x="4571758" y="1051048"/>
                  <a:pt x="4642912" y="1023903"/>
                  <a:pt x="4714068" y="1023903"/>
                </a:cubicBezTo>
                <a:close/>
                <a:moveTo>
                  <a:pt x="3027750" y="0"/>
                </a:moveTo>
                <a:lnTo>
                  <a:pt x="3805329" y="0"/>
                </a:lnTo>
                <a:lnTo>
                  <a:pt x="4399513" y="594184"/>
                </a:lnTo>
                <a:cubicBezTo>
                  <a:pt x="4508091" y="702762"/>
                  <a:pt x="4508091" y="878804"/>
                  <a:pt x="4399513" y="987382"/>
                </a:cubicBezTo>
                <a:lnTo>
                  <a:pt x="3613139" y="1773756"/>
                </a:lnTo>
                <a:cubicBezTo>
                  <a:pt x="3504560" y="1882335"/>
                  <a:pt x="3328519" y="1882335"/>
                  <a:pt x="3219941" y="1773756"/>
                </a:cubicBezTo>
                <a:lnTo>
                  <a:pt x="2433567" y="987382"/>
                </a:lnTo>
                <a:cubicBezTo>
                  <a:pt x="2324988" y="878804"/>
                  <a:pt x="2324989" y="702763"/>
                  <a:pt x="2433567" y="594184"/>
                </a:cubicBezTo>
                <a:close/>
                <a:moveTo>
                  <a:pt x="2791841" y="0"/>
                </a:moveTo>
                <a:lnTo>
                  <a:pt x="2315612" y="476229"/>
                </a:lnTo>
                <a:cubicBezTo>
                  <a:pt x="2207034" y="584808"/>
                  <a:pt x="2030993" y="584808"/>
                  <a:pt x="1922415" y="476230"/>
                </a:cubicBezTo>
                <a:lnTo>
                  <a:pt x="1446185" y="1"/>
                </a:lnTo>
                <a:close/>
                <a:moveTo>
                  <a:pt x="432697" y="0"/>
                </a:moveTo>
                <a:lnTo>
                  <a:pt x="1210263" y="0"/>
                </a:lnTo>
                <a:lnTo>
                  <a:pt x="1804453" y="594190"/>
                </a:lnTo>
                <a:cubicBezTo>
                  <a:pt x="1913031" y="702769"/>
                  <a:pt x="1913031" y="878810"/>
                  <a:pt x="1804453" y="987388"/>
                </a:cubicBezTo>
                <a:lnTo>
                  <a:pt x="1018079" y="1773762"/>
                </a:lnTo>
                <a:cubicBezTo>
                  <a:pt x="909500" y="1882341"/>
                  <a:pt x="733459" y="1882341"/>
                  <a:pt x="624881" y="1773762"/>
                </a:cubicBezTo>
                <a:lnTo>
                  <a:pt x="0" y="1148882"/>
                </a:lnTo>
                <a:lnTo>
                  <a:pt x="0" y="432696"/>
                </a:lnTo>
                <a:close/>
              </a:path>
            </a:pathLst>
          </a:custGeom>
        </p:spPr>
        <p:txBody>
          <a:bodyPr wrap="square">
            <a:noAutofit/>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0" y="0"/>
            <a:ext cx="5279257" cy="5530032"/>
          </a:xfrm>
          <a:custGeom>
            <a:avLst/>
            <a:gdLst>
              <a:gd name="connsiteX0" fmla="*/ 0 w 5279257"/>
              <a:gd name="connsiteY0" fmla="*/ 0 h 5530032"/>
              <a:gd name="connsiteX1" fmla="*/ 3641372 w 5279257"/>
              <a:gd name="connsiteY1" fmla="*/ 0 h 5530032"/>
              <a:gd name="connsiteX2" fmla="*/ 5010556 w 5279257"/>
              <a:gd name="connsiteY2" fmla="*/ 1369184 h 5530032"/>
              <a:gd name="connsiteX3" fmla="*/ 5010556 w 5279257"/>
              <a:gd name="connsiteY3" fmla="*/ 2666592 h 5530032"/>
              <a:gd name="connsiteX4" fmla="*/ 2415817 w 5279257"/>
              <a:gd name="connsiteY4" fmla="*/ 5261331 h 5530032"/>
              <a:gd name="connsiteX5" fmla="*/ 1118409 w 5279257"/>
              <a:gd name="connsiteY5" fmla="*/ 5261331 h 5530032"/>
              <a:gd name="connsiteX6" fmla="*/ 1 w 5279257"/>
              <a:gd name="connsiteY6" fmla="*/ 4142923 h 553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9257" h="5530032">
                <a:moveTo>
                  <a:pt x="0" y="0"/>
                </a:moveTo>
                <a:lnTo>
                  <a:pt x="3641372" y="0"/>
                </a:lnTo>
                <a:lnTo>
                  <a:pt x="5010556" y="1369184"/>
                </a:lnTo>
                <a:cubicBezTo>
                  <a:pt x="5368825" y="1727453"/>
                  <a:pt x="5368825" y="2308323"/>
                  <a:pt x="5010556" y="2666592"/>
                </a:cubicBezTo>
                <a:lnTo>
                  <a:pt x="2415817" y="5261331"/>
                </a:lnTo>
                <a:cubicBezTo>
                  <a:pt x="2057548" y="5619600"/>
                  <a:pt x="1476678" y="5619600"/>
                  <a:pt x="1118409" y="5261331"/>
                </a:cubicBezTo>
                <a:lnTo>
                  <a:pt x="1" y="4142923"/>
                </a:lnTo>
                <a:close/>
              </a:path>
            </a:pathLst>
          </a:custGeom>
        </p:spPr>
        <p:txBody>
          <a:bodyPr wrap="square">
            <a:noAutofit/>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28D3-987D-401E-95A8-72784AD93D33}" type="datetimeFigureOut">
              <a:rPr lang="zh-CN" altLang="en-US" smtClean="0"/>
              <a:pPr/>
              <a:t>2024/9/2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4A5A-5C6D-4E6F-81A3-06DF189A7A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4"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5" cstate="screen"/>
          <a:srcRect/>
          <a:stretch>
            <a:fillRect/>
          </a:stretch>
        </p:blipFill>
        <p:spPr/>
      </p:pic>
      <p:pic>
        <p:nvPicPr>
          <p:cNvPr id="21" name="图片占位符 20"/>
          <p:cNvPicPr>
            <a:picLocks noGrp="1" noChangeAspect="1"/>
          </p:cNvPicPr>
          <p:nvPr>
            <p:ph type="pic" sz="quarter" idx="10"/>
          </p:nvPr>
        </p:nvPicPr>
        <p:blipFill>
          <a:blip r:embed="rId6"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38" name="组合 37"/>
          <p:cNvGrpSpPr/>
          <p:nvPr/>
        </p:nvGrpSpPr>
        <p:grpSpPr>
          <a:xfrm>
            <a:off x="550545" y="2637155"/>
            <a:ext cx="2639060" cy="601980"/>
            <a:chOff x="602533" y="3311161"/>
            <a:chExt cx="1584325" cy="360000"/>
          </a:xfrm>
        </p:grpSpPr>
        <p:sp>
          <p:nvSpPr>
            <p:cNvPr id="3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602533" y="3398136"/>
              <a:ext cx="1584325" cy="183418"/>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人力资源管理师</a:t>
              </a:r>
            </a:p>
          </p:txBody>
        </p:sp>
      </p:gr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2" name="组合 1"/>
          <p:cNvGrpSpPr/>
          <p:nvPr/>
        </p:nvGrpSpPr>
        <p:grpSpPr>
          <a:xfrm>
            <a:off x="550545" y="3569335"/>
            <a:ext cx="2639060" cy="594360"/>
            <a:chOff x="602533" y="3311161"/>
            <a:chExt cx="1584325" cy="360000"/>
          </a:xfrm>
        </p:grpSpPr>
        <p:sp>
          <p:nvSpPr>
            <p:cNvPr id="3"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劳动关系协调师</a:t>
              </a:r>
            </a:p>
          </p:txBody>
        </p:sp>
      </p:grpSp>
      <p:grpSp>
        <p:nvGrpSpPr>
          <p:cNvPr id="5" name="组合 4"/>
          <p:cNvGrpSpPr/>
          <p:nvPr/>
        </p:nvGrpSpPr>
        <p:grpSpPr>
          <a:xfrm>
            <a:off x="550545" y="4448810"/>
            <a:ext cx="2639060" cy="594360"/>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中级经济师</a:t>
              </a:r>
            </a:p>
          </p:txBody>
        </p:sp>
      </p:grpSp>
      <p:pic>
        <p:nvPicPr>
          <p:cNvPr id="8" name="图片 7" descr="123456"/>
          <p:cNvPicPr>
            <a:picLocks noChangeAspect="1"/>
          </p:cNvPicPr>
          <p:nvPr/>
        </p:nvPicPr>
        <p:blipFill>
          <a:blip r:embed="rId7" cstate="print"/>
          <a:stretch>
            <a:fillRect/>
          </a:stretch>
        </p:blipFill>
        <p:spPr>
          <a:xfrm>
            <a:off x="460375" y="541020"/>
            <a:ext cx="974090" cy="974090"/>
          </a:xfrm>
          <a:prstGeom prst="rect">
            <a:avLst/>
          </a:prstGeom>
        </p:spPr>
      </p:pic>
      <p:grpSp>
        <p:nvGrpSpPr>
          <p:cNvPr id="9" name="组合 8"/>
          <p:cNvGrpSpPr/>
          <p:nvPr/>
        </p:nvGrpSpPr>
        <p:grpSpPr>
          <a:xfrm>
            <a:off x="550545" y="5372100"/>
            <a:ext cx="2639060" cy="594360"/>
            <a:chOff x="602533" y="3311161"/>
            <a:chExt cx="1584325" cy="360000"/>
          </a:xfrm>
        </p:grpSpPr>
        <p:sp>
          <p:nvSpPr>
            <p:cNvPr id="1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学历提升</a:t>
              </a:r>
            </a:p>
          </p:txBody>
        </p:sp>
      </p:grpSp>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63C5D121-584E-4172-B65D-32E068BDF814}"/>
              </a:ext>
            </a:extLst>
          </p:cNvPr>
          <p:cNvSpPr/>
          <p:nvPr/>
        </p:nvSpPr>
        <p:spPr>
          <a:xfrm>
            <a:off x="692150" y="469582"/>
            <a:ext cx="4132542" cy="460382"/>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5.</a:t>
            </a:r>
            <a:r>
              <a:rPr lang="zh-CN" altLang="zh-CN" b="1" u="sng" kern="100" dirty="0">
                <a:solidFill>
                  <a:srgbClr val="993300"/>
                </a:solidFill>
                <a:highlight>
                  <a:srgbClr val="FFFF00"/>
                </a:highlight>
                <a:latin typeface="Calibri" panose="020F0502020204030204" pitchFamily="34" charset="0"/>
                <a:ea typeface="宋体" panose="02010600030101010101" pitchFamily="2" charset="-122"/>
                <a:cs typeface="宋体" panose="02010600030101010101" pitchFamily="2" charset="-122"/>
              </a:rPr>
              <a:t>不同职业之间</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工资差别形成的原因</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2E83E768-6CD4-4B9D-BBD3-AB36B00C0BBE}"/>
              </a:ext>
            </a:extLst>
          </p:cNvPr>
          <p:cNvGraphicFramePr>
            <a:graphicFrameLocks noGrp="1"/>
          </p:cNvGraphicFramePr>
          <p:nvPr>
            <p:extLst>
              <p:ext uri="{D42A27DB-BD31-4B8C-83A1-F6EECF244321}">
                <p14:modId xmlns:p14="http://schemas.microsoft.com/office/powerpoint/2010/main" val="1272635493"/>
              </p:ext>
            </p:extLst>
          </p:nvPr>
        </p:nvGraphicFramePr>
        <p:xfrm>
          <a:off x="692149" y="1083733"/>
          <a:ext cx="10837863" cy="137160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2596244524"/>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第一，不同职业在</a:t>
                      </a:r>
                      <a:r>
                        <a:rPr lang="zh-CN" sz="1800" b="1" u="sng" kern="100" dirty="0">
                          <a:solidFill>
                            <a:srgbClr val="002060"/>
                          </a:solidFill>
                          <a:effectLst/>
                          <a:latin typeface="黑体" pitchFamily="49" charset="-122"/>
                          <a:ea typeface="黑体" pitchFamily="49" charset="-122"/>
                        </a:rPr>
                        <a:t>劳动强度和劳动条件</a:t>
                      </a:r>
                      <a:r>
                        <a:rPr lang="zh-CN" sz="1800" b="1" kern="100" dirty="0">
                          <a:solidFill>
                            <a:srgbClr val="002060"/>
                          </a:solidFill>
                          <a:effectLst/>
                          <a:latin typeface="黑体" pitchFamily="49" charset="-122"/>
                          <a:ea typeface="黑体" pitchFamily="49" charset="-122"/>
                        </a:rPr>
                        <a:t>方面的差别</a:t>
                      </a:r>
                    </a:p>
                    <a:p>
                      <a:pPr algn="just">
                        <a:spcAft>
                          <a:spcPts val="0"/>
                        </a:spcAft>
                      </a:pPr>
                      <a:r>
                        <a:rPr lang="zh-CN" sz="1800" b="1" kern="100" dirty="0">
                          <a:solidFill>
                            <a:srgbClr val="002060"/>
                          </a:solidFill>
                          <a:effectLst/>
                          <a:latin typeface="黑体" pitchFamily="49" charset="-122"/>
                          <a:ea typeface="黑体" pitchFamily="49" charset="-122"/>
                        </a:rPr>
                        <a:t>第二，不同职业引起的</a:t>
                      </a:r>
                      <a:r>
                        <a:rPr lang="zh-CN" sz="1800" b="1" u="sng" kern="100" dirty="0">
                          <a:solidFill>
                            <a:srgbClr val="002060"/>
                          </a:solidFill>
                          <a:effectLst/>
                          <a:latin typeface="黑体" pitchFamily="49" charset="-122"/>
                          <a:ea typeface="黑体" pitchFamily="49" charset="-122"/>
                        </a:rPr>
                        <a:t>愉快或不愉快程度</a:t>
                      </a:r>
                      <a:r>
                        <a:rPr lang="zh-CN" sz="1800" b="1" kern="100" dirty="0">
                          <a:solidFill>
                            <a:srgbClr val="002060"/>
                          </a:solidFill>
                          <a:effectLst/>
                          <a:latin typeface="黑体" pitchFamily="49" charset="-122"/>
                          <a:ea typeface="黑体" pitchFamily="49" charset="-122"/>
                        </a:rPr>
                        <a:t>有差别</a:t>
                      </a:r>
                    </a:p>
                    <a:p>
                      <a:pPr algn="just">
                        <a:spcAft>
                          <a:spcPts val="0"/>
                        </a:spcAft>
                      </a:pPr>
                      <a:r>
                        <a:rPr lang="zh-CN" sz="1800" b="1" kern="100" dirty="0">
                          <a:solidFill>
                            <a:srgbClr val="002060"/>
                          </a:solidFill>
                          <a:effectLst/>
                          <a:latin typeface="黑体" pitchFamily="49" charset="-122"/>
                          <a:ea typeface="黑体" pitchFamily="49" charset="-122"/>
                        </a:rPr>
                        <a:t>第三，不同职业具备</a:t>
                      </a:r>
                      <a:r>
                        <a:rPr lang="zh-CN" sz="1800" b="1" u="sng" kern="100" dirty="0">
                          <a:solidFill>
                            <a:srgbClr val="002060"/>
                          </a:solidFill>
                          <a:effectLst/>
                          <a:latin typeface="黑体" pitchFamily="49" charset="-122"/>
                          <a:ea typeface="黑体" pitchFamily="49" charset="-122"/>
                        </a:rPr>
                        <a:t>从业能力的难易程度</a:t>
                      </a:r>
                      <a:r>
                        <a:rPr lang="zh-CN" sz="1800" b="1" kern="100" dirty="0">
                          <a:solidFill>
                            <a:srgbClr val="002060"/>
                          </a:solidFill>
                          <a:effectLst/>
                          <a:latin typeface="黑体" pitchFamily="49" charset="-122"/>
                          <a:ea typeface="黑体" pitchFamily="49" charset="-122"/>
                        </a:rPr>
                        <a:t>有差别</a:t>
                      </a:r>
                    </a:p>
                    <a:p>
                      <a:pPr algn="just">
                        <a:spcAft>
                          <a:spcPts val="0"/>
                        </a:spcAft>
                      </a:pPr>
                      <a:r>
                        <a:rPr lang="zh-CN" sz="1800" b="1" kern="100" dirty="0">
                          <a:solidFill>
                            <a:srgbClr val="002060"/>
                          </a:solidFill>
                          <a:effectLst/>
                          <a:latin typeface="黑体" pitchFamily="49" charset="-122"/>
                          <a:ea typeface="黑体" pitchFamily="49" charset="-122"/>
                        </a:rPr>
                        <a:t>第四，不同职业所具有的</a:t>
                      </a:r>
                      <a:r>
                        <a:rPr lang="zh-CN" sz="1800" b="1" u="sng" kern="100" dirty="0">
                          <a:solidFill>
                            <a:srgbClr val="002060"/>
                          </a:solidFill>
                          <a:effectLst/>
                          <a:latin typeface="黑体" pitchFamily="49" charset="-122"/>
                          <a:ea typeface="黑体" pitchFamily="49" charset="-122"/>
                        </a:rPr>
                        <a:t>社会安全程度即工作保障和职业稳定程度不同</a:t>
                      </a:r>
                      <a:endParaRPr lang="zh-CN" sz="1800" b="1" kern="100" dirty="0">
                        <a:solidFill>
                          <a:srgbClr val="002060"/>
                        </a:solidFill>
                        <a:effectLst/>
                        <a:latin typeface="黑体" pitchFamily="49" charset="-122"/>
                        <a:ea typeface="黑体" pitchFamily="49" charset="-122"/>
                      </a:endParaRPr>
                    </a:p>
                    <a:p>
                      <a:pPr algn="just">
                        <a:spcAft>
                          <a:spcPts val="0"/>
                        </a:spcAft>
                      </a:pPr>
                      <a:r>
                        <a:rPr lang="zh-CN" sz="1800" b="1" kern="100" dirty="0">
                          <a:solidFill>
                            <a:srgbClr val="002060"/>
                          </a:solidFill>
                          <a:effectLst/>
                          <a:latin typeface="黑体" pitchFamily="49" charset="-122"/>
                          <a:ea typeface="黑体" pitchFamily="49" charset="-122"/>
                        </a:rPr>
                        <a:t>第五，不同职业要求从业者所</a:t>
                      </a:r>
                      <a:r>
                        <a:rPr lang="zh-CN" sz="1800" b="1" u="sng" kern="100" dirty="0">
                          <a:solidFill>
                            <a:srgbClr val="002060"/>
                          </a:solidFill>
                          <a:effectLst/>
                          <a:latin typeface="黑体" pitchFamily="49" charset="-122"/>
                          <a:ea typeface="黑体" pitchFamily="49" charset="-122"/>
                        </a:rPr>
                        <a:t>承担的责任程度</a:t>
                      </a:r>
                      <a:r>
                        <a:rPr lang="zh-CN" sz="1800" b="1" kern="100" dirty="0">
                          <a:solidFill>
                            <a:srgbClr val="002060"/>
                          </a:solidFill>
                          <a:effectLst/>
                          <a:latin typeface="黑体" pitchFamily="49" charset="-122"/>
                          <a:ea typeface="黑体" pitchFamily="49" charset="-122"/>
                        </a:rPr>
                        <a:t>是有差别的</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38256971"/>
                  </a:ext>
                </a:extLst>
              </a:tr>
            </a:tbl>
          </a:graphicData>
        </a:graphic>
      </p:graphicFrame>
      <p:sp>
        <p:nvSpPr>
          <p:cNvPr id="8" name="矩形 7">
            <a:extLst>
              <a:ext uri="{FF2B5EF4-FFF2-40B4-BE49-F238E27FC236}">
                <a16:creationId xmlns:a16="http://schemas.microsoft.com/office/drawing/2014/main" id="{FAF2B46F-AC27-4517-890B-E82227969323}"/>
              </a:ext>
            </a:extLst>
          </p:cNvPr>
          <p:cNvSpPr/>
          <p:nvPr/>
        </p:nvSpPr>
        <p:spPr>
          <a:xfrm>
            <a:off x="692150" y="2540084"/>
            <a:ext cx="2970365"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6.</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职业间工资差别的形成</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672A2517-CEF1-407D-B350-90106F83A426}"/>
              </a:ext>
            </a:extLst>
          </p:cNvPr>
          <p:cNvGraphicFramePr>
            <a:graphicFrameLocks noGrp="1"/>
          </p:cNvGraphicFramePr>
          <p:nvPr>
            <p:extLst>
              <p:ext uri="{D42A27DB-BD31-4B8C-83A1-F6EECF244321}">
                <p14:modId xmlns:p14="http://schemas.microsoft.com/office/powerpoint/2010/main" val="3809532087"/>
              </p:ext>
            </p:extLst>
          </p:nvPr>
        </p:nvGraphicFramePr>
        <p:xfrm>
          <a:off x="692150" y="3058314"/>
          <a:ext cx="10837863" cy="27432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1238105112"/>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主要反映了三种工资差别的形成，即补偿性工资差别、竞争性工资差别和垄断性工资差别。</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3233913"/>
                  </a:ext>
                </a:extLst>
              </a:tr>
            </a:tbl>
          </a:graphicData>
        </a:graphic>
      </p:graphicFrame>
    </p:spTree>
    <p:extLst>
      <p:ext uri="{BB962C8B-B14F-4D97-AF65-F5344CB8AC3E}">
        <p14:creationId xmlns:p14="http://schemas.microsoft.com/office/powerpoint/2010/main" val="473876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68782F25-D995-48EB-A329-D5F7566A9B0C}"/>
              </a:ext>
            </a:extLst>
          </p:cNvPr>
          <p:cNvSpPr/>
          <p:nvPr/>
        </p:nvSpPr>
        <p:spPr>
          <a:xfrm>
            <a:off x="904451" y="518171"/>
            <a:ext cx="2273058"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7.</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补偿性工资差别</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4" name="表格 13">
            <a:extLst>
              <a:ext uri="{FF2B5EF4-FFF2-40B4-BE49-F238E27FC236}">
                <a16:creationId xmlns:a16="http://schemas.microsoft.com/office/drawing/2014/main" id="{DF5B7330-FBEC-4498-AE17-7D834BFCF702}"/>
              </a:ext>
            </a:extLst>
          </p:cNvPr>
          <p:cNvGraphicFramePr>
            <a:graphicFrameLocks noGrp="1"/>
          </p:cNvGraphicFramePr>
          <p:nvPr>
            <p:extLst>
              <p:ext uri="{D42A27DB-BD31-4B8C-83A1-F6EECF244321}">
                <p14:modId xmlns:p14="http://schemas.microsoft.com/office/powerpoint/2010/main" val="1125831560"/>
              </p:ext>
            </p:extLst>
          </p:nvPr>
        </p:nvGraphicFramePr>
        <p:xfrm>
          <a:off x="680719" y="992277"/>
          <a:ext cx="10849293" cy="2194560"/>
        </p:xfrm>
        <a:graphic>
          <a:graphicData uri="http://schemas.openxmlformats.org/drawingml/2006/table">
            <a:tbl>
              <a:tblPr>
                <a:tableStyleId>{5C22544A-7EE6-4342-B048-85BDC9FD1C3A}</a:tableStyleId>
              </a:tblPr>
              <a:tblGrid>
                <a:gridCol w="1469814">
                  <a:extLst>
                    <a:ext uri="{9D8B030D-6E8A-4147-A177-3AD203B41FA5}">
                      <a16:colId xmlns:a16="http://schemas.microsoft.com/office/drawing/2014/main" val="2654011041"/>
                    </a:ext>
                  </a:extLst>
                </a:gridCol>
                <a:gridCol w="9379479">
                  <a:extLst>
                    <a:ext uri="{9D8B030D-6E8A-4147-A177-3AD203B41FA5}">
                      <a16:colId xmlns:a16="http://schemas.microsoft.com/office/drawing/2014/main" val="2289073601"/>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概念</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所谓补偿性工资差别：是指在知识技能上</a:t>
                      </a:r>
                      <a:r>
                        <a:rPr lang="zh-CN" sz="1800" b="1" u="sng" kern="100" dirty="0">
                          <a:solidFill>
                            <a:srgbClr val="002060"/>
                          </a:solidFill>
                          <a:effectLst/>
                          <a:latin typeface="黑体" pitchFamily="49" charset="-122"/>
                          <a:ea typeface="黑体" pitchFamily="49" charset="-122"/>
                        </a:rPr>
                        <a:t>无质的差别</a:t>
                      </a:r>
                      <a:r>
                        <a:rPr lang="zh-CN" sz="1800" b="1" kern="100" dirty="0">
                          <a:solidFill>
                            <a:srgbClr val="002060"/>
                          </a:solidFill>
                          <a:effectLst/>
                          <a:latin typeface="黑体" pitchFamily="49" charset="-122"/>
                          <a:ea typeface="黑体" pitchFamily="49" charset="-122"/>
                        </a:rPr>
                        <a:t>的劳动者，因从事职业的</a:t>
                      </a:r>
                      <a:r>
                        <a:rPr lang="zh-CN" sz="1800" b="1" u="sng" kern="100" dirty="0">
                          <a:solidFill>
                            <a:srgbClr val="002060"/>
                          </a:solidFill>
                          <a:effectLst/>
                          <a:latin typeface="黑体" pitchFamily="49" charset="-122"/>
                          <a:ea typeface="黑体" pitchFamily="49" charset="-122"/>
                        </a:rPr>
                        <a:t>工作条件和社会环境的不同</a:t>
                      </a:r>
                      <a:r>
                        <a:rPr lang="zh-CN" sz="1800" b="1" kern="100" dirty="0">
                          <a:solidFill>
                            <a:srgbClr val="002060"/>
                          </a:solidFill>
                          <a:effectLst/>
                          <a:latin typeface="黑体" pitchFamily="49" charset="-122"/>
                          <a:ea typeface="黑体" pitchFamily="49" charset="-122"/>
                        </a:rPr>
                        <a:t>而产生的工资差别。</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11714458"/>
                  </a:ext>
                </a:extLst>
              </a:tr>
              <a:tr h="0">
                <a:tc>
                  <a:txBody>
                    <a:bodyPr/>
                    <a:lstStyle/>
                    <a:p>
                      <a:pPr algn="l">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种类（</a:t>
                      </a:r>
                      <a:r>
                        <a:rPr lang="en-US" sz="1800" b="1" kern="100">
                          <a:solidFill>
                            <a:srgbClr val="002060"/>
                          </a:solidFill>
                          <a:effectLst/>
                          <a:latin typeface="黑体" pitchFamily="49" charset="-122"/>
                          <a:ea typeface="黑体" pitchFamily="49" charset="-122"/>
                        </a:rPr>
                        <a:t>4</a:t>
                      </a:r>
                      <a:r>
                        <a:rPr lang="zh-CN" sz="1800" b="1" kern="100">
                          <a:solidFill>
                            <a:srgbClr val="002060"/>
                          </a:solidFill>
                          <a:effectLst/>
                          <a:latin typeface="黑体" pitchFamily="49" charset="-122"/>
                          <a:ea typeface="黑体" pitchFamily="49" charset="-122"/>
                        </a:rPr>
                        <a:t>种）</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劳动强度和劳动条</a:t>
                      </a:r>
                      <a:r>
                        <a:rPr lang="zh-CN" sz="1800" b="1" kern="100" dirty="0">
                          <a:solidFill>
                            <a:srgbClr val="002060"/>
                          </a:solidFill>
                          <a:effectLst/>
                          <a:latin typeface="黑体" pitchFamily="49" charset="-122"/>
                          <a:ea typeface="黑体" pitchFamily="49" charset="-122"/>
                        </a:rPr>
                        <a:t>件方面的差别而引起的工资差别</a:t>
                      </a:r>
                    </a:p>
                    <a:p>
                      <a:pPr algn="just">
                        <a:spcAft>
                          <a:spcPts val="0"/>
                        </a:spcAft>
                      </a:pPr>
                      <a:r>
                        <a:rPr lang="zh-CN" sz="1800" b="1"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从业时的不愉快程度</a:t>
                      </a:r>
                      <a:r>
                        <a:rPr lang="zh-CN" sz="1800" b="1" kern="100" dirty="0">
                          <a:solidFill>
                            <a:srgbClr val="002060"/>
                          </a:solidFill>
                          <a:effectLst/>
                          <a:latin typeface="黑体" pitchFamily="49" charset="-122"/>
                          <a:ea typeface="黑体" pitchFamily="49" charset="-122"/>
                        </a:rPr>
                        <a:t>的差别而引起的工资差别</a:t>
                      </a:r>
                    </a:p>
                    <a:p>
                      <a:pPr algn="just">
                        <a:spcAft>
                          <a:spcPts val="0"/>
                        </a:spcAft>
                      </a:pPr>
                      <a:r>
                        <a:rPr lang="zh-CN" sz="1800" b="1" kern="100" dirty="0">
                          <a:solidFill>
                            <a:srgbClr val="002060"/>
                          </a:solidFill>
                          <a:effectLst/>
                          <a:latin typeface="黑体" pitchFamily="49" charset="-122"/>
                          <a:ea typeface="黑体" pitchFamily="49" charset="-122"/>
                        </a:rPr>
                        <a:t>● </a:t>
                      </a:r>
                      <a:r>
                        <a:rPr lang="zh-CN" sz="1800" b="1" u="sng" kern="100" dirty="0">
                          <a:solidFill>
                            <a:srgbClr val="002060"/>
                          </a:solidFill>
                          <a:effectLst/>
                          <a:latin typeface="黑体" pitchFamily="49" charset="-122"/>
                          <a:ea typeface="黑体" pitchFamily="49" charset="-122"/>
                        </a:rPr>
                        <a:t>工作保障和职业稳定程度</a:t>
                      </a:r>
                      <a:r>
                        <a:rPr lang="zh-CN" sz="1800" b="1" kern="100" dirty="0">
                          <a:solidFill>
                            <a:srgbClr val="002060"/>
                          </a:solidFill>
                          <a:effectLst/>
                          <a:latin typeface="黑体" pitchFamily="49" charset="-122"/>
                          <a:ea typeface="黑体" pitchFamily="49" charset="-122"/>
                        </a:rPr>
                        <a:t>不同而引起的工资差别</a:t>
                      </a:r>
                    </a:p>
                    <a:p>
                      <a:pPr algn="just">
                        <a:spcAft>
                          <a:spcPts val="0"/>
                        </a:spcAft>
                      </a:pPr>
                      <a:r>
                        <a:rPr lang="zh-CN" sz="1800" b="1"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承担的责任程度</a:t>
                      </a:r>
                      <a:r>
                        <a:rPr lang="zh-CN" sz="1800" b="1" kern="100" dirty="0">
                          <a:solidFill>
                            <a:srgbClr val="002060"/>
                          </a:solidFill>
                          <a:effectLst/>
                          <a:latin typeface="黑体" pitchFamily="49" charset="-122"/>
                          <a:ea typeface="黑体" pitchFamily="49" charset="-122"/>
                        </a:rPr>
                        <a:t>的差别而引起的工资差别</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92833309"/>
                  </a:ext>
                </a:extLst>
              </a:tr>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作用</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补偿性工资差别</a:t>
                      </a:r>
                      <a:r>
                        <a:rPr lang="zh-CN" sz="1800" b="1" u="sng" kern="100" dirty="0">
                          <a:solidFill>
                            <a:srgbClr val="002060"/>
                          </a:solidFill>
                          <a:effectLst/>
                          <a:latin typeface="黑体" pitchFamily="49" charset="-122"/>
                          <a:ea typeface="黑体" pitchFamily="49" charset="-122"/>
                        </a:rPr>
                        <a:t>揭示了由于工作条件和社会环境原因而导致的收入差异</a:t>
                      </a:r>
                      <a:r>
                        <a:rPr lang="zh-CN" sz="1800" b="1" kern="100" dirty="0">
                          <a:solidFill>
                            <a:srgbClr val="002060"/>
                          </a:solidFill>
                          <a:effectLst/>
                          <a:latin typeface="黑体" pitchFamily="49" charset="-122"/>
                          <a:ea typeface="黑体" pitchFamily="49" charset="-122"/>
                        </a:rPr>
                        <a:t>；单纯用补偿性工资差别来</a:t>
                      </a:r>
                      <a:r>
                        <a:rPr lang="zh-CN" sz="1800" b="1" u="sng" kern="100" dirty="0">
                          <a:solidFill>
                            <a:srgbClr val="002060"/>
                          </a:solidFill>
                          <a:effectLst/>
                          <a:latin typeface="黑体" pitchFamily="49" charset="-122"/>
                          <a:ea typeface="黑体" pitchFamily="49" charset="-122"/>
                        </a:rPr>
                        <a:t>解释现实中的工资收入差别是不全面的</a:t>
                      </a:r>
                      <a:r>
                        <a:rPr lang="zh-CN" sz="1800" b="1" kern="10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31700531"/>
                  </a:ext>
                </a:extLst>
              </a:tr>
            </a:tbl>
          </a:graphicData>
        </a:graphic>
      </p:graphicFrame>
      <p:sp>
        <p:nvSpPr>
          <p:cNvPr id="15" name="矩形 14">
            <a:extLst>
              <a:ext uri="{FF2B5EF4-FFF2-40B4-BE49-F238E27FC236}">
                <a16:creationId xmlns:a16="http://schemas.microsoft.com/office/drawing/2014/main" id="{F9E52675-F98F-4D91-B58D-9A76682476F0}"/>
              </a:ext>
            </a:extLst>
          </p:cNvPr>
          <p:cNvSpPr/>
          <p:nvPr/>
        </p:nvSpPr>
        <p:spPr>
          <a:xfrm>
            <a:off x="692150" y="3128598"/>
            <a:ext cx="2273058"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8.</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竞争性工资差别</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477E1C65-9798-4EAF-850A-57C03E565061}"/>
              </a:ext>
            </a:extLst>
          </p:cNvPr>
          <p:cNvGraphicFramePr>
            <a:graphicFrameLocks noGrp="1"/>
          </p:cNvGraphicFramePr>
          <p:nvPr>
            <p:extLst>
              <p:ext uri="{D42A27DB-BD31-4B8C-83A1-F6EECF244321}">
                <p14:modId xmlns:p14="http://schemas.microsoft.com/office/powerpoint/2010/main" val="3469202326"/>
              </p:ext>
            </p:extLst>
          </p:nvPr>
        </p:nvGraphicFramePr>
        <p:xfrm>
          <a:off x="692149" y="3656014"/>
          <a:ext cx="10837863" cy="1371600"/>
        </p:xfrm>
        <a:graphic>
          <a:graphicData uri="http://schemas.openxmlformats.org/drawingml/2006/table">
            <a:tbl>
              <a:tblPr>
                <a:tableStyleId>{5C22544A-7EE6-4342-B048-85BDC9FD1C3A}</a:tableStyleId>
              </a:tblPr>
              <a:tblGrid>
                <a:gridCol w="2321984">
                  <a:extLst>
                    <a:ext uri="{9D8B030D-6E8A-4147-A177-3AD203B41FA5}">
                      <a16:colId xmlns:a16="http://schemas.microsoft.com/office/drawing/2014/main" val="3955492166"/>
                    </a:ext>
                  </a:extLst>
                </a:gridCol>
                <a:gridCol w="8515879">
                  <a:extLst>
                    <a:ext uri="{9D8B030D-6E8A-4147-A177-3AD203B41FA5}">
                      <a16:colId xmlns:a16="http://schemas.microsoft.com/office/drawing/2014/main" val="4124356177"/>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类别归属</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u="sng" kern="100">
                          <a:solidFill>
                            <a:srgbClr val="002060"/>
                          </a:solidFill>
                          <a:effectLst/>
                          <a:latin typeface="黑体" pitchFamily="49" charset="-122"/>
                          <a:ea typeface="黑体" pitchFamily="49" charset="-122"/>
                        </a:rPr>
                        <a:t>非补偿性工资差别</a:t>
                      </a:r>
                      <a:r>
                        <a:rPr lang="en-US" sz="1800" b="1" u="sng" kern="100">
                          <a:solidFill>
                            <a:srgbClr val="002060"/>
                          </a:solidFill>
                          <a:effectLst/>
                          <a:latin typeface="黑体" pitchFamily="49" charset="-122"/>
                          <a:ea typeface="黑体" pitchFamily="49" charset="-122"/>
                        </a:rPr>
                        <a:t>: </a:t>
                      </a:r>
                      <a:r>
                        <a:rPr lang="zh-CN" sz="1800" b="1" u="sng" kern="100">
                          <a:solidFill>
                            <a:srgbClr val="002060"/>
                          </a:solidFill>
                          <a:effectLst/>
                          <a:latin typeface="黑体" pitchFamily="49" charset="-122"/>
                          <a:ea typeface="黑体" pitchFamily="49" charset="-122"/>
                        </a:rPr>
                        <a:t>最重要的一种是竞争性工资差别。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4614983"/>
                  </a:ext>
                </a:extLst>
              </a:tr>
              <a:tr h="0">
                <a:tc>
                  <a:txBody>
                    <a:bodyPr/>
                    <a:lstStyle/>
                    <a:p>
                      <a:pPr algn="l">
                        <a:spcAft>
                          <a:spcPts val="0"/>
                        </a:spcAft>
                      </a:pPr>
                      <a:r>
                        <a:rPr lang="zh-CN" sz="1800" b="1" kern="100">
                          <a:solidFill>
                            <a:srgbClr val="002060"/>
                          </a:solidFill>
                          <a:effectLst/>
                          <a:latin typeface="黑体" pitchFamily="49" charset="-122"/>
                          <a:ea typeface="黑体" pitchFamily="49" charset="-122"/>
                        </a:rPr>
                        <a:t>竞争性工资差别概念</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所谓竞争性工资差别，指的是在劳动力和生产资料可以充分流动的竞争性条件下，劳动者之间所存在的工资差别。</a:t>
                      </a:r>
                      <a:r>
                        <a:rPr lang="zh-CN" sz="1800" b="1" u="sng" kern="100" dirty="0">
                          <a:solidFill>
                            <a:srgbClr val="002060"/>
                          </a:solidFill>
                          <a:effectLst/>
                          <a:latin typeface="黑体" pitchFamily="49" charset="-122"/>
                          <a:ea typeface="黑体" pitchFamily="49" charset="-122"/>
                        </a:rPr>
                        <a:t>也叫技能性工资差别</a:t>
                      </a:r>
                      <a:r>
                        <a:rPr lang="zh-CN" sz="1800" b="1" kern="10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719466543"/>
                  </a:ext>
                </a:extLst>
              </a:tr>
              <a:tr h="546735">
                <a:tc>
                  <a:txBody>
                    <a:bodyPr/>
                    <a:lstStyle/>
                    <a:p>
                      <a:pPr algn="just">
                        <a:spcAft>
                          <a:spcPts val="0"/>
                        </a:spcAft>
                      </a:pPr>
                      <a:r>
                        <a:rPr lang="zh-CN" sz="1800" b="1" kern="100">
                          <a:solidFill>
                            <a:srgbClr val="002060"/>
                          </a:solidFill>
                          <a:effectLst/>
                          <a:latin typeface="黑体" pitchFamily="49" charset="-122"/>
                          <a:ea typeface="黑体" pitchFamily="49" charset="-122"/>
                        </a:rPr>
                        <a:t>产生的原因</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●竞争性工资差别理论认为：</a:t>
                      </a:r>
                      <a:r>
                        <a:rPr lang="zh-CN" sz="1800" b="1" u="sng" kern="100" dirty="0">
                          <a:solidFill>
                            <a:srgbClr val="002060"/>
                          </a:solidFill>
                          <a:effectLst/>
                          <a:latin typeface="黑体" pitchFamily="49" charset="-122"/>
                          <a:ea typeface="黑体" pitchFamily="49" charset="-122"/>
                        </a:rPr>
                        <a:t>竞争既是使不同质的劳动者产生工资收入差别的原因，也是导致不同质劳动者之间流动的原因。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73207213"/>
                  </a:ext>
                </a:extLst>
              </a:tr>
            </a:tbl>
          </a:graphicData>
        </a:graphic>
      </p:graphicFrame>
    </p:spTree>
    <p:extLst>
      <p:ext uri="{BB962C8B-B14F-4D97-AF65-F5344CB8AC3E}">
        <p14:creationId xmlns:p14="http://schemas.microsoft.com/office/powerpoint/2010/main" val="473876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093992E-9566-42AF-B51C-DAB01F9AE635}"/>
              </a:ext>
            </a:extLst>
          </p:cNvPr>
          <p:cNvSpPr/>
          <p:nvPr/>
        </p:nvSpPr>
        <p:spPr>
          <a:xfrm>
            <a:off x="865117" y="469582"/>
            <a:ext cx="2329164" cy="442878"/>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黑体" pitchFamily="49" charset="-122"/>
                <a:ea typeface="黑体" pitchFamily="49" charset="-122"/>
                <a:cs typeface="宋体" panose="02010600030101010101" pitchFamily="2" charset="-122"/>
              </a:rPr>
              <a:t>9.</a:t>
            </a:r>
            <a:r>
              <a:rPr lang="zh-CN" altLang="zh-CN" b="1" u="sng" kern="100" dirty="0">
                <a:solidFill>
                  <a:srgbClr val="993300"/>
                </a:solidFill>
                <a:latin typeface="黑体" pitchFamily="49" charset="-122"/>
                <a:ea typeface="黑体" pitchFamily="49" charset="-122"/>
                <a:cs typeface="宋体" panose="02010600030101010101" pitchFamily="2" charset="-122"/>
              </a:rPr>
              <a:t>垄断性工资差别</a:t>
            </a:r>
            <a:endParaRPr lang="zh-CN" altLang="zh-CN" sz="1600" kern="100" dirty="0">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9E3BC14D-DDDD-40BF-AAC8-6AAC1549239A}"/>
              </a:ext>
            </a:extLst>
          </p:cNvPr>
          <p:cNvGraphicFramePr>
            <a:graphicFrameLocks noGrp="1"/>
          </p:cNvGraphicFramePr>
          <p:nvPr>
            <p:extLst>
              <p:ext uri="{D42A27DB-BD31-4B8C-83A1-F6EECF244321}">
                <p14:modId xmlns:p14="http://schemas.microsoft.com/office/powerpoint/2010/main" val="2174194193"/>
              </p:ext>
            </p:extLst>
          </p:nvPr>
        </p:nvGraphicFramePr>
        <p:xfrm>
          <a:off x="958697" y="993105"/>
          <a:ext cx="10571315" cy="4937760"/>
        </p:xfrm>
        <a:graphic>
          <a:graphicData uri="http://schemas.openxmlformats.org/drawingml/2006/table">
            <a:tbl>
              <a:tblPr>
                <a:tableStyleId>{5C22544A-7EE6-4342-B048-85BDC9FD1C3A}</a:tableStyleId>
              </a:tblPr>
              <a:tblGrid>
                <a:gridCol w="2454409">
                  <a:extLst>
                    <a:ext uri="{9D8B030D-6E8A-4147-A177-3AD203B41FA5}">
                      <a16:colId xmlns:a16="http://schemas.microsoft.com/office/drawing/2014/main" val="699917411"/>
                    </a:ext>
                  </a:extLst>
                </a:gridCol>
                <a:gridCol w="8116906">
                  <a:extLst>
                    <a:ext uri="{9D8B030D-6E8A-4147-A177-3AD203B41FA5}">
                      <a16:colId xmlns:a16="http://schemas.microsoft.com/office/drawing/2014/main" val="3388704534"/>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类别归属</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非补偿性工资差别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28915266"/>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产生的主要原因</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不同质劳动者之间的流动受到了自然或者非自然的力量的限制。</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13105633"/>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3.</a:t>
                      </a:r>
                      <a:r>
                        <a:rPr lang="zh-CN" sz="1800" b="1" u="sng" kern="100">
                          <a:solidFill>
                            <a:srgbClr val="002060"/>
                          </a:solidFill>
                          <a:effectLst/>
                          <a:latin typeface="黑体" pitchFamily="49" charset="-122"/>
                          <a:ea typeface="黑体" pitchFamily="49" charset="-122"/>
                        </a:rPr>
                        <a:t>非自然性垄断</a:t>
                      </a:r>
                      <a:r>
                        <a:rPr lang="zh-CN" sz="1800" b="1" kern="100">
                          <a:solidFill>
                            <a:srgbClr val="002060"/>
                          </a:solidFill>
                          <a:effectLst/>
                          <a:latin typeface="黑体" pitchFamily="49" charset="-122"/>
                          <a:ea typeface="黑体" pitchFamily="49" charset="-122"/>
                        </a:rPr>
                        <a:t>所造成的收入差别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某种职业所需要的劳动力出现短缺，但受外力限制（如工会、国家行政权力甚至社会经济体制的限制）其他劳动者又无法转入这个职业就业，从而使从事这一职业的原有劳动者保持了垄断地位，获得了垄断性工资收入。</a:t>
                      </a:r>
                      <a:r>
                        <a:rPr lang="zh-CN" sz="1800" b="1" u="sng" kern="100" dirty="0">
                          <a:solidFill>
                            <a:srgbClr val="002060"/>
                          </a:solidFill>
                          <a:effectLst/>
                          <a:latin typeface="黑体" pitchFamily="49" charset="-122"/>
                          <a:ea typeface="黑体" pitchFamily="49" charset="-122"/>
                        </a:rPr>
                        <a:t>导致垄断性工资收入形成的这种外部原因也可称为制度性原因。制度性原因</a:t>
                      </a:r>
                      <a:r>
                        <a:rPr lang="zh-CN" sz="1800" b="1" kern="100" dirty="0">
                          <a:solidFill>
                            <a:srgbClr val="002060"/>
                          </a:solidFill>
                          <a:effectLst/>
                          <a:latin typeface="黑体" pitchFamily="49" charset="-122"/>
                          <a:ea typeface="黑体" pitchFamily="49" charset="-122"/>
                        </a:rPr>
                        <a:t>都可以归结到</a:t>
                      </a:r>
                      <a:r>
                        <a:rPr lang="zh-CN" sz="1800" b="1" u="sng" kern="100" dirty="0">
                          <a:solidFill>
                            <a:srgbClr val="002060"/>
                          </a:solidFill>
                          <a:effectLst/>
                          <a:latin typeface="黑体" pitchFamily="49" charset="-122"/>
                          <a:ea typeface="黑体" pitchFamily="49" charset="-122"/>
                        </a:rPr>
                        <a:t>市场发育不全和市场失</a:t>
                      </a:r>
                      <a:r>
                        <a:rPr lang="zh-CN" altLang="en-US" sz="1800" b="1" u="sng" kern="100" dirty="0">
                          <a:solidFill>
                            <a:srgbClr val="002060"/>
                          </a:solidFill>
                          <a:effectLst/>
                          <a:latin typeface="黑体" pitchFamily="49" charset="-122"/>
                          <a:ea typeface="黑体" pitchFamily="49" charset="-122"/>
                        </a:rPr>
                        <a:t>灵</a:t>
                      </a:r>
                      <a:r>
                        <a:rPr lang="zh-CN" sz="1800" b="1" kern="10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69509701"/>
                  </a:ext>
                </a:extLst>
              </a:tr>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4.</a:t>
                      </a:r>
                      <a:r>
                        <a:rPr lang="zh-CN" sz="1800" b="1" u="sng" kern="100" dirty="0">
                          <a:solidFill>
                            <a:srgbClr val="002060"/>
                          </a:solidFill>
                          <a:effectLst/>
                          <a:latin typeface="黑体" pitchFamily="49" charset="-122"/>
                          <a:ea typeface="黑体" pitchFamily="49" charset="-122"/>
                        </a:rPr>
                        <a:t>自然性垄断</a:t>
                      </a:r>
                      <a:r>
                        <a:rPr lang="zh-CN" sz="1800" b="1" kern="100" dirty="0">
                          <a:solidFill>
                            <a:srgbClr val="002060"/>
                          </a:solidFill>
                          <a:effectLst/>
                          <a:latin typeface="黑体" pitchFamily="49" charset="-122"/>
                          <a:ea typeface="黑体" pitchFamily="49" charset="-122"/>
                        </a:rPr>
                        <a:t>所造成的工资差别</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从事某职业的劳动力</a:t>
                      </a:r>
                      <a:r>
                        <a:rPr lang="zh-CN" sz="1800" b="1" u="sng" kern="100" dirty="0">
                          <a:solidFill>
                            <a:srgbClr val="002060"/>
                          </a:solidFill>
                          <a:effectLst/>
                          <a:latin typeface="黑体" pitchFamily="49" charset="-122"/>
                          <a:ea typeface="黑体" pitchFamily="49" charset="-122"/>
                        </a:rPr>
                        <a:t>非常稀缺或较为稀缺</a:t>
                      </a:r>
                      <a:r>
                        <a:rPr lang="zh-CN" sz="1800" b="1" kern="100" dirty="0">
                          <a:solidFill>
                            <a:srgbClr val="002060"/>
                          </a:solidFill>
                          <a:effectLst/>
                          <a:latin typeface="黑体" pitchFamily="49" charset="-122"/>
                          <a:ea typeface="黑体" pitchFamily="49" charset="-122"/>
                        </a:rPr>
                        <a:t>，但由于这种劳动力在质量上的自然特征或其质量要求，使得对这种劳动力的补充很难实现或很难马上实现，即其他职业中的劳动者或新增劳动者很难通短期的学习和训练迅速转移到这种职业的劳动岗位上来，从而</a:t>
                      </a:r>
                      <a:r>
                        <a:rPr lang="zh-CN" sz="1800" b="1" u="sng" kern="100" dirty="0">
                          <a:solidFill>
                            <a:srgbClr val="002060"/>
                          </a:solidFill>
                          <a:effectLst/>
                          <a:latin typeface="黑体" pitchFamily="49" charset="-122"/>
                          <a:ea typeface="黑体" pitchFamily="49" charset="-122"/>
                        </a:rPr>
                        <a:t>使从事这一职业的劳动者保持了垄断地位，获得了垄断性工资收入。</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u="sng" kern="100" dirty="0">
                          <a:solidFill>
                            <a:srgbClr val="002060"/>
                          </a:solidFill>
                          <a:effectLst/>
                          <a:latin typeface="黑体" pitchFamily="49" charset="-122"/>
                          <a:ea typeface="黑体" pitchFamily="49" charset="-122"/>
                        </a:rPr>
                        <a:t>(2)</a:t>
                      </a:r>
                      <a:r>
                        <a:rPr lang="zh-CN" sz="1800" b="1" u="sng" kern="100" dirty="0">
                          <a:solidFill>
                            <a:srgbClr val="002060"/>
                          </a:solidFill>
                          <a:effectLst/>
                          <a:latin typeface="黑体" pitchFamily="49" charset="-122"/>
                          <a:ea typeface="黑体" pitchFamily="49" charset="-122"/>
                        </a:rPr>
                        <a:t>这种垄断性工资收入也可叫做租金性工资收入</a:t>
                      </a:r>
                      <a:r>
                        <a:rPr lang="zh-CN" sz="1800" b="1" kern="100" dirty="0">
                          <a:solidFill>
                            <a:srgbClr val="002060"/>
                          </a:solidFill>
                          <a:effectLst/>
                          <a:latin typeface="黑体" pitchFamily="49" charset="-122"/>
                          <a:ea typeface="黑体" pitchFamily="49" charset="-122"/>
                        </a:rPr>
                        <a:t>。即：使用他们而付出的价格，</a:t>
                      </a:r>
                      <a:r>
                        <a:rPr lang="zh-CN" sz="1800" b="1" u="sng" kern="100" dirty="0">
                          <a:solidFill>
                            <a:srgbClr val="002060"/>
                          </a:solidFill>
                          <a:effectLst/>
                          <a:latin typeface="黑体" pitchFamily="49" charset="-122"/>
                          <a:ea typeface="黑体" pitchFamily="49" charset="-122"/>
                        </a:rPr>
                        <a:t>不是取决于他们本身的劳动价值，而是取决于社会对他们的需求。最典型的是文体影视“明星”们的收入。</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u="sng" kern="100" dirty="0">
                          <a:solidFill>
                            <a:srgbClr val="002060"/>
                          </a:solidFill>
                          <a:effectLst/>
                          <a:latin typeface="黑体" pitchFamily="49" charset="-122"/>
                          <a:ea typeface="黑体" pitchFamily="49" charset="-122"/>
                        </a:rPr>
                        <a:t>(3)</a:t>
                      </a:r>
                      <a:r>
                        <a:rPr lang="zh-CN" sz="1800" b="1" u="sng" kern="100" dirty="0">
                          <a:solidFill>
                            <a:srgbClr val="002060"/>
                          </a:solidFill>
                          <a:effectLst/>
                          <a:latin typeface="黑体" pitchFamily="49" charset="-122"/>
                          <a:ea typeface="黑体" pitchFamily="49" charset="-122"/>
                        </a:rPr>
                        <a:t>比较合理的政策：课以重税并强化管理，税率可以远超过普通人的个人所得税。简单的道德谴责或者不规范的行政或经济制裁，都不是处理这种高额工资收入的理想办法</a:t>
                      </a:r>
                      <a:r>
                        <a:rPr lang="zh-CN" sz="1800" b="1" kern="10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964658415"/>
                  </a:ext>
                </a:extLst>
              </a:tr>
            </a:tbl>
          </a:graphicData>
        </a:graphic>
      </p:graphicFrame>
    </p:spTree>
    <p:extLst>
      <p:ext uri="{BB962C8B-B14F-4D97-AF65-F5344CB8AC3E}">
        <p14:creationId xmlns:p14="http://schemas.microsoft.com/office/powerpoint/2010/main" val="7738030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CD42904A-1A6C-4FEB-AB27-789AAF2F9C41}"/>
              </a:ext>
            </a:extLst>
          </p:cNvPr>
          <p:cNvSpPr/>
          <p:nvPr/>
        </p:nvSpPr>
        <p:spPr>
          <a:xfrm>
            <a:off x="602252" y="523840"/>
            <a:ext cx="4305666" cy="442878"/>
          </a:xfrm>
          <a:prstGeom prst="rect">
            <a:avLst/>
          </a:prstGeom>
        </p:spPr>
        <p:txBody>
          <a:bodyPr wrap="none">
            <a:spAutoFit/>
          </a:bodyPr>
          <a:lstStyle/>
          <a:p>
            <a:pPr indent="280670">
              <a:lnSpc>
                <a:spcPct val="150000"/>
              </a:lnSpc>
            </a:pPr>
            <a:r>
              <a:rPr lang="en-US" altLang="zh-CN" b="1" u="sng" kern="100" dirty="0">
                <a:solidFill>
                  <a:srgbClr val="993300"/>
                </a:solidFill>
                <a:latin typeface="黑体" pitchFamily="49" charset="-122"/>
                <a:ea typeface="黑体" pitchFamily="49" charset="-122"/>
                <a:cs typeface="宋体" panose="02010600030101010101" pitchFamily="2" charset="-122"/>
              </a:rPr>
              <a:t>10.</a:t>
            </a:r>
            <a:r>
              <a:rPr lang="zh-CN" altLang="zh-CN" b="1" u="sng" kern="0" dirty="0">
                <a:solidFill>
                  <a:srgbClr val="993300"/>
                </a:solidFill>
                <a:latin typeface="黑体" pitchFamily="49" charset="-122"/>
                <a:ea typeface="黑体" pitchFamily="49" charset="-122"/>
                <a:cs typeface="宋体" panose="02010600030101010101" pitchFamily="2" charset="-122"/>
              </a:rPr>
              <a:t>男性和女性之间的工资性报酬差别</a:t>
            </a:r>
            <a:endParaRPr lang="zh-CN" altLang="zh-CN" sz="1600" kern="100" dirty="0">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14CC75D6-6608-40E8-AEAC-7989A4130A8A}"/>
              </a:ext>
            </a:extLst>
          </p:cNvPr>
          <p:cNvGraphicFramePr>
            <a:graphicFrameLocks noGrp="1"/>
          </p:cNvGraphicFramePr>
          <p:nvPr>
            <p:extLst>
              <p:ext uri="{D42A27DB-BD31-4B8C-83A1-F6EECF244321}">
                <p14:modId xmlns:p14="http://schemas.microsoft.com/office/powerpoint/2010/main" val="4264403362"/>
              </p:ext>
            </p:extLst>
          </p:nvPr>
        </p:nvGraphicFramePr>
        <p:xfrm>
          <a:off x="692150" y="993105"/>
          <a:ext cx="10837863" cy="1097280"/>
        </p:xfrm>
        <a:graphic>
          <a:graphicData uri="http://schemas.openxmlformats.org/drawingml/2006/table">
            <a:tbl>
              <a:tblPr>
                <a:tableStyleId>{5C22544A-7EE6-4342-B048-85BDC9FD1C3A}</a:tableStyleId>
              </a:tblPr>
              <a:tblGrid>
                <a:gridCol w="3073269">
                  <a:extLst>
                    <a:ext uri="{9D8B030D-6E8A-4147-A177-3AD203B41FA5}">
                      <a16:colId xmlns:a16="http://schemas.microsoft.com/office/drawing/2014/main" val="1551426039"/>
                    </a:ext>
                  </a:extLst>
                </a:gridCol>
                <a:gridCol w="7764594">
                  <a:extLst>
                    <a:ext uri="{9D8B030D-6E8A-4147-A177-3AD203B41FA5}">
                      <a16:colId xmlns:a16="http://schemas.microsoft.com/office/drawing/2014/main" val="1122001443"/>
                    </a:ext>
                  </a:extLst>
                </a:gridCol>
              </a:tblGrid>
              <a:tr h="666750">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形成的原因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a:t>
                      </a:r>
                      <a:r>
                        <a:rPr lang="en-US" sz="1800" b="1" kern="0">
                          <a:solidFill>
                            <a:srgbClr val="002060"/>
                          </a:solidFill>
                          <a:effectLst/>
                          <a:latin typeface="黑体" pitchFamily="49" charset="-122"/>
                          <a:ea typeface="黑体" pitchFamily="49" charset="-122"/>
                        </a:rPr>
                        <a:t>1</a:t>
                      </a:r>
                      <a:r>
                        <a:rPr lang="zh-CN" sz="1800" b="1" kern="0">
                          <a:solidFill>
                            <a:srgbClr val="002060"/>
                          </a:solidFill>
                          <a:effectLst/>
                          <a:latin typeface="黑体" pitchFamily="49" charset="-122"/>
                          <a:ea typeface="黑体" pitchFamily="49" charset="-122"/>
                        </a:rPr>
                        <a:t>）年龄和受教育程度</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a:t>
                      </a:r>
                      <a:r>
                        <a:rPr lang="en-US" sz="1800" b="1" kern="0">
                          <a:solidFill>
                            <a:srgbClr val="002060"/>
                          </a:solidFill>
                          <a:effectLst/>
                          <a:latin typeface="黑体" pitchFamily="49" charset="-122"/>
                          <a:ea typeface="黑体" pitchFamily="49" charset="-122"/>
                        </a:rPr>
                        <a:t>2</a:t>
                      </a:r>
                      <a:r>
                        <a:rPr lang="zh-CN" sz="1800" b="1" kern="0">
                          <a:solidFill>
                            <a:srgbClr val="002060"/>
                          </a:solidFill>
                          <a:effectLst/>
                          <a:latin typeface="黑体" pitchFamily="49" charset="-122"/>
                          <a:ea typeface="黑体" pitchFamily="49" charset="-122"/>
                        </a:rPr>
                        <a:t>）职业</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a:t>
                      </a:r>
                      <a:r>
                        <a:rPr lang="en-US" sz="1800" b="1" kern="0">
                          <a:solidFill>
                            <a:srgbClr val="002060"/>
                          </a:solidFill>
                          <a:effectLst/>
                          <a:latin typeface="黑体" pitchFamily="49" charset="-122"/>
                          <a:ea typeface="黑体" pitchFamily="49" charset="-122"/>
                        </a:rPr>
                        <a:t>3</a:t>
                      </a:r>
                      <a:r>
                        <a:rPr lang="zh-CN" sz="1800" b="1" kern="0">
                          <a:solidFill>
                            <a:srgbClr val="002060"/>
                          </a:solidFill>
                          <a:effectLst/>
                          <a:latin typeface="黑体" pitchFamily="49" charset="-122"/>
                          <a:ea typeface="黑体" pitchFamily="49" charset="-122"/>
                        </a:rPr>
                        <a:t>）工时和工作经验</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29071765"/>
                  </a:ext>
                </a:extLst>
              </a:tr>
              <a:tr h="0">
                <a:tc>
                  <a:txBody>
                    <a:bodyPr/>
                    <a:lstStyle/>
                    <a:p>
                      <a:pPr algn="l">
                        <a:spcAft>
                          <a:spcPts val="0"/>
                        </a:spcAft>
                      </a:pPr>
                      <a:r>
                        <a:rPr lang="en-US" sz="1800" b="1" kern="0">
                          <a:solidFill>
                            <a:srgbClr val="002060"/>
                          </a:solidFill>
                          <a:effectLst/>
                          <a:latin typeface="黑体" pitchFamily="49" charset="-122"/>
                          <a:ea typeface="黑体" pitchFamily="49" charset="-122"/>
                        </a:rPr>
                        <a:t>2.</a:t>
                      </a:r>
                      <a:r>
                        <a:rPr lang="zh-CN" sz="1800" b="1" kern="0">
                          <a:solidFill>
                            <a:srgbClr val="002060"/>
                          </a:solidFill>
                          <a:effectLst/>
                          <a:latin typeface="黑体" pitchFamily="49" charset="-122"/>
                          <a:ea typeface="黑体" pitchFamily="49" charset="-122"/>
                        </a:rPr>
                        <a:t>未能得到解释的收入差别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很可能是由于在劳动力市场上</a:t>
                      </a:r>
                      <a:r>
                        <a:rPr lang="zh-CN" sz="1800" b="1" u="sng" kern="0" dirty="0">
                          <a:solidFill>
                            <a:srgbClr val="002060"/>
                          </a:solidFill>
                          <a:effectLst/>
                          <a:latin typeface="黑体" pitchFamily="49" charset="-122"/>
                          <a:ea typeface="黑体" pitchFamily="49" charset="-122"/>
                        </a:rPr>
                        <a:t>存在歧视现象</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13814515"/>
                  </a:ext>
                </a:extLst>
              </a:tr>
            </a:tbl>
          </a:graphicData>
        </a:graphic>
      </p:graphicFrame>
      <p:sp>
        <p:nvSpPr>
          <p:cNvPr id="8" name="矩形 7">
            <a:extLst>
              <a:ext uri="{FF2B5EF4-FFF2-40B4-BE49-F238E27FC236}">
                <a16:creationId xmlns:a16="http://schemas.microsoft.com/office/drawing/2014/main" id="{65D42CFF-1CE6-48DC-AAC3-B124B60FE356}"/>
              </a:ext>
            </a:extLst>
          </p:cNvPr>
          <p:cNvSpPr/>
          <p:nvPr/>
        </p:nvSpPr>
        <p:spPr>
          <a:xfrm>
            <a:off x="895350" y="2147560"/>
            <a:ext cx="2584425" cy="369332"/>
          </a:xfrm>
          <a:prstGeom prst="rect">
            <a:avLst/>
          </a:prstGeom>
        </p:spPr>
        <p:txBody>
          <a:bodyPr wrap="none">
            <a:spAutoFit/>
          </a:bodyPr>
          <a:lstStyle/>
          <a:p>
            <a:r>
              <a:rPr lang="en-US" altLang="zh-CN" b="1" u="sng" kern="100" dirty="0">
                <a:solidFill>
                  <a:srgbClr val="993300"/>
                </a:solidFill>
                <a:ea typeface="宋体" panose="02010600030101010101" pitchFamily="2" charset="-122"/>
                <a:cs typeface="宋体" panose="02010600030101010101" pitchFamily="2" charset="-122"/>
              </a:rPr>
              <a:t>11.</a:t>
            </a:r>
            <a:r>
              <a:rPr lang="zh-CN" altLang="zh-CN" b="1" u="sng" dirty="0">
                <a:solidFill>
                  <a:srgbClr val="993300"/>
                </a:solidFill>
                <a:ea typeface="宋体" panose="02010600030101010101" pitchFamily="2" charset="-122"/>
                <a:cs typeface="宋体" panose="02010600030101010101" pitchFamily="2" charset="-122"/>
              </a:rPr>
              <a:t>歧视的界定及其分类</a:t>
            </a:r>
            <a:endParaRPr lang="zh-CN" altLang="en-US" dirty="0"/>
          </a:p>
        </p:txBody>
      </p:sp>
      <p:graphicFrame>
        <p:nvGraphicFramePr>
          <p:cNvPr id="9" name="表格 8">
            <a:extLst>
              <a:ext uri="{FF2B5EF4-FFF2-40B4-BE49-F238E27FC236}">
                <a16:creationId xmlns:a16="http://schemas.microsoft.com/office/drawing/2014/main" id="{4429E3F9-C90B-4A7C-B647-B7A703332AD3}"/>
              </a:ext>
            </a:extLst>
          </p:cNvPr>
          <p:cNvGraphicFramePr>
            <a:graphicFrameLocks noGrp="1"/>
          </p:cNvGraphicFramePr>
          <p:nvPr>
            <p:extLst>
              <p:ext uri="{D42A27DB-BD31-4B8C-83A1-F6EECF244321}">
                <p14:modId xmlns:p14="http://schemas.microsoft.com/office/powerpoint/2010/main" val="762241310"/>
              </p:ext>
            </p:extLst>
          </p:nvPr>
        </p:nvGraphicFramePr>
        <p:xfrm>
          <a:off x="692149" y="2650913"/>
          <a:ext cx="10837863" cy="3566160"/>
        </p:xfrm>
        <a:graphic>
          <a:graphicData uri="http://schemas.openxmlformats.org/drawingml/2006/table">
            <a:tbl>
              <a:tblPr>
                <a:tableStyleId>{5C22544A-7EE6-4342-B048-85BDC9FD1C3A}</a:tableStyleId>
              </a:tblPr>
              <a:tblGrid>
                <a:gridCol w="1424518">
                  <a:extLst>
                    <a:ext uri="{9D8B030D-6E8A-4147-A177-3AD203B41FA5}">
                      <a16:colId xmlns:a16="http://schemas.microsoft.com/office/drawing/2014/main" val="1716935863"/>
                    </a:ext>
                  </a:extLst>
                </a:gridCol>
                <a:gridCol w="9413345">
                  <a:extLst>
                    <a:ext uri="{9D8B030D-6E8A-4147-A177-3AD203B41FA5}">
                      <a16:colId xmlns:a16="http://schemas.microsoft.com/office/drawing/2014/main" val="2802825739"/>
                    </a:ext>
                  </a:extLst>
                </a:gridCol>
              </a:tblGrid>
              <a:tr h="0">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歧视定义</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所谓歧视，在这里实际上是指劳动力市场歧视，它是指具有相同生产率特征的劳动者仅仅因为所属的人口群体的不同而受到区别对待。</a:t>
                      </a:r>
                      <a:r>
                        <a:rPr lang="zh-CN" sz="1800" b="1" u="sng" kern="0">
                          <a:solidFill>
                            <a:srgbClr val="002060"/>
                          </a:solidFill>
                          <a:effectLst/>
                          <a:latin typeface="黑体" pitchFamily="49" charset="-122"/>
                          <a:ea typeface="黑体" pitchFamily="49" charset="-122"/>
                        </a:rPr>
                        <a:t>劳动力市场歧视划分为工资歧视和职业歧视两种类型。</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41866776"/>
                  </a:ext>
                </a:extLst>
              </a:tr>
              <a:tr h="0">
                <a:tc>
                  <a:txBody>
                    <a:bodyPr/>
                    <a:lstStyle/>
                    <a:p>
                      <a:pPr algn="l">
                        <a:spcAft>
                          <a:spcPts val="0"/>
                        </a:spcAft>
                      </a:pPr>
                      <a:r>
                        <a:rPr lang="en-US" sz="1800" b="1" kern="0">
                          <a:solidFill>
                            <a:srgbClr val="002060"/>
                          </a:solidFill>
                          <a:effectLst/>
                          <a:latin typeface="黑体" pitchFamily="49" charset="-122"/>
                          <a:ea typeface="黑体" pitchFamily="49" charset="-122"/>
                        </a:rPr>
                        <a:t>2.</a:t>
                      </a:r>
                      <a:r>
                        <a:rPr lang="zh-CN" sz="1800" b="1" kern="0">
                          <a:solidFill>
                            <a:srgbClr val="002060"/>
                          </a:solidFill>
                          <a:effectLst/>
                          <a:latin typeface="黑体" pitchFamily="49" charset="-122"/>
                          <a:ea typeface="黑体" pitchFamily="49" charset="-122"/>
                        </a:rPr>
                        <a:t>工资歧视</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工资歧视是指雇主针对既定的生产率特征支付的价格因劳动者所属的人口群体不同而呈现系统性的差别。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15431215"/>
                  </a:ext>
                </a:extLst>
              </a:tr>
              <a:tr h="0">
                <a:tc rowSpan="2">
                  <a:txBody>
                    <a:bodyPr/>
                    <a:lstStyle/>
                    <a:p>
                      <a:pPr algn="l">
                        <a:spcAft>
                          <a:spcPts val="0"/>
                        </a:spcAft>
                      </a:pPr>
                      <a:r>
                        <a:rPr lang="en-US" sz="1800" b="1" kern="0" dirty="0">
                          <a:solidFill>
                            <a:srgbClr val="002060"/>
                          </a:solidFill>
                          <a:effectLst/>
                          <a:latin typeface="黑体" pitchFamily="49" charset="-122"/>
                          <a:ea typeface="黑体" pitchFamily="49" charset="-122"/>
                        </a:rPr>
                        <a:t>3.</a:t>
                      </a:r>
                      <a:r>
                        <a:rPr lang="zh-CN" sz="1800" b="1" kern="0" dirty="0">
                          <a:solidFill>
                            <a:srgbClr val="002060"/>
                          </a:solidFill>
                          <a:effectLst/>
                          <a:latin typeface="黑体" pitchFamily="49" charset="-122"/>
                          <a:ea typeface="黑体" pitchFamily="49" charset="-122"/>
                        </a:rPr>
                        <a:t>职业歧视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所谓职业歧视，是指对具有相同的受教育水平和其他生产率特征的不同类型的劳动者加以区别对待，将其中某一类或某些类别的劳动者有意安排到那些低工资的职业当中，或者是有意让这些类别的劳动者去承担工作责任要求较低的工作岗位，而把那些高工资岗位留给某些</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特定类型的劳动者。</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30255013"/>
                  </a:ext>
                </a:extLst>
              </a:tr>
              <a:tr h="198120">
                <a:tc vMerge="1">
                  <a:txBody>
                    <a:bodyPr/>
                    <a:lstStyle/>
                    <a:p>
                      <a:endParaRPr lang="zh-CN" altLang="en-US"/>
                    </a:p>
                  </a:txBody>
                  <a:tcPr/>
                </a:tc>
                <a:tc>
                  <a:txBody>
                    <a:bodyPr/>
                    <a:lstStyle/>
                    <a:p>
                      <a:pPr algn="l">
                        <a:spcAft>
                          <a:spcPts val="0"/>
                        </a:spcAft>
                      </a:pPr>
                      <a:r>
                        <a:rPr lang="zh-CN" sz="1800" b="1" kern="0" dirty="0">
                          <a:solidFill>
                            <a:srgbClr val="002060"/>
                          </a:solidFill>
                          <a:effectLst/>
                          <a:latin typeface="黑体" pitchFamily="49" charset="-122"/>
                          <a:ea typeface="黑体" pitchFamily="49" charset="-122"/>
                        </a:rPr>
                        <a:t>●所谓职业隔离，是指一个人口群体内部的职业分布与其他人口群体内部的职业分布存在很大差异的情况。</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a:t>
                      </a:r>
                      <a:r>
                        <a:rPr lang="zh-CN" sz="1800" b="1" u="sng" kern="0" dirty="0">
                          <a:solidFill>
                            <a:srgbClr val="002060"/>
                          </a:solidFill>
                          <a:effectLst/>
                          <a:latin typeface="黑体" pitchFamily="49" charset="-122"/>
                          <a:ea typeface="黑体" pitchFamily="49" charset="-122"/>
                        </a:rPr>
                        <a:t>衡量职业隔离的指标—差异指数</a:t>
                      </a:r>
                      <a:r>
                        <a:rPr lang="zh-CN" sz="1800" b="1" kern="0" dirty="0">
                          <a:solidFill>
                            <a:srgbClr val="002060"/>
                          </a:solidFill>
                          <a:effectLst/>
                          <a:latin typeface="黑体" pitchFamily="49" charset="-122"/>
                          <a:ea typeface="黑体" pitchFamily="49" charset="-122"/>
                        </a:rPr>
                        <a:t>。</a:t>
                      </a:r>
                      <a:r>
                        <a:rPr lang="zh-CN" sz="1800" b="1" u="sng" kern="0" dirty="0">
                          <a:solidFill>
                            <a:srgbClr val="002060"/>
                          </a:solidFill>
                          <a:effectLst/>
                          <a:latin typeface="黑体" pitchFamily="49" charset="-122"/>
                          <a:ea typeface="黑体" pitchFamily="49" charset="-122"/>
                        </a:rPr>
                        <a:t>如果所有的职业都是完全隔离的，则这一指数的值等于100，而如果两种性别的劳动力在各种职业中的分布是完全相同的，则这一指数的值为零。</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36749521"/>
                  </a:ext>
                </a:extLst>
              </a:tr>
            </a:tbl>
          </a:graphicData>
        </a:graphic>
      </p:graphicFrame>
    </p:spTree>
    <p:extLst>
      <p:ext uri="{BB962C8B-B14F-4D97-AF65-F5344CB8AC3E}">
        <p14:creationId xmlns:p14="http://schemas.microsoft.com/office/powerpoint/2010/main" val="3733085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A0523AAB-AF1B-4FAC-9354-52E15DA4A1A8}"/>
              </a:ext>
            </a:extLst>
          </p:cNvPr>
          <p:cNvSpPr/>
          <p:nvPr/>
        </p:nvSpPr>
        <p:spPr>
          <a:xfrm>
            <a:off x="912283" y="586522"/>
            <a:ext cx="3526928" cy="369332"/>
          </a:xfrm>
          <a:prstGeom prst="rect">
            <a:avLst/>
          </a:prstGeom>
        </p:spPr>
        <p:txBody>
          <a:bodyPr wrap="none">
            <a:spAutoFit/>
          </a:bodyPr>
          <a:lstStyle/>
          <a:p>
            <a:r>
              <a:rPr lang="en-US" altLang="zh-CN" b="1" u="sng" kern="100" dirty="0">
                <a:solidFill>
                  <a:srgbClr val="993300"/>
                </a:solidFill>
                <a:ea typeface="宋体" panose="02010600030101010101" pitchFamily="2" charset="-122"/>
                <a:cs typeface="宋体" panose="02010600030101010101" pitchFamily="2" charset="-122"/>
              </a:rPr>
              <a:t>12.</a:t>
            </a:r>
            <a:r>
              <a:rPr lang="zh-CN" altLang="zh-CN" b="1" u="sng" dirty="0">
                <a:solidFill>
                  <a:srgbClr val="993300"/>
                </a:solidFill>
                <a:ea typeface="宋体" panose="02010600030101010101" pitchFamily="2" charset="-122"/>
                <a:cs typeface="宋体" panose="02010600030101010101" pitchFamily="2" charset="-122"/>
              </a:rPr>
              <a:t>关于歧视来源的市场歧视理论</a:t>
            </a:r>
            <a:endParaRPr lang="zh-CN" altLang="en-US" dirty="0"/>
          </a:p>
        </p:txBody>
      </p:sp>
      <p:graphicFrame>
        <p:nvGraphicFramePr>
          <p:cNvPr id="14" name="表格 13">
            <a:extLst>
              <a:ext uri="{FF2B5EF4-FFF2-40B4-BE49-F238E27FC236}">
                <a16:creationId xmlns:a16="http://schemas.microsoft.com/office/drawing/2014/main" id="{CA54D236-92E7-447D-B0C8-F6D0BEF2AB92}"/>
              </a:ext>
            </a:extLst>
          </p:cNvPr>
          <p:cNvGraphicFramePr>
            <a:graphicFrameLocks noGrp="1"/>
          </p:cNvGraphicFramePr>
          <p:nvPr>
            <p:extLst>
              <p:ext uri="{D42A27DB-BD31-4B8C-83A1-F6EECF244321}">
                <p14:modId xmlns:p14="http://schemas.microsoft.com/office/powerpoint/2010/main" val="3572862180"/>
              </p:ext>
            </p:extLst>
          </p:nvPr>
        </p:nvGraphicFramePr>
        <p:xfrm>
          <a:off x="692149" y="1130935"/>
          <a:ext cx="10837863" cy="54864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4176988423"/>
                    </a:ext>
                  </a:extLst>
                </a:gridCol>
              </a:tblGrid>
              <a:tr h="0">
                <a:tc>
                  <a:txBody>
                    <a:bodyPr/>
                    <a:lstStyle/>
                    <a:p>
                      <a:pPr algn="l">
                        <a:spcAft>
                          <a:spcPts val="0"/>
                        </a:spcAft>
                      </a:pPr>
                      <a:r>
                        <a:rPr lang="zh-CN" sz="1800" b="1" u="sng" kern="0" dirty="0">
                          <a:solidFill>
                            <a:srgbClr val="002060"/>
                          </a:solidFill>
                          <a:effectLst/>
                          <a:latin typeface="黑体" pitchFamily="49" charset="-122"/>
                          <a:ea typeface="黑体" pitchFamily="49" charset="-122"/>
                        </a:rPr>
                        <a:t>从歧视产生的根源的角度来看，经济学家们提出了三种可能的劳动力市场歧视来源，这就是个人偏见、统计性偏见、以及非竞争性歧视</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19243700"/>
                  </a:ext>
                </a:extLst>
              </a:tr>
            </a:tbl>
          </a:graphicData>
        </a:graphic>
      </p:graphicFrame>
      <p:sp>
        <p:nvSpPr>
          <p:cNvPr id="15" name="矩形 14">
            <a:extLst>
              <a:ext uri="{FF2B5EF4-FFF2-40B4-BE49-F238E27FC236}">
                <a16:creationId xmlns:a16="http://schemas.microsoft.com/office/drawing/2014/main" id="{78D1AC39-5947-4B62-A512-51EA49D0246F}"/>
              </a:ext>
            </a:extLst>
          </p:cNvPr>
          <p:cNvSpPr/>
          <p:nvPr/>
        </p:nvSpPr>
        <p:spPr>
          <a:xfrm>
            <a:off x="692150" y="1688782"/>
            <a:ext cx="1692771"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13.</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个人歧视</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AA39E9DD-3E47-4D6E-BEB7-5C7C415576A5}"/>
              </a:ext>
            </a:extLst>
          </p:cNvPr>
          <p:cNvGraphicFramePr>
            <a:graphicFrameLocks noGrp="1"/>
          </p:cNvGraphicFramePr>
          <p:nvPr>
            <p:extLst>
              <p:ext uri="{D42A27DB-BD31-4B8C-83A1-F6EECF244321}">
                <p14:modId xmlns:p14="http://schemas.microsoft.com/office/powerpoint/2010/main" val="184161395"/>
              </p:ext>
            </p:extLst>
          </p:nvPr>
        </p:nvGraphicFramePr>
        <p:xfrm>
          <a:off x="692149" y="2169160"/>
          <a:ext cx="10837863" cy="2468880"/>
        </p:xfrm>
        <a:graphic>
          <a:graphicData uri="http://schemas.openxmlformats.org/drawingml/2006/table">
            <a:tbl>
              <a:tblPr>
                <a:tableStyleId>{5C22544A-7EE6-4342-B048-85BDC9FD1C3A}</a:tableStyleId>
              </a:tblPr>
              <a:tblGrid>
                <a:gridCol w="933864">
                  <a:extLst>
                    <a:ext uri="{9D8B030D-6E8A-4147-A177-3AD203B41FA5}">
                      <a16:colId xmlns:a16="http://schemas.microsoft.com/office/drawing/2014/main" val="3200945060"/>
                    </a:ext>
                  </a:extLst>
                </a:gridCol>
                <a:gridCol w="1474786">
                  <a:extLst>
                    <a:ext uri="{9D8B030D-6E8A-4147-A177-3AD203B41FA5}">
                      <a16:colId xmlns:a16="http://schemas.microsoft.com/office/drawing/2014/main" val="2637409189"/>
                    </a:ext>
                  </a:extLst>
                </a:gridCol>
                <a:gridCol w="8429213">
                  <a:extLst>
                    <a:ext uri="{9D8B030D-6E8A-4147-A177-3AD203B41FA5}">
                      <a16:colId xmlns:a16="http://schemas.microsoft.com/office/drawing/2014/main" val="1062885221"/>
                    </a:ext>
                  </a:extLst>
                </a:gridCol>
              </a:tblGrid>
              <a:tr h="0">
                <a:tc gridSpan="2">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概念</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u="none" strike="noStrike" kern="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hMerge="1">
                  <a:txBody>
                    <a:bodyPr/>
                    <a:lstStyle/>
                    <a:p>
                      <a:endParaRPr lang="zh-CN" altLang="en-US"/>
                    </a:p>
                  </a:txBody>
                  <a:tcPr/>
                </a:tc>
                <a:tc>
                  <a:txBody>
                    <a:bodyPr/>
                    <a:lstStyle/>
                    <a:p>
                      <a:pPr algn="l">
                        <a:spcAft>
                          <a:spcPts val="0"/>
                        </a:spcAft>
                      </a:pPr>
                      <a:r>
                        <a:rPr lang="zh-CN" sz="1800" b="1" kern="0">
                          <a:solidFill>
                            <a:srgbClr val="002060"/>
                          </a:solidFill>
                          <a:effectLst/>
                          <a:latin typeface="黑体" pitchFamily="49" charset="-122"/>
                          <a:ea typeface="黑体" pitchFamily="49" charset="-122"/>
                        </a:rPr>
                        <a:t>所谓个人歧视，实际上是指</a:t>
                      </a:r>
                      <a:r>
                        <a:rPr lang="zh-CN" sz="1800" b="1" u="sng" kern="0">
                          <a:solidFill>
                            <a:srgbClr val="002060"/>
                          </a:solidFill>
                          <a:effectLst/>
                          <a:latin typeface="黑体" pitchFamily="49" charset="-122"/>
                          <a:ea typeface="黑体" pitchFamily="49" charset="-122"/>
                        </a:rPr>
                        <a:t>雇主、客户或者员工</a:t>
                      </a:r>
                      <a:r>
                        <a:rPr lang="zh-CN" sz="1800" b="1" kern="0">
                          <a:solidFill>
                            <a:srgbClr val="002060"/>
                          </a:solidFill>
                          <a:effectLst/>
                          <a:latin typeface="黑体" pitchFamily="49" charset="-122"/>
                          <a:ea typeface="黑体" pitchFamily="49" charset="-122"/>
                        </a:rPr>
                        <a:t>当中</a:t>
                      </a:r>
                      <a:r>
                        <a:rPr lang="zh-CN" sz="1800" b="1" u="sng" kern="0">
                          <a:solidFill>
                            <a:srgbClr val="002060"/>
                          </a:solidFill>
                          <a:effectLst/>
                          <a:latin typeface="黑体" pitchFamily="49" charset="-122"/>
                          <a:ea typeface="黑体" pitchFamily="49" charset="-122"/>
                        </a:rPr>
                        <a:t>至少有一方</a:t>
                      </a:r>
                      <a:r>
                        <a:rPr lang="zh-CN" sz="1800" b="1" kern="0">
                          <a:solidFill>
                            <a:srgbClr val="002060"/>
                          </a:solidFill>
                          <a:effectLst/>
                          <a:latin typeface="黑体" pitchFamily="49" charset="-122"/>
                          <a:ea typeface="黑体" pitchFamily="49" charset="-122"/>
                        </a:rPr>
                        <a:t>是对员工存在有偏见的，进而言之，他们具有不与某一特定人口群体中的人打交道的偏好。</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92327043"/>
                  </a:ext>
                </a:extLst>
              </a:tr>
              <a:tr h="0">
                <a:tc rowSpan="3">
                  <a:txBody>
                    <a:bodyPr/>
                    <a:lstStyle/>
                    <a:p>
                      <a:pPr algn="l">
                        <a:spcAft>
                          <a:spcPts val="0"/>
                        </a:spcAft>
                      </a:pPr>
                      <a:r>
                        <a:rPr lang="en-US" sz="1800" b="1" u="sng" kern="0">
                          <a:solidFill>
                            <a:srgbClr val="002060"/>
                          </a:solidFill>
                          <a:effectLst/>
                          <a:latin typeface="黑体" pitchFamily="49" charset="-122"/>
                          <a:ea typeface="黑体" pitchFamily="49" charset="-122"/>
                        </a:rPr>
                        <a:t>2.</a:t>
                      </a:r>
                      <a:r>
                        <a:rPr lang="zh-CN" sz="1800" b="1" u="sng" kern="0">
                          <a:solidFill>
                            <a:srgbClr val="002060"/>
                          </a:solidFill>
                          <a:effectLst/>
                          <a:latin typeface="黑体" pitchFamily="49" charset="-122"/>
                          <a:ea typeface="黑体" pitchFamily="49" charset="-122"/>
                        </a:rPr>
                        <a:t>来源</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雇主歧视</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雇主很可能因为某些特定的原因对某些特定类型的员工产生歧视。最有可能实施歧视的雇主往往是具有垄断地位的那些企业。</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42061343"/>
                  </a:ext>
                </a:extLst>
              </a:tr>
              <a:tr h="0">
                <a:tc vMerge="1">
                  <a:txBody>
                    <a:bodyPr/>
                    <a:lstStyle/>
                    <a:p>
                      <a:endParaRPr lang="zh-CN" altLang="en-US"/>
                    </a:p>
                  </a:txBody>
                  <a:tcPr/>
                </a:tc>
                <a:tc>
                  <a:txBody>
                    <a:bodyPr/>
                    <a:lstStyle/>
                    <a:p>
                      <a:pPr algn="l">
                        <a:spcAft>
                          <a:spcPts val="0"/>
                        </a:spcAft>
                      </a:pPr>
                      <a:r>
                        <a:rPr lang="zh-CN" sz="1800" b="1" kern="0" dirty="0">
                          <a:solidFill>
                            <a:srgbClr val="002060"/>
                          </a:solidFill>
                          <a:effectLst/>
                          <a:latin typeface="黑体" pitchFamily="49" charset="-122"/>
                          <a:ea typeface="黑体" pitchFamily="49" charset="-122"/>
                        </a:rPr>
                        <a:t>客户歧视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●顾客可能更偏好于让某种类型的劳动者来为自己提供服务，这就迫使雇主不得不根据自己希望服务的客户的偏好来雇佣员工。</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a:t>
                      </a:r>
                      <a:r>
                        <a:rPr lang="zh-CN" sz="1800" b="1" u="sng" kern="0">
                          <a:solidFill>
                            <a:srgbClr val="002060"/>
                          </a:solidFill>
                          <a:effectLst/>
                          <a:latin typeface="黑体" pitchFamily="49" charset="-122"/>
                          <a:ea typeface="黑体" pitchFamily="49" charset="-122"/>
                        </a:rPr>
                        <a:t>在那些与顾客有较多接触的职业中，是最容易出现职业隔离的。</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65480540"/>
                  </a:ext>
                </a:extLst>
              </a:tr>
              <a:tr h="518160">
                <a:tc vMerge="1">
                  <a:txBody>
                    <a:bodyPr/>
                    <a:lstStyle/>
                    <a:p>
                      <a:endParaRPr lang="zh-CN" altLang="en-US"/>
                    </a:p>
                  </a:txBody>
                  <a:tcPr/>
                </a:tc>
                <a:tc>
                  <a:txBody>
                    <a:bodyPr/>
                    <a:lstStyle/>
                    <a:p>
                      <a:pPr algn="l">
                        <a:spcAft>
                          <a:spcPts val="0"/>
                        </a:spcAft>
                      </a:pPr>
                      <a:r>
                        <a:rPr lang="zh-CN" sz="1800" b="1" kern="0" dirty="0">
                          <a:solidFill>
                            <a:srgbClr val="002060"/>
                          </a:solidFill>
                          <a:effectLst/>
                          <a:latin typeface="黑体" pitchFamily="49" charset="-122"/>
                          <a:ea typeface="黑体" pitchFamily="49" charset="-122"/>
                        </a:rPr>
                        <a:t>员工歧视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在某些情况下，某种类型的员工可能希望刻意避开那些他们自己不喜欢的属于某些特定人口群体的同事。</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63042190"/>
                  </a:ext>
                </a:extLst>
              </a:tr>
            </a:tbl>
          </a:graphicData>
        </a:graphic>
      </p:graphicFrame>
    </p:spTree>
    <p:extLst>
      <p:ext uri="{BB962C8B-B14F-4D97-AF65-F5344CB8AC3E}">
        <p14:creationId xmlns:p14="http://schemas.microsoft.com/office/powerpoint/2010/main" val="3733085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7925FD8E-64E0-4F55-8E5E-E3BD708DF6C3}"/>
              </a:ext>
            </a:extLst>
          </p:cNvPr>
          <p:cNvSpPr/>
          <p:nvPr/>
        </p:nvSpPr>
        <p:spPr>
          <a:xfrm>
            <a:off x="692150" y="515447"/>
            <a:ext cx="3552254" cy="460382"/>
          </a:xfrm>
          <a:prstGeom prst="rect">
            <a:avLst/>
          </a:prstGeom>
        </p:spPr>
        <p:txBody>
          <a:bodyPr wrap="none">
            <a:spAutoFit/>
          </a:bodyPr>
          <a:lstStyle/>
          <a:p>
            <a:pPr indent="280670">
              <a:lnSpc>
                <a:spcPct val="150000"/>
              </a:lnSpc>
            </a:pPr>
            <a:r>
              <a:rPr lang="en-US" altLang="zh-CN" b="1" u="sng" kern="100" dirty="0">
                <a:solidFill>
                  <a:srgbClr val="C00000"/>
                </a:solidFill>
                <a:latin typeface="Calibri" panose="020F0502020204030204" pitchFamily="34" charset="0"/>
                <a:ea typeface="宋体" panose="02010600030101010101" pitchFamily="2" charset="-122"/>
                <a:cs typeface="宋体" panose="02010600030101010101" pitchFamily="2" charset="-122"/>
              </a:rPr>
              <a:t>14.</a:t>
            </a:r>
            <a:r>
              <a:rPr lang="zh-CN" altLang="zh-CN" b="1" kern="0" dirty="0">
                <a:solidFill>
                  <a:srgbClr val="C00000"/>
                </a:solidFill>
                <a:latin typeface="Calibri" panose="020F0502020204030204" pitchFamily="34" charset="0"/>
                <a:ea typeface="宋体" panose="02010600030101010101" pitchFamily="2" charset="-122"/>
                <a:cs typeface="宋体" panose="02010600030101010101" pitchFamily="2" charset="-122"/>
              </a:rPr>
              <a:t>统计性歧视和非竞争性歧视</a:t>
            </a:r>
            <a:endParaRPr lang="zh-CN" altLang="zh-CN" sz="1600" kern="100" dirty="0">
              <a:solidFill>
                <a:srgbClr val="C00000"/>
              </a:solidFill>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E7159DC5-A561-43BE-9EB0-098F11BB2B4C}"/>
              </a:ext>
            </a:extLst>
          </p:cNvPr>
          <p:cNvGraphicFramePr>
            <a:graphicFrameLocks noGrp="1"/>
          </p:cNvGraphicFramePr>
          <p:nvPr>
            <p:extLst>
              <p:ext uri="{D42A27DB-BD31-4B8C-83A1-F6EECF244321}">
                <p14:modId xmlns:p14="http://schemas.microsoft.com/office/powerpoint/2010/main" val="1827884715"/>
              </p:ext>
            </p:extLst>
          </p:nvPr>
        </p:nvGraphicFramePr>
        <p:xfrm>
          <a:off x="680719" y="1083732"/>
          <a:ext cx="10849293" cy="2468880"/>
        </p:xfrm>
        <a:graphic>
          <a:graphicData uri="http://schemas.openxmlformats.org/drawingml/2006/table">
            <a:tbl>
              <a:tblPr>
                <a:tableStyleId>{5C22544A-7EE6-4342-B048-85BDC9FD1C3A}</a:tableStyleId>
              </a:tblPr>
              <a:tblGrid>
                <a:gridCol w="2328120">
                  <a:extLst>
                    <a:ext uri="{9D8B030D-6E8A-4147-A177-3AD203B41FA5}">
                      <a16:colId xmlns:a16="http://schemas.microsoft.com/office/drawing/2014/main" val="1625926222"/>
                    </a:ext>
                  </a:extLst>
                </a:gridCol>
                <a:gridCol w="8521173">
                  <a:extLst>
                    <a:ext uri="{9D8B030D-6E8A-4147-A177-3AD203B41FA5}">
                      <a16:colId xmlns:a16="http://schemas.microsoft.com/office/drawing/2014/main" val="1089444058"/>
                    </a:ext>
                  </a:extLst>
                </a:gridCol>
              </a:tblGrid>
              <a:tr h="0">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统计性歧视</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marL="342900" lvl="0" indent="-342900" algn="l">
                        <a:spcAft>
                          <a:spcPts val="0"/>
                        </a:spcAft>
                        <a:buFont typeface="+mj-lt"/>
                        <a:buAutoNum type="arabicPeriod"/>
                      </a:pPr>
                      <a:r>
                        <a:rPr lang="zh-CN" sz="1800" b="1" kern="0" dirty="0">
                          <a:solidFill>
                            <a:srgbClr val="002060"/>
                          </a:solidFill>
                          <a:effectLst/>
                          <a:latin typeface="黑体" pitchFamily="49" charset="-122"/>
                          <a:ea typeface="黑体" pitchFamily="49" charset="-122"/>
                        </a:rPr>
                        <a:t>统计性歧视与雇主的招募和甄选过程有关。</a:t>
                      </a:r>
                      <a:endParaRPr lang="zh-CN" sz="1800" b="1" kern="100" dirty="0">
                        <a:solidFill>
                          <a:srgbClr val="002060"/>
                        </a:solidFill>
                        <a:effectLst/>
                        <a:latin typeface="黑体" pitchFamily="49" charset="-122"/>
                        <a:ea typeface="黑体" pitchFamily="49" charset="-122"/>
                      </a:endParaRPr>
                    </a:p>
                    <a:p>
                      <a:pPr marL="342900" lvl="0" indent="-342900" algn="l">
                        <a:spcAft>
                          <a:spcPts val="0"/>
                        </a:spcAft>
                        <a:buFont typeface="+mj-lt"/>
                        <a:buAutoNum type="arabicPeriod"/>
                      </a:pPr>
                      <a:r>
                        <a:rPr lang="zh-CN" sz="1800" b="1" kern="0" dirty="0">
                          <a:solidFill>
                            <a:srgbClr val="002060"/>
                          </a:solidFill>
                          <a:effectLst/>
                          <a:latin typeface="黑体" pitchFamily="49" charset="-122"/>
                          <a:ea typeface="黑体" pitchFamily="49" charset="-122"/>
                        </a:rPr>
                        <a:t>当雇主利用求职者所属的特定群体的一般特征预测某一位求职者的未来生产率，当这些与生产率有关的可观察的群体特征并不能对求职者个人的实际生产率提供完善的预测时，便会出现</a:t>
                      </a:r>
                      <a:r>
                        <a:rPr lang="zh-CN" sz="1800" b="1" u="sng" kern="0" dirty="0">
                          <a:solidFill>
                            <a:srgbClr val="002060"/>
                          </a:solidFill>
                          <a:effectLst/>
                          <a:latin typeface="黑体" pitchFamily="49" charset="-122"/>
                          <a:ea typeface="黑体" pitchFamily="49" charset="-122"/>
                        </a:rPr>
                        <a:t>统计性歧视。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5370601"/>
                  </a:ext>
                </a:extLst>
              </a:tr>
              <a:tr h="0">
                <a:tc>
                  <a:txBody>
                    <a:bodyPr/>
                    <a:lstStyle/>
                    <a:p>
                      <a:pPr algn="l">
                        <a:spcAft>
                          <a:spcPts val="0"/>
                        </a:spcAft>
                      </a:pPr>
                      <a:r>
                        <a:rPr lang="en-US" sz="1800" b="1" kern="0" dirty="0">
                          <a:solidFill>
                            <a:srgbClr val="002060"/>
                          </a:solidFill>
                          <a:effectLst/>
                          <a:latin typeface="黑体" pitchFamily="49" charset="-122"/>
                          <a:ea typeface="黑体" pitchFamily="49" charset="-122"/>
                        </a:rPr>
                        <a:t>2.</a:t>
                      </a:r>
                      <a:r>
                        <a:rPr lang="zh-CN" sz="1800" b="1" kern="0" dirty="0">
                          <a:solidFill>
                            <a:srgbClr val="002060"/>
                          </a:solidFill>
                          <a:effectLst/>
                          <a:latin typeface="黑体" pitchFamily="49" charset="-122"/>
                          <a:ea typeface="黑体" pitchFamily="49" charset="-122"/>
                        </a:rPr>
                        <a:t>非竞争性歧视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en-US" altLang="zh-CN"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非竞争性歧视是指劳动力市场处于非竞争状态下产生的歧视。</a:t>
                      </a:r>
                      <a:endParaRPr lang="zh-CN" sz="1800" b="1" kern="100" dirty="0">
                        <a:solidFill>
                          <a:srgbClr val="002060"/>
                        </a:solidFill>
                        <a:effectLst/>
                        <a:latin typeface="黑体" pitchFamily="49" charset="-122"/>
                        <a:ea typeface="黑体" pitchFamily="49" charset="-122"/>
                      </a:endParaRPr>
                    </a:p>
                    <a:p>
                      <a:pPr algn="l">
                        <a:spcAft>
                          <a:spcPts val="0"/>
                        </a:spcAft>
                      </a:pPr>
                      <a:r>
                        <a:rPr lang="en-US" altLang="zh-CN" sz="1800" b="1" kern="0" dirty="0">
                          <a:solidFill>
                            <a:srgbClr val="002060"/>
                          </a:solidFill>
                          <a:effectLst/>
                          <a:latin typeface="黑体" pitchFamily="49" charset="-122"/>
                          <a:ea typeface="黑体" pitchFamily="49" charset="-122"/>
                        </a:rPr>
                        <a:t>(2)</a:t>
                      </a:r>
                      <a:r>
                        <a:rPr lang="zh-CN" sz="1800" b="1" kern="0" dirty="0">
                          <a:solidFill>
                            <a:srgbClr val="002060"/>
                          </a:solidFill>
                          <a:effectLst/>
                          <a:latin typeface="黑体" pitchFamily="49" charset="-122"/>
                          <a:ea typeface="黑体" pitchFamily="49" charset="-122"/>
                        </a:rPr>
                        <a:t>如果由于企业具有某种垄断力量，不仅有能力制造出</a:t>
                      </a:r>
                      <a:r>
                        <a:rPr lang="zh-CN" sz="1800" b="1" u="sng" kern="0" dirty="0">
                          <a:solidFill>
                            <a:srgbClr val="002060"/>
                          </a:solidFill>
                          <a:effectLst/>
                          <a:latin typeface="黑体" pitchFamily="49" charset="-122"/>
                          <a:ea typeface="黑体" pitchFamily="49" charset="-122"/>
                        </a:rPr>
                        <a:t>职业隔离</a:t>
                      </a:r>
                      <a:r>
                        <a:rPr lang="zh-CN" sz="1800" b="1" kern="0" dirty="0">
                          <a:solidFill>
                            <a:srgbClr val="002060"/>
                          </a:solidFill>
                          <a:effectLst/>
                          <a:latin typeface="黑体" pitchFamily="49" charset="-122"/>
                          <a:ea typeface="黑体" pitchFamily="49" charset="-122"/>
                        </a:rPr>
                        <a:t>的局面，而且可以控制自己支付给员工的工资水平，则会</a:t>
                      </a:r>
                      <a:r>
                        <a:rPr lang="zh-CN" sz="1800" b="1" u="sng" kern="0" dirty="0">
                          <a:solidFill>
                            <a:srgbClr val="002060"/>
                          </a:solidFill>
                          <a:effectLst/>
                          <a:latin typeface="黑体" pitchFamily="49" charset="-122"/>
                          <a:ea typeface="黑体" pitchFamily="49" charset="-122"/>
                        </a:rPr>
                        <a:t>同时产生职业歧视和工资歧视。</a:t>
                      </a:r>
                      <a:endParaRPr lang="zh-CN" sz="1800" b="1" kern="100" dirty="0">
                        <a:solidFill>
                          <a:srgbClr val="002060"/>
                        </a:solidFill>
                        <a:effectLst/>
                        <a:latin typeface="黑体" pitchFamily="49" charset="-122"/>
                        <a:ea typeface="黑体" pitchFamily="49" charset="-122"/>
                      </a:endParaRPr>
                    </a:p>
                    <a:p>
                      <a:pPr algn="l">
                        <a:spcAft>
                          <a:spcPts val="0"/>
                        </a:spcAft>
                      </a:pPr>
                      <a:r>
                        <a:rPr lang="en-US" sz="1800" b="1" kern="0" dirty="0">
                          <a:solidFill>
                            <a:srgbClr val="002060"/>
                          </a:solidFill>
                          <a:effectLst/>
                          <a:latin typeface="黑体" pitchFamily="49" charset="-122"/>
                          <a:ea typeface="黑体" pitchFamily="49" charset="-122"/>
                        </a:rPr>
                        <a:t>(3)</a:t>
                      </a:r>
                      <a:r>
                        <a:rPr lang="zh-CN" sz="1800" b="1" kern="0" dirty="0">
                          <a:solidFill>
                            <a:srgbClr val="002060"/>
                          </a:solidFill>
                          <a:effectLst/>
                          <a:latin typeface="黑体" pitchFamily="49" charset="-122"/>
                          <a:ea typeface="黑体" pitchFamily="49" charset="-122"/>
                        </a:rPr>
                        <a:t>歧视的依据不是性别等因素，而很可能是</a:t>
                      </a:r>
                      <a:r>
                        <a:rPr lang="zh-CN" sz="1800" b="1" u="sng" kern="0" dirty="0">
                          <a:solidFill>
                            <a:srgbClr val="002060"/>
                          </a:solidFill>
                          <a:effectLst/>
                          <a:latin typeface="黑体" pitchFamily="49" charset="-122"/>
                          <a:ea typeface="黑体" pitchFamily="49" charset="-122"/>
                        </a:rPr>
                        <a:t>“关系”</a:t>
                      </a:r>
                      <a:r>
                        <a:rPr lang="zh-CN" sz="1800" b="1" kern="0" dirty="0">
                          <a:solidFill>
                            <a:srgbClr val="002060"/>
                          </a:solidFill>
                          <a:effectLst/>
                          <a:latin typeface="黑体" pitchFamily="49" charset="-122"/>
                          <a:ea typeface="黑体" pitchFamily="49" charset="-122"/>
                        </a:rPr>
                        <a:t>这样的独特因素。如：</a:t>
                      </a:r>
                      <a:r>
                        <a:rPr lang="zh-CN" sz="1800" b="1" u="sng" kern="0" dirty="0">
                          <a:solidFill>
                            <a:srgbClr val="002060"/>
                          </a:solidFill>
                          <a:effectLst/>
                          <a:latin typeface="黑体" pitchFamily="49" charset="-122"/>
                          <a:ea typeface="黑体" pitchFamily="49" charset="-122"/>
                        </a:rPr>
                        <a:t>正式员工和合同员工</a:t>
                      </a:r>
                      <a:r>
                        <a:rPr lang="zh-CN" sz="1800" b="1" kern="0" dirty="0">
                          <a:solidFill>
                            <a:srgbClr val="002060"/>
                          </a:solidFill>
                          <a:effectLst/>
                          <a:latin typeface="黑体" pitchFamily="49" charset="-122"/>
                          <a:ea typeface="黑体" pitchFamily="49" charset="-122"/>
                        </a:rPr>
                        <a:t>的待遇就存在很大的差距。</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72260213"/>
                  </a:ext>
                </a:extLst>
              </a:tr>
            </a:tbl>
          </a:graphicData>
        </a:graphic>
      </p:graphicFrame>
    </p:spTree>
    <p:extLst>
      <p:ext uri="{BB962C8B-B14F-4D97-AF65-F5344CB8AC3E}">
        <p14:creationId xmlns:p14="http://schemas.microsoft.com/office/powerpoint/2010/main" val="285292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A7E2699-07DF-48A3-933E-072ED113F857}"/>
              </a:ext>
            </a:extLst>
          </p:cNvPr>
          <p:cNvSpPr/>
          <p:nvPr/>
        </p:nvSpPr>
        <p:spPr>
          <a:xfrm>
            <a:off x="820586" y="532901"/>
            <a:ext cx="3358612" cy="369332"/>
          </a:xfrm>
          <a:prstGeom prst="rect">
            <a:avLst/>
          </a:prstGeom>
        </p:spPr>
        <p:txBody>
          <a:bodyPr wrap="none">
            <a:spAutoFit/>
          </a:bodyPr>
          <a:lstStyle/>
          <a:p>
            <a:r>
              <a:rPr lang="zh-CN" altLang="zh-CN" dirty="0">
                <a:solidFill>
                  <a:srgbClr val="000080"/>
                </a:solidFill>
                <a:ea typeface="宋体" panose="02010600030101010101" pitchFamily="2" charset="-122"/>
                <a:cs typeface="宋体" panose="02010600030101010101" pitchFamily="2" charset="-122"/>
              </a:rPr>
              <a:t> </a:t>
            </a:r>
            <a:r>
              <a:rPr lang="en-US" altLang="zh-CN" b="1" u="sng" kern="100" dirty="0">
                <a:solidFill>
                  <a:srgbClr val="993300"/>
                </a:solidFill>
                <a:ea typeface="宋体" panose="02010600030101010101" pitchFamily="2" charset="-122"/>
                <a:cs typeface="宋体" panose="02010600030101010101" pitchFamily="2" charset="-122"/>
              </a:rPr>
              <a:t>15.</a:t>
            </a:r>
            <a:r>
              <a:rPr lang="zh-CN" altLang="zh-CN" b="1" u="sng" dirty="0">
                <a:solidFill>
                  <a:srgbClr val="993300"/>
                </a:solidFill>
                <a:ea typeface="宋体" panose="02010600030101010101" pitchFamily="2" charset="-122"/>
                <a:cs typeface="宋体" panose="02010600030101010101" pitchFamily="2" charset="-122"/>
              </a:rPr>
              <a:t>就业与就业统计的国际标准</a:t>
            </a:r>
            <a:endParaRPr lang="zh-CN" altLang="en-US" dirty="0"/>
          </a:p>
        </p:txBody>
      </p:sp>
      <p:graphicFrame>
        <p:nvGraphicFramePr>
          <p:cNvPr id="7" name="表格 6">
            <a:extLst>
              <a:ext uri="{FF2B5EF4-FFF2-40B4-BE49-F238E27FC236}">
                <a16:creationId xmlns:a16="http://schemas.microsoft.com/office/drawing/2014/main" id="{32275228-8E49-449D-BBC1-792FADBFF912}"/>
              </a:ext>
            </a:extLst>
          </p:cNvPr>
          <p:cNvGraphicFramePr>
            <a:graphicFrameLocks noGrp="1"/>
          </p:cNvGraphicFramePr>
          <p:nvPr>
            <p:extLst>
              <p:ext uri="{D42A27DB-BD31-4B8C-83A1-F6EECF244321}">
                <p14:modId xmlns:p14="http://schemas.microsoft.com/office/powerpoint/2010/main" val="1504030565"/>
              </p:ext>
            </p:extLst>
          </p:nvPr>
        </p:nvGraphicFramePr>
        <p:xfrm>
          <a:off x="692150" y="902233"/>
          <a:ext cx="10837863" cy="2468880"/>
        </p:xfrm>
        <a:graphic>
          <a:graphicData uri="http://schemas.openxmlformats.org/drawingml/2006/table">
            <a:tbl>
              <a:tblPr>
                <a:tableStyleId>{5C22544A-7EE6-4342-B048-85BDC9FD1C3A}</a:tableStyleId>
              </a:tblPr>
              <a:tblGrid>
                <a:gridCol w="2237978">
                  <a:extLst>
                    <a:ext uri="{9D8B030D-6E8A-4147-A177-3AD203B41FA5}">
                      <a16:colId xmlns:a16="http://schemas.microsoft.com/office/drawing/2014/main" val="525117258"/>
                    </a:ext>
                  </a:extLst>
                </a:gridCol>
                <a:gridCol w="8599885">
                  <a:extLst>
                    <a:ext uri="{9D8B030D-6E8A-4147-A177-3AD203B41FA5}">
                      <a16:colId xmlns:a16="http://schemas.microsoft.com/office/drawing/2014/main" val="3523075754"/>
                    </a:ext>
                  </a:extLst>
                </a:gridCol>
              </a:tblGrid>
              <a:tr h="0">
                <a:tc>
                  <a:txBody>
                    <a:bodyPr/>
                    <a:lstStyle/>
                    <a:p>
                      <a:pPr algn="l">
                        <a:spcAft>
                          <a:spcPts val="0"/>
                        </a:spcAft>
                      </a:pPr>
                      <a:r>
                        <a:rPr lang="en-US" sz="1800" b="1" kern="0">
                          <a:solidFill>
                            <a:srgbClr val="002060"/>
                          </a:solidFill>
                          <a:effectLst/>
                          <a:latin typeface="黑体" pitchFamily="49" charset="-122"/>
                          <a:ea typeface="黑体" pitchFamily="49" charset="-122"/>
                        </a:rPr>
                        <a:t>1.</a:t>
                      </a:r>
                      <a:r>
                        <a:rPr lang="zh-CN" sz="1800" b="1" kern="0">
                          <a:solidFill>
                            <a:srgbClr val="002060"/>
                          </a:solidFill>
                          <a:effectLst/>
                          <a:latin typeface="黑体" pitchFamily="49" charset="-122"/>
                          <a:ea typeface="黑体" pitchFamily="49" charset="-122"/>
                        </a:rPr>
                        <a:t>就业实际上有三层基本含义</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从理论上来说，就业是指有劳动能力的劳动者参加某种能够获得劳动报酬的社会劳动。因此，就业实际上有三层基本含义：</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一是劳动者必须要既有劳动能力，还要有劳动意愿。</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二是劳动者所参加的劳动必须是某种形式的社会劳动，而不是家庭劳动。</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三是劳动必须能够获得报酬或收入，而不能是公益性或义务性的劳动。</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56986984"/>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2．国际劳工组织所定义的就业人</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第一种人是正在工作的人</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第二种人是虽然有工作，但是却由于某种特殊原因暂时脱离了工作状态的人。</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第三种人是雇主与雇用人员，或者是正在协助家庭经营企业或农场，但是却并不领取劳动报酬的人。</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11205322"/>
                  </a:ext>
                </a:extLst>
              </a:tr>
            </a:tbl>
          </a:graphicData>
        </a:graphic>
      </p:graphicFrame>
      <p:sp>
        <p:nvSpPr>
          <p:cNvPr id="8" name="矩形 7">
            <a:extLst>
              <a:ext uri="{FF2B5EF4-FFF2-40B4-BE49-F238E27FC236}">
                <a16:creationId xmlns:a16="http://schemas.microsoft.com/office/drawing/2014/main" id="{D96F2F7F-DDF6-4CA8-B988-6665252CEDE2}"/>
              </a:ext>
            </a:extLst>
          </p:cNvPr>
          <p:cNvSpPr/>
          <p:nvPr/>
        </p:nvSpPr>
        <p:spPr>
          <a:xfrm>
            <a:off x="692150" y="3491468"/>
            <a:ext cx="4224233" cy="369332"/>
          </a:xfrm>
          <a:prstGeom prst="rect">
            <a:avLst/>
          </a:prstGeom>
        </p:spPr>
        <p:txBody>
          <a:bodyPr wrap="none">
            <a:spAutoFit/>
          </a:bodyPr>
          <a:lstStyle/>
          <a:p>
            <a:r>
              <a:rPr lang="en-US" altLang="zh-CN" b="1" u="sng" kern="100" dirty="0">
                <a:solidFill>
                  <a:srgbClr val="993300"/>
                </a:solidFill>
                <a:ea typeface="宋体" panose="02010600030101010101" pitchFamily="2" charset="-122"/>
                <a:cs typeface="宋体" panose="02010600030101010101" pitchFamily="2" charset="-122"/>
              </a:rPr>
              <a:t>16.</a:t>
            </a:r>
            <a:r>
              <a:rPr lang="zh-CN" altLang="zh-CN" b="1" u="sng" dirty="0">
                <a:solidFill>
                  <a:srgbClr val="993300"/>
                </a:solidFill>
                <a:ea typeface="宋体" panose="02010600030101010101" pitchFamily="2" charset="-122"/>
                <a:cs typeface="宋体" panose="02010600030101010101" pitchFamily="2" charset="-122"/>
              </a:rPr>
              <a:t>中国的就业人口类别和失业具体标准</a:t>
            </a:r>
            <a:endParaRPr lang="zh-CN" altLang="en-US" dirty="0"/>
          </a:p>
        </p:txBody>
      </p:sp>
      <p:graphicFrame>
        <p:nvGraphicFramePr>
          <p:cNvPr id="9" name="表格 8">
            <a:extLst>
              <a:ext uri="{FF2B5EF4-FFF2-40B4-BE49-F238E27FC236}">
                <a16:creationId xmlns:a16="http://schemas.microsoft.com/office/drawing/2014/main" id="{E6E30397-5574-49C4-A1C0-899A93AC964F}"/>
              </a:ext>
            </a:extLst>
          </p:cNvPr>
          <p:cNvGraphicFramePr>
            <a:graphicFrameLocks noGrp="1"/>
          </p:cNvGraphicFramePr>
          <p:nvPr>
            <p:extLst>
              <p:ext uri="{D42A27DB-BD31-4B8C-83A1-F6EECF244321}">
                <p14:modId xmlns:p14="http://schemas.microsoft.com/office/powerpoint/2010/main" val="2838232272"/>
              </p:ext>
            </p:extLst>
          </p:nvPr>
        </p:nvGraphicFramePr>
        <p:xfrm>
          <a:off x="692149" y="3860800"/>
          <a:ext cx="10837863" cy="2468880"/>
        </p:xfrm>
        <a:graphic>
          <a:graphicData uri="http://schemas.openxmlformats.org/drawingml/2006/table">
            <a:tbl>
              <a:tblPr>
                <a:tableStyleId>{5C22544A-7EE6-4342-B048-85BDC9FD1C3A}</a:tableStyleId>
              </a:tblPr>
              <a:tblGrid>
                <a:gridCol w="2568401">
                  <a:extLst>
                    <a:ext uri="{9D8B030D-6E8A-4147-A177-3AD203B41FA5}">
                      <a16:colId xmlns:a16="http://schemas.microsoft.com/office/drawing/2014/main" val="1811190413"/>
                    </a:ext>
                  </a:extLst>
                </a:gridCol>
                <a:gridCol w="8269462">
                  <a:extLst>
                    <a:ext uri="{9D8B030D-6E8A-4147-A177-3AD203B41FA5}">
                      <a16:colId xmlns:a16="http://schemas.microsoft.com/office/drawing/2014/main" val="1288707978"/>
                    </a:ext>
                  </a:extLst>
                </a:gridCol>
              </a:tblGrid>
              <a:tr h="0">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．就业人口类别</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中国国家统计局将具有劳动能力并符合以下条件之一的16岁及以上城镇人口被定义为就业人口，其中包括两类人：</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第一类是为取得报酬或经营利润，在调查周内从事了1小时以上（含1小时）的劳动的人；</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第二类是由于学习、休假等原因在调查周内暂时处于未工作状态，但有工作单位或场所的人。</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86572935"/>
                  </a:ext>
                </a:extLst>
              </a:tr>
              <a:tr h="725170">
                <a:tc>
                  <a:txBody>
                    <a:bodyPr/>
                    <a:lstStyle/>
                    <a:p>
                      <a:pPr algn="l">
                        <a:spcAft>
                          <a:spcPts val="0"/>
                        </a:spcAft>
                      </a:pPr>
                      <a:r>
                        <a:rPr lang="en-US" sz="1800" b="1" kern="0" dirty="0">
                          <a:solidFill>
                            <a:srgbClr val="002060"/>
                          </a:solidFill>
                          <a:effectLst/>
                          <a:latin typeface="黑体" pitchFamily="49" charset="-122"/>
                          <a:ea typeface="黑体" pitchFamily="49" charset="-122"/>
                        </a:rPr>
                        <a:t>2.</a:t>
                      </a:r>
                      <a:r>
                        <a:rPr lang="zh-CN" sz="1800" b="1" kern="0" dirty="0">
                          <a:solidFill>
                            <a:srgbClr val="002060"/>
                          </a:solidFill>
                          <a:effectLst/>
                          <a:latin typeface="黑体" pitchFamily="49" charset="-122"/>
                          <a:ea typeface="黑体" pitchFamily="49" charset="-122"/>
                        </a:rPr>
                        <a:t>“失业”具体标准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在调查周（调查时点前的一周）内，工作时间</a:t>
                      </a:r>
                      <a:r>
                        <a:rPr lang="zh-CN" sz="1800" b="1" u="sng" kern="0" dirty="0">
                          <a:solidFill>
                            <a:srgbClr val="002060"/>
                          </a:solidFill>
                          <a:effectLst/>
                          <a:latin typeface="黑体" pitchFamily="49" charset="-122"/>
                          <a:ea typeface="黑体" pitchFamily="49" charset="-122"/>
                        </a:rPr>
                        <a:t>未达到一个小时</a:t>
                      </a:r>
                      <a:r>
                        <a:rPr lang="zh-CN" sz="1800" b="1" kern="0" dirty="0">
                          <a:solidFill>
                            <a:srgbClr val="002060"/>
                          </a:solidFill>
                          <a:effectLst/>
                          <a:latin typeface="黑体" pitchFamily="49" charset="-122"/>
                          <a:ea typeface="黑体" pitchFamily="49" charset="-122"/>
                        </a:rPr>
                        <a:t>，在</a:t>
                      </a:r>
                      <a:r>
                        <a:rPr lang="zh-CN" sz="1800" b="1" u="sng" kern="0" dirty="0">
                          <a:solidFill>
                            <a:srgbClr val="002060"/>
                          </a:solidFill>
                          <a:effectLst/>
                          <a:latin typeface="黑体" pitchFamily="49" charset="-122"/>
                          <a:ea typeface="黑体" pitchFamily="49" charset="-122"/>
                        </a:rPr>
                        <a:t>近三个月</a:t>
                      </a:r>
                      <a:r>
                        <a:rPr lang="zh-CN" sz="1800" b="1" kern="0" dirty="0">
                          <a:solidFill>
                            <a:srgbClr val="002060"/>
                          </a:solidFill>
                          <a:effectLst/>
                          <a:latin typeface="黑体" pitchFamily="49" charset="-122"/>
                          <a:ea typeface="黑体" pitchFamily="49" charset="-122"/>
                        </a:rPr>
                        <a:t>采取了某种方式找工作并且在调查周内可以应聘的人。这种关于失业的定义已经在相当大程度上</a:t>
                      </a:r>
                      <a:r>
                        <a:rPr lang="zh-CN" sz="1800" b="1" u="sng" kern="0" dirty="0">
                          <a:solidFill>
                            <a:srgbClr val="002060"/>
                          </a:solidFill>
                          <a:effectLst/>
                          <a:latin typeface="黑体" pitchFamily="49" charset="-122"/>
                          <a:ea typeface="黑体" pitchFamily="49" charset="-122"/>
                        </a:rPr>
                        <a:t>与国际开始接轨</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22362636"/>
                  </a:ext>
                </a:extLst>
              </a:tr>
            </a:tbl>
          </a:graphicData>
        </a:graphic>
      </p:graphicFrame>
    </p:spTree>
    <p:extLst>
      <p:ext uri="{BB962C8B-B14F-4D97-AF65-F5344CB8AC3E}">
        <p14:creationId xmlns:p14="http://schemas.microsoft.com/office/powerpoint/2010/main" val="1755802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FDAA9EC0-46D6-4B45-988E-728B06B87B65}"/>
              </a:ext>
            </a:extLst>
          </p:cNvPr>
          <p:cNvSpPr/>
          <p:nvPr/>
        </p:nvSpPr>
        <p:spPr>
          <a:xfrm>
            <a:off x="692150" y="578320"/>
            <a:ext cx="2390078"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17.</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总人口与失业率</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4" name="表格 13">
            <a:extLst>
              <a:ext uri="{FF2B5EF4-FFF2-40B4-BE49-F238E27FC236}">
                <a16:creationId xmlns:a16="http://schemas.microsoft.com/office/drawing/2014/main" id="{7D783C13-791C-427C-901D-6AD75982FF8E}"/>
              </a:ext>
            </a:extLst>
          </p:cNvPr>
          <p:cNvGraphicFramePr>
            <a:graphicFrameLocks noGrp="1"/>
          </p:cNvGraphicFramePr>
          <p:nvPr>
            <p:extLst>
              <p:ext uri="{D42A27DB-BD31-4B8C-83A1-F6EECF244321}">
                <p14:modId xmlns:p14="http://schemas.microsoft.com/office/powerpoint/2010/main" val="151306022"/>
              </p:ext>
            </p:extLst>
          </p:nvPr>
        </p:nvGraphicFramePr>
        <p:xfrm>
          <a:off x="692150" y="963295"/>
          <a:ext cx="10837863" cy="822960"/>
        </p:xfrm>
        <a:graphic>
          <a:graphicData uri="http://schemas.openxmlformats.org/drawingml/2006/table">
            <a:tbl>
              <a:tblPr>
                <a:tableStyleId>{5C22544A-7EE6-4342-B048-85BDC9FD1C3A}</a:tableStyleId>
              </a:tblPr>
              <a:tblGrid>
                <a:gridCol w="1442253">
                  <a:extLst>
                    <a:ext uri="{9D8B030D-6E8A-4147-A177-3AD203B41FA5}">
                      <a16:colId xmlns:a16="http://schemas.microsoft.com/office/drawing/2014/main" val="2278768650"/>
                    </a:ext>
                  </a:extLst>
                </a:gridCol>
                <a:gridCol w="9395610">
                  <a:extLst>
                    <a:ext uri="{9D8B030D-6E8A-4147-A177-3AD203B41FA5}">
                      <a16:colId xmlns:a16="http://schemas.microsoft.com/office/drawing/2014/main" val="79592446"/>
                    </a:ext>
                  </a:extLst>
                </a:gridCol>
              </a:tblGrid>
              <a:tr h="0">
                <a:tc>
                  <a:txBody>
                    <a:bodyPr/>
                    <a:lstStyle/>
                    <a:p>
                      <a:pPr algn="l">
                        <a:spcAft>
                          <a:spcPts val="0"/>
                        </a:spcAft>
                      </a:pPr>
                      <a:r>
                        <a:rPr lang="zh-CN" sz="1800" b="1" kern="0">
                          <a:solidFill>
                            <a:srgbClr val="002060"/>
                          </a:solidFill>
                          <a:effectLst/>
                          <a:latin typeface="黑体" pitchFamily="49" charset="-122"/>
                          <a:ea typeface="黑体" pitchFamily="49" charset="-122"/>
                        </a:rPr>
                        <a:t>1．总人口</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经济活动人口（劳动力人口）</a:t>
                      </a:r>
                      <a:r>
                        <a:rPr lang="en-US" sz="1800" b="1" kern="0">
                          <a:solidFill>
                            <a:srgbClr val="002060"/>
                          </a:solidFill>
                          <a:effectLst/>
                          <a:latin typeface="黑体" pitchFamily="49" charset="-122"/>
                          <a:ea typeface="黑体" pitchFamily="49" charset="-122"/>
                        </a:rPr>
                        <a:t>+ </a:t>
                      </a:r>
                      <a:r>
                        <a:rPr lang="zh-CN" sz="1800" b="1" kern="0">
                          <a:solidFill>
                            <a:srgbClr val="002060"/>
                          </a:solidFill>
                          <a:effectLst/>
                          <a:latin typeface="黑体" pitchFamily="49" charset="-122"/>
                          <a:ea typeface="黑体" pitchFamily="49" charset="-122"/>
                        </a:rPr>
                        <a:t>非经济活动人口（非劳动力）</a:t>
                      </a:r>
                      <a:endParaRPr lang="zh-CN" sz="1800" b="1" kern="100">
                        <a:solidFill>
                          <a:srgbClr val="002060"/>
                        </a:solidFill>
                        <a:effectLst/>
                        <a:latin typeface="黑体" pitchFamily="49" charset="-122"/>
                        <a:ea typeface="黑体" pitchFamily="49" charset="-122"/>
                      </a:endParaRPr>
                    </a:p>
                    <a:p>
                      <a:pPr algn="l">
                        <a:spcAft>
                          <a:spcPts val="0"/>
                        </a:spcAft>
                      </a:pPr>
                      <a:r>
                        <a:rPr lang="en-US" sz="1800" b="1" kern="0">
                          <a:solidFill>
                            <a:srgbClr val="002060"/>
                          </a:solidFill>
                          <a:effectLst/>
                          <a:latin typeface="黑体" pitchFamily="49" charset="-122"/>
                          <a:ea typeface="黑体" pitchFamily="49" charset="-122"/>
                        </a:rPr>
                        <a:t>           = </a:t>
                      </a:r>
                      <a:r>
                        <a:rPr lang="zh-CN" sz="1800" b="1" u="sng" kern="0">
                          <a:solidFill>
                            <a:srgbClr val="002060"/>
                          </a:solidFill>
                          <a:effectLst/>
                          <a:latin typeface="黑体" pitchFamily="49" charset="-122"/>
                          <a:ea typeface="黑体" pitchFamily="49" charset="-122"/>
                        </a:rPr>
                        <a:t>（就业者 + 失业者） + 非劳动力</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26859817"/>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2．失业率</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失业率 = 失业人数÷劳动力人数×100% =失业人数÷（失业人数 + 就业人数）×100%</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24623348"/>
                  </a:ext>
                </a:extLst>
              </a:tr>
            </a:tbl>
          </a:graphicData>
        </a:graphic>
      </p:graphicFrame>
      <p:sp>
        <p:nvSpPr>
          <p:cNvPr id="15" name="矩形 14">
            <a:extLst>
              <a:ext uri="{FF2B5EF4-FFF2-40B4-BE49-F238E27FC236}">
                <a16:creationId xmlns:a16="http://schemas.microsoft.com/office/drawing/2014/main" id="{FA52C0DC-8176-4DF0-9537-04A8411D9A99}"/>
              </a:ext>
            </a:extLst>
          </p:cNvPr>
          <p:cNvSpPr/>
          <p:nvPr/>
        </p:nvSpPr>
        <p:spPr>
          <a:xfrm>
            <a:off x="692150" y="1807315"/>
            <a:ext cx="9800452" cy="507831"/>
          </a:xfrm>
          <a:prstGeom prst="rect">
            <a:avLst/>
          </a:prstGeom>
        </p:spPr>
        <p:txBody>
          <a:bodyPr wrap="squar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18.</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就业者、失业者，以及非劳动力三种存量之间存在流动方向相对的三对流量</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B0EF9B7A-474E-4DA1-96BA-A7BB945CAC47}"/>
              </a:ext>
            </a:extLst>
          </p:cNvPr>
          <p:cNvGraphicFramePr>
            <a:graphicFrameLocks noGrp="1"/>
          </p:cNvGraphicFramePr>
          <p:nvPr>
            <p:extLst>
              <p:ext uri="{D42A27DB-BD31-4B8C-83A1-F6EECF244321}">
                <p14:modId xmlns:p14="http://schemas.microsoft.com/office/powerpoint/2010/main" val="1089767313"/>
              </p:ext>
            </p:extLst>
          </p:nvPr>
        </p:nvGraphicFramePr>
        <p:xfrm>
          <a:off x="692149" y="2398607"/>
          <a:ext cx="10837863" cy="329184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3971041338"/>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注：就业者（E）；失业者（U）；非劳动力（N）</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28644266"/>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第一，就业者很可能因为被解雇，又没有马上找到工作而变成失业者（EU）；而失业者也可能因为找到工作或重新找到工作而变成就业者（UE）。</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即：</a:t>
                      </a:r>
                      <a:r>
                        <a:rPr lang="zh-CN" sz="1800" b="1" u="sng" kern="0">
                          <a:solidFill>
                            <a:srgbClr val="002060"/>
                          </a:solidFill>
                          <a:effectLst/>
                          <a:latin typeface="黑体" pitchFamily="49" charset="-122"/>
                          <a:ea typeface="黑体" pitchFamily="49" charset="-122"/>
                        </a:rPr>
                        <a:t>就业者→ 失业者（EU）；失业者→就业者（（UE）</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28868888"/>
                  </a:ext>
                </a:extLst>
              </a:tr>
              <a:tr h="0">
                <a:tc>
                  <a:txBody>
                    <a:bodyPr/>
                    <a:lstStyle/>
                    <a:p>
                      <a:pPr algn="l">
                        <a:spcAft>
                          <a:spcPts val="0"/>
                        </a:spcAft>
                      </a:pPr>
                      <a:r>
                        <a:rPr lang="zh-CN" sz="1800" b="1" kern="0" dirty="0">
                          <a:solidFill>
                            <a:srgbClr val="002060"/>
                          </a:solidFill>
                          <a:effectLst/>
                          <a:latin typeface="黑体" pitchFamily="49" charset="-122"/>
                          <a:ea typeface="黑体" pitchFamily="49" charset="-122"/>
                        </a:rPr>
                        <a:t>第二，非劳动力（比如，那些原来在大学读书的学生）会在某个时点上（比如大学毕业时）到劳动力市场上开始供给自己的劳动力，这时如果他们能够找到工作，则他们就从非劳动力变成了就业者（NE）；如果他们一时找不到工作，则他们就变成了失业者（NU）。</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即：</a:t>
                      </a:r>
                      <a:r>
                        <a:rPr lang="zh-CN" sz="1800" b="1" u="sng" kern="0" dirty="0">
                          <a:solidFill>
                            <a:srgbClr val="002060"/>
                          </a:solidFill>
                          <a:effectLst/>
                          <a:latin typeface="黑体" pitchFamily="49" charset="-122"/>
                          <a:ea typeface="黑体" pitchFamily="49" charset="-122"/>
                        </a:rPr>
                        <a:t>非劳动力→ 就业者（NE）；非劳动力→ 失业者（NU）</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799905385"/>
                  </a:ext>
                </a:extLst>
              </a:tr>
              <a:tr h="0">
                <a:tc>
                  <a:txBody>
                    <a:bodyPr/>
                    <a:lstStyle/>
                    <a:p>
                      <a:pPr algn="l">
                        <a:spcAft>
                          <a:spcPts val="0"/>
                        </a:spcAft>
                      </a:pPr>
                      <a:r>
                        <a:rPr lang="zh-CN" sz="1800" b="1" kern="0" dirty="0">
                          <a:solidFill>
                            <a:srgbClr val="002060"/>
                          </a:solidFill>
                          <a:effectLst/>
                          <a:latin typeface="黑体" pitchFamily="49" charset="-122"/>
                          <a:ea typeface="黑体" pitchFamily="49" charset="-122"/>
                        </a:rPr>
                        <a:t>第三，就业者由于退休等原因而决定退出劳动力市场，则他们就从就业者变成了非劳动力（EN）；同时，那些总是找不到工作的失业者也有可能决定不再找工作，停止劳动力供给，则他们就会从失业者变成非劳动力（UN）。</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即：</a:t>
                      </a:r>
                      <a:r>
                        <a:rPr lang="zh-CN" sz="1800" b="1" u="sng" kern="0" dirty="0">
                          <a:solidFill>
                            <a:srgbClr val="002060"/>
                          </a:solidFill>
                          <a:effectLst/>
                          <a:latin typeface="黑体" pitchFamily="49" charset="-122"/>
                          <a:ea typeface="黑体" pitchFamily="49" charset="-122"/>
                        </a:rPr>
                        <a:t>就业者→ 非劳动力（EN）；失业者→非劳动力（UN）</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817448738"/>
                  </a:ext>
                </a:extLst>
              </a:tr>
            </a:tbl>
          </a:graphicData>
        </a:graphic>
      </p:graphicFrame>
    </p:spTree>
    <p:extLst>
      <p:ext uri="{BB962C8B-B14F-4D97-AF65-F5344CB8AC3E}">
        <p14:creationId xmlns:p14="http://schemas.microsoft.com/office/powerpoint/2010/main" val="1755802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9BA8D57E-8D40-4A8B-8327-F02A4D5615A8}"/>
              </a:ext>
            </a:extLst>
          </p:cNvPr>
          <p:cNvSpPr/>
          <p:nvPr/>
        </p:nvSpPr>
        <p:spPr>
          <a:xfrm>
            <a:off x="912283" y="613508"/>
            <a:ext cx="2829621" cy="369332"/>
          </a:xfrm>
          <a:prstGeom prst="rect">
            <a:avLst/>
          </a:prstGeom>
        </p:spPr>
        <p:txBody>
          <a:bodyPr wrap="none">
            <a:spAutoFit/>
          </a:bodyPr>
          <a:lstStyle/>
          <a:p>
            <a:r>
              <a:rPr lang="en-US" altLang="zh-CN" b="1" u="sng" kern="100" dirty="0">
                <a:solidFill>
                  <a:srgbClr val="993300"/>
                </a:solidFill>
                <a:ea typeface="宋体" panose="02010600030101010101" pitchFamily="2" charset="-122"/>
                <a:cs typeface="宋体" panose="02010600030101010101" pitchFamily="2" charset="-122"/>
              </a:rPr>
              <a:t>19.</a:t>
            </a:r>
            <a:r>
              <a:rPr lang="zh-CN" altLang="zh-CN" b="1" u="sng" dirty="0">
                <a:solidFill>
                  <a:srgbClr val="993300"/>
                </a:solidFill>
                <a:ea typeface="宋体" panose="02010600030101010101" pitchFamily="2" charset="-122"/>
                <a:cs typeface="宋体" panose="02010600030101010101" pitchFamily="2" charset="-122"/>
              </a:rPr>
              <a:t>中国的城镇登记失业率</a:t>
            </a:r>
            <a:endParaRPr lang="zh-CN" altLang="en-US" dirty="0"/>
          </a:p>
        </p:txBody>
      </p:sp>
      <p:graphicFrame>
        <p:nvGraphicFramePr>
          <p:cNvPr id="10" name="表格 9">
            <a:extLst>
              <a:ext uri="{FF2B5EF4-FFF2-40B4-BE49-F238E27FC236}">
                <a16:creationId xmlns:a16="http://schemas.microsoft.com/office/drawing/2014/main" id="{C5CBE7A0-7763-4462-B103-BA649DCCBF8B}"/>
              </a:ext>
            </a:extLst>
          </p:cNvPr>
          <p:cNvGraphicFramePr>
            <a:graphicFrameLocks noGrp="1"/>
          </p:cNvGraphicFramePr>
          <p:nvPr>
            <p:extLst>
              <p:ext uri="{D42A27DB-BD31-4B8C-83A1-F6EECF244321}">
                <p14:modId xmlns:p14="http://schemas.microsoft.com/office/powerpoint/2010/main" val="929691900"/>
              </p:ext>
            </p:extLst>
          </p:nvPr>
        </p:nvGraphicFramePr>
        <p:xfrm>
          <a:off x="692149" y="963295"/>
          <a:ext cx="10837863" cy="822960"/>
        </p:xfrm>
        <a:graphic>
          <a:graphicData uri="http://schemas.openxmlformats.org/drawingml/2006/table">
            <a:tbl>
              <a:tblPr>
                <a:tableStyleId>{5C22544A-7EE6-4342-B048-85BDC9FD1C3A}</a:tableStyleId>
              </a:tblPr>
              <a:tblGrid>
                <a:gridCol w="2131226">
                  <a:extLst>
                    <a:ext uri="{9D8B030D-6E8A-4147-A177-3AD203B41FA5}">
                      <a16:colId xmlns:a16="http://schemas.microsoft.com/office/drawing/2014/main" val="1683458650"/>
                    </a:ext>
                  </a:extLst>
                </a:gridCol>
                <a:gridCol w="8706637">
                  <a:extLst>
                    <a:ext uri="{9D8B030D-6E8A-4147-A177-3AD203B41FA5}">
                      <a16:colId xmlns:a16="http://schemas.microsoft.com/office/drawing/2014/main" val="417786481"/>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（1）概念</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是指在报告期末城镇登记失业人数占期末城镇从业人员总数与期末实有城镇登记失业人数之和的比重。</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020788142"/>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（2）计算公式</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城镇登记失业率=城镇登记失业人数÷（城镇从业人数+城镇登记失业人数）×100%</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732428080"/>
                  </a:ext>
                </a:extLst>
              </a:tr>
            </a:tbl>
          </a:graphicData>
        </a:graphic>
      </p:graphicFrame>
    </p:spTree>
    <p:extLst>
      <p:ext uri="{BB962C8B-B14F-4D97-AF65-F5344CB8AC3E}">
        <p14:creationId xmlns:p14="http://schemas.microsoft.com/office/powerpoint/2010/main" val="2136247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7B778549-0EB8-472C-9455-EA6C29CC8CC0}"/>
              </a:ext>
            </a:extLst>
          </p:cNvPr>
          <p:cNvSpPr/>
          <p:nvPr/>
        </p:nvSpPr>
        <p:spPr>
          <a:xfrm>
            <a:off x="574974" y="469582"/>
            <a:ext cx="1925207"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20.</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摩擦性失业</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58DBD4BF-5419-482A-B295-6C72EDB06651}"/>
              </a:ext>
            </a:extLst>
          </p:cNvPr>
          <p:cNvGraphicFramePr>
            <a:graphicFrameLocks noGrp="1"/>
          </p:cNvGraphicFramePr>
          <p:nvPr>
            <p:extLst>
              <p:ext uri="{D42A27DB-BD31-4B8C-83A1-F6EECF244321}">
                <p14:modId xmlns:p14="http://schemas.microsoft.com/office/powerpoint/2010/main" val="1510759357"/>
              </p:ext>
            </p:extLst>
          </p:nvPr>
        </p:nvGraphicFramePr>
        <p:xfrm>
          <a:off x="692149" y="989647"/>
          <a:ext cx="10837863" cy="2194560"/>
        </p:xfrm>
        <a:graphic>
          <a:graphicData uri="http://schemas.openxmlformats.org/drawingml/2006/table">
            <a:tbl>
              <a:tblPr>
                <a:tableStyleId>{5C22544A-7EE6-4342-B048-85BDC9FD1C3A}</a:tableStyleId>
              </a:tblPr>
              <a:tblGrid>
                <a:gridCol w="1302628">
                  <a:extLst>
                    <a:ext uri="{9D8B030D-6E8A-4147-A177-3AD203B41FA5}">
                      <a16:colId xmlns:a16="http://schemas.microsoft.com/office/drawing/2014/main" val="905838868"/>
                    </a:ext>
                  </a:extLst>
                </a:gridCol>
                <a:gridCol w="9535235">
                  <a:extLst>
                    <a:ext uri="{9D8B030D-6E8A-4147-A177-3AD203B41FA5}">
                      <a16:colId xmlns:a16="http://schemas.microsoft.com/office/drawing/2014/main" val="3302888885"/>
                    </a:ext>
                  </a:extLst>
                </a:gridCol>
              </a:tblGrid>
              <a:tr h="0">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概念</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因劳动力市场运转存在“摩擦”或“不完善”而形成的失业，即为摩擦性失业。</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28382136"/>
                  </a:ext>
                </a:extLst>
              </a:tr>
              <a:tr h="0">
                <a:tc>
                  <a:txBody>
                    <a:bodyPr/>
                    <a:lstStyle/>
                    <a:p>
                      <a:pPr algn="l">
                        <a:spcAft>
                          <a:spcPts val="0"/>
                        </a:spcAft>
                      </a:pPr>
                      <a:r>
                        <a:rPr lang="en-US" sz="1800" b="1" kern="0">
                          <a:solidFill>
                            <a:srgbClr val="002060"/>
                          </a:solidFill>
                          <a:effectLst/>
                          <a:latin typeface="黑体" pitchFamily="49" charset="-122"/>
                          <a:ea typeface="黑体" pitchFamily="49" charset="-122"/>
                        </a:rPr>
                        <a:t>2.</a:t>
                      </a:r>
                      <a:r>
                        <a:rPr lang="zh-CN" sz="1800" b="1" kern="0">
                          <a:solidFill>
                            <a:srgbClr val="002060"/>
                          </a:solidFill>
                          <a:effectLst/>
                          <a:latin typeface="黑体" pitchFamily="49" charset="-122"/>
                          <a:ea typeface="黑体" pitchFamily="49" charset="-122"/>
                        </a:rPr>
                        <a:t>形成原因</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（1）劳动力市场的动态属性。这是造成摩擦性失业的一个</a:t>
                      </a:r>
                      <a:r>
                        <a:rPr lang="zh-CN" sz="1800" b="1" u="sng" kern="0">
                          <a:solidFill>
                            <a:srgbClr val="002060"/>
                          </a:solidFill>
                          <a:effectLst/>
                          <a:latin typeface="黑体" pitchFamily="49" charset="-122"/>
                          <a:ea typeface="黑体" pitchFamily="49" charset="-122"/>
                        </a:rPr>
                        <a:t>基本原因</a:t>
                      </a:r>
                      <a:r>
                        <a:rPr lang="zh-CN" sz="1800" b="1" kern="0">
                          <a:solidFill>
                            <a:srgbClr val="002060"/>
                          </a:solidFill>
                          <a:effectLst/>
                          <a:latin typeface="黑体" pitchFamily="49" charset="-122"/>
                          <a:ea typeface="黑体" pitchFamily="49" charset="-122"/>
                        </a:rPr>
                        <a:t>。</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（2）信息不完善性。</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42424289"/>
                  </a:ext>
                </a:extLst>
              </a:tr>
              <a:tr h="0">
                <a:tc>
                  <a:txBody>
                    <a:bodyPr/>
                    <a:lstStyle/>
                    <a:p>
                      <a:pPr algn="l">
                        <a:spcAft>
                          <a:spcPts val="0"/>
                        </a:spcAft>
                      </a:pPr>
                      <a:r>
                        <a:rPr lang="en-US" sz="1800" b="1" kern="0">
                          <a:solidFill>
                            <a:srgbClr val="002060"/>
                          </a:solidFill>
                          <a:effectLst/>
                          <a:latin typeface="黑体" pitchFamily="49" charset="-122"/>
                          <a:ea typeface="黑体" pitchFamily="49" charset="-122"/>
                        </a:rPr>
                        <a:t>3.</a:t>
                      </a:r>
                      <a:r>
                        <a:rPr lang="zh-CN" sz="1800" b="1" kern="0">
                          <a:solidFill>
                            <a:srgbClr val="002060"/>
                          </a:solidFill>
                          <a:effectLst/>
                          <a:latin typeface="黑体" pitchFamily="49" charset="-122"/>
                          <a:ea typeface="黑体" pitchFamily="49" charset="-122"/>
                        </a:rPr>
                        <a:t>性质</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 </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（1）摩擦性失业是</a:t>
                      </a:r>
                      <a:r>
                        <a:rPr lang="zh-CN" sz="1800" b="1" u="sng" kern="0" dirty="0">
                          <a:solidFill>
                            <a:srgbClr val="002060"/>
                          </a:solidFill>
                          <a:effectLst/>
                          <a:latin typeface="黑体" pitchFamily="49" charset="-122"/>
                          <a:ea typeface="黑体" pitchFamily="49" charset="-122"/>
                        </a:rPr>
                        <a:t>竞争性劳动力市场</a:t>
                      </a:r>
                      <a:r>
                        <a:rPr lang="zh-CN" sz="1800" b="1" kern="0" dirty="0">
                          <a:solidFill>
                            <a:srgbClr val="002060"/>
                          </a:solidFill>
                          <a:effectLst/>
                          <a:latin typeface="黑体" pitchFamily="49" charset="-122"/>
                          <a:ea typeface="黑体" pitchFamily="49" charset="-122"/>
                        </a:rPr>
                        <a:t>的一个自然特征，它不是由于工作岗位缺乏而造成的，而是由于寻找工作、达成就业协议的</a:t>
                      </a:r>
                      <a:r>
                        <a:rPr lang="zh-CN" sz="1800" b="1" u="sng" kern="0" dirty="0">
                          <a:solidFill>
                            <a:srgbClr val="002060"/>
                          </a:solidFill>
                          <a:effectLst/>
                          <a:latin typeface="黑体" pitchFamily="49" charset="-122"/>
                          <a:ea typeface="黑体" pitchFamily="49" charset="-122"/>
                        </a:rPr>
                        <a:t>时滞</a:t>
                      </a:r>
                      <a:r>
                        <a:rPr lang="zh-CN" sz="1800" b="1" kern="0" dirty="0">
                          <a:solidFill>
                            <a:srgbClr val="002060"/>
                          </a:solidFill>
                          <a:effectLst/>
                          <a:latin typeface="黑体" pitchFamily="49" charset="-122"/>
                          <a:ea typeface="黑体" pitchFamily="49" charset="-122"/>
                        </a:rPr>
                        <a:t>所引起的。</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（2）它是一种</a:t>
                      </a:r>
                      <a:r>
                        <a:rPr lang="zh-CN" sz="1800" b="1" u="sng" kern="0" dirty="0">
                          <a:solidFill>
                            <a:srgbClr val="002060"/>
                          </a:solidFill>
                          <a:effectLst/>
                          <a:latin typeface="黑体" pitchFamily="49" charset="-122"/>
                          <a:ea typeface="黑体" pitchFamily="49" charset="-122"/>
                        </a:rPr>
                        <a:t>正常性</a:t>
                      </a:r>
                      <a:r>
                        <a:rPr lang="zh-CN" sz="1800" b="1" kern="0" dirty="0">
                          <a:solidFill>
                            <a:srgbClr val="002060"/>
                          </a:solidFill>
                          <a:effectLst/>
                          <a:latin typeface="黑体" pitchFamily="49" charset="-122"/>
                          <a:ea typeface="黑体" pitchFamily="49" charset="-122"/>
                        </a:rPr>
                        <a:t>的失业，</a:t>
                      </a:r>
                      <a:r>
                        <a:rPr lang="zh-CN" sz="1800" b="1" u="sng" kern="0" dirty="0">
                          <a:solidFill>
                            <a:srgbClr val="002060"/>
                          </a:solidFill>
                          <a:effectLst/>
                          <a:latin typeface="黑体" pitchFamily="49" charset="-122"/>
                          <a:ea typeface="黑体" pitchFamily="49" charset="-122"/>
                        </a:rPr>
                        <a:t>与充分就业并不矛盾</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54620203"/>
                  </a:ext>
                </a:extLst>
              </a:tr>
              <a:tr h="0">
                <a:tc>
                  <a:txBody>
                    <a:bodyPr/>
                    <a:lstStyle/>
                    <a:p>
                      <a:pPr algn="l">
                        <a:spcAft>
                          <a:spcPts val="0"/>
                        </a:spcAft>
                      </a:pPr>
                      <a:r>
                        <a:rPr lang="en-US" sz="1800" b="1" kern="0">
                          <a:solidFill>
                            <a:srgbClr val="002060"/>
                          </a:solidFill>
                          <a:effectLst/>
                          <a:latin typeface="黑体" pitchFamily="49" charset="-122"/>
                          <a:ea typeface="黑体" pitchFamily="49" charset="-122"/>
                        </a:rPr>
                        <a:t>4.</a:t>
                      </a:r>
                      <a:r>
                        <a:rPr lang="zh-CN" sz="1800" b="1" kern="0">
                          <a:solidFill>
                            <a:srgbClr val="002060"/>
                          </a:solidFill>
                          <a:effectLst/>
                          <a:latin typeface="黑体" pitchFamily="49" charset="-122"/>
                          <a:ea typeface="黑体" pitchFamily="49" charset="-122"/>
                        </a:rPr>
                        <a:t>对策</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 </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（1）</a:t>
                      </a:r>
                      <a:r>
                        <a:rPr lang="zh-CN" sz="1800" b="1" u="sng" kern="0" dirty="0">
                          <a:solidFill>
                            <a:srgbClr val="002060"/>
                          </a:solidFill>
                          <a:effectLst/>
                          <a:latin typeface="黑体" pitchFamily="49" charset="-122"/>
                          <a:ea typeface="黑体" pitchFamily="49" charset="-122"/>
                        </a:rPr>
                        <a:t>注意加强劳动力市场的情报工作</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a:t>
                      </a:r>
                      <a:r>
                        <a:rPr lang="zh-CN" sz="1800" b="1" u="sng" kern="0" dirty="0">
                          <a:solidFill>
                            <a:srgbClr val="002060"/>
                          </a:solidFill>
                          <a:effectLst/>
                          <a:latin typeface="黑体" pitchFamily="49" charset="-122"/>
                          <a:ea typeface="黑体" pitchFamily="49" charset="-122"/>
                        </a:rPr>
                        <a:t>加快劳动力市场的信息传递速度和加大其扩散范围，疏通信息渠道。</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66480122"/>
                  </a:ext>
                </a:extLst>
              </a:tr>
            </a:tbl>
          </a:graphicData>
        </a:graphic>
      </p:graphicFrame>
      <p:sp>
        <p:nvSpPr>
          <p:cNvPr id="8" name="矩形 7">
            <a:extLst>
              <a:ext uri="{FF2B5EF4-FFF2-40B4-BE49-F238E27FC236}">
                <a16:creationId xmlns:a16="http://schemas.microsoft.com/office/drawing/2014/main" id="{90C7B4EF-D25E-4043-81F7-75CF78F893E5}"/>
              </a:ext>
            </a:extLst>
          </p:cNvPr>
          <p:cNvSpPr/>
          <p:nvPr/>
        </p:nvSpPr>
        <p:spPr>
          <a:xfrm>
            <a:off x="472016" y="3352969"/>
            <a:ext cx="3139001" cy="507831"/>
          </a:xfrm>
          <a:prstGeom prst="rect">
            <a:avLst/>
          </a:prstGeom>
        </p:spPr>
        <p:txBody>
          <a:bodyPr wrap="none">
            <a:spAutoFit/>
          </a:bodyPr>
          <a:lstStyle/>
          <a:p>
            <a:pPr indent="279400">
              <a:lnSpc>
                <a:spcPct val="150000"/>
              </a:lnSpc>
            </a:pPr>
            <a:r>
              <a:rPr lang="zh-CN" altLang="zh-CN" kern="100" dirty="0">
                <a:solidFill>
                  <a:srgbClr val="000080"/>
                </a:solidFill>
                <a:latin typeface="Calibri" panose="020F0502020204030204" pitchFamily="34" charset="0"/>
                <a:ea typeface="宋体" panose="02010600030101010101" pitchFamily="2" charset="-122"/>
                <a:cs typeface="宋体" panose="02010600030101010101" pitchFamily="2" charset="-122"/>
              </a:rPr>
              <a:t> </a:t>
            </a: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21.</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结构性失业概念及原因</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EDA1FD8C-210C-4073-B42F-3746DAFDD5B8}"/>
              </a:ext>
            </a:extLst>
          </p:cNvPr>
          <p:cNvGraphicFramePr>
            <a:graphicFrameLocks noGrp="1"/>
          </p:cNvGraphicFramePr>
          <p:nvPr>
            <p:extLst>
              <p:ext uri="{D42A27DB-BD31-4B8C-83A1-F6EECF244321}">
                <p14:modId xmlns:p14="http://schemas.microsoft.com/office/powerpoint/2010/main" val="2803030136"/>
              </p:ext>
            </p:extLst>
          </p:nvPr>
        </p:nvGraphicFramePr>
        <p:xfrm>
          <a:off x="692149" y="3860800"/>
          <a:ext cx="10837863" cy="2468880"/>
        </p:xfrm>
        <a:graphic>
          <a:graphicData uri="http://schemas.openxmlformats.org/drawingml/2006/table">
            <a:tbl>
              <a:tblPr>
                <a:tableStyleId>{5C22544A-7EE6-4342-B048-85BDC9FD1C3A}</a:tableStyleId>
              </a:tblPr>
              <a:tblGrid>
                <a:gridCol w="1573829">
                  <a:extLst>
                    <a:ext uri="{9D8B030D-6E8A-4147-A177-3AD203B41FA5}">
                      <a16:colId xmlns:a16="http://schemas.microsoft.com/office/drawing/2014/main" val="524082430"/>
                    </a:ext>
                  </a:extLst>
                </a:gridCol>
                <a:gridCol w="9264034">
                  <a:extLst>
                    <a:ext uri="{9D8B030D-6E8A-4147-A177-3AD203B41FA5}">
                      <a16:colId xmlns:a16="http://schemas.microsoft.com/office/drawing/2014/main" val="3272497978"/>
                    </a:ext>
                  </a:extLst>
                </a:gridCol>
              </a:tblGrid>
              <a:tr h="0">
                <a:tc>
                  <a:txBody>
                    <a:bodyPr/>
                    <a:lstStyle/>
                    <a:p>
                      <a:pPr algn="l">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技术性失业</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u="sng" kern="100">
                          <a:solidFill>
                            <a:srgbClr val="002060"/>
                          </a:solidFill>
                          <a:effectLst/>
                          <a:latin typeface="黑体" pitchFamily="49" charset="-122"/>
                          <a:ea typeface="黑体" pitchFamily="49" charset="-122"/>
                        </a:rPr>
                        <a:t>结构性失业中最主要的是技术性失业，即由于劳动力需求方需要的技术和劳动力供给方能够提供的技术之间存在差异或错位而导致的失业现象。</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100">
                          <a:solidFill>
                            <a:srgbClr val="002060"/>
                          </a:solidFill>
                          <a:effectLst/>
                          <a:latin typeface="黑体" pitchFamily="49" charset="-122"/>
                          <a:ea typeface="黑体" pitchFamily="49" charset="-122"/>
                        </a:rPr>
                        <a:t>原因：先进的科学技术以及经营管理方式等通过提高劳动生产率取代了一部分劳动力，从而造成了技术性失业。</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78599791"/>
                  </a:ext>
                </a:extLst>
              </a:tr>
              <a:tr h="0">
                <a:tc rowSpan="2">
                  <a:txBody>
                    <a:bodyPr/>
                    <a:lstStyle/>
                    <a:p>
                      <a:pPr algn="l">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结构性失业</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100" dirty="0">
                          <a:solidFill>
                            <a:srgbClr val="002060"/>
                          </a:solidFill>
                          <a:effectLst/>
                          <a:latin typeface="黑体" pitchFamily="49" charset="-122"/>
                          <a:ea typeface="黑体" pitchFamily="49" charset="-122"/>
                        </a:rPr>
                        <a:t>（</a:t>
                      </a: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）概念：在专业结构或产品结构调整过程中，因衰落部门的失业者与扩展部门的工作要求不相符合，或现有的职位空缺同失业者在地理位置上失调而造成的失业被称为结构性失业。属于正常性失业。</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675171966"/>
                  </a:ext>
                </a:extLst>
              </a:tr>
              <a:tr h="0">
                <a:tc vMerge="1">
                  <a:txBody>
                    <a:bodyPr/>
                    <a:lstStyle/>
                    <a:p>
                      <a:endParaRPr lang="zh-CN" altLang="en-US"/>
                    </a:p>
                  </a:txBody>
                  <a:tcPr/>
                </a:tc>
                <a:tc>
                  <a:txBody>
                    <a:bodyPr/>
                    <a:lstStyle/>
                    <a:p>
                      <a:pPr algn="l">
                        <a:spcAft>
                          <a:spcPts val="0"/>
                        </a:spcAft>
                      </a:pPr>
                      <a:r>
                        <a:rPr lang="zh-CN" sz="1800" b="1" kern="100" dirty="0">
                          <a:solidFill>
                            <a:srgbClr val="002060"/>
                          </a:solidFill>
                          <a:effectLst/>
                          <a:latin typeface="黑体" pitchFamily="49" charset="-122"/>
                          <a:ea typeface="黑体" pitchFamily="49" charset="-122"/>
                        </a:rPr>
                        <a:t>（</a:t>
                      </a: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）原因：信息不完善；获得信息需要一定的代价；是失业工人无力支付学习技术或转移到新地区的费用；或此过程较长，短期内无法掌握新工作所需要的技术</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20069226"/>
                  </a:ext>
                </a:extLst>
              </a:tr>
            </a:tbl>
          </a:graphicData>
        </a:graphic>
      </p:graphicFrame>
    </p:spTree>
    <p:extLst>
      <p:ext uri="{BB962C8B-B14F-4D97-AF65-F5344CB8AC3E}">
        <p14:creationId xmlns:p14="http://schemas.microsoft.com/office/powerpoint/2010/main" val="2577790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BCEFB4BA-EF17-4A40-B4C3-9BBAC5A53A63}"/>
              </a:ext>
            </a:extLst>
          </p:cNvPr>
          <p:cNvSpPr txBox="1"/>
          <p:nvPr/>
        </p:nvSpPr>
        <p:spPr>
          <a:xfrm>
            <a:off x="1092200" y="1298575"/>
            <a:ext cx="10007600" cy="4154984"/>
          </a:xfrm>
          <a:prstGeom prst="rect">
            <a:avLst/>
          </a:prstGeom>
          <a:noFill/>
        </p:spPr>
        <p:txBody>
          <a:bodyPr wrap="square" rtlCol="0">
            <a:spAutoFit/>
          </a:bodyPr>
          <a:lstStyle/>
          <a:p>
            <a:r>
              <a:rPr lang="zh-CN" altLang="en-US" sz="6600" b="1" dirty="0">
                <a:solidFill>
                  <a:srgbClr val="002060"/>
                </a:solidFill>
                <a:latin typeface="黑体" panose="02010609060101010101" pitchFamily="49" charset="-122"/>
                <a:ea typeface="黑体" panose="02010609060101010101" pitchFamily="49" charset="-122"/>
              </a:rPr>
              <a:t>       中级经济师  </a:t>
            </a:r>
            <a:endParaRPr lang="en-US" altLang="zh-CN" sz="6600" b="1" dirty="0">
              <a:solidFill>
                <a:srgbClr val="002060"/>
              </a:solidFill>
              <a:latin typeface="黑体" panose="02010609060101010101" pitchFamily="49" charset="-122"/>
              <a:ea typeface="黑体" panose="02010609060101010101" pitchFamily="49" charset="-122"/>
            </a:endParaRPr>
          </a:p>
          <a:p>
            <a:r>
              <a:rPr lang="en-US" altLang="zh-CN" sz="6600" b="1" dirty="0">
                <a:solidFill>
                  <a:srgbClr val="002060"/>
                </a:solidFill>
                <a:latin typeface="黑体" panose="02010609060101010101" pitchFamily="49" charset="-122"/>
                <a:ea typeface="黑体" panose="02010609060101010101" pitchFamily="49" charset="-122"/>
              </a:rPr>
              <a:t>      </a:t>
            </a:r>
            <a:r>
              <a:rPr lang="zh-CN" altLang="en-US" sz="5400" b="1" dirty="0">
                <a:solidFill>
                  <a:srgbClr val="002060"/>
                </a:solidFill>
                <a:latin typeface="黑体" panose="02010609060101010101" pitchFamily="49" charset="-122"/>
                <a:ea typeface="黑体" panose="02010609060101010101" pitchFamily="49" charset="-122"/>
              </a:rPr>
              <a:t>人力资源管理专业</a:t>
            </a:r>
            <a:endParaRPr lang="en-US" altLang="zh-CN" sz="5400" b="1" dirty="0">
              <a:solidFill>
                <a:srgbClr val="002060"/>
              </a:solidFill>
              <a:latin typeface="黑体" panose="02010609060101010101" pitchFamily="49" charset="-122"/>
              <a:ea typeface="黑体" panose="02010609060101010101" pitchFamily="49" charset="-122"/>
            </a:endParaRPr>
          </a:p>
          <a:p>
            <a:endParaRPr lang="en-US" altLang="zh-CN" sz="4400" b="1" dirty="0">
              <a:solidFill>
                <a:srgbClr val="002060"/>
              </a:solidFill>
              <a:latin typeface="黑体" panose="02010609060101010101" pitchFamily="49" charset="-122"/>
              <a:ea typeface="黑体" panose="02010609060101010101" pitchFamily="49" charset="-122"/>
            </a:endParaRPr>
          </a:p>
          <a:p>
            <a:r>
              <a:rPr lang="zh-CN" altLang="en-US" sz="4400" b="1" dirty="0">
                <a:solidFill>
                  <a:srgbClr val="002060"/>
                </a:solidFill>
                <a:latin typeface="黑体" panose="02010609060101010101" pitchFamily="49" charset="-122"/>
                <a:ea typeface="黑体" panose="02010609060101010101" pitchFamily="49" charset="-122"/>
              </a:rPr>
              <a:t>               </a:t>
            </a:r>
            <a:endParaRPr lang="en-US" altLang="zh-CN" sz="4400" b="1" dirty="0">
              <a:solidFill>
                <a:srgbClr val="002060"/>
              </a:solidFill>
              <a:latin typeface="黑体" panose="02010609060101010101" pitchFamily="49" charset="-122"/>
              <a:ea typeface="黑体" panose="02010609060101010101" pitchFamily="49" charset="-122"/>
            </a:endParaRPr>
          </a:p>
          <a:p>
            <a:r>
              <a:rPr lang="en-US" altLang="zh-CN" sz="4400" b="1" dirty="0">
                <a:solidFill>
                  <a:srgbClr val="002060"/>
                </a:solidFill>
                <a:latin typeface="黑体" panose="02010609060101010101" pitchFamily="49" charset="-122"/>
                <a:ea typeface="黑体" panose="02010609060101010101" pitchFamily="49" charset="-122"/>
              </a:rPr>
              <a:t>           </a:t>
            </a:r>
            <a:r>
              <a:rPr lang="zh-CN" altLang="en-US" sz="4400" b="1" dirty="0">
                <a:solidFill>
                  <a:srgbClr val="002060"/>
                </a:solidFill>
                <a:latin typeface="黑体" panose="02010609060101010101" pitchFamily="49" charset="-122"/>
                <a:ea typeface="黑体" panose="02010609060101010101" pitchFamily="49" charset="-122"/>
              </a:rPr>
              <a:t>主讲：周润芝</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7A625A17-C7E9-46D6-972A-D0D813BF6934}"/>
              </a:ext>
            </a:extLst>
          </p:cNvPr>
          <p:cNvSpPr/>
          <p:nvPr/>
        </p:nvSpPr>
        <p:spPr>
          <a:xfrm>
            <a:off x="692150" y="535594"/>
            <a:ext cx="4017125"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23.</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决定结构性失业严重程度的因素</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5" name="表格 14">
            <a:extLst>
              <a:ext uri="{FF2B5EF4-FFF2-40B4-BE49-F238E27FC236}">
                <a16:creationId xmlns:a16="http://schemas.microsoft.com/office/drawing/2014/main" id="{FC5519C1-F34C-4E76-969C-09090C687495}"/>
              </a:ext>
            </a:extLst>
          </p:cNvPr>
          <p:cNvGraphicFramePr>
            <a:graphicFrameLocks noGrp="1"/>
          </p:cNvGraphicFramePr>
          <p:nvPr>
            <p:extLst>
              <p:ext uri="{D42A27DB-BD31-4B8C-83A1-F6EECF244321}">
                <p14:modId xmlns:p14="http://schemas.microsoft.com/office/powerpoint/2010/main" val="883853090"/>
              </p:ext>
            </p:extLst>
          </p:nvPr>
        </p:nvGraphicFramePr>
        <p:xfrm>
          <a:off x="692149" y="1092826"/>
          <a:ext cx="10837863" cy="137160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3280636501"/>
                    </a:ext>
                  </a:extLst>
                </a:gridCol>
              </a:tblGrid>
              <a:tr h="0">
                <a:tc>
                  <a:txBody>
                    <a:bodyPr/>
                    <a:lstStyle/>
                    <a:p>
                      <a:pPr algn="l">
                        <a:spcAft>
                          <a:spcPts val="0"/>
                        </a:spcAft>
                      </a:pPr>
                      <a:r>
                        <a:rPr lang="zh-CN" sz="1800" b="1" kern="0" dirty="0">
                          <a:solidFill>
                            <a:srgbClr val="002060"/>
                          </a:solidFill>
                          <a:effectLst/>
                        </a:rPr>
                        <a:t>（1）对劳动力需求转变的快慢。</a:t>
                      </a:r>
                      <a:endParaRPr lang="zh-CN" sz="1800" b="1" kern="100" dirty="0">
                        <a:solidFill>
                          <a:srgbClr val="002060"/>
                        </a:solidFill>
                        <a:effectLst/>
                      </a:endParaRPr>
                    </a:p>
                    <a:p>
                      <a:pPr algn="l">
                        <a:spcAft>
                          <a:spcPts val="0"/>
                        </a:spcAft>
                      </a:pPr>
                      <a:r>
                        <a:rPr lang="zh-CN" sz="1800" b="1" kern="0" dirty="0">
                          <a:solidFill>
                            <a:srgbClr val="002060"/>
                          </a:solidFill>
                          <a:effectLst/>
                        </a:rPr>
                        <a:t>（2）劳动力供给能否适应需求的变化。</a:t>
                      </a:r>
                      <a:endParaRPr lang="zh-CN" sz="1800" b="1" kern="100" dirty="0">
                        <a:solidFill>
                          <a:srgbClr val="002060"/>
                        </a:solidFill>
                        <a:effectLst/>
                      </a:endParaRPr>
                    </a:p>
                    <a:p>
                      <a:pPr algn="l">
                        <a:spcAft>
                          <a:spcPts val="0"/>
                        </a:spcAft>
                      </a:pPr>
                      <a:r>
                        <a:rPr lang="zh-CN" sz="1800" b="1" kern="0" dirty="0">
                          <a:solidFill>
                            <a:srgbClr val="002060"/>
                          </a:solidFill>
                          <a:effectLst/>
                        </a:rPr>
                        <a:t>（3）技术替代的灵活性大小。</a:t>
                      </a:r>
                      <a:endParaRPr lang="zh-CN" sz="1800" b="1" kern="100" dirty="0">
                        <a:solidFill>
                          <a:srgbClr val="002060"/>
                        </a:solidFill>
                        <a:effectLst/>
                      </a:endParaRPr>
                    </a:p>
                    <a:p>
                      <a:pPr algn="l">
                        <a:spcAft>
                          <a:spcPts val="0"/>
                        </a:spcAft>
                      </a:pPr>
                      <a:r>
                        <a:rPr lang="zh-CN" sz="1800" b="1" kern="0" dirty="0">
                          <a:solidFill>
                            <a:srgbClr val="002060"/>
                          </a:solidFill>
                          <a:effectLst/>
                        </a:rPr>
                        <a:t>（4）人们重新学会另一种技术或职业的速度快慢。</a:t>
                      </a:r>
                      <a:endParaRPr lang="zh-CN" sz="1800" b="1" kern="100" dirty="0">
                        <a:solidFill>
                          <a:srgbClr val="002060"/>
                        </a:solidFill>
                        <a:effectLst/>
                      </a:endParaRPr>
                    </a:p>
                    <a:p>
                      <a:pPr algn="l">
                        <a:spcAft>
                          <a:spcPts val="0"/>
                        </a:spcAft>
                      </a:pPr>
                      <a:r>
                        <a:rPr lang="zh-CN" sz="1800" b="1" kern="0" dirty="0">
                          <a:solidFill>
                            <a:srgbClr val="002060"/>
                          </a:solidFill>
                          <a:effectLst/>
                        </a:rPr>
                        <a:t>（5）地理状况的差异。</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36979951"/>
                  </a:ext>
                </a:extLst>
              </a:tr>
            </a:tbl>
          </a:graphicData>
        </a:graphic>
      </p:graphicFrame>
      <p:sp>
        <p:nvSpPr>
          <p:cNvPr id="16" name="矩形 15">
            <a:extLst>
              <a:ext uri="{FF2B5EF4-FFF2-40B4-BE49-F238E27FC236}">
                <a16:creationId xmlns:a16="http://schemas.microsoft.com/office/drawing/2014/main" id="{F7550345-B5D0-4980-9532-2141763B4241}"/>
              </a:ext>
            </a:extLst>
          </p:cNvPr>
          <p:cNvSpPr/>
          <p:nvPr/>
        </p:nvSpPr>
        <p:spPr>
          <a:xfrm>
            <a:off x="692150" y="2516242"/>
            <a:ext cx="3087384"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24.</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缓和结构性失业的对策</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7" name="表格 16">
            <a:extLst>
              <a:ext uri="{FF2B5EF4-FFF2-40B4-BE49-F238E27FC236}">
                <a16:creationId xmlns:a16="http://schemas.microsoft.com/office/drawing/2014/main" id="{7C216A49-BD27-4470-980D-82B27D7D3435}"/>
              </a:ext>
            </a:extLst>
          </p:cNvPr>
          <p:cNvGraphicFramePr>
            <a:graphicFrameLocks noGrp="1"/>
          </p:cNvGraphicFramePr>
          <p:nvPr>
            <p:extLst>
              <p:ext uri="{D42A27DB-BD31-4B8C-83A1-F6EECF244321}">
                <p14:modId xmlns:p14="http://schemas.microsoft.com/office/powerpoint/2010/main" val="857913257"/>
              </p:ext>
            </p:extLst>
          </p:nvPr>
        </p:nvGraphicFramePr>
        <p:xfrm>
          <a:off x="680719" y="3022600"/>
          <a:ext cx="10849293" cy="1097280"/>
        </p:xfrm>
        <a:graphic>
          <a:graphicData uri="http://schemas.openxmlformats.org/drawingml/2006/table">
            <a:tbl>
              <a:tblPr>
                <a:tableStyleId>{5C22544A-7EE6-4342-B048-85BDC9FD1C3A}</a:tableStyleId>
              </a:tblPr>
              <a:tblGrid>
                <a:gridCol w="10849293">
                  <a:extLst>
                    <a:ext uri="{9D8B030D-6E8A-4147-A177-3AD203B41FA5}">
                      <a16:colId xmlns:a16="http://schemas.microsoft.com/office/drawing/2014/main" val="361534624"/>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（1）加强劳动力市场的情报工作，使求职人员及时了解劳动市场的供求情况；</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（2）由政府提供资金，向愿意从劳动力过剩地区迁到劳动力短缺地区失业工人提供安置费；</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（3）制定各种培训计划，使工人的知识更新与技术发展同步进行，以适应新职业的需要；</a:t>
                      </a:r>
                      <a:endParaRPr lang="en-US" altLang="zh-CN" sz="1800" b="1" kern="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（4</a:t>
                      </a:r>
                      <a:r>
                        <a:rPr lang="zh-CN" sz="1800" b="1" kern="0" dirty="0">
                          <a:solidFill>
                            <a:srgbClr val="002060"/>
                          </a:solidFill>
                          <a:effectLst/>
                          <a:latin typeface="黑体" pitchFamily="49" charset="-122"/>
                          <a:ea typeface="黑体" pitchFamily="49" charset="-122"/>
                        </a:rPr>
                        <a:t>）提供更好的职业指导和职业供求预测。</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08554418"/>
                  </a:ext>
                </a:extLst>
              </a:tr>
            </a:tbl>
          </a:graphicData>
        </a:graphic>
      </p:graphicFrame>
    </p:spTree>
    <p:extLst>
      <p:ext uri="{BB962C8B-B14F-4D97-AF65-F5344CB8AC3E}">
        <p14:creationId xmlns:p14="http://schemas.microsoft.com/office/powerpoint/2010/main" val="2577790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C94B9C15-1FB5-4C1E-BE0C-FBE1D7E75F6D}"/>
              </a:ext>
            </a:extLst>
          </p:cNvPr>
          <p:cNvSpPr/>
          <p:nvPr/>
        </p:nvSpPr>
        <p:spPr>
          <a:xfrm>
            <a:off x="691363" y="523806"/>
            <a:ext cx="1925207"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25.</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季节性失业</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D6215F4B-0876-4DD3-B596-2E5FB19EB621}"/>
              </a:ext>
            </a:extLst>
          </p:cNvPr>
          <p:cNvGraphicFramePr>
            <a:graphicFrameLocks noGrp="1"/>
          </p:cNvGraphicFramePr>
          <p:nvPr>
            <p:extLst>
              <p:ext uri="{D42A27DB-BD31-4B8C-83A1-F6EECF244321}">
                <p14:modId xmlns:p14="http://schemas.microsoft.com/office/powerpoint/2010/main" val="2940717822"/>
              </p:ext>
            </p:extLst>
          </p:nvPr>
        </p:nvGraphicFramePr>
        <p:xfrm>
          <a:off x="692149" y="1083733"/>
          <a:ext cx="10837863" cy="2305685"/>
        </p:xfrm>
        <a:graphic>
          <a:graphicData uri="http://schemas.openxmlformats.org/drawingml/2006/table">
            <a:tbl>
              <a:tblPr>
                <a:tableStyleId>{5C22544A-7EE6-4342-B048-85BDC9FD1C3A}</a:tableStyleId>
              </a:tblPr>
              <a:tblGrid>
                <a:gridCol w="1644651">
                  <a:extLst>
                    <a:ext uri="{9D8B030D-6E8A-4147-A177-3AD203B41FA5}">
                      <a16:colId xmlns:a16="http://schemas.microsoft.com/office/drawing/2014/main" val="322046120"/>
                    </a:ext>
                  </a:extLst>
                </a:gridCol>
                <a:gridCol w="9193212">
                  <a:extLst>
                    <a:ext uri="{9D8B030D-6E8A-4147-A177-3AD203B41FA5}">
                      <a16:colId xmlns:a16="http://schemas.microsoft.com/office/drawing/2014/main" val="1356185410"/>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1．概念</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latin typeface="黑体" pitchFamily="49" charset="-122"/>
                          <a:ea typeface="黑体" pitchFamily="49" charset="-122"/>
                        </a:rPr>
                        <a:t>季节性失业是指由于季节变化而导致的定期性劳动者就业岗位的丧失。它是一种</a:t>
                      </a:r>
                      <a:r>
                        <a:rPr lang="zh-CN" sz="1800" b="1" u="sng" kern="0">
                          <a:solidFill>
                            <a:srgbClr val="002060"/>
                          </a:solidFill>
                          <a:effectLst/>
                          <a:latin typeface="黑体" pitchFamily="49" charset="-122"/>
                          <a:ea typeface="黑体" pitchFamily="49" charset="-122"/>
                        </a:rPr>
                        <a:t>正常性的失业</a:t>
                      </a:r>
                      <a:r>
                        <a:rPr lang="zh-CN" sz="1800" b="1" kern="0">
                          <a:solidFill>
                            <a:srgbClr val="002060"/>
                          </a:solidFill>
                          <a:effectLst/>
                          <a:latin typeface="黑体" pitchFamily="49" charset="-122"/>
                          <a:ea typeface="黑体" pitchFamily="49" charset="-122"/>
                        </a:rPr>
                        <a:t>。</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67274729"/>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2．形成原因</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 </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（1）一些部门或行业对劳动力的需求随季节的变化而波动，如农业、旅游业、建筑业、航运业等；</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（2）一些行业会随季节的不同而遇到购买的高峰和低谷，如服装业、制鞋业、汽车业等，从而影响作为谋生需求的劳动力需求，造成季节性失业。</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50492686"/>
                  </a:ext>
                </a:extLst>
              </a:tr>
              <a:tr h="659765">
                <a:tc>
                  <a:txBody>
                    <a:bodyPr/>
                    <a:lstStyle/>
                    <a:p>
                      <a:pPr algn="l">
                        <a:spcAft>
                          <a:spcPts val="0"/>
                        </a:spcAft>
                      </a:pPr>
                      <a:r>
                        <a:rPr lang="en-US" sz="1800" b="1" kern="0">
                          <a:solidFill>
                            <a:srgbClr val="002060"/>
                          </a:solidFill>
                          <a:effectLst/>
                          <a:latin typeface="黑体" pitchFamily="49" charset="-122"/>
                          <a:ea typeface="黑体" pitchFamily="49" charset="-122"/>
                        </a:rPr>
                        <a:t>3</a:t>
                      </a:r>
                      <a:r>
                        <a:rPr lang="zh-CN" sz="1800" b="1" kern="0">
                          <a:solidFill>
                            <a:srgbClr val="002060"/>
                          </a:solidFill>
                          <a:effectLst/>
                          <a:latin typeface="黑体" pitchFamily="49" charset="-122"/>
                          <a:ea typeface="黑体" pitchFamily="49" charset="-122"/>
                        </a:rPr>
                        <a:t>．对策</a:t>
                      </a:r>
                      <a:endParaRPr lang="zh-CN" sz="1800" b="1" kern="100">
                        <a:solidFill>
                          <a:srgbClr val="002060"/>
                        </a:solidFill>
                        <a:effectLst/>
                        <a:latin typeface="黑体" pitchFamily="49" charset="-122"/>
                        <a:ea typeface="黑体" pitchFamily="49" charset="-122"/>
                      </a:endParaRPr>
                    </a:p>
                    <a:p>
                      <a:pPr algn="l">
                        <a:spcAft>
                          <a:spcPts val="0"/>
                        </a:spcAft>
                      </a:pPr>
                      <a:r>
                        <a:rPr lang="zh-CN" sz="1800" b="1" kern="0">
                          <a:solidFill>
                            <a:srgbClr val="002060"/>
                          </a:solidFill>
                          <a:effectLst/>
                          <a:latin typeface="黑体" pitchFamily="49" charset="-122"/>
                          <a:ea typeface="黑体" pitchFamily="49" charset="-122"/>
                        </a:rPr>
                        <a:t> </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marL="342900" lvl="0" indent="-342900" algn="l">
                        <a:spcAft>
                          <a:spcPts val="0"/>
                        </a:spcAft>
                        <a:buFont typeface="+mj-lt"/>
                        <a:buNone/>
                      </a:pPr>
                      <a:r>
                        <a:rPr lang="zh-CN" altLang="en-US" sz="1800" b="1" kern="0" dirty="0">
                          <a:solidFill>
                            <a:srgbClr val="002060"/>
                          </a:solidFill>
                          <a:effectLst/>
                          <a:latin typeface="黑体" pitchFamily="49" charset="-122"/>
                          <a:ea typeface="黑体" pitchFamily="49" charset="-122"/>
                        </a:rPr>
                        <a:t>（</a:t>
                      </a:r>
                      <a:r>
                        <a:rPr lang="en-US" altLang="zh-CN" sz="1800" b="1" kern="0" dirty="0">
                          <a:solidFill>
                            <a:srgbClr val="002060"/>
                          </a:solidFill>
                          <a:effectLst/>
                          <a:latin typeface="黑体" pitchFamily="49" charset="-122"/>
                          <a:ea typeface="黑体" pitchFamily="49" charset="-122"/>
                        </a:rPr>
                        <a:t>1</a:t>
                      </a:r>
                      <a:r>
                        <a:rPr lang="zh-CN" altLang="en-US" sz="1800" b="1" kern="0" dirty="0">
                          <a:solidFill>
                            <a:srgbClr val="002060"/>
                          </a:solidFill>
                          <a:effectLst/>
                          <a:latin typeface="黑体" pitchFamily="49" charset="-122"/>
                          <a:ea typeface="黑体" pitchFamily="49" charset="-122"/>
                        </a:rPr>
                        <a:t>）</a:t>
                      </a:r>
                      <a:r>
                        <a:rPr lang="zh-CN" sz="1800" b="1" kern="0" dirty="0">
                          <a:solidFill>
                            <a:srgbClr val="002060"/>
                          </a:solidFill>
                          <a:effectLst/>
                          <a:latin typeface="黑体" pitchFamily="49" charset="-122"/>
                          <a:ea typeface="黑体" pitchFamily="49" charset="-122"/>
                        </a:rPr>
                        <a:t>政府加强对季节性失业期的预测工作，以利于季节性工人尽早做出就业淡季的安排。</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（2）规定一个合理的</a:t>
                      </a:r>
                      <a:r>
                        <a:rPr lang="zh-CN" sz="1800" b="1" u="sng" kern="0" dirty="0">
                          <a:solidFill>
                            <a:srgbClr val="002060"/>
                          </a:solidFill>
                          <a:effectLst/>
                          <a:latin typeface="黑体" pitchFamily="49" charset="-122"/>
                          <a:ea typeface="黑体" pitchFamily="49" charset="-122"/>
                        </a:rPr>
                        <a:t>失业补助期限</a:t>
                      </a:r>
                      <a:r>
                        <a:rPr lang="zh-CN" sz="1800" b="1" kern="0" dirty="0">
                          <a:solidFill>
                            <a:srgbClr val="002060"/>
                          </a:solidFill>
                          <a:effectLst/>
                          <a:latin typeface="黑体" pitchFamily="49" charset="-122"/>
                          <a:ea typeface="黑体" pitchFamily="49" charset="-122"/>
                        </a:rPr>
                        <a:t>，以减少季节工人的生活困难。</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95998757"/>
                  </a:ext>
                </a:extLst>
              </a:tr>
            </a:tbl>
          </a:graphicData>
        </a:graphic>
      </p:graphicFrame>
    </p:spTree>
    <p:extLst>
      <p:ext uri="{BB962C8B-B14F-4D97-AF65-F5344CB8AC3E}">
        <p14:creationId xmlns:p14="http://schemas.microsoft.com/office/powerpoint/2010/main" val="4030915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7C1C1D2A-D531-4694-B960-F7484D1F411C}"/>
              </a:ext>
            </a:extLst>
          </p:cNvPr>
          <p:cNvSpPr/>
          <p:nvPr/>
        </p:nvSpPr>
        <p:spPr>
          <a:xfrm>
            <a:off x="692150" y="567229"/>
            <a:ext cx="1925207"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26.</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周期性失业</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0378C1D5-5195-4503-97EA-47A4677C7B5B}"/>
              </a:ext>
            </a:extLst>
          </p:cNvPr>
          <p:cNvGraphicFramePr>
            <a:graphicFrameLocks noGrp="1"/>
          </p:cNvGraphicFramePr>
          <p:nvPr>
            <p:extLst>
              <p:ext uri="{D42A27DB-BD31-4B8C-83A1-F6EECF244321}">
                <p14:modId xmlns:p14="http://schemas.microsoft.com/office/powerpoint/2010/main" val="870278479"/>
              </p:ext>
            </p:extLst>
          </p:nvPr>
        </p:nvGraphicFramePr>
        <p:xfrm>
          <a:off x="768985" y="1298575"/>
          <a:ext cx="10761028" cy="2743200"/>
        </p:xfrm>
        <a:graphic>
          <a:graphicData uri="http://schemas.openxmlformats.org/drawingml/2006/table">
            <a:tbl>
              <a:tblPr>
                <a:tableStyleId>{5C22544A-7EE6-4342-B048-85BDC9FD1C3A}</a:tableStyleId>
              </a:tblPr>
              <a:tblGrid>
                <a:gridCol w="1735567">
                  <a:extLst>
                    <a:ext uri="{9D8B030D-6E8A-4147-A177-3AD203B41FA5}">
                      <a16:colId xmlns:a16="http://schemas.microsoft.com/office/drawing/2014/main" val="3961217535"/>
                    </a:ext>
                  </a:extLst>
                </a:gridCol>
                <a:gridCol w="9025461">
                  <a:extLst>
                    <a:ext uri="{9D8B030D-6E8A-4147-A177-3AD203B41FA5}">
                      <a16:colId xmlns:a16="http://schemas.microsoft.com/office/drawing/2014/main" val="1646050199"/>
                    </a:ext>
                  </a:extLst>
                </a:gridCol>
              </a:tblGrid>
              <a:tr h="0">
                <a:tc>
                  <a:txBody>
                    <a:bodyPr/>
                    <a:lstStyle/>
                    <a:p>
                      <a:pPr algn="l">
                        <a:spcAft>
                          <a:spcPts val="0"/>
                        </a:spcAft>
                      </a:pPr>
                      <a:r>
                        <a:rPr lang="zh-CN" sz="1800" b="1" kern="0" dirty="0">
                          <a:solidFill>
                            <a:srgbClr val="002060"/>
                          </a:solidFill>
                          <a:effectLst/>
                        </a:rPr>
                        <a:t>1．概念</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rPr>
                        <a:t>所谓周期性失业，是指由于经济周期或经济波动引起劳动力市场供求失衡造成的失业。</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75616735"/>
                  </a:ext>
                </a:extLst>
              </a:tr>
              <a:tr h="0">
                <a:tc>
                  <a:txBody>
                    <a:bodyPr/>
                    <a:lstStyle/>
                    <a:p>
                      <a:pPr algn="l">
                        <a:spcAft>
                          <a:spcPts val="0"/>
                        </a:spcAft>
                      </a:pPr>
                      <a:r>
                        <a:rPr lang="zh-CN" sz="1800" b="1" kern="0">
                          <a:solidFill>
                            <a:srgbClr val="002060"/>
                          </a:solidFill>
                          <a:effectLst/>
                        </a:rPr>
                        <a:t>2．基本原因</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l">
                        <a:spcAft>
                          <a:spcPts val="0"/>
                        </a:spcAft>
                      </a:pPr>
                      <a:r>
                        <a:rPr lang="zh-CN" sz="1800" b="1" kern="0">
                          <a:solidFill>
                            <a:srgbClr val="002060"/>
                          </a:solidFill>
                          <a:effectLst/>
                        </a:rPr>
                        <a:t>总量需求不足</a:t>
                      </a:r>
                      <a:endParaRPr lang="zh-CN" sz="1800" b="1" kern="10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85494489"/>
                  </a:ext>
                </a:extLst>
              </a:tr>
              <a:tr h="0">
                <a:tc>
                  <a:txBody>
                    <a:bodyPr/>
                    <a:lstStyle/>
                    <a:p>
                      <a:pPr algn="l">
                        <a:spcAft>
                          <a:spcPts val="0"/>
                        </a:spcAft>
                      </a:pPr>
                      <a:r>
                        <a:rPr lang="en-US" sz="1800" b="1" kern="0" dirty="0">
                          <a:solidFill>
                            <a:srgbClr val="002060"/>
                          </a:solidFill>
                          <a:effectLst/>
                        </a:rPr>
                        <a:t>3.</a:t>
                      </a:r>
                      <a:r>
                        <a:rPr lang="zh-CN" sz="1800" b="1" kern="0" dirty="0">
                          <a:solidFill>
                            <a:srgbClr val="002060"/>
                          </a:solidFill>
                          <a:effectLst/>
                        </a:rPr>
                        <a:t>收入弹性</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l">
                        <a:spcAft>
                          <a:spcPts val="0"/>
                        </a:spcAft>
                      </a:pPr>
                      <a:r>
                        <a:rPr lang="zh-CN" sz="1800" b="1" u="sng" kern="0" dirty="0">
                          <a:solidFill>
                            <a:srgbClr val="002060"/>
                          </a:solidFill>
                          <a:effectLst/>
                        </a:rPr>
                        <a:t>一个产业经受周期性波动的程度主要依赖于其产生需求的收入弹性</a:t>
                      </a:r>
                      <a:r>
                        <a:rPr lang="zh-CN" sz="1800" b="1" kern="0" dirty="0">
                          <a:solidFill>
                            <a:srgbClr val="002060"/>
                          </a:solidFill>
                          <a:effectLst/>
                        </a:rPr>
                        <a:t>。所谓收入弹性是指居民收入变动百分比所导致的需求变动百分比。</a:t>
                      </a:r>
                      <a:endParaRPr lang="zh-CN" sz="1800" b="1" kern="100" dirty="0">
                        <a:solidFill>
                          <a:srgbClr val="002060"/>
                        </a:solidFill>
                        <a:effectLst/>
                      </a:endParaRPr>
                    </a:p>
                    <a:p>
                      <a:pPr algn="l">
                        <a:spcAft>
                          <a:spcPts val="0"/>
                        </a:spcAft>
                      </a:pPr>
                      <a:r>
                        <a:rPr lang="zh-CN" sz="1800" b="1" kern="0" dirty="0">
                          <a:solidFill>
                            <a:srgbClr val="002060"/>
                          </a:solidFill>
                          <a:effectLst/>
                        </a:rPr>
                        <a:t>●对于耐用消费品制造业：由于其产品可以延期购买，所以周期性的波动较大。</a:t>
                      </a:r>
                      <a:endParaRPr lang="zh-CN" sz="1800" b="1" kern="100" dirty="0">
                        <a:solidFill>
                          <a:srgbClr val="002060"/>
                        </a:solidFill>
                        <a:effectLst/>
                      </a:endParaRPr>
                    </a:p>
                    <a:p>
                      <a:pPr algn="l">
                        <a:spcAft>
                          <a:spcPts val="0"/>
                        </a:spcAft>
                      </a:pPr>
                      <a:r>
                        <a:rPr lang="zh-CN" sz="1800" b="1" kern="0" dirty="0">
                          <a:solidFill>
                            <a:srgbClr val="002060"/>
                          </a:solidFill>
                          <a:effectLst/>
                        </a:rPr>
                        <a:t>●对非耐用消费品：购买时间不太可能推迟，其需求收入弹性不大，因此非耐用消费品制造业的周期性波动较小。</a:t>
                      </a:r>
                      <a:endParaRPr lang="zh-CN" sz="1800" b="1" kern="100" dirty="0">
                        <a:solidFill>
                          <a:srgbClr val="002060"/>
                        </a:solidFill>
                        <a:effectLst/>
                      </a:endParaRPr>
                    </a:p>
                    <a:p>
                      <a:pPr algn="l">
                        <a:spcAft>
                          <a:spcPts val="0"/>
                        </a:spcAft>
                      </a:pPr>
                      <a:r>
                        <a:rPr lang="zh-CN" sz="1800" b="1" kern="0" dirty="0">
                          <a:solidFill>
                            <a:srgbClr val="002060"/>
                          </a:solidFill>
                          <a:effectLst/>
                        </a:rPr>
                        <a:t>●非耐用消费品的生产，特别是食品生产，即使在经济萧条时期，仍然</a:t>
                      </a:r>
                      <a:r>
                        <a:rPr lang="zh-CN" sz="1800" b="1" u="sng" kern="0" dirty="0">
                          <a:solidFill>
                            <a:srgbClr val="002060"/>
                          </a:solidFill>
                          <a:effectLst/>
                        </a:rPr>
                        <a:t>接近正常水平</a:t>
                      </a:r>
                      <a:r>
                        <a:rPr lang="zh-CN" sz="1800" b="1" kern="0" dirty="0">
                          <a:solidFill>
                            <a:srgbClr val="002060"/>
                          </a:solidFill>
                          <a:effectLst/>
                        </a:rPr>
                        <a:t>。</a:t>
                      </a:r>
                      <a:endParaRPr lang="zh-CN" sz="1800" b="1" kern="100" dirty="0">
                        <a:solidFill>
                          <a:srgbClr val="002060"/>
                        </a:solidFill>
                        <a:effectLst/>
                      </a:endParaRPr>
                    </a:p>
                    <a:p>
                      <a:pPr algn="l">
                        <a:spcAft>
                          <a:spcPts val="0"/>
                        </a:spcAft>
                      </a:pPr>
                      <a:r>
                        <a:rPr lang="zh-CN" sz="1800" b="1" kern="0" dirty="0">
                          <a:solidFill>
                            <a:srgbClr val="002060"/>
                          </a:solidFill>
                          <a:effectLst/>
                        </a:rPr>
                        <a:t>●周期性失业在不同行业的工人中呈现出不同的特征。在周期性经济波动不能得到克服的情况下，周期性失业就在所难免。</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420386452"/>
                  </a:ext>
                </a:extLst>
              </a:tr>
            </a:tbl>
          </a:graphicData>
        </a:graphic>
      </p:graphicFrame>
    </p:spTree>
    <p:extLst>
      <p:ext uri="{BB962C8B-B14F-4D97-AF65-F5344CB8AC3E}">
        <p14:creationId xmlns:p14="http://schemas.microsoft.com/office/powerpoint/2010/main" val="4030915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关于工资水平的说法，正确的有（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实际工资就是指员工实际拿到手的货币工资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实际工资就是指名义工资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企业在确定工资水平时必须了解实际工资水平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货币工资上涨时，实际工资有可能是下降的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物价指数越高，相同的货币工资代表的实际工资水平越低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关于实际工资的说法，错误的是（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实际工资是企业支付给员工的货币工资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政府在制定相关宏观经济政策时，应了解市场上的实际工资水平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消费者价格指数越高，相同货币工资所代表的实际工资水平越低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实际工资是劳动力供给决策的依据</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4934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下列关于同工同酬的说法，错误的是（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在同一部门或单位内部贯彻的可能性比较大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是指不同职业的男女职工应支付相同工资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是指创造相同价值的工作职位应有同等水平的工资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在有劳动力流动壁垒的情况下难以实现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关于影响工资水平确定的因素，表述正确的是（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同工同酬的原则应当在全社会内贯彻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企业的工资支付能力主要取决于企业或部门的生产率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影响因素中不包括劳动者个人及其家庭所需的生活费用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影响因素中包括谈判双方的力量对比</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442069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一家企业的工资水平远远超过市场平均水平，该企业支付高工资的作用不包括（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吸引优秀的、高生产率的员工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降低员工的离职率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削弱员工的偷懒动机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降低人工成本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大企业的工资水平通常比较高，主要是因为（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大企业的生产过程相互依赖程度较高，因而需要对员工施加较大的约束，高工资属于一种补偿性工资差别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企业规模越大，对员工进行直接监督的成本越高，因而越需要采用效率工资等方案来对员工进行激励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大企业为员工提供更多的工作轮岗和晋升机会，员工流动率较低，生产率较高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大企业的劳动力供给弹性更大一些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大企业中一旦出现职位空缺，会给企业带来较高的成本，因此需要用高工资降低员工的离职率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468279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关于不同产业部门间工资差别的说法，错误的是（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熟练劳动力所占比重高的产业通常工资水平更高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人均资本投资比例高的产业部门，人均工资水平通常也高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产业的工会化程度越高，则工资水平一定越高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工资水平较低的产业更多的集中在低工资地区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关于工资差别的说法，错误的是（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因劳动能力和劳动效率不同形式的工资差别属于技能性工资差别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高收入文体明星与一般劳动者之间的工资差别属于竞争性工资差别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因工作条件不同引起的工资差别属于补偿性工资差别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因城乡分割就业政策造成的工资差别属于垄断性工资差别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45185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0164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关于工资差别的说法，错误的有（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工资差别的存在不利于实现社会公平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工资差别具有重新配置人力资源的功能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劳动条件方面的差异往往会体现在工资差别中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工资差别的形成原因之一在于劳动者的素质和技能并不完全相同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社会工资差别越小越好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激励劳动者从低生产率的岗位、企业向高生产率的岗位、企业转移，从而在整个社会范围内不断重新配置劳动力资源的是（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劳动条件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劳动力供给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劳动力需求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183661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考点：工资差别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导致不同产业部门之间形成工资差别的主要原因不包括（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劳动力规模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熟练劳动力所占的比重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技术经济的特点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所处的发展阶段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补偿性工资差别是由不同的职业在（  ）方面存在差异造成的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劳动强度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从业者需要具备的从业能力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劳动条件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令人愉快程度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从业者需承担的责任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086377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考点：工资性报酬差别与劳动力市场歧视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关于职业歧视的说法，正确的是（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职业歧视属于一种统计性歧视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不同性别劳动者之间的工资差别是职业歧视造成的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职业歧视是指针对具有不同生产率特征的不同劳动者群体支付不同的工资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对职业歧视进行衡量比较困难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关于工资歧视的说法，正确的是（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对于从事相同工作但所处地理位置不同的劳动者支付不同水平的工资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工资歧视难以被衡量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故意将女性劳动者安排到低工资的职业或岗位上去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对于其他条件均相同且从事相同工作的不同性别劳动者支付不同的工资。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01789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A9908D62-6DBF-4AD0-B75D-344905C28DFC}"/>
              </a:ext>
            </a:extLst>
          </p:cNvPr>
          <p:cNvSpPr/>
          <p:nvPr/>
        </p:nvSpPr>
        <p:spPr>
          <a:xfrm>
            <a:off x="3253155" y="1669409"/>
            <a:ext cx="6138219" cy="3139321"/>
          </a:xfrm>
          <a:prstGeom prst="rect">
            <a:avLst/>
          </a:prstGeom>
        </p:spPr>
        <p:txBody>
          <a:bodyPr wrap="none">
            <a:spAutoFit/>
          </a:bodyPr>
          <a:lstStyle/>
          <a:p>
            <a:r>
              <a:rPr lang="zh-CN" altLang="en-US" sz="6600" b="1" kern="100" dirty="0">
                <a:solidFill>
                  <a:srgbClr val="002060"/>
                </a:solidFill>
                <a:latin typeface="黑体" panose="02010609060101010101" pitchFamily="49" charset="-122"/>
                <a:ea typeface="黑体" panose="02010609060101010101" pitchFamily="49" charset="-122"/>
              </a:rPr>
              <a:t>   第三部分</a:t>
            </a:r>
            <a:endParaRPr lang="en-US" altLang="zh-CN" sz="6600" b="1" kern="100" dirty="0">
              <a:solidFill>
                <a:srgbClr val="002060"/>
              </a:solidFill>
              <a:latin typeface="黑体" panose="02010609060101010101" pitchFamily="49" charset="-122"/>
              <a:ea typeface="黑体" panose="02010609060101010101" pitchFamily="49" charset="-122"/>
            </a:endParaRPr>
          </a:p>
          <a:p>
            <a:endParaRPr lang="en-US" altLang="zh-CN" sz="6600" b="1" kern="100" dirty="0">
              <a:solidFill>
                <a:srgbClr val="002060"/>
              </a:solidFill>
              <a:latin typeface="黑体" panose="02010609060101010101" pitchFamily="49" charset="-122"/>
              <a:ea typeface="黑体" panose="02010609060101010101" pitchFamily="49" charset="-122"/>
            </a:endParaRPr>
          </a:p>
          <a:p>
            <a:r>
              <a:rPr lang="zh-CN" altLang="en-US" sz="6600" b="1" kern="100" dirty="0">
                <a:solidFill>
                  <a:srgbClr val="002060"/>
                </a:solidFill>
                <a:latin typeface="黑体" panose="02010609060101010101" pitchFamily="49" charset="-122"/>
                <a:ea typeface="黑体" panose="02010609060101010101" pitchFamily="49" charset="-122"/>
              </a:rPr>
              <a:t>劳 动 力 市 场</a:t>
            </a:r>
            <a:endParaRPr lang="zh-CN" altLang="en-US" sz="6600" b="1" dirty="0">
              <a:solidFill>
                <a:srgbClr val="002060"/>
              </a:solidFill>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0164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考点：工资性报酬差别与劳动力市场歧视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在其他条件相同的情况下，如果为同一家企业工作的劳动者仅仅因为（  ）不同而呈现的系统性差别，称为工资歧视。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岗位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性别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劳动者之间因为（  ）的不同而形成工资差别不应当视为歧视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工作经验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受教育程度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工时数量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长相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性别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184921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考点：工资性报酬差别与劳动力市场歧视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企业常常会利用不同劳动者的历史绩效水平来预测其未来生产率，做法很容易产生（  ）歧视。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统计性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雇主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  ）是指一个人口群体内部的职业分布与其他人口群体内部的职业分布存在很大差异的情况。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职业隔离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个人歧视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非竞争性歧视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269085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考点：就业与就业统计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从理论上来说，关于就业的说法，不正确的是（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劳动者必须要既有劳动能力，还要有劳动意愿</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劳动者所参加的劳动必须是某种形式的社会劳动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劳动必须能够获得报酬或收入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劳动者参加家庭劳动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我国对不充分就业人员进行判定有若干条标准，不包括（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调查周内的工作时间不足标准时间的一半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工作时间不足的原因不在本人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年龄在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岁以上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本人愿意从事更多的工作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946404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考点：失业与失业统计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关于我国在就业和失业方面的规定的说法，错误的是（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虽然从事一定社会劳动，但劳动报酬低于当地城市居民最低生活保障标准的情况视同失业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超出法定劳动年龄的劳动者外出找工作但没有找到的情况，不属于失业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周岁以上各类学校毕业或肆业的学生初次寻找工作但未找到，不属于失业人员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劳动者获得的劳动报酬达到和超过当地最低工资标准的，属于充分就业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在我国关于失业人员的统计中，失业人员必须满足的条件包括（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在法定劳动年龄之内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有工作能力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有工作意愿</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尚未实现就业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正在领取失业保险金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7156565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考点：失业与失业统计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根据我国关于城乡劳动力调查的规定，被列为失业者的劳动者应当满足的条件不包括（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在近</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个月中采取某种方式找工作并且在调查周内可以应聘的人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在调查周内工作时间未达到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个小时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在调查周内未从事为取得报酬或经营利润的劳动，也没有处于就业定义中的暂时未工作状态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当前如有工作机会可以在一个特定期间内应聘就业或从事自营职业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考点：失业率统计与劳动力市场的存量一流量模型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在我国的城镇登记失业率统计中，失业人员需要满足的条件包括（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在当地就业服务机构进行登记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在城镇中居住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有劳动能力和劳动意愿</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目前没有就业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在一定劳动年龄内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68579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4505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考点：失业率统计与劳动力市场的存量一流量模型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在其他条件相同的情况下，会导致失业率上升的情形是（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因退休而退出劳动力市场的人数增加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找到工作的失业者人数迅速上升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纯大部分应届大中专毕业生都找到了工作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一部分长时间找不到工作的失业者决定放弃寻找工作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某城市</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2018</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年年初的总人口为</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万人，其中非劳动力人口</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万人</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就业人口</a:t>
            </a: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万人，到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2018</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年年底，在人口总量和非劳动力人口数量等不变的情况下，原来的失业人口中有</a:t>
            </a:r>
            <a:r>
              <a:rPr lang="en-US" altLang="zh-CN" sz="1600" b="1" kern="100" dirty="0">
                <a:solidFill>
                  <a:srgbClr val="002060"/>
                </a:solidFill>
                <a:latin typeface="黑体" pitchFamily="49" charset="-122"/>
                <a:ea typeface="黑体" pitchFamily="49" charset="-122"/>
                <a:cs typeface="Times New Roman" panose="02020603050405020304" pitchFamily="18" charset="0"/>
              </a:rPr>
              <a:t>5000</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人找到了工作，则该城市在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2018</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年年底的失业率为（  ）</a:t>
            </a:r>
            <a:r>
              <a:rPr lang="en-US" altLang="zh-CN" sz="1600" b="1" kern="100" dirty="0">
                <a:solidFill>
                  <a:srgbClr val="002060"/>
                </a:solidFill>
                <a:latin typeface="黑体" pitchFamily="49" charset="-122"/>
                <a:ea typeface="黑体" pitchFamily="49" charset="-122"/>
                <a:cs typeface="Times New Roman" panose="02020603050405020304" pitchFamily="18" charset="0"/>
              </a:rPr>
              <a:t>A.5%</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B.6.25%</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C.6.7%</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D.12.5%</a:t>
            </a:r>
          </a:p>
        </p:txBody>
      </p:sp>
    </p:spTree>
    <p:extLst>
      <p:ext uri="{BB962C8B-B14F-4D97-AF65-F5344CB8AC3E}">
        <p14:creationId xmlns:p14="http://schemas.microsoft.com/office/powerpoint/2010/main" val="2043527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考点：失业的类型及其成因与对策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在劳动力均衡状态下存在的正常性失业不包括（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季节性失业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摩擦性失业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周期性失业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结构性失业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劳动力市场上出现职位空缺和失业者并存的状态，且失业者没有填补职位空缺的能力，表明存在（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r>
              <a:rPr lang="zh-CN" altLang="en-US" sz="1600" b="1" kern="100" dirty="0">
                <a:solidFill>
                  <a:srgbClr val="002060"/>
                </a:solidFill>
                <a:latin typeface="黑体" pitchFamily="49" charset="-122"/>
                <a:ea typeface="黑体" pitchFamily="49" charset="-122"/>
                <a:cs typeface="Times New Roman" panose="02020603050405020304" pitchFamily="18" charset="0"/>
              </a:rPr>
              <a:t>）失业。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摩擦性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结构性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季节性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周期性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359442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考点：失业的类型及其成因与对策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由于劳动力市场的动态属性以及信息不完善而形成的（  ）失业是竞争性劳动市场的一个自然特征。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结构性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摩擦性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季节性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周期性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关于失业的说法，正确的有（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结构性失业容易通过劳动力市场信息传递得到缓解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季节性失业主要源自一些行业或部门的劳动力需求具有季节性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耐用消费品行业的劳动者受到周期性失业打击的可能性更大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政府通过提供更好的职业指导和职业供求预测有助于缓解结构性失业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失业和职位空缺并存的情况下存在的失业都是技术性失业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4875008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35</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考点：失业的类型及其成因与对策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关于技术性失业的说法，错误的是（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政府为失业者提供培训有助于应对技术性失业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政府为失业者提供企业用工需求信息是解决技术性失业的有效手段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技术性失业经常出现在产业结构调整时期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技术性失业属于一种结构性失业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关于周期性失业的表述，错误的是（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是由于经济波动引起的劳动力市场供求失衡所造成的失业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产生的基本原因是劳动力过剩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耐用消费品制造可以延期购买，周期性波动较大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非耐用消费品制造业受到周期性影响较小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95400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C7DEA89-8667-48BB-9160-D6ABB04C0C2D}"/>
              </a:ext>
            </a:extLst>
          </p:cNvPr>
          <p:cNvSpPr/>
          <p:nvPr/>
        </p:nvSpPr>
        <p:spPr>
          <a:xfrm>
            <a:off x="2890795" y="2226057"/>
            <a:ext cx="6410409" cy="1107996"/>
          </a:xfrm>
          <a:prstGeom prst="rect">
            <a:avLst/>
          </a:prstGeom>
        </p:spPr>
        <p:txBody>
          <a:bodyPr wrap="none">
            <a:spAutoFit/>
          </a:bodyPr>
          <a:lstStyle/>
          <a:p>
            <a:pPr indent="280670">
              <a:lnSpc>
                <a:spcPct val="150000"/>
              </a:lnSpc>
            </a:pPr>
            <a:r>
              <a:rPr lang="zh-CN" altLang="en-US" sz="4400" b="1" u="sng" kern="100" dirty="0">
                <a:solidFill>
                  <a:srgbClr val="002060"/>
                </a:solidFill>
                <a:effectLst/>
                <a:latin typeface="黑体" pitchFamily="49" charset="-122"/>
                <a:ea typeface="黑体" pitchFamily="49" charset="-122"/>
                <a:cs typeface="Times New Roman" panose="02020603050405020304" pitchFamily="18" charset="0"/>
              </a:rPr>
              <a:t>第十三章 </a:t>
            </a:r>
            <a:r>
              <a:rPr lang="zh-CN" altLang="en-US" sz="4400" b="1" u="sng" kern="100" dirty="0">
                <a:solidFill>
                  <a:srgbClr val="002060"/>
                </a:solidFill>
                <a:latin typeface="黑体" pitchFamily="49" charset="-122"/>
                <a:ea typeface="黑体" pitchFamily="49" charset="-122"/>
                <a:cs typeface="Times New Roman" panose="02020603050405020304" pitchFamily="18" charset="0"/>
              </a:rPr>
              <a:t>人力资本投资</a:t>
            </a:r>
            <a:endParaRPr lang="zh-CN" altLang="zh-CN" sz="4400" kern="100" dirty="0">
              <a:solidFill>
                <a:srgbClr val="002060"/>
              </a:solidFill>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546981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7890" name="Picture 2" descr="C:\Users\samsung\Desktop\2020年经济师课件9.7\2020年经济师课件\第三部分 导图\图第三部分.png"/>
          <p:cNvPicPr>
            <a:picLocks noChangeAspect="1" noChangeArrowheads="1"/>
          </p:cNvPicPr>
          <p:nvPr/>
        </p:nvPicPr>
        <p:blipFill>
          <a:blip r:embed="rId4" cstate="print"/>
          <a:srcRect/>
          <a:stretch>
            <a:fillRect/>
          </a:stretch>
        </p:blipFill>
        <p:spPr bwMode="auto">
          <a:xfrm>
            <a:off x="1134533" y="880533"/>
            <a:ext cx="9973734" cy="5249334"/>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40962" name="Picture 2" descr="C:\Users\samsung\Desktop\2020年经济师课件9.7\2020年经济师课件\第三部分 导图\图第十三章.png"/>
          <p:cNvPicPr>
            <a:picLocks noChangeAspect="1" noChangeArrowheads="1"/>
          </p:cNvPicPr>
          <p:nvPr/>
        </p:nvPicPr>
        <p:blipFill>
          <a:blip r:embed="rId4" cstate="print"/>
          <a:srcRect/>
          <a:stretch>
            <a:fillRect/>
          </a:stretch>
        </p:blipFill>
        <p:spPr bwMode="auto">
          <a:xfrm>
            <a:off x="1032933" y="812800"/>
            <a:ext cx="10041467" cy="5317067"/>
          </a:xfrm>
          <a:prstGeom prst="rect">
            <a:avLst/>
          </a:prstGeom>
          <a:noFill/>
        </p:spPr>
      </p:pic>
    </p:spTree>
    <p:extLst>
      <p:ext uri="{BB962C8B-B14F-4D97-AF65-F5344CB8AC3E}">
        <p14:creationId xmlns:p14="http://schemas.microsoft.com/office/powerpoint/2010/main" val="1546981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4717322-76C2-4529-817A-5D1435EA3ED5}"/>
              </a:ext>
            </a:extLst>
          </p:cNvPr>
          <p:cNvSpPr/>
          <p:nvPr/>
        </p:nvSpPr>
        <p:spPr>
          <a:xfrm>
            <a:off x="890230" y="469582"/>
            <a:ext cx="3956211" cy="442878"/>
          </a:xfrm>
          <a:prstGeom prst="rect">
            <a:avLst/>
          </a:prstGeom>
        </p:spPr>
        <p:txBody>
          <a:bodyPr wrap="none">
            <a:spAutoFit/>
          </a:bodyPr>
          <a:lstStyle/>
          <a:p>
            <a:pPr indent="280670" algn="just">
              <a:lnSpc>
                <a:spcPct val="150000"/>
              </a:lnSpc>
              <a:spcAft>
                <a:spcPts val="0"/>
              </a:spcAft>
            </a:pPr>
            <a:r>
              <a:rPr lang="zh-CN" altLang="en-US" b="1" u="sng" kern="100" dirty="0">
                <a:solidFill>
                  <a:srgbClr val="002060"/>
                </a:solidFill>
                <a:latin typeface="黑体" pitchFamily="49" charset="-122"/>
                <a:ea typeface="黑体" pitchFamily="49" charset="-122"/>
                <a:cs typeface="宋体" panose="02010600030101010101" pitchFamily="2" charset="-122"/>
              </a:rPr>
              <a:t>第一节  人力资本投资的一般原理</a:t>
            </a:r>
            <a:endParaRPr lang="zh-CN" altLang="zh-CN" sz="2000" dirty="0">
              <a:solidFill>
                <a:srgbClr val="002060"/>
              </a:solidFill>
              <a:effectLst/>
              <a:latin typeface="黑体" pitchFamily="49" charset="-122"/>
              <a:ea typeface="黑体" pitchFamily="49" charset="-122"/>
              <a:cs typeface="宋体" panose="02010600030101010101" pitchFamily="2" charset="-122"/>
            </a:endParaRPr>
          </a:p>
        </p:txBody>
      </p:sp>
      <p:graphicFrame>
        <p:nvGraphicFramePr>
          <p:cNvPr id="7" name="表格 6">
            <a:extLst>
              <a:ext uri="{FF2B5EF4-FFF2-40B4-BE49-F238E27FC236}">
                <a16:creationId xmlns:a16="http://schemas.microsoft.com/office/drawing/2014/main" id="{A0519E9E-4AFA-491B-B5D9-617CA976CFBD}"/>
              </a:ext>
            </a:extLst>
          </p:cNvPr>
          <p:cNvGraphicFramePr>
            <a:graphicFrameLocks noGrp="1"/>
          </p:cNvGraphicFramePr>
          <p:nvPr>
            <p:extLst>
              <p:ext uri="{D42A27DB-BD31-4B8C-83A1-F6EECF244321}">
                <p14:modId xmlns:p14="http://schemas.microsoft.com/office/powerpoint/2010/main" val="3368759066"/>
              </p:ext>
            </p:extLst>
          </p:nvPr>
        </p:nvGraphicFramePr>
        <p:xfrm>
          <a:off x="692149" y="1298575"/>
          <a:ext cx="10837863" cy="1645920"/>
        </p:xfrm>
        <a:graphic>
          <a:graphicData uri="http://schemas.openxmlformats.org/drawingml/2006/table">
            <a:tbl>
              <a:tblPr>
                <a:tableStyleId>{5C22544A-7EE6-4342-B048-85BDC9FD1C3A}</a:tableStyleId>
              </a:tblPr>
              <a:tblGrid>
                <a:gridCol w="2440518">
                  <a:extLst>
                    <a:ext uri="{9D8B030D-6E8A-4147-A177-3AD203B41FA5}">
                      <a16:colId xmlns:a16="http://schemas.microsoft.com/office/drawing/2014/main" val="309697820"/>
                    </a:ext>
                  </a:extLst>
                </a:gridCol>
                <a:gridCol w="8397345">
                  <a:extLst>
                    <a:ext uri="{9D8B030D-6E8A-4147-A177-3AD203B41FA5}">
                      <a16:colId xmlns:a16="http://schemas.microsoft.com/office/drawing/2014/main" val="867105504"/>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 </a:t>
                      </a:r>
                      <a:r>
                        <a:rPr lang="zh-CN" sz="1800" b="1" kern="100" dirty="0">
                          <a:solidFill>
                            <a:srgbClr val="002060"/>
                          </a:solidFill>
                          <a:effectLst/>
                          <a:latin typeface="黑体" pitchFamily="49" charset="-122"/>
                          <a:ea typeface="黑体" pitchFamily="49" charset="-122"/>
                        </a:rPr>
                        <a:t>产生发展</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否定了所有的劳动者都是同质的的这一假设</a:t>
                      </a:r>
                      <a:r>
                        <a:rPr lang="en-US" sz="1800" b="1" kern="100" dirty="0">
                          <a:solidFill>
                            <a:srgbClr val="002060"/>
                          </a:solidFill>
                          <a:effectLst/>
                          <a:latin typeface="黑体" pitchFamily="49" charset="-122"/>
                          <a:ea typeface="黑体" pitchFamily="49" charset="-122"/>
                        </a:rPr>
                        <a:t>,</a:t>
                      </a:r>
                      <a:r>
                        <a:rPr lang="zh-CN" sz="1800" b="1" kern="100" dirty="0">
                          <a:solidFill>
                            <a:srgbClr val="002060"/>
                          </a:solidFill>
                          <a:effectLst/>
                          <a:latin typeface="黑体" pitchFamily="49" charset="-122"/>
                          <a:ea typeface="黑体" pitchFamily="49" charset="-122"/>
                        </a:rPr>
                        <a:t>人力资本投资的重点在于它的未来导向性；人力资本投资的</a:t>
                      </a:r>
                      <a:r>
                        <a:rPr lang="zh-CN" sz="1800" b="1" u="sng" kern="100" dirty="0">
                          <a:solidFill>
                            <a:srgbClr val="002060"/>
                          </a:solidFill>
                          <a:effectLst/>
                          <a:latin typeface="黑体" pitchFamily="49" charset="-122"/>
                          <a:ea typeface="黑体" pitchFamily="49" charset="-122"/>
                        </a:rPr>
                        <a:t>利益在未来，成本则产生在目前。</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4246873698"/>
                  </a:ext>
                </a:extLst>
              </a:tr>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2. </a:t>
                      </a:r>
                      <a:r>
                        <a:rPr lang="zh-CN" sz="1800" b="1" kern="100" dirty="0">
                          <a:solidFill>
                            <a:srgbClr val="002060"/>
                          </a:solidFill>
                          <a:effectLst/>
                          <a:latin typeface="黑体" pitchFamily="49" charset="-122"/>
                          <a:ea typeface="黑体" pitchFamily="49" charset="-122"/>
                        </a:rPr>
                        <a:t>人力资本投资概念</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任何就人力资本投资本身来说用来提高人的生产能力从而提高人在劳动力市场上的收益能力的</a:t>
                      </a:r>
                      <a:r>
                        <a:rPr lang="zh-CN" sz="1800" b="1" u="sng" kern="100">
                          <a:solidFill>
                            <a:srgbClr val="002060"/>
                          </a:solidFill>
                          <a:effectLst/>
                          <a:latin typeface="黑体" pitchFamily="49" charset="-122"/>
                          <a:ea typeface="黑体" pitchFamily="49" charset="-122"/>
                        </a:rPr>
                        <a:t>初始性</a:t>
                      </a:r>
                      <a:r>
                        <a:rPr lang="en-US" sz="1800" b="1" u="sng" kern="100">
                          <a:solidFill>
                            <a:srgbClr val="002060"/>
                          </a:solidFill>
                          <a:effectLst/>
                          <a:latin typeface="黑体" pitchFamily="49" charset="-122"/>
                          <a:ea typeface="黑体" pitchFamily="49" charset="-122"/>
                        </a:rPr>
                        <a:t>/</a:t>
                      </a:r>
                      <a:r>
                        <a:rPr lang="zh-CN" sz="1800" b="1" u="sng" kern="100">
                          <a:solidFill>
                            <a:srgbClr val="002060"/>
                          </a:solidFill>
                          <a:effectLst/>
                          <a:latin typeface="黑体" pitchFamily="49" charset="-122"/>
                          <a:ea typeface="黑体" pitchFamily="49" charset="-122"/>
                        </a:rPr>
                        <a:t>投资</a:t>
                      </a:r>
                      <a:r>
                        <a:rPr lang="zh-CN" sz="1800" b="1" kern="100">
                          <a:solidFill>
                            <a:srgbClr val="002060"/>
                          </a:solidFill>
                          <a:effectLst/>
                          <a:latin typeface="黑体" pitchFamily="49" charset="-122"/>
                          <a:ea typeface="黑体" pitchFamily="49" charset="-122"/>
                        </a:rPr>
                        <a:t>。</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24259489"/>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3. </a:t>
                      </a:r>
                      <a:r>
                        <a:rPr lang="zh-CN" sz="1800" b="1" kern="100">
                          <a:solidFill>
                            <a:srgbClr val="002060"/>
                          </a:solidFill>
                          <a:effectLst/>
                          <a:latin typeface="黑体" pitchFamily="49" charset="-122"/>
                          <a:ea typeface="黑体" pitchFamily="49" charset="-122"/>
                        </a:rPr>
                        <a:t>投资活动范畴</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各级正规教育和在职培训活动所花费的支出、增进健康、加强学龄前儿童营养、寻找工作、工作流动等活动。</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10995479"/>
                  </a:ext>
                </a:extLst>
              </a:tr>
            </a:tbl>
          </a:graphicData>
        </a:graphic>
      </p:graphicFrame>
      <p:sp>
        <p:nvSpPr>
          <p:cNvPr id="8" name="矩形 7">
            <a:extLst>
              <a:ext uri="{FF2B5EF4-FFF2-40B4-BE49-F238E27FC236}">
                <a16:creationId xmlns:a16="http://schemas.microsoft.com/office/drawing/2014/main" id="{8BA24E83-E407-4D60-B5EB-947930118DED}"/>
              </a:ext>
            </a:extLst>
          </p:cNvPr>
          <p:cNvSpPr/>
          <p:nvPr/>
        </p:nvSpPr>
        <p:spPr>
          <a:xfrm>
            <a:off x="692150" y="2984462"/>
            <a:ext cx="3258905" cy="442878"/>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黑体" pitchFamily="49" charset="-122"/>
                <a:ea typeface="黑体" pitchFamily="49" charset="-122"/>
                <a:cs typeface="宋体" panose="02010600030101010101" pitchFamily="2" charset="-122"/>
              </a:rPr>
              <a:t>2.</a:t>
            </a:r>
            <a:r>
              <a:rPr lang="zh-CN" altLang="zh-CN" b="1" u="sng" kern="100" dirty="0">
                <a:solidFill>
                  <a:srgbClr val="C00000"/>
                </a:solidFill>
                <a:latin typeface="黑体" pitchFamily="49" charset="-122"/>
                <a:ea typeface="黑体" pitchFamily="49" charset="-122"/>
                <a:cs typeface="宋体" panose="02010600030101010101" pitchFamily="2" charset="-122"/>
              </a:rPr>
              <a:t>人力资本投资的基本模型</a:t>
            </a:r>
            <a:endParaRPr lang="zh-CN" altLang="zh-CN" sz="2000" dirty="0">
              <a:effectLst/>
              <a:latin typeface="黑体" pitchFamily="49" charset="-122"/>
              <a:ea typeface="黑体" pitchFamily="49" charset="-122"/>
              <a:cs typeface="宋体" panose="02010600030101010101" pitchFamily="2" charset="-122"/>
            </a:endParaRPr>
          </a:p>
        </p:txBody>
      </p:sp>
      <p:graphicFrame>
        <p:nvGraphicFramePr>
          <p:cNvPr id="10" name="表格 9">
            <a:extLst>
              <a:ext uri="{FF2B5EF4-FFF2-40B4-BE49-F238E27FC236}">
                <a16:creationId xmlns:a16="http://schemas.microsoft.com/office/drawing/2014/main" id="{42C0E327-6197-4D53-843C-F9FBAA3DC618}"/>
              </a:ext>
            </a:extLst>
          </p:cNvPr>
          <p:cNvGraphicFramePr>
            <a:graphicFrameLocks noGrp="1"/>
          </p:cNvGraphicFramePr>
          <p:nvPr>
            <p:extLst>
              <p:ext uri="{D42A27DB-BD31-4B8C-83A1-F6EECF244321}">
                <p14:modId xmlns:p14="http://schemas.microsoft.com/office/powerpoint/2010/main" val="3183565996"/>
              </p:ext>
            </p:extLst>
          </p:nvPr>
        </p:nvGraphicFramePr>
        <p:xfrm>
          <a:off x="692149" y="3525520"/>
          <a:ext cx="10837863" cy="1097280"/>
        </p:xfrm>
        <a:graphic>
          <a:graphicData uri="http://schemas.openxmlformats.org/drawingml/2006/table">
            <a:tbl>
              <a:tblPr>
                <a:tableStyleId>{5C22544A-7EE6-4342-B048-85BDC9FD1C3A}</a:tableStyleId>
              </a:tblPr>
              <a:tblGrid>
                <a:gridCol w="2207667">
                  <a:extLst>
                    <a:ext uri="{9D8B030D-6E8A-4147-A177-3AD203B41FA5}">
                      <a16:colId xmlns:a16="http://schemas.microsoft.com/office/drawing/2014/main" val="3931612602"/>
                    </a:ext>
                  </a:extLst>
                </a:gridCol>
                <a:gridCol w="8630196">
                  <a:extLst>
                    <a:ext uri="{9D8B030D-6E8A-4147-A177-3AD203B41FA5}">
                      <a16:colId xmlns:a16="http://schemas.microsoft.com/office/drawing/2014/main" val="2872460543"/>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假定</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人们在进行教育和培训选择时都是以终身投入为依据来对</a:t>
                      </a:r>
                      <a:r>
                        <a:rPr lang="zh-CN" sz="1800" b="1" u="sng" kern="100" dirty="0">
                          <a:solidFill>
                            <a:srgbClr val="002060"/>
                          </a:solidFill>
                          <a:effectLst/>
                          <a:latin typeface="黑体" pitchFamily="49" charset="-122"/>
                          <a:ea typeface="黑体" pitchFamily="49" charset="-122"/>
                        </a:rPr>
                        <a:t>近期的投资成本和未来的收益现值</a:t>
                      </a:r>
                      <a:r>
                        <a:rPr lang="zh-CN" sz="1800" b="1" kern="100" dirty="0">
                          <a:solidFill>
                            <a:srgbClr val="002060"/>
                          </a:solidFill>
                          <a:effectLst/>
                          <a:latin typeface="黑体" pitchFamily="49" charset="-122"/>
                          <a:ea typeface="黑体" pitchFamily="49" charset="-122"/>
                        </a:rPr>
                        <a:t>之间进行比较的。</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2239379805"/>
                  </a:ext>
                </a:extLst>
              </a:tr>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内部收益率法</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如果最高贴现率大于其他投资的报酬率，则人力资源投资计划是可行的，否则，就是不可行的。</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768721654"/>
                  </a:ext>
                </a:extLst>
              </a:tr>
            </a:tbl>
          </a:graphicData>
        </a:graphic>
      </p:graphicFrame>
      <p:sp>
        <p:nvSpPr>
          <p:cNvPr id="19" name="矩形 18">
            <a:extLst>
              <a:ext uri="{FF2B5EF4-FFF2-40B4-BE49-F238E27FC236}">
                <a16:creationId xmlns:a16="http://schemas.microsoft.com/office/drawing/2014/main" id="{24717322-76C2-4529-817A-5D1435EA3ED5}"/>
              </a:ext>
            </a:extLst>
          </p:cNvPr>
          <p:cNvSpPr/>
          <p:nvPr/>
        </p:nvSpPr>
        <p:spPr>
          <a:xfrm>
            <a:off x="692150" y="790744"/>
            <a:ext cx="4188647" cy="442878"/>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黑体" pitchFamily="49" charset="-122"/>
                <a:ea typeface="黑体" pitchFamily="49" charset="-122"/>
                <a:cs typeface="宋体" panose="02010600030101010101" pitchFamily="2" charset="-122"/>
              </a:rPr>
              <a:t>1.</a:t>
            </a:r>
            <a:r>
              <a:rPr lang="zh-CN" altLang="zh-CN" b="1" u="sng" kern="100" dirty="0">
                <a:solidFill>
                  <a:srgbClr val="C00000"/>
                </a:solidFill>
                <a:latin typeface="黑体" pitchFamily="49" charset="-122"/>
                <a:ea typeface="黑体" pitchFamily="49" charset="-122"/>
                <a:cs typeface="宋体" panose="02010600030101010101" pitchFamily="2" charset="-122"/>
              </a:rPr>
              <a:t>人力资本投资理论的产生及其发展</a:t>
            </a:r>
            <a:endParaRPr lang="zh-CN" altLang="zh-CN" sz="2000" dirty="0">
              <a:effectLst/>
              <a:latin typeface="黑体" pitchFamily="49" charset="-122"/>
              <a:ea typeface="黑体" pitchFamily="49" charset="-122"/>
              <a:cs typeface="宋体" panose="02010600030101010101" pitchFamily="2" charset="-122"/>
            </a:endParaRPr>
          </a:p>
        </p:txBody>
      </p:sp>
    </p:spTree>
    <p:extLst>
      <p:ext uri="{BB962C8B-B14F-4D97-AF65-F5344CB8AC3E}">
        <p14:creationId xmlns:p14="http://schemas.microsoft.com/office/powerpoint/2010/main" val="12795083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CEBD0D8F-4D9C-4C7C-93E4-9FE0E15B01BC}"/>
              </a:ext>
            </a:extLst>
          </p:cNvPr>
          <p:cNvSpPr/>
          <p:nvPr/>
        </p:nvSpPr>
        <p:spPr>
          <a:xfrm>
            <a:off x="839917" y="583807"/>
            <a:ext cx="3839193" cy="442878"/>
          </a:xfrm>
          <a:prstGeom prst="rect">
            <a:avLst/>
          </a:prstGeom>
        </p:spPr>
        <p:txBody>
          <a:bodyPr wrap="none">
            <a:spAutoFit/>
          </a:bodyPr>
          <a:lstStyle/>
          <a:p>
            <a:pPr indent="280670" algn="just">
              <a:lnSpc>
                <a:spcPct val="150000"/>
              </a:lnSpc>
              <a:spcAft>
                <a:spcPts val="0"/>
              </a:spcAft>
            </a:pPr>
            <a:r>
              <a:rPr lang="zh-CN" altLang="en-US" b="1" u="sng" kern="100" dirty="0">
                <a:solidFill>
                  <a:srgbClr val="002060"/>
                </a:solidFill>
                <a:latin typeface="黑体" pitchFamily="49" charset="-122"/>
                <a:ea typeface="黑体" pitchFamily="49" charset="-122"/>
                <a:cs typeface="宋体" panose="02010600030101010101" pitchFamily="2" charset="-122"/>
              </a:rPr>
              <a:t>第二节 人力资本投资与高等教育</a:t>
            </a:r>
            <a:endParaRPr lang="zh-CN" altLang="zh-CN" sz="2000" dirty="0">
              <a:solidFill>
                <a:srgbClr val="002060"/>
              </a:solidFill>
              <a:effectLst/>
              <a:latin typeface="黑体" pitchFamily="49" charset="-122"/>
              <a:ea typeface="黑体" pitchFamily="49" charset="-122"/>
              <a:cs typeface="宋体" panose="02010600030101010101" pitchFamily="2" charset="-122"/>
            </a:endParaRPr>
          </a:p>
        </p:txBody>
      </p:sp>
      <p:sp>
        <p:nvSpPr>
          <p:cNvPr id="15" name="矩形 14">
            <a:extLst>
              <a:ext uri="{FF2B5EF4-FFF2-40B4-BE49-F238E27FC236}">
                <a16:creationId xmlns:a16="http://schemas.microsoft.com/office/drawing/2014/main" id="{4DDAC78B-6ABA-4348-A127-5C910A9F61C9}"/>
              </a:ext>
            </a:extLst>
          </p:cNvPr>
          <p:cNvSpPr/>
          <p:nvPr/>
        </p:nvSpPr>
        <p:spPr>
          <a:xfrm>
            <a:off x="692150" y="1706575"/>
            <a:ext cx="3877985" cy="369332"/>
          </a:xfrm>
          <a:prstGeom prst="rect">
            <a:avLst/>
          </a:prstGeom>
        </p:spPr>
        <p:txBody>
          <a:bodyPr wrap="none">
            <a:spAutoFit/>
          </a:bodyPr>
          <a:lstStyle/>
          <a:p>
            <a:r>
              <a:rPr lang="en-US" altLang="zh-CN" b="1" kern="100" dirty="0">
                <a:solidFill>
                  <a:srgbClr val="000080"/>
                </a:solidFill>
                <a:latin typeface="黑体" pitchFamily="49" charset="-122"/>
                <a:ea typeface="黑体" pitchFamily="49" charset="-122"/>
                <a:cs typeface="宋体" panose="02010600030101010101" pitchFamily="2" charset="-122"/>
              </a:rPr>
              <a:t>1.</a:t>
            </a:r>
            <a:r>
              <a:rPr lang="zh-CN" altLang="zh-CN" b="1" kern="100" dirty="0">
                <a:solidFill>
                  <a:srgbClr val="000080"/>
                </a:solidFill>
                <a:latin typeface="黑体" pitchFamily="49" charset="-122"/>
                <a:ea typeface="黑体" pitchFamily="49" charset="-122"/>
                <a:cs typeface="宋体" panose="02010600030101010101" pitchFamily="2" charset="-122"/>
              </a:rPr>
              <a:t>高等教育投资的成本收益分析框架</a:t>
            </a:r>
            <a:endParaRPr lang="zh-CN" altLang="en-US" b="1" dirty="0">
              <a:latin typeface="黑体" pitchFamily="49" charset="-122"/>
              <a:ea typeface="黑体" pitchFamily="49" charset="-122"/>
            </a:endParaRPr>
          </a:p>
        </p:txBody>
      </p:sp>
      <p:graphicFrame>
        <p:nvGraphicFramePr>
          <p:cNvPr id="16" name="表格 15">
            <a:extLst>
              <a:ext uri="{FF2B5EF4-FFF2-40B4-BE49-F238E27FC236}">
                <a16:creationId xmlns:a16="http://schemas.microsoft.com/office/drawing/2014/main" id="{D1C79AD9-7A98-4DAC-92C5-DE327B04FD66}"/>
              </a:ext>
            </a:extLst>
          </p:cNvPr>
          <p:cNvGraphicFramePr>
            <a:graphicFrameLocks noGrp="1"/>
          </p:cNvGraphicFramePr>
          <p:nvPr>
            <p:extLst>
              <p:ext uri="{D42A27DB-BD31-4B8C-83A1-F6EECF244321}">
                <p14:modId xmlns:p14="http://schemas.microsoft.com/office/powerpoint/2010/main" val="2085808295"/>
              </p:ext>
            </p:extLst>
          </p:nvPr>
        </p:nvGraphicFramePr>
        <p:xfrm>
          <a:off x="692150" y="2324917"/>
          <a:ext cx="10837863" cy="54864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227007117"/>
                    </a:ext>
                  </a:extLst>
                </a:gridCol>
              </a:tblGrid>
              <a:tr h="386080">
                <a:tc>
                  <a:txBody>
                    <a:bodyPr/>
                    <a:lstStyle/>
                    <a:p>
                      <a:pPr marL="342900" lvl="0" indent="-342900" algn="just">
                        <a:spcAft>
                          <a:spcPts val="0"/>
                        </a:spcAft>
                        <a:buFont typeface="+mj-lt"/>
                        <a:buAutoNum type="arabicPeriod"/>
                      </a:pPr>
                      <a:r>
                        <a:rPr lang="zh-CN" sz="1800" b="1" kern="100" dirty="0">
                          <a:solidFill>
                            <a:srgbClr val="002060"/>
                          </a:solidFill>
                          <a:effectLst/>
                          <a:latin typeface="黑体" pitchFamily="49" charset="-122"/>
                          <a:ea typeface="黑体" pitchFamily="49" charset="-122"/>
                        </a:rPr>
                        <a:t>上大学从根本上说是一种经济决策，要考虑上大学的成本和收益的比较。</a:t>
                      </a:r>
                      <a:endParaRPr lang="zh-CN" sz="1800" b="1" dirty="0">
                        <a:solidFill>
                          <a:srgbClr val="002060"/>
                        </a:solidFill>
                        <a:effectLst/>
                        <a:latin typeface="黑体" pitchFamily="49" charset="-122"/>
                        <a:ea typeface="黑体" pitchFamily="49" charset="-122"/>
                      </a:endParaRPr>
                    </a:p>
                    <a:p>
                      <a:pPr marL="342900" lvl="0" indent="-342900" algn="l">
                        <a:spcAft>
                          <a:spcPts val="0"/>
                        </a:spcAft>
                        <a:buFont typeface="+mj-lt"/>
                        <a:buAutoNum type="arabicPeriod"/>
                      </a:pPr>
                      <a:r>
                        <a:rPr lang="zh-CN" sz="1800" b="1" kern="100" dirty="0">
                          <a:solidFill>
                            <a:srgbClr val="002060"/>
                          </a:solidFill>
                          <a:effectLst/>
                          <a:latin typeface="黑体" pitchFamily="49" charset="-122"/>
                          <a:ea typeface="黑体" pitchFamily="49" charset="-122"/>
                        </a:rPr>
                        <a:t>接受高等教育会产生：</a:t>
                      </a:r>
                      <a:r>
                        <a:rPr lang="zh-CN" sz="1800" b="1" u="sng" kern="100" dirty="0">
                          <a:solidFill>
                            <a:srgbClr val="002060"/>
                          </a:solidFill>
                          <a:effectLst/>
                          <a:latin typeface="黑体" pitchFamily="49" charset="-122"/>
                          <a:ea typeface="黑体" pitchFamily="49" charset="-122"/>
                        </a:rPr>
                        <a:t>成本</a:t>
                      </a:r>
                      <a:r>
                        <a:rPr lang="en-US" sz="1800" b="1" u="sng"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直接成本</a:t>
                      </a:r>
                      <a:r>
                        <a:rPr lang="en-US" sz="1800" b="1" u="sng"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机会成本</a:t>
                      </a:r>
                      <a:r>
                        <a:rPr lang="en-US" sz="1800" b="1" u="sng"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心理成本</a:t>
                      </a:r>
                      <a:r>
                        <a:rPr lang="zh-CN" sz="1800" b="1"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收益</a:t>
                      </a:r>
                      <a:r>
                        <a:rPr lang="en-US" sz="1800" b="1" u="sng"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经济收益</a:t>
                      </a:r>
                      <a:r>
                        <a:rPr lang="en-US" sz="1800" b="1" u="sng"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心理收益</a:t>
                      </a:r>
                      <a:r>
                        <a:rPr lang="en-US" sz="1800" b="1" kern="100" dirty="0">
                          <a:solidFill>
                            <a:srgbClr val="002060"/>
                          </a:solidFill>
                          <a:effectLst/>
                          <a:latin typeface="黑体" pitchFamily="49" charset="-122"/>
                          <a:ea typeface="黑体" pitchFamily="49" charset="-122"/>
                        </a:rPr>
                        <a:t>                       </a:t>
                      </a:r>
                      <a:endParaRPr lang="zh-CN" sz="1800" b="1"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75737855"/>
                  </a:ext>
                </a:extLst>
              </a:tr>
            </a:tbl>
          </a:graphicData>
        </a:graphic>
      </p:graphicFrame>
      <p:sp>
        <p:nvSpPr>
          <p:cNvPr id="17" name="矩形 16">
            <a:extLst>
              <a:ext uri="{FF2B5EF4-FFF2-40B4-BE49-F238E27FC236}">
                <a16:creationId xmlns:a16="http://schemas.microsoft.com/office/drawing/2014/main" id="{7EA9EF40-B7AB-412B-8564-66AC16B0A4AF}"/>
              </a:ext>
            </a:extLst>
          </p:cNvPr>
          <p:cNvSpPr/>
          <p:nvPr/>
        </p:nvSpPr>
        <p:spPr>
          <a:xfrm>
            <a:off x="692150" y="3117460"/>
            <a:ext cx="10837863" cy="460382"/>
          </a:xfrm>
          <a:prstGeom prst="rect">
            <a:avLst/>
          </a:prstGeom>
        </p:spPr>
        <p:txBody>
          <a:bodyPr wrap="square">
            <a:spAutoFit/>
          </a:bodyPr>
          <a:lstStyle/>
          <a:p>
            <a:pPr algn="just">
              <a:lnSpc>
                <a:spcPct val="150000"/>
              </a:lnSpc>
              <a:spcAft>
                <a:spcPts val="0"/>
              </a:spcAft>
            </a:pPr>
            <a:r>
              <a:rPr lang="en-US" altLang="zh-CN" b="1" kern="0" dirty="0">
                <a:solidFill>
                  <a:srgbClr val="002060"/>
                </a:solidFill>
                <a:latin typeface="黑体" pitchFamily="49" charset="-122"/>
                <a:ea typeface="黑体" pitchFamily="49" charset="-122"/>
                <a:cs typeface="宋体" panose="02010600030101010101" pitchFamily="2" charset="-122"/>
              </a:rPr>
              <a:t>2</a:t>
            </a:r>
            <a:r>
              <a:rPr lang="en-US" altLang="zh-CN" b="1" kern="100" dirty="0">
                <a:solidFill>
                  <a:srgbClr val="002060"/>
                </a:solidFill>
                <a:latin typeface="黑体" pitchFamily="49" charset="-122"/>
                <a:ea typeface="黑体" pitchFamily="49" charset="-122"/>
                <a:cs typeface="宋体" panose="02010600030101010101" pitchFamily="2" charset="-122"/>
              </a:rPr>
              <a:t>.</a:t>
            </a:r>
            <a:r>
              <a:rPr lang="zh-CN" altLang="zh-CN" b="1" kern="100" dirty="0">
                <a:solidFill>
                  <a:srgbClr val="002060"/>
                </a:solidFill>
                <a:latin typeface="黑体" pitchFamily="49" charset="-122"/>
                <a:ea typeface="黑体" pitchFamily="49" charset="-122"/>
                <a:cs typeface="宋体" panose="02010600030101010101" pitchFamily="2" charset="-122"/>
              </a:rPr>
              <a:t>高等教育投资决策的几个基本推论（也适用于培训等其他一些人力资本投资活动）</a:t>
            </a:r>
            <a:endParaRPr lang="zh-CN" altLang="zh-CN" sz="1600" b="1" kern="100" dirty="0">
              <a:solidFill>
                <a:srgbClr val="002060"/>
              </a:solidFill>
              <a:effectLst/>
              <a:latin typeface="黑体" pitchFamily="49" charset="-122"/>
              <a:ea typeface="黑体" pitchFamily="49" charset="-122"/>
              <a:cs typeface="Times New Roman" panose="02020603050405020304" pitchFamily="18" charset="0"/>
            </a:endParaRPr>
          </a:p>
        </p:txBody>
      </p:sp>
      <p:graphicFrame>
        <p:nvGraphicFramePr>
          <p:cNvPr id="18" name="表格 17">
            <a:extLst>
              <a:ext uri="{FF2B5EF4-FFF2-40B4-BE49-F238E27FC236}">
                <a16:creationId xmlns:a16="http://schemas.microsoft.com/office/drawing/2014/main" id="{F3A4F901-20EA-4D1B-946E-A7B202921DB5}"/>
              </a:ext>
            </a:extLst>
          </p:cNvPr>
          <p:cNvGraphicFramePr>
            <a:graphicFrameLocks noGrp="1"/>
          </p:cNvGraphicFramePr>
          <p:nvPr>
            <p:extLst>
              <p:ext uri="{D42A27DB-BD31-4B8C-83A1-F6EECF244321}">
                <p14:modId xmlns:p14="http://schemas.microsoft.com/office/powerpoint/2010/main" val="975087585"/>
              </p:ext>
            </p:extLst>
          </p:nvPr>
        </p:nvGraphicFramePr>
        <p:xfrm>
          <a:off x="692150" y="3654676"/>
          <a:ext cx="10837863" cy="137160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1107732547"/>
                    </a:ext>
                  </a:extLst>
                </a:gridCol>
              </a:tblGrid>
              <a:tr h="0">
                <a:tc>
                  <a:txBody>
                    <a:bodyPr/>
                    <a:lstStyle/>
                    <a:p>
                      <a:pPr marL="342900" lvl="0" indent="-342900" algn="just">
                        <a:spcAft>
                          <a:spcPts val="0"/>
                        </a:spcAft>
                        <a:buFont typeface="+mj-lt"/>
                        <a:buAutoNum type="arabicPeriod"/>
                      </a:pPr>
                      <a:r>
                        <a:rPr lang="zh-CN" sz="1800" b="1" u="sng" kern="100" dirty="0">
                          <a:solidFill>
                            <a:srgbClr val="002060"/>
                          </a:solidFill>
                          <a:effectLst/>
                          <a:latin typeface="黑体" pitchFamily="49" charset="-122"/>
                          <a:ea typeface="黑体" pitchFamily="49" charset="-122"/>
                        </a:rPr>
                        <a:t>前提：在其他条件相同情况下</a:t>
                      </a:r>
                      <a:endParaRPr lang="zh-CN" sz="1800" b="1" dirty="0">
                        <a:solidFill>
                          <a:srgbClr val="002060"/>
                        </a:solidFill>
                        <a:effectLst/>
                        <a:latin typeface="黑体" pitchFamily="49" charset="-122"/>
                        <a:ea typeface="黑体" pitchFamily="49" charset="-122"/>
                      </a:endParaRPr>
                    </a:p>
                    <a:p>
                      <a:pPr marL="342900" lvl="0" indent="-342900" algn="just">
                        <a:spcAft>
                          <a:spcPts val="0"/>
                        </a:spcAft>
                        <a:buFont typeface="+mj-lt"/>
                        <a:buAutoNum type="arabicPeriod"/>
                      </a:pPr>
                      <a:r>
                        <a:rPr lang="en-US" sz="1800" b="1" u="sng" kern="100" dirty="0">
                          <a:solidFill>
                            <a:srgbClr val="002060"/>
                          </a:solidFill>
                          <a:effectLst/>
                          <a:latin typeface="黑体" pitchFamily="49" charset="-122"/>
                          <a:ea typeface="黑体" pitchFamily="49" charset="-122"/>
                        </a:rPr>
                        <a:t>1.</a:t>
                      </a:r>
                      <a:r>
                        <a:rPr lang="zh-CN" sz="1800" b="1" u="sng" kern="100" dirty="0">
                          <a:solidFill>
                            <a:srgbClr val="002060"/>
                          </a:solidFill>
                          <a:effectLst/>
                          <a:latin typeface="黑体" pitchFamily="49" charset="-122"/>
                          <a:ea typeface="黑体" pitchFamily="49" charset="-122"/>
                        </a:rPr>
                        <a:t>投资后的收入增量流越长</a:t>
                      </a:r>
                      <a:r>
                        <a:rPr lang="zh-CN" sz="1800" b="1" kern="100" dirty="0">
                          <a:solidFill>
                            <a:srgbClr val="002060"/>
                          </a:solidFill>
                          <a:effectLst/>
                          <a:latin typeface="黑体" pitchFamily="49" charset="-122"/>
                          <a:ea typeface="黑体" pitchFamily="49" charset="-122"/>
                        </a:rPr>
                        <a:t>，则上大学的净现值越可能为正，从而</a:t>
                      </a:r>
                      <a:r>
                        <a:rPr lang="zh-CN" sz="1800" b="1" u="sng" kern="100" dirty="0">
                          <a:solidFill>
                            <a:srgbClr val="002060"/>
                          </a:solidFill>
                          <a:effectLst/>
                          <a:latin typeface="黑体" pitchFamily="49" charset="-122"/>
                          <a:ea typeface="黑体" pitchFamily="49" charset="-122"/>
                        </a:rPr>
                        <a:t>上大学的可能性更大</a:t>
                      </a:r>
                      <a:r>
                        <a:rPr lang="zh-CN" sz="1800" b="1" kern="100" dirty="0">
                          <a:solidFill>
                            <a:srgbClr val="002060"/>
                          </a:solidFill>
                          <a:effectLst/>
                          <a:latin typeface="黑体" pitchFamily="49" charset="-122"/>
                          <a:ea typeface="黑体" pitchFamily="49" charset="-122"/>
                        </a:rPr>
                        <a:t>。</a:t>
                      </a:r>
                      <a:endParaRPr lang="zh-CN" sz="1800" b="1" dirty="0">
                        <a:solidFill>
                          <a:srgbClr val="002060"/>
                        </a:solidFill>
                        <a:effectLst/>
                        <a:latin typeface="黑体" pitchFamily="49" charset="-122"/>
                        <a:ea typeface="黑体" pitchFamily="49" charset="-122"/>
                      </a:endParaRPr>
                    </a:p>
                    <a:p>
                      <a:pPr marL="342900" lvl="0" indent="-342900" algn="just">
                        <a:spcAft>
                          <a:spcPts val="0"/>
                        </a:spcAft>
                        <a:buFont typeface="+mj-lt"/>
                        <a:buAutoNum type="arabicPeriod"/>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上大学的</a:t>
                      </a:r>
                      <a:r>
                        <a:rPr lang="zh-CN" sz="1800" b="1" u="sng" kern="100" dirty="0">
                          <a:solidFill>
                            <a:srgbClr val="002060"/>
                          </a:solidFill>
                          <a:effectLst/>
                          <a:latin typeface="黑体" pitchFamily="49" charset="-122"/>
                          <a:ea typeface="黑体" pitchFamily="49" charset="-122"/>
                        </a:rPr>
                        <a:t>成本越低</a:t>
                      </a:r>
                      <a:r>
                        <a:rPr lang="zh-CN" sz="1800" b="1" kern="100" dirty="0">
                          <a:solidFill>
                            <a:srgbClr val="002060"/>
                          </a:solidFill>
                          <a:effectLst/>
                          <a:latin typeface="黑体" pitchFamily="49" charset="-122"/>
                          <a:ea typeface="黑体" pitchFamily="49" charset="-122"/>
                        </a:rPr>
                        <a:t>，则上大学的人相对就会</a:t>
                      </a:r>
                      <a:r>
                        <a:rPr lang="zh-CN" sz="1800" b="1" u="sng" kern="100" dirty="0">
                          <a:solidFill>
                            <a:srgbClr val="002060"/>
                          </a:solidFill>
                          <a:effectLst/>
                          <a:latin typeface="黑体" pitchFamily="49" charset="-122"/>
                          <a:ea typeface="黑体" pitchFamily="49" charset="-122"/>
                        </a:rPr>
                        <a:t>越多</a:t>
                      </a:r>
                      <a:r>
                        <a:rPr lang="zh-CN" sz="1800" b="1" kern="100" dirty="0">
                          <a:solidFill>
                            <a:srgbClr val="002060"/>
                          </a:solidFill>
                          <a:effectLst/>
                          <a:latin typeface="黑体" pitchFamily="49" charset="-122"/>
                          <a:ea typeface="黑体" pitchFamily="49" charset="-122"/>
                        </a:rPr>
                        <a:t>。</a:t>
                      </a:r>
                      <a:endParaRPr lang="zh-CN" sz="1800" b="1" dirty="0">
                        <a:solidFill>
                          <a:srgbClr val="002060"/>
                        </a:solidFill>
                        <a:effectLst/>
                        <a:latin typeface="黑体" pitchFamily="49" charset="-122"/>
                        <a:ea typeface="黑体" pitchFamily="49" charset="-122"/>
                      </a:endParaRPr>
                    </a:p>
                    <a:p>
                      <a:pPr marL="342900" lvl="0" indent="-342900" algn="just">
                        <a:spcAft>
                          <a:spcPts val="0"/>
                        </a:spcAft>
                        <a:buFont typeface="+mj-lt"/>
                        <a:buAutoNum type="arabicPeriod"/>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大学毕业生与高中毕业生之间的</a:t>
                      </a:r>
                      <a:r>
                        <a:rPr lang="zh-CN" sz="1800" b="1" u="sng" kern="100" dirty="0">
                          <a:solidFill>
                            <a:srgbClr val="002060"/>
                          </a:solidFill>
                          <a:effectLst/>
                          <a:latin typeface="黑体" pitchFamily="49" charset="-122"/>
                          <a:ea typeface="黑体" pitchFamily="49" charset="-122"/>
                        </a:rPr>
                        <a:t>工资性报酬差距越大</a:t>
                      </a:r>
                      <a:r>
                        <a:rPr lang="zh-CN" sz="1800" b="1" kern="100" dirty="0">
                          <a:solidFill>
                            <a:srgbClr val="002060"/>
                          </a:solidFill>
                          <a:effectLst/>
                          <a:latin typeface="黑体" pitchFamily="49" charset="-122"/>
                          <a:ea typeface="黑体" pitchFamily="49" charset="-122"/>
                        </a:rPr>
                        <a:t>，则投资大学教育的人相对会</a:t>
                      </a:r>
                      <a:r>
                        <a:rPr lang="zh-CN" sz="1800" b="1" u="sng" kern="100" dirty="0">
                          <a:solidFill>
                            <a:srgbClr val="002060"/>
                          </a:solidFill>
                          <a:effectLst/>
                          <a:latin typeface="黑体" pitchFamily="49" charset="-122"/>
                          <a:ea typeface="黑体" pitchFamily="49" charset="-122"/>
                        </a:rPr>
                        <a:t>越多</a:t>
                      </a:r>
                      <a:r>
                        <a:rPr lang="zh-CN" sz="1800" b="1" kern="100" dirty="0">
                          <a:solidFill>
                            <a:srgbClr val="002060"/>
                          </a:solidFill>
                          <a:effectLst/>
                          <a:latin typeface="黑体" pitchFamily="49" charset="-122"/>
                          <a:ea typeface="黑体" pitchFamily="49" charset="-122"/>
                        </a:rPr>
                        <a:t>。</a:t>
                      </a:r>
                      <a:endParaRPr lang="zh-CN" sz="1800" b="1" dirty="0">
                        <a:solidFill>
                          <a:srgbClr val="002060"/>
                        </a:solidFill>
                        <a:effectLst/>
                        <a:latin typeface="黑体" pitchFamily="49" charset="-122"/>
                        <a:ea typeface="黑体" pitchFamily="49" charset="-122"/>
                      </a:endParaRPr>
                    </a:p>
                    <a:p>
                      <a:pPr marL="342900" lvl="0" indent="-342900" algn="just">
                        <a:spcAft>
                          <a:spcPts val="0"/>
                        </a:spcAft>
                        <a:buFont typeface="+mj-lt"/>
                        <a:buAutoNum type="arabicPeriod"/>
                      </a:pPr>
                      <a:r>
                        <a:rPr lang="en-US" sz="1800" b="1" kern="100" dirty="0">
                          <a:solidFill>
                            <a:srgbClr val="002060"/>
                          </a:solidFill>
                          <a:effectLst/>
                          <a:latin typeface="黑体" pitchFamily="49" charset="-122"/>
                          <a:ea typeface="黑体" pitchFamily="49" charset="-122"/>
                        </a:rPr>
                        <a:t>4.</a:t>
                      </a:r>
                      <a:r>
                        <a:rPr lang="zh-CN" sz="1800" b="1" kern="100" dirty="0">
                          <a:solidFill>
                            <a:srgbClr val="002060"/>
                          </a:solidFill>
                          <a:effectLst/>
                          <a:latin typeface="黑体" pitchFamily="49" charset="-122"/>
                          <a:ea typeface="黑体" pitchFamily="49" charset="-122"/>
                        </a:rPr>
                        <a:t>在折算上大学的未来收益时所使用的</a:t>
                      </a:r>
                      <a:r>
                        <a:rPr lang="zh-CN" sz="1800" b="1" u="sng" kern="100" dirty="0">
                          <a:solidFill>
                            <a:srgbClr val="002060"/>
                          </a:solidFill>
                          <a:effectLst/>
                          <a:latin typeface="黑体" pitchFamily="49" charset="-122"/>
                          <a:ea typeface="黑体" pitchFamily="49" charset="-122"/>
                        </a:rPr>
                        <a:t>贴现率越高</a:t>
                      </a:r>
                      <a:r>
                        <a:rPr lang="zh-CN" sz="1800" b="1" kern="100" dirty="0">
                          <a:solidFill>
                            <a:srgbClr val="002060"/>
                          </a:solidFill>
                          <a:effectLst/>
                          <a:latin typeface="黑体" pitchFamily="49" charset="-122"/>
                          <a:ea typeface="黑体" pitchFamily="49" charset="-122"/>
                        </a:rPr>
                        <a:t>，则</a:t>
                      </a:r>
                      <a:r>
                        <a:rPr lang="zh-CN" sz="1800" b="1" u="sng" kern="100" dirty="0">
                          <a:solidFill>
                            <a:srgbClr val="002060"/>
                          </a:solidFill>
                          <a:effectLst/>
                          <a:latin typeface="黑体" pitchFamily="49" charset="-122"/>
                          <a:ea typeface="黑体" pitchFamily="49" charset="-122"/>
                        </a:rPr>
                        <a:t>上大学的可能性就越小。</a:t>
                      </a:r>
                      <a:endParaRPr lang="zh-CN" sz="1800" b="1"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46469912"/>
                  </a:ext>
                </a:extLst>
              </a:tr>
            </a:tbl>
          </a:graphicData>
        </a:graphic>
      </p:graphicFrame>
      <p:sp>
        <p:nvSpPr>
          <p:cNvPr id="19" name="矩形 18">
            <a:extLst>
              <a:ext uri="{FF2B5EF4-FFF2-40B4-BE49-F238E27FC236}">
                <a16:creationId xmlns:a16="http://schemas.microsoft.com/office/drawing/2014/main" id="{CEBD0D8F-4D9C-4C7C-93E4-9FE0E15B01BC}"/>
              </a:ext>
            </a:extLst>
          </p:cNvPr>
          <p:cNvSpPr/>
          <p:nvPr/>
        </p:nvSpPr>
        <p:spPr>
          <a:xfrm>
            <a:off x="692150" y="1298575"/>
            <a:ext cx="3723776" cy="442878"/>
          </a:xfrm>
          <a:prstGeom prst="rect">
            <a:avLst/>
          </a:prstGeom>
        </p:spPr>
        <p:txBody>
          <a:bodyPr wrap="none">
            <a:spAutoFit/>
          </a:bodyPr>
          <a:lstStyle/>
          <a:p>
            <a:pPr indent="280670" algn="just">
              <a:lnSpc>
                <a:spcPct val="150000"/>
              </a:lnSpc>
              <a:spcAft>
                <a:spcPts val="0"/>
              </a:spcAft>
            </a:pPr>
            <a:r>
              <a:rPr lang="en-US" altLang="zh-CN" b="1" u="sng" kern="100" dirty="0">
                <a:solidFill>
                  <a:srgbClr val="800000"/>
                </a:solidFill>
                <a:latin typeface="黑体" pitchFamily="49" charset="-122"/>
                <a:ea typeface="黑体" pitchFamily="49" charset="-122"/>
                <a:cs typeface="宋体" panose="02010600030101010101" pitchFamily="2" charset="-122"/>
              </a:rPr>
              <a:t>3.</a:t>
            </a:r>
            <a:r>
              <a:rPr lang="zh-CN" altLang="zh-CN" b="1" u="sng" kern="100" dirty="0">
                <a:solidFill>
                  <a:srgbClr val="800000"/>
                </a:solidFill>
                <a:latin typeface="黑体" pitchFamily="49" charset="-122"/>
                <a:ea typeface="黑体" pitchFamily="49" charset="-122"/>
                <a:cs typeface="宋体" panose="02010600030101010101" pitchFamily="2" charset="-122"/>
              </a:rPr>
              <a:t>高等教育投资决策的基本模型</a:t>
            </a:r>
            <a:endParaRPr lang="zh-CN" altLang="zh-CN" sz="2000" dirty="0">
              <a:effectLst/>
              <a:latin typeface="黑体" pitchFamily="49" charset="-122"/>
              <a:ea typeface="黑体" pitchFamily="49" charset="-122"/>
              <a:cs typeface="宋体" panose="02010600030101010101" pitchFamily="2" charset="-122"/>
            </a:endParaRPr>
          </a:p>
        </p:txBody>
      </p:sp>
    </p:spTree>
    <p:extLst>
      <p:ext uri="{BB962C8B-B14F-4D97-AF65-F5344CB8AC3E}">
        <p14:creationId xmlns:p14="http://schemas.microsoft.com/office/powerpoint/2010/main" val="12795083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383051B-8581-4803-8FF5-B99B505C2A3B}"/>
              </a:ext>
            </a:extLst>
          </p:cNvPr>
          <p:cNvSpPr/>
          <p:nvPr/>
        </p:nvSpPr>
        <p:spPr>
          <a:xfrm>
            <a:off x="664097" y="487359"/>
            <a:ext cx="5118389" cy="442878"/>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黑体" pitchFamily="49" charset="-122"/>
                <a:ea typeface="黑体" pitchFamily="49" charset="-122"/>
                <a:cs typeface="宋体" panose="02010600030101010101" pitchFamily="2" charset="-122"/>
              </a:rPr>
              <a:t>4.</a:t>
            </a:r>
            <a:r>
              <a:rPr lang="zh-CN" altLang="zh-CN" b="1" u="sng" kern="100" dirty="0">
                <a:solidFill>
                  <a:srgbClr val="C00000"/>
                </a:solidFill>
                <a:latin typeface="黑体" pitchFamily="49" charset="-122"/>
                <a:ea typeface="黑体" pitchFamily="49" charset="-122"/>
                <a:cs typeface="宋体" panose="02010600030101010101" pitchFamily="2" charset="-122"/>
              </a:rPr>
              <a:t>教育投资的收益估计及高等教育的信号模型</a:t>
            </a:r>
            <a:endParaRPr lang="zh-CN" altLang="zh-CN" sz="1600" kern="100" dirty="0">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79C3AEC5-3995-4314-8AAC-DF9EF3BE40C1}"/>
              </a:ext>
            </a:extLst>
          </p:cNvPr>
          <p:cNvGraphicFramePr>
            <a:graphicFrameLocks noGrp="1"/>
          </p:cNvGraphicFramePr>
          <p:nvPr>
            <p:extLst>
              <p:ext uri="{D42A27DB-BD31-4B8C-83A1-F6EECF244321}">
                <p14:modId xmlns:p14="http://schemas.microsoft.com/office/powerpoint/2010/main" val="3992156914"/>
              </p:ext>
            </p:extLst>
          </p:nvPr>
        </p:nvGraphicFramePr>
        <p:xfrm>
          <a:off x="692150" y="1032933"/>
          <a:ext cx="10837863" cy="1645920"/>
        </p:xfrm>
        <a:graphic>
          <a:graphicData uri="http://schemas.openxmlformats.org/drawingml/2006/table">
            <a:tbl>
              <a:tblPr>
                <a:tableStyleId>{5C22544A-7EE6-4342-B048-85BDC9FD1C3A}</a:tableStyleId>
              </a:tblPr>
              <a:tblGrid>
                <a:gridCol w="2610830">
                  <a:extLst>
                    <a:ext uri="{9D8B030D-6E8A-4147-A177-3AD203B41FA5}">
                      <a16:colId xmlns:a16="http://schemas.microsoft.com/office/drawing/2014/main" val="1697291390"/>
                    </a:ext>
                  </a:extLst>
                </a:gridCol>
                <a:gridCol w="8227033">
                  <a:extLst>
                    <a:ext uri="{9D8B030D-6E8A-4147-A177-3AD203B41FA5}">
                      <a16:colId xmlns:a16="http://schemas.microsoft.com/office/drawing/2014/main" val="2285047294"/>
                    </a:ext>
                  </a:extLst>
                </a:gridCol>
              </a:tblGrid>
              <a:tr h="0">
                <a:tc rowSpan="3">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教育投资的私人收益估计偏差</a:t>
                      </a:r>
                    </a:p>
                    <a:p>
                      <a:pPr algn="just">
                        <a:spcAft>
                          <a:spcPts val="0"/>
                        </a:spcAft>
                      </a:pPr>
                      <a:r>
                        <a:rPr lang="en-US" sz="1800" b="1" kern="10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FF0000"/>
                          </a:solidFill>
                          <a:effectLst/>
                          <a:latin typeface="黑体" pitchFamily="49" charset="-122"/>
                          <a:ea typeface="黑体" pitchFamily="49" charset="-122"/>
                        </a:rPr>
                        <a:t>高估偏差</a:t>
                      </a:r>
                      <a:r>
                        <a:rPr lang="zh-CN" sz="1800" b="1" kern="100" dirty="0">
                          <a:solidFill>
                            <a:srgbClr val="002060"/>
                          </a:solidFill>
                          <a:effectLst/>
                          <a:latin typeface="黑体" pitchFamily="49" charset="-122"/>
                          <a:ea typeface="黑体" pitchFamily="49" charset="-122"/>
                        </a:rPr>
                        <a:t>：能力偏差，过高估计一个人能够从教育投资中所获得的的收益</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85649066"/>
                  </a:ext>
                </a:extLst>
              </a:tr>
              <a:tr h="0">
                <a:tc vMerge="1">
                  <a:txBody>
                    <a:bodyPr/>
                    <a:lstStyle/>
                    <a:p>
                      <a:endParaRPr lang="zh-CN" altLang="en-US"/>
                    </a:p>
                  </a:txBody>
                  <a:tcPr/>
                </a:tc>
                <a:tc>
                  <a:txBody>
                    <a:bodyPr/>
                    <a:lstStyle/>
                    <a:p>
                      <a:pPr algn="just">
                        <a:spcAft>
                          <a:spcPts val="0"/>
                        </a:spcAft>
                      </a:pPr>
                      <a:r>
                        <a:rPr lang="zh-CN" sz="1800" b="1" kern="100" dirty="0">
                          <a:solidFill>
                            <a:srgbClr val="FF0000"/>
                          </a:solidFill>
                          <a:effectLst/>
                          <a:latin typeface="黑体" pitchFamily="49" charset="-122"/>
                          <a:ea typeface="黑体" pitchFamily="49" charset="-122"/>
                        </a:rPr>
                        <a:t>低估偏差</a:t>
                      </a:r>
                      <a:r>
                        <a:rPr lang="zh-CN" sz="1800" b="1" kern="100" dirty="0">
                          <a:solidFill>
                            <a:srgbClr val="002060"/>
                          </a:solidFill>
                          <a:effectLst/>
                          <a:latin typeface="黑体" pitchFamily="49" charset="-122"/>
                          <a:ea typeface="黑体" pitchFamily="49" charset="-122"/>
                        </a:rPr>
                        <a:t>：上大学的收益表现为较高的生产力，还表现为心理上的收益和非货币收益；上大学所获得货币报酬包括工资性报酬部分和福利部分。</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214726"/>
                  </a:ext>
                </a:extLst>
              </a:tr>
              <a:tr h="0">
                <a:tc vMerge="1">
                  <a:txBody>
                    <a:bodyPr/>
                    <a:lstStyle/>
                    <a:p>
                      <a:endParaRPr lang="zh-CN" altLang="en-US"/>
                    </a:p>
                  </a:txBody>
                  <a:tcPr/>
                </a:tc>
                <a:tc>
                  <a:txBody>
                    <a:bodyPr/>
                    <a:lstStyle/>
                    <a:p>
                      <a:pPr algn="just">
                        <a:spcAft>
                          <a:spcPts val="0"/>
                        </a:spcAft>
                      </a:pPr>
                      <a:r>
                        <a:rPr lang="zh-CN" sz="1800" b="1" kern="100" dirty="0">
                          <a:solidFill>
                            <a:srgbClr val="FF0000"/>
                          </a:solidFill>
                          <a:effectLst/>
                          <a:latin typeface="黑体" pitchFamily="49" charset="-122"/>
                          <a:ea typeface="黑体" pitchFamily="49" charset="-122"/>
                        </a:rPr>
                        <a:t>选择性偏差</a:t>
                      </a:r>
                      <a:r>
                        <a:rPr lang="zh-CN" sz="1800" b="1" kern="100" dirty="0">
                          <a:solidFill>
                            <a:srgbClr val="002060"/>
                          </a:solidFill>
                          <a:effectLst/>
                          <a:latin typeface="黑体" pitchFamily="49" charset="-122"/>
                          <a:ea typeface="黑体" pitchFamily="49" charset="-122"/>
                        </a:rPr>
                        <a:t>：上大学与不上大学，应对比两种情况</a:t>
                      </a:r>
                      <a:r>
                        <a:rPr lang="zh-CN" sz="1800" b="1" u="sng" kern="100" dirty="0">
                          <a:solidFill>
                            <a:srgbClr val="002060"/>
                          </a:solidFill>
                          <a:effectLst/>
                          <a:latin typeface="黑体" pitchFamily="49" charset="-122"/>
                          <a:ea typeface="黑体" pitchFamily="49" charset="-122"/>
                        </a:rPr>
                        <a:t>终身工资性报酬差距</a:t>
                      </a:r>
                      <a:r>
                        <a:rPr lang="zh-CN" sz="1800" b="1" kern="10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84831240"/>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2. </a:t>
                      </a:r>
                      <a:r>
                        <a:rPr lang="zh-CN" sz="1800" b="1" kern="100">
                          <a:solidFill>
                            <a:srgbClr val="002060"/>
                          </a:solidFill>
                          <a:effectLst/>
                          <a:latin typeface="黑体" pitchFamily="49" charset="-122"/>
                          <a:ea typeface="黑体" pitchFamily="49" charset="-122"/>
                        </a:rPr>
                        <a:t>高等教育信号模型</a:t>
                      </a:r>
                    </a:p>
                    <a:p>
                      <a:pPr algn="just">
                        <a:spcAft>
                          <a:spcPts val="0"/>
                        </a:spcAft>
                      </a:pPr>
                      <a:r>
                        <a:rPr lang="en-US" sz="1800" b="1" kern="100">
                          <a:solidFill>
                            <a:srgbClr val="002060"/>
                          </a:solidFill>
                          <a:effectLst/>
                          <a:latin typeface="黑体" pitchFamily="49" charset="-122"/>
                          <a:ea typeface="黑体" pitchFamily="49" charset="-122"/>
                        </a:rPr>
                        <a:t> </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高等教育只不过是高生产率的信号而已，它表明，能够完成高等教育的人通常是生产率较高的人。</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86409364"/>
                  </a:ext>
                </a:extLst>
              </a:tr>
            </a:tbl>
          </a:graphicData>
        </a:graphic>
      </p:graphicFrame>
      <p:sp>
        <p:nvSpPr>
          <p:cNvPr id="8" name="矩形 7">
            <a:extLst>
              <a:ext uri="{FF2B5EF4-FFF2-40B4-BE49-F238E27FC236}">
                <a16:creationId xmlns:a16="http://schemas.microsoft.com/office/drawing/2014/main" id="{41B04C53-29D4-480F-AA25-A2F1DCE0D885}"/>
              </a:ext>
            </a:extLst>
          </p:cNvPr>
          <p:cNvSpPr/>
          <p:nvPr/>
        </p:nvSpPr>
        <p:spPr>
          <a:xfrm>
            <a:off x="692150" y="3002236"/>
            <a:ext cx="3956211" cy="507831"/>
          </a:xfrm>
          <a:prstGeom prst="rect">
            <a:avLst/>
          </a:prstGeom>
        </p:spPr>
        <p:txBody>
          <a:bodyPr wrap="none">
            <a:spAutoFit/>
          </a:bodyPr>
          <a:lstStyle/>
          <a:p>
            <a:pPr indent="280670" algn="just">
              <a:lnSpc>
                <a:spcPct val="150000"/>
              </a:lnSpc>
              <a:spcAft>
                <a:spcPts val="0"/>
              </a:spcAft>
            </a:pPr>
            <a:r>
              <a:rPr lang="zh-CN" altLang="en-US"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第三节  人力资本投资与在职培训</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0" name="表格 9">
            <a:extLst>
              <a:ext uri="{FF2B5EF4-FFF2-40B4-BE49-F238E27FC236}">
                <a16:creationId xmlns:a16="http://schemas.microsoft.com/office/drawing/2014/main" id="{315B93D2-EBE2-4209-BA18-CB74DD44E699}"/>
              </a:ext>
            </a:extLst>
          </p:cNvPr>
          <p:cNvGraphicFramePr>
            <a:graphicFrameLocks noGrp="1"/>
          </p:cNvGraphicFramePr>
          <p:nvPr>
            <p:extLst>
              <p:ext uri="{D42A27DB-BD31-4B8C-83A1-F6EECF244321}">
                <p14:modId xmlns:p14="http://schemas.microsoft.com/office/powerpoint/2010/main" val="2307921464"/>
              </p:ext>
            </p:extLst>
          </p:nvPr>
        </p:nvGraphicFramePr>
        <p:xfrm>
          <a:off x="692150" y="4260427"/>
          <a:ext cx="10837863" cy="54864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420352901"/>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在职培训是除正规教育以外的另一种重要的人力资本投资形式</a:t>
                      </a:r>
                      <a:r>
                        <a:rPr lang="en-US" sz="1800" b="1" kern="100" dirty="0">
                          <a:solidFill>
                            <a:srgbClr val="002060"/>
                          </a:solidFill>
                          <a:effectLst/>
                          <a:latin typeface="黑体" pitchFamily="49" charset="-122"/>
                          <a:ea typeface="黑体" pitchFamily="49" charset="-122"/>
                        </a:rPr>
                        <a:t>, </a:t>
                      </a:r>
                      <a:r>
                        <a:rPr lang="zh-CN" sz="1800" b="1" kern="100" dirty="0">
                          <a:solidFill>
                            <a:srgbClr val="002060"/>
                          </a:solidFill>
                          <a:effectLst/>
                          <a:latin typeface="黑体" pitchFamily="49" charset="-122"/>
                          <a:ea typeface="黑体" pitchFamily="49" charset="-122"/>
                        </a:rPr>
                        <a:t>对于</a:t>
                      </a:r>
                      <a:r>
                        <a:rPr lang="zh-CN" altLang="en-US" sz="1800" b="1" kern="100" dirty="0">
                          <a:solidFill>
                            <a:srgbClr val="002060"/>
                          </a:solidFill>
                          <a:effectLst/>
                          <a:latin typeface="黑体" pitchFamily="49" charset="-122"/>
                          <a:ea typeface="黑体" pitchFamily="49" charset="-122"/>
                        </a:rPr>
                        <a:t>劳动者</a:t>
                      </a:r>
                      <a:r>
                        <a:rPr lang="zh-CN" sz="1800" b="1" kern="100" dirty="0">
                          <a:solidFill>
                            <a:srgbClr val="002060"/>
                          </a:solidFill>
                          <a:effectLst/>
                          <a:latin typeface="黑体" pitchFamily="49" charset="-122"/>
                          <a:ea typeface="黑体" pitchFamily="49" charset="-122"/>
                        </a:rPr>
                        <a:t>的技能学习来说，在职培训都是最普遍、最主要的方式。</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391253988"/>
                  </a:ext>
                </a:extLst>
              </a:tr>
            </a:tbl>
          </a:graphicData>
        </a:graphic>
      </p:graphicFrame>
      <p:sp>
        <p:nvSpPr>
          <p:cNvPr id="14" name="矩形 13">
            <a:extLst>
              <a:ext uri="{FF2B5EF4-FFF2-40B4-BE49-F238E27FC236}">
                <a16:creationId xmlns:a16="http://schemas.microsoft.com/office/drawing/2014/main" id="{41B04C53-29D4-480F-AA25-A2F1DCE0D885}"/>
              </a:ext>
            </a:extLst>
          </p:cNvPr>
          <p:cNvSpPr/>
          <p:nvPr/>
        </p:nvSpPr>
        <p:spPr>
          <a:xfrm>
            <a:off x="692150" y="3606884"/>
            <a:ext cx="2096728"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5.</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在职培训概念</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spTree>
    <p:extLst>
      <p:ext uri="{BB962C8B-B14F-4D97-AF65-F5344CB8AC3E}">
        <p14:creationId xmlns:p14="http://schemas.microsoft.com/office/powerpoint/2010/main" val="3602549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矩形 13">
            <a:extLst>
              <a:ext uri="{FF2B5EF4-FFF2-40B4-BE49-F238E27FC236}">
                <a16:creationId xmlns:a16="http://schemas.microsoft.com/office/drawing/2014/main" id="{C45178E4-BF31-4C0F-BF7A-55942FEF4662}"/>
              </a:ext>
            </a:extLst>
          </p:cNvPr>
          <p:cNvSpPr/>
          <p:nvPr/>
        </p:nvSpPr>
        <p:spPr>
          <a:xfrm>
            <a:off x="918083" y="523310"/>
            <a:ext cx="3026470"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7.</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在职培训的成本与收益</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5" name="表格 14">
            <a:extLst>
              <a:ext uri="{FF2B5EF4-FFF2-40B4-BE49-F238E27FC236}">
                <a16:creationId xmlns:a16="http://schemas.microsoft.com/office/drawing/2014/main" id="{0A78A5A7-F46A-4AD5-A57C-FE5F83615482}"/>
              </a:ext>
            </a:extLst>
          </p:cNvPr>
          <p:cNvGraphicFramePr>
            <a:graphicFrameLocks noGrp="1"/>
          </p:cNvGraphicFramePr>
          <p:nvPr>
            <p:extLst>
              <p:ext uri="{D42A27DB-BD31-4B8C-83A1-F6EECF244321}">
                <p14:modId xmlns:p14="http://schemas.microsoft.com/office/powerpoint/2010/main" val="873738312"/>
              </p:ext>
            </p:extLst>
          </p:nvPr>
        </p:nvGraphicFramePr>
        <p:xfrm>
          <a:off x="692149" y="1023620"/>
          <a:ext cx="10837863" cy="1920240"/>
        </p:xfrm>
        <a:graphic>
          <a:graphicData uri="http://schemas.openxmlformats.org/drawingml/2006/table">
            <a:tbl>
              <a:tblPr>
                <a:tableStyleId>{5C22544A-7EE6-4342-B048-85BDC9FD1C3A}</a:tableStyleId>
              </a:tblPr>
              <a:tblGrid>
                <a:gridCol w="1968671">
                  <a:extLst>
                    <a:ext uri="{9D8B030D-6E8A-4147-A177-3AD203B41FA5}">
                      <a16:colId xmlns:a16="http://schemas.microsoft.com/office/drawing/2014/main" val="107337657"/>
                    </a:ext>
                  </a:extLst>
                </a:gridCol>
                <a:gridCol w="8869192">
                  <a:extLst>
                    <a:ext uri="{9D8B030D-6E8A-4147-A177-3AD203B41FA5}">
                      <a16:colId xmlns:a16="http://schemas.microsoft.com/office/drawing/2014/main" val="4167951658"/>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 </a:t>
                      </a:r>
                      <a:r>
                        <a:rPr lang="zh-CN" sz="1800" b="1" kern="100" dirty="0">
                          <a:solidFill>
                            <a:srgbClr val="002060"/>
                          </a:solidFill>
                          <a:effectLst/>
                          <a:latin typeface="黑体" pitchFamily="49" charset="-122"/>
                          <a:ea typeface="黑体" pitchFamily="49" charset="-122"/>
                        </a:rPr>
                        <a:t>直接成本</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dirty="0">
                          <a:solidFill>
                            <a:srgbClr val="002060"/>
                          </a:solidFill>
                          <a:effectLst/>
                          <a:latin typeface="黑体" pitchFamily="49" charset="-122"/>
                          <a:ea typeface="黑体" pitchFamily="49" charset="-122"/>
                        </a:rPr>
                        <a:t> </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①支付受训者的工资及教师的讲课费</a:t>
                      </a:r>
                      <a:endParaRPr lang="zh-CN" sz="1800" b="1" dirty="0">
                        <a:solidFill>
                          <a:srgbClr val="002060"/>
                        </a:solidFill>
                        <a:effectLst/>
                        <a:latin typeface="黑体" pitchFamily="49" charset="-122"/>
                        <a:ea typeface="黑体" pitchFamily="49" charset="-122"/>
                      </a:endParaRPr>
                    </a:p>
                    <a:p>
                      <a:pPr algn="just">
                        <a:spcAft>
                          <a:spcPts val="0"/>
                        </a:spcAft>
                      </a:pPr>
                      <a:r>
                        <a:rPr lang="zh-CN" sz="1800" b="1" kern="100" dirty="0">
                          <a:solidFill>
                            <a:srgbClr val="002060"/>
                          </a:solidFill>
                          <a:effectLst/>
                          <a:latin typeface="黑体" pitchFamily="49" charset="-122"/>
                          <a:ea typeface="黑体" pitchFamily="49" charset="-122"/>
                        </a:rPr>
                        <a:t>②支付租用培训场地和培训设备的费用</a:t>
                      </a:r>
                      <a:endParaRPr lang="zh-CN" sz="1800" b="1" dirty="0">
                        <a:solidFill>
                          <a:srgbClr val="002060"/>
                        </a:solidFill>
                        <a:effectLst/>
                        <a:latin typeface="黑体" pitchFamily="49" charset="-122"/>
                        <a:ea typeface="黑体" pitchFamily="49" charset="-122"/>
                      </a:endParaRPr>
                    </a:p>
                    <a:p>
                      <a:pPr algn="just">
                        <a:spcAft>
                          <a:spcPts val="0"/>
                        </a:spcAft>
                      </a:pPr>
                      <a:r>
                        <a:rPr lang="zh-CN" sz="1800" b="1" kern="100" dirty="0">
                          <a:solidFill>
                            <a:srgbClr val="002060"/>
                          </a:solidFill>
                          <a:effectLst/>
                          <a:latin typeface="黑体" pitchFamily="49" charset="-122"/>
                          <a:ea typeface="黑体" pitchFamily="49" charset="-122"/>
                        </a:rPr>
                        <a:t>③</a:t>
                      </a:r>
                      <a:r>
                        <a:rPr lang="zh-CN" sz="1800" b="1" u="sng" kern="100" dirty="0">
                          <a:solidFill>
                            <a:srgbClr val="002060"/>
                          </a:solidFill>
                          <a:effectLst/>
                          <a:latin typeface="黑体" pitchFamily="49" charset="-122"/>
                          <a:ea typeface="黑体" pitchFamily="49" charset="-122"/>
                        </a:rPr>
                        <a:t>即使所用的是本企业的师资、场地、设备、也应该将其计入培训成本</a:t>
                      </a:r>
                      <a:r>
                        <a:rPr lang="zh-CN" sz="1800" b="1" kern="100" dirty="0">
                          <a:solidFill>
                            <a:srgbClr val="002060"/>
                          </a:solidFill>
                          <a:effectLst/>
                          <a:latin typeface="黑体" pitchFamily="49" charset="-122"/>
                          <a:ea typeface="黑体" pitchFamily="49" charset="-122"/>
                        </a:rPr>
                        <a:t>。</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4248083554"/>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受训练者参加培训的</a:t>
                      </a:r>
                      <a:r>
                        <a:rPr lang="zh-CN" sz="1800" b="1" u="sng" kern="100">
                          <a:solidFill>
                            <a:srgbClr val="002060"/>
                          </a:solidFill>
                          <a:effectLst/>
                          <a:latin typeface="黑体" pitchFamily="49" charset="-122"/>
                          <a:ea typeface="黑体" pitchFamily="49" charset="-122"/>
                        </a:rPr>
                        <a:t>机会成本</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①在职员工参加培训均需花费一定的时间，往往要提前下班或请假；</a:t>
                      </a:r>
                      <a:endParaRPr lang="zh-CN" sz="1800" b="1">
                        <a:solidFill>
                          <a:srgbClr val="002060"/>
                        </a:solidFill>
                        <a:effectLst/>
                        <a:latin typeface="黑体" pitchFamily="49" charset="-122"/>
                        <a:ea typeface="黑体" pitchFamily="49" charset="-122"/>
                      </a:endParaRPr>
                    </a:p>
                    <a:p>
                      <a:pPr algn="just">
                        <a:spcAft>
                          <a:spcPts val="0"/>
                        </a:spcAft>
                      </a:pPr>
                      <a:r>
                        <a:rPr lang="zh-CN" sz="1800" b="1" kern="100">
                          <a:solidFill>
                            <a:srgbClr val="002060"/>
                          </a:solidFill>
                          <a:effectLst/>
                          <a:latin typeface="黑体" pitchFamily="49" charset="-122"/>
                          <a:ea typeface="黑体" pitchFamily="49" charset="-122"/>
                        </a:rPr>
                        <a:t>②参加培训的员工常常不能全力工作，这些都会给企业的生产和工作带来一定的损失。</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479102259"/>
                  </a:ext>
                </a:extLst>
              </a:tr>
              <a:tr h="95250">
                <a:tc gridSpan="2">
                  <a:txBody>
                    <a:bodyPr/>
                    <a:lstStyle/>
                    <a:p>
                      <a:pPr algn="just">
                        <a:spcAft>
                          <a:spcPts val="0"/>
                        </a:spcAft>
                      </a:pPr>
                      <a:r>
                        <a:rPr lang="en-US" sz="1800" b="1" kern="100">
                          <a:solidFill>
                            <a:srgbClr val="002060"/>
                          </a:solidFill>
                          <a:effectLst/>
                          <a:latin typeface="黑体" pitchFamily="49" charset="-122"/>
                          <a:ea typeface="黑体" pitchFamily="49" charset="-122"/>
                        </a:rPr>
                        <a:t>3.</a:t>
                      </a:r>
                      <a:r>
                        <a:rPr lang="zh-CN" sz="1800" b="1" kern="100">
                          <a:solidFill>
                            <a:srgbClr val="002060"/>
                          </a:solidFill>
                          <a:effectLst/>
                          <a:latin typeface="黑体" pitchFamily="49" charset="-122"/>
                          <a:ea typeface="黑体" pitchFamily="49" charset="-122"/>
                        </a:rPr>
                        <a:t>利用机器或有经验的职工从事培训活动的</a:t>
                      </a:r>
                      <a:r>
                        <a:rPr lang="zh-CN" sz="1800" b="1" u="sng" kern="100">
                          <a:solidFill>
                            <a:srgbClr val="002060"/>
                          </a:solidFill>
                          <a:effectLst/>
                          <a:latin typeface="黑体" pitchFamily="49" charset="-122"/>
                          <a:ea typeface="黑体" pitchFamily="49" charset="-122"/>
                        </a:rPr>
                        <a:t>机会成本</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hMerge="1">
                  <a:txBody>
                    <a:bodyPr/>
                    <a:lstStyle/>
                    <a:p>
                      <a:endParaRPr lang="zh-CN" altLang="en-US"/>
                    </a:p>
                  </a:txBody>
                  <a:tcPr/>
                </a:tc>
                <a:extLst>
                  <a:ext uri="{0D108BD9-81ED-4DB2-BD59-A6C34878D82A}">
                    <a16:rowId xmlns:a16="http://schemas.microsoft.com/office/drawing/2014/main" val="509850837"/>
                  </a:ext>
                </a:extLst>
              </a:tr>
              <a:tr h="95250">
                <a:tc gridSpan="2">
                  <a:txBody>
                    <a:bodyPr/>
                    <a:lstStyle/>
                    <a:p>
                      <a:pPr algn="just">
                        <a:spcAft>
                          <a:spcPts val="0"/>
                        </a:spcAft>
                      </a:pPr>
                      <a:r>
                        <a:rPr lang="en-US" sz="1800" b="1" kern="100" dirty="0">
                          <a:solidFill>
                            <a:srgbClr val="002060"/>
                          </a:solidFill>
                          <a:effectLst/>
                          <a:latin typeface="黑体" pitchFamily="49" charset="-122"/>
                          <a:ea typeface="黑体" pitchFamily="49" charset="-122"/>
                        </a:rPr>
                        <a:t>4. </a:t>
                      </a:r>
                      <a:r>
                        <a:rPr lang="zh-CN" sz="1800" b="1" kern="100" dirty="0">
                          <a:solidFill>
                            <a:srgbClr val="002060"/>
                          </a:solidFill>
                          <a:effectLst/>
                          <a:latin typeface="黑体" pitchFamily="49" charset="-122"/>
                          <a:ea typeface="黑体" pitchFamily="49" charset="-122"/>
                        </a:rPr>
                        <a:t>收益：主要表现在受训者生产率的提高上</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hMerge="1">
                  <a:txBody>
                    <a:bodyPr/>
                    <a:lstStyle/>
                    <a:p>
                      <a:endParaRPr lang="zh-CN" altLang="en-US"/>
                    </a:p>
                  </a:txBody>
                  <a:tcPr/>
                </a:tc>
                <a:extLst>
                  <a:ext uri="{0D108BD9-81ED-4DB2-BD59-A6C34878D82A}">
                    <a16:rowId xmlns:a16="http://schemas.microsoft.com/office/drawing/2014/main" val="781619824"/>
                  </a:ext>
                </a:extLst>
              </a:tr>
            </a:tbl>
          </a:graphicData>
        </a:graphic>
      </p:graphicFrame>
      <p:sp>
        <p:nvSpPr>
          <p:cNvPr id="16" name="矩形 15">
            <a:extLst>
              <a:ext uri="{FF2B5EF4-FFF2-40B4-BE49-F238E27FC236}">
                <a16:creationId xmlns:a16="http://schemas.microsoft.com/office/drawing/2014/main" id="{5AB8B7E6-50FA-48F6-8F77-E21C07303C00}"/>
              </a:ext>
            </a:extLst>
          </p:cNvPr>
          <p:cNvSpPr/>
          <p:nvPr/>
        </p:nvSpPr>
        <p:spPr>
          <a:xfrm>
            <a:off x="912283" y="2929907"/>
            <a:ext cx="2096728"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6.</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在职培训类型</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7" name="表格 16">
            <a:extLst>
              <a:ext uri="{FF2B5EF4-FFF2-40B4-BE49-F238E27FC236}">
                <a16:creationId xmlns:a16="http://schemas.microsoft.com/office/drawing/2014/main" id="{5D89C612-B79D-4713-84F4-A94720A7A425}"/>
              </a:ext>
            </a:extLst>
          </p:cNvPr>
          <p:cNvGraphicFramePr>
            <a:graphicFrameLocks noGrp="1"/>
          </p:cNvGraphicFramePr>
          <p:nvPr>
            <p:extLst>
              <p:ext uri="{D42A27DB-BD31-4B8C-83A1-F6EECF244321}">
                <p14:modId xmlns:p14="http://schemas.microsoft.com/office/powerpoint/2010/main" val="2380086391"/>
              </p:ext>
            </p:extLst>
          </p:nvPr>
        </p:nvGraphicFramePr>
        <p:xfrm>
          <a:off x="692149" y="3441700"/>
          <a:ext cx="10837863" cy="2468880"/>
        </p:xfrm>
        <a:graphic>
          <a:graphicData uri="http://schemas.openxmlformats.org/drawingml/2006/table">
            <a:tbl>
              <a:tblPr>
                <a:tableStyleId>{5C22544A-7EE6-4342-B048-85BDC9FD1C3A}</a:tableStyleId>
              </a:tblPr>
              <a:tblGrid>
                <a:gridCol w="2101851">
                  <a:extLst>
                    <a:ext uri="{9D8B030D-6E8A-4147-A177-3AD203B41FA5}">
                      <a16:colId xmlns:a16="http://schemas.microsoft.com/office/drawing/2014/main" val="2700238233"/>
                    </a:ext>
                  </a:extLst>
                </a:gridCol>
                <a:gridCol w="3940092">
                  <a:extLst>
                    <a:ext uri="{9D8B030D-6E8A-4147-A177-3AD203B41FA5}">
                      <a16:colId xmlns:a16="http://schemas.microsoft.com/office/drawing/2014/main" val="2692960842"/>
                    </a:ext>
                  </a:extLst>
                </a:gridCol>
                <a:gridCol w="4795920">
                  <a:extLst>
                    <a:ext uri="{9D8B030D-6E8A-4147-A177-3AD203B41FA5}">
                      <a16:colId xmlns:a16="http://schemas.microsoft.com/office/drawing/2014/main" val="1770959274"/>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类型</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ctr">
                        <a:spcAft>
                          <a:spcPts val="0"/>
                        </a:spcAft>
                      </a:pPr>
                      <a:r>
                        <a:rPr lang="zh-CN" sz="1800" b="1" u="sng" kern="100">
                          <a:solidFill>
                            <a:srgbClr val="002060"/>
                          </a:solidFill>
                          <a:effectLst/>
                          <a:latin typeface="黑体" pitchFamily="49" charset="-122"/>
                          <a:ea typeface="黑体" pitchFamily="49" charset="-122"/>
                        </a:rPr>
                        <a:t>一般</a:t>
                      </a:r>
                      <a:r>
                        <a:rPr lang="zh-CN" sz="1800" b="1" kern="100">
                          <a:solidFill>
                            <a:srgbClr val="002060"/>
                          </a:solidFill>
                          <a:effectLst/>
                          <a:latin typeface="黑体" pitchFamily="49" charset="-122"/>
                          <a:ea typeface="黑体" pitchFamily="49" charset="-122"/>
                        </a:rPr>
                        <a:t>培训</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ctr">
                        <a:spcAft>
                          <a:spcPts val="0"/>
                        </a:spcAft>
                      </a:pPr>
                      <a:r>
                        <a:rPr lang="zh-CN" sz="1800" b="1" u="sng" kern="100">
                          <a:solidFill>
                            <a:srgbClr val="002060"/>
                          </a:solidFill>
                          <a:effectLst/>
                          <a:latin typeface="黑体" pitchFamily="49" charset="-122"/>
                          <a:ea typeface="黑体" pitchFamily="49" charset="-122"/>
                        </a:rPr>
                        <a:t>特殊</a:t>
                      </a:r>
                      <a:r>
                        <a:rPr lang="zh-CN" sz="1800" b="1" kern="100">
                          <a:solidFill>
                            <a:srgbClr val="002060"/>
                          </a:solidFill>
                          <a:effectLst/>
                          <a:latin typeface="黑体" pitchFamily="49" charset="-122"/>
                          <a:ea typeface="黑体" pitchFamily="49" charset="-122"/>
                        </a:rPr>
                        <a:t>培训</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3471656499"/>
                  </a:ext>
                </a:extLst>
              </a:tr>
              <a:tr h="0">
                <a:tc>
                  <a:txBody>
                    <a:bodyPr/>
                    <a:lstStyle/>
                    <a:p>
                      <a:pPr algn="just">
                        <a:spcAft>
                          <a:spcPts val="0"/>
                        </a:spcAft>
                      </a:pPr>
                      <a:r>
                        <a:rPr lang="zh-CN" sz="1800" b="1" kern="100">
                          <a:solidFill>
                            <a:srgbClr val="002060"/>
                          </a:solidFill>
                          <a:effectLst/>
                          <a:latin typeface="黑体" pitchFamily="49" charset="-122"/>
                          <a:ea typeface="黑体" pitchFamily="49" charset="-122"/>
                        </a:rPr>
                        <a:t>含义</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指培训所带来的技能对所有的行业和企业都有用</a:t>
                      </a:r>
                      <a:endParaRPr lang="en-US" altLang="zh-CN" sz="1800" b="1" kern="100" dirty="0">
                        <a:solidFill>
                          <a:srgbClr val="002060"/>
                        </a:solidFill>
                        <a:effectLst/>
                        <a:latin typeface="黑体" pitchFamily="49" charset="-122"/>
                        <a:ea typeface="黑体" pitchFamily="49" charset="-122"/>
                      </a:endParaRPr>
                    </a:p>
                    <a:p>
                      <a:pPr algn="just">
                        <a:spcAft>
                          <a:spcPts val="0"/>
                        </a:spcAft>
                      </a:pPr>
                      <a:r>
                        <a:rPr lang="zh-CN" altLang="en-US" sz="1800" b="1" kern="100" dirty="0">
                          <a:solidFill>
                            <a:srgbClr val="002060"/>
                          </a:solidFill>
                          <a:effectLst/>
                          <a:latin typeface="黑体" pitchFamily="49" charset="-122"/>
                          <a:ea typeface="黑体" pitchFamily="49" charset="-122"/>
                          <a:cs typeface="宋体" panose="02010600030101010101" pitchFamily="2" charset="-122"/>
                        </a:rPr>
                        <a:t>使劳动者对于所有企业的劳动生产率都有所提高，对其他企业有用</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指培训所产生的技能只对提供培训的企业有用，而对其他企业则没有用处。</a:t>
                      </a:r>
                      <a:endParaRPr lang="en-US" altLang="zh-CN" sz="1800" b="1" kern="100" dirty="0">
                        <a:solidFill>
                          <a:srgbClr val="002060"/>
                        </a:solidFill>
                        <a:effectLst/>
                        <a:latin typeface="黑体" pitchFamily="49" charset="-122"/>
                        <a:ea typeface="黑体" pitchFamily="49" charset="-122"/>
                      </a:endParaRPr>
                    </a:p>
                    <a:p>
                      <a:pPr algn="just">
                        <a:spcAft>
                          <a:spcPts val="0"/>
                        </a:spcAft>
                      </a:pPr>
                      <a:r>
                        <a:rPr lang="zh-CN" altLang="en-US" sz="1800" b="1" kern="100" dirty="0">
                          <a:solidFill>
                            <a:srgbClr val="002060"/>
                          </a:solidFill>
                          <a:effectLst/>
                          <a:latin typeface="黑体" pitchFamily="49" charset="-122"/>
                          <a:ea typeface="黑体" pitchFamily="49" charset="-122"/>
                          <a:cs typeface="宋体" panose="02010600030101010101" pitchFamily="2" charset="-122"/>
                        </a:rPr>
                        <a:t>只对培训的企业有用，对其他企业没有用处</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299060307"/>
                  </a:ext>
                </a:extLst>
              </a:tr>
              <a:tr h="0">
                <a:tc>
                  <a:txBody>
                    <a:bodyPr/>
                    <a:lstStyle/>
                    <a:p>
                      <a:pPr algn="just">
                        <a:spcAft>
                          <a:spcPts val="0"/>
                        </a:spcAft>
                      </a:pPr>
                      <a:r>
                        <a:rPr lang="zh-CN" altLang="en-US" sz="1800" b="1" dirty="0">
                          <a:solidFill>
                            <a:srgbClr val="002060"/>
                          </a:solidFill>
                          <a:effectLst/>
                          <a:latin typeface="黑体" pitchFamily="49" charset="-122"/>
                          <a:ea typeface="黑体" pitchFamily="49" charset="-122"/>
                          <a:cs typeface="宋体" panose="02010600030101010101" pitchFamily="2" charset="-122"/>
                        </a:rPr>
                        <a:t>区分一般、特殊培训的意义</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gridSpan="2">
                  <a:txBody>
                    <a:bodyPr/>
                    <a:lstStyle/>
                    <a:p>
                      <a:pPr algn="just">
                        <a:spcAft>
                          <a:spcPts val="0"/>
                        </a:spcAft>
                      </a:pPr>
                      <a:r>
                        <a:rPr lang="en-US" altLang="zh-CN" sz="1800" b="1" dirty="0">
                          <a:solidFill>
                            <a:srgbClr val="002060"/>
                          </a:solidFill>
                          <a:effectLst/>
                          <a:latin typeface="黑体" pitchFamily="49" charset="-122"/>
                          <a:ea typeface="黑体" pitchFamily="49" charset="-122"/>
                          <a:cs typeface="宋体" panose="02010600030101010101" pitchFamily="2" charset="-122"/>
                        </a:rPr>
                        <a:t>1.</a:t>
                      </a:r>
                      <a:r>
                        <a:rPr lang="zh-CN" altLang="en-US" sz="1800" b="1" dirty="0">
                          <a:solidFill>
                            <a:srgbClr val="002060"/>
                          </a:solidFill>
                          <a:effectLst/>
                          <a:latin typeface="黑体" pitchFamily="49" charset="-122"/>
                          <a:ea typeface="黑体" pitchFamily="49" charset="-122"/>
                          <a:cs typeface="宋体" panose="02010600030101010101" pitchFamily="2" charset="-122"/>
                        </a:rPr>
                        <a:t>有助于解释员工或企业是不是愿意为在职培训付费</a:t>
                      </a:r>
                      <a:endParaRPr lang="en-US" altLang="zh-CN" sz="1800" b="1" dirty="0">
                        <a:solidFill>
                          <a:srgbClr val="002060"/>
                        </a:solidFill>
                        <a:effectLst/>
                        <a:latin typeface="黑体" pitchFamily="49" charset="-122"/>
                        <a:ea typeface="黑体" pitchFamily="49" charset="-122"/>
                        <a:cs typeface="宋体" panose="02010600030101010101" pitchFamily="2" charset="-122"/>
                      </a:endParaRPr>
                    </a:p>
                    <a:p>
                      <a:pPr algn="just">
                        <a:spcAft>
                          <a:spcPts val="0"/>
                        </a:spcAft>
                      </a:pPr>
                      <a:r>
                        <a:rPr lang="en-US" altLang="zh-CN" sz="1800" b="1" dirty="0">
                          <a:solidFill>
                            <a:srgbClr val="002060"/>
                          </a:solidFill>
                          <a:effectLst/>
                          <a:latin typeface="黑体" pitchFamily="49" charset="-122"/>
                          <a:ea typeface="黑体" pitchFamily="49" charset="-122"/>
                          <a:cs typeface="宋体" panose="02010600030101010101" pitchFamily="2" charset="-122"/>
                        </a:rPr>
                        <a:t>2.</a:t>
                      </a:r>
                      <a:r>
                        <a:rPr lang="zh-CN" altLang="en-US" sz="1800" b="1" dirty="0">
                          <a:solidFill>
                            <a:srgbClr val="002060"/>
                          </a:solidFill>
                          <a:effectLst/>
                          <a:latin typeface="黑体" pitchFamily="49" charset="-122"/>
                          <a:ea typeface="黑体" pitchFamily="49" charset="-122"/>
                          <a:cs typeface="宋体" panose="02010600030101010101" pitchFamily="2" charset="-122"/>
                        </a:rPr>
                        <a:t>更容易理解为什么有些企业特别热衷于留住他们所培训过的一些员工</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hMerge="1">
                  <a:txBody>
                    <a:bodyPr/>
                    <a:lstStyle/>
                    <a:p>
                      <a:pPr algn="just">
                        <a:spcAft>
                          <a:spcPts val="0"/>
                        </a:spcAft>
                      </a:pP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0002"/>
                  </a:ext>
                </a:extLst>
              </a:tr>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成本和收益安排</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u="sng" kern="100" dirty="0">
                          <a:solidFill>
                            <a:srgbClr val="002060"/>
                          </a:solidFill>
                          <a:effectLst/>
                          <a:latin typeface="黑体" pitchFamily="49" charset="-122"/>
                          <a:ea typeface="黑体" pitchFamily="49" charset="-122"/>
                        </a:rPr>
                        <a:t>成本由员工来承担并享有其收益</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sz="1800" b="1" u="sng" kern="100" dirty="0">
                          <a:solidFill>
                            <a:srgbClr val="002060"/>
                          </a:solidFill>
                          <a:effectLst/>
                          <a:latin typeface="黑体" pitchFamily="49" charset="-122"/>
                          <a:ea typeface="黑体" pitchFamily="49" charset="-122"/>
                        </a:rPr>
                        <a:t>成本由企业负担</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dirty="0">
                          <a:solidFill>
                            <a:srgbClr val="002060"/>
                          </a:solidFill>
                          <a:effectLst/>
                          <a:latin typeface="黑体" pitchFamily="49" charset="-122"/>
                          <a:ea typeface="黑体" pitchFamily="49" charset="-122"/>
                        </a:rPr>
                        <a:t> </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763767643"/>
                  </a:ext>
                </a:extLst>
              </a:tr>
            </a:tbl>
          </a:graphicData>
        </a:graphic>
      </p:graphicFrame>
    </p:spTree>
    <p:extLst>
      <p:ext uri="{BB962C8B-B14F-4D97-AF65-F5344CB8AC3E}">
        <p14:creationId xmlns:p14="http://schemas.microsoft.com/office/powerpoint/2010/main" val="3602549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E5316212-3349-47DC-84BC-C28EFF1FD172}"/>
              </a:ext>
            </a:extLst>
          </p:cNvPr>
          <p:cNvSpPr/>
          <p:nvPr/>
        </p:nvSpPr>
        <p:spPr>
          <a:xfrm>
            <a:off x="915204" y="622825"/>
            <a:ext cx="2444580" cy="442878"/>
          </a:xfrm>
          <a:prstGeom prst="rect">
            <a:avLst/>
          </a:prstGeom>
        </p:spPr>
        <p:txBody>
          <a:bodyPr wrap="none">
            <a:spAutoFit/>
          </a:bodyPr>
          <a:lstStyle/>
          <a:p>
            <a:pPr indent="280670">
              <a:lnSpc>
                <a:spcPct val="150000"/>
              </a:lnSpc>
            </a:pPr>
            <a:r>
              <a:rPr lang="zh-CN" altLang="en-US" b="1" u="sng" kern="100" dirty="0">
                <a:solidFill>
                  <a:srgbClr val="002060"/>
                </a:solidFill>
                <a:latin typeface="黑体" pitchFamily="49" charset="-122"/>
                <a:ea typeface="黑体" pitchFamily="49" charset="-122"/>
                <a:cs typeface="Times New Roman" panose="02020603050405020304" pitchFamily="18" charset="0"/>
              </a:rPr>
              <a:t>第四节 劳动力流动</a:t>
            </a:r>
            <a:endParaRPr lang="zh-CN" altLang="zh-CN" sz="1600" kern="100" dirty="0">
              <a:solidFill>
                <a:srgbClr val="002060"/>
              </a:solidFill>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52D5F37-7C86-4C48-AC2C-1A8E775383B9}"/>
              </a:ext>
            </a:extLst>
          </p:cNvPr>
          <p:cNvGraphicFramePr>
            <a:graphicFrameLocks noGrp="1"/>
          </p:cNvGraphicFramePr>
          <p:nvPr>
            <p:extLst>
              <p:ext uri="{D42A27DB-BD31-4B8C-83A1-F6EECF244321}">
                <p14:modId xmlns:p14="http://schemas.microsoft.com/office/powerpoint/2010/main" val="3929594640"/>
              </p:ext>
            </p:extLst>
          </p:nvPr>
        </p:nvGraphicFramePr>
        <p:xfrm>
          <a:off x="677068" y="2077720"/>
          <a:ext cx="10837863" cy="2725420"/>
        </p:xfrm>
        <a:graphic>
          <a:graphicData uri="http://schemas.openxmlformats.org/drawingml/2006/table">
            <a:tbl>
              <a:tblPr>
                <a:tableStyleId>{5C22544A-7EE6-4342-B048-85BDC9FD1C3A}</a:tableStyleId>
              </a:tblPr>
              <a:tblGrid>
                <a:gridCol w="1762754">
                  <a:extLst>
                    <a:ext uri="{9D8B030D-6E8A-4147-A177-3AD203B41FA5}">
                      <a16:colId xmlns:a16="http://schemas.microsoft.com/office/drawing/2014/main" val="3480479404"/>
                    </a:ext>
                  </a:extLst>
                </a:gridCol>
                <a:gridCol w="9075109">
                  <a:extLst>
                    <a:ext uri="{9D8B030D-6E8A-4147-A177-3AD203B41FA5}">
                      <a16:colId xmlns:a16="http://schemas.microsoft.com/office/drawing/2014/main" val="1291611179"/>
                    </a:ext>
                  </a:extLst>
                </a:gridCol>
              </a:tblGrid>
              <a:tr h="530860">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cs typeface="+mn-cs"/>
                        </a:rPr>
                        <a:t>劳动力流动</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rPr>
                        <a:t>是指劳动力依据劳动力市场条件变化，在企业间、职业间、产业间以及地区间的移动</a:t>
                      </a:r>
                      <a:endParaRPr lang="zh-CN" sz="1800" b="1" dirty="0">
                        <a:solidFill>
                          <a:srgbClr val="002060"/>
                        </a:solidFill>
                        <a:effectLst/>
                        <a:latin typeface="黑体" pitchFamily="49" charset="-122"/>
                        <a:ea typeface="黑体" pitchFamily="49" charset="-122"/>
                      </a:endParaRPr>
                    </a:p>
                  </a:txBody>
                  <a:tcPr marL="68580" marR="68580" marT="0" marB="0"/>
                </a:tc>
                <a:extLst>
                  <a:ext uri="{0D108BD9-81ED-4DB2-BD59-A6C34878D82A}">
                    <a16:rowId xmlns:a16="http://schemas.microsoft.com/office/drawing/2014/main" val="1118937300"/>
                  </a:ext>
                </a:extLst>
              </a:tr>
              <a:tr h="556260">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cs typeface="+mn-cs"/>
                        </a:rPr>
                        <a:t>好处</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altLang="en-US" sz="1800" b="1" kern="100" dirty="0">
                          <a:solidFill>
                            <a:srgbClr val="002060"/>
                          </a:solidFill>
                          <a:effectLst/>
                          <a:latin typeface="黑体" pitchFamily="49" charset="-122"/>
                          <a:ea typeface="黑体" pitchFamily="49" charset="-122"/>
                        </a:rPr>
                        <a:t>从劳动力市场运行的角度来看，劳动力流动机制可以纠正地区间就业不平衡；减少由技术变化而引起的人力问题；减轻与经济结构变化相联系的失业问题</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2.</a:t>
                      </a:r>
                      <a:r>
                        <a:rPr lang="zh-CN" altLang="en-US" sz="1800" b="1" kern="100" dirty="0">
                          <a:solidFill>
                            <a:srgbClr val="002060"/>
                          </a:solidFill>
                          <a:effectLst/>
                          <a:latin typeface="黑体" pitchFamily="49" charset="-122"/>
                          <a:ea typeface="黑体" pitchFamily="49" charset="-122"/>
                        </a:rPr>
                        <a:t>有利于劳动力市场根据其他市场形势的变化做出快速的调整</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3.</a:t>
                      </a:r>
                      <a:r>
                        <a:rPr lang="zh-CN" altLang="en-US" sz="1800" b="1" kern="100" dirty="0">
                          <a:solidFill>
                            <a:srgbClr val="002060"/>
                          </a:solidFill>
                          <a:effectLst/>
                          <a:latin typeface="黑体" pitchFamily="49" charset="-122"/>
                          <a:ea typeface="黑体" pitchFamily="49" charset="-122"/>
                        </a:rPr>
                        <a:t>合理的劳动力流动也是人们实现个人就业选择自由的一个重要手段</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3954313674"/>
                  </a:ext>
                </a:extLst>
              </a:tr>
              <a:tr h="389255">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cs typeface="+mn-cs"/>
                        </a:rPr>
                        <a:t>劳动力流动对员工的影响</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rPr>
                        <a:t>劳动流动应该在一个合理的限度内。过度流动和流动不足，都会产生不好的效果。流动是有代价的，在追求利益的过程中同时要付出成本，跟其他的人力资本投资是一样。</a:t>
                      </a:r>
                      <a:endParaRPr lang="zh-CN" sz="1800" b="1" dirty="0">
                        <a:solidFill>
                          <a:srgbClr val="002060"/>
                        </a:solidFill>
                        <a:effectLst/>
                        <a:latin typeface="黑体" pitchFamily="49" charset="-122"/>
                        <a:ea typeface="黑体" pitchFamily="49" charset="-122"/>
                      </a:endParaRPr>
                    </a:p>
                  </a:txBody>
                  <a:tcPr marL="68580" marR="68580" marT="0" marB="0"/>
                </a:tc>
                <a:extLst>
                  <a:ext uri="{0D108BD9-81ED-4DB2-BD59-A6C34878D82A}">
                    <a16:rowId xmlns:a16="http://schemas.microsoft.com/office/drawing/2014/main" val="1009708743"/>
                  </a:ext>
                </a:extLst>
              </a:tr>
              <a:tr h="396240">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cs typeface="+mn-cs"/>
                        </a:rPr>
                        <a:t>劳动力流动对企业的影响</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zh-CN" altLang="en-US" sz="1800" b="1" kern="100" dirty="0">
                          <a:solidFill>
                            <a:srgbClr val="002060"/>
                          </a:solidFill>
                          <a:effectLst/>
                          <a:latin typeface="黑体" pitchFamily="49" charset="-122"/>
                          <a:ea typeface="黑体" pitchFamily="49" charset="-122"/>
                        </a:rPr>
                        <a:t>流动可能会支付较高的代价</a:t>
                      </a:r>
                      <a:endParaRPr lang="zh-CN" sz="1800" b="1" dirty="0">
                        <a:solidFill>
                          <a:srgbClr val="002060"/>
                        </a:solidFill>
                        <a:effectLst/>
                        <a:latin typeface="黑体" pitchFamily="49" charset="-122"/>
                        <a:ea typeface="黑体" pitchFamily="49" charset="-122"/>
                      </a:endParaRPr>
                    </a:p>
                    <a:p>
                      <a:pPr algn="just">
                        <a:spcAft>
                          <a:spcPts val="0"/>
                        </a:spcAft>
                      </a:pP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2893828787"/>
                  </a:ext>
                </a:extLst>
              </a:tr>
            </a:tbl>
          </a:graphicData>
        </a:graphic>
      </p:graphicFrame>
      <p:sp>
        <p:nvSpPr>
          <p:cNvPr id="14" name="矩形 13">
            <a:extLst>
              <a:ext uri="{FF2B5EF4-FFF2-40B4-BE49-F238E27FC236}">
                <a16:creationId xmlns:a16="http://schemas.microsoft.com/office/drawing/2014/main" id="{E5316212-3349-47DC-84BC-C28EFF1FD172}"/>
              </a:ext>
            </a:extLst>
          </p:cNvPr>
          <p:cNvSpPr/>
          <p:nvPr/>
        </p:nvSpPr>
        <p:spPr>
          <a:xfrm>
            <a:off x="692150" y="1298575"/>
            <a:ext cx="2561599" cy="507831"/>
          </a:xfrm>
          <a:prstGeom prst="rect">
            <a:avLst/>
          </a:prstGeom>
        </p:spPr>
        <p:txBody>
          <a:bodyPr wrap="none">
            <a:spAutoFit/>
          </a:bodyPr>
          <a:lstStyle/>
          <a:p>
            <a:pPr indent="280670">
              <a:lnSpc>
                <a:spcPct val="150000"/>
              </a:lnSpc>
            </a:pPr>
            <a:r>
              <a:rPr lang="en-US" altLang="zh-CN" b="1" u="sng" kern="100" dirty="0">
                <a:solidFill>
                  <a:srgbClr val="C00000"/>
                </a:solidFill>
                <a:latin typeface="黑体" pitchFamily="49" charset="-122"/>
                <a:ea typeface="黑体" pitchFamily="49" charset="-122"/>
                <a:cs typeface="宋体" panose="02010600030101010101" pitchFamily="2" charset="-122"/>
              </a:rPr>
              <a:t>8.</a:t>
            </a:r>
            <a:r>
              <a:rPr lang="zh-CN" altLang="en-US" b="1" u="sng" kern="100" dirty="0">
                <a:solidFill>
                  <a:srgbClr val="C00000"/>
                </a:solidFill>
                <a:latin typeface="黑体" pitchFamily="49" charset="-122"/>
                <a:ea typeface="黑体" pitchFamily="49" charset="-122"/>
                <a:cs typeface="宋体" panose="02010600030101010101" pitchFamily="2" charset="-122"/>
              </a:rPr>
              <a:t>劳动力流动及利弊</a:t>
            </a:r>
            <a:endParaRPr lang="zh-CN" altLang="zh-CN" sz="1600" kern="100" dirty="0">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676948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7" name="表格 6">
            <a:extLst>
              <a:ext uri="{FF2B5EF4-FFF2-40B4-BE49-F238E27FC236}">
                <a16:creationId xmlns:a16="http://schemas.microsoft.com/office/drawing/2014/main" id="{F52D5F37-7C86-4C48-AC2C-1A8E775383B9}"/>
              </a:ext>
            </a:extLst>
          </p:cNvPr>
          <p:cNvGraphicFramePr>
            <a:graphicFrameLocks noGrp="1"/>
          </p:cNvGraphicFramePr>
          <p:nvPr>
            <p:extLst>
              <p:ext uri="{D42A27DB-BD31-4B8C-83A1-F6EECF244321}">
                <p14:modId xmlns:p14="http://schemas.microsoft.com/office/powerpoint/2010/main" val="14328689"/>
              </p:ext>
            </p:extLst>
          </p:nvPr>
        </p:nvGraphicFramePr>
        <p:xfrm>
          <a:off x="692150" y="1298575"/>
          <a:ext cx="10837863" cy="3566160"/>
        </p:xfrm>
        <a:graphic>
          <a:graphicData uri="http://schemas.openxmlformats.org/drawingml/2006/table">
            <a:tbl>
              <a:tblPr>
                <a:tableStyleId>{5C22544A-7EE6-4342-B048-85BDC9FD1C3A}</a:tableStyleId>
              </a:tblPr>
              <a:tblGrid>
                <a:gridCol w="1762754">
                  <a:extLst>
                    <a:ext uri="{9D8B030D-6E8A-4147-A177-3AD203B41FA5}">
                      <a16:colId xmlns:a16="http://schemas.microsoft.com/office/drawing/2014/main" val="3480479404"/>
                    </a:ext>
                  </a:extLst>
                </a:gridCol>
                <a:gridCol w="9075109">
                  <a:extLst>
                    <a:ext uri="{9D8B030D-6E8A-4147-A177-3AD203B41FA5}">
                      <a16:colId xmlns:a16="http://schemas.microsoft.com/office/drawing/2014/main" val="1291611179"/>
                    </a:ext>
                  </a:extLst>
                </a:gridCol>
              </a:tblGrid>
              <a:tr h="530860">
                <a:tc>
                  <a:txBody>
                    <a:bodyPr/>
                    <a:lstStyle/>
                    <a:p>
                      <a:pPr algn="just">
                        <a:spcAft>
                          <a:spcPts val="0"/>
                        </a:spcAft>
                      </a:pPr>
                      <a:r>
                        <a:rPr lang="zh-CN" sz="1800" b="1" kern="100" dirty="0">
                          <a:solidFill>
                            <a:srgbClr val="002060"/>
                          </a:solidFill>
                          <a:effectLst/>
                          <a:latin typeface="黑体" pitchFamily="49" charset="-122"/>
                          <a:ea typeface="黑体" pitchFamily="49" charset="-122"/>
                        </a:rPr>
                        <a:t>企业因素</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en-US" sz="1800" b="1" kern="100">
                          <a:solidFill>
                            <a:srgbClr val="002060"/>
                          </a:solidFill>
                          <a:effectLst/>
                          <a:latin typeface="黑体" pitchFamily="49" charset="-122"/>
                          <a:ea typeface="黑体" pitchFamily="49" charset="-122"/>
                        </a:rPr>
                        <a:t>1.</a:t>
                      </a:r>
                      <a:r>
                        <a:rPr lang="zh-CN" sz="1800" b="1" kern="100">
                          <a:solidFill>
                            <a:srgbClr val="002060"/>
                          </a:solidFill>
                          <a:effectLst/>
                          <a:latin typeface="黑体" pitchFamily="49" charset="-122"/>
                          <a:ea typeface="黑体" pitchFamily="49" charset="-122"/>
                        </a:rPr>
                        <a:t>企业规模</a:t>
                      </a:r>
                      <a:endParaRPr lang="zh-CN" sz="1800" b="1">
                        <a:solidFill>
                          <a:srgbClr val="002060"/>
                        </a:solidFill>
                        <a:effectLst/>
                        <a:latin typeface="黑体" pitchFamily="49" charset="-122"/>
                        <a:ea typeface="黑体" pitchFamily="49" charset="-122"/>
                      </a:endParaRPr>
                    </a:p>
                    <a:p>
                      <a:pPr algn="just">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企业所处的地理位置</a:t>
                      </a:r>
                      <a:endParaRPr lang="zh-CN" sz="1800" b="1">
                        <a:solidFill>
                          <a:srgbClr val="002060"/>
                        </a:solidFill>
                        <a:effectLst/>
                        <a:latin typeface="黑体" pitchFamily="49" charset="-122"/>
                        <a:ea typeface="黑体" pitchFamily="49" charset="-122"/>
                      </a:endParaRPr>
                    </a:p>
                    <a:p>
                      <a:pPr algn="just">
                        <a:spcAft>
                          <a:spcPts val="0"/>
                        </a:spcAft>
                      </a:pPr>
                      <a:r>
                        <a:rPr lang="en-US" sz="1800" b="1" kern="100">
                          <a:solidFill>
                            <a:srgbClr val="002060"/>
                          </a:solidFill>
                          <a:effectLst/>
                          <a:latin typeface="黑体" pitchFamily="49" charset="-122"/>
                          <a:ea typeface="黑体" pitchFamily="49" charset="-122"/>
                        </a:rPr>
                        <a:t>3.</a:t>
                      </a:r>
                      <a:r>
                        <a:rPr lang="zh-CN" sz="1800" b="1" kern="100">
                          <a:solidFill>
                            <a:srgbClr val="002060"/>
                          </a:solidFill>
                          <a:effectLst/>
                          <a:latin typeface="黑体" pitchFamily="49" charset="-122"/>
                          <a:ea typeface="黑体" pitchFamily="49" charset="-122"/>
                        </a:rPr>
                        <a:t>企业的组织文化以及领导风格</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118937300"/>
                  </a:ext>
                </a:extLst>
              </a:tr>
              <a:tr h="556260">
                <a:tc>
                  <a:txBody>
                    <a:bodyPr/>
                    <a:lstStyle/>
                    <a:p>
                      <a:pPr algn="just">
                        <a:spcAft>
                          <a:spcPts val="0"/>
                        </a:spcAft>
                      </a:pPr>
                      <a:r>
                        <a:rPr lang="zh-CN" sz="1800" b="1" kern="100">
                          <a:solidFill>
                            <a:srgbClr val="002060"/>
                          </a:solidFill>
                          <a:effectLst/>
                          <a:latin typeface="黑体" pitchFamily="49" charset="-122"/>
                          <a:ea typeface="黑体" pitchFamily="49" charset="-122"/>
                        </a:rPr>
                        <a:t>劳动者因素</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en-US" sz="1800" b="1" kern="100">
                          <a:solidFill>
                            <a:srgbClr val="002060"/>
                          </a:solidFill>
                          <a:effectLst/>
                          <a:latin typeface="黑体" pitchFamily="49" charset="-122"/>
                          <a:ea typeface="黑体" pitchFamily="49" charset="-122"/>
                        </a:rPr>
                        <a:t>1.</a:t>
                      </a:r>
                      <a:r>
                        <a:rPr lang="zh-CN" sz="1800" b="1" kern="100">
                          <a:solidFill>
                            <a:srgbClr val="002060"/>
                          </a:solidFill>
                          <a:effectLst/>
                          <a:latin typeface="黑体" pitchFamily="49" charset="-122"/>
                          <a:ea typeface="黑体" pitchFamily="49" charset="-122"/>
                        </a:rPr>
                        <a:t>劳动者的年龄</a:t>
                      </a:r>
                      <a:endParaRPr lang="zh-CN" sz="1800" b="1">
                        <a:solidFill>
                          <a:srgbClr val="002060"/>
                        </a:solidFill>
                        <a:effectLst/>
                        <a:latin typeface="黑体" pitchFamily="49" charset="-122"/>
                        <a:ea typeface="黑体" pitchFamily="49" charset="-122"/>
                      </a:endParaRPr>
                    </a:p>
                    <a:p>
                      <a:pPr algn="just">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劳动力的任职年限</a:t>
                      </a:r>
                      <a:endParaRPr lang="zh-CN" sz="1800" b="1">
                        <a:solidFill>
                          <a:srgbClr val="002060"/>
                        </a:solidFill>
                        <a:effectLst/>
                        <a:latin typeface="黑体" pitchFamily="49" charset="-122"/>
                        <a:ea typeface="黑体" pitchFamily="49" charset="-122"/>
                      </a:endParaRPr>
                    </a:p>
                    <a:p>
                      <a:pPr algn="just">
                        <a:spcAft>
                          <a:spcPts val="0"/>
                        </a:spcAft>
                      </a:pPr>
                      <a:r>
                        <a:rPr lang="en-US" sz="1800" b="1" kern="100">
                          <a:solidFill>
                            <a:srgbClr val="002060"/>
                          </a:solidFill>
                          <a:effectLst/>
                          <a:latin typeface="黑体" pitchFamily="49" charset="-122"/>
                          <a:ea typeface="黑体" pitchFamily="49" charset="-122"/>
                        </a:rPr>
                        <a:t>3.</a:t>
                      </a:r>
                      <a:r>
                        <a:rPr lang="zh-CN" sz="1800" b="1" kern="100">
                          <a:solidFill>
                            <a:srgbClr val="002060"/>
                          </a:solidFill>
                          <a:effectLst/>
                          <a:latin typeface="黑体" pitchFamily="49" charset="-122"/>
                          <a:ea typeface="黑体" pitchFamily="49" charset="-122"/>
                        </a:rPr>
                        <a:t>劳动者的性别</a:t>
                      </a:r>
                      <a:endParaRPr lang="zh-CN" sz="1800" b="1">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3954313674"/>
                  </a:ext>
                </a:extLst>
              </a:tr>
              <a:tr h="389255">
                <a:tc>
                  <a:txBody>
                    <a:bodyPr/>
                    <a:lstStyle/>
                    <a:p>
                      <a:pPr algn="just">
                        <a:spcAft>
                          <a:spcPts val="0"/>
                        </a:spcAft>
                      </a:pPr>
                      <a:r>
                        <a:rPr lang="zh-CN" sz="1800" b="1" kern="100" dirty="0">
                          <a:solidFill>
                            <a:srgbClr val="002060"/>
                          </a:solidFill>
                          <a:effectLst/>
                          <a:latin typeface="黑体" pitchFamily="49" charset="-122"/>
                          <a:ea typeface="黑体" pitchFamily="49" charset="-122"/>
                        </a:rPr>
                        <a:t>市场周期因素</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．劳动力市场处于</a:t>
                      </a:r>
                      <a:r>
                        <a:rPr lang="zh-CN" sz="1800" b="1" u="sng" kern="100" dirty="0">
                          <a:solidFill>
                            <a:srgbClr val="002060"/>
                          </a:solidFill>
                          <a:effectLst/>
                          <a:latin typeface="黑体" pitchFamily="49" charset="-122"/>
                          <a:ea typeface="黑体" pitchFamily="49" charset="-122"/>
                        </a:rPr>
                        <a:t>宽松状态（供大于求）时</a:t>
                      </a:r>
                      <a:r>
                        <a:rPr lang="zh-CN" sz="1800" b="1" kern="100" dirty="0">
                          <a:solidFill>
                            <a:srgbClr val="002060"/>
                          </a:solidFill>
                          <a:effectLst/>
                          <a:latin typeface="黑体" pitchFamily="49" charset="-122"/>
                          <a:ea typeface="黑体" pitchFamily="49" charset="-122"/>
                        </a:rPr>
                        <a:t>：已经就业的劳动者的流动动机显然会受到削弱。</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．当劳动力市场处于</a:t>
                      </a:r>
                      <a:r>
                        <a:rPr lang="zh-CN" sz="1800" b="1" u="sng" kern="100" dirty="0">
                          <a:solidFill>
                            <a:srgbClr val="002060"/>
                          </a:solidFill>
                          <a:effectLst/>
                          <a:latin typeface="黑体" pitchFamily="49" charset="-122"/>
                          <a:ea typeface="黑体" pitchFamily="49" charset="-122"/>
                        </a:rPr>
                        <a:t>紧张状态（供小于求）时</a:t>
                      </a:r>
                      <a:r>
                        <a:rPr lang="zh-CN" sz="1800" b="1" kern="100" dirty="0">
                          <a:solidFill>
                            <a:srgbClr val="002060"/>
                          </a:solidFill>
                          <a:effectLst/>
                          <a:latin typeface="黑体" pitchFamily="49" charset="-122"/>
                          <a:ea typeface="黑体" pitchFamily="49" charset="-122"/>
                        </a:rPr>
                        <a:t>：已经就业的劳动者往往</a:t>
                      </a:r>
                      <a:endParaRPr lang="zh-CN" sz="1800" b="1" dirty="0">
                        <a:solidFill>
                          <a:srgbClr val="002060"/>
                        </a:solidFill>
                        <a:effectLst/>
                        <a:latin typeface="黑体" pitchFamily="49" charset="-122"/>
                        <a:ea typeface="黑体" pitchFamily="49" charset="-122"/>
                      </a:endParaRPr>
                    </a:p>
                    <a:p>
                      <a:pPr algn="just">
                        <a:spcAft>
                          <a:spcPts val="0"/>
                        </a:spcAft>
                      </a:pPr>
                      <a:r>
                        <a:rPr lang="zh-CN" sz="1800" b="1" kern="100" dirty="0">
                          <a:solidFill>
                            <a:srgbClr val="002060"/>
                          </a:solidFill>
                          <a:effectLst/>
                          <a:latin typeface="黑体" pitchFamily="49" charset="-122"/>
                          <a:ea typeface="黑体" pitchFamily="49" charset="-122"/>
                        </a:rPr>
                        <a:t>可以利用跳槽的机会要求新雇主增加工资，劳动力的流动率自然会上升。</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a:t>
                      </a:r>
                      <a:r>
                        <a:rPr lang="zh-CN" sz="1800" b="1" u="sng" kern="100" dirty="0">
                          <a:solidFill>
                            <a:srgbClr val="002060"/>
                          </a:solidFill>
                          <a:effectLst/>
                          <a:latin typeface="黑体" pitchFamily="49" charset="-122"/>
                          <a:ea typeface="黑体" pitchFamily="49" charset="-122"/>
                        </a:rPr>
                        <a:t>衡量劳动力市场松紧程度的一个重要指标是失业率</a:t>
                      </a:r>
                      <a:r>
                        <a:rPr lang="zh-CN" sz="1800" b="1" kern="100" dirty="0">
                          <a:solidFill>
                            <a:srgbClr val="002060"/>
                          </a:solidFill>
                          <a:effectLst/>
                          <a:latin typeface="黑体" pitchFamily="49" charset="-122"/>
                          <a:ea typeface="黑体" pitchFamily="49" charset="-122"/>
                        </a:rPr>
                        <a:t>。</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1009708743"/>
                  </a:ext>
                </a:extLst>
              </a:tr>
              <a:tr h="396240">
                <a:tc>
                  <a:txBody>
                    <a:bodyPr/>
                    <a:lstStyle/>
                    <a:p>
                      <a:pPr algn="just">
                        <a:spcAft>
                          <a:spcPts val="0"/>
                        </a:spcAft>
                      </a:pPr>
                      <a:r>
                        <a:rPr lang="zh-CN" sz="1800" b="1" kern="100" dirty="0">
                          <a:solidFill>
                            <a:srgbClr val="002060"/>
                          </a:solidFill>
                          <a:effectLst/>
                          <a:latin typeface="黑体" pitchFamily="49" charset="-122"/>
                          <a:ea typeface="黑体" pitchFamily="49" charset="-122"/>
                        </a:rPr>
                        <a:t>社会</a:t>
                      </a:r>
                      <a:r>
                        <a:rPr lang="zh-CN" altLang="en-US" sz="1800" b="1" kern="100" dirty="0">
                          <a:solidFill>
                            <a:srgbClr val="002060"/>
                          </a:solidFill>
                          <a:effectLst/>
                          <a:latin typeface="黑体" pitchFamily="49" charset="-122"/>
                          <a:ea typeface="黑体" pitchFamily="49" charset="-122"/>
                        </a:rPr>
                        <a:t>环境</a:t>
                      </a:r>
                      <a:r>
                        <a:rPr lang="zh-CN" sz="1800" b="1" kern="100" dirty="0">
                          <a:solidFill>
                            <a:srgbClr val="002060"/>
                          </a:solidFill>
                          <a:effectLst/>
                          <a:latin typeface="黑体" pitchFamily="49" charset="-122"/>
                          <a:ea typeface="黑体" pitchFamily="49" charset="-122"/>
                        </a:rPr>
                        <a:t>因素</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．整个社会对于流动的态度以及流动的传统习惯会影响劳动力的流动率</a:t>
                      </a:r>
                      <a:endParaRPr lang="zh-CN" sz="1800" b="1"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．不同国家的社会制度也会使劳动者的直接流动成本不同</a:t>
                      </a:r>
                      <a:endParaRPr lang="zh-CN" sz="1800" b="1" dirty="0">
                        <a:solidFill>
                          <a:srgbClr val="002060"/>
                        </a:solidFill>
                        <a:effectLst/>
                        <a:latin typeface="黑体" pitchFamily="49" charset="-122"/>
                        <a:ea typeface="黑体" pitchFamily="49" charset="-122"/>
                        <a:cs typeface="宋体" panose="02010600030101010101" pitchFamily="2" charset="-122"/>
                      </a:endParaRPr>
                    </a:p>
                  </a:txBody>
                  <a:tcPr marL="68580" marR="68580" marT="0" marB="0"/>
                </a:tc>
                <a:extLst>
                  <a:ext uri="{0D108BD9-81ED-4DB2-BD59-A6C34878D82A}">
                    <a16:rowId xmlns:a16="http://schemas.microsoft.com/office/drawing/2014/main" val="2893828787"/>
                  </a:ext>
                </a:extLst>
              </a:tr>
            </a:tbl>
          </a:graphicData>
        </a:graphic>
      </p:graphicFrame>
      <p:sp>
        <p:nvSpPr>
          <p:cNvPr id="14" name="矩形 13">
            <a:extLst>
              <a:ext uri="{FF2B5EF4-FFF2-40B4-BE49-F238E27FC236}">
                <a16:creationId xmlns:a16="http://schemas.microsoft.com/office/drawing/2014/main" id="{E5316212-3349-47DC-84BC-C28EFF1FD172}"/>
              </a:ext>
            </a:extLst>
          </p:cNvPr>
          <p:cNvSpPr/>
          <p:nvPr/>
        </p:nvSpPr>
        <p:spPr>
          <a:xfrm>
            <a:off x="692150" y="558800"/>
            <a:ext cx="3491340" cy="507831"/>
          </a:xfrm>
          <a:prstGeom prst="rect">
            <a:avLst/>
          </a:prstGeom>
        </p:spPr>
        <p:txBody>
          <a:bodyPr wrap="none">
            <a:spAutoFit/>
          </a:bodyPr>
          <a:lstStyle/>
          <a:p>
            <a:pPr indent="280670">
              <a:lnSpc>
                <a:spcPct val="150000"/>
              </a:lnSpc>
            </a:pPr>
            <a:r>
              <a:rPr lang="en-US" altLang="zh-CN" b="1" u="sng" kern="100" dirty="0">
                <a:solidFill>
                  <a:srgbClr val="C00000"/>
                </a:solidFill>
                <a:latin typeface="黑体" pitchFamily="49" charset="-122"/>
                <a:ea typeface="黑体" pitchFamily="49" charset="-122"/>
                <a:cs typeface="宋体" panose="02010600030101010101" pitchFamily="2" charset="-122"/>
              </a:rPr>
              <a:t>9.</a:t>
            </a:r>
            <a:r>
              <a:rPr lang="zh-CN" altLang="zh-CN" b="1" u="sng" kern="100" dirty="0">
                <a:solidFill>
                  <a:srgbClr val="C00000"/>
                </a:solidFill>
                <a:latin typeface="黑体" pitchFamily="49" charset="-122"/>
                <a:ea typeface="黑体" pitchFamily="49" charset="-122"/>
                <a:cs typeface="宋体" panose="02010600030101010101" pitchFamily="2" charset="-122"/>
              </a:rPr>
              <a:t>影响劳动力流动的主要因素</a:t>
            </a:r>
            <a:endParaRPr lang="zh-CN" altLang="zh-CN" sz="1600" kern="100" dirty="0">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676948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20C68DBE-3EF5-41F4-AADF-533095F1212F}"/>
              </a:ext>
            </a:extLst>
          </p:cNvPr>
          <p:cNvSpPr/>
          <p:nvPr/>
        </p:nvSpPr>
        <p:spPr>
          <a:xfrm>
            <a:off x="633641" y="533325"/>
            <a:ext cx="2911053"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10.</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劳动力的跨地区流动</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0" name="表格 9">
            <a:extLst>
              <a:ext uri="{FF2B5EF4-FFF2-40B4-BE49-F238E27FC236}">
                <a16:creationId xmlns:a16="http://schemas.microsoft.com/office/drawing/2014/main" id="{E62D896B-2A56-40D6-B25B-B037C3B01B8E}"/>
              </a:ext>
            </a:extLst>
          </p:cNvPr>
          <p:cNvGraphicFramePr>
            <a:graphicFrameLocks noGrp="1"/>
          </p:cNvGraphicFramePr>
          <p:nvPr>
            <p:extLst>
              <p:ext uri="{D42A27DB-BD31-4B8C-83A1-F6EECF244321}">
                <p14:modId xmlns:p14="http://schemas.microsoft.com/office/powerpoint/2010/main" val="3203684695"/>
              </p:ext>
            </p:extLst>
          </p:nvPr>
        </p:nvGraphicFramePr>
        <p:xfrm>
          <a:off x="692150" y="1063731"/>
          <a:ext cx="10837863" cy="5212080"/>
        </p:xfrm>
        <a:graphic>
          <a:graphicData uri="http://schemas.openxmlformats.org/drawingml/2006/table">
            <a:tbl>
              <a:tblPr>
                <a:tableStyleId>{5C22544A-7EE6-4342-B048-85BDC9FD1C3A}</a:tableStyleId>
              </a:tblPr>
              <a:tblGrid>
                <a:gridCol w="1712003">
                  <a:extLst>
                    <a:ext uri="{9D8B030D-6E8A-4147-A177-3AD203B41FA5}">
                      <a16:colId xmlns:a16="http://schemas.microsoft.com/office/drawing/2014/main" val="2704403517"/>
                    </a:ext>
                  </a:extLst>
                </a:gridCol>
                <a:gridCol w="9125860">
                  <a:extLst>
                    <a:ext uri="{9D8B030D-6E8A-4147-A177-3AD203B41FA5}">
                      <a16:colId xmlns:a16="http://schemas.microsoft.com/office/drawing/2014/main" val="2220724398"/>
                    </a:ext>
                  </a:extLst>
                </a:gridCol>
              </a:tblGrid>
              <a:tr h="0">
                <a:tc>
                  <a:txBody>
                    <a:bodyPr/>
                    <a:lstStyle/>
                    <a:p>
                      <a:pPr algn="just">
                        <a:spcAft>
                          <a:spcPts val="0"/>
                        </a:spcAft>
                      </a:pPr>
                      <a:r>
                        <a:rPr lang="zh-CN" sz="1800" b="1" kern="100" dirty="0">
                          <a:solidFill>
                            <a:srgbClr val="002060"/>
                          </a:solidFill>
                          <a:effectLst/>
                          <a:latin typeface="黑体" pitchFamily="49" charset="-122"/>
                          <a:ea typeface="黑体" pitchFamily="49" charset="-122"/>
                        </a:rPr>
                        <a:t>主要原因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地区之间经济发展的不平衡（静态差异）</a:t>
                      </a:r>
                    </a:p>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地区之间发展速度的动态差异</a:t>
                      </a:r>
                      <a:endParaRPr lang="en-US" altLang="zh-CN" sz="1800" b="1" kern="100" dirty="0">
                        <a:solidFill>
                          <a:srgbClr val="002060"/>
                        </a:solidFill>
                        <a:effectLst/>
                        <a:latin typeface="黑体" pitchFamily="49" charset="-122"/>
                        <a:ea typeface="黑体" pitchFamily="49" charset="-122"/>
                      </a:endParaRPr>
                    </a:p>
                    <a:p>
                      <a:pPr algn="just">
                        <a:spcAft>
                          <a:spcPts val="0"/>
                        </a:spcAft>
                      </a:pP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从一个地区来看，引起就业增长的要素</a:t>
                      </a: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en-US" altLang="zh-CN" sz="1800" b="1" kern="100" dirty="0">
                          <a:solidFill>
                            <a:srgbClr val="002060"/>
                          </a:solidFill>
                          <a:effectLst/>
                          <a:latin typeface="黑体" pitchFamily="49" charset="-122"/>
                          <a:ea typeface="黑体" pitchFamily="49" charset="-122"/>
                          <a:cs typeface="Times New Roman" panose="02020603050405020304" pitchFamily="18" charset="0"/>
                        </a:rPr>
                        <a:t>1.</a:t>
                      </a: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与全国经济增长率相比的预期地区增长率。增长率高吸引资本投资和劳动力流入</a:t>
                      </a: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en-US" altLang="zh-CN" sz="1800" b="1" kern="100" dirty="0">
                          <a:solidFill>
                            <a:srgbClr val="002060"/>
                          </a:solidFill>
                          <a:effectLst/>
                          <a:latin typeface="黑体" pitchFamily="49" charset="-122"/>
                          <a:ea typeface="黑体" pitchFamily="49" charset="-122"/>
                          <a:cs typeface="Times New Roman" panose="02020603050405020304" pitchFamily="18" charset="0"/>
                        </a:rPr>
                        <a:t>2.</a:t>
                      </a: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地区工业组合。快增长工业创造的就业机会多</a:t>
                      </a: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en-US" altLang="zh-CN" sz="1800" b="1" kern="100" dirty="0">
                          <a:solidFill>
                            <a:srgbClr val="002060"/>
                          </a:solidFill>
                          <a:effectLst/>
                          <a:latin typeface="黑体" pitchFamily="49" charset="-122"/>
                          <a:ea typeface="黑体" pitchFamily="49" charset="-122"/>
                          <a:cs typeface="Times New Roman" panose="02020603050405020304" pitchFamily="18" charset="0"/>
                        </a:rPr>
                        <a:t>3.</a:t>
                      </a: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地区优势和地区劣势。地区工业增长速度快或慢，会形成地区的优势或劣势。</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07326461"/>
                  </a:ext>
                </a:extLst>
              </a:tr>
              <a:tr h="905510">
                <a:tc>
                  <a:txBody>
                    <a:bodyPr/>
                    <a:lstStyle/>
                    <a:p>
                      <a:pPr algn="l">
                        <a:spcAft>
                          <a:spcPts val="0"/>
                        </a:spcAft>
                      </a:pPr>
                      <a:r>
                        <a:rPr lang="zh-CN" sz="1800" b="1" kern="100" dirty="0">
                          <a:solidFill>
                            <a:srgbClr val="002060"/>
                          </a:solidFill>
                          <a:effectLst/>
                          <a:latin typeface="黑体" pitchFamily="49" charset="-122"/>
                          <a:ea typeface="黑体" pitchFamily="49" charset="-122"/>
                        </a:rPr>
                        <a:t>主要考虑因素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地区间人均收入差别</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差别越大，流动的可能性越大</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工作机会多少</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就业机会多，吸引力大。</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迁移距离</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距离越远，越不利于流动</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4.</a:t>
                      </a:r>
                      <a:r>
                        <a:rPr lang="zh-CN" sz="1800" b="1" kern="100" dirty="0">
                          <a:solidFill>
                            <a:srgbClr val="002060"/>
                          </a:solidFill>
                          <a:effectLst/>
                          <a:latin typeface="黑体" pitchFamily="49" charset="-122"/>
                          <a:ea typeface="黑体" pitchFamily="49" charset="-122"/>
                        </a:rPr>
                        <a:t>迁移成本：直接成本、机会成本、心理成本。</a:t>
                      </a:r>
                      <a:endParaRPr lang="en-US" altLang="zh-CN" sz="1800" b="1" kern="100" dirty="0">
                        <a:solidFill>
                          <a:srgbClr val="002060"/>
                        </a:solidFill>
                        <a:effectLst/>
                        <a:latin typeface="黑体" pitchFamily="49" charset="-122"/>
                        <a:ea typeface="黑体" pitchFamily="49" charset="-122"/>
                      </a:endParaRPr>
                    </a:p>
                    <a:p>
                      <a:pPr algn="just">
                        <a:spcAft>
                          <a:spcPts val="0"/>
                        </a:spcAft>
                      </a:pPr>
                      <a:r>
                        <a:rPr lang="zh-CN" altLang="en-US" sz="1800" b="0" kern="100" dirty="0">
                          <a:solidFill>
                            <a:srgbClr val="002060"/>
                          </a:solidFill>
                          <a:effectLst/>
                          <a:latin typeface="黑体" pitchFamily="49" charset="-122"/>
                          <a:ea typeface="黑体" pitchFamily="49" charset="-122"/>
                        </a:rPr>
                        <a:t>直接成本</a:t>
                      </a:r>
                      <a:r>
                        <a:rPr lang="en-US" altLang="zh-CN" sz="1800" b="0" kern="100" dirty="0">
                          <a:solidFill>
                            <a:srgbClr val="002060"/>
                          </a:solidFill>
                          <a:effectLst/>
                          <a:latin typeface="黑体" pitchFamily="49" charset="-122"/>
                          <a:ea typeface="黑体" pitchFamily="49" charset="-122"/>
                        </a:rPr>
                        <a:t>-</a:t>
                      </a:r>
                      <a:r>
                        <a:rPr lang="zh-CN" altLang="en-US" sz="1800" b="0" kern="100" dirty="0">
                          <a:solidFill>
                            <a:srgbClr val="002060"/>
                          </a:solidFill>
                          <a:effectLst/>
                          <a:latin typeface="黑体" pitchFamily="49" charset="-122"/>
                          <a:ea typeface="黑体" pitchFamily="49" charset="-122"/>
                        </a:rPr>
                        <a:t>直接支出迁移费用（安家费、旅途费）</a:t>
                      </a:r>
                      <a:endParaRPr lang="en-US" altLang="zh-CN" sz="1800" b="0" kern="100" dirty="0">
                        <a:solidFill>
                          <a:srgbClr val="002060"/>
                        </a:solidFill>
                        <a:effectLst/>
                        <a:latin typeface="黑体" pitchFamily="49" charset="-122"/>
                        <a:ea typeface="黑体" pitchFamily="49" charset="-122"/>
                      </a:endParaRPr>
                    </a:p>
                    <a:p>
                      <a:pPr algn="just">
                        <a:spcAft>
                          <a:spcPts val="0"/>
                        </a:spcAft>
                      </a:pPr>
                      <a:r>
                        <a:rPr lang="zh-CN" altLang="en-US" sz="1800" b="0" kern="100" dirty="0">
                          <a:solidFill>
                            <a:srgbClr val="002060"/>
                          </a:solidFill>
                          <a:effectLst/>
                          <a:latin typeface="黑体" pitchFamily="49" charset="-122"/>
                          <a:ea typeface="黑体" pitchFamily="49" charset="-122"/>
                        </a:rPr>
                        <a:t>机会成本</a:t>
                      </a:r>
                      <a:r>
                        <a:rPr lang="en-US" altLang="zh-CN" sz="1800" b="0" kern="100" dirty="0">
                          <a:solidFill>
                            <a:srgbClr val="002060"/>
                          </a:solidFill>
                          <a:effectLst/>
                          <a:latin typeface="黑体" pitchFamily="49" charset="-122"/>
                          <a:ea typeface="黑体" pitchFamily="49" charset="-122"/>
                        </a:rPr>
                        <a:t>-</a:t>
                      </a:r>
                      <a:r>
                        <a:rPr lang="zh-CN" altLang="en-US" sz="1800" b="0" kern="100" dirty="0">
                          <a:solidFill>
                            <a:srgbClr val="002060"/>
                          </a:solidFill>
                          <a:effectLst/>
                          <a:latin typeface="黑体" pitchFamily="49" charset="-122"/>
                          <a:ea typeface="黑体" pitchFamily="49" charset="-122"/>
                        </a:rPr>
                        <a:t>因改变居住地区而放弃的原来已有的利益（资历损失、技能技巧的失效）</a:t>
                      </a:r>
                      <a:endParaRPr lang="en-US" altLang="zh-CN" sz="1800" b="0" kern="100" dirty="0">
                        <a:solidFill>
                          <a:srgbClr val="002060"/>
                        </a:solidFill>
                        <a:effectLst/>
                        <a:latin typeface="黑体" pitchFamily="49" charset="-122"/>
                        <a:ea typeface="黑体" pitchFamily="49" charset="-122"/>
                      </a:endParaRPr>
                    </a:p>
                    <a:p>
                      <a:pPr algn="just">
                        <a:spcAft>
                          <a:spcPts val="0"/>
                        </a:spcAft>
                      </a:pPr>
                      <a:r>
                        <a:rPr lang="zh-CN" altLang="en-US" sz="1800" b="0" kern="100" dirty="0">
                          <a:solidFill>
                            <a:srgbClr val="002060"/>
                          </a:solidFill>
                          <a:effectLst/>
                          <a:latin typeface="黑体" pitchFamily="49" charset="-122"/>
                          <a:ea typeface="黑体" pitchFamily="49" charset="-122"/>
                        </a:rPr>
                        <a:t>心理成本</a:t>
                      </a:r>
                      <a:r>
                        <a:rPr lang="en-US" altLang="zh-CN" sz="1800" b="0" kern="100" dirty="0">
                          <a:solidFill>
                            <a:srgbClr val="002060"/>
                          </a:solidFill>
                          <a:effectLst/>
                          <a:latin typeface="黑体" pitchFamily="49" charset="-122"/>
                          <a:ea typeface="黑体" pitchFamily="49" charset="-122"/>
                        </a:rPr>
                        <a:t>-</a:t>
                      </a:r>
                      <a:r>
                        <a:rPr lang="zh-CN" altLang="en-US" sz="1800" b="0" kern="100" dirty="0">
                          <a:solidFill>
                            <a:srgbClr val="002060"/>
                          </a:solidFill>
                          <a:effectLst/>
                          <a:latin typeface="黑体" pitchFamily="49" charset="-122"/>
                          <a:ea typeface="黑体" pitchFamily="49" charset="-122"/>
                        </a:rPr>
                        <a:t>远离亲朋好友以及过去所熟悉的社会环境所造成的不适</a:t>
                      </a:r>
                      <a:endParaRPr lang="zh-CN" sz="1800" b="0"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5.</a:t>
                      </a:r>
                      <a:r>
                        <a:rPr lang="zh-CN" sz="1800" b="1" kern="100" dirty="0">
                          <a:solidFill>
                            <a:srgbClr val="002060"/>
                          </a:solidFill>
                          <a:effectLst/>
                          <a:latin typeface="黑体" pitchFamily="49" charset="-122"/>
                          <a:ea typeface="黑体" pitchFamily="49" charset="-122"/>
                        </a:rPr>
                        <a:t>劳动力迁出地区和迁入地区的关系密切程度。</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两个地区条件越相似，越有利于流动</a:t>
                      </a:r>
                      <a:endParaRPr lang="en-US" altLang="zh-CN" sz="1800" b="1" kern="100" dirty="0">
                        <a:solidFill>
                          <a:srgbClr val="002060"/>
                        </a:solidFill>
                        <a:effectLst/>
                        <a:latin typeface="黑体" pitchFamily="49" charset="-122"/>
                        <a:ea typeface="黑体" pitchFamily="49" charset="-122"/>
                      </a:endParaRPr>
                    </a:p>
                    <a:p>
                      <a:pPr algn="just">
                        <a:spcAft>
                          <a:spcPts val="0"/>
                        </a:spcAft>
                      </a:pP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跨地区流动现象：回归迁移</a:t>
                      </a: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en-US" altLang="zh-CN" sz="1800" b="1" kern="100" dirty="0">
                          <a:solidFill>
                            <a:srgbClr val="002060"/>
                          </a:solidFill>
                          <a:effectLst/>
                          <a:latin typeface="黑体" pitchFamily="49" charset="-122"/>
                          <a:ea typeface="黑体" pitchFamily="49" charset="-122"/>
                          <a:cs typeface="Times New Roman" panose="02020603050405020304" pitchFamily="18" charset="0"/>
                        </a:rPr>
                        <a:t>1.</a:t>
                      </a: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工作一段时间后，迁回原地区。原因跟迁移者动机有关。不是为了定居，是为了赚钱</a:t>
                      </a:r>
                      <a:endParaRPr lang="en-US" altLang="zh-CN" sz="1800" b="1" kern="100" dirty="0">
                        <a:solidFill>
                          <a:srgbClr val="002060"/>
                        </a:solidFill>
                        <a:effectLst/>
                        <a:latin typeface="黑体" pitchFamily="49" charset="-122"/>
                        <a:ea typeface="黑体" pitchFamily="49" charset="-122"/>
                        <a:cs typeface="Times New Roman" panose="02020603050405020304" pitchFamily="18" charset="0"/>
                      </a:endParaRPr>
                    </a:p>
                    <a:p>
                      <a:pPr algn="just">
                        <a:spcAft>
                          <a:spcPts val="0"/>
                        </a:spcAft>
                      </a:pPr>
                      <a:r>
                        <a:rPr lang="en-US" altLang="zh-CN" sz="1800" b="1" kern="100" dirty="0">
                          <a:solidFill>
                            <a:srgbClr val="002060"/>
                          </a:solidFill>
                          <a:effectLst/>
                          <a:latin typeface="黑体" pitchFamily="49" charset="-122"/>
                          <a:ea typeface="黑体" pitchFamily="49" charset="-122"/>
                          <a:cs typeface="Times New Roman" panose="02020603050405020304" pitchFamily="18" charset="0"/>
                        </a:rPr>
                        <a:t>2.</a:t>
                      </a:r>
                      <a:r>
                        <a:rPr lang="zh-CN" altLang="en-US" sz="1800" b="1" kern="100" dirty="0">
                          <a:solidFill>
                            <a:srgbClr val="002060"/>
                          </a:solidFill>
                          <a:effectLst/>
                          <a:latin typeface="黑体" pitchFamily="49" charset="-122"/>
                          <a:ea typeface="黑体" pitchFamily="49" charset="-122"/>
                          <a:cs typeface="Times New Roman" panose="02020603050405020304" pitchFamily="18" charset="0"/>
                        </a:rPr>
                        <a:t>迁移者在迁移之后发现，并不理想（工资水平、压力、环境适应度），返回原地。</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760385885"/>
                  </a:ext>
                </a:extLst>
              </a:tr>
            </a:tbl>
          </a:graphicData>
        </a:graphic>
      </p:graphicFrame>
    </p:spTree>
    <p:extLst>
      <p:ext uri="{BB962C8B-B14F-4D97-AF65-F5344CB8AC3E}">
        <p14:creationId xmlns:p14="http://schemas.microsoft.com/office/powerpoint/2010/main" val="676948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F1FC49F-BD43-4D72-BE86-C2E7699CB864}"/>
              </a:ext>
            </a:extLst>
          </p:cNvPr>
          <p:cNvSpPr/>
          <p:nvPr/>
        </p:nvSpPr>
        <p:spPr>
          <a:xfrm>
            <a:off x="883120" y="496111"/>
            <a:ext cx="2911053"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11.</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劳动力的跨职业流动</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7" name="表格 6">
            <a:extLst>
              <a:ext uri="{FF2B5EF4-FFF2-40B4-BE49-F238E27FC236}">
                <a16:creationId xmlns:a16="http://schemas.microsoft.com/office/drawing/2014/main" id="{A91AB8EC-458F-4BAE-85C5-F0D4E31B4AA2}"/>
              </a:ext>
            </a:extLst>
          </p:cNvPr>
          <p:cNvGraphicFramePr>
            <a:graphicFrameLocks noGrp="1"/>
          </p:cNvGraphicFramePr>
          <p:nvPr>
            <p:extLst>
              <p:ext uri="{D42A27DB-BD31-4B8C-83A1-F6EECF244321}">
                <p14:modId xmlns:p14="http://schemas.microsoft.com/office/powerpoint/2010/main" val="497364512"/>
              </p:ext>
            </p:extLst>
          </p:nvPr>
        </p:nvGraphicFramePr>
        <p:xfrm>
          <a:off x="692149" y="1047002"/>
          <a:ext cx="11144886" cy="1920240"/>
        </p:xfrm>
        <a:graphic>
          <a:graphicData uri="http://schemas.openxmlformats.org/drawingml/2006/table">
            <a:tbl>
              <a:tblPr>
                <a:tableStyleId>{5C22544A-7EE6-4342-B048-85BDC9FD1C3A}</a:tableStyleId>
              </a:tblPr>
              <a:tblGrid>
                <a:gridCol w="2679676">
                  <a:extLst>
                    <a:ext uri="{9D8B030D-6E8A-4147-A177-3AD203B41FA5}">
                      <a16:colId xmlns:a16="http://schemas.microsoft.com/office/drawing/2014/main" val="2011724670"/>
                    </a:ext>
                  </a:extLst>
                </a:gridCol>
                <a:gridCol w="8465210">
                  <a:extLst>
                    <a:ext uri="{9D8B030D-6E8A-4147-A177-3AD203B41FA5}">
                      <a16:colId xmlns:a16="http://schemas.microsoft.com/office/drawing/2014/main" val="76109499"/>
                    </a:ext>
                  </a:extLst>
                </a:gridCol>
              </a:tblGrid>
              <a:tr h="0">
                <a:tc gridSpan="2">
                  <a:txBody>
                    <a:bodyPr/>
                    <a:lstStyle/>
                    <a:p>
                      <a:pPr algn="just">
                        <a:spcAft>
                          <a:spcPts val="0"/>
                        </a:spcAft>
                      </a:pPr>
                      <a:r>
                        <a:rPr lang="en-US" sz="1800" b="1" kern="100" dirty="0">
                          <a:solidFill>
                            <a:srgbClr val="002060"/>
                          </a:solidFill>
                          <a:effectLst/>
                        </a:rPr>
                        <a:t>1.</a:t>
                      </a:r>
                      <a:r>
                        <a:rPr lang="zh-CN" sz="1800" b="1" kern="100" dirty="0">
                          <a:solidFill>
                            <a:srgbClr val="002060"/>
                          </a:solidFill>
                          <a:effectLst/>
                        </a:rPr>
                        <a:t>职业流动既是劳动力市场上劳动力供给的调整过程，也是劳动者的职业选择过程。</a:t>
                      </a:r>
                      <a:endParaRPr lang="en-US" altLang="zh-CN" sz="1800" b="1" kern="100" dirty="0">
                        <a:solidFill>
                          <a:srgbClr val="002060"/>
                        </a:solidFill>
                        <a:effectLst/>
                      </a:endParaRPr>
                    </a:p>
                    <a:p>
                      <a:pPr algn="just">
                        <a:spcAft>
                          <a:spcPts val="0"/>
                        </a:spcAft>
                      </a:pPr>
                      <a:r>
                        <a:rPr lang="zh-CN" altLang="en-US"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rPr>
                        <a:t>劳动力跨职业流动的方向：向上流动、向下流动、水平流动</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1529409675"/>
                  </a:ext>
                </a:extLst>
              </a:tr>
              <a:tr h="944245">
                <a:tc>
                  <a:txBody>
                    <a:bodyPr/>
                    <a:lstStyle/>
                    <a:p>
                      <a:pPr algn="just">
                        <a:spcAft>
                          <a:spcPts val="0"/>
                        </a:spcAft>
                      </a:pPr>
                      <a:r>
                        <a:rPr lang="en-US" sz="1800" b="1" kern="100" dirty="0">
                          <a:solidFill>
                            <a:srgbClr val="002060"/>
                          </a:solidFill>
                          <a:effectLst/>
                        </a:rPr>
                        <a:t>2.</a:t>
                      </a:r>
                      <a:r>
                        <a:rPr lang="zh-CN" sz="1800" b="1" kern="100" dirty="0">
                          <a:solidFill>
                            <a:srgbClr val="002060"/>
                          </a:solidFill>
                          <a:effectLst/>
                        </a:rPr>
                        <a:t>职业流动的特殊形式</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rPr>
                        <a:t>即</a:t>
                      </a:r>
                      <a:r>
                        <a:rPr lang="en-US" sz="1800" b="1" kern="100" dirty="0">
                          <a:solidFill>
                            <a:srgbClr val="002060"/>
                          </a:solidFill>
                          <a:effectLst/>
                        </a:rPr>
                        <a:t>:</a:t>
                      </a:r>
                      <a:r>
                        <a:rPr lang="zh-CN" sz="1800" b="1" u="sng" kern="100" dirty="0">
                          <a:solidFill>
                            <a:srgbClr val="002060"/>
                          </a:solidFill>
                          <a:effectLst/>
                        </a:rPr>
                        <a:t>家庭两代人之间的职业转移</a:t>
                      </a:r>
                      <a:r>
                        <a:rPr lang="zh-CN" sz="1800" b="1" kern="100" dirty="0">
                          <a:solidFill>
                            <a:srgbClr val="002060"/>
                          </a:solidFill>
                          <a:effectLst/>
                        </a:rPr>
                        <a:t>。</a:t>
                      </a:r>
                    </a:p>
                    <a:p>
                      <a:pPr algn="just">
                        <a:spcAft>
                          <a:spcPts val="0"/>
                        </a:spcAft>
                      </a:pPr>
                      <a:r>
                        <a:rPr lang="zh-CN" sz="1800" b="1" kern="100" dirty="0">
                          <a:solidFill>
                            <a:srgbClr val="002060"/>
                          </a:solidFill>
                          <a:effectLst/>
                        </a:rPr>
                        <a:t>●两代人从事</a:t>
                      </a:r>
                      <a:r>
                        <a:rPr lang="zh-CN" sz="1800" b="1" u="sng" kern="100" dirty="0">
                          <a:solidFill>
                            <a:srgbClr val="002060"/>
                          </a:solidFill>
                          <a:effectLst/>
                        </a:rPr>
                        <a:t>相同职业的比例越多，非竞争性力量</a:t>
                      </a:r>
                      <a:r>
                        <a:rPr lang="zh-CN" sz="1800" b="1" kern="100" dirty="0">
                          <a:solidFill>
                            <a:srgbClr val="002060"/>
                          </a:solidFill>
                          <a:effectLst/>
                        </a:rPr>
                        <a:t>对职业选择的决定性</a:t>
                      </a:r>
                      <a:r>
                        <a:rPr lang="zh-CN" sz="1800" b="1" u="sng" kern="100" dirty="0">
                          <a:solidFill>
                            <a:srgbClr val="002060"/>
                          </a:solidFill>
                          <a:effectLst/>
                        </a:rPr>
                        <a:t>越强</a:t>
                      </a:r>
                      <a:r>
                        <a:rPr lang="zh-CN" sz="1800" b="1" kern="100" dirty="0">
                          <a:solidFill>
                            <a:srgbClr val="002060"/>
                          </a:solidFill>
                          <a:effectLst/>
                        </a:rPr>
                        <a:t>，劳动力配置中的</a:t>
                      </a:r>
                      <a:r>
                        <a:rPr lang="zh-CN" sz="1800" b="1" u="sng" kern="100" dirty="0">
                          <a:solidFill>
                            <a:srgbClr val="002060"/>
                          </a:solidFill>
                          <a:effectLst/>
                        </a:rPr>
                        <a:t>不合理的成分越大</a:t>
                      </a:r>
                      <a:r>
                        <a:rPr lang="zh-CN" sz="1800" b="1" kern="100" dirty="0">
                          <a:solidFill>
                            <a:srgbClr val="002060"/>
                          </a:solidFill>
                          <a:effectLst/>
                        </a:rPr>
                        <a:t>。</a:t>
                      </a:r>
                    </a:p>
                    <a:p>
                      <a:pPr algn="just">
                        <a:spcAft>
                          <a:spcPts val="0"/>
                        </a:spcAft>
                      </a:pPr>
                      <a:r>
                        <a:rPr lang="zh-CN" sz="1800" b="1" kern="100" dirty="0">
                          <a:solidFill>
                            <a:srgbClr val="002060"/>
                          </a:solidFill>
                          <a:effectLst/>
                        </a:rPr>
                        <a:t>●两代人职业差异越明显，</a:t>
                      </a:r>
                      <a:r>
                        <a:rPr lang="zh-CN" sz="1800" b="1" u="sng" kern="100" dirty="0">
                          <a:solidFill>
                            <a:srgbClr val="002060"/>
                          </a:solidFill>
                          <a:effectLst/>
                        </a:rPr>
                        <a:t>竞争对职业选择的作用越大，劳动力配置中则越趋于合理。</a:t>
                      </a:r>
                      <a:endParaRPr lang="zh-CN" sz="1800" b="1" kern="100" dirty="0">
                        <a:solidFill>
                          <a:srgbClr val="00206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80479354"/>
                  </a:ext>
                </a:extLst>
              </a:tr>
            </a:tbl>
          </a:graphicData>
        </a:graphic>
      </p:graphicFrame>
    </p:spTree>
    <p:extLst>
      <p:ext uri="{BB962C8B-B14F-4D97-AF65-F5344CB8AC3E}">
        <p14:creationId xmlns:p14="http://schemas.microsoft.com/office/powerpoint/2010/main" val="1872094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840B72F2-E00A-44AB-8B8A-CACD9265C322}"/>
              </a:ext>
            </a:extLst>
          </p:cNvPr>
          <p:cNvSpPr/>
          <p:nvPr/>
        </p:nvSpPr>
        <p:spPr>
          <a:xfrm>
            <a:off x="692150" y="576266"/>
            <a:ext cx="4305666"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12.</a:t>
            </a:r>
            <a:r>
              <a:rPr lang="zh-CN" altLang="zh-CN" b="1" u="sng" kern="100" dirty="0">
                <a:solidFill>
                  <a:srgbClr val="C00000"/>
                </a:solidFill>
                <a:latin typeface="宋体" panose="02010600030101010101" pitchFamily="2" charset="-122"/>
                <a:ea typeface="宋体" panose="02010600030101010101" pitchFamily="2" charset="-122"/>
                <a:cs typeface="宋体" panose="02010600030101010101" pitchFamily="2" charset="-122"/>
              </a:rPr>
              <a:t>劳动力的跨产业流动及产业内流动</a:t>
            </a:r>
            <a:endParaRPr lang="zh-CN" altLang="zh-CN" sz="2000" dirty="0">
              <a:effectLst/>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0" name="表格 9">
            <a:extLst>
              <a:ext uri="{FF2B5EF4-FFF2-40B4-BE49-F238E27FC236}">
                <a16:creationId xmlns:a16="http://schemas.microsoft.com/office/drawing/2014/main" id="{82A637E5-14E4-464A-9964-9CEFE9793186}"/>
              </a:ext>
            </a:extLst>
          </p:cNvPr>
          <p:cNvGraphicFramePr>
            <a:graphicFrameLocks noGrp="1"/>
          </p:cNvGraphicFramePr>
          <p:nvPr>
            <p:extLst>
              <p:ext uri="{D42A27DB-BD31-4B8C-83A1-F6EECF244321}">
                <p14:modId xmlns:p14="http://schemas.microsoft.com/office/powerpoint/2010/main" val="1653522729"/>
              </p:ext>
            </p:extLst>
          </p:nvPr>
        </p:nvGraphicFramePr>
        <p:xfrm>
          <a:off x="692149" y="1058295"/>
          <a:ext cx="10837863" cy="2194560"/>
        </p:xfrm>
        <a:graphic>
          <a:graphicData uri="http://schemas.openxmlformats.org/drawingml/2006/table">
            <a:tbl>
              <a:tblPr>
                <a:tableStyleId>{5C22544A-7EE6-4342-B048-85BDC9FD1C3A}</a:tableStyleId>
              </a:tblPr>
              <a:tblGrid>
                <a:gridCol w="1760104">
                  <a:extLst>
                    <a:ext uri="{9D8B030D-6E8A-4147-A177-3AD203B41FA5}">
                      <a16:colId xmlns:a16="http://schemas.microsoft.com/office/drawing/2014/main" val="3081849720"/>
                    </a:ext>
                  </a:extLst>
                </a:gridCol>
                <a:gridCol w="9077759">
                  <a:extLst>
                    <a:ext uri="{9D8B030D-6E8A-4147-A177-3AD203B41FA5}">
                      <a16:colId xmlns:a16="http://schemas.microsoft.com/office/drawing/2014/main" val="986542490"/>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农业劳动力向工业部门的流动</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农业</a:t>
                      </a:r>
                      <a:r>
                        <a:rPr lang="zh-CN" altLang="en-US" sz="1800" b="1" kern="0" dirty="0">
                          <a:solidFill>
                            <a:srgbClr val="002060"/>
                          </a:solidFill>
                          <a:effectLst/>
                          <a:latin typeface="黑体" pitchFamily="49" charset="-122"/>
                          <a:ea typeface="黑体" pitchFamily="49" charset="-122"/>
                        </a:rPr>
                        <a:t>劳动力向工业部门转移是排斥力和吸引力共同作用的结果</a:t>
                      </a:r>
                      <a:endParaRPr lang="zh-CN" sz="1800" b="1" kern="100" dirty="0">
                        <a:solidFill>
                          <a:srgbClr val="002060"/>
                        </a:solidFill>
                        <a:effectLst/>
                        <a:latin typeface="黑体" pitchFamily="49" charset="-122"/>
                        <a:ea typeface="黑体" pitchFamily="49" charset="-122"/>
                      </a:endParaRPr>
                    </a:p>
                    <a:p>
                      <a:pPr algn="l">
                        <a:spcAft>
                          <a:spcPts val="0"/>
                        </a:spcAft>
                      </a:pPr>
                      <a:r>
                        <a:rPr lang="en-US" sz="1800" b="1" kern="0" dirty="0">
                          <a:solidFill>
                            <a:srgbClr val="002060"/>
                          </a:solidFill>
                          <a:effectLst/>
                          <a:latin typeface="黑体" pitchFamily="49" charset="-122"/>
                          <a:ea typeface="黑体" pitchFamily="49" charset="-122"/>
                        </a:rPr>
                        <a:t>2.</a:t>
                      </a:r>
                      <a:r>
                        <a:rPr lang="zh-CN" sz="1800" b="1" kern="0" dirty="0">
                          <a:solidFill>
                            <a:srgbClr val="002060"/>
                          </a:solidFill>
                          <a:effectLst/>
                          <a:latin typeface="黑体" pitchFamily="49" charset="-122"/>
                          <a:ea typeface="黑体" pitchFamily="49" charset="-122"/>
                        </a:rPr>
                        <a:t>农业劳动力流动比较普遍的两种情况</a:t>
                      </a:r>
                      <a:endParaRPr lang="zh-CN" sz="1800" b="1" kern="100" dirty="0">
                        <a:solidFill>
                          <a:srgbClr val="002060"/>
                        </a:solidFill>
                        <a:effectLst/>
                        <a:latin typeface="黑体" pitchFamily="49" charset="-122"/>
                        <a:ea typeface="黑体" pitchFamily="49" charset="-122"/>
                      </a:endParaRPr>
                    </a:p>
                    <a:p>
                      <a:pPr algn="l">
                        <a:spcAft>
                          <a:spcPts val="0"/>
                        </a:spcAft>
                      </a:pPr>
                      <a:r>
                        <a:rPr lang="en-US" sz="1800" b="1" kern="0" dirty="0">
                          <a:solidFill>
                            <a:srgbClr val="002060"/>
                          </a:solidFill>
                          <a:effectLst/>
                          <a:latin typeface="黑体" pitchFamily="49" charset="-122"/>
                          <a:ea typeface="黑体" pitchFamily="49" charset="-122"/>
                        </a:rPr>
                        <a:t>A.</a:t>
                      </a:r>
                      <a:r>
                        <a:rPr lang="zh-CN" sz="1800" b="1" kern="0" dirty="0">
                          <a:solidFill>
                            <a:srgbClr val="002060"/>
                          </a:solidFill>
                          <a:effectLst/>
                          <a:latin typeface="黑体" pitchFamily="49" charset="-122"/>
                          <a:ea typeface="黑体" pitchFamily="49" charset="-122"/>
                        </a:rPr>
                        <a:t>离土又离乡：即与农业生产断绝联系；</a:t>
                      </a:r>
                      <a:r>
                        <a:rPr lang="zh-CN" altLang="en-US" sz="1800" b="1" kern="0" dirty="0">
                          <a:solidFill>
                            <a:srgbClr val="002060"/>
                          </a:solidFill>
                          <a:effectLst/>
                          <a:latin typeface="黑体" pitchFamily="49" charset="-122"/>
                          <a:ea typeface="黑体" pitchFamily="49" charset="-122"/>
                        </a:rPr>
                        <a:t>永久性</a:t>
                      </a:r>
                      <a:endParaRPr lang="zh-CN" sz="1800" b="1" kern="100" dirty="0">
                        <a:solidFill>
                          <a:srgbClr val="002060"/>
                        </a:solidFill>
                        <a:effectLst/>
                        <a:latin typeface="黑体" pitchFamily="49" charset="-122"/>
                        <a:ea typeface="黑体" pitchFamily="49" charset="-122"/>
                      </a:endParaRPr>
                    </a:p>
                    <a:p>
                      <a:pPr algn="l">
                        <a:spcAft>
                          <a:spcPts val="0"/>
                        </a:spcAft>
                      </a:pPr>
                      <a:r>
                        <a:rPr lang="en-US" sz="1800" b="1" kern="0" dirty="0">
                          <a:solidFill>
                            <a:srgbClr val="002060"/>
                          </a:solidFill>
                          <a:effectLst/>
                          <a:latin typeface="黑体" pitchFamily="49" charset="-122"/>
                          <a:ea typeface="黑体" pitchFamily="49" charset="-122"/>
                        </a:rPr>
                        <a:t>B.</a:t>
                      </a:r>
                      <a:r>
                        <a:rPr lang="zh-CN" sz="1800" b="1" kern="0" dirty="0">
                          <a:solidFill>
                            <a:srgbClr val="002060"/>
                          </a:solidFill>
                          <a:effectLst/>
                          <a:latin typeface="黑体" pitchFamily="49" charset="-122"/>
                          <a:ea typeface="黑体" pitchFamily="49" charset="-122"/>
                        </a:rPr>
                        <a:t>离土不离乡：即在从事工业部门劳动的同时还从事一些农业劳动。</a:t>
                      </a:r>
                      <a:r>
                        <a:rPr lang="zh-CN" altLang="en-US" sz="1800" b="1" kern="0" dirty="0">
                          <a:solidFill>
                            <a:srgbClr val="002060"/>
                          </a:solidFill>
                          <a:effectLst/>
                          <a:latin typeface="黑体" pitchFamily="49" charset="-122"/>
                          <a:ea typeface="黑体" pitchFamily="49" charset="-122"/>
                        </a:rPr>
                        <a:t>暂时性</a:t>
                      </a:r>
                      <a:endParaRPr lang="zh-CN" sz="1800" b="1" kern="100" dirty="0">
                        <a:solidFill>
                          <a:srgbClr val="002060"/>
                        </a:solidFill>
                        <a:effectLst/>
                        <a:latin typeface="黑体" pitchFamily="49" charset="-122"/>
                        <a:ea typeface="黑体" pitchFamily="49" charset="-122"/>
                      </a:endParaRPr>
                    </a:p>
                    <a:p>
                      <a:pPr algn="l">
                        <a:spcAft>
                          <a:spcPts val="0"/>
                        </a:spcAft>
                      </a:pPr>
                      <a:r>
                        <a:rPr lang="en-US" sz="1800" b="1" kern="0" dirty="0">
                          <a:solidFill>
                            <a:srgbClr val="002060"/>
                          </a:solidFill>
                          <a:effectLst/>
                          <a:latin typeface="黑体" pitchFamily="49" charset="-122"/>
                          <a:ea typeface="黑体" pitchFamily="49" charset="-122"/>
                        </a:rPr>
                        <a:t>3.</a:t>
                      </a:r>
                      <a:r>
                        <a:rPr lang="zh-CN" sz="1800" b="1" kern="0" dirty="0">
                          <a:solidFill>
                            <a:srgbClr val="002060"/>
                          </a:solidFill>
                          <a:effectLst/>
                          <a:latin typeface="黑体" pitchFamily="49" charset="-122"/>
                          <a:ea typeface="黑体" pitchFamily="49" charset="-122"/>
                        </a:rPr>
                        <a:t>结论：</a:t>
                      </a:r>
                      <a:r>
                        <a:rPr lang="en-US" sz="1800" b="1" u="sng" kern="0" dirty="0">
                          <a:solidFill>
                            <a:srgbClr val="002060"/>
                          </a:solidFill>
                          <a:effectLst/>
                          <a:latin typeface="黑体" pitchFamily="49" charset="-122"/>
                          <a:ea typeface="黑体" pitchFamily="49" charset="-122"/>
                        </a:rPr>
                        <a:t>A</a:t>
                      </a:r>
                      <a:r>
                        <a:rPr lang="zh-CN" sz="1800" b="1" u="sng" kern="0" dirty="0">
                          <a:solidFill>
                            <a:srgbClr val="002060"/>
                          </a:solidFill>
                          <a:effectLst/>
                          <a:latin typeface="黑体" pitchFamily="49" charset="-122"/>
                          <a:ea typeface="黑体" pitchFamily="49" charset="-122"/>
                        </a:rPr>
                        <a:t>与</a:t>
                      </a:r>
                      <a:r>
                        <a:rPr lang="en-US" sz="1800" b="1" u="sng" kern="0" dirty="0">
                          <a:solidFill>
                            <a:srgbClr val="002060"/>
                          </a:solidFill>
                          <a:effectLst/>
                          <a:latin typeface="黑体" pitchFamily="49" charset="-122"/>
                          <a:ea typeface="黑体" pitchFamily="49" charset="-122"/>
                        </a:rPr>
                        <a:t>B</a:t>
                      </a:r>
                      <a:r>
                        <a:rPr lang="zh-CN" sz="1800" b="1" u="sng" kern="0" dirty="0">
                          <a:solidFill>
                            <a:srgbClr val="002060"/>
                          </a:solidFill>
                          <a:effectLst/>
                          <a:latin typeface="黑体" pitchFamily="49" charset="-122"/>
                          <a:ea typeface="黑体" pitchFamily="49" charset="-122"/>
                        </a:rPr>
                        <a:t>在一定时期内可以并存；最终</a:t>
                      </a:r>
                      <a:r>
                        <a:rPr lang="en-US" sz="1800" b="1" u="sng" kern="0" dirty="0">
                          <a:solidFill>
                            <a:srgbClr val="002060"/>
                          </a:solidFill>
                          <a:effectLst/>
                          <a:latin typeface="黑体" pitchFamily="49" charset="-122"/>
                          <a:ea typeface="黑体" pitchFamily="49" charset="-122"/>
                        </a:rPr>
                        <a:t>A</a:t>
                      </a:r>
                      <a:r>
                        <a:rPr lang="zh-CN" sz="1800" b="1" u="sng" kern="0" dirty="0">
                          <a:solidFill>
                            <a:srgbClr val="002060"/>
                          </a:solidFill>
                          <a:effectLst/>
                          <a:latin typeface="黑体" pitchFamily="49" charset="-122"/>
                          <a:ea typeface="黑体" pitchFamily="49" charset="-122"/>
                        </a:rPr>
                        <a:t>取代</a:t>
                      </a:r>
                      <a:r>
                        <a:rPr lang="en-US" sz="1800" b="1" u="sng" kern="0" dirty="0">
                          <a:solidFill>
                            <a:srgbClr val="002060"/>
                          </a:solidFill>
                          <a:effectLst/>
                          <a:latin typeface="黑体" pitchFamily="49" charset="-122"/>
                          <a:ea typeface="黑体" pitchFamily="49" charset="-122"/>
                        </a:rPr>
                        <a:t>B</a:t>
                      </a:r>
                      <a:r>
                        <a:rPr lang="zh-CN" sz="1800" b="1" u="sng"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752137389"/>
                  </a:ext>
                </a:extLst>
              </a:tr>
              <a:tr h="0">
                <a:tc>
                  <a:txBody>
                    <a:bodyPr/>
                    <a:lstStyle/>
                    <a:p>
                      <a:pPr algn="l">
                        <a:spcAft>
                          <a:spcPts val="0"/>
                        </a:spcAft>
                      </a:pPr>
                      <a:r>
                        <a:rPr lang="zh-CN" altLang="en-US" sz="1800" b="1" kern="0" dirty="0">
                          <a:solidFill>
                            <a:srgbClr val="002060"/>
                          </a:solidFill>
                          <a:effectLst/>
                          <a:latin typeface="黑体" pitchFamily="49" charset="-122"/>
                          <a:ea typeface="黑体" pitchFamily="49" charset="-122"/>
                        </a:rPr>
                        <a:t>非农</a:t>
                      </a:r>
                      <a:r>
                        <a:rPr lang="zh-CN" sz="1800" b="1" kern="0" dirty="0">
                          <a:solidFill>
                            <a:srgbClr val="002060"/>
                          </a:solidFill>
                          <a:effectLst/>
                          <a:latin typeface="黑体" pitchFamily="49" charset="-122"/>
                          <a:ea typeface="黑体" pitchFamily="49" charset="-122"/>
                        </a:rPr>
                        <a:t>产业</a:t>
                      </a:r>
                      <a:r>
                        <a:rPr lang="zh-CN" altLang="en-US" sz="1800" b="1" kern="0" dirty="0">
                          <a:solidFill>
                            <a:srgbClr val="002060"/>
                          </a:solidFill>
                          <a:effectLst/>
                          <a:latin typeface="黑体" pitchFamily="49" charset="-122"/>
                          <a:ea typeface="黑体" pitchFamily="49" charset="-122"/>
                        </a:rPr>
                        <a:t>部门</a:t>
                      </a:r>
                      <a:r>
                        <a:rPr lang="zh-CN" sz="1800" b="1" kern="0" dirty="0">
                          <a:solidFill>
                            <a:srgbClr val="002060"/>
                          </a:solidFill>
                          <a:effectLst/>
                          <a:latin typeface="黑体" pitchFamily="49" charset="-122"/>
                          <a:ea typeface="黑体" pitchFamily="49" charset="-122"/>
                        </a:rPr>
                        <a:t>内部的劳动力流动</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a:t>
                      </a:r>
                      <a:r>
                        <a:rPr lang="en-US" sz="1800" b="1" kern="0" dirty="0">
                          <a:solidFill>
                            <a:srgbClr val="002060"/>
                          </a:solidFill>
                          <a:effectLst/>
                          <a:latin typeface="黑体" pitchFamily="49" charset="-122"/>
                          <a:ea typeface="黑体" pitchFamily="49" charset="-122"/>
                        </a:rPr>
                        <a:t>1</a:t>
                      </a:r>
                      <a:r>
                        <a:rPr lang="zh-CN" sz="1800" b="1" kern="0" dirty="0">
                          <a:solidFill>
                            <a:srgbClr val="002060"/>
                          </a:solidFill>
                          <a:effectLst/>
                          <a:latin typeface="黑体" pitchFamily="49" charset="-122"/>
                          <a:ea typeface="黑体" pitchFamily="49" charset="-122"/>
                        </a:rPr>
                        <a:t>）</a:t>
                      </a:r>
                      <a:r>
                        <a:rPr lang="zh-CN" sz="1800" b="1" u="sng" kern="0" dirty="0">
                          <a:solidFill>
                            <a:srgbClr val="002060"/>
                          </a:solidFill>
                          <a:effectLst/>
                          <a:latin typeface="黑体" pitchFamily="49" charset="-122"/>
                          <a:ea typeface="黑体" pitchFamily="49" charset="-122"/>
                        </a:rPr>
                        <a:t>高失业率说明非自愿性劳动力流动较高，</a:t>
                      </a:r>
                      <a:r>
                        <a:rPr lang="zh-CN" sz="1800" b="1" kern="0" dirty="0">
                          <a:solidFill>
                            <a:srgbClr val="002060"/>
                          </a:solidFill>
                          <a:effectLst/>
                          <a:latin typeface="黑体" pitchFamily="49" charset="-122"/>
                          <a:ea typeface="黑体" pitchFamily="49" charset="-122"/>
                        </a:rPr>
                        <a:t>加大了在该部门就业的劳动力施加职位不确定性的压力。</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a:t>
                      </a:r>
                      <a:r>
                        <a:rPr lang="en-US" sz="1800" b="1" kern="0" dirty="0">
                          <a:solidFill>
                            <a:srgbClr val="002060"/>
                          </a:solidFill>
                          <a:effectLst/>
                          <a:latin typeface="黑体" pitchFamily="49" charset="-122"/>
                          <a:ea typeface="黑体" pitchFamily="49" charset="-122"/>
                        </a:rPr>
                        <a:t>2</a:t>
                      </a:r>
                      <a:r>
                        <a:rPr lang="zh-CN" sz="1800" b="1" kern="0" dirty="0">
                          <a:solidFill>
                            <a:srgbClr val="002060"/>
                          </a:solidFill>
                          <a:effectLst/>
                          <a:latin typeface="黑体" pitchFamily="49" charset="-122"/>
                          <a:ea typeface="黑体" pitchFamily="49" charset="-122"/>
                        </a:rPr>
                        <a:t>）</a:t>
                      </a:r>
                      <a:r>
                        <a:rPr lang="zh-CN" sz="1800" b="1" u="sng" kern="0" dirty="0">
                          <a:solidFill>
                            <a:srgbClr val="002060"/>
                          </a:solidFill>
                          <a:effectLst/>
                          <a:latin typeface="黑体" pitchFamily="49" charset="-122"/>
                          <a:ea typeface="黑体" pitchFamily="49" charset="-122"/>
                        </a:rPr>
                        <a:t>高失业率部门劳动力流动率也较高。</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12782568"/>
                  </a:ext>
                </a:extLst>
              </a:tr>
            </a:tbl>
          </a:graphicData>
        </a:graphic>
      </p:graphicFrame>
    </p:spTree>
    <p:extLst>
      <p:ext uri="{BB962C8B-B14F-4D97-AF65-F5344CB8AC3E}">
        <p14:creationId xmlns:p14="http://schemas.microsoft.com/office/powerpoint/2010/main" val="1872094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C7DEA89-8667-48BB-9160-D6ABB04C0C2D}"/>
              </a:ext>
            </a:extLst>
          </p:cNvPr>
          <p:cNvSpPr/>
          <p:nvPr/>
        </p:nvSpPr>
        <p:spPr>
          <a:xfrm>
            <a:off x="2532804" y="2564723"/>
            <a:ext cx="6128281" cy="1107996"/>
          </a:xfrm>
          <a:prstGeom prst="rect">
            <a:avLst/>
          </a:prstGeom>
        </p:spPr>
        <p:txBody>
          <a:bodyPr wrap="none">
            <a:spAutoFit/>
          </a:bodyPr>
          <a:lstStyle/>
          <a:p>
            <a:pPr indent="280670">
              <a:lnSpc>
                <a:spcPct val="150000"/>
              </a:lnSpc>
            </a:pPr>
            <a:r>
              <a:rPr lang="zh-CN" altLang="en-US" sz="4400" b="1" u="sng" kern="100" dirty="0">
                <a:solidFill>
                  <a:srgbClr val="002060"/>
                </a:solidFill>
                <a:effectLst/>
                <a:latin typeface="黑体" pitchFamily="49" charset="-122"/>
                <a:ea typeface="黑体" pitchFamily="49" charset="-122"/>
                <a:cs typeface="Times New Roman" panose="02020603050405020304" pitchFamily="18" charset="0"/>
              </a:rPr>
              <a:t>第十二章  </a:t>
            </a:r>
            <a:r>
              <a:rPr lang="zh-CN" altLang="en-US" sz="4400" b="1" u="sng" kern="100" dirty="0">
                <a:solidFill>
                  <a:srgbClr val="002060"/>
                </a:solidFill>
                <a:latin typeface="黑体" pitchFamily="49" charset="-122"/>
                <a:ea typeface="黑体" pitchFamily="49" charset="-122"/>
                <a:cs typeface="Times New Roman" panose="02020603050405020304" pitchFamily="18" charset="0"/>
              </a:rPr>
              <a:t>工资与就业</a:t>
            </a:r>
            <a:endParaRPr lang="zh-CN" altLang="zh-CN" sz="4400" kern="100" dirty="0">
              <a:solidFill>
                <a:srgbClr val="002060"/>
              </a:solidFill>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178050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考点：人力资本投资理论的产生及其发展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人力资本投资的（  ）越大，则投资价值越大。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直接成本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机会成本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收益率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边际成本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关于人力资本投资理论的说法，正确的有（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它认为一个国家的资本在一定程度上包括社会全体成员的能力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它将人的劳动能力储备视为一种资本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它认为人力资本投资的成本和收益都产生在未来长期中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它认为成本是发生在当前的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它认为人力资本投资的重点在于其未来导向性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83687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考点：人力资本投资理论的产生及其发展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下列属于人力资本投资的有（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用人单位的岗位培训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给子女支付学费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员工为了获得更高的薪酬到其他企业去求职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用人单位给解除劳动合同的员工支付经济补偿金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资助贫困家庭的儿童继续学业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考点：人力资本投资的基本模型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假如利息率为</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年后</a:t>
            </a: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元钱的现值是（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A.18</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B.20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C.21</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D.22</a:t>
            </a:r>
          </a:p>
        </p:txBody>
      </p:sp>
    </p:spTree>
    <p:extLst>
      <p:ext uri="{BB962C8B-B14F-4D97-AF65-F5344CB8AC3E}">
        <p14:creationId xmlns:p14="http://schemas.microsoft.com/office/powerpoint/2010/main" val="3891559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考点：人力资本投资理论的产生及其发展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关于人力资本投资的说法，正确的是（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人力资本投资决策的基本要求是投资成本等于各年度获得的货币收益总和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贴现率越高，则同等人力资本投资越有利可图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内部收益率越高的人力资本的投资价值越大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人力资本投资越多则获得的收益越大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关于人力资本投资的说法，正确的是（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人力资本投资的成本越高，则越有投资价值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人力资本投资的内部收益越高，则越有投资价值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工作流动方面的支出不属于个人资本投资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人力资本投资的基本要求是投资收益直接相加必须超过成本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考点：高等教育投资决策的基本模型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250783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考点：高等教育投资决策的基本模型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大学毕业生的工资性报酬超过高中毕业生的工资性报酬的部分，被视为高等教育投资的（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总收益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总成本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在其他条件相同的情况下，使高等教育投资的价值变得越高的情形包括</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上大学的心理成本越低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大学毕业生比高中毕业生的工资性报酬高出越多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上大学期间的劳动力市场工资水平越高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上大学的学费越低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大学毕业后工作的年限越长</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9271287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01643"/>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考点：高等教育投资决策的基本模型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在其他条件相同的情况下，促使高中毕业生愿意上大学的情况包括（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国家法定退休时间延迟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国家针对需要上大学的高中毕业生推出了一项无息贷款计划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大学毕业生和高中毕业生之间的工资差距缩小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经济不景气，导致大学毕业生和高中毕业生找工作的难度都增加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大学生中延期毕业或拿不到学位的学生比例上升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10.2020</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年，很多高中毕业生对大学毕业以后的就业前景感到担忧，放弃了参加高考，对此，正确的观点是（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这些人不去上大学一定是错误的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这些人本来就不应该去上大学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如果大学毕业时找不到工作，确实不该去上大学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上大学的收益并不仅仅发生在刚毕业时，而是长期的，如果仅仅根据大学毕业时能否找到工作来做出决策，可能会是错误的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01743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考点：高等教育投资决策的基本模型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关于能力差的人和能力强的人在上大学成本方面的说法，错误的是（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能力强的人比能力弱的人上大学的心理成本更低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能力强的人有精力在上大学时勤工俭学，这有助于降低他们上大学的机会成本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能力强的人比能力差的人上大学的直接成本更高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能力强的人与能力差的人在上大学的机会方面存在的差异，主要取决于他们不上大学去工作能够挣到的工资差异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在其他条件一定的情况下，有助于强化人们当前的高等教育投资动机的情况包括（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大学生的工资水平与高中毕业生差距缩小</a:t>
            </a:r>
            <a:r>
              <a:rPr lang="en-US" altLang="zh-CN" sz="1600" b="1" kern="100" dirty="0">
                <a:solidFill>
                  <a:srgbClr val="002060"/>
                </a:solidFill>
                <a:latin typeface="黑体" pitchFamily="49" charset="-122"/>
                <a:ea typeface="黑体" pitchFamily="49" charset="-122"/>
                <a:cs typeface="Times New Roman" panose="02020603050405020304" pitchFamily="18" charset="0"/>
              </a:rPr>
              <a:t>            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政府承诺为上大学者提供无息贷款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大学毕业生的就业机会远远多于高中毕业生</a:t>
            </a:r>
            <a:r>
              <a:rPr lang="en-US" altLang="zh-CN" sz="1600" b="1" kern="100" dirty="0">
                <a:solidFill>
                  <a:srgbClr val="002060"/>
                </a:solidFill>
                <a:latin typeface="黑体" pitchFamily="49" charset="-122"/>
                <a:ea typeface="黑体" pitchFamily="49" charset="-122"/>
                <a:cs typeface="Times New Roman" panose="02020603050405020304" pitchFamily="18" charset="0"/>
              </a:rPr>
              <a:t>          D.</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高校为提高人才培养质量，提高了大学生拿到文凭的难度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上大学的学费有了较大幅度提高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在决定上大学的合理年限时，决策的基本依据是上大学的（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平均成本等于平均收益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边际成本等于平均收益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边际成本等于边际收益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总成本等于总收益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570870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考点：教育投资的收益估计及高等教育的信号模型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下列情况中，会在高等教育投资收益估计中造成高估偏差的是（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上大学者可能本来就比没上大学者能力更强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在上大学的收益中包括无法被估算的心理收益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在上大学的成本中包括心理成本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假如大学毕业生不上大学，他们的工资性报酬比高中毕业生更低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下列情况中，符合高等教育投资收益低估偏差的是（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在上大学的收益中主要体现在较高的生产率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当事人及其家庭根据自己的能力状况所做出的一种理性选择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上大学既有投资的一面，又有消费的一面，即消费性收益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也被称为能力偏差</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829326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36</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考点：教育投资的收益估计及高等教育的信号模型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在高等教育投资收益估计中可能存在选择性偏差的原因有（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在上大学的收益中还包括无法被计算的心理收益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大学毕业生即使不上大学也能比高中毕业就工作的人获得更多的工资性报酬单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高中毕业就工作的人即使上大学，其工资性报酬可能也比实际的大学毕业生更低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大学毕业生如果不上大学，其工资性报酬可能会比高中毕业就工作的人更低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高中毕业就工作的人如果上了大学，也能获得与大学毕业生相同的工资性报酬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关于高等教育的信号模型的说法，错误的是（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大学文凭可以表明文凭持有者具有较高的生产率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高等教育投资没有为接受高等教育者提供任何有价值的信号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利用高等教育文凭这种信号来筛选员工是有道理的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高等教育投资没有提高高等教育接受者的劳动生产率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711994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考点：在职培训及其基本类型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关于一般培训和特殊培训的说法，错误的是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劳动者可以将通过一般培训获得的技能带到其他企业中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劳动者无法将通过特殊培训获得的技能带到其他企业中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特殊培训所带来的生产率提高幅度要大于一般培训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现实中的很多培训同时具有一般培训和特殊培训的性质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）培训是指学到的职业技能只对提供培训的企业有用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特殊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2483895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考点：在职培训及其基本类型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下列属于正式在职培训的有（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临时顶岗</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免费的技术讲座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信息和技能的传递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边干边学”的方式积累经验</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学徒计划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考点：在职培训的成本与收益及其安排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关于在职培训的说法，错误的是（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企业承担在职培训的全部成本，并获得全部收益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在职培训属于人力资本投资的一种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在职培训对企业和劳动者的行为都会产生影响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大多数在职培训都是以非正式的形式完成的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2609584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9938" name="Picture 2" descr="C:\Users\samsung\Desktop\2020年经济师课件9.7\2020年经济师课件\第三部分 导图\图第十二章.png"/>
          <p:cNvPicPr>
            <a:picLocks noChangeAspect="1" noChangeArrowheads="1"/>
          </p:cNvPicPr>
          <p:nvPr/>
        </p:nvPicPr>
        <p:blipFill>
          <a:blip r:embed="rId4" cstate="print"/>
          <a:srcRect/>
          <a:stretch>
            <a:fillRect/>
          </a:stretch>
        </p:blipFill>
        <p:spPr bwMode="auto">
          <a:xfrm>
            <a:off x="1422400" y="745067"/>
            <a:ext cx="9448800" cy="5435600"/>
          </a:xfrm>
          <a:prstGeom prst="rect">
            <a:avLst/>
          </a:prstGeom>
          <a:noFill/>
        </p:spPr>
      </p:pic>
    </p:spTree>
    <p:extLst>
      <p:ext uri="{BB962C8B-B14F-4D97-AF65-F5344CB8AC3E}">
        <p14:creationId xmlns:p14="http://schemas.microsoft.com/office/powerpoint/2010/main" val="1178050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考点：在职培训的成本与收益及其安排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对企业和员工双方都有约束，又能使双方共同获利，能够满足这种要求的是（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特殊培训的成本和收益都由企业承担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企业承担培训成本，员工获得培训收益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一般培训的成本和收益都由员工承担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企业和员工共同分担培训成本，分享培训收益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培训的机会成本包括（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支付给外部培训师的讲课费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因在郊区度假村租用培训场地而支付的租金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受训者因为参加培训而不能全力以赴工作而引起的损失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在培训中由于需要实战演练而耗费的原材料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136407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考点：在职培训对企业及员工行为的影响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关于在职培训与企业行为和员工行为的说法，正确的是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在职培训对于企业行为和员工行为没有影响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在职培训对企业行为有影响，但是对员工个人的行为没有影响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在职培训中包含的特殊培训内容有助于抑制员工的离职倾向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在职培训中包含的一般培训内容有助于抑制员工的离职倾向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关于在职培训对企业及员工行为的影响，说法错误的有（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企业通过各种人力资源管理实践来降低受过特殊培训的员工的流动率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大多数接受过一般培训员工的流动倾向就会受到削弱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接受正规学校教育数量越多的人，越有可能接受更多的在职培训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员工年龄越来越大，他们进行在职培训投资的意愿也就越来越高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企业中资格越老的工人失业的可能性越小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179929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考点：劳动力流动及其利弊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关于劳动力流动的说法，错误的有（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劳动力流动有助于纠正地区间的就业不平衡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劳动力流动对于劳动者来说是好事，但对企业来说是坏事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劳动力流动应该有个合理的限度，过多的劳动力流动对于企业和劳动者来说都不利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劳动力流动有利于提高整个社会的劳动力资源配置效率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失业率高时，离职率高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考点：劳动力流动的主要影响因素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通常规模越大的企业劳动力流动率越低，关于产生这种现象原因的说法，错误的是（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大企业提供的大多是特殊在职培训，这使员工流动到其他企业无利可图</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大企业往往提供较高水平的工资，导致员工流动到其他企业的成本较高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大企业能够为劳动者提供较多的工作轮换机会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大企业能够为劳动者提供较多的垂直晋升机会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5341463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考点：劳动力流动的主要影响因素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关于影响劳动力流动的劳动者因素，表述错误的是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劳动者年轻时流动的频率会高于中年之后的流动频率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劳动者任职年限越长，离职可能性越低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领导管理水平和领导力越低，员工离职的可能性越高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女性员工的离职率比男性员工的离职率要高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关于劳动力流动对企业和劳动者产生的影响的说法，错误的是（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有经验员工的离职通常导致企业增加培训新员工的成本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有自愿离职的情况下，员工的劳动力流失是没有成本的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劳动力流动对于企业和劳动者都有利有弊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资深员工离职会导致企业的一部分培训成本无法回收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60279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37</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考点：劳动力流动的主要影响因素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关于影响劳动力流动的市场周期因素的说法，正确的是（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在劳动力市场处于宽松状态时，劳动力流动率上升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在劳动力市场处于紧张状态时，劳动力流动率上升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离职率和失业率之间存在正相关关系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在解雇率较高时，离职率也较高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 以下情况中，劳动者离职概率比较大的是（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劳动力市场紧张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劳动者受过高等教育</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劳动者所在的企业薪酬福利较高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劳动者在本企业就职时间很长</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405536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20682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考点：劳动力跨地区流动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关于劳动力跨地区流动的说法，正确的有（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跨地区劳动力流动对劳动力流入地有好处，对劳动力流出地没有好处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跨地区劳动力流动会受到迁移距离和迁移成本的影响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跨地区劳动力流动的主要原因在于地区之间存在经济发展不均衡的情况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跨地区劳动力流动并非单向的，流出的劳动力也可能会重新流动回原居住地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跨地区流动必须要被禁止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考点：劳动力跨职业流动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关于劳动力跨职业流动的说法，错误的有（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一般来说，职业收入高于或接近中值水平的职业，都有劳动力的净流入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所有收入低于中值水平的职业，都会有劳动力的净流出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自愿性流动基本上属于向下流动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非自愿性流动不会出现向下流动的情况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两代人从事相同职业的比例越多，劳动力配置中则越趋于不合理考点：劳动力的跨产业流动及产业内流动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87859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考点：劳动力的跨产业流动及产业内流动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关于劳动力跨产业流动和产业内部流动的说法，正确的是（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劳动者因工厂倒闭而回家乡务农的情况不属于劳动力跨产业流动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从农业部门流入工业部门的劳动者通常一开始只能从事蓝领工作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在劳动力跨产业流动中，相对工资水平高的产业往往呈现人员净流出状态</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失业率较高的产业部门往往面临更低的劳动力流动率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农业劳动力在从事工业部门劳动的同时还从事一些农业劳动，这属于（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离土又离乡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离土不离乡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永久性流动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非自愿性流动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436039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72950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小罗</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年从一所工科大学硕士毕业，刚毕业时没有找到理想的工作，收入比原来本科毕业就参加工作的同学还低。积累了一些工作经验后，小罗在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年换到一家薪酬水平较高的民营公司，但很快他就发现这家公司的文化不是很好，领导对知识型员工比较简单粗暴，不够尊重。于是，他在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跳槽去了第三家公司。这家公司尽管起薪不如第二家公司高，但重视员工培训，除正式培训课程外，工作经验丰富的同事也会在工作中给予小罗很多指导。另外，这家公司还鼓励有潜力的技术型员工在业余时间攻读</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学位。公司规定，只要员工能够顺利拿到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学位，且承诺此后继续为公司服务三年，公司会给员工报销一半学费。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）关于小罗研究生刚毕业时工资不如本科就业的同学的说法，正确的是（  ）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攻读研究生的人力资源投资回报率低于攻读本科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攻读研究生的收益体现在长期中，而不是短期内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小罗应该本科毕业就直接就业，而不是攻读研究生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研究生刚毕业时的工资都比有两年工作经验的本科毕业生低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294023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08371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小罗</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2013</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年从一所工科大学硕士毕业，刚毕业时没有找到理想的工作，收入比原来本科毕业就参加工作的同学还低。积累了一些工作经验后，小罗在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年换到一家薪酬水平较高的民营公司，但很快他就发现这家公司的文化不是很好，领导对知识型员工比较简单粗暴，不够尊重。于是，他在</a:t>
            </a:r>
            <a:r>
              <a:rPr lang="en-US" altLang="zh-CN" sz="1600" b="1" kern="100" dirty="0">
                <a:solidFill>
                  <a:srgbClr val="002060"/>
                </a:solidFill>
                <a:latin typeface="黑体" pitchFamily="49" charset="-122"/>
                <a:ea typeface="黑体" pitchFamily="49" charset="-122"/>
                <a:cs typeface="Times New Roman" panose="02020603050405020304" pitchFamily="18" charset="0"/>
              </a:rPr>
              <a:t>2015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跳槽去了第三家公司。这家公司尽管起薪不如第二家公司高，但重视员工培训，除正式培训课程外，工作经验丰富的同事也会在工作中给予小罗很多指导。另外，这家公司还鼓励有潜力的技术型员工在业余时间攻读</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学位。公司规定，只要员工能够顺利拿到</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学位，且承诺此后继续为公司服务三年，公司会给员工报销一半学费。</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）关于小罗从第二家公司离职的说法，正确的是（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劳动者在决定是否流动时并不把工资水平当成重要考虑因素</a:t>
            </a:r>
            <a:r>
              <a:rPr lang="en-US" altLang="zh-CN" sz="1600" b="1" kern="100" dirty="0">
                <a:solidFill>
                  <a:srgbClr val="002060"/>
                </a:solidFill>
                <a:latin typeface="黑体" pitchFamily="49" charset="-122"/>
                <a:ea typeface="黑体" pitchFamily="49" charset="-122"/>
                <a:cs typeface="Times New Roman" panose="02020603050405020304" pitchFamily="18" charset="0"/>
              </a:rPr>
              <a:t>          B.</a:t>
            </a:r>
            <a:r>
              <a:rPr lang="zh-CN" altLang="en-US" sz="1600" b="1" kern="100" dirty="0">
                <a:solidFill>
                  <a:srgbClr val="002060"/>
                </a:solidFill>
                <a:latin typeface="黑体" pitchFamily="49" charset="-122"/>
                <a:ea typeface="黑体" pitchFamily="49" charset="-122"/>
                <a:cs typeface="Times New Roman" panose="02020603050405020304" pitchFamily="18" charset="0"/>
              </a:rPr>
              <a:t>决定劳动力流动的最重要因素是工资水平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组织文化会对劳动力流动产生影响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领导风格对劳动力流动会产生影响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）关于小罗在第三家公司得到培训的说法，正确的是（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这家公司提供的正式培训属于特殊培训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资深同事对小罗的工作指导属于在职培训</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小罗在业余时间攻读</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学位不属于人力资本投资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小罗在业余时间攻读</a:t>
            </a:r>
            <a:r>
              <a:rPr lang="en-US" altLang="zh-CN" sz="1600" b="1" kern="100" dirty="0">
                <a:solidFill>
                  <a:srgbClr val="002060"/>
                </a:solidFill>
                <a:latin typeface="黑体" pitchFamily="49" charset="-122"/>
                <a:ea typeface="黑体" pitchFamily="49" charset="-122"/>
                <a:cs typeface="Times New Roman" panose="02020603050405020304" pitchFamily="18" charset="0"/>
              </a:rPr>
              <a:t>MBA</a:t>
            </a:r>
            <a:r>
              <a:rPr lang="zh-CN" altLang="en-US" sz="1600" b="1" kern="100" dirty="0">
                <a:solidFill>
                  <a:srgbClr val="002060"/>
                </a:solidFill>
                <a:latin typeface="黑体" pitchFamily="49" charset="-122"/>
                <a:ea typeface="黑体" pitchFamily="49" charset="-122"/>
                <a:cs typeface="Times New Roman" panose="02020603050405020304" pitchFamily="18" charset="0"/>
              </a:rPr>
              <a:t>学位属于人力资本投资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164401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329938"/>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据新闻媒体报道，目前我国高等教育领域存在以下三种现象：第一，一部分家庭较好的大学生在大学期间花费较高，而另一部分家庭较差的大学生则非常节俭。有些家庭条件优越的大学生在校期间学习成绩很一般甚至很差，但借助父母的关系找到了工资水平较高的工作，而有些很优秀的大学生在刚毕业时工资水平却不高。第二，受美国金融危机的影响，国内很多企业开始降薪甚至裁员，一些在职人员选择回到学校全职攻读硕士或博士学位。第三，本科毕业直接就业的学生比例有所下降，希望读研究生的学生比例有所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）对于大学生在大学期间的花费的说法，正确的是（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家境好的学生比家境差的学生上大学的直接成本更高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上大学的直接成本主要体现在学费及与学习直接有关的其他费用方面</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在大学期间的奢侈性消费不属于上大学的直接成本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在大学期间的奢侈性消费属于上大学的机会成本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）一些成绩较差但家庭条件优越的大学生反而能通过关系找到工资更高的工作，关于这一现象的分析，正确的是（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这些大学生比刚毕业时工资较低的其他同学上大学的总收益要高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这些大学生毕业后获得的较高的工资与他们是否上大学无关</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上大学的成绩好坏与未来可以获得的工资性报酬之间是没有关系的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上大学的总收益并不仅仅取决于刚开始工作时的工资水平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4959814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7274FCA7-A0F2-4C0A-B69B-998BFD24CDF0}"/>
              </a:ext>
            </a:extLst>
          </p:cNvPr>
          <p:cNvSpPr/>
          <p:nvPr/>
        </p:nvSpPr>
        <p:spPr>
          <a:xfrm>
            <a:off x="576832" y="411445"/>
            <a:ext cx="3491340" cy="442878"/>
          </a:xfrm>
          <a:prstGeom prst="rect">
            <a:avLst/>
          </a:prstGeom>
        </p:spPr>
        <p:txBody>
          <a:bodyPr wrap="none">
            <a:spAutoFit/>
          </a:bodyPr>
          <a:lstStyle/>
          <a:p>
            <a:pPr indent="280670">
              <a:lnSpc>
                <a:spcPct val="150000"/>
              </a:lnSpc>
            </a:pPr>
            <a:r>
              <a:rPr lang="zh-CN" altLang="en-US" b="1" u="sng" kern="100" dirty="0">
                <a:solidFill>
                  <a:srgbClr val="993300"/>
                </a:solidFill>
                <a:latin typeface="黑体" pitchFamily="49" charset="-122"/>
                <a:ea typeface="黑体" pitchFamily="49" charset="-122"/>
                <a:cs typeface="Times New Roman" panose="02020603050405020304" pitchFamily="18" charset="0"/>
              </a:rPr>
              <a:t>第一节  工资水平与工资差别</a:t>
            </a:r>
            <a:endParaRPr lang="zh-CN" altLang="zh-CN" sz="1600" kern="100" dirty="0">
              <a:effectLst/>
              <a:latin typeface="黑体" pitchFamily="49" charset="-122"/>
              <a:ea typeface="黑体"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DCACA7F4-1DE7-4285-B9EF-CA54BCB1CCCA}"/>
              </a:ext>
            </a:extLst>
          </p:cNvPr>
          <p:cNvGraphicFramePr>
            <a:graphicFrameLocks noGrp="1"/>
          </p:cNvGraphicFramePr>
          <p:nvPr>
            <p:extLst>
              <p:ext uri="{D42A27DB-BD31-4B8C-83A1-F6EECF244321}">
                <p14:modId xmlns:p14="http://schemas.microsoft.com/office/powerpoint/2010/main" val="2801241722"/>
              </p:ext>
            </p:extLst>
          </p:nvPr>
        </p:nvGraphicFramePr>
        <p:xfrm>
          <a:off x="692150" y="1298575"/>
          <a:ext cx="10837864" cy="2743200"/>
        </p:xfrm>
        <a:graphic>
          <a:graphicData uri="http://schemas.openxmlformats.org/drawingml/2006/table">
            <a:tbl>
              <a:tblPr>
                <a:tableStyleId>{5C22544A-7EE6-4342-B048-85BDC9FD1C3A}</a:tableStyleId>
              </a:tblPr>
              <a:tblGrid>
                <a:gridCol w="3236383">
                  <a:extLst>
                    <a:ext uri="{9D8B030D-6E8A-4147-A177-3AD203B41FA5}">
                      <a16:colId xmlns:a16="http://schemas.microsoft.com/office/drawing/2014/main" val="2616591575"/>
                    </a:ext>
                  </a:extLst>
                </a:gridCol>
                <a:gridCol w="7601481">
                  <a:extLst>
                    <a:ext uri="{9D8B030D-6E8A-4147-A177-3AD203B41FA5}">
                      <a16:colId xmlns:a16="http://schemas.microsoft.com/office/drawing/2014/main" val="2137896514"/>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货币工资</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又称名义工资，是指雇主以货币形式支付给员工的劳动报酬。</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60970547"/>
                  </a:ext>
                </a:extLst>
              </a:tr>
              <a:tr h="0">
                <a:tc rowSpan="2">
                  <a:txBody>
                    <a:bodyPr/>
                    <a:lstStyle/>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实际工资</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a:t>
                      </a:r>
                      <a:r>
                        <a:rPr lang="en-US" sz="1800" b="1" kern="100">
                          <a:solidFill>
                            <a:srgbClr val="002060"/>
                          </a:solidFill>
                          <a:effectLst/>
                          <a:latin typeface="黑体" pitchFamily="49" charset="-122"/>
                          <a:ea typeface="黑体" pitchFamily="49" charset="-122"/>
                        </a:rPr>
                        <a:t>1</a:t>
                      </a:r>
                      <a:r>
                        <a:rPr lang="zh-CN" sz="1800" b="1" kern="100">
                          <a:solidFill>
                            <a:srgbClr val="002060"/>
                          </a:solidFill>
                          <a:effectLst/>
                          <a:latin typeface="黑体" pitchFamily="49" charset="-122"/>
                          <a:ea typeface="黑体" pitchFamily="49" charset="-122"/>
                        </a:rPr>
                        <a:t>）定义：是指货币工资所能购买到的商品和服务量。它可用来说明货币工资的购买能力。</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99411022"/>
                  </a:ext>
                </a:extLst>
              </a:tr>
              <a:tr h="0">
                <a:tc vMerge="1">
                  <a:txBody>
                    <a:bodyPr/>
                    <a:lstStyle/>
                    <a:p>
                      <a:endParaRPr lang="zh-CN" altLang="en-US"/>
                    </a:p>
                  </a:txBody>
                  <a:tcPr/>
                </a:tc>
                <a:tc>
                  <a:txBody>
                    <a:bodyPr/>
                    <a:lstStyle/>
                    <a:p>
                      <a:pPr algn="just">
                        <a:spcAft>
                          <a:spcPts val="0"/>
                        </a:spcAft>
                      </a:pPr>
                      <a:r>
                        <a:rPr lang="zh-CN" sz="1800" b="1" kern="100">
                          <a:solidFill>
                            <a:srgbClr val="002060"/>
                          </a:solidFill>
                          <a:effectLst/>
                          <a:latin typeface="黑体" pitchFamily="49" charset="-122"/>
                          <a:ea typeface="黑体" pitchFamily="49" charset="-122"/>
                        </a:rPr>
                        <a:t>（</a:t>
                      </a: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）公式：实际工资</a:t>
                      </a:r>
                      <a:r>
                        <a:rPr lang="en-US" sz="1800" b="1" kern="100">
                          <a:solidFill>
                            <a:srgbClr val="002060"/>
                          </a:solidFill>
                          <a:effectLst/>
                          <a:latin typeface="黑体" pitchFamily="49" charset="-122"/>
                          <a:ea typeface="黑体" pitchFamily="49" charset="-122"/>
                        </a:rPr>
                        <a:t>=</a:t>
                      </a:r>
                      <a:r>
                        <a:rPr lang="zh-CN" sz="1800" b="1" kern="100">
                          <a:solidFill>
                            <a:srgbClr val="002060"/>
                          </a:solidFill>
                          <a:effectLst/>
                          <a:latin typeface="黑体" pitchFamily="49" charset="-122"/>
                          <a:ea typeface="黑体" pitchFamily="49" charset="-122"/>
                        </a:rPr>
                        <a:t>货币工资</a:t>
                      </a:r>
                      <a:r>
                        <a:rPr lang="en-US" sz="1800" b="1" kern="100">
                          <a:solidFill>
                            <a:srgbClr val="002060"/>
                          </a:solidFill>
                          <a:effectLst/>
                          <a:latin typeface="黑体" pitchFamily="49" charset="-122"/>
                          <a:ea typeface="黑体" pitchFamily="49" charset="-122"/>
                        </a:rPr>
                        <a:t>/ </a:t>
                      </a:r>
                      <a:r>
                        <a:rPr lang="zh-CN" sz="1800" b="1" kern="100">
                          <a:solidFill>
                            <a:srgbClr val="002060"/>
                          </a:solidFill>
                          <a:effectLst/>
                          <a:latin typeface="黑体" pitchFamily="49" charset="-122"/>
                          <a:ea typeface="黑体" pitchFamily="49" charset="-122"/>
                        </a:rPr>
                        <a:t>物价指数</a:t>
                      </a:r>
                    </a:p>
                    <a:p>
                      <a:pPr algn="just">
                        <a:spcAft>
                          <a:spcPts val="0"/>
                        </a:spcAft>
                      </a:pPr>
                      <a:r>
                        <a:rPr lang="zh-CN" sz="1800" b="1" kern="100">
                          <a:solidFill>
                            <a:srgbClr val="002060"/>
                          </a:solidFill>
                          <a:effectLst/>
                          <a:latin typeface="黑体" pitchFamily="49" charset="-122"/>
                          <a:ea typeface="黑体" pitchFamily="49" charset="-122"/>
                        </a:rPr>
                        <a:t>公式中的物价指数一般用消费品价格指数来表示，在现实中</a:t>
                      </a:r>
                      <a:r>
                        <a:rPr lang="zh-CN" sz="1800" b="1" u="sng" kern="100">
                          <a:solidFill>
                            <a:srgbClr val="002060"/>
                          </a:solidFill>
                          <a:effectLst/>
                          <a:latin typeface="黑体" pitchFamily="49" charset="-122"/>
                          <a:ea typeface="黑体" pitchFamily="49" charset="-122"/>
                        </a:rPr>
                        <a:t>货币工资水平总是高于实际工资水平。</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21394004"/>
                  </a:ext>
                </a:extLst>
              </a:tr>
              <a:tr h="724535">
                <a:tc>
                  <a:txBody>
                    <a:bodyPr/>
                    <a:lstStyle/>
                    <a:p>
                      <a:pPr algn="just">
                        <a:spcAft>
                          <a:spcPts val="0"/>
                        </a:spcAft>
                      </a:pPr>
                      <a:r>
                        <a:rPr lang="en-US" sz="1800" b="1" kern="100" dirty="0">
                          <a:solidFill>
                            <a:srgbClr val="002060"/>
                          </a:solidFill>
                          <a:effectLst/>
                          <a:latin typeface="黑体" pitchFamily="49" charset="-122"/>
                          <a:ea typeface="黑体" pitchFamily="49" charset="-122"/>
                        </a:rPr>
                        <a:t>3. </a:t>
                      </a:r>
                      <a:r>
                        <a:rPr lang="zh-CN" sz="1800" b="1" kern="100" dirty="0">
                          <a:solidFill>
                            <a:srgbClr val="002060"/>
                          </a:solidFill>
                          <a:effectLst/>
                          <a:latin typeface="黑体" pitchFamily="49" charset="-122"/>
                          <a:ea typeface="黑体" pitchFamily="49" charset="-122"/>
                        </a:rPr>
                        <a:t>确定工资水平的实际因素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a:t>
                      </a: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）劳动者个人及其家庭所需的生活费用</a:t>
                      </a:r>
                    </a:p>
                    <a:p>
                      <a:pPr algn="just">
                        <a:spcAft>
                          <a:spcPts val="0"/>
                        </a:spcAft>
                      </a:pPr>
                      <a:r>
                        <a:rPr lang="zh-CN" sz="1800" b="1" kern="100" dirty="0">
                          <a:solidFill>
                            <a:srgbClr val="002060"/>
                          </a:solidFill>
                          <a:effectLst/>
                          <a:latin typeface="黑体" pitchFamily="49" charset="-122"/>
                          <a:ea typeface="黑体" pitchFamily="49" charset="-122"/>
                        </a:rPr>
                        <a:t>（</a:t>
                      </a: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）同工同酬的原则</a:t>
                      </a:r>
                    </a:p>
                    <a:p>
                      <a:pPr algn="just">
                        <a:spcAft>
                          <a:spcPts val="0"/>
                        </a:spcAft>
                      </a:pPr>
                      <a:r>
                        <a:rPr lang="zh-CN" sz="1800" b="1" kern="100" dirty="0">
                          <a:solidFill>
                            <a:srgbClr val="002060"/>
                          </a:solidFill>
                          <a:effectLst/>
                          <a:latin typeface="黑体" pitchFamily="49" charset="-122"/>
                          <a:ea typeface="黑体" pitchFamily="49" charset="-122"/>
                        </a:rPr>
                        <a:t>（</a:t>
                      </a: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）企业的工资支付能力：决定一个部门或企业的工资支付能力的主要因素是该部门或企业的生产率。</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09710394"/>
                  </a:ext>
                </a:extLst>
              </a:tr>
            </a:tbl>
          </a:graphicData>
        </a:graphic>
      </p:graphicFrame>
      <p:sp>
        <p:nvSpPr>
          <p:cNvPr id="17" name="矩形 16">
            <a:extLst>
              <a:ext uri="{FF2B5EF4-FFF2-40B4-BE49-F238E27FC236}">
                <a16:creationId xmlns:a16="http://schemas.microsoft.com/office/drawing/2014/main" id="{7274FCA7-A0F2-4C0A-B69B-998BFD24CDF0}"/>
              </a:ext>
            </a:extLst>
          </p:cNvPr>
          <p:cNvSpPr/>
          <p:nvPr/>
        </p:nvSpPr>
        <p:spPr>
          <a:xfrm>
            <a:off x="692150" y="790744"/>
            <a:ext cx="3026470" cy="442878"/>
          </a:xfrm>
          <a:prstGeom prst="rect">
            <a:avLst/>
          </a:prstGeom>
        </p:spPr>
        <p:txBody>
          <a:bodyPr wrap="none">
            <a:spAutoFit/>
          </a:bodyPr>
          <a:lstStyle/>
          <a:p>
            <a:pPr indent="280670">
              <a:lnSpc>
                <a:spcPct val="150000"/>
              </a:lnSpc>
            </a:pPr>
            <a:r>
              <a:rPr lang="en-US" altLang="zh-CN" b="1" u="sng" kern="100" dirty="0">
                <a:solidFill>
                  <a:srgbClr val="993300"/>
                </a:solidFill>
                <a:latin typeface="黑体" pitchFamily="49" charset="-122"/>
                <a:ea typeface="黑体" pitchFamily="49" charset="-122"/>
                <a:cs typeface="宋体" panose="02010600030101010101" pitchFamily="2" charset="-122"/>
              </a:rPr>
              <a:t>1.</a:t>
            </a:r>
            <a:r>
              <a:rPr lang="zh-CN" altLang="zh-CN" b="1" u="sng" kern="100" dirty="0">
                <a:solidFill>
                  <a:srgbClr val="993300"/>
                </a:solidFill>
                <a:latin typeface="黑体" pitchFamily="49" charset="-122"/>
                <a:ea typeface="黑体" pitchFamily="49" charset="-122"/>
                <a:cs typeface="宋体" panose="02010600030101010101" pitchFamily="2" charset="-122"/>
              </a:rPr>
              <a:t>工资水平及其决定因素</a:t>
            </a:r>
            <a:endParaRPr lang="zh-CN" altLang="zh-CN" sz="1600" kern="100" dirty="0">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799018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72950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据新闻媒体报道，目前我国高等教育领域存在以下三种现象：第一，一部分家庭较好的大学生在大学期间花费较高，而另一部分家庭较差的大学生则非常节俭。有些家庭条件优越的大学生在校期间学习成绩很一般甚至很差，但借助父母的关系找到了工资水平较高的工作，而有些很优秀的大学生在刚毕业时工资水平却不高。第二，受美国金融危机的影响，国内很多企业开始降薪甚至裁员，一些在职人员选择回到学校全职攻读硕士或博士学位。第三，本科毕业直接就业的学生比例有所下降，希望读研究生的学生比例有所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）一些成绩较差但家庭条件优越的大学生反而能通过关系找到工资更高的工作，关于这一现象的分析，正确的是（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这些大学生比刚毕业时工资较低的其他同学上大学的总收益要高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这些大学生毕业后获得的较高的工资与他们是否上大学无关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上大学的成绩好坏与未来可以获得的工资性报酬之间是没有关系的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上大学的总收益并不仅仅取决于刚开始工作时的工资水平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024159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837495"/>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38</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据新闻媒体报道，目前我国高等教育领域存在以下三种现象：第一，一部分家庭较好的大学生在大学期间花费较高，而另一部分家庭较差的大学生则非常节俭。有些家庭条件优越的大学生在校期间学习成绩很一般甚至很差，但借助父母的关系找到了工资水平较高的工作，而有些很优秀的大学生在刚毕业时工资水平却不高。第二，受美国金融危机的影响，国内很多企业开始降薪甚至裁员，一些在职人员选择回到学校全职攻读硕士或博士学位。第三，本科毕业直接就业的学生比例有所下降，希望读研究生的学生比例有所上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）关于在职人员回到学校攻读硕士或博士学位的说法，正确的是（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在经济不景气时期进行人力资本投资的机会成本比较低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在职人员全职攻读研究生学位的机会成本高于没工作过的年轻学生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在经济不景气时期攻读学位的直接成本比较低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在经济不景气时期攻读学位不属于人力资本投资活动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）促使本科毕业生继续攻读硕士学位而不是马上就业的情形包括（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毕业研究生和本科生之间的工资差距扩大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政府提高了研究生在校期间的助学金水平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研究生找到好工作的机会大大超过本科生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本科生的就业形势非常好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75525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840B72F2-E00A-44AB-8B8A-CACD9265C322}"/>
              </a:ext>
            </a:extLst>
          </p:cNvPr>
          <p:cNvSpPr/>
          <p:nvPr/>
        </p:nvSpPr>
        <p:spPr>
          <a:xfrm>
            <a:off x="4305077" y="2244973"/>
            <a:ext cx="2600071" cy="1377749"/>
          </a:xfrm>
          <a:prstGeom prst="rect">
            <a:avLst/>
          </a:prstGeom>
        </p:spPr>
        <p:txBody>
          <a:bodyPr wrap="none">
            <a:spAutoFit/>
          </a:bodyPr>
          <a:lstStyle/>
          <a:p>
            <a:pPr indent="280670" algn="just">
              <a:lnSpc>
                <a:spcPct val="150000"/>
              </a:lnSpc>
              <a:spcAft>
                <a:spcPts val="0"/>
              </a:spcAft>
            </a:pPr>
            <a:r>
              <a:rPr lang="en-US" altLang="zh-CN" sz="6600" b="1" kern="100" dirty="0">
                <a:solidFill>
                  <a:srgbClr val="002060"/>
                </a:solidFill>
                <a:latin typeface="黑体" pitchFamily="49" charset="-122"/>
                <a:ea typeface="黑体" pitchFamily="49" charset="-122"/>
                <a:cs typeface="宋体" panose="02010600030101010101" pitchFamily="2" charset="-122"/>
              </a:rPr>
              <a:t>Thank</a:t>
            </a:r>
            <a:endParaRPr lang="zh-CN" altLang="zh-CN" sz="6600" dirty="0">
              <a:solidFill>
                <a:srgbClr val="002060"/>
              </a:solidFill>
              <a:effectLst/>
              <a:latin typeface="黑体" pitchFamily="49" charset="-122"/>
              <a:ea typeface="黑体" pitchFamily="49" charset="-122"/>
              <a:cs typeface="宋体" panose="02010600030101010101" pitchFamily="2" charset="-122"/>
            </a:endParaRPr>
          </a:p>
        </p:txBody>
      </p:sp>
    </p:spTree>
    <p:extLst>
      <p:ext uri="{BB962C8B-B14F-4D97-AF65-F5344CB8AC3E}">
        <p14:creationId xmlns:p14="http://schemas.microsoft.com/office/powerpoint/2010/main" val="885562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F35778D7-5EEF-4943-93F6-BC39BC72097C}"/>
              </a:ext>
            </a:extLst>
          </p:cNvPr>
          <p:cNvSpPr/>
          <p:nvPr/>
        </p:nvSpPr>
        <p:spPr>
          <a:xfrm>
            <a:off x="692150" y="575733"/>
            <a:ext cx="3667671" cy="507831"/>
          </a:xfrm>
          <a:prstGeom prst="rect">
            <a:avLst/>
          </a:prstGeom>
        </p:spPr>
        <p:txBody>
          <a:bodyPr wrap="none">
            <a:spAutoFit/>
          </a:bodyPr>
          <a:lstStyle/>
          <a:p>
            <a:pPr indent="280670">
              <a:lnSpc>
                <a:spcPct val="150000"/>
              </a:lnSpc>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2.</a:t>
            </a:r>
            <a:r>
              <a:rPr lang="zh-CN" altLang="zh-CN" b="1" u="sng" kern="0" dirty="0">
                <a:solidFill>
                  <a:srgbClr val="993300"/>
                </a:solidFill>
                <a:latin typeface="Calibri" panose="020F0502020204030204" pitchFamily="34" charset="0"/>
                <a:ea typeface="宋体" panose="02010600030101010101" pitchFamily="2" charset="-122"/>
                <a:cs typeface="宋体" panose="02010600030101010101" pitchFamily="2" charset="-122"/>
              </a:rPr>
              <a:t>工资水平与生产率和企业规模</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0A2FECCF-2EC3-43B4-87F8-4E7C09D9BD49}"/>
              </a:ext>
            </a:extLst>
          </p:cNvPr>
          <p:cNvGraphicFramePr>
            <a:graphicFrameLocks noGrp="1"/>
          </p:cNvGraphicFramePr>
          <p:nvPr>
            <p:extLst>
              <p:ext uri="{D42A27DB-BD31-4B8C-83A1-F6EECF244321}">
                <p14:modId xmlns:p14="http://schemas.microsoft.com/office/powerpoint/2010/main" val="3211120548"/>
              </p:ext>
            </p:extLst>
          </p:nvPr>
        </p:nvGraphicFramePr>
        <p:xfrm>
          <a:off x="692150" y="1117600"/>
          <a:ext cx="10837863" cy="2743200"/>
        </p:xfrm>
        <a:graphic>
          <a:graphicData uri="http://schemas.openxmlformats.org/drawingml/2006/table">
            <a:tbl>
              <a:tblPr>
                <a:tableStyleId>{5C22544A-7EE6-4342-B048-85BDC9FD1C3A}</a:tableStyleId>
              </a:tblPr>
              <a:tblGrid>
                <a:gridCol w="2559050">
                  <a:extLst>
                    <a:ext uri="{9D8B030D-6E8A-4147-A177-3AD203B41FA5}">
                      <a16:colId xmlns:a16="http://schemas.microsoft.com/office/drawing/2014/main" val="3739413852"/>
                    </a:ext>
                  </a:extLst>
                </a:gridCol>
                <a:gridCol w="8278813">
                  <a:extLst>
                    <a:ext uri="{9D8B030D-6E8A-4147-A177-3AD203B41FA5}">
                      <a16:colId xmlns:a16="http://schemas.microsoft.com/office/drawing/2014/main" val="579627391"/>
                    </a:ext>
                  </a:extLst>
                </a:gridCol>
              </a:tblGrid>
              <a:tr h="0">
                <a:tc>
                  <a:txBody>
                    <a:bodyPr/>
                    <a:lstStyle/>
                    <a:p>
                      <a:pPr algn="l">
                        <a:spcAft>
                          <a:spcPts val="0"/>
                        </a:spcAft>
                      </a:pPr>
                      <a:r>
                        <a:rPr lang="zh-CN" sz="1800" b="1" kern="0" dirty="0">
                          <a:solidFill>
                            <a:srgbClr val="002060"/>
                          </a:solidFill>
                          <a:effectLst/>
                          <a:latin typeface="黑体" pitchFamily="49" charset="-122"/>
                          <a:ea typeface="黑体" pitchFamily="49" charset="-122"/>
                        </a:rPr>
                        <a:t>1.工资水平与生产率</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u="sng" kern="0" dirty="0">
                          <a:solidFill>
                            <a:srgbClr val="002060"/>
                          </a:solidFill>
                          <a:effectLst/>
                          <a:latin typeface="黑体" pitchFamily="49" charset="-122"/>
                          <a:ea typeface="黑体" pitchFamily="49" charset="-122"/>
                        </a:rPr>
                        <a:t>较高的工资有助于提高员工生产率的原因</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endParaRPr>
                    </a:p>
                    <a:p>
                      <a:pPr marL="342900" lvl="0" indent="-342900" algn="l">
                        <a:spcAft>
                          <a:spcPts val="0"/>
                        </a:spcAft>
                        <a:buFont typeface="+mj-lt"/>
                        <a:buNone/>
                      </a:pPr>
                      <a:r>
                        <a:rPr lang="zh-CN" altLang="en-US" sz="1800" b="1" u="sng" kern="0" dirty="0">
                          <a:solidFill>
                            <a:srgbClr val="002060"/>
                          </a:solidFill>
                          <a:effectLst/>
                          <a:latin typeface="黑体" pitchFamily="49" charset="-122"/>
                          <a:ea typeface="黑体" pitchFamily="49" charset="-122"/>
                        </a:rPr>
                        <a:t>（</a:t>
                      </a:r>
                      <a:r>
                        <a:rPr lang="en-US" altLang="zh-CN" sz="1800" b="1" u="sng" kern="0" dirty="0">
                          <a:solidFill>
                            <a:srgbClr val="002060"/>
                          </a:solidFill>
                          <a:effectLst/>
                          <a:latin typeface="黑体" pitchFamily="49" charset="-122"/>
                          <a:ea typeface="黑体" pitchFamily="49" charset="-122"/>
                        </a:rPr>
                        <a:t>1</a:t>
                      </a:r>
                      <a:r>
                        <a:rPr lang="zh-CN" altLang="en-US" sz="1800" b="1" u="sng" kern="0" dirty="0">
                          <a:solidFill>
                            <a:srgbClr val="002060"/>
                          </a:solidFill>
                          <a:effectLst/>
                          <a:latin typeface="黑体" pitchFamily="49" charset="-122"/>
                          <a:ea typeface="黑体" pitchFamily="49" charset="-122"/>
                        </a:rPr>
                        <a:t>）</a:t>
                      </a:r>
                      <a:r>
                        <a:rPr lang="zh-CN" sz="1800" b="1" u="sng" kern="0" dirty="0">
                          <a:solidFill>
                            <a:srgbClr val="002060"/>
                          </a:solidFill>
                          <a:effectLst/>
                          <a:latin typeface="黑体" pitchFamily="49" charset="-122"/>
                          <a:ea typeface="黑体" pitchFamily="49" charset="-122"/>
                        </a:rPr>
                        <a:t>高工资扩大了企业的求职者人才库</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（2）</a:t>
                      </a:r>
                      <a:r>
                        <a:rPr lang="zh-CN" sz="1800" b="1" u="sng" kern="0" dirty="0">
                          <a:solidFill>
                            <a:srgbClr val="002060"/>
                          </a:solidFill>
                          <a:effectLst/>
                          <a:latin typeface="黑体" pitchFamily="49" charset="-122"/>
                          <a:ea typeface="黑体" pitchFamily="49" charset="-122"/>
                        </a:rPr>
                        <a:t>大都与员工对企业的认同感有很大的关系</a:t>
                      </a:r>
                      <a:r>
                        <a:rPr lang="zh-CN" sz="1800" b="1" kern="0" dirty="0">
                          <a:solidFill>
                            <a:srgbClr val="002060"/>
                          </a:solidFill>
                          <a:effectLst/>
                          <a:latin typeface="黑体" pitchFamily="49" charset="-122"/>
                          <a:ea typeface="黑体" pitchFamily="49" charset="-122"/>
                        </a:rPr>
                        <a:t>。</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（3）</a:t>
                      </a:r>
                      <a:r>
                        <a:rPr lang="zh-CN" sz="1800" b="1" u="sng" kern="0" dirty="0">
                          <a:solidFill>
                            <a:srgbClr val="002060"/>
                          </a:solidFill>
                          <a:effectLst/>
                          <a:latin typeface="黑体" pitchFamily="49" charset="-122"/>
                          <a:ea typeface="黑体" pitchFamily="49" charset="-122"/>
                        </a:rPr>
                        <a:t>员工十分关注自己是否受到公平的对待</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923591466"/>
                  </a:ext>
                </a:extLst>
              </a:tr>
              <a:tr h="0">
                <a:tc>
                  <a:txBody>
                    <a:bodyPr/>
                    <a:lstStyle/>
                    <a:p>
                      <a:pPr algn="l">
                        <a:spcAft>
                          <a:spcPts val="0"/>
                        </a:spcAft>
                      </a:pPr>
                      <a:r>
                        <a:rPr lang="zh-CN" sz="1800" b="1" kern="0">
                          <a:solidFill>
                            <a:srgbClr val="002060"/>
                          </a:solidFill>
                          <a:effectLst/>
                          <a:latin typeface="黑体" pitchFamily="49" charset="-122"/>
                          <a:ea typeface="黑体" pitchFamily="49" charset="-122"/>
                        </a:rPr>
                        <a:t>2.工资水平与企业规模</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l">
                        <a:spcAft>
                          <a:spcPts val="0"/>
                        </a:spcAft>
                      </a:pPr>
                      <a:r>
                        <a:rPr lang="zh-CN" sz="1800" b="1" kern="0" dirty="0">
                          <a:solidFill>
                            <a:srgbClr val="002060"/>
                          </a:solidFill>
                          <a:effectLst/>
                          <a:latin typeface="黑体" pitchFamily="49" charset="-122"/>
                          <a:ea typeface="黑体" pitchFamily="49" charset="-122"/>
                        </a:rPr>
                        <a:t>通常情况下，在那些规模较大的企业中工作的员工，其工资随着经验的增加而增长的速度也要快得多。</a:t>
                      </a:r>
                      <a:endParaRPr lang="zh-CN" sz="1800" b="1" kern="100" dirty="0">
                        <a:solidFill>
                          <a:srgbClr val="002060"/>
                        </a:solidFill>
                        <a:effectLst/>
                        <a:latin typeface="黑体" pitchFamily="49" charset="-122"/>
                        <a:ea typeface="黑体" pitchFamily="49" charset="-122"/>
                      </a:endParaRPr>
                    </a:p>
                    <a:p>
                      <a:pPr marL="342900" lvl="0" indent="-342900" algn="l">
                        <a:spcAft>
                          <a:spcPts val="0"/>
                        </a:spcAft>
                        <a:buFont typeface="+mj-lt"/>
                        <a:buAutoNum type="arabicPeriod"/>
                      </a:pPr>
                      <a:r>
                        <a:rPr lang="zh-CN" sz="1800" b="1" kern="0" dirty="0">
                          <a:solidFill>
                            <a:srgbClr val="002060"/>
                          </a:solidFill>
                          <a:effectLst/>
                          <a:latin typeface="黑体" pitchFamily="49" charset="-122"/>
                          <a:ea typeface="黑体" pitchFamily="49" charset="-122"/>
                        </a:rPr>
                        <a:t>大企业为员工提供了更多的特殊培训机会。</a:t>
                      </a:r>
                      <a:endParaRPr lang="zh-CN" sz="1800" b="1" kern="100" dirty="0">
                        <a:solidFill>
                          <a:srgbClr val="002060"/>
                        </a:solidFill>
                        <a:effectLst/>
                        <a:latin typeface="黑体" pitchFamily="49" charset="-122"/>
                        <a:ea typeface="黑体" pitchFamily="49" charset="-122"/>
                      </a:endParaRPr>
                    </a:p>
                    <a:p>
                      <a:pPr marL="342900" lvl="0" indent="-342900" algn="l">
                        <a:spcAft>
                          <a:spcPts val="0"/>
                        </a:spcAft>
                        <a:buFont typeface="+mj-lt"/>
                        <a:buAutoNum type="arabicPeriod"/>
                      </a:pPr>
                      <a:r>
                        <a:rPr lang="zh-CN" sz="1800" b="1" kern="0" dirty="0">
                          <a:solidFill>
                            <a:srgbClr val="002060"/>
                          </a:solidFill>
                          <a:effectLst/>
                          <a:latin typeface="黑体" pitchFamily="49" charset="-122"/>
                          <a:ea typeface="黑体" pitchFamily="49" charset="-122"/>
                        </a:rPr>
                        <a:t>高工资可以被看成是一种补偿性的工资差别</a:t>
                      </a:r>
                      <a:endParaRPr lang="zh-CN" sz="1800" b="1" kern="100" dirty="0">
                        <a:solidFill>
                          <a:srgbClr val="002060"/>
                        </a:solidFill>
                        <a:effectLst/>
                        <a:latin typeface="黑体" pitchFamily="49" charset="-122"/>
                        <a:ea typeface="黑体" pitchFamily="49" charset="-122"/>
                      </a:endParaRPr>
                    </a:p>
                    <a:p>
                      <a:pPr marL="342900" lvl="0" indent="-342900" algn="l">
                        <a:spcAft>
                          <a:spcPts val="0"/>
                        </a:spcAft>
                        <a:buFont typeface="+mj-lt"/>
                        <a:buAutoNum type="arabicPeriod"/>
                      </a:pPr>
                      <a:r>
                        <a:rPr lang="zh-CN" sz="1800" b="1" kern="0" dirty="0">
                          <a:solidFill>
                            <a:srgbClr val="002060"/>
                          </a:solidFill>
                          <a:effectLst/>
                          <a:latin typeface="黑体" pitchFamily="49" charset="-122"/>
                          <a:ea typeface="黑体" pitchFamily="49" charset="-122"/>
                        </a:rPr>
                        <a:t>大企业可以为员工提供一个在职业性“工作阶梯”中得到多层次晋升的机会。</a:t>
                      </a:r>
                      <a:endParaRPr lang="zh-CN" sz="1800" b="1" kern="100" dirty="0">
                        <a:solidFill>
                          <a:srgbClr val="002060"/>
                        </a:solidFill>
                        <a:effectLst/>
                        <a:latin typeface="黑体" pitchFamily="49" charset="-122"/>
                        <a:ea typeface="黑体" pitchFamily="49" charset="-122"/>
                      </a:endParaRPr>
                    </a:p>
                    <a:p>
                      <a:pPr algn="l">
                        <a:spcAft>
                          <a:spcPts val="0"/>
                        </a:spcAft>
                      </a:pPr>
                      <a:r>
                        <a:rPr lang="zh-CN" sz="1800" b="1" kern="0" dirty="0">
                          <a:solidFill>
                            <a:srgbClr val="002060"/>
                          </a:solidFill>
                          <a:effectLst/>
                          <a:latin typeface="黑体" pitchFamily="49" charset="-122"/>
                          <a:ea typeface="黑体" pitchFamily="49" charset="-122"/>
                        </a:rPr>
                        <a:t>4</a:t>
                      </a:r>
                      <a:r>
                        <a:rPr lang="en-US" altLang="zh-CN" sz="1800" b="1" kern="0" dirty="0">
                          <a:solidFill>
                            <a:srgbClr val="002060"/>
                          </a:solidFill>
                          <a:effectLst/>
                          <a:latin typeface="黑体" pitchFamily="49" charset="-122"/>
                          <a:ea typeface="黑体" pitchFamily="49" charset="-122"/>
                        </a:rPr>
                        <a:t>.</a:t>
                      </a:r>
                      <a:r>
                        <a:rPr lang="zh-CN" sz="1800" b="1" kern="0" dirty="0">
                          <a:solidFill>
                            <a:srgbClr val="002060"/>
                          </a:solidFill>
                          <a:effectLst/>
                          <a:latin typeface="黑体" pitchFamily="49" charset="-122"/>
                          <a:ea typeface="黑体" pitchFamily="49" charset="-122"/>
                        </a:rPr>
                        <a:t>较大企业的岗位空缺其成本是很高的</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62123670"/>
                  </a:ext>
                </a:extLst>
              </a:tr>
            </a:tbl>
          </a:graphicData>
        </a:graphic>
      </p:graphicFrame>
    </p:spTree>
    <p:extLst>
      <p:ext uri="{BB962C8B-B14F-4D97-AF65-F5344CB8AC3E}">
        <p14:creationId xmlns:p14="http://schemas.microsoft.com/office/powerpoint/2010/main" val="2799018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矩形 9">
            <a:extLst>
              <a:ext uri="{FF2B5EF4-FFF2-40B4-BE49-F238E27FC236}">
                <a16:creationId xmlns:a16="http://schemas.microsoft.com/office/drawing/2014/main" id="{3C7BB1B5-5422-4388-99A7-74D43391E26B}"/>
              </a:ext>
            </a:extLst>
          </p:cNvPr>
          <p:cNvSpPr/>
          <p:nvPr/>
        </p:nvSpPr>
        <p:spPr>
          <a:xfrm>
            <a:off x="692150" y="556333"/>
            <a:ext cx="2737929" cy="507831"/>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3.</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工资差别概念的界定</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4" name="表格 13">
            <a:extLst>
              <a:ext uri="{FF2B5EF4-FFF2-40B4-BE49-F238E27FC236}">
                <a16:creationId xmlns:a16="http://schemas.microsoft.com/office/drawing/2014/main" id="{C1456703-562D-433B-A293-DF02C3C02690}"/>
              </a:ext>
            </a:extLst>
          </p:cNvPr>
          <p:cNvGraphicFramePr>
            <a:graphicFrameLocks noGrp="1"/>
          </p:cNvGraphicFramePr>
          <p:nvPr>
            <p:extLst>
              <p:ext uri="{D42A27DB-BD31-4B8C-83A1-F6EECF244321}">
                <p14:modId xmlns:p14="http://schemas.microsoft.com/office/powerpoint/2010/main" val="3752289741"/>
              </p:ext>
            </p:extLst>
          </p:nvPr>
        </p:nvGraphicFramePr>
        <p:xfrm>
          <a:off x="692149" y="1079156"/>
          <a:ext cx="10837863" cy="2743200"/>
        </p:xfrm>
        <a:graphic>
          <a:graphicData uri="http://schemas.openxmlformats.org/drawingml/2006/table">
            <a:tbl>
              <a:tblPr>
                <a:tableStyleId>{5C22544A-7EE6-4342-B048-85BDC9FD1C3A}</a:tableStyleId>
              </a:tblPr>
              <a:tblGrid>
                <a:gridCol w="3808756">
                  <a:extLst>
                    <a:ext uri="{9D8B030D-6E8A-4147-A177-3AD203B41FA5}">
                      <a16:colId xmlns:a16="http://schemas.microsoft.com/office/drawing/2014/main" val="363855525"/>
                    </a:ext>
                  </a:extLst>
                </a:gridCol>
                <a:gridCol w="7029107">
                  <a:extLst>
                    <a:ext uri="{9D8B030D-6E8A-4147-A177-3AD203B41FA5}">
                      <a16:colId xmlns:a16="http://schemas.microsoft.com/office/drawing/2014/main" val="3334902482"/>
                    </a:ext>
                  </a:extLst>
                </a:gridCol>
              </a:tblGrid>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工资差别定义</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就是指各类人员的工资在水平上差异。</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856612341"/>
                  </a:ext>
                </a:extLst>
              </a:tr>
              <a:tr h="0">
                <a:tc>
                  <a:txBody>
                    <a:bodyPr/>
                    <a:lstStyle/>
                    <a:p>
                      <a:pPr algn="just">
                        <a:spcAft>
                          <a:spcPts val="0"/>
                        </a:spcAft>
                      </a:pPr>
                      <a:r>
                        <a:rPr lang="en-US" sz="1800" b="1" kern="100">
                          <a:solidFill>
                            <a:srgbClr val="002060"/>
                          </a:solidFill>
                          <a:effectLst/>
                          <a:latin typeface="黑体" pitchFamily="49" charset="-122"/>
                          <a:ea typeface="黑体" pitchFamily="49" charset="-122"/>
                        </a:rPr>
                        <a:t>2</a:t>
                      </a:r>
                      <a:r>
                        <a:rPr lang="zh-CN" sz="1800" b="1" kern="100">
                          <a:solidFill>
                            <a:srgbClr val="002060"/>
                          </a:solidFill>
                          <a:effectLst/>
                          <a:latin typeface="黑体" pitchFamily="49" charset="-122"/>
                          <a:ea typeface="黑体" pitchFamily="49" charset="-122"/>
                        </a:rPr>
                        <a:t>．工资研究领域的两大难题</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a:solidFill>
                            <a:srgbClr val="002060"/>
                          </a:solidFill>
                          <a:effectLst/>
                          <a:latin typeface="黑体" pitchFamily="49" charset="-122"/>
                          <a:ea typeface="黑体" pitchFamily="49" charset="-122"/>
                        </a:rPr>
                        <a:t>工资水平</a:t>
                      </a:r>
                      <a:r>
                        <a:rPr lang="en-US" sz="1800" b="1" kern="100">
                          <a:solidFill>
                            <a:srgbClr val="002060"/>
                          </a:solidFill>
                          <a:effectLst/>
                          <a:latin typeface="黑体" pitchFamily="49" charset="-122"/>
                          <a:ea typeface="黑体" pitchFamily="49" charset="-122"/>
                        </a:rPr>
                        <a:t> + </a:t>
                      </a:r>
                      <a:r>
                        <a:rPr lang="zh-CN" sz="1800" b="1" kern="100">
                          <a:solidFill>
                            <a:srgbClr val="002060"/>
                          </a:solidFill>
                          <a:effectLst/>
                          <a:latin typeface="黑体" pitchFamily="49" charset="-122"/>
                          <a:ea typeface="黑体" pitchFamily="49" charset="-122"/>
                        </a:rPr>
                        <a:t>工资差别</a:t>
                      </a:r>
                      <a:endParaRPr lang="zh-CN" sz="1800" b="1" kern="10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30143085"/>
                  </a:ext>
                </a:extLst>
              </a:tr>
              <a:tr h="1022350">
                <a:tc>
                  <a:txBody>
                    <a:bodyPr/>
                    <a:lstStyle/>
                    <a:p>
                      <a:pPr algn="just">
                        <a:spcAft>
                          <a:spcPts val="0"/>
                        </a:spcAft>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．工资差别长期存在的原因</a:t>
                      </a:r>
                    </a:p>
                    <a:p>
                      <a:pPr algn="just">
                        <a:spcAft>
                          <a:spcPts val="0"/>
                        </a:spcAft>
                      </a:pPr>
                      <a:r>
                        <a:rPr lang="en-US" sz="1800" b="1" kern="10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en-US" altLang="zh-CN" sz="1800" b="1" u="none" kern="100" dirty="0">
                          <a:solidFill>
                            <a:srgbClr val="002060"/>
                          </a:solidFill>
                          <a:effectLst/>
                          <a:latin typeface="黑体" pitchFamily="49" charset="-122"/>
                          <a:ea typeface="黑体" pitchFamily="49" charset="-122"/>
                        </a:rPr>
                        <a:t>(1)</a:t>
                      </a:r>
                      <a:r>
                        <a:rPr lang="zh-CN" sz="1800" b="1" u="sng" kern="100" dirty="0">
                          <a:solidFill>
                            <a:srgbClr val="002060"/>
                          </a:solidFill>
                          <a:effectLst/>
                          <a:latin typeface="黑体" pitchFamily="49" charset="-122"/>
                          <a:ea typeface="黑体" pitchFamily="49" charset="-122"/>
                        </a:rPr>
                        <a:t>工资差别的本质原因：是同劳动相联系的，只要劳动者的素质和技能不能完全相同（或如经济学上常学的劳动力不同质现象存在），劳动条件的差别无法消除，工资差别就不可能消除。</a:t>
                      </a:r>
                      <a:endParaRPr lang="en-US" altLang="zh-CN" sz="1800" b="1" u="sng" kern="100" dirty="0">
                        <a:solidFill>
                          <a:srgbClr val="002060"/>
                        </a:solidFill>
                        <a:effectLst/>
                        <a:latin typeface="黑体" pitchFamily="49" charset="-122"/>
                        <a:ea typeface="黑体" pitchFamily="49" charset="-122"/>
                      </a:endParaRPr>
                    </a:p>
                    <a:p>
                      <a:pPr algn="just">
                        <a:spcAft>
                          <a:spcPts val="0"/>
                        </a:spcAft>
                      </a:pPr>
                      <a:r>
                        <a:rPr lang="en-US" altLang="zh-CN" sz="1800" b="1" u="none" kern="100" dirty="0">
                          <a:solidFill>
                            <a:srgbClr val="002060"/>
                          </a:solidFill>
                          <a:effectLst/>
                          <a:latin typeface="黑体" pitchFamily="49" charset="-122"/>
                          <a:ea typeface="黑体" pitchFamily="49" charset="-122"/>
                          <a:cs typeface="Times New Roman" panose="02020603050405020304" pitchFamily="18" charset="0"/>
                        </a:rPr>
                        <a:t>(2)</a:t>
                      </a:r>
                      <a:r>
                        <a:rPr lang="zh-CN" altLang="en-US" sz="1800" b="1" u="none" kern="100" dirty="0">
                          <a:solidFill>
                            <a:srgbClr val="002060"/>
                          </a:solidFill>
                          <a:effectLst/>
                          <a:latin typeface="黑体" pitchFamily="49" charset="-122"/>
                          <a:ea typeface="黑体" pitchFamily="49" charset="-122"/>
                          <a:cs typeface="Times New Roman" panose="02020603050405020304" pitchFamily="18" charset="0"/>
                        </a:rPr>
                        <a:t>工资差别存在同市场经济中价格差别的存在一样，具有整个社会范围内不断重新配置资源的功能，它会激励劳动者向高生产率的地方转移，优化劳动力资源配置</a:t>
                      </a:r>
                      <a:endParaRPr lang="zh-CN" sz="1800" b="1" u="none"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29134073"/>
                  </a:ext>
                </a:extLst>
              </a:tr>
              <a:tr h="0">
                <a:tc>
                  <a:txBody>
                    <a:bodyPr/>
                    <a:lstStyle/>
                    <a:p>
                      <a:pPr algn="just">
                        <a:spcAft>
                          <a:spcPts val="0"/>
                        </a:spcAft>
                      </a:pPr>
                      <a:r>
                        <a:rPr lang="en-US" sz="1800" b="1" kern="100" dirty="0">
                          <a:solidFill>
                            <a:srgbClr val="002060"/>
                          </a:solidFill>
                          <a:effectLst/>
                          <a:latin typeface="黑体" pitchFamily="49" charset="-122"/>
                          <a:ea typeface="黑体" pitchFamily="49" charset="-122"/>
                        </a:rPr>
                        <a:t>4.</a:t>
                      </a:r>
                      <a:r>
                        <a:rPr lang="zh-CN" sz="1800" b="1" kern="100" dirty="0">
                          <a:solidFill>
                            <a:srgbClr val="002060"/>
                          </a:solidFill>
                          <a:effectLst/>
                          <a:latin typeface="黑体" pitchFamily="49" charset="-122"/>
                          <a:ea typeface="黑体" pitchFamily="49" charset="-122"/>
                        </a:rPr>
                        <a:t>工资差别对配置资源的影响</a:t>
                      </a:r>
                    </a:p>
                    <a:p>
                      <a:pPr algn="just">
                        <a:spcAft>
                          <a:spcPts val="0"/>
                        </a:spcAft>
                      </a:pPr>
                      <a:r>
                        <a:rPr lang="en-US" sz="1800" b="1" kern="100" dirty="0">
                          <a:solidFill>
                            <a:srgbClr val="002060"/>
                          </a:solidFill>
                          <a:effectLst/>
                          <a:latin typeface="黑体" pitchFamily="49" charset="-122"/>
                          <a:ea typeface="黑体" pitchFamily="49" charset="-122"/>
                        </a:rPr>
                        <a:t> </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tc>
                  <a:txBody>
                    <a:bodyPr/>
                    <a:lstStyle/>
                    <a:p>
                      <a:pPr algn="just">
                        <a:spcAft>
                          <a:spcPts val="0"/>
                        </a:spcAft>
                      </a:pPr>
                      <a:r>
                        <a:rPr lang="zh-CN" sz="1800" b="1" kern="100" dirty="0">
                          <a:solidFill>
                            <a:srgbClr val="002060"/>
                          </a:solidFill>
                          <a:effectLst/>
                          <a:latin typeface="黑体" pitchFamily="49" charset="-122"/>
                          <a:ea typeface="黑体" pitchFamily="49" charset="-122"/>
                        </a:rPr>
                        <a:t>工资差别具有在整个社会范围内不断</a:t>
                      </a:r>
                      <a:r>
                        <a:rPr lang="zh-CN" sz="1800" b="1" u="sng" kern="100" dirty="0">
                          <a:solidFill>
                            <a:srgbClr val="002060"/>
                          </a:solidFill>
                          <a:effectLst/>
                          <a:latin typeface="黑体" pitchFamily="49" charset="-122"/>
                          <a:ea typeface="黑体" pitchFamily="49" charset="-122"/>
                        </a:rPr>
                        <a:t>重新配置资源的功能，对于社会经济的发展具有积极的作用。</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44840726"/>
                  </a:ext>
                </a:extLst>
              </a:tr>
            </a:tbl>
          </a:graphicData>
        </a:graphic>
      </p:graphicFrame>
      <p:sp>
        <p:nvSpPr>
          <p:cNvPr id="15" name="矩形 14">
            <a:extLst>
              <a:ext uri="{FF2B5EF4-FFF2-40B4-BE49-F238E27FC236}">
                <a16:creationId xmlns:a16="http://schemas.microsoft.com/office/drawing/2014/main" id="{B1A0C9C4-476C-4AA4-AF42-0B32D9E416BB}"/>
              </a:ext>
            </a:extLst>
          </p:cNvPr>
          <p:cNvSpPr/>
          <p:nvPr/>
        </p:nvSpPr>
        <p:spPr>
          <a:xfrm>
            <a:off x="692150" y="3860800"/>
            <a:ext cx="4364977" cy="460382"/>
          </a:xfrm>
          <a:prstGeom prst="rect">
            <a:avLst/>
          </a:prstGeom>
        </p:spPr>
        <p:txBody>
          <a:bodyPr wrap="none">
            <a:spAutoFit/>
          </a:bodyPr>
          <a:lstStyle/>
          <a:p>
            <a:pPr indent="280670" algn="just">
              <a:lnSpc>
                <a:spcPct val="150000"/>
              </a:lnSpc>
              <a:spcAft>
                <a:spcPts val="0"/>
              </a:spcAft>
            </a:pPr>
            <a:r>
              <a:rPr lang="en-US"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4.</a:t>
            </a:r>
            <a:r>
              <a:rPr lang="zh-CN" altLang="zh-CN" b="1" u="sng" kern="100" dirty="0">
                <a:solidFill>
                  <a:srgbClr val="993300"/>
                </a:solidFill>
                <a:highlight>
                  <a:srgbClr val="FFFF00"/>
                </a:highlight>
                <a:latin typeface="Calibri" panose="020F0502020204030204" pitchFamily="34" charset="0"/>
                <a:ea typeface="宋体" panose="02010600030101010101" pitchFamily="2" charset="-122"/>
                <a:cs typeface="宋体" panose="02010600030101010101" pitchFamily="2" charset="-122"/>
              </a:rPr>
              <a:t>不同产业部门间</a:t>
            </a:r>
            <a:r>
              <a:rPr lang="zh-CN" altLang="zh-CN" b="1" u="sng" kern="100" dirty="0">
                <a:solidFill>
                  <a:srgbClr val="993300"/>
                </a:solidFill>
                <a:latin typeface="Calibri" panose="020F0502020204030204" pitchFamily="34" charset="0"/>
                <a:ea typeface="宋体" panose="02010600030101010101" pitchFamily="2" charset="-122"/>
                <a:cs typeface="宋体" panose="02010600030101010101" pitchFamily="2" charset="-122"/>
              </a:rPr>
              <a:t>工资差别形成的原因</a:t>
            </a:r>
            <a:endParaRPr lang="zh-CN" altLang="zh-CN" sz="1600" kern="100" dirty="0">
              <a:effectLst/>
              <a:latin typeface="Calibri" panose="020F0502020204030204" pitchFamily="34" charset="0"/>
              <a:ea typeface="宋体" panose="02010600030101010101" pitchFamily="2" charset="-122"/>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7E0EC545-616E-426C-AC41-89CEC13B96CC}"/>
              </a:ext>
            </a:extLst>
          </p:cNvPr>
          <p:cNvGraphicFramePr>
            <a:graphicFrameLocks noGrp="1"/>
          </p:cNvGraphicFramePr>
          <p:nvPr>
            <p:extLst>
              <p:ext uri="{D42A27DB-BD31-4B8C-83A1-F6EECF244321}">
                <p14:modId xmlns:p14="http://schemas.microsoft.com/office/powerpoint/2010/main" val="585368464"/>
              </p:ext>
            </p:extLst>
          </p:nvPr>
        </p:nvGraphicFramePr>
        <p:xfrm>
          <a:off x="692150" y="4605867"/>
          <a:ext cx="10837863" cy="1371600"/>
        </p:xfrm>
        <a:graphic>
          <a:graphicData uri="http://schemas.openxmlformats.org/drawingml/2006/table">
            <a:tbl>
              <a:tblPr>
                <a:tableStyleId>{5C22544A-7EE6-4342-B048-85BDC9FD1C3A}</a:tableStyleId>
              </a:tblPr>
              <a:tblGrid>
                <a:gridCol w="10837863">
                  <a:extLst>
                    <a:ext uri="{9D8B030D-6E8A-4147-A177-3AD203B41FA5}">
                      <a16:colId xmlns:a16="http://schemas.microsoft.com/office/drawing/2014/main" val="1458725329"/>
                    </a:ext>
                  </a:extLst>
                </a:gridCol>
              </a:tblGrid>
              <a:tr h="1177925">
                <a:tc>
                  <a:txBody>
                    <a:bodyPr/>
                    <a:lstStyle/>
                    <a:p>
                      <a:pPr algn="just">
                        <a:spcAft>
                          <a:spcPts val="0"/>
                        </a:spcAft>
                      </a:pPr>
                      <a:r>
                        <a:rPr lang="en-US" sz="1800" b="1" kern="100" dirty="0">
                          <a:solidFill>
                            <a:srgbClr val="002060"/>
                          </a:solidFill>
                          <a:effectLst/>
                          <a:latin typeface="黑体" pitchFamily="49" charset="-122"/>
                          <a:ea typeface="黑体" pitchFamily="49" charset="-122"/>
                        </a:rPr>
                        <a:t>1.</a:t>
                      </a:r>
                      <a:r>
                        <a:rPr lang="zh-CN" sz="1800" b="1" kern="100" dirty="0">
                          <a:solidFill>
                            <a:srgbClr val="002060"/>
                          </a:solidFill>
                          <a:effectLst/>
                          <a:latin typeface="黑体" pitchFamily="49" charset="-122"/>
                          <a:ea typeface="黑体" pitchFamily="49" charset="-122"/>
                        </a:rPr>
                        <a:t>熟练劳动力所占比重</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是影响产业部门间工资差别的第一个因素。</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2.</a:t>
                      </a:r>
                      <a:r>
                        <a:rPr lang="zh-CN" sz="1800" b="1" kern="100" dirty="0">
                          <a:solidFill>
                            <a:srgbClr val="002060"/>
                          </a:solidFill>
                          <a:effectLst/>
                          <a:latin typeface="黑体" pitchFamily="49" charset="-122"/>
                          <a:ea typeface="黑体" pitchFamily="49" charset="-122"/>
                        </a:rPr>
                        <a:t>技术经济特点</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各自不同的技术和经济特点是造成产业部门间工资差别的第二个因素。</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3.</a:t>
                      </a:r>
                      <a:r>
                        <a:rPr lang="zh-CN" sz="1800" b="1" kern="100" dirty="0">
                          <a:solidFill>
                            <a:srgbClr val="002060"/>
                          </a:solidFill>
                          <a:effectLst/>
                          <a:latin typeface="黑体" pitchFamily="49" charset="-122"/>
                          <a:ea typeface="黑体" pitchFamily="49" charset="-122"/>
                        </a:rPr>
                        <a:t>发展阶段</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不同产业部门所处的发展阶段是影响产业部门间工资差别的第三个因素。</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4.</a:t>
                      </a:r>
                      <a:r>
                        <a:rPr lang="zh-CN" sz="1800" b="1" kern="100" dirty="0">
                          <a:solidFill>
                            <a:srgbClr val="002060"/>
                          </a:solidFill>
                          <a:effectLst/>
                          <a:latin typeface="黑体" pitchFamily="49" charset="-122"/>
                          <a:ea typeface="黑体" pitchFamily="49" charset="-122"/>
                        </a:rPr>
                        <a:t>工会化程度</a:t>
                      </a:r>
                      <a:r>
                        <a:rPr lang="zh-CN" altLang="en-US" sz="1800" b="1" kern="100" dirty="0">
                          <a:solidFill>
                            <a:srgbClr val="002060"/>
                          </a:solidFill>
                          <a:effectLst/>
                          <a:latin typeface="黑体" pitchFamily="49" charset="-122"/>
                          <a:ea typeface="黑体" pitchFamily="49" charset="-122"/>
                        </a:rPr>
                        <a:t>高低</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是造成产业部门间工资差别的第四个因素。</a:t>
                      </a:r>
                      <a:endParaRPr lang="zh-CN" sz="1800" b="1" kern="100" dirty="0">
                        <a:solidFill>
                          <a:srgbClr val="002060"/>
                        </a:solidFill>
                        <a:effectLst/>
                        <a:latin typeface="黑体" pitchFamily="49" charset="-122"/>
                        <a:ea typeface="黑体" pitchFamily="49" charset="-122"/>
                      </a:endParaRPr>
                    </a:p>
                    <a:p>
                      <a:pPr algn="just">
                        <a:spcAft>
                          <a:spcPts val="0"/>
                        </a:spcAft>
                      </a:pPr>
                      <a:r>
                        <a:rPr lang="en-US" sz="1800" b="1" kern="100" dirty="0">
                          <a:solidFill>
                            <a:srgbClr val="002060"/>
                          </a:solidFill>
                          <a:effectLst/>
                          <a:latin typeface="黑体" pitchFamily="49" charset="-122"/>
                          <a:ea typeface="黑体" pitchFamily="49" charset="-122"/>
                        </a:rPr>
                        <a:t>5.</a:t>
                      </a:r>
                      <a:r>
                        <a:rPr lang="zh-CN" altLang="en-US" sz="1800" b="1" kern="100" dirty="0">
                          <a:solidFill>
                            <a:srgbClr val="002060"/>
                          </a:solidFill>
                          <a:effectLst/>
                          <a:latin typeface="黑体" pitchFamily="49" charset="-122"/>
                          <a:ea typeface="黑体" pitchFamily="49" charset="-122"/>
                        </a:rPr>
                        <a:t>所处的地理区域</a:t>
                      </a:r>
                      <a:r>
                        <a:rPr lang="en-US" altLang="zh-CN" sz="1800" b="1" kern="100" dirty="0">
                          <a:solidFill>
                            <a:srgbClr val="002060"/>
                          </a:solidFill>
                          <a:effectLst/>
                          <a:latin typeface="黑体" pitchFamily="49" charset="-122"/>
                          <a:ea typeface="黑体" pitchFamily="49" charset="-122"/>
                        </a:rPr>
                        <a:t>---</a:t>
                      </a:r>
                      <a:r>
                        <a:rPr lang="zh-CN" altLang="en-US" sz="1800" b="1" kern="100" dirty="0">
                          <a:solidFill>
                            <a:srgbClr val="002060"/>
                          </a:solidFill>
                          <a:effectLst/>
                          <a:latin typeface="黑体" pitchFamily="49" charset="-122"/>
                          <a:ea typeface="黑体" pitchFamily="49" charset="-122"/>
                        </a:rPr>
                        <a:t>是形成产业部门间工资差别的第五个因素。</a:t>
                      </a:r>
                      <a:endParaRPr lang="zh-CN" sz="1800" b="1" kern="100" dirty="0">
                        <a:solidFill>
                          <a:srgbClr val="002060"/>
                        </a:solidFill>
                        <a:effectLst/>
                        <a:latin typeface="黑体" pitchFamily="49" charset="-122"/>
                        <a:ea typeface="黑体"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13533893"/>
                  </a:ext>
                </a:extLst>
              </a:tr>
            </a:tbl>
          </a:graphicData>
        </a:graphic>
      </p:graphicFrame>
    </p:spTree>
    <p:extLst>
      <p:ext uri="{BB962C8B-B14F-4D97-AF65-F5344CB8AC3E}">
        <p14:creationId xmlns:p14="http://schemas.microsoft.com/office/powerpoint/2010/main" val="2799018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3824</TotalTime>
  <Words>12340</Words>
  <Application>Microsoft Office PowerPoint</Application>
  <PresentationFormat>宽屏</PresentationFormat>
  <Paragraphs>959</Paragraphs>
  <Slides>72</Slides>
  <Notes>72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72</vt:i4>
      </vt:variant>
    </vt:vector>
  </HeadingPairs>
  <TitlesOfParts>
    <vt:vector size="80" baseType="lpstr">
      <vt:lpstr>等线</vt:lpstr>
      <vt:lpstr>黑体</vt:lpstr>
      <vt:lpstr>华文新魏</vt:lpstr>
      <vt:lpstr>华文中宋</vt:lpstr>
      <vt:lpstr>宋体</vt:lpstr>
      <vt:lpstr>Arial</vt:lpstr>
      <vt:lpstr>Calibri</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dc:title>
  <dc:creator>第一PPT</dc:creator>
  <cp:keywords>www.1ppt.com</cp:keywords>
  <dc:description>www.1ppt.com</dc:description>
  <cp:lastModifiedBy>Vicky</cp:lastModifiedBy>
  <cp:revision>163</cp:revision>
  <dcterms:created xsi:type="dcterms:W3CDTF">2017-05-13T03:05:00Z</dcterms:created>
  <dcterms:modified xsi:type="dcterms:W3CDTF">2024-09-02T13:57:04Z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