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 id="2147483675" r:id="rId3"/>
  </p:sldMasterIdLst>
  <p:notesMasterIdLst>
    <p:notesMasterId r:id="rId128"/>
  </p:notesMasterIdLst>
  <p:handoutMasterIdLst>
    <p:handoutMasterId r:id="rId129"/>
  </p:handoutMasterIdLst>
  <p:sldIdLst>
    <p:sldId id="1110" r:id="rId4"/>
    <p:sldId id="1168" r:id="rId5"/>
    <p:sldId id="1169" r:id="rId6"/>
    <p:sldId id="1170" r:id="rId7"/>
    <p:sldId id="1129" r:id="rId8"/>
    <p:sldId id="1130" r:id="rId9"/>
    <p:sldId id="1172" r:id="rId10"/>
    <p:sldId id="1173" r:id="rId11"/>
    <p:sldId id="1171" r:id="rId12"/>
    <p:sldId id="1174" r:id="rId13"/>
    <p:sldId id="1116" r:id="rId14"/>
    <p:sldId id="1133" r:id="rId15"/>
    <p:sldId id="1121" r:id="rId16"/>
    <p:sldId id="1175" r:id="rId17"/>
    <p:sldId id="1134" r:id="rId18"/>
    <p:sldId id="1136" r:id="rId19"/>
    <p:sldId id="1137" r:id="rId20"/>
    <p:sldId id="1138" r:id="rId21"/>
    <p:sldId id="1119" r:id="rId22"/>
    <p:sldId id="1120" r:id="rId23"/>
    <p:sldId id="1139" r:id="rId24"/>
    <p:sldId id="1176" r:id="rId25"/>
    <p:sldId id="1140" r:id="rId26"/>
    <p:sldId id="1141" r:id="rId27"/>
    <p:sldId id="1142" r:id="rId28"/>
    <p:sldId id="1143" r:id="rId29"/>
    <p:sldId id="1144" r:id="rId30"/>
    <p:sldId id="1145" r:id="rId31"/>
    <p:sldId id="1147" r:id="rId32"/>
    <p:sldId id="1149" r:id="rId33"/>
    <p:sldId id="1150" r:id="rId34"/>
    <p:sldId id="1151" r:id="rId35"/>
    <p:sldId id="1163" r:id="rId36"/>
    <p:sldId id="1089" r:id="rId37"/>
    <p:sldId id="1090" r:id="rId38"/>
    <p:sldId id="1091" r:id="rId39"/>
    <p:sldId id="1099" r:id="rId40"/>
    <p:sldId id="1100" r:id="rId41"/>
    <p:sldId id="1101" r:id="rId42"/>
    <p:sldId id="1092" r:id="rId43"/>
    <p:sldId id="1093" r:id="rId44"/>
    <p:sldId id="1094" r:id="rId45"/>
    <p:sldId id="1095" r:id="rId46"/>
    <p:sldId id="1096" r:id="rId47"/>
    <p:sldId id="1098" r:id="rId48"/>
    <p:sldId id="1152" r:id="rId49"/>
    <p:sldId id="1164" r:id="rId50"/>
    <p:sldId id="1153" r:id="rId51"/>
    <p:sldId id="1177" r:id="rId52"/>
    <p:sldId id="838" r:id="rId53"/>
    <p:sldId id="925" r:id="rId54"/>
    <p:sldId id="929" r:id="rId55"/>
    <p:sldId id="931" r:id="rId56"/>
    <p:sldId id="933" r:id="rId57"/>
    <p:sldId id="935" r:id="rId58"/>
    <p:sldId id="937" r:id="rId59"/>
    <p:sldId id="985" r:id="rId60"/>
    <p:sldId id="939" r:id="rId61"/>
    <p:sldId id="987" r:id="rId62"/>
    <p:sldId id="988" r:id="rId63"/>
    <p:sldId id="989" r:id="rId64"/>
    <p:sldId id="990" r:id="rId65"/>
    <p:sldId id="1041" r:id="rId66"/>
    <p:sldId id="1044" r:id="rId67"/>
    <p:sldId id="1047" r:id="rId68"/>
    <p:sldId id="1211" r:id="rId69"/>
    <p:sldId id="1212" r:id="rId70"/>
    <p:sldId id="1213" r:id="rId71"/>
    <p:sldId id="1214" r:id="rId72"/>
    <p:sldId id="1215" r:id="rId73"/>
    <p:sldId id="1216" r:id="rId74"/>
    <p:sldId id="1217" r:id="rId75"/>
    <p:sldId id="1218" r:id="rId76"/>
    <p:sldId id="1225" r:id="rId77"/>
    <p:sldId id="1226" r:id="rId78"/>
    <p:sldId id="1227" r:id="rId79"/>
    <p:sldId id="1228" r:id="rId80"/>
    <p:sldId id="1229" r:id="rId81"/>
    <p:sldId id="1235" r:id="rId82"/>
    <p:sldId id="1236" r:id="rId83"/>
    <p:sldId id="1237" r:id="rId84"/>
    <p:sldId id="1238" r:id="rId85"/>
    <p:sldId id="1239" r:id="rId86"/>
    <p:sldId id="1240" r:id="rId87"/>
    <p:sldId id="1243" r:id="rId88"/>
    <p:sldId id="1244" r:id="rId89"/>
    <p:sldId id="1245" r:id="rId90"/>
    <p:sldId id="1246" r:id="rId91"/>
    <p:sldId id="1247" r:id="rId92"/>
    <p:sldId id="1248" r:id="rId93"/>
    <p:sldId id="986" r:id="rId94"/>
    <p:sldId id="1006" r:id="rId95"/>
    <p:sldId id="928" r:id="rId96"/>
    <p:sldId id="1008" r:id="rId97"/>
    <p:sldId id="1049" r:id="rId98"/>
    <p:sldId id="1051" r:id="rId99"/>
    <p:sldId id="1219" r:id="rId100"/>
    <p:sldId id="1220" r:id="rId101"/>
    <p:sldId id="1221" r:id="rId102"/>
    <p:sldId id="1230" r:id="rId103"/>
    <p:sldId id="1231" r:id="rId104"/>
    <p:sldId id="1241" r:id="rId105"/>
    <p:sldId id="1242" r:id="rId106"/>
    <p:sldId id="1249" r:id="rId107"/>
    <p:sldId id="946" r:id="rId108"/>
    <p:sldId id="1011" r:id="rId109"/>
    <p:sldId id="1012" r:id="rId110"/>
    <p:sldId id="1029" r:id="rId111"/>
    <p:sldId id="1013" r:id="rId112"/>
    <p:sldId id="1030" r:id="rId113"/>
    <p:sldId id="1014" r:id="rId114"/>
    <p:sldId id="1031" r:id="rId115"/>
    <p:sldId id="1015" r:id="rId116"/>
    <p:sldId id="1032" r:id="rId117"/>
    <p:sldId id="1222" r:id="rId118"/>
    <p:sldId id="1223" r:id="rId119"/>
    <p:sldId id="1224" r:id="rId120"/>
    <p:sldId id="1232" r:id="rId121"/>
    <p:sldId id="1233" r:id="rId122"/>
    <p:sldId id="1234" r:id="rId123"/>
    <p:sldId id="1250" r:id="rId124"/>
    <p:sldId id="1251" r:id="rId125"/>
    <p:sldId id="1252" r:id="rId126"/>
    <p:sldId id="1210" r:id="rId127"/>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78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bany" initials="xb21cn" lastIdx="1" clrIdx="0"/>
  <p:cmAuthor id="1" name="ms" initials="m" lastIdx="2" clrIdx="0"/>
  <p:cmAuthor id="3" name="MSedu" initials="M" lastIdx="4"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366" y="102"/>
      </p:cViewPr>
      <p:guideLst>
        <p:guide orient="horz" pos="1620"/>
        <p:guide pos="2787"/>
      </p:guideLst>
    </p:cSldViewPr>
  </p:slideViewPr>
  <p:notesTextViewPr>
    <p:cViewPr>
      <p:scale>
        <a:sx n="1" d="1"/>
        <a:sy n="1" d="1"/>
      </p:scale>
      <p:origin x="0" y="0"/>
    </p:cViewPr>
  </p:notesTextViewPr>
  <p:notesViewPr>
    <p:cSldViewPr>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theme" Target="theme/theme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notesMaster" Target="notesMasters/notesMaster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slide" Target="slides/slide123.xml"/><Relationship Id="rId13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presProps" Target="pres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2024/9/6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2651893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025EC3-FA8C-4620-B609-2CEE59445900}" type="datetimeFigureOut">
              <a:rPr lang="zh-CN" altLang="en-US" smtClean="0"/>
              <a:t>2024/9/6</a:t>
            </a:fld>
            <a:endParaRPr lang="zh-CN" altLang="en-US"/>
          </a:p>
        </p:txBody>
      </p:sp>
      <p:sp>
        <p:nvSpPr>
          <p:cNvPr id="4" name="幻灯片图像占位符 3"/>
          <p:cNvSpPr>
            <a:spLocks noGrp="1" noRot="1" noChangeAspect="1"/>
          </p:cNvSpPr>
          <p:nvPr>
            <p:ph type="sldImg" idx="2"/>
          </p:nvPr>
        </p:nvSpPr>
        <p:spPr>
          <a:xfrm>
            <a:off x="381533" y="685800"/>
            <a:ext cx="6094934"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8E2-CFAD-4D02-9F91-A5968DA84704}" type="slidenum">
              <a:rPr lang="zh-CN" altLang="en-US" smtClean="0"/>
              <a:t>‹#›</a:t>
            </a:fld>
            <a:endParaRPr lang="zh-CN" altLang="en-US"/>
          </a:p>
        </p:txBody>
      </p:sp>
    </p:spTree>
    <p:extLst>
      <p:ext uri="{BB962C8B-B14F-4D97-AF65-F5344CB8AC3E}">
        <p14:creationId xmlns:p14="http://schemas.microsoft.com/office/powerpoint/2010/main" val="834315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55679909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39593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09898602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8943533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45288556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4219383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96117158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76111860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82341701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08900128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353760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91698616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30815282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91961589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24689781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24929973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40137535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82909815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86462127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48065742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410133049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435293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71188959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01290657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42265810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755757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857678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522174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077759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317823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066512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819626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420263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963486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022169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205306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300943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464191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104428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1819857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673905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8896940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6252497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091376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4446025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2574273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2806574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9706095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7478616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1973120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5661042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1876536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0608036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2074873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926887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1322897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6868179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6564263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4943836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762707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0399832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5035734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645341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1578763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1411807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416626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0450476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9514268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628747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8401282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4848408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91029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9155686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2033853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7412439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4378807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279563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0208318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4044276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3108911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4097068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0377912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1874603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9413663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6657517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5667400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9240623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935061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1487746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4667839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41953065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7570378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67255733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27182926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53162774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54239685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3415352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55098916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453136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54746355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63474728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81789019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69791399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98869710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412529902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69810326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48428409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93437727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60189823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573212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16207185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13335714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89650500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76714509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80361149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03190414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58918716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55466349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411778277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0776095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6424972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2.xml"/><Relationship Id="rId5" Type="http://schemas.openxmlformats.org/officeDocument/2006/relationships/tags" Target="../tags/tag11.xml"/><Relationship Id="rId4" Type="http://schemas.openxmlformats.org/officeDocument/2006/relationships/tags" Target="../tags/tag10.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2.xml"/><Relationship Id="rId5" Type="http://schemas.openxmlformats.org/officeDocument/2006/relationships/tags" Target="../tags/tag16.xml"/><Relationship Id="rId4"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2.xml"/><Relationship Id="rId5" Type="http://schemas.openxmlformats.org/officeDocument/2006/relationships/tags" Target="../tags/tag21.xml"/><Relationship Id="rId4" Type="http://schemas.openxmlformats.org/officeDocument/2006/relationships/tags" Target="../tags/tag2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2.xml"/><Relationship Id="rId4" Type="http://schemas.openxmlformats.org/officeDocument/2006/relationships/tags" Target="../tags/tag39.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2.xml"/><Relationship Id="rId5" Type="http://schemas.openxmlformats.org/officeDocument/2006/relationships/tags" Target="../tags/tag53.xml"/><Relationship Id="rId4" Type="http://schemas.openxmlformats.org/officeDocument/2006/relationships/tags" Target="../tags/tag5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2.xml"/><Relationship Id="rId4" Type="http://schemas.openxmlformats.org/officeDocument/2006/relationships/tags" Target="../tags/tag57.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2.xml"/><Relationship Id="rId5" Type="http://schemas.openxmlformats.org/officeDocument/2006/relationships/tags" Target="../tags/tag62.xml"/><Relationship Id="rId4" Type="http://schemas.openxmlformats.org/officeDocument/2006/relationships/tags" Target="../tags/tag6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3.xml"/><Relationship Id="rId5" Type="http://schemas.openxmlformats.org/officeDocument/2006/relationships/tags" Target="../tags/tag73.xml"/><Relationship Id="rId4" Type="http://schemas.openxmlformats.org/officeDocument/2006/relationships/tags" Target="../tags/tag7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Master" Target="../slideMasters/slideMaster3.xml"/><Relationship Id="rId5" Type="http://schemas.openxmlformats.org/officeDocument/2006/relationships/tags" Target="../tags/tag78.xml"/><Relationship Id="rId4" Type="http://schemas.openxmlformats.org/officeDocument/2006/relationships/tags" Target="../tags/tag77.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Master" Target="../slideMasters/slideMaster3.xml"/><Relationship Id="rId5" Type="http://schemas.openxmlformats.org/officeDocument/2006/relationships/tags" Target="../tags/tag83.xml"/><Relationship Id="rId4" Type="http://schemas.openxmlformats.org/officeDocument/2006/relationships/tags" Target="../tags/tag82.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slideMaster" Target="../slideMasters/slideMaster3.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97.xml"/><Relationship Id="rId3" Type="http://schemas.openxmlformats.org/officeDocument/2006/relationships/tags" Target="../tags/tag92.xml"/><Relationship Id="rId7" Type="http://schemas.openxmlformats.org/officeDocument/2006/relationships/tags" Target="../tags/tag96.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9"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slideMaster" Target="../slideMasters/slideMaster3.xml"/><Relationship Id="rId4" Type="http://schemas.openxmlformats.org/officeDocument/2006/relationships/tags" Target="../tags/tag10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slideMaster" Target="../slideMasters/slideMaster3.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slideMaster" Target="../slideMasters/slideMaster3.xml"/><Relationship Id="rId5" Type="http://schemas.openxmlformats.org/officeDocument/2006/relationships/tags" Target="../tags/tag115.xml"/><Relationship Id="rId4" Type="http://schemas.openxmlformats.org/officeDocument/2006/relationships/tags" Target="../tags/tag114.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slideMaster" Target="../slideMasters/slideMaster3.xml"/><Relationship Id="rId4" Type="http://schemas.openxmlformats.org/officeDocument/2006/relationships/tags" Target="../tags/tag119.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slideMaster" Target="../slideMasters/slideMaster3.xml"/><Relationship Id="rId5" Type="http://schemas.openxmlformats.org/officeDocument/2006/relationships/tags" Target="../tags/tag124.xml"/><Relationship Id="rId4" Type="http://schemas.openxmlformats.org/officeDocument/2006/relationships/tags" Target="../tags/tag12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Rectangle 6"/>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 name="Rounded Rectangle 7"/>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10"/>
          </p:nvPr>
        </p:nvSpPr>
        <p:spPr>
          <a:xfrm>
            <a:off x="457200" y="4768096"/>
            <a:ext cx="2133600" cy="273892"/>
          </a:xfrm>
          <a:prstGeom prst="rect">
            <a:avLst/>
          </a:prstGeom>
        </p:spPr>
        <p:txBody>
          <a:bodyPr/>
          <a:lstStyle/>
          <a:p>
            <a:fld id="{AD03F8B0-DC90-4F24-9965-B99CE2D39518}" type="datetimeFigureOut">
              <a:rPr lang="zh-CN" altLang="en-US" smtClean="0"/>
              <a:t>2024/9/6</a:t>
            </a:fld>
            <a:endParaRPr lang="zh-CN" altLang="en-US"/>
          </a:p>
        </p:txBody>
      </p:sp>
      <p:sp>
        <p:nvSpPr>
          <p:cNvPr id="9" name="Rectangle 8"/>
          <p:cNvSpPr/>
          <p:nvPr userDrawn="1"/>
        </p:nvSpPr>
        <p:spPr>
          <a:xfrm>
            <a:off x="345440" y="2207338"/>
            <a:ext cx="7147931" cy="1848173"/>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userDrawn="1"/>
        </p:nvSpPr>
        <p:spPr>
          <a:xfrm>
            <a:off x="7572652" y="2208862"/>
            <a:ext cx="1190348" cy="1845125"/>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userDrawn="1"/>
        </p:nvSpPr>
        <p:spPr>
          <a:xfrm>
            <a:off x="7712714" y="2352905"/>
            <a:ext cx="910224" cy="155703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userDrawn="1"/>
        </p:nvSpPr>
        <p:spPr>
          <a:xfrm>
            <a:off x="445483" y="2292117"/>
            <a:ext cx="6947845" cy="168431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a:xfrm>
            <a:off x="7786826" y="3469558"/>
            <a:ext cx="762000" cy="342960"/>
          </a:xfrm>
        </p:spPr>
        <p:txBody>
          <a:bodyPr/>
          <a:lstStyle>
            <a:lvl1pPr algn="ctr">
              <a:defRPr sz="2100">
                <a:solidFill>
                  <a:schemeClr val="accent1">
                    <a:lumMod val="50000"/>
                  </a:schemeClr>
                </a:solidFill>
              </a:defRPr>
            </a:lvl1pPr>
          </a:lstStyle>
          <a:p>
            <a:fld id="{226A5DA0-3F0B-4660-9645-CD05A3FC641F}" type="slidenum">
              <a:rPr lang="zh-CN" altLang="en-US" smtClean="0"/>
              <a:t>‹#›</a:t>
            </a:fld>
            <a:endParaRPr lang="zh-CN" altLang="en-US"/>
          </a:p>
        </p:txBody>
      </p:sp>
      <p:sp>
        <p:nvSpPr>
          <p:cNvPr id="11" name="Rectangle 10"/>
          <p:cNvSpPr/>
          <p:nvPr userDrawn="1"/>
        </p:nvSpPr>
        <p:spPr>
          <a:xfrm>
            <a:off x="541822" y="3420055"/>
            <a:ext cx="6755166" cy="498362"/>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userDrawn="1"/>
        </p:nvSpPr>
        <p:spPr>
          <a:xfrm>
            <a:off x="538971" y="2354992"/>
            <a:ext cx="6760868" cy="1558563"/>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ubtitle 2"/>
          <p:cNvSpPr>
            <a:spLocks noGrp="1"/>
          </p:cNvSpPr>
          <p:nvPr>
            <p:ph type="subTitle" idx="1"/>
          </p:nvPr>
        </p:nvSpPr>
        <p:spPr>
          <a:xfrm>
            <a:off x="642805" y="3486760"/>
            <a:ext cx="6553200" cy="342960"/>
          </a:xfrm>
        </p:spPr>
        <p:txBody>
          <a:bodyPr>
            <a:normAutofit/>
          </a:bodyPr>
          <a:lstStyle>
            <a:lvl1pPr marL="0" indent="0" algn="ctr">
              <a:buNone/>
              <a:defRPr sz="1350" cap="all" spc="300" baseline="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3835" indent="0" algn="ctr">
              <a:buNone/>
              <a:defRPr>
                <a:solidFill>
                  <a:schemeClr val="tx1">
                    <a:tint val="75000"/>
                  </a:schemeClr>
                </a:solidFill>
              </a:defRPr>
            </a:lvl9pPr>
          </a:lstStyle>
          <a:p>
            <a:r>
              <a:rPr lang="zh-CN" altLang="en-US"/>
              <a:t>单击此处编辑母版副标题样式</a:t>
            </a:r>
            <a:endParaRPr lang="en-US" dirty="0"/>
          </a:p>
        </p:txBody>
      </p:sp>
      <p:sp>
        <p:nvSpPr>
          <p:cNvPr id="2" name="Title 1"/>
          <p:cNvSpPr>
            <a:spLocks noGrp="1"/>
          </p:cNvSpPr>
          <p:nvPr>
            <p:ph type="ctrTitle"/>
          </p:nvPr>
        </p:nvSpPr>
        <p:spPr>
          <a:xfrm>
            <a:off x="604705" y="2420698"/>
            <a:ext cx="6629400" cy="914561"/>
          </a:xfrm>
        </p:spPr>
        <p:txBody>
          <a:bodyPr anchor="b" anchorCtr="0">
            <a:noAutofit/>
          </a:bodyPr>
          <a:lstStyle>
            <a:lvl1pPr>
              <a:defRPr sz="3000">
                <a:solidFill>
                  <a:schemeClr val="accent1">
                    <a:lumMod val="50000"/>
                  </a:schemeClr>
                </a:solidFill>
              </a:defRPr>
            </a:lvl1pPr>
          </a:lstStyle>
          <a:p>
            <a:r>
              <a:rPr lang="zh-CN" altLang="en-US"/>
              <a:t>单击此处编辑母版标题样式</a:t>
            </a:r>
            <a:endParaRPr lang="en-US" dirty="0"/>
          </a:p>
        </p:txBody>
      </p:sp>
      <p:sp>
        <p:nvSpPr>
          <p:cNvPr id="16" name="文本框 15"/>
          <p:cNvSpPr txBox="1"/>
          <p:nvPr userDrawn="1"/>
        </p:nvSpPr>
        <p:spPr>
          <a:xfrm>
            <a:off x="259715" y="4811395"/>
            <a:ext cx="5773420" cy="245110"/>
          </a:xfrm>
          <a:prstGeom prst="rect">
            <a:avLst/>
          </a:prstGeom>
          <a:noFill/>
          <a:ln w="9525">
            <a:noFill/>
          </a:ln>
        </p:spPr>
        <p:txBody>
          <a:bodyPr wrap="square">
            <a:spAutoFit/>
          </a:bodyPr>
          <a:lstStyle/>
          <a:p>
            <a:pPr indent="0"/>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7" name="图片 16"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a:xfrm>
            <a:off x="457200" y="4768096"/>
            <a:ext cx="2133600" cy="273892"/>
          </a:xfrm>
          <a:prstGeom prst="rect">
            <a:avLst/>
          </a:prstGeom>
        </p:spPr>
        <p:txBody>
          <a:bodyPr/>
          <a:lstStyle/>
          <a:p>
            <a:fld id="{AD03F8B0-DC90-4F24-9965-B99CE2D39518}" type="datetimeFigureOut">
              <a:rPr lang="zh-CN" altLang="en-US" smtClean="0"/>
              <a:t>2024/9/6</a:t>
            </a:fld>
            <a:endParaRPr lang="zh-CN" altLang="en-US"/>
          </a:p>
        </p:txBody>
      </p:sp>
      <p:sp>
        <p:nvSpPr>
          <p:cNvPr id="5" name="Footer Placeholder 4"/>
          <p:cNvSpPr>
            <a:spLocks noGrp="1"/>
          </p:cNvSpPr>
          <p:nvPr>
            <p:ph type="ftr" sz="quarter" idx="11"/>
          </p:nvPr>
        </p:nvSpPr>
        <p:spPr>
          <a:xfrm>
            <a:off x="1130935" y="4768096"/>
            <a:ext cx="7621905" cy="273892"/>
          </a:xfrm>
        </p:spPr>
        <p:txBody>
          <a:bodyPr/>
          <a:lstStyle/>
          <a:p>
            <a:endParaRPr lang="zh-CN" altLang="en-US"/>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7" name="Rectangle 6"/>
          <p:cNvSpPr/>
          <p:nvPr userDrawn="1"/>
        </p:nvSpPr>
        <p:spPr>
          <a:xfrm>
            <a:off x="6861702" y="171480"/>
            <a:ext cx="1859280" cy="4592779"/>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350" kern="1200">
              <a:solidFill>
                <a:schemeClr val="lt1"/>
              </a:solidFill>
              <a:latin typeface="+mn-lt"/>
              <a:ea typeface="+mn-ea"/>
              <a:cs typeface="+mn-cs"/>
            </a:endParaRPr>
          </a:p>
        </p:txBody>
      </p:sp>
      <p:sp>
        <p:nvSpPr>
          <p:cNvPr id="8" name="Rectangle 7"/>
          <p:cNvSpPr/>
          <p:nvPr userDrawn="1"/>
        </p:nvSpPr>
        <p:spPr>
          <a:xfrm>
            <a:off x="6955225" y="263603"/>
            <a:ext cx="1672235" cy="4408534"/>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Vertical Title 1"/>
          <p:cNvSpPr>
            <a:spLocks noGrp="1"/>
          </p:cNvSpPr>
          <p:nvPr>
            <p:ph type="title" orient="vert"/>
          </p:nvPr>
        </p:nvSpPr>
        <p:spPr>
          <a:xfrm>
            <a:off x="7048577" y="296622"/>
            <a:ext cx="1485531" cy="4342495"/>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57200" y="285799"/>
            <a:ext cx="6172200" cy="434416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457200" y="4768096"/>
            <a:ext cx="2133600" cy="273892"/>
          </a:xfrm>
          <a:prstGeom prst="rect">
            <a:avLst/>
          </a:prstGeom>
        </p:spPr>
        <p:txBody>
          <a:bodyPr/>
          <a:lstStyle/>
          <a:p>
            <a:fld id="{AD03F8B0-DC90-4F24-9965-B99CE2D39518}" type="datetimeFigureOut">
              <a:rPr lang="zh-CN" altLang="en-US" smtClean="0"/>
              <a:t>2024/9/6</a:t>
            </a:fld>
            <a:endParaRPr lang="zh-CN" altLang="en-US"/>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12" name="文本框 11"/>
          <p:cNvSpPr txBox="1"/>
          <p:nvPr userDrawn="1"/>
        </p:nvSpPr>
        <p:spPr>
          <a:xfrm>
            <a:off x="259715" y="4811395"/>
            <a:ext cx="5773420" cy="245110"/>
          </a:xfrm>
          <a:prstGeom prst="rect">
            <a:avLst/>
          </a:prstGeom>
          <a:noFill/>
          <a:ln w="9525">
            <a:noFill/>
          </a:ln>
        </p:spPr>
        <p:txBody>
          <a:bodyPr wrap="square">
            <a:spAutoFit/>
          </a:bodyPr>
          <a:lstStyle/>
          <a:p>
            <a:pPr indent="0"/>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本次课程为《学</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前教育史</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》精讲课</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 name="图片 9"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3" name="图片占位符 22"/>
          <p:cNvSpPr>
            <a:spLocks noGrp="1"/>
          </p:cNvSpPr>
          <p:nvPr>
            <p:ph type="pic" sz="quarter" idx="12"/>
          </p:nvPr>
        </p:nvSpPr>
        <p:spPr>
          <a:xfrm>
            <a:off x="8168095" y="2509080"/>
            <a:ext cx="975905" cy="2302049"/>
          </a:xfrm>
          <a:custGeom>
            <a:avLst/>
            <a:gdLst>
              <a:gd name="connsiteX0" fmla="*/ 1301207 w 1301207"/>
              <a:gd name="connsiteY0" fmla="*/ 0 h 3069398"/>
              <a:gd name="connsiteX1" fmla="*/ 1301207 w 1301207"/>
              <a:gd name="connsiteY1" fmla="*/ 3069398 h 3069398"/>
              <a:gd name="connsiteX2" fmla="*/ 165104 w 1301207"/>
              <a:gd name="connsiteY2" fmla="*/ 1933295 h 3069398"/>
              <a:gd name="connsiteX3" fmla="*/ 165104 w 1301207"/>
              <a:gd name="connsiteY3" fmla="*/ 1136103 h 3069398"/>
              <a:gd name="connsiteX0-1" fmla="*/ 1301207 w 1301207"/>
              <a:gd name="connsiteY0-2" fmla="*/ 0 h 3069398"/>
              <a:gd name="connsiteX1-3" fmla="*/ 1288508 w 1301207"/>
              <a:gd name="connsiteY1-4" fmla="*/ 1251960 h 3069398"/>
              <a:gd name="connsiteX2-5" fmla="*/ 1301207 w 1301207"/>
              <a:gd name="connsiteY2-6" fmla="*/ 3069398 h 3069398"/>
              <a:gd name="connsiteX3-7" fmla="*/ 165104 w 1301207"/>
              <a:gd name="connsiteY3-8" fmla="*/ 1933295 h 3069398"/>
              <a:gd name="connsiteX4" fmla="*/ 165104 w 1301207"/>
              <a:gd name="connsiteY4" fmla="*/ 1136103 h 3069398"/>
              <a:gd name="connsiteX5" fmla="*/ 1301207 w 1301207"/>
              <a:gd name="connsiteY5" fmla="*/ 0 h 3069398"/>
              <a:gd name="connsiteX0-9" fmla="*/ 1288508 w 1379948"/>
              <a:gd name="connsiteY0-10" fmla="*/ 1251960 h 3069398"/>
              <a:gd name="connsiteX1-11" fmla="*/ 1301207 w 1379948"/>
              <a:gd name="connsiteY1-12" fmla="*/ 3069398 h 3069398"/>
              <a:gd name="connsiteX2-13" fmla="*/ 165104 w 1379948"/>
              <a:gd name="connsiteY2-14" fmla="*/ 1933295 h 3069398"/>
              <a:gd name="connsiteX3-15" fmla="*/ 165104 w 1379948"/>
              <a:gd name="connsiteY3-16" fmla="*/ 1136103 h 3069398"/>
              <a:gd name="connsiteX4-17" fmla="*/ 1301207 w 1379948"/>
              <a:gd name="connsiteY4-18" fmla="*/ 0 h 3069398"/>
              <a:gd name="connsiteX5-19" fmla="*/ 1379948 w 1379948"/>
              <a:gd name="connsiteY5-20" fmla="*/ 1343400 h 3069398"/>
              <a:gd name="connsiteX0-21" fmla="*/ 1288508 w 1301207"/>
              <a:gd name="connsiteY0-22" fmla="*/ 1251960 h 3069398"/>
              <a:gd name="connsiteX1-23" fmla="*/ 1301207 w 1301207"/>
              <a:gd name="connsiteY1-24" fmla="*/ 3069398 h 3069398"/>
              <a:gd name="connsiteX2-25" fmla="*/ 165104 w 1301207"/>
              <a:gd name="connsiteY2-26" fmla="*/ 1933295 h 3069398"/>
              <a:gd name="connsiteX3-27" fmla="*/ 165104 w 1301207"/>
              <a:gd name="connsiteY3-28" fmla="*/ 1136103 h 3069398"/>
              <a:gd name="connsiteX4-29" fmla="*/ 1301207 w 1301207"/>
              <a:gd name="connsiteY4-30" fmla="*/ 0 h 3069398"/>
              <a:gd name="connsiteX0-31" fmla="*/ 1301207 w 1301207"/>
              <a:gd name="connsiteY0-32" fmla="*/ 3069398 h 3069398"/>
              <a:gd name="connsiteX1-33" fmla="*/ 165104 w 1301207"/>
              <a:gd name="connsiteY1-34" fmla="*/ 1933295 h 3069398"/>
              <a:gd name="connsiteX2-35" fmla="*/ 165104 w 1301207"/>
              <a:gd name="connsiteY2-36" fmla="*/ 1136103 h 3069398"/>
              <a:gd name="connsiteX3-37" fmla="*/ 1301207 w 1301207"/>
              <a:gd name="connsiteY3-38" fmla="*/ 0 h 3069398"/>
            </a:gdLst>
            <a:ahLst/>
            <a:cxnLst>
              <a:cxn ang="0">
                <a:pos x="connsiteX0-1" y="connsiteY0-2"/>
              </a:cxn>
              <a:cxn ang="0">
                <a:pos x="connsiteX1-3" y="connsiteY1-4"/>
              </a:cxn>
              <a:cxn ang="0">
                <a:pos x="connsiteX2-5" y="connsiteY2-6"/>
              </a:cxn>
              <a:cxn ang="0">
                <a:pos x="connsiteX3-7" y="connsiteY3-8"/>
              </a:cxn>
            </a:cxnLst>
            <a:rect l="l" t="t" r="r" b="b"/>
            <a:pathLst>
              <a:path w="1301207" h="3069398">
                <a:moveTo>
                  <a:pt x="1301207" y="3069398"/>
                </a:moveTo>
                <a:lnTo>
                  <a:pt x="165104" y="1933295"/>
                </a:lnTo>
                <a:cubicBezTo>
                  <a:pt x="-55034" y="1713157"/>
                  <a:pt x="-55034" y="1356242"/>
                  <a:pt x="165104" y="1136103"/>
                </a:cubicBezTo>
                <a:lnTo>
                  <a:pt x="1301207" y="0"/>
                </a:lnTo>
              </a:path>
            </a:pathLst>
          </a:cu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chemeClr val="lt1"/>
                </a:solidFill>
              </a:defRPr>
            </a:lvl1pPr>
          </a:lstStyle>
          <a:p>
            <a:pPr marL="0" lvl="0" algn="ctr"/>
            <a:endParaRPr lang="zh-CN" altLang="en-US"/>
          </a:p>
        </p:txBody>
      </p:sp>
      <p:sp>
        <p:nvSpPr>
          <p:cNvPr id="20" name="图片占位符 19"/>
          <p:cNvSpPr>
            <a:spLocks noGrp="1"/>
          </p:cNvSpPr>
          <p:nvPr>
            <p:ph type="pic" sz="quarter" idx="11"/>
          </p:nvPr>
        </p:nvSpPr>
        <p:spPr>
          <a:xfrm>
            <a:off x="6233519" y="107001"/>
            <a:ext cx="2910482" cy="3237055"/>
          </a:xfrm>
          <a:custGeom>
            <a:avLst/>
            <a:gdLst>
              <a:gd name="connsiteX0" fmla="*/ 2158037 w 3880643"/>
              <a:gd name="connsiteY0" fmla="*/ 0 h 4316073"/>
              <a:gd name="connsiteX1" fmla="*/ 2556633 w 3880643"/>
              <a:gd name="connsiteY1" fmla="*/ 165103 h 4316073"/>
              <a:gd name="connsiteX2" fmla="*/ 3880643 w 3880643"/>
              <a:gd name="connsiteY2" fmla="*/ 1489113 h 4316073"/>
              <a:gd name="connsiteX3" fmla="*/ 3880643 w 3880643"/>
              <a:gd name="connsiteY3" fmla="*/ 2826959 h 4316073"/>
              <a:gd name="connsiteX4" fmla="*/ 2556634 w 3880643"/>
              <a:gd name="connsiteY4" fmla="*/ 4150970 h 4316073"/>
              <a:gd name="connsiteX5" fmla="*/ 1759440 w 3880643"/>
              <a:gd name="connsiteY5" fmla="*/ 4150970 h 4316073"/>
              <a:gd name="connsiteX6" fmla="*/ 165104 w 3880643"/>
              <a:gd name="connsiteY6" fmla="*/ 2556633 h 4316073"/>
              <a:gd name="connsiteX7" fmla="*/ 165104 w 3880643"/>
              <a:gd name="connsiteY7" fmla="*/ 1759440 h 4316073"/>
              <a:gd name="connsiteX8" fmla="*/ 1759441 w 3880643"/>
              <a:gd name="connsiteY8" fmla="*/ 165103 h 4316073"/>
              <a:gd name="connsiteX9" fmla="*/ 2158037 w 3880643"/>
              <a:gd name="connsiteY9" fmla="*/ 0 h 431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0643" h="4316073">
                <a:moveTo>
                  <a:pt x="2158037" y="0"/>
                </a:moveTo>
                <a:cubicBezTo>
                  <a:pt x="2302301" y="0"/>
                  <a:pt x="2446564" y="55034"/>
                  <a:pt x="2556633" y="165103"/>
                </a:cubicBezTo>
                <a:lnTo>
                  <a:pt x="3880643" y="1489113"/>
                </a:lnTo>
                <a:lnTo>
                  <a:pt x="3880643" y="2826959"/>
                </a:lnTo>
                <a:lnTo>
                  <a:pt x="2556634" y="4150970"/>
                </a:lnTo>
                <a:cubicBezTo>
                  <a:pt x="2336494" y="4371108"/>
                  <a:pt x="1979580" y="4371108"/>
                  <a:pt x="1759440" y="4150970"/>
                </a:cubicBezTo>
                <a:lnTo>
                  <a:pt x="165104" y="2556633"/>
                </a:lnTo>
                <a:cubicBezTo>
                  <a:pt x="-55034" y="2336494"/>
                  <a:pt x="-55034" y="1979579"/>
                  <a:pt x="165104" y="1759440"/>
                </a:cubicBezTo>
                <a:lnTo>
                  <a:pt x="1759441" y="165103"/>
                </a:lnTo>
                <a:cubicBezTo>
                  <a:pt x="1869511" y="55034"/>
                  <a:pt x="2013773" y="0"/>
                  <a:pt x="2158037" y="0"/>
                </a:cubicBezTo>
                <a:close/>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chemeClr val="lt1"/>
                </a:solidFill>
              </a:defRPr>
            </a:lvl1pPr>
          </a:lstStyle>
          <a:p>
            <a:pPr marL="0" lvl="0" algn="ctr"/>
            <a:endParaRPr lang="zh-CN" altLang="en-US"/>
          </a:p>
        </p:txBody>
      </p:sp>
      <p:sp>
        <p:nvSpPr>
          <p:cNvPr id="12" name="图片占位符 11"/>
          <p:cNvSpPr>
            <a:spLocks noGrp="1"/>
          </p:cNvSpPr>
          <p:nvPr>
            <p:ph type="pic" sz="quarter" idx="10"/>
          </p:nvPr>
        </p:nvSpPr>
        <p:spPr>
          <a:xfrm>
            <a:off x="4356189" y="1"/>
            <a:ext cx="3122562" cy="1409479"/>
          </a:xfrm>
          <a:custGeom>
            <a:avLst/>
            <a:gdLst>
              <a:gd name="connsiteX0" fmla="*/ 0 w 4163416"/>
              <a:gd name="connsiteY0" fmla="*/ 0 h 1879305"/>
              <a:gd name="connsiteX1" fmla="*/ 4163416 w 4163416"/>
              <a:gd name="connsiteY1" fmla="*/ 0 h 1879305"/>
              <a:gd name="connsiteX2" fmla="*/ 4146874 w 4163416"/>
              <a:gd name="connsiteY2" fmla="*/ 31436 h 1879305"/>
              <a:gd name="connsiteX3" fmla="*/ 4074640 w 4163416"/>
              <a:gd name="connsiteY3" fmla="*/ 119865 h 1879305"/>
              <a:gd name="connsiteX4" fmla="*/ 2480303 w 4163416"/>
              <a:gd name="connsiteY4" fmla="*/ 1714202 h 1879305"/>
              <a:gd name="connsiteX5" fmla="*/ 1683111 w 4163416"/>
              <a:gd name="connsiteY5" fmla="*/ 1714202 h 1879305"/>
              <a:gd name="connsiteX6" fmla="*/ 88774 w 4163416"/>
              <a:gd name="connsiteY6" fmla="*/ 119865 h 1879305"/>
              <a:gd name="connsiteX7" fmla="*/ 16541 w 4163416"/>
              <a:gd name="connsiteY7" fmla="*/ 31436 h 1879305"/>
              <a:gd name="connsiteX0-1" fmla="*/ 0 w 4163416"/>
              <a:gd name="connsiteY0-2" fmla="*/ 1 h 1879306"/>
              <a:gd name="connsiteX1-3" fmla="*/ 2002248 w 4163416"/>
              <a:gd name="connsiteY1-4" fmla="*/ 0 h 1879306"/>
              <a:gd name="connsiteX2-5" fmla="*/ 4163416 w 4163416"/>
              <a:gd name="connsiteY2-6" fmla="*/ 1 h 1879306"/>
              <a:gd name="connsiteX3-7" fmla="*/ 4146874 w 4163416"/>
              <a:gd name="connsiteY3-8" fmla="*/ 31437 h 1879306"/>
              <a:gd name="connsiteX4-9" fmla="*/ 4074640 w 4163416"/>
              <a:gd name="connsiteY4-10" fmla="*/ 119866 h 1879306"/>
              <a:gd name="connsiteX5-11" fmla="*/ 2480303 w 4163416"/>
              <a:gd name="connsiteY5-12" fmla="*/ 1714203 h 1879306"/>
              <a:gd name="connsiteX6-13" fmla="*/ 1683111 w 4163416"/>
              <a:gd name="connsiteY6-14" fmla="*/ 1714203 h 1879306"/>
              <a:gd name="connsiteX7-15" fmla="*/ 88774 w 4163416"/>
              <a:gd name="connsiteY7-16" fmla="*/ 119866 h 1879306"/>
              <a:gd name="connsiteX8" fmla="*/ 16541 w 4163416"/>
              <a:gd name="connsiteY8" fmla="*/ 31437 h 1879306"/>
              <a:gd name="connsiteX9" fmla="*/ 0 w 4163416"/>
              <a:gd name="connsiteY9" fmla="*/ 1 h 1879306"/>
              <a:gd name="connsiteX0-17" fmla="*/ 2002248 w 4163416"/>
              <a:gd name="connsiteY0-18" fmla="*/ 0 h 1879306"/>
              <a:gd name="connsiteX1-19" fmla="*/ 4163416 w 4163416"/>
              <a:gd name="connsiteY1-20" fmla="*/ 1 h 1879306"/>
              <a:gd name="connsiteX2-21" fmla="*/ 4146874 w 4163416"/>
              <a:gd name="connsiteY2-22" fmla="*/ 31437 h 1879306"/>
              <a:gd name="connsiteX3-23" fmla="*/ 4074640 w 4163416"/>
              <a:gd name="connsiteY3-24" fmla="*/ 119866 h 1879306"/>
              <a:gd name="connsiteX4-25" fmla="*/ 2480303 w 4163416"/>
              <a:gd name="connsiteY4-26" fmla="*/ 1714203 h 1879306"/>
              <a:gd name="connsiteX5-27" fmla="*/ 1683111 w 4163416"/>
              <a:gd name="connsiteY5-28" fmla="*/ 1714203 h 1879306"/>
              <a:gd name="connsiteX6-29" fmla="*/ 88774 w 4163416"/>
              <a:gd name="connsiteY6-30" fmla="*/ 119866 h 1879306"/>
              <a:gd name="connsiteX7-31" fmla="*/ 16541 w 4163416"/>
              <a:gd name="connsiteY7-32" fmla="*/ 31437 h 1879306"/>
              <a:gd name="connsiteX8-33" fmla="*/ 0 w 4163416"/>
              <a:gd name="connsiteY8-34" fmla="*/ 1 h 1879306"/>
              <a:gd name="connsiteX9-35" fmla="*/ 2093688 w 4163416"/>
              <a:gd name="connsiteY9-36" fmla="*/ 91440 h 1879306"/>
              <a:gd name="connsiteX0-37" fmla="*/ 2002248 w 4163416"/>
              <a:gd name="connsiteY0-38" fmla="*/ 0 h 1879306"/>
              <a:gd name="connsiteX1-39" fmla="*/ 4163416 w 4163416"/>
              <a:gd name="connsiteY1-40" fmla="*/ 1 h 1879306"/>
              <a:gd name="connsiteX2-41" fmla="*/ 4146874 w 4163416"/>
              <a:gd name="connsiteY2-42" fmla="*/ 31437 h 1879306"/>
              <a:gd name="connsiteX3-43" fmla="*/ 4074640 w 4163416"/>
              <a:gd name="connsiteY3-44" fmla="*/ 119866 h 1879306"/>
              <a:gd name="connsiteX4-45" fmla="*/ 2480303 w 4163416"/>
              <a:gd name="connsiteY4-46" fmla="*/ 1714203 h 1879306"/>
              <a:gd name="connsiteX5-47" fmla="*/ 1683111 w 4163416"/>
              <a:gd name="connsiteY5-48" fmla="*/ 1714203 h 1879306"/>
              <a:gd name="connsiteX6-49" fmla="*/ 88774 w 4163416"/>
              <a:gd name="connsiteY6-50" fmla="*/ 119866 h 1879306"/>
              <a:gd name="connsiteX7-51" fmla="*/ 16541 w 4163416"/>
              <a:gd name="connsiteY7-52" fmla="*/ 31437 h 1879306"/>
              <a:gd name="connsiteX8-53" fmla="*/ 0 w 4163416"/>
              <a:gd name="connsiteY8-54" fmla="*/ 1 h 1879306"/>
              <a:gd name="connsiteX0-55" fmla="*/ 4163416 w 4163416"/>
              <a:gd name="connsiteY0-56" fmla="*/ 0 h 1879305"/>
              <a:gd name="connsiteX1-57" fmla="*/ 4146874 w 4163416"/>
              <a:gd name="connsiteY1-58" fmla="*/ 31436 h 1879305"/>
              <a:gd name="connsiteX2-59" fmla="*/ 4074640 w 4163416"/>
              <a:gd name="connsiteY2-60" fmla="*/ 119865 h 1879305"/>
              <a:gd name="connsiteX3-61" fmla="*/ 2480303 w 4163416"/>
              <a:gd name="connsiteY3-62" fmla="*/ 1714202 h 1879305"/>
              <a:gd name="connsiteX4-63" fmla="*/ 1683111 w 4163416"/>
              <a:gd name="connsiteY4-64" fmla="*/ 1714202 h 1879305"/>
              <a:gd name="connsiteX5-65" fmla="*/ 88774 w 4163416"/>
              <a:gd name="connsiteY5-66" fmla="*/ 119865 h 1879305"/>
              <a:gd name="connsiteX6-67" fmla="*/ 16541 w 4163416"/>
              <a:gd name="connsiteY6-68" fmla="*/ 31436 h 1879305"/>
              <a:gd name="connsiteX7-69" fmla="*/ 0 w 4163416"/>
              <a:gd name="connsiteY7-70" fmla="*/ 0 h 1879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163416" h="1879305">
                <a:moveTo>
                  <a:pt x="4163416" y="0"/>
                </a:moveTo>
                <a:lnTo>
                  <a:pt x="4146874" y="31436"/>
                </a:lnTo>
                <a:cubicBezTo>
                  <a:pt x="4126236" y="62693"/>
                  <a:pt x="4102157" y="92348"/>
                  <a:pt x="4074640" y="119865"/>
                </a:cubicBezTo>
                <a:lnTo>
                  <a:pt x="2480303" y="1714202"/>
                </a:lnTo>
                <a:cubicBezTo>
                  <a:pt x="2260165" y="1934340"/>
                  <a:pt x="1903250" y="1934340"/>
                  <a:pt x="1683111" y="1714202"/>
                </a:cubicBezTo>
                <a:lnTo>
                  <a:pt x="88774" y="119865"/>
                </a:lnTo>
                <a:cubicBezTo>
                  <a:pt x="61257" y="92348"/>
                  <a:pt x="37179" y="62693"/>
                  <a:pt x="16541" y="31436"/>
                </a:cubicBezTo>
                <a:lnTo>
                  <a:pt x="0"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chemeClr val="lt1"/>
                </a:solidFill>
              </a:defRPr>
            </a:lvl1pPr>
          </a:lstStyle>
          <a:p>
            <a:pPr marL="0" lvl="0" algn="ctr"/>
            <a:endParaRPr lang="zh-CN" altLang="en-US"/>
          </a:p>
        </p:txBody>
      </p:sp>
    </p:spTree>
    <p:extLst>
      <p:ext uri="{BB962C8B-B14F-4D97-AF65-F5344CB8AC3E}">
        <p14:creationId xmlns:p14="http://schemas.microsoft.com/office/powerpoint/2010/main" val="4041959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899100" y="685885"/>
            <a:ext cx="7349400" cy="1928038"/>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899100" y="2670630"/>
            <a:ext cx="7349400" cy="1104436"/>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2024/9/6</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456300" y="1117938"/>
            <a:ext cx="8226900" cy="3569841"/>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2024/9/6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493100" y="2886656"/>
            <a:ext cx="5826600" cy="575171"/>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493100" y="3461827"/>
            <a:ext cx="5826600" cy="65078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2024/9/6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456300" y="1126039"/>
            <a:ext cx="3882600" cy="356174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808700" y="1126039"/>
            <a:ext cx="3882600" cy="356174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2024/9/6</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456300" y="1072032"/>
            <a:ext cx="4006800" cy="286235"/>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456300"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1066428"/>
            <a:ext cx="4006800" cy="286235"/>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2024/9/6</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2024/9/6</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2024/9/6</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a:xfrm>
            <a:off x="1362710" y="4768096"/>
            <a:ext cx="2133600" cy="273892"/>
          </a:xfrm>
          <a:prstGeom prst="rect">
            <a:avLst/>
          </a:prstGeom>
        </p:spPr>
        <p:txBody>
          <a:bodyPr/>
          <a:lstStyle/>
          <a:p>
            <a:fld id="{AD03F8B0-DC90-4F24-9965-B99CE2D39518}" type="datetimeFigureOut">
              <a:rPr lang="zh-CN" altLang="en-US" smtClean="0"/>
              <a:t>2024/9/6</a:t>
            </a:fld>
            <a:endParaRPr lang="zh-CN" altLang="en-US"/>
          </a:p>
        </p:txBody>
      </p:sp>
      <p:sp>
        <p:nvSpPr>
          <p:cNvPr id="5" name="Footer Placeholder 4"/>
          <p:cNvSpPr>
            <a:spLocks noGrp="1"/>
          </p:cNvSpPr>
          <p:nvPr>
            <p:ph type="ftr" sz="quarter" idx="11"/>
          </p:nvPr>
        </p:nvSpPr>
        <p:spPr>
          <a:xfrm>
            <a:off x="1619672" y="3651870"/>
            <a:ext cx="8118475" cy="273685"/>
          </a:xfrm>
        </p:spPr>
        <p:txBody>
          <a:bodyPr/>
          <a:lstStyle/>
          <a:p>
            <a:endParaRPr lang="en-US" altLang="zh-CN" dirty="0"/>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456300" y="1166544"/>
            <a:ext cx="3924808"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762800" y="1166544"/>
            <a:ext cx="3920400"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2024/9/6</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7676100" y="685885"/>
            <a:ext cx="783000" cy="3772366"/>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685800" y="685885"/>
            <a:ext cx="6876900" cy="3772366"/>
          </a:xfrm>
        </p:spPr>
        <p:txBody>
          <a:bodyPr vert="eaVert" lIns="46800" tIns="46800" rIns="46800" bIns="46800"/>
          <a:lstStyle>
            <a:lvl1pPr marL="171450" indent="-17145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2024/9/6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2024/9/6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456300" y="580572"/>
            <a:ext cx="8229600" cy="4112608"/>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2024/9/6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899100" y="1863230"/>
            <a:ext cx="7349400" cy="764194"/>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899100" y="2670630"/>
            <a:ext cx="7349400" cy="353744"/>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2024/9/6</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899100" y="685885"/>
            <a:ext cx="7349400" cy="1928038"/>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899100" y="2670630"/>
            <a:ext cx="7349400" cy="1104436"/>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2024/9/6</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456300" y="1117938"/>
            <a:ext cx="8226900" cy="3569841"/>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2024/9/6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493100" y="2886656"/>
            <a:ext cx="5826600" cy="575171"/>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493100" y="3461827"/>
            <a:ext cx="5826600" cy="65078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2024/9/6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456300" y="1126039"/>
            <a:ext cx="3882600" cy="356174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808700" y="1126039"/>
            <a:ext cx="3882600" cy="356174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2024/9/6</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456300" y="1072032"/>
            <a:ext cx="4006800" cy="286235"/>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456300"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1066428"/>
            <a:ext cx="4006800" cy="286235"/>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2024/9/6</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Rectangle 6"/>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 name="Rounded Rectangle 7"/>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10"/>
          </p:nvPr>
        </p:nvSpPr>
        <p:spPr>
          <a:xfrm>
            <a:off x="457200" y="4768096"/>
            <a:ext cx="2133600" cy="273892"/>
          </a:xfrm>
          <a:prstGeom prst="rect">
            <a:avLst/>
          </a:prstGeom>
        </p:spPr>
        <p:txBody>
          <a:bodyPr/>
          <a:lstStyle/>
          <a:p>
            <a:fld id="{AD03F8B0-DC90-4F24-9965-B99CE2D39518}" type="datetimeFigureOut">
              <a:rPr lang="zh-CN" altLang="en-US" smtClean="0"/>
              <a:t>2024/9/6</a:t>
            </a:fld>
            <a:endParaRPr lang="zh-CN" altLang="en-US"/>
          </a:p>
        </p:txBody>
      </p:sp>
      <p:sp>
        <p:nvSpPr>
          <p:cNvPr id="13" name="Rectangle 12"/>
          <p:cNvSpPr/>
          <p:nvPr userDrawn="1"/>
        </p:nvSpPr>
        <p:spPr>
          <a:xfrm>
            <a:off x="451976" y="2210187"/>
            <a:ext cx="8265160" cy="1848173"/>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userDrawn="1"/>
        </p:nvSpPr>
        <p:spPr>
          <a:xfrm>
            <a:off x="567656" y="2286400"/>
            <a:ext cx="8033800" cy="168431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ooter Placeholder 4"/>
          <p:cNvSpPr>
            <a:spLocks noGrp="1"/>
          </p:cNvSpPr>
          <p:nvPr>
            <p:ph type="ftr" sz="quarter" idx="11"/>
          </p:nvPr>
        </p:nvSpPr>
        <p:spPr>
          <a:xfrm>
            <a:off x="1130935" y="4768096"/>
            <a:ext cx="7621905" cy="273892"/>
          </a:xfrm>
        </p:spPr>
        <p:txBody>
          <a:bodyPr/>
          <a:lstStyle/>
          <a:p>
            <a:endParaRPr lang="zh-CN" altLang="en-US"/>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2" name="Title 1"/>
          <p:cNvSpPr>
            <a:spLocks noGrp="1"/>
          </p:cNvSpPr>
          <p:nvPr>
            <p:ph type="title"/>
          </p:nvPr>
        </p:nvSpPr>
        <p:spPr>
          <a:xfrm>
            <a:off x="736456" y="2400719"/>
            <a:ext cx="7696200" cy="971721"/>
          </a:xfrm>
        </p:spPr>
        <p:txBody>
          <a:bodyPr anchor="b" anchorCtr="0">
            <a:noAutofit/>
          </a:bodyPr>
          <a:lstStyle>
            <a:lvl1pPr algn="ctr" defTabSz="914400" rtl="0" eaLnBrk="1" latinLnBrk="0" hangingPunct="1">
              <a:spcBef>
                <a:spcPct val="0"/>
              </a:spcBef>
              <a:buNone/>
              <a:defRPr lang="en-US" sz="3000" kern="1200" cap="all" baseline="0" dirty="0">
                <a:solidFill>
                  <a:schemeClr val="accent1">
                    <a:lumMod val="50000"/>
                  </a:schemeClr>
                </a:solidFill>
                <a:latin typeface="+mj-lt"/>
                <a:ea typeface="+mj-ea"/>
                <a:cs typeface="+mj-cs"/>
              </a:defRPr>
            </a:lvl1pPr>
          </a:lstStyle>
          <a:p>
            <a:r>
              <a:rPr lang="zh-CN" altLang="en-US"/>
              <a:t>单击此处编辑母版标题样式</a:t>
            </a:r>
            <a:endParaRPr lang="en-US" dirty="0"/>
          </a:p>
        </p:txBody>
      </p:sp>
      <p:sp>
        <p:nvSpPr>
          <p:cNvPr id="15" name="Rectangle 14"/>
          <p:cNvSpPr/>
          <p:nvPr userDrawn="1"/>
        </p:nvSpPr>
        <p:spPr>
          <a:xfrm>
            <a:off x="675496" y="3406736"/>
            <a:ext cx="7818120" cy="498362"/>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idx="1"/>
          </p:nvPr>
        </p:nvSpPr>
        <p:spPr>
          <a:xfrm>
            <a:off x="736456" y="3456237"/>
            <a:ext cx="7696200" cy="392906"/>
          </a:xfrm>
        </p:spPr>
        <p:txBody>
          <a:bodyPr anchor="ctr">
            <a:normAutofit/>
          </a:bodyPr>
          <a:lstStyle>
            <a:lvl1pPr marL="0" indent="0" algn="ctr">
              <a:buNone/>
              <a:defRPr sz="1500" cap="all" spc="250" baseline="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8035" indent="0">
              <a:buNone/>
              <a:defRPr sz="1050">
                <a:solidFill>
                  <a:schemeClr val="tx1">
                    <a:tint val="75000"/>
                  </a:schemeClr>
                </a:solidFill>
              </a:defRPr>
            </a:lvl7pPr>
            <a:lvl8pPr marL="2400935" indent="0">
              <a:buNone/>
              <a:defRPr sz="1050">
                <a:solidFill>
                  <a:schemeClr val="tx1">
                    <a:tint val="75000"/>
                  </a:schemeClr>
                </a:solidFill>
              </a:defRPr>
            </a:lvl8pPr>
            <a:lvl9pPr marL="2743835" indent="0">
              <a:buNone/>
              <a:defRPr sz="1050">
                <a:solidFill>
                  <a:schemeClr val="tx1">
                    <a:tint val="75000"/>
                  </a:schemeClr>
                </a:solidFill>
              </a:defRPr>
            </a:lvl9pPr>
          </a:lstStyle>
          <a:p>
            <a:pPr lvl="0"/>
            <a:r>
              <a:rPr lang="zh-CN" altLang="en-US"/>
              <a:t>单击此处编辑母版文本样式</a:t>
            </a:r>
          </a:p>
        </p:txBody>
      </p:sp>
      <p:sp>
        <p:nvSpPr>
          <p:cNvPr id="14" name="Rectangle 13"/>
          <p:cNvSpPr/>
          <p:nvPr userDrawn="1"/>
        </p:nvSpPr>
        <p:spPr>
          <a:xfrm>
            <a:off x="675757" y="2343560"/>
            <a:ext cx="7817599" cy="1558563"/>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文本框 11"/>
          <p:cNvSpPr txBox="1"/>
          <p:nvPr userDrawn="1"/>
        </p:nvSpPr>
        <p:spPr>
          <a:xfrm>
            <a:off x="259715" y="4811395"/>
            <a:ext cx="5773420" cy="245110"/>
          </a:xfrm>
          <a:prstGeom prst="rect">
            <a:avLst/>
          </a:prstGeom>
          <a:noFill/>
          <a:ln w="9525">
            <a:noFill/>
          </a:ln>
        </p:spPr>
        <p:txBody>
          <a:bodyPr wrap="square">
            <a:spAutoFit/>
          </a:bodyPr>
          <a:lstStyle/>
          <a:p>
            <a:pPr indent="0"/>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本次课程为《学</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前教育史</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》精讲课</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2024/9/6</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2024/9/6</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456300" y="1166544"/>
            <a:ext cx="3924808"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762800" y="1166544"/>
            <a:ext cx="3920400"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2024/9/6</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7676100" y="685885"/>
            <a:ext cx="783000" cy="3772366"/>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685800" y="685885"/>
            <a:ext cx="6876900" cy="3772366"/>
          </a:xfrm>
        </p:spPr>
        <p:txBody>
          <a:bodyPr vert="eaVert" lIns="46800" tIns="46800" rIns="46800" bIns="46800"/>
          <a:lstStyle>
            <a:lvl1pPr marL="171450" indent="-17145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2024/9/6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2024/9/6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456300" y="580572"/>
            <a:ext cx="8229600" cy="4112608"/>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2024/9/6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899100" y="1863230"/>
            <a:ext cx="7349400" cy="764194"/>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899100" y="2670630"/>
            <a:ext cx="7349400" cy="353744"/>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26128" y="306333"/>
            <a:ext cx="8260672" cy="779707"/>
          </a:xfrm>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426128" y="1289529"/>
            <a:ext cx="4038600" cy="33061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48200" y="1289529"/>
            <a:ext cx="4038600" cy="33061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457200" y="4768096"/>
            <a:ext cx="2133600" cy="273892"/>
          </a:xfrm>
          <a:prstGeom prst="rect">
            <a:avLst/>
          </a:prstGeom>
        </p:spPr>
        <p:txBody>
          <a:bodyPr/>
          <a:lstStyle/>
          <a:p>
            <a:fld id="{AD03F8B0-DC90-4F24-9965-B99CE2D39518}" type="datetimeFigureOut">
              <a:rPr lang="zh-CN" altLang="en-US" smtClean="0"/>
              <a:t>2024/9/6</a:t>
            </a:fld>
            <a:endParaRPr lang="zh-CN" altLang="en-US"/>
          </a:p>
        </p:txBody>
      </p:sp>
      <p:sp>
        <p:nvSpPr>
          <p:cNvPr id="6" name="Footer Placeholder 5"/>
          <p:cNvSpPr>
            <a:spLocks noGrp="1"/>
          </p:cNvSpPr>
          <p:nvPr>
            <p:ph type="ftr" sz="quarter" idx="11"/>
          </p:nvPr>
        </p:nvSpPr>
        <p:spPr>
          <a:xfrm>
            <a:off x="1130935" y="4768096"/>
            <a:ext cx="7621905" cy="273892"/>
          </a:xfrm>
        </p:spPr>
        <p:txBody>
          <a:bodyPr/>
          <a:lstStyle/>
          <a:p>
            <a:endParaRPr lang="zh-CN" altLang="en-US" dirty="0"/>
          </a:p>
        </p:txBody>
      </p:sp>
      <p:sp>
        <p:nvSpPr>
          <p:cNvPr id="7" name="Slide Number Placeholder 6"/>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26128" y="306333"/>
            <a:ext cx="8260672" cy="779707"/>
          </a:xfrm>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p:nvPr>
        </p:nvSpPr>
        <p:spPr>
          <a:xfrm>
            <a:off x="426128" y="1292054"/>
            <a:ext cx="4040188" cy="479905"/>
          </a:xfrm>
        </p:spPr>
        <p:txBody>
          <a:bodyPr anchor="b">
            <a:noAutofit/>
          </a:bodyPr>
          <a:lstStyle>
            <a:lvl1pPr marL="0" indent="0" algn="ctr">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426128" y="1829120"/>
            <a:ext cx="4040188" cy="276630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45025" y="1292054"/>
            <a:ext cx="4041775" cy="479905"/>
          </a:xfrm>
        </p:spPr>
        <p:txBody>
          <a:bodyPr anchor="b">
            <a:noAutofit/>
          </a:bodyPr>
          <a:lstStyle>
            <a:lvl1pPr marL="0" indent="0" algn="ctr">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45025" y="1829120"/>
            <a:ext cx="4041775" cy="276630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457200" y="4768096"/>
            <a:ext cx="2133600" cy="273892"/>
          </a:xfrm>
          <a:prstGeom prst="rect">
            <a:avLst/>
          </a:prstGeom>
        </p:spPr>
        <p:txBody>
          <a:bodyPr/>
          <a:lstStyle/>
          <a:p>
            <a:fld id="{AD03F8B0-DC90-4F24-9965-B99CE2D39518}" type="datetimeFigureOut">
              <a:rPr lang="zh-CN" altLang="en-US" smtClean="0"/>
              <a:t>2024/9/6</a:t>
            </a:fld>
            <a:endParaRPr lang="zh-CN" altLang="en-US"/>
          </a:p>
        </p:txBody>
      </p:sp>
      <p:sp>
        <p:nvSpPr>
          <p:cNvPr id="8" name="Footer Placeholder 7"/>
          <p:cNvSpPr>
            <a:spLocks noGrp="1"/>
          </p:cNvSpPr>
          <p:nvPr>
            <p:ph type="ftr" sz="quarter" idx="11"/>
          </p:nvPr>
        </p:nvSpPr>
        <p:spPr>
          <a:xfrm>
            <a:off x="1130935" y="4768096"/>
            <a:ext cx="7621905" cy="273892"/>
          </a:xfrm>
        </p:spPr>
        <p:txBody>
          <a:bodyPr/>
          <a:lstStyle/>
          <a:p>
            <a:endParaRPr lang="zh-CN" altLang="en-US" dirty="0"/>
          </a:p>
        </p:txBody>
      </p:sp>
      <p:sp>
        <p:nvSpPr>
          <p:cNvPr id="9" name="Slide Number Placeholder 8"/>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a:xfrm>
            <a:off x="457200" y="4768096"/>
            <a:ext cx="2133600" cy="273892"/>
          </a:xfrm>
          <a:prstGeom prst="rect">
            <a:avLst/>
          </a:prstGeom>
        </p:spPr>
        <p:txBody>
          <a:bodyPr/>
          <a:lstStyle/>
          <a:p>
            <a:fld id="{AD03F8B0-DC90-4F24-9965-B99CE2D39518}" type="datetimeFigureOut">
              <a:rPr lang="zh-CN" altLang="en-US" smtClean="0"/>
              <a:t>2024/9/6</a:t>
            </a:fld>
            <a:endParaRPr lang="zh-CN" altLang="en-US"/>
          </a:p>
        </p:txBody>
      </p:sp>
      <p:sp>
        <p:nvSpPr>
          <p:cNvPr id="4" name="Footer Placeholder 3"/>
          <p:cNvSpPr>
            <a:spLocks noGrp="1"/>
          </p:cNvSpPr>
          <p:nvPr>
            <p:ph type="ftr" sz="quarter" idx="11"/>
          </p:nvPr>
        </p:nvSpPr>
        <p:spPr>
          <a:xfrm>
            <a:off x="1130935" y="4768096"/>
            <a:ext cx="7621905" cy="273892"/>
          </a:xfrm>
        </p:spPr>
        <p:txBody>
          <a:bodyPr/>
          <a:lstStyle/>
          <a:p>
            <a:endParaRPr lang="zh-CN" altLang="en-US" dirty="0"/>
          </a:p>
        </p:txBody>
      </p:sp>
      <p:sp>
        <p:nvSpPr>
          <p:cNvPr id="5" name="Slide Number Placeholder 4"/>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4"/>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1" name="Rounded Rectangle 10"/>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Date Placeholder 1"/>
          <p:cNvSpPr>
            <a:spLocks noGrp="1"/>
          </p:cNvSpPr>
          <p:nvPr>
            <p:ph type="dt" sz="half" idx="10"/>
          </p:nvPr>
        </p:nvSpPr>
        <p:spPr>
          <a:xfrm>
            <a:off x="457200" y="4768096"/>
            <a:ext cx="2133600" cy="273892"/>
          </a:xfrm>
          <a:prstGeom prst="rect">
            <a:avLst/>
          </a:prstGeom>
        </p:spPr>
        <p:txBody>
          <a:bodyPr/>
          <a:lstStyle/>
          <a:p>
            <a:fld id="{AD03F8B0-DC90-4F24-9965-B99CE2D39518}" type="datetimeFigureOut">
              <a:rPr lang="zh-CN" altLang="en-US" smtClean="0"/>
              <a:t>2024/9/6</a:t>
            </a:fld>
            <a:endParaRPr lang="zh-CN" altLang="en-US"/>
          </a:p>
        </p:txBody>
      </p:sp>
      <p:sp>
        <p:nvSpPr>
          <p:cNvPr id="3" name="Footer Placeholder 2"/>
          <p:cNvSpPr>
            <a:spLocks noGrp="1"/>
          </p:cNvSpPr>
          <p:nvPr>
            <p:ph type="ftr" sz="quarter" idx="11"/>
          </p:nvPr>
        </p:nvSpPr>
        <p:spPr>
          <a:xfrm>
            <a:off x="1130935" y="4768096"/>
            <a:ext cx="7621905" cy="273892"/>
          </a:xfrm>
        </p:spPr>
        <p:txBody>
          <a:bodyPr/>
          <a:lstStyle/>
          <a:p>
            <a:endParaRPr lang="zh-CN" altLang="en-US"/>
          </a:p>
        </p:txBody>
      </p:sp>
      <p:sp>
        <p:nvSpPr>
          <p:cNvPr id="4" name="Slide Number Placeholder 3"/>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12" name="文本框 11"/>
          <p:cNvSpPr txBox="1"/>
          <p:nvPr userDrawn="1"/>
        </p:nvSpPr>
        <p:spPr>
          <a:xfrm>
            <a:off x="259715" y="4811395"/>
            <a:ext cx="5773420" cy="245110"/>
          </a:xfrm>
          <a:prstGeom prst="rect">
            <a:avLst/>
          </a:prstGeom>
          <a:noFill/>
          <a:ln w="9525">
            <a:noFill/>
          </a:ln>
        </p:spPr>
        <p:txBody>
          <a:bodyPr wrap="square">
            <a:spAutoFit/>
          </a:bodyPr>
          <a:lstStyle/>
          <a:p>
            <a:pPr indent="0"/>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6"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1" name="Rectangle 10"/>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2" name="Rounded Rectangle 11"/>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p:cNvSpPr>
            <a:spLocks noGrp="1"/>
          </p:cNvSpPr>
          <p:nvPr>
            <p:ph idx="1"/>
          </p:nvPr>
        </p:nvSpPr>
        <p:spPr>
          <a:xfrm>
            <a:off x="3886200" y="514440"/>
            <a:ext cx="4572000" cy="394404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457200" y="4768096"/>
            <a:ext cx="2133600" cy="273892"/>
          </a:xfrm>
          <a:prstGeom prst="rect">
            <a:avLst/>
          </a:prstGeom>
        </p:spPr>
        <p:txBody>
          <a:bodyPr/>
          <a:lstStyle/>
          <a:p>
            <a:fld id="{AD03F8B0-DC90-4F24-9965-B99CE2D39518}" type="datetimeFigureOut">
              <a:rPr lang="zh-CN" altLang="en-US" smtClean="0"/>
              <a:t>2024/9/6</a:t>
            </a:fld>
            <a:endParaRPr lang="zh-CN" altLang="en-US"/>
          </a:p>
        </p:txBody>
      </p:sp>
      <p:sp>
        <p:nvSpPr>
          <p:cNvPr id="6" name="Footer Placeholder 5"/>
          <p:cNvSpPr>
            <a:spLocks noGrp="1"/>
          </p:cNvSpPr>
          <p:nvPr>
            <p:ph type="ftr" sz="quarter" idx="11"/>
          </p:nvPr>
        </p:nvSpPr>
        <p:spPr>
          <a:xfrm>
            <a:off x="1130935" y="4768096"/>
            <a:ext cx="7621905" cy="273892"/>
          </a:xfrm>
        </p:spPr>
        <p:txBody>
          <a:bodyPr/>
          <a:lstStyle/>
          <a:p>
            <a:endParaRPr lang="zh-CN" altLang="en-US"/>
          </a:p>
        </p:txBody>
      </p:sp>
      <p:sp>
        <p:nvSpPr>
          <p:cNvPr id="7" name="Slide Number Placeholder 6"/>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8" name="Rectangle 7"/>
          <p:cNvSpPr/>
          <p:nvPr userDrawn="1"/>
        </p:nvSpPr>
        <p:spPr>
          <a:xfrm>
            <a:off x="560034" y="1129482"/>
            <a:ext cx="2716566" cy="264307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userDrawn="1"/>
        </p:nvSpPr>
        <p:spPr>
          <a:xfrm>
            <a:off x="676690" y="1232069"/>
            <a:ext cx="2483254" cy="2426170"/>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 Placeholder 3"/>
          <p:cNvSpPr>
            <a:spLocks noGrp="1"/>
          </p:cNvSpPr>
          <p:nvPr>
            <p:ph type="body" sz="half" idx="2"/>
          </p:nvPr>
        </p:nvSpPr>
        <p:spPr>
          <a:xfrm>
            <a:off x="769000" y="2229240"/>
            <a:ext cx="2298634" cy="1314680"/>
          </a:xfrm>
        </p:spPr>
        <p:txBody>
          <a:bodyPr/>
          <a:lstStyle>
            <a:lvl1pPr marL="0" indent="0">
              <a:spcBef>
                <a:spcPts val="300"/>
              </a:spcBef>
              <a:buNone/>
              <a:defRPr sz="1050">
                <a:solidFill>
                  <a:schemeClr val="accent1">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a:t>单击此处编辑母版文本样式</a:t>
            </a:r>
          </a:p>
        </p:txBody>
      </p:sp>
      <p:sp>
        <p:nvSpPr>
          <p:cNvPr id="2" name="Title 1"/>
          <p:cNvSpPr>
            <a:spLocks noGrp="1"/>
          </p:cNvSpPr>
          <p:nvPr>
            <p:ph type="title"/>
          </p:nvPr>
        </p:nvSpPr>
        <p:spPr>
          <a:xfrm>
            <a:off x="769000" y="1300962"/>
            <a:ext cx="2298634" cy="893871"/>
          </a:xfrm>
        </p:spPr>
        <p:txBody>
          <a:bodyPr anchor="b">
            <a:normAutofit/>
          </a:bodyPr>
          <a:lstStyle>
            <a:lvl1pPr algn="l">
              <a:defRPr sz="1500" b="0">
                <a:solidFill>
                  <a:schemeClr val="accent1">
                    <a:lumMod val="75000"/>
                  </a:schemeClr>
                </a:solidFill>
              </a:defRPr>
            </a:lvl1pPr>
          </a:lstStyle>
          <a:p>
            <a:r>
              <a:rPr lang="zh-CN" altLang="en-US"/>
              <a:t>单击此处编辑母版标题样式</a:t>
            </a:r>
            <a:endParaRPr lang="en-US" dirty="0"/>
          </a:p>
        </p:txBody>
      </p:sp>
      <p:sp>
        <p:nvSpPr>
          <p:cNvPr id="13" name="文本框 12"/>
          <p:cNvSpPr txBox="1"/>
          <p:nvPr userDrawn="1"/>
        </p:nvSpPr>
        <p:spPr>
          <a:xfrm>
            <a:off x="259715" y="4811395"/>
            <a:ext cx="5773420" cy="245110"/>
          </a:xfrm>
          <a:prstGeom prst="rect">
            <a:avLst/>
          </a:prstGeom>
          <a:noFill/>
          <a:ln w="9525">
            <a:noFill/>
          </a:ln>
        </p:spPr>
        <p:txBody>
          <a:bodyPr wrap="square">
            <a:spAutoFit/>
          </a:bodyPr>
          <a:lstStyle/>
          <a:p>
            <a:pPr indent="0"/>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4" name="图片 13"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Rectangle 7"/>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 name="Rounded Rectangle 8"/>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p:cNvSpPr>
            <a:spLocks noGrp="1"/>
          </p:cNvSpPr>
          <p:nvPr>
            <p:ph type="pic" idx="1"/>
          </p:nvPr>
        </p:nvSpPr>
        <p:spPr>
          <a:xfrm>
            <a:off x="685800" y="466159"/>
            <a:ext cx="7772400" cy="3249241"/>
          </a:xfrm>
          <a:solidFill>
            <a:schemeClr val="bg2"/>
          </a:solidFill>
          <a:ln>
            <a:noFill/>
          </a:ln>
          <a:effectLst>
            <a:softEdge rad="12700"/>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r>
              <a:rPr lang="zh-CN" altLang="en-US"/>
              <a:t>单击图标添加图片</a:t>
            </a:r>
            <a:endParaRPr lang="en-US" dirty="0"/>
          </a:p>
        </p:txBody>
      </p:sp>
      <p:sp>
        <p:nvSpPr>
          <p:cNvPr id="5" name="Date Placeholder 4"/>
          <p:cNvSpPr>
            <a:spLocks noGrp="1"/>
          </p:cNvSpPr>
          <p:nvPr>
            <p:ph type="dt" sz="half" idx="10"/>
          </p:nvPr>
        </p:nvSpPr>
        <p:spPr>
          <a:xfrm>
            <a:off x="457200" y="4768096"/>
            <a:ext cx="2133600" cy="273892"/>
          </a:xfrm>
          <a:prstGeom prst="rect">
            <a:avLst/>
          </a:prstGeom>
        </p:spPr>
        <p:txBody>
          <a:bodyPr/>
          <a:lstStyle/>
          <a:p>
            <a:fld id="{AD03F8B0-DC90-4F24-9965-B99CE2D39518}" type="datetimeFigureOut">
              <a:rPr lang="zh-CN" altLang="en-US" smtClean="0"/>
              <a:t>2024/9/6</a:t>
            </a:fld>
            <a:endParaRPr lang="zh-CN" altLang="en-US"/>
          </a:p>
        </p:txBody>
      </p:sp>
      <p:sp>
        <p:nvSpPr>
          <p:cNvPr id="7" name="Slide Number Placeholder 6"/>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10" name="Rectangle 9"/>
          <p:cNvSpPr/>
          <p:nvPr userDrawn="1"/>
        </p:nvSpPr>
        <p:spPr>
          <a:xfrm>
            <a:off x="685800" y="3715400"/>
            <a:ext cx="7772400" cy="1028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userDrawn="1"/>
        </p:nvSpPr>
        <p:spPr>
          <a:xfrm>
            <a:off x="761999" y="3772560"/>
            <a:ext cx="7600765" cy="902351"/>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ooter Placeholder 5"/>
          <p:cNvSpPr>
            <a:spLocks noGrp="1"/>
          </p:cNvSpPr>
          <p:nvPr>
            <p:ph type="ftr" sz="quarter" idx="11"/>
          </p:nvPr>
        </p:nvSpPr>
        <p:spPr>
          <a:xfrm>
            <a:off x="1130935" y="4768096"/>
            <a:ext cx="7621905" cy="273892"/>
          </a:xfrm>
        </p:spPr>
        <p:txBody>
          <a:bodyPr/>
          <a:lstStyle/>
          <a:p>
            <a:endParaRPr lang="zh-CN" altLang="en-US"/>
          </a:p>
        </p:txBody>
      </p:sp>
      <p:sp>
        <p:nvSpPr>
          <p:cNvPr id="13" name="Rectangle 12"/>
          <p:cNvSpPr/>
          <p:nvPr userDrawn="1"/>
        </p:nvSpPr>
        <p:spPr>
          <a:xfrm>
            <a:off x="914400" y="4229840"/>
            <a:ext cx="7328514" cy="338831"/>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userDrawn="1"/>
        </p:nvSpPr>
        <p:spPr>
          <a:xfrm>
            <a:off x="605589" y="3806856"/>
            <a:ext cx="7946136" cy="823104"/>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 Placeholder 3"/>
          <p:cNvSpPr>
            <a:spLocks noGrp="1"/>
          </p:cNvSpPr>
          <p:nvPr>
            <p:ph type="body" sz="half" idx="2"/>
          </p:nvPr>
        </p:nvSpPr>
        <p:spPr>
          <a:xfrm>
            <a:off x="956289" y="4243159"/>
            <a:ext cx="7244736" cy="301339"/>
          </a:xfrm>
        </p:spPr>
        <p:txBody>
          <a:bodyPr anchor="ctr">
            <a:normAutofit/>
          </a:bodyPr>
          <a:lstStyle>
            <a:lvl1pPr marL="0" indent="0" algn="ctr">
              <a:buNone/>
              <a:defRPr sz="1125" cap="all" spc="250" baseline="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a:t>单击此处编辑母版文本样式</a:t>
            </a:r>
          </a:p>
        </p:txBody>
      </p:sp>
      <p:sp>
        <p:nvSpPr>
          <p:cNvPr id="2" name="Title 1"/>
          <p:cNvSpPr>
            <a:spLocks noGrp="1"/>
          </p:cNvSpPr>
          <p:nvPr>
            <p:ph type="title"/>
          </p:nvPr>
        </p:nvSpPr>
        <p:spPr>
          <a:xfrm>
            <a:off x="914400" y="3829720"/>
            <a:ext cx="7328514" cy="392351"/>
          </a:xfrm>
        </p:spPr>
        <p:txBody>
          <a:bodyPr anchor="ctr" anchorCtr="0"/>
          <a:lstStyle>
            <a:lvl1pPr algn="ctr">
              <a:defRPr sz="1500" b="0">
                <a:solidFill>
                  <a:schemeClr val="accent1">
                    <a:lumMod val="75000"/>
                  </a:schemeClr>
                </a:solidFill>
              </a:defRPr>
            </a:lvl1pPr>
          </a:lstStyle>
          <a:p>
            <a:r>
              <a:rPr lang="zh-CN" altLang="en-US"/>
              <a:t>单击此处编辑母版标题样式</a:t>
            </a:r>
            <a:endParaRPr lang="en-US" dirty="0"/>
          </a:p>
        </p:txBody>
      </p:sp>
      <p:sp>
        <p:nvSpPr>
          <p:cNvPr id="15" name="文本框 14"/>
          <p:cNvSpPr txBox="1"/>
          <p:nvPr userDrawn="1"/>
        </p:nvSpPr>
        <p:spPr>
          <a:xfrm>
            <a:off x="259715" y="4811395"/>
            <a:ext cx="5773420" cy="245110"/>
          </a:xfrm>
          <a:prstGeom prst="rect">
            <a:avLst/>
          </a:prstGeom>
          <a:noFill/>
          <a:ln w="9525">
            <a:noFill/>
          </a:ln>
        </p:spPr>
        <p:txBody>
          <a:bodyPr wrap="square">
            <a:spAutoFit/>
          </a:bodyPr>
          <a:lstStyle/>
          <a:p>
            <a:pPr indent="0"/>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6" name="图片 15"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tags" Target="../tags/tag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ags" Target="../tags/tag4.xml"/><Relationship Id="rId2" Type="http://schemas.openxmlformats.org/officeDocument/2006/relationships/slideLayout" Target="../slideLayouts/slideLayout14.xml"/><Relationship Id="rId16" Type="http://schemas.openxmlformats.org/officeDocument/2006/relationships/tags" Target="../tags/tag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2.xml"/><Relationship Id="rId10" Type="http://schemas.openxmlformats.org/officeDocument/2006/relationships/slideLayout" Target="../slideLayouts/slideLayout22.xml"/><Relationship Id="rId19" Type="http://schemas.openxmlformats.org/officeDocument/2006/relationships/tags" Target="../tags/tag6.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ags" Target="../tags/tag63.xml"/><Relationship Id="rId18" Type="http://schemas.openxmlformats.org/officeDocument/2006/relationships/tags" Target="../tags/tag68.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17" Type="http://schemas.openxmlformats.org/officeDocument/2006/relationships/tags" Target="../tags/tag67.xml"/><Relationship Id="rId2" Type="http://schemas.openxmlformats.org/officeDocument/2006/relationships/slideLayout" Target="../slideLayouts/slideLayout26.xml"/><Relationship Id="rId16" Type="http://schemas.openxmlformats.org/officeDocument/2006/relationships/tags" Target="../tags/tag6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ags" Target="../tags/tag65.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ags" Target="../tags/tag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idx="1"/>
          </p:nvPr>
        </p:nvSpPr>
        <p:spPr>
          <a:xfrm>
            <a:off x="457200" y="1314680"/>
            <a:ext cx="8229600" cy="328074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6" name="Slide Number Placeholder 5"/>
          <p:cNvSpPr>
            <a:spLocks noGrp="1"/>
          </p:cNvSpPr>
          <p:nvPr>
            <p:ph type="sldNum" sz="quarter" idx="4"/>
          </p:nvPr>
        </p:nvSpPr>
        <p:spPr>
          <a:xfrm>
            <a:off x="6553200" y="4768096"/>
            <a:ext cx="2133600" cy="273892"/>
          </a:xfrm>
          <a:prstGeom prst="rect">
            <a:avLst/>
          </a:prstGeom>
        </p:spPr>
        <p:txBody>
          <a:bodyPr vert="horz" lIns="91440" tIns="45720" rIns="91440" bIns="45720" rtlCol="0" anchor="ctr"/>
          <a:lstStyle>
            <a:lvl1pPr algn="r">
              <a:defRPr sz="900">
                <a:solidFill>
                  <a:schemeClr val="tx2"/>
                </a:solidFill>
              </a:defRPr>
            </a:lvl1pPr>
          </a:lstStyle>
          <a:p>
            <a:fld id="{226A5DA0-3F0B-4660-9645-CD05A3FC641F}" type="slidenum">
              <a:rPr lang="zh-CN" altLang="en-US" smtClean="0"/>
              <a:t>‹#›</a:t>
            </a:fld>
            <a:endParaRPr lang="zh-CN" altLang="en-US"/>
          </a:p>
        </p:txBody>
      </p:sp>
      <p:sp>
        <p:nvSpPr>
          <p:cNvPr id="9" name="Rectangle 8"/>
          <p:cNvSpPr/>
          <p:nvPr userDrawn="1"/>
        </p:nvSpPr>
        <p:spPr>
          <a:xfrm>
            <a:off x="274320" y="208661"/>
            <a:ext cx="8595360" cy="994584"/>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350" kern="1200">
              <a:solidFill>
                <a:schemeClr val="lt1"/>
              </a:solidFill>
              <a:latin typeface="+mn-lt"/>
              <a:ea typeface="+mn-ea"/>
              <a:cs typeface="+mn-cs"/>
            </a:endParaRPr>
          </a:p>
        </p:txBody>
      </p:sp>
      <p:sp>
        <p:nvSpPr>
          <p:cNvPr id="10" name="Rectangle 9"/>
          <p:cNvSpPr/>
          <p:nvPr userDrawn="1"/>
        </p:nvSpPr>
        <p:spPr>
          <a:xfrm>
            <a:off x="372863" y="279695"/>
            <a:ext cx="8380520" cy="8390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426128" y="306333"/>
            <a:ext cx="8260672" cy="779707"/>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7" r:id="rId12"/>
  </p:sldLayoutIdLst>
  <p:txStyles>
    <p:titleStyle>
      <a:lvl1pPr algn="ctr" defTabSz="685800" rtl="0" eaLnBrk="1" latinLnBrk="0" hangingPunct="1">
        <a:spcBef>
          <a:spcPct val="0"/>
        </a:spcBef>
        <a:buNone/>
        <a:defRPr sz="2625" kern="1200" cap="all" baseline="0">
          <a:solidFill>
            <a:schemeClr val="accent1">
              <a:lumMod val="75000"/>
            </a:schemeClr>
          </a:solidFill>
          <a:latin typeface="+mj-lt"/>
          <a:ea typeface="+mj-ea"/>
          <a:cs typeface="+mj-cs"/>
        </a:defRPr>
      </a:lvl1pPr>
    </p:titleStyle>
    <p:bodyStyle>
      <a:lvl1pPr marL="257175" indent="-171450" algn="l" defTabSz="685800" rtl="0" eaLnBrk="1" latinLnBrk="0" hangingPunct="1">
        <a:spcBef>
          <a:spcPct val="15000"/>
        </a:spcBef>
        <a:buClr>
          <a:schemeClr val="accent1"/>
        </a:buClr>
        <a:buFont typeface="Arial" panose="020B0604020202020204" pitchFamily="34" charset="0"/>
        <a:buChar char="•"/>
        <a:defRPr sz="1800" kern="1200">
          <a:solidFill>
            <a:schemeClr val="tx2"/>
          </a:solidFill>
          <a:latin typeface="+mn-lt"/>
          <a:ea typeface="+mn-ea"/>
          <a:cs typeface="+mn-cs"/>
        </a:defRPr>
      </a:lvl1pPr>
      <a:lvl2pPr marL="480060" indent="-171450" algn="l" defTabSz="685800" rtl="0" eaLnBrk="1" latinLnBrk="0" hangingPunct="1">
        <a:spcBef>
          <a:spcPct val="15000"/>
        </a:spcBef>
        <a:buClr>
          <a:schemeClr val="accent2"/>
        </a:buClr>
        <a:buFont typeface="Arial" panose="020B0604020202020204" pitchFamily="34" charset="0"/>
        <a:buChar char="•"/>
        <a:defRPr sz="1500" kern="1200">
          <a:solidFill>
            <a:schemeClr val="tx2"/>
          </a:solidFill>
          <a:latin typeface="+mn-lt"/>
          <a:ea typeface="+mn-ea"/>
          <a:cs typeface="+mn-cs"/>
        </a:defRPr>
      </a:lvl2pPr>
      <a:lvl3pPr marL="685800" indent="-171450" algn="l" defTabSz="685800" rtl="0" eaLnBrk="1" latinLnBrk="0" hangingPunct="1">
        <a:spcBef>
          <a:spcPct val="15000"/>
        </a:spcBef>
        <a:buClr>
          <a:schemeClr val="accent3"/>
        </a:buClr>
        <a:buFont typeface="Arial" panose="020B0604020202020204" pitchFamily="34" charset="0"/>
        <a:buChar char="•"/>
        <a:defRPr sz="1350" kern="1200">
          <a:solidFill>
            <a:schemeClr val="tx2"/>
          </a:solidFill>
          <a:latin typeface="+mn-lt"/>
          <a:ea typeface="+mn-ea"/>
          <a:cs typeface="+mn-cs"/>
        </a:defRPr>
      </a:lvl3pPr>
      <a:lvl4pPr marL="960120" indent="-171450" algn="l" defTabSz="685800" rtl="0" eaLnBrk="1" latinLnBrk="0" hangingPunct="1">
        <a:spcBef>
          <a:spcPct val="15000"/>
        </a:spcBef>
        <a:buClr>
          <a:schemeClr val="accent4"/>
        </a:buClr>
        <a:buFont typeface="Arial" panose="020B0604020202020204" pitchFamily="34" charset="0"/>
        <a:buChar char="•"/>
        <a:defRPr sz="1200" kern="1200">
          <a:solidFill>
            <a:schemeClr val="tx2"/>
          </a:solidFill>
          <a:latin typeface="+mn-lt"/>
          <a:ea typeface="+mn-ea"/>
          <a:cs typeface="+mn-cs"/>
        </a:defRPr>
      </a:lvl4pPr>
      <a:lvl5pPr marL="1165860" indent="-171450" algn="l" defTabSz="685800" rtl="0" eaLnBrk="1" latinLnBrk="0" hangingPunct="1">
        <a:spcBef>
          <a:spcPct val="15000"/>
        </a:spcBef>
        <a:buClr>
          <a:schemeClr val="accent5"/>
        </a:buClr>
        <a:buFont typeface="Arial" panose="020B0604020202020204" pitchFamily="34" charset="0"/>
        <a:buChar char="•"/>
        <a:defRPr sz="1200" kern="1200" baseline="0">
          <a:solidFill>
            <a:schemeClr val="tx2"/>
          </a:solidFill>
          <a:latin typeface="+mn-lt"/>
          <a:ea typeface="+mn-ea"/>
          <a:cs typeface="+mn-cs"/>
        </a:defRPr>
      </a:lvl5pPr>
      <a:lvl6pPr marL="1303020" indent="-137160" algn="l" defTabSz="685800" rtl="0" eaLnBrk="1" latinLnBrk="0" hangingPunct="1">
        <a:spcBef>
          <a:spcPct val="15000"/>
        </a:spcBef>
        <a:buClr>
          <a:schemeClr val="accent1"/>
        </a:buClr>
        <a:buFont typeface="Arial" panose="020B0604020202020204" pitchFamily="34" charset="0"/>
        <a:buChar char="•"/>
        <a:defRPr sz="1050" kern="1200">
          <a:solidFill>
            <a:schemeClr val="tx2"/>
          </a:solidFill>
          <a:latin typeface="+mn-lt"/>
          <a:ea typeface="+mn-ea"/>
          <a:cs typeface="+mn-cs"/>
        </a:defRPr>
      </a:lvl6pPr>
      <a:lvl7pPr marL="1508760" indent="-137160" algn="l" defTabSz="685800" rtl="0" eaLnBrk="1" latinLnBrk="0" hangingPunct="1">
        <a:spcBef>
          <a:spcPct val="15000"/>
        </a:spcBef>
        <a:buClr>
          <a:schemeClr val="accent2"/>
        </a:buClr>
        <a:buFont typeface="Arial" panose="020B0604020202020204" pitchFamily="34" charset="0"/>
        <a:buChar char="•"/>
        <a:defRPr sz="1050" kern="1200">
          <a:solidFill>
            <a:schemeClr val="tx2"/>
          </a:solidFill>
          <a:latin typeface="+mn-lt"/>
          <a:ea typeface="+mn-ea"/>
          <a:cs typeface="+mn-cs"/>
        </a:defRPr>
      </a:lvl7pPr>
      <a:lvl8pPr marL="1645920" indent="-137160" algn="l" defTabSz="685800" rtl="0" eaLnBrk="1" latinLnBrk="0" hangingPunct="1">
        <a:spcBef>
          <a:spcPct val="15000"/>
        </a:spcBef>
        <a:buClr>
          <a:schemeClr val="accent3"/>
        </a:buClr>
        <a:buFont typeface="Arial" panose="020B0604020202020204" pitchFamily="34" charset="0"/>
        <a:buChar char="•"/>
        <a:defRPr sz="1050" kern="1200">
          <a:solidFill>
            <a:schemeClr val="tx2"/>
          </a:solidFill>
          <a:latin typeface="+mn-lt"/>
          <a:ea typeface="+mn-ea"/>
          <a:cs typeface="+mn-cs"/>
        </a:defRPr>
      </a:lvl8pPr>
      <a:lvl9pPr marL="1783080" indent="-137160" algn="l" defTabSz="685800" rtl="0" eaLnBrk="1" latinLnBrk="0" hangingPunct="1">
        <a:spcBef>
          <a:spcPct val="15000"/>
        </a:spcBef>
        <a:buClr>
          <a:schemeClr val="accent4"/>
        </a:buClr>
        <a:buFont typeface="Arial" panose="020B0604020202020204" pitchFamily="34" charset="0"/>
        <a:buChar char="•"/>
        <a:defRPr sz="105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456300" y="456356"/>
            <a:ext cx="8226900" cy="529265"/>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456300" y="1117938"/>
            <a:ext cx="8226900" cy="3569841"/>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459000" y="4736385"/>
            <a:ext cx="2025000" cy="237629"/>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2024/9/6</a:t>
            </a:fld>
            <a:endParaRPr lang="zh-CN" altLang="en-US"/>
          </a:p>
        </p:txBody>
      </p:sp>
      <p:sp>
        <p:nvSpPr>
          <p:cNvPr id="5" name="页脚占位符 4"/>
          <p:cNvSpPr>
            <a:spLocks noGrp="1"/>
          </p:cNvSpPr>
          <p:nvPr>
            <p:ph type="ftr" sz="quarter" idx="3"/>
            <p:custDataLst>
              <p:tags r:id="rId18"/>
            </p:custDataLst>
          </p:nvPr>
        </p:nvSpPr>
        <p:spPr>
          <a:xfrm>
            <a:off x="3087000" y="4736385"/>
            <a:ext cx="2970000" cy="237629"/>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6658200" y="4736385"/>
            <a:ext cx="2025000" cy="237629"/>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456300" y="456356"/>
            <a:ext cx="8226900" cy="529265"/>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456300" y="1117938"/>
            <a:ext cx="8226900" cy="3569841"/>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459000" y="4736385"/>
            <a:ext cx="2025000" cy="237629"/>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r>
              <a:rPr lang="zh-CN" altLang="en-US"/>
              <a:t>本课程</a:t>
            </a:r>
          </a:p>
        </p:txBody>
      </p:sp>
      <p:sp>
        <p:nvSpPr>
          <p:cNvPr id="5" name="页脚占位符 4"/>
          <p:cNvSpPr>
            <a:spLocks noGrp="1"/>
          </p:cNvSpPr>
          <p:nvPr>
            <p:ph type="ftr" sz="quarter" idx="3"/>
            <p:custDataLst>
              <p:tags r:id="rId17"/>
            </p:custDataLst>
          </p:nvPr>
        </p:nvSpPr>
        <p:spPr>
          <a:xfrm>
            <a:off x="3087000" y="4736385"/>
            <a:ext cx="2970000" cy="237629"/>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6658200" y="4736385"/>
            <a:ext cx="2025000" cy="237629"/>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15"/>
          <p:cNvSpPr/>
          <p:nvPr/>
        </p:nvSpPr>
        <p:spPr>
          <a:xfrm rot="2700000">
            <a:off x="3696919" y="2606898"/>
            <a:ext cx="5073200" cy="5073200"/>
          </a:xfrm>
          <a:custGeom>
            <a:avLst/>
            <a:gdLst>
              <a:gd name="connsiteX0" fmla="*/ 210727 w 6764267"/>
              <a:gd name="connsiteY0" fmla="*/ 210726 h 6764267"/>
              <a:gd name="connsiteX1" fmla="*/ 719464 w 6764267"/>
              <a:gd name="connsiteY1" fmla="*/ 0 h 6764267"/>
              <a:gd name="connsiteX2" fmla="*/ 6764267 w 6764267"/>
              <a:gd name="connsiteY2" fmla="*/ 0 h 6764267"/>
              <a:gd name="connsiteX3" fmla="*/ 0 w 6764267"/>
              <a:gd name="connsiteY3" fmla="*/ 6764267 h 6764267"/>
              <a:gd name="connsiteX4" fmla="*/ 0 w 6764267"/>
              <a:gd name="connsiteY4" fmla="*/ 719463 h 6764267"/>
              <a:gd name="connsiteX5" fmla="*/ 210727 w 6764267"/>
              <a:gd name="connsiteY5" fmla="*/ 210726 h 6764267"/>
              <a:gd name="connsiteX0-1" fmla="*/ 210727 w 6764267"/>
              <a:gd name="connsiteY0-2" fmla="*/ 210726 h 6764267"/>
              <a:gd name="connsiteX1-3" fmla="*/ 719464 w 6764267"/>
              <a:gd name="connsiteY1-4" fmla="*/ 0 h 6764267"/>
              <a:gd name="connsiteX2-5" fmla="*/ 6764267 w 6764267"/>
              <a:gd name="connsiteY2-6" fmla="*/ 0 h 6764267"/>
              <a:gd name="connsiteX3-7" fmla="*/ 3308399 w 6764267"/>
              <a:gd name="connsiteY3-8" fmla="*/ 3454528 h 6764267"/>
              <a:gd name="connsiteX4-9" fmla="*/ 0 w 6764267"/>
              <a:gd name="connsiteY4-10" fmla="*/ 6764267 h 6764267"/>
              <a:gd name="connsiteX5-11" fmla="*/ 0 w 6764267"/>
              <a:gd name="connsiteY5-12" fmla="*/ 719463 h 6764267"/>
              <a:gd name="connsiteX6" fmla="*/ 210727 w 6764267"/>
              <a:gd name="connsiteY6" fmla="*/ 210726 h 6764267"/>
              <a:gd name="connsiteX0-13" fmla="*/ 3308399 w 6764267"/>
              <a:gd name="connsiteY0-14" fmla="*/ 3454528 h 6764267"/>
              <a:gd name="connsiteX1-15" fmla="*/ 0 w 6764267"/>
              <a:gd name="connsiteY1-16" fmla="*/ 6764267 h 6764267"/>
              <a:gd name="connsiteX2-17" fmla="*/ 0 w 6764267"/>
              <a:gd name="connsiteY2-18" fmla="*/ 719463 h 6764267"/>
              <a:gd name="connsiteX3-19" fmla="*/ 210727 w 6764267"/>
              <a:gd name="connsiteY3-20" fmla="*/ 210726 h 6764267"/>
              <a:gd name="connsiteX4-21" fmla="*/ 719464 w 6764267"/>
              <a:gd name="connsiteY4-22" fmla="*/ 0 h 6764267"/>
              <a:gd name="connsiteX5-23" fmla="*/ 6764267 w 6764267"/>
              <a:gd name="connsiteY5-24" fmla="*/ 0 h 6764267"/>
              <a:gd name="connsiteX6-25" fmla="*/ 3399839 w 6764267"/>
              <a:gd name="connsiteY6-26" fmla="*/ 3545968 h 6764267"/>
              <a:gd name="connsiteX0-27" fmla="*/ 3308399 w 6764267"/>
              <a:gd name="connsiteY0-28" fmla="*/ 3454528 h 6764267"/>
              <a:gd name="connsiteX1-29" fmla="*/ 0 w 6764267"/>
              <a:gd name="connsiteY1-30" fmla="*/ 6764267 h 6764267"/>
              <a:gd name="connsiteX2-31" fmla="*/ 0 w 6764267"/>
              <a:gd name="connsiteY2-32" fmla="*/ 719463 h 6764267"/>
              <a:gd name="connsiteX3-33" fmla="*/ 210727 w 6764267"/>
              <a:gd name="connsiteY3-34" fmla="*/ 210726 h 6764267"/>
              <a:gd name="connsiteX4-35" fmla="*/ 719464 w 6764267"/>
              <a:gd name="connsiteY4-36" fmla="*/ 0 h 6764267"/>
              <a:gd name="connsiteX5-37" fmla="*/ 6764267 w 6764267"/>
              <a:gd name="connsiteY5-38" fmla="*/ 0 h 6764267"/>
              <a:gd name="connsiteX0-39" fmla="*/ 0 w 6764267"/>
              <a:gd name="connsiteY0-40" fmla="*/ 6764267 h 6764267"/>
              <a:gd name="connsiteX1-41" fmla="*/ 0 w 6764267"/>
              <a:gd name="connsiteY1-42" fmla="*/ 719463 h 6764267"/>
              <a:gd name="connsiteX2-43" fmla="*/ 210727 w 6764267"/>
              <a:gd name="connsiteY2-44" fmla="*/ 210726 h 6764267"/>
              <a:gd name="connsiteX3-45" fmla="*/ 719464 w 6764267"/>
              <a:gd name="connsiteY3-46" fmla="*/ 0 h 6764267"/>
              <a:gd name="connsiteX4-47" fmla="*/ 6764267 w 6764267"/>
              <a:gd name="connsiteY4-48" fmla="*/ 0 h 67642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64267" h="6764267">
                <a:moveTo>
                  <a:pt x="0" y="6764267"/>
                </a:moveTo>
                <a:lnTo>
                  <a:pt x="0" y="719463"/>
                </a:lnTo>
                <a:cubicBezTo>
                  <a:pt x="0" y="520789"/>
                  <a:pt x="80529" y="340923"/>
                  <a:pt x="210727" y="210726"/>
                </a:cubicBezTo>
                <a:cubicBezTo>
                  <a:pt x="340924" y="80529"/>
                  <a:pt x="520790" y="0"/>
                  <a:pt x="719464" y="0"/>
                </a:cubicBezTo>
                <a:lnTo>
                  <a:pt x="6764267" y="0"/>
                </a:lnTo>
              </a:path>
            </a:pathLst>
          </a:custGeom>
          <a:ln w="1524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28" name="图片占位符 27"/>
          <p:cNvPicPr>
            <a:picLocks noGrp="1" noChangeAspect="1"/>
          </p:cNvPicPr>
          <p:nvPr>
            <p:ph type="pic" sz="quarter" idx="12"/>
          </p:nvPr>
        </p:nvPicPr>
        <p:blipFill>
          <a:blip r:embed="rId3" cstate="screen"/>
          <a:srcRect/>
          <a:stretch>
            <a:fillRect/>
          </a:stretch>
        </p:blipFill>
        <p:spPr>
          <a:xfrm>
            <a:off x="8168095" y="2509080"/>
            <a:ext cx="975905" cy="2302049"/>
          </a:xfrm>
        </p:spPr>
      </p:pic>
      <p:pic>
        <p:nvPicPr>
          <p:cNvPr id="26" name="图片占位符 25"/>
          <p:cNvPicPr>
            <a:picLocks noGrp="1" noChangeAspect="1"/>
          </p:cNvPicPr>
          <p:nvPr>
            <p:ph type="pic" sz="quarter" idx="11"/>
          </p:nvPr>
        </p:nvPicPr>
        <p:blipFill>
          <a:blip r:embed="rId4" cstate="screen"/>
          <a:srcRect/>
          <a:stretch>
            <a:fillRect/>
          </a:stretch>
        </p:blipFill>
        <p:spPr/>
      </p:pic>
      <p:pic>
        <p:nvPicPr>
          <p:cNvPr id="21" name="图片占位符 20"/>
          <p:cNvPicPr>
            <a:picLocks noGrp="1" noChangeAspect="1"/>
          </p:cNvPicPr>
          <p:nvPr>
            <p:ph type="pic" sz="quarter" idx="10"/>
          </p:nvPr>
        </p:nvPicPr>
        <p:blipFill>
          <a:blip r:embed="rId5" cstate="screen"/>
          <a:srcRect/>
          <a:stretch>
            <a:fillRect/>
          </a:stretch>
        </p:blipFill>
        <p:spPr/>
      </p:pic>
      <p:sp>
        <p:nvSpPr>
          <p:cNvPr id="29" name="文本框 28"/>
          <p:cNvSpPr txBox="1"/>
          <p:nvPr/>
        </p:nvSpPr>
        <p:spPr>
          <a:xfrm>
            <a:off x="510064" y="1292543"/>
            <a:ext cx="5075873" cy="461665"/>
          </a:xfrm>
          <a:prstGeom prst="rect">
            <a:avLst/>
          </a:prstGeom>
          <a:noFill/>
        </p:spPr>
        <p:txBody>
          <a:bodyPr wrap="square" rtlCol="0">
            <a:spAutoFit/>
          </a:bodyPr>
          <a:lstStyle>
            <a:defPPr>
              <a:defRPr lang="zh-CN"/>
            </a:defPPr>
            <a:lvl1pPr>
              <a:defRPr sz="2800" b="1">
                <a:solidFill>
                  <a:schemeClr val="accent1"/>
                </a:solidFill>
              </a:defRPr>
            </a:lvl1pPr>
          </a:lstStyle>
          <a:p>
            <a:r>
              <a:rPr lang="zh-CN" altLang="en-US" sz="2400" dirty="0">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北京市丰台区成人职业技能培训学校</a:t>
            </a:r>
          </a:p>
        </p:txBody>
      </p:sp>
      <p:grpSp>
        <p:nvGrpSpPr>
          <p:cNvPr id="5" name="组合 4"/>
          <p:cNvGrpSpPr/>
          <p:nvPr/>
        </p:nvGrpSpPr>
        <p:grpSpPr>
          <a:xfrm>
            <a:off x="-137518" y="1730046"/>
            <a:ext cx="5313045" cy="2398589"/>
            <a:chOff x="631504" y="3193779"/>
            <a:chExt cx="1584325" cy="420772"/>
          </a:xfrm>
        </p:grpSpPr>
        <p:sp>
          <p:nvSpPr>
            <p:cNvPr id="6" name="矩形: 圆角 29"/>
            <p:cNvSpPr/>
            <p:nvPr/>
          </p:nvSpPr>
          <p:spPr>
            <a:xfrm>
              <a:off x="703573" y="3193779"/>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文本框 6"/>
            <p:cNvSpPr txBox="1"/>
            <p:nvPr/>
          </p:nvSpPr>
          <p:spPr>
            <a:xfrm>
              <a:off x="631504" y="3274404"/>
              <a:ext cx="1584325" cy="340147"/>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r>
                <a:rPr lang="zh-CN" altLang="en-US" sz="4000" dirty="0">
                  <a:solidFill>
                    <a:srgbClr val="152751"/>
                  </a:solidFill>
                  <a:latin typeface="微软雅黑" panose="020B0503020204020204" pitchFamily="34" charset="-122"/>
                  <a:ea typeface="微软雅黑" panose="020B0503020204020204" pitchFamily="34" charset="-122"/>
                  <a:sym typeface="+mn-ea"/>
                </a:rPr>
                <a:t>中级经济师</a:t>
              </a:r>
              <a:endParaRPr lang="en-US" altLang="zh-CN" sz="4000" dirty="0">
                <a:solidFill>
                  <a:srgbClr val="152751"/>
                </a:solidFill>
                <a:latin typeface="微软雅黑" panose="020B0503020204020204" pitchFamily="34" charset="-122"/>
                <a:ea typeface="微软雅黑" panose="020B0503020204020204" pitchFamily="34" charset="-122"/>
                <a:sym typeface="+mn-ea"/>
              </a:endParaRPr>
            </a:p>
            <a:p>
              <a:r>
                <a:rPr lang="zh-CN" altLang="en-US" sz="4000" dirty="0">
                  <a:solidFill>
                    <a:srgbClr val="152751"/>
                  </a:solidFill>
                  <a:latin typeface="微软雅黑" panose="020B0503020204020204" pitchFamily="34" charset="-122"/>
                  <a:ea typeface="微软雅黑" panose="020B0503020204020204" pitchFamily="34" charset="-122"/>
                  <a:sym typeface="+mn-ea"/>
                </a:rPr>
                <a:t>工商管理专业知识与</a:t>
              </a:r>
              <a:r>
                <a:rPr lang="en-US" altLang="zh-CN" sz="4000" dirty="0">
                  <a:solidFill>
                    <a:srgbClr val="152751"/>
                  </a:solidFill>
                  <a:latin typeface="微软雅黑" panose="020B0503020204020204" pitchFamily="34" charset="-122"/>
                  <a:ea typeface="微软雅黑" panose="020B0503020204020204" pitchFamily="34" charset="-122"/>
                  <a:sym typeface="+mn-ea"/>
                </a:rPr>
                <a:t>       </a:t>
              </a:r>
              <a:r>
                <a:rPr lang="zh-CN" altLang="en-US" sz="4000" dirty="0">
                  <a:solidFill>
                    <a:srgbClr val="152751"/>
                  </a:solidFill>
                  <a:latin typeface="微软雅黑" panose="020B0503020204020204" pitchFamily="34" charset="-122"/>
                  <a:ea typeface="微软雅黑" panose="020B0503020204020204" pitchFamily="34" charset="-122"/>
                  <a:sym typeface="+mn-ea"/>
                </a:rPr>
                <a:t>实务</a:t>
              </a:r>
              <a:endParaRPr lang="zh-CN" altLang="en-US" sz="4000" dirty="0">
                <a:solidFill>
                  <a:srgbClr val="152751"/>
                </a:solidFill>
                <a:latin typeface="微软雅黑" panose="020B0503020204020204" pitchFamily="34" charset="-122"/>
                <a:ea typeface="微软雅黑" panose="020B0503020204020204" pitchFamily="34" charset="-122"/>
                <a:cs typeface="+mn-ea"/>
                <a:sym typeface="+mn-ea"/>
              </a:endParaRPr>
            </a:p>
          </p:txBody>
        </p:sp>
      </p:grpSp>
      <p:pic>
        <p:nvPicPr>
          <p:cNvPr id="8" name="图片 7" descr="123456"/>
          <p:cNvPicPr>
            <a:picLocks noChangeAspect="1"/>
          </p:cNvPicPr>
          <p:nvPr/>
        </p:nvPicPr>
        <p:blipFill>
          <a:blip r:embed="rId6"/>
          <a:stretch>
            <a:fillRect/>
          </a:stretch>
        </p:blipFill>
        <p:spPr>
          <a:xfrm>
            <a:off x="345281" y="405765"/>
            <a:ext cx="730568" cy="730568"/>
          </a:xfrm>
          <a:prstGeom prst="rect">
            <a:avLst/>
          </a:prstGeom>
        </p:spPr>
      </p:pic>
      <p:sp>
        <p:nvSpPr>
          <p:cNvPr id="14" name="文本框 13"/>
          <p:cNvSpPr txBox="1"/>
          <p:nvPr/>
        </p:nvSpPr>
        <p:spPr>
          <a:xfrm>
            <a:off x="4027647" y="4366737"/>
            <a:ext cx="3451384" cy="507831"/>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2700" dirty="0">
                <a:solidFill>
                  <a:schemeClr val="bg1"/>
                </a:solidFill>
                <a:latin typeface="华文中宋" panose="02010600040101010101" charset="-122"/>
                <a:ea typeface="华文中宋" panose="02010600040101010101" charset="-122"/>
                <a:cs typeface="华文中宋" panose="02010600040101010101" charset="-122"/>
              </a:rPr>
              <a:t>求实创新  自强不息</a:t>
            </a:r>
          </a:p>
        </p:txBody>
      </p:sp>
    </p:spTree>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3" decel="10000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1+#ppt_w/2"/>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1+#ppt_w/2"/>
                                          </p:val>
                                        </p:tav>
                                        <p:tav tm="100000">
                                          <p:val>
                                            <p:strVal val="#ppt_x"/>
                                          </p:val>
                                        </p:tav>
                                      </p:tavLst>
                                    </p:anim>
                                    <p:anim calcmode="lin" valueType="num">
                                      <p:cBhvr additive="base">
                                        <p:cTn id="16" dur="10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decel="9500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0-#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、商品盘点管理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）商品盘点的目的和内容</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商品盘点的目的主要是清查实际库存量，帮助企业计算资产损益和发现仓库中存在的问题。</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商品盘点的内容主要包括数量检查、质量检查、安全检查、保管条件检查等。</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）商品盘点的方法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账面盘点法和现货盘点法</a:t>
            </a: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4903047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ts val="2700"/>
              </a:lnSpc>
            </a:pPr>
            <a:r>
              <a:rPr lang="en-US" altLang="zh-CN" dirty="0">
                <a:solidFill>
                  <a:schemeClr val="tx1"/>
                </a:solidFill>
                <a:latin typeface="微软雅黑" panose="020B0503020204020204" pitchFamily="34" charset="-122"/>
                <a:ea typeface="微软雅黑" panose="020B0503020204020204" pitchFamily="34" charset="-122"/>
              </a:rPr>
              <a:t>11</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影响企业生产能力的因素有</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p>
          <a:p>
            <a:pPr>
              <a:lnSpc>
                <a:spcPts val="2700"/>
              </a:lnSpc>
            </a:pP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品牌资产的价值</a:t>
            </a:r>
          </a:p>
          <a:p>
            <a:pPr>
              <a:lnSpc>
                <a:spcPts val="2700"/>
              </a:lnSpc>
            </a:pP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固定资产的工作时间</a:t>
            </a:r>
          </a:p>
          <a:p>
            <a:pPr>
              <a:lnSpc>
                <a:spcPts val="2700"/>
              </a:lnSpc>
            </a:pP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固定资产的数量</a:t>
            </a:r>
          </a:p>
          <a:p>
            <a:pPr>
              <a:lnSpc>
                <a:spcPts val="2700"/>
              </a:lnSpc>
            </a:pP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固定资产的生产效率</a:t>
            </a:r>
          </a:p>
          <a:p>
            <a:pPr>
              <a:lnSpc>
                <a:spcPts val="2700"/>
              </a:lnSpc>
            </a:pP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流动资产的变现时间</a:t>
            </a:r>
          </a:p>
          <a:p>
            <a:pPr algn="just">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391565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12</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下列生产指标中，属于成批轮番生产企业期量标准的有</a:t>
            </a:r>
            <a:r>
              <a:rPr lang="en-US" altLang="zh-CN" dirty="0">
                <a:solidFill>
                  <a:schemeClr val="tx1"/>
                </a:solidFill>
                <a:latin typeface="微软雅黑" panose="020B0503020204020204" pitchFamily="34" charset="-122"/>
                <a:ea typeface="微软雅黑" panose="020B0503020204020204" pitchFamily="34" charset="-122"/>
              </a:rPr>
              <a:t>(    )</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生产间隔期</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生产周期</a:t>
            </a:r>
            <a:r>
              <a:rPr lang="en-US" altLang="zh-CN" dirty="0">
                <a:solidFill>
                  <a:schemeClr val="tx1"/>
                </a:solidFill>
                <a:latin typeface="微软雅黑" panose="020B0503020204020204" pitchFamily="34" charset="-122"/>
                <a:ea typeface="微软雅黑" panose="020B0503020204020204" pitchFamily="34" charset="-122"/>
              </a:rPr>
              <a:t>   C.</a:t>
            </a:r>
            <a:r>
              <a:rPr lang="zh-CN" altLang="zh-CN" dirty="0">
                <a:solidFill>
                  <a:schemeClr val="tx1"/>
                </a:solidFill>
                <a:latin typeface="微软雅黑" panose="020B0503020204020204" pitchFamily="34" charset="-122"/>
                <a:ea typeface="微软雅黑" panose="020B0503020204020204" pitchFamily="34" charset="-122"/>
              </a:rPr>
              <a:t>生产提前期</a:t>
            </a:r>
            <a:r>
              <a:rPr lang="en-US" altLang="zh-CN" dirty="0">
                <a:solidFill>
                  <a:schemeClr val="tx1"/>
                </a:solidFill>
                <a:latin typeface="微软雅黑" panose="020B0503020204020204" pitchFamily="34" charset="-122"/>
                <a:ea typeface="微软雅黑" panose="020B0503020204020204" pitchFamily="34" charset="-122"/>
              </a:rPr>
              <a:t>   D.</a:t>
            </a:r>
            <a:r>
              <a:rPr lang="zh-CN" altLang="zh-CN" dirty="0">
                <a:solidFill>
                  <a:schemeClr val="tx1"/>
                </a:solidFill>
                <a:latin typeface="微软雅黑" panose="020B0503020204020204" pitchFamily="34" charset="-122"/>
                <a:ea typeface="微软雅黑" panose="020B0503020204020204" pitchFamily="34" charset="-122"/>
              </a:rPr>
              <a:t>批量</a:t>
            </a:r>
            <a:r>
              <a:rPr lang="en-US" altLang="zh-CN" dirty="0">
                <a:solidFill>
                  <a:schemeClr val="tx1"/>
                </a:solidFill>
                <a:latin typeface="微软雅黑" panose="020B0503020204020204" pitchFamily="34" charset="-122"/>
                <a:ea typeface="微软雅黑" panose="020B0503020204020204" pitchFamily="34" charset="-122"/>
              </a:rPr>
              <a:t>   E.</a:t>
            </a:r>
            <a:r>
              <a:rPr lang="zh-CN" altLang="zh-CN" dirty="0">
                <a:solidFill>
                  <a:schemeClr val="tx1"/>
                </a:solidFill>
                <a:latin typeface="微软雅黑" panose="020B0503020204020204" pitchFamily="34" charset="-122"/>
                <a:ea typeface="微软雅黑" panose="020B0503020204020204" pitchFamily="34" charset="-122"/>
              </a:rPr>
              <a:t>节拍</a:t>
            </a:r>
            <a:endParaRPr lang="en-US" altLang="zh-CN" dirty="0">
              <a:solidFill>
                <a:schemeClr val="tx1"/>
              </a:solidFill>
              <a:latin typeface="微软雅黑" panose="020B0503020204020204" pitchFamily="34" charset="-122"/>
              <a:ea typeface="微软雅黑" panose="020B0503020204020204" pitchFamily="34" charset="-122"/>
            </a:endParaRP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13</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生产控制的基本程序主要包括（   ）</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确定控制的标准 </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根据标准检验实际执行情况</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编制生产计划 </a:t>
            </a:r>
            <a:r>
              <a:rPr lang="en-US" altLang="zh-CN" dirty="0">
                <a:solidFill>
                  <a:schemeClr val="tx1"/>
                </a:solidFill>
                <a:latin typeface="微软雅黑" panose="020B0503020204020204" pitchFamily="34" charset="-122"/>
                <a:ea typeface="微软雅黑" panose="020B0503020204020204" pitchFamily="34" charset="-122"/>
              </a:rPr>
              <a:t>      D.</a:t>
            </a:r>
            <a:r>
              <a:rPr lang="zh-CN" altLang="zh-CN" dirty="0">
                <a:solidFill>
                  <a:schemeClr val="tx1"/>
                </a:solidFill>
                <a:latin typeface="微软雅黑" panose="020B0503020204020204" pitchFamily="34" charset="-122"/>
                <a:ea typeface="微软雅黑" panose="020B0503020204020204" pitchFamily="34" charset="-122"/>
              </a:rPr>
              <a:t>控制决策</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实施执行</a:t>
            </a:r>
          </a:p>
          <a:p>
            <a:pPr>
              <a:lnSpc>
                <a:spcPts val="2700"/>
              </a:lnSpc>
            </a:pPr>
            <a:endParaRPr lang="zh-CN" altLang="zh-CN" dirty="0">
              <a:solidFill>
                <a:schemeClr val="tx1"/>
              </a:solidFill>
              <a:latin typeface="微软雅黑" panose="020B0503020204020204" pitchFamily="34" charset="-122"/>
              <a:ea typeface="微软雅黑" panose="020B0503020204020204" pitchFamily="34" charset="-122"/>
            </a:endParaRPr>
          </a:p>
          <a:p>
            <a:pPr>
              <a:lnSpc>
                <a:spcPts val="2700"/>
              </a:lnSpc>
            </a:pP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7612482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14</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绿色物流包括</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集约资源 </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绿色运输</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对流运输 </a:t>
            </a:r>
            <a:r>
              <a:rPr lang="en-US" altLang="zh-CN" dirty="0">
                <a:solidFill>
                  <a:schemeClr val="tx1"/>
                </a:solidFill>
                <a:latin typeface="微软雅黑" panose="020B0503020204020204" pitchFamily="34" charset="-122"/>
                <a:ea typeface="微软雅黑" panose="020B0503020204020204" pitchFamily="34" charset="-122"/>
              </a:rPr>
              <a:t>       D.</a:t>
            </a:r>
            <a:r>
              <a:rPr lang="zh-CN" altLang="zh-CN" dirty="0">
                <a:solidFill>
                  <a:schemeClr val="tx1"/>
                </a:solidFill>
                <a:latin typeface="微软雅黑" panose="020B0503020204020204" pitchFamily="34" charset="-122"/>
                <a:ea typeface="微软雅黑" panose="020B0503020204020204" pitchFamily="34" charset="-122"/>
              </a:rPr>
              <a:t>绿色仓储</a:t>
            </a:r>
            <a:r>
              <a:rPr lang="en-US" altLang="zh-CN" dirty="0">
                <a:solidFill>
                  <a:schemeClr val="tx1"/>
                </a:solidFill>
                <a:latin typeface="微软雅黑" panose="020B0503020204020204" pitchFamily="34" charset="-122"/>
                <a:ea typeface="微软雅黑" panose="020B0503020204020204" pitchFamily="34" charset="-122"/>
              </a:rPr>
              <a:t>     E.</a:t>
            </a:r>
            <a:r>
              <a:rPr lang="zh-CN" altLang="zh-CN" dirty="0">
                <a:solidFill>
                  <a:schemeClr val="tx1"/>
                </a:solidFill>
                <a:latin typeface="微软雅黑" panose="020B0503020204020204" pitchFamily="34" charset="-122"/>
                <a:ea typeface="微软雅黑" panose="020B0503020204020204" pitchFamily="34" charset="-122"/>
              </a:rPr>
              <a:t>逆向物流</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15</a:t>
            </a:r>
            <a:r>
              <a:rPr lang="zh-CN" altLang="zh-CN" dirty="0">
                <a:solidFill>
                  <a:schemeClr val="tx1"/>
                </a:solidFill>
                <a:latin typeface="微软雅黑" panose="020B0503020204020204" pitchFamily="34" charset="-122"/>
                <a:ea typeface="微软雅黑" panose="020B0503020204020204" pitchFamily="34" charset="-122"/>
              </a:rPr>
              <a:t>、企业物流活动中，包装的功能有</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保护功能 </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方便功能</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销售功能 </a:t>
            </a:r>
            <a:r>
              <a:rPr lang="en-US" altLang="zh-CN" dirty="0">
                <a:solidFill>
                  <a:schemeClr val="tx1"/>
                </a:solidFill>
                <a:latin typeface="微软雅黑" panose="020B0503020204020204" pitchFamily="34" charset="-122"/>
                <a:ea typeface="微软雅黑" panose="020B0503020204020204" pitchFamily="34" charset="-122"/>
              </a:rPr>
              <a:t>        D.</a:t>
            </a:r>
            <a:r>
              <a:rPr lang="zh-CN" altLang="zh-CN" dirty="0">
                <a:solidFill>
                  <a:schemeClr val="tx1"/>
                </a:solidFill>
                <a:latin typeface="微软雅黑" panose="020B0503020204020204" pitchFamily="34" charset="-122"/>
                <a:ea typeface="微软雅黑" panose="020B0503020204020204" pitchFamily="34" charset="-122"/>
              </a:rPr>
              <a:t>调节功能</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保管检验功能</a:t>
            </a:r>
          </a:p>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a:p>
            <a:pPr>
              <a:lnSpc>
                <a:spcPts val="2700"/>
              </a:lnSpc>
            </a:pP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1432962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16</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第三方物流模式的价值包括（  ）</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降低成本 </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提高顾客服务水平和质量</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规避风险 </a:t>
            </a:r>
            <a:r>
              <a:rPr lang="en-US" altLang="zh-CN" dirty="0">
                <a:solidFill>
                  <a:schemeClr val="tx1"/>
                </a:solidFill>
                <a:latin typeface="微软雅黑" panose="020B0503020204020204" pitchFamily="34" charset="-122"/>
                <a:ea typeface="微软雅黑" panose="020B0503020204020204" pitchFamily="34" charset="-122"/>
              </a:rPr>
              <a:t>     D.</a:t>
            </a:r>
            <a:r>
              <a:rPr lang="zh-CN" altLang="zh-CN" dirty="0">
                <a:solidFill>
                  <a:schemeClr val="tx1"/>
                </a:solidFill>
                <a:latin typeface="微软雅黑" panose="020B0503020204020204" pitchFamily="34" charset="-122"/>
                <a:ea typeface="微软雅黑" panose="020B0503020204020204" pitchFamily="34" charset="-122"/>
              </a:rPr>
              <a:t>提高竞争力</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需求放大效应</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17</a:t>
            </a:r>
            <a:r>
              <a:rPr lang="zh-CN" altLang="zh-CN" dirty="0">
                <a:solidFill>
                  <a:schemeClr val="tx1"/>
                </a:solidFill>
                <a:latin typeface="微软雅黑" panose="020B0503020204020204" pitchFamily="34" charset="-122"/>
                <a:ea typeface="微软雅黑" panose="020B0503020204020204" pitchFamily="34" charset="-122"/>
              </a:rPr>
              <a:t>、不合理运输的形式有（  ）</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空驶运输 </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绿色运输</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对流运输 </a:t>
            </a:r>
            <a:r>
              <a:rPr lang="en-US" altLang="zh-CN" dirty="0">
                <a:solidFill>
                  <a:schemeClr val="tx1"/>
                </a:solidFill>
                <a:latin typeface="微软雅黑" panose="020B0503020204020204" pitchFamily="34" charset="-122"/>
                <a:ea typeface="微软雅黑" panose="020B0503020204020204" pitchFamily="34" charset="-122"/>
              </a:rPr>
              <a:t>         D.</a:t>
            </a:r>
            <a:r>
              <a:rPr lang="zh-CN" altLang="zh-CN" dirty="0">
                <a:solidFill>
                  <a:schemeClr val="tx1"/>
                </a:solidFill>
                <a:latin typeface="微软雅黑" panose="020B0503020204020204" pitchFamily="34" charset="-122"/>
                <a:ea typeface="微软雅黑" panose="020B0503020204020204" pitchFamily="34" charset="-122"/>
              </a:rPr>
              <a:t>迂回运输</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重复运输</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 </a:t>
            </a:r>
            <a:endParaRPr lang="zh-CN" altLang="zh-CN" dirty="0">
              <a:solidFill>
                <a:schemeClr val="tx1"/>
              </a:solidFill>
              <a:latin typeface="微软雅黑" panose="020B0503020204020204" pitchFamily="34" charset="-122"/>
              <a:ea typeface="微软雅黑" panose="020B0503020204020204" pitchFamily="34" charset="-122"/>
            </a:endParaRPr>
          </a:p>
          <a:p>
            <a:pPr algn="just">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a:p>
            <a:pPr>
              <a:lnSpc>
                <a:spcPts val="2700"/>
              </a:lnSpc>
            </a:pP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4341480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18</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与技术领先战略相比，技术跟随战略的特征有（ </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p>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技术开发的重点是产品技术</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技术来源以模仿引进为主</a:t>
            </a:r>
          </a:p>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市场开发重点是开拓新市场</a:t>
            </a:r>
            <a:r>
              <a:rPr lang="en-US" altLang="zh-CN" dirty="0">
                <a:solidFill>
                  <a:schemeClr val="tx1"/>
                </a:solidFill>
                <a:latin typeface="微软雅黑" panose="020B0503020204020204" pitchFamily="34" charset="-122"/>
                <a:ea typeface="微软雅黑" panose="020B0503020204020204" pitchFamily="34" charset="-122"/>
              </a:rPr>
              <a:t>    D.</a:t>
            </a:r>
            <a:r>
              <a:rPr lang="zh-CN" altLang="zh-CN" dirty="0">
                <a:solidFill>
                  <a:schemeClr val="tx1"/>
                </a:solidFill>
                <a:latin typeface="微软雅黑" panose="020B0503020204020204" pitchFamily="34" charset="-122"/>
                <a:ea typeface="微软雅黑" panose="020B0503020204020204" pitchFamily="34" charset="-122"/>
              </a:rPr>
              <a:t>投资重点是生产与销售</a:t>
            </a:r>
          </a:p>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风险和收益相对较小</a:t>
            </a:r>
          </a:p>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19</a:t>
            </a:r>
            <a:r>
              <a:rPr lang="zh-CN" altLang="zh-CN" dirty="0">
                <a:solidFill>
                  <a:schemeClr val="tx1"/>
                </a:solidFill>
                <a:latin typeface="微软雅黑" panose="020B0503020204020204" pitchFamily="34" charset="-122"/>
                <a:ea typeface="微软雅黑" panose="020B0503020204020204" pitchFamily="34" charset="-122"/>
              </a:rPr>
              <a:t>、某企业需要对项目组合进行综合分析和权衡，该企业可采用的方法有（ </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p>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矩阵法</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轮廓图法</a:t>
            </a:r>
          </a:p>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检查清单法</a:t>
            </a:r>
            <a:r>
              <a:rPr lang="en-US" altLang="zh-CN" dirty="0">
                <a:solidFill>
                  <a:schemeClr val="tx1"/>
                </a:solidFill>
                <a:latin typeface="微软雅黑" panose="020B0503020204020204" pitchFamily="34" charset="-122"/>
                <a:ea typeface="微软雅黑" panose="020B0503020204020204" pitchFamily="34" charset="-122"/>
              </a:rPr>
              <a:t>  D.</a:t>
            </a:r>
            <a:r>
              <a:rPr lang="zh-CN" altLang="zh-CN" dirty="0">
                <a:solidFill>
                  <a:schemeClr val="tx1"/>
                </a:solidFill>
                <a:latin typeface="微软雅黑" panose="020B0503020204020204" pitchFamily="34" charset="-122"/>
                <a:ea typeface="微软雅黑" panose="020B0503020204020204" pitchFamily="34" charset="-122"/>
              </a:rPr>
              <a:t>动态排序列表法</a:t>
            </a:r>
            <a:r>
              <a:rPr lang="en-US" altLang="zh-CN" dirty="0">
                <a:solidFill>
                  <a:schemeClr val="tx1"/>
                </a:solidFill>
                <a:latin typeface="微软雅黑" panose="020B0503020204020204" pitchFamily="34" charset="-122"/>
                <a:ea typeface="微软雅黑" panose="020B0503020204020204" pitchFamily="34" charset="-122"/>
              </a:rPr>
              <a:t>    E.</a:t>
            </a:r>
            <a:r>
              <a:rPr lang="zh-CN" altLang="zh-CN" dirty="0">
                <a:solidFill>
                  <a:schemeClr val="tx1"/>
                </a:solidFill>
                <a:latin typeface="微软雅黑" panose="020B0503020204020204" pitchFamily="34" charset="-122"/>
                <a:ea typeface="微软雅黑" panose="020B0503020204020204" pitchFamily="34" charset="-122"/>
              </a:rPr>
              <a:t>项目地图法　</a:t>
            </a:r>
          </a:p>
          <a:p>
            <a:pPr>
              <a:lnSpc>
                <a:spcPts val="2700"/>
              </a:lnSpc>
            </a:pP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8085517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4" name="内容占位符 3">
            <a:extLst>
              <a:ext uri="{FF2B5EF4-FFF2-40B4-BE49-F238E27FC236}">
                <a16:creationId xmlns:a16="http://schemas.microsoft.com/office/drawing/2014/main" id="{11763555-BC1E-4DDA-9C53-F7E695EDAF81}"/>
              </a:ext>
            </a:extLst>
          </p:cNvPr>
          <p:cNvSpPr>
            <a:spLocks noGrp="1"/>
          </p:cNvSpPr>
          <p:nvPr>
            <p:ph idx="1"/>
          </p:nvPr>
        </p:nvSpPr>
        <p:spPr/>
        <p:txBody>
          <a:bodyPr>
            <a:normAutofit lnSpcReduction="10000"/>
          </a:bodyPr>
          <a:lstStyle/>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三、案例分析题</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      某奶粉生产企业将目标顾客定位于老年购买群体，专门生产适合老年人体质的奶粉，取得了良好的市场效果。为了降低成本，该企业建立奶牛养殖基地，自主供应奶源。为了提升产品竞争力。该企业与国际知名奶粉生产企业建立战略联盟。</a:t>
            </a: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　　共同研发新型奶粉产品存在着市场需求高、市场状况一般和市场需求低三种可能的市场状况。该新型奶粉共有</a:t>
            </a: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产品、</a:t>
            </a: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产品、</a:t>
            </a: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产品、</a:t>
            </a: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产品四种开发方案可供选择但各种状态发生的概率难以测算。</a:t>
            </a:r>
            <a:endParaRPr lang="en-US"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6158502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4" name="内容占位符 3">
            <a:extLst>
              <a:ext uri="{FF2B5EF4-FFF2-40B4-BE49-F238E27FC236}">
                <a16:creationId xmlns:a16="http://schemas.microsoft.com/office/drawing/2014/main" id="{11763555-BC1E-4DDA-9C53-F7E695EDAF81}"/>
              </a:ext>
            </a:extLst>
          </p:cNvPr>
          <p:cNvSpPr>
            <a:spLocks noGrp="1"/>
          </p:cNvSpPr>
          <p:nvPr>
            <p:ph idx="1"/>
          </p:nvPr>
        </p:nvSpPr>
        <p:spPr/>
        <p:txBody>
          <a:bodyPr>
            <a:normAutofit/>
          </a:bodyPr>
          <a:lstStyle/>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在市场调查的基础上，该奶粉生产企业对四种备选方案的损益值进行了预测，在不同市场状态下损益值如下表所示（单位：百万元）。</a:t>
            </a:r>
          </a:p>
          <a:p>
            <a:pPr algn="ctr">
              <a:lnSpc>
                <a:spcPct val="150000"/>
              </a:lnSpc>
            </a:pPr>
            <a:r>
              <a:rPr lang="zh-CN" altLang="en-US" dirty="0">
                <a:solidFill>
                  <a:schemeClr val="tx1"/>
                </a:solidFill>
                <a:latin typeface="微软雅黑" panose="020B0503020204020204" pitchFamily="34" charset="-122"/>
                <a:ea typeface="微软雅黑" panose="020B0503020204020204" pitchFamily="34" charset="-122"/>
              </a:rPr>
              <a:t>产品方案的决策损益表</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p:txBody>
      </p:sp>
      <p:pic>
        <p:nvPicPr>
          <p:cNvPr id="5" name="图片 4" descr="http://www.studyez.com/ckfinder/userfiles/images/%E4%B8%AD%E7%BA%A7%E5%B7%A5%E5%95%86%E6%A1%88%E4%BE%8B%E4%B8%80.png">
            <a:extLst>
              <a:ext uri="{FF2B5EF4-FFF2-40B4-BE49-F238E27FC236}">
                <a16:creationId xmlns:a16="http://schemas.microsoft.com/office/drawing/2014/main" id="{1766C83C-965D-4226-9019-CEC928DFE281}"/>
              </a:ext>
            </a:extLst>
          </p:cNvPr>
          <p:cNvPicPr/>
          <p:nvPr/>
        </p:nvPicPr>
        <p:blipFill>
          <a:blip r:embed="rId3"/>
          <a:srcRect/>
          <a:stretch>
            <a:fillRect/>
          </a:stretch>
        </p:blipFill>
        <p:spPr bwMode="auto">
          <a:xfrm>
            <a:off x="1331640" y="2787774"/>
            <a:ext cx="5957888" cy="1590674"/>
          </a:xfrm>
          <a:prstGeom prst="rect">
            <a:avLst/>
          </a:prstGeom>
          <a:noFill/>
          <a:ln w="9525">
            <a:noFill/>
            <a:miter lim="800000"/>
            <a:headEnd/>
            <a:tailEnd/>
          </a:ln>
        </p:spPr>
      </p:pic>
    </p:spTree>
    <p:extLst>
      <p:ext uri="{BB962C8B-B14F-4D97-AF65-F5344CB8AC3E}">
        <p14:creationId xmlns:p14="http://schemas.microsoft.com/office/powerpoint/2010/main" val="350310019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、该企业目前实施的战略是（）</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．多元化战略</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．差异化战略</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．前向一体化战略</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．后向一体化战略</a:t>
            </a: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6734432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】BD</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供</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产</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销，该企业建立奶牛养殖基地，自主供应奶源，由此可知是后向一体化战略的体现。另外该企业及生产奶粉又饲养奶牛，企业同时在两个行业中进行经营，所以该企业实施了多元化战略。</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企业总体战略的类型。</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8741239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、该企业目前与国际知名奶粉生产企业建立的战略联盟属于（）</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．技术开发与研究联盟</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．营销联盟</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．产品联盟</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．产业协调联盟</a:t>
            </a: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41564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、商品出库管理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）出库方式和基本要求</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）出库程序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538CA3F7-8F34-408C-A02F-4585DF9FA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0910" y="771550"/>
            <a:ext cx="3730774" cy="2427009"/>
          </a:xfrm>
          <a:prstGeom prst="rect">
            <a:avLst/>
          </a:prstGeom>
        </p:spPr>
      </p:pic>
    </p:spTree>
    <p:extLst>
      <p:ext uri="{BB962C8B-B14F-4D97-AF65-F5344CB8AC3E}">
        <p14:creationId xmlns:p14="http://schemas.microsoft.com/office/powerpoint/2010/main" val="358914888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】A</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企业成长战略的类型之一是战略联盟，其中契约式战略联盟又包括四种类型，分别是技术开发与研究联盟、营销联盟、产品联盟和产业协调联盟，从材料中可知“共同研发新型奶粉产品”所以是技术开发与研究联盟。</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企业总体战略的类型。</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4109002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3</a:t>
            </a:r>
            <a:r>
              <a:rPr lang="zh-CN" altLang="en-US" dirty="0">
                <a:solidFill>
                  <a:schemeClr val="tx1"/>
                </a:solidFill>
                <a:latin typeface="微软雅黑" panose="020B0503020204020204" pitchFamily="34" charset="-122"/>
                <a:ea typeface="微软雅黑" panose="020B0503020204020204" pitchFamily="34" charset="-122"/>
              </a:rPr>
              <a:t>、该企业开发新型奶粉的经营决策属于（）</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．风险型决策</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．无风险型决策</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．确定型决策</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．不确定型决策</a:t>
            </a: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5365729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】D</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不确定型决策是指在决策所面临的市场状态难以确定而且各种市场状态发生的概率也无法预测的条件下所做出的决策。</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企业经营决策的方法。</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243928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4</a:t>
            </a:r>
            <a:r>
              <a:rPr lang="zh-CN" altLang="en-US" dirty="0">
                <a:solidFill>
                  <a:schemeClr val="tx1"/>
                </a:solidFill>
                <a:latin typeface="微软雅黑" panose="020B0503020204020204" pitchFamily="34" charset="-122"/>
                <a:ea typeface="微软雅黑" panose="020B0503020204020204" pitchFamily="34" charset="-122"/>
              </a:rPr>
              <a:t>、若采用折中原则进行新型奶粉产品的决策（最大值系数为</a:t>
            </a:r>
            <a:r>
              <a:rPr lang="en-US" altLang="zh-CN" dirty="0">
                <a:solidFill>
                  <a:schemeClr val="tx1"/>
                </a:solidFill>
                <a:latin typeface="微软雅黑" panose="020B0503020204020204" pitchFamily="34" charset="-122"/>
                <a:ea typeface="微软雅黑" panose="020B0503020204020204" pitchFamily="34" charset="-122"/>
              </a:rPr>
              <a:t>0</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75</a:t>
            </a:r>
            <a:r>
              <a:rPr lang="zh-CN" altLang="en-US" dirty="0">
                <a:solidFill>
                  <a:schemeClr val="tx1"/>
                </a:solidFill>
                <a:latin typeface="微软雅黑" panose="020B0503020204020204" pitchFamily="34" charset="-122"/>
                <a:ea typeface="微软雅黑" panose="020B0503020204020204" pitchFamily="34" charset="-122"/>
              </a:rPr>
              <a:t>），该企业应选择的方案为开发（）。</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产品</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产品</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产品</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产品</a:t>
            </a: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7299426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】B</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0.75×110+0.25×50=95</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0.75× 125+0.25×30=101.25</a:t>
            </a:r>
            <a:r>
              <a:rPr lang="zh-CN" altLang="en-US" dirty="0">
                <a:solidFill>
                  <a:schemeClr val="tx1"/>
                </a:solidFill>
                <a:latin typeface="微软雅黑" panose="020B0503020204020204" pitchFamily="34" charset="-122"/>
                <a:ea typeface="微软雅黑" panose="020B0503020204020204" pitchFamily="34" charset="-122"/>
              </a:rPr>
              <a:t>（加权平均最大的损益值）</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0.75×140+0.25×</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-40</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=95</a:t>
            </a:r>
          </a:p>
          <a:p>
            <a:pPr marL="85725" indent="0">
              <a:lnSpc>
                <a:spcPct val="150000"/>
              </a:lnSpc>
              <a:buNone/>
            </a:pPr>
            <a:r>
              <a:rPr lang="en-US" altLang="zh-CN" dirty="0">
                <a:solidFill>
                  <a:schemeClr val="tx1"/>
                </a:solidFill>
                <a:latin typeface="微软雅黑" panose="020B0503020204020204" pitchFamily="34" charset="-122"/>
                <a:ea typeface="微软雅黑" panose="020B0503020204020204" pitchFamily="34" charset="-122"/>
              </a:rPr>
              <a:t>  D</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0.75×150+0.25×</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-60</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=97.5</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企业经营决策的方法。</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2388834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899592" y="627534"/>
            <a:ext cx="6916420" cy="3311525"/>
          </a:xfrm>
        </p:spPr>
        <p:txBody>
          <a:bodyPr>
            <a:noAutofit/>
          </a:bodyPr>
          <a:lstStyle/>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甲企业生产经营冰箱、电视、空调、油烟机四类产品，每类产品冠以不同的品牌。目前，该企业决定开发</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种智能热水器，经测算，生产这种热水器的年固定成本为</a:t>
            </a:r>
            <a:r>
              <a:rPr lang="en-US" altLang="zh-CN" dirty="0">
                <a:solidFill>
                  <a:schemeClr val="tx1"/>
                </a:solidFill>
                <a:latin typeface="微软雅黑" panose="020B0503020204020204" pitchFamily="34" charset="-122"/>
                <a:ea typeface="微软雅黑" panose="020B0503020204020204" pitchFamily="34" charset="-122"/>
              </a:rPr>
              <a:t>24000</a:t>
            </a:r>
            <a:r>
              <a:rPr lang="zh-CN" altLang="zh-CN" dirty="0">
                <a:solidFill>
                  <a:schemeClr val="tx1"/>
                </a:solidFill>
                <a:latin typeface="微软雅黑" panose="020B0503020204020204" pitchFamily="34" charset="-122"/>
                <a:ea typeface="微软雅黑" panose="020B0503020204020204" pitchFamily="34" charset="-122"/>
              </a:rPr>
              <a:t>万元，年变动成本为</a:t>
            </a:r>
            <a:r>
              <a:rPr lang="en-US" altLang="zh-CN" dirty="0">
                <a:solidFill>
                  <a:schemeClr val="tx1"/>
                </a:solidFill>
                <a:latin typeface="微软雅黑" panose="020B0503020204020204" pitchFamily="34" charset="-122"/>
                <a:ea typeface="微软雅黑" panose="020B0503020204020204" pitchFamily="34" charset="-122"/>
              </a:rPr>
              <a:t>16000</a:t>
            </a:r>
            <a:r>
              <a:rPr lang="zh-CN" altLang="zh-CN" dirty="0">
                <a:solidFill>
                  <a:schemeClr val="tx1"/>
                </a:solidFill>
                <a:latin typeface="微软雅黑" panose="020B0503020204020204" pitchFamily="34" charset="-122"/>
                <a:ea typeface="微软雅黑" panose="020B0503020204020204" pitchFamily="34" charset="-122"/>
              </a:rPr>
              <a:t>万元。成本加成率为</a:t>
            </a:r>
            <a:r>
              <a:rPr lang="en-US" altLang="zh-CN" dirty="0">
                <a:solidFill>
                  <a:schemeClr val="tx1"/>
                </a:solidFill>
                <a:latin typeface="微软雅黑" panose="020B0503020204020204" pitchFamily="34" charset="-122"/>
                <a:ea typeface="微软雅黑" panose="020B0503020204020204" pitchFamily="34" charset="-122"/>
              </a:rPr>
              <a:t>20%</a:t>
            </a:r>
            <a:r>
              <a:rPr lang="zh-CN" altLang="zh-CN" dirty="0">
                <a:solidFill>
                  <a:schemeClr val="tx1"/>
                </a:solidFill>
                <a:latin typeface="微软雅黑" panose="020B0503020204020204" pitchFamily="34" charset="-122"/>
                <a:ea typeface="微软雅黑" panose="020B0503020204020204" pitchFamily="34" charset="-122"/>
              </a:rPr>
              <a:t>，预计年销售量为</a:t>
            </a:r>
            <a:r>
              <a:rPr lang="en-US" altLang="zh-CN" dirty="0">
                <a:solidFill>
                  <a:schemeClr val="tx1"/>
                </a:solidFill>
                <a:latin typeface="微软雅黑" panose="020B0503020204020204" pitchFamily="34" charset="-122"/>
                <a:ea typeface="微软雅黑" panose="020B0503020204020204" pitchFamily="34" charset="-122"/>
              </a:rPr>
              <a:t>20</a:t>
            </a:r>
            <a:r>
              <a:rPr lang="zh-CN" altLang="zh-CN" dirty="0">
                <a:solidFill>
                  <a:schemeClr val="tx1"/>
                </a:solidFill>
                <a:latin typeface="微软雅黑" panose="020B0503020204020204" pitchFamily="34" charset="-122"/>
                <a:ea typeface="微软雅黑" panose="020B0503020204020204" pitchFamily="34" charset="-122"/>
              </a:rPr>
              <a:t>万台。智能热水器上市后，该企业为热水器冠以全新的品牌名称。为在短期内获得高额利润</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决定将智能热水器的价格定得较高，并且给予经销商折扣：</a:t>
            </a:r>
            <a:r>
              <a:rPr lang="en-US" altLang="zh-CN" dirty="0">
                <a:solidFill>
                  <a:schemeClr val="tx1"/>
                </a:solidFill>
                <a:latin typeface="微软雅黑" panose="020B0503020204020204" pitchFamily="34" charset="-122"/>
                <a:ea typeface="微软雅黑" panose="020B0503020204020204" pitchFamily="34" charset="-122"/>
              </a:rPr>
              <a:t>“5/10</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n/45"</a:t>
            </a:r>
            <a:r>
              <a:rPr lang="zh-CN" altLang="zh-CN" dirty="0">
                <a:solidFill>
                  <a:schemeClr val="tx1"/>
                </a:solidFill>
                <a:latin typeface="微软雅黑" panose="020B0503020204020204" pitchFamily="34" charset="-122"/>
                <a:ea typeface="微软雅黑" panose="020B0503020204020204" pitchFamily="34" charset="-122"/>
              </a:rPr>
              <a:t>，与此同时，该企业积极开展促销活动，通过电视，网络等媒介实施付费宣传，在大型商场开设陈列柜台、进行现场表演，并且冠名赞助电视综艺节目，向公众推介其智能热水器，扩大品牌影响力。</a:t>
            </a: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7704508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5</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智能热水器上市后，甲企业产品组合宽度为</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A.3         B.4       C.5         D.6</a:t>
            </a:r>
            <a:endParaRPr lang="zh-CN" altLang="zh-CN" dirty="0">
              <a:solidFill>
                <a:schemeClr val="tx1"/>
              </a:solidFill>
              <a:latin typeface="微软雅黑" panose="020B0503020204020204" pitchFamily="34" charset="-122"/>
              <a:ea typeface="微软雅黑" panose="020B0503020204020204" pitchFamily="34" charset="-122"/>
            </a:endParaRP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6</a:t>
            </a:r>
            <a:r>
              <a:rPr lang="zh-CN" altLang="zh-CN" dirty="0">
                <a:solidFill>
                  <a:schemeClr val="tx1"/>
                </a:solidFill>
                <a:latin typeface="微软雅黑" panose="020B0503020204020204" pitchFamily="34" charset="-122"/>
                <a:ea typeface="微软雅黑" panose="020B0503020204020204" pitchFamily="34" charset="-122"/>
              </a:rPr>
              <a:t>、智能热水器上市后，甲企业采用的定价策略为</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温和定价策略 </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交易折扣</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现金折扣 </a:t>
            </a:r>
            <a:r>
              <a:rPr lang="en-US" altLang="zh-CN" dirty="0">
                <a:solidFill>
                  <a:schemeClr val="tx1"/>
                </a:solidFill>
                <a:latin typeface="微软雅黑" panose="020B0503020204020204" pitchFamily="34" charset="-122"/>
                <a:ea typeface="微软雅黑" panose="020B0503020204020204" pitchFamily="34" charset="-122"/>
              </a:rPr>
              <a:t>          D.</a:t>
            </a:r>
            <a:r>
              <a:rPr lang="zh-CN" altLang="zh-CN" dirty="0">
                <a:solidFill>
                  <a:schemeClr val="tx1"/>
                </a:solidFill>
                <a:latin typeface="微软雅黑" panose="020B0503020204020204" pitchFamily="34" charset="-122"/>
                <a:ea typeface="微软雅黑" panose="020B0503020204020204" pitchFamily="34" charset="-122"/>
              </a:rPr>
              <a:t>撇脂定价策略</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7</a:t>
            </a:r>
            <a:r>
              <a:rPr lang="zh-CN" altLang="zh-CN" dirty="0">
                <a:solidFill>
                  <a:schemeClr val="tx1"/>
                </a:solidFill>
                <a:latin typeface="微软雅黑" panose="020B0503020204020204" pitchFamily="34" charset="-122"/>
                <a:ea typeface="微软雅黑" panose="020B0503020204020204" pitchFamily="34" charset="-122"/>
              </a:rPr>
              <a:t>、甲企业对智能热水器采用的促销策略为</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公共关系 </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广告</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人员推销 </a:t>
            </a:r>
            <a:r>
              <a:rPr lang="en-US" altLang="zh-CN" dirty="0">
                <a:solidFill>
                  <a:schemeClr val="tx1"/>
                </a:solidFill>
                <a:latin typeface="微软雅黑" panose="020B0503020204020204" pitchFamily="34" charset="-122"/>
                <a:ea typeface="微软雅黑" panose="020B0503020204020204" pitchFamily="34" charset="-122"/>
              </a:rPr>
              <a:t>   D.</a:t>
            </a:r>
            <a:r>
              <a:rPr lang="zh-CN" altLang="zh-CN" dirty="0">
                <a:solidFill>
                  <a:schemeClr val="tx1"/>
                </a:solidFill>
                <a:latin typeface="微软雅黑" panose="020B0503020204020204" pitchFamily="34" charset="-122"/>
                <a:ea typeface="微软雅黑" panose="020B0503020204020204" pitchFamily="34" charset="-122"/>
              </a:rPr>
              <a:t>销售促进</a:t>
            </a: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2242526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8</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根据成本加成定价法，甲企业智能热水器的价格为</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元</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台。</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A.4800     B.2400      C.4000     D.2000</a:t>
            </a:r>
            <a:endParaRPr lang="zh-CN" altLang="zh-CN" dirty="0">
              <a:solidFill>
                <a:schemeClr val="tx1"/>
              </a:solidFill>
              <a:latin typeface="微软雅黑" panose="020B0503020204020204" pitchFamily="34" charset="-122"/>
              <a:ea typeface="微软雅黑" panose="020B0503020204020204" pitchFamily="34" charset="-122"/>
            </a:endParaRP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9</a:t>
            </a:r>
            <a:r>
              <a:rPr lang="zh-CN" altLang="zh-CN" dirty="0">
                <a:solidFill>
                  <a:schemeClr val="tx1"/>
                </a:solidFill>
                <a:latin typeface="微软雅黑" panose="020B0503020204020204" pitchFamily="34" charset="-122"/>
                <a:ea typeface="微软雅黑" panose="020B0503020204020204" pitchFamily="34" charset="-122"/>
              </a:rPr>
              <a:t>、甲企业采取的品牌战略属于</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．统一品牌战略　　</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．分类家族品牌战略</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．企业名称与个别品牌并用战略　　</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．个别品牌战略</a:t>
            </a:r>
          </a:p>
          <a:p>
            <a:pPr algn="l">
              <a:lnSpc>
                <a:spcPct val="150000"/>
              </a:lnSpc>
            </a:pP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 </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7024803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某企业生产甲、乙、丙、丁四种产品，各种产品在铣床组的台时定额分别为</a:t>
            </a:r>
            <a:r>
              <a:rPr lang="en-US" altLang="zh-CN" dirty="0">
                <a:solidFill>
                  <a:schemeClr val="tx1"/>
                </a:solidFill>
                <a:latin typeface="微软雅黑" panose="020B0503020204020204" pitchFamily="34" charset="-122"/>
                <a:ea typeface="微软雅黑" panose="020B0503020204020204" pitchFamily="34" charset="-122"/>
              </a:rPr>
              <a:t>40</a:t>
            </a:r>
            <a:r>
              <a:rPr lang="zh-CN" altLang="zh-CN" dirty="0">
                <a:solidFill>
                  <a:schemeClr val="tx1"/>
                </a:solidFill>
                <a:latin typeface="微软雅黑" panose="020B0503020204020204" pitchFamily="34" charset="-122"/>
                <a:ea typeface="微软雅黑" panose="020B0503020204020204" pitchFamily="34" charset="-122"/>
              </a:rPr>
              <a:t>小时、</a:t>
            </a:r>
            <a:r>
              <a:rPr lang="en-US" altLang="zh-CN" dirty="0">
                <a:solidFill>
                  <a:schemeClr val="tx1"/>
                </a:solidFill>
                <a:latin typeface="微软雅黑" panose="020B0503020204020204" pitchFamily="34" charset="-122"/>
                <a:ea typeface="微软雅黑" panose="020B0503020204020204" pitchFamily="34" charset="-122"/>
              </a:rPr>
              <a:t>50</a:t>
            </a:r>
            <a:r>
              <a:rPr lang="zh-CN" altLang="zh-CN" dirty="0">
                <a:solidFill>
                  <a:schemeClr val="tx1"/>
                </a:solidFill>
                <a:latin typeface="微软雅黑" panose="020B0503020204020204" pitchFamily="34" charset="-122"/>
                <a:ea typeface="微软雅黑" panose="020B0503020204020204" pitchFamily="34" charset="-122"/>
              </a:rPr>
              <a:t>小时、</a:t>
            </a:r>
            <a:r>
              <a:rPr lang="en-US" altLang="zh-CN" dirty="0">
                <a:solidFill>
                  <a:schemeClr val="tx1"/>
                </a:solidFill>
                <a:latin typeface="微软雅黑" panose="020B0503020204020204" pitchFamily="34" charset="-122"/>
                <a:ea typeface="微软雅黑" panose="020B0503020204020204" pitchFamily="34" charset="-122"/>
              </a:rPr>
              <a:t>20</a:t>
            </a:r>
            <a:r>
              <a:rPr lang="zh-CN" altLang="zh-CN" dirty="0">
                <a:solidFill>
                  <a:schemeClr val="tx1"/>
                </a:solidFill>
                <a:latin typeface="微软雅黑" panose="020B0503020204020204" pitchFamily="34" charset="-122"/>
                <a:ea typeface="微软雅黑" panose="020B0503020204020204" pitchFamily="34" charset="-122"/>
              </a:rPr>
              <a:t>小时、</a:t>
            </a:r>
            <a:r>
              <a:rPr lang="en-US" altLang="zh-CN" dirty="0">
                <a:solidFill>
                  <a:schemeClr val="tx1"/>
                </a:solidFill>
                <a:latin typeface="微软雅黑" panose="020B0503020204020204" pitchFamily="34" charset="-122"/>
                <a:ea typeface="微软雅黑" panose="020B0503020204020204" pitchFamily="34" charset="-122"/>
              </a:rPr>
              <a:t>80</a:t>
            </a:r>
            <a:r>
              <a:rPr lang="zh-CN" altLang="zh-CN" dirty="0">
                <a:solidFill>
                  <a:schemeClr val="tx1"/>
                </a:solidFill>
                <a:latin typeface="微软雅黑" panose="020B0503020204020204" pitchFamily="34" charset="-122"/>
                <a:ea typeface="微软雅黑" panose="020B0503020204020204" pitchFamily="34" charset="-122"/>
              </a:rPr>
              <a:t>小时</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铣床组共有铣床</a:t>
            </a:r>
            <a:r>
              <a:rPr lang="en-US" altLang="zh-CN" dirty="0">
                <a:solidFill>
                  <a:schemeClr val="tx1"/>
                </a:solidFill>
                <a:latin typeface="微软雅黑" panose="020B0503020204020204" pitchFamily="34" charset="-122"/>
                <a:ea typeface="微软雅黑" panose="020B0503020204020204" pitchFamily="34" charset="-122"/>
              </a:rPr>
              <a:t>12</a:t>
            </a:r>
            <a:r>
              <a:rPr lang="zh-CN" altLang="zh-CN" dirty="0">
                <a:solidFill>
                  <a:schemeClr val="tx1"/>
                </a:solidFill>
                <a:latin typeface="微软雅黑" panose="020B0503020204020204" pitchFamily="34" charset="-122"/>
                <a:ea typeface="微软雅黑" panose="020B0503020204020204" pitchFamily="34" charset="-122"/>
              </a:rPr>
              <a:t>台，每台铣床的有效工作时间为</a:t>
            </a:r>
            <a:r>
              <a:rPr lang="en-US" altLang="zh-CN" dirty="0">
                <a:solidFill>
                  <a:schemeClr val="tx1"/>
                </a:solidFill>
                <a:latin typeface="微软雅黑" panose="020B0503020204020204" pitchFamily="34" charset="-122"/>
                <a:ea typeface="微软雅黑" panose="020B0503020204020204" pitchFamily="34" charset="-122"/>
              </a:rPr>
              <a:t>4400</a:t>
            </a:r>
            <a:r>
              <a:rPr lang="zh-CN" altLang="zh-CN" dirty="0">
                <a:solidFill>
                  <a:schemeClr val="tx1"/>
                </a:solidFill>
                <a:latin typeface="微软雅黑" panose="020B0503020204020204" pitchFamily="34" charset="-122"/>
                <a:ea typeface="微软雅黑" panose="020B0503020204020204" pitchFamily="34" charset="-122"/>
              </a:rPr>
              <a:t>小时</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甲、乙、丙、丁四种产品计划年产量分别为</a:t>
            </a:r>
            <a:r>
              <a:rPr lang="en-US" altLang="zh-CN" dirty="0">
                <a:solidFill>
                  <a:schemeClr val="tx1"/>
                </a:solidFill>
                <a:latin typeface="微软雅黑" panose="020B0503020204020204" pitchFamily="34" charset="-122"/>
                <a:ea typeface="微软雅黑" panose="020B0503020204020204" pitchFamily="34" charset="-122"/>
              </a:rPr>
              <a:t>1500</a:t>
            </a:r>
            <a:r>
              <a:rPr lang="zh-CN" altLang="zh-CN" dirty="0">
                <a:solidFill>
                  <a:schemeClr val="tx1"/>
                </a:solidFill>
                <a:latin typeface="微软雅黑" panose="020B0503020204020204" pitchFamily="34" charset="-122"/>
                <a:ea typeface="微软雅黑" panose="020B0503020204020204" pitchFamily="34" charset="-122"/>
              </a:rPr>
              <a:t>台、</a:t>
            </a:r>
            <a:r>
              <a:rPr lang="en-US" altLang="zh-CN" dirty="0">
                <a:solidFill>
                  <a:schemeClr val="tx1"/>
                </a:solidFill>
                <a:latin typeface="微软雅黑" panose="020B0503020204020204" pitchFamily="34" charset="-122"/>
                <a:ea typeface="微软雅黑" panose="020B0503020204020204" pitchFamily="34" charset="-122"/>
              </a:rPr>
              <a:t>1200</a:t>
            </a:r>
            <a:r>
              <a:rPr lang="zh-CN" altLang="zh-CN" dirty="0">
                <a:solidFill>
                  <a:schemeClr val="tx1"/>
                </a:solidFill>
                <a:latin typeface="微软雅黑" panose="020B0503020204020204" pitchFamily="34" charset="-122"/>
                <a:ea typeface="微软雅黑" panose="020B0503020204020204" pitchFamily="34" charset="-122"/>
              </a:rPr>
              <a:t>台、</a:t>
            </a:r>
            <a:r>
              <a:rPr lang="en-US" altLang="zh-CN" dirty="0">
                <a:solidFill>
                  <a:schemeClr val="tx1"/>
                </a:solidFill>
                <a:latin typeface="微软雅黑" panose="020B0503020204020204" pitchFamily="34" charset="-122"/>
                <a:ea typeface="微软雅黑" panose="020B0503020204020204" pitchFamily="34" charset="-122"/>
              </a:rPr>
              <a:t>2400</a:t>
            </a:r>
            <a:r>
              <a:rPr lang="zh-CN" altLang="zh-CN" dirty="0">
                <a:solidFill>
                  <a:schemeClr val="tx1"/>
                </a:solidFill>
                <a:latin typeface="微软雅黑" panose="020B0503020204020204" pitchFamily="34" charset="-122"/>
                <a:ea typeface="微软雅黑" panose="020B0503020204020204" pitchFamily="34" charset="-122"/>
              </a:rPr>
              <a:t>台、</a:t>
            </a:r>
            <a:r>
              <a:rPr lang="en-US" altLang="zh-CN" dirty="0">
                <a:solidFill>
                  <a:schemeClr val="tx1"/>
                </a:solidFill>
                <a:latin typeface="微软雅黑" panose="020B0503020204020204" pitchFamily="34" charset="-122"/>
                <a:ea typeface="微软雅黑" panose="020B0503020204020204" pitchFamily="34" charset="-122"/>
              </a:rPr>
              <a:t>900</a:t>
            </a:r>
            <a:r>
              <a:rPr lang="zh-CN" altLang="zh-CN" dirty="0">
                <a:solidFill>
                  <a:schemeClr val="tx1"/>
                </a:solidFill>
                <a:latin typeface="微软雅黑" panose="020B0503020204020204" pitchFamily="34" charset="-122"/>
                <a:ea typeface="微软雅黑" panose="020B0503020204020204" pitchFamily="34" charset="-122"/>
              </a:rPr>
              <a:t>台</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对应的总产量的比重分别为</a:t>
            </a:r>
            <a:r>
              <a:rPr lang="en-US" altLang="zh-CN" dirty="0">
                <a:solidFill>
                  <a:schemeClr val="tx1"/>
                </a:solidFill>
                <a:latin typeface="微软雅黑" panose="020B0503020204020204" pitchFamily="34" charset="-122"/>
                <a:ea typeface="微软雅黑" panose="020B0503020204020204" pitchFamily="34" charset="-122"/>
              </a:rPr>
              <a:t>0.25</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0.2</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 0.4</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 0.15</a:t>
            </a:r>
            <a:r>
              <a:rPr lang="zh-CN" altLang="zh-CN" dirty="0">
                <a:solidFill>
                  <a:schemeClr val="tx1"/>
                </a:solidFill>
                <a:latin typeface="微软雅黑" panose="020B0503020204020204" pitchFamily="34" charset="-122"/>
                <a:ea typeface="微软雅黑" panose="020B0503020204020204" pitchFamily="34" charset="-122"/>
              </a:rPr>
              <a:t>。 该企业采用假定产品法进行多 品种生产条件下铣床组生产能力核算</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得出年生产假定产品的能力为</a:t>
            </a:r>
            <a:r>
              <a:rPr lang="en-US" altLang="zh-CN" dirty="0">
                <a:solidFill>
                  <a:schemeClr val="tx1"/>
                </a:solidFill>
                <a:latin typeface="微软雅黑" panose="020B0503020204020204" pitchFamily="34" charset="-122"/>
                <a:ea typeface="微软雅黑" panose="020B0503020204020204" pitchFamily="34" charset="-122"/>
              </a:rPr>
              <a:t>1320</a:t>
            </a:r>
            <a:r>
              <a:rPr lang="zh-CN" altLang="zh-CN" dirty="0">
                <a:solidFill>
                  <a:schemeClr val="tx1"/>
                </a:solidFill>
                <a:latin typeface="微软雅黑" panose="020B0503020204020204" pitchFamily="34" charset="-122"/>
                <a:ea typeface="微软雅黑" panose="020B0503020204020204" pitchFamily="34" charset="-122"/>
              </a:rPr>
              <a:t>台。</a:t>
            </a:r>
          </a:p>
          <a:p>
            <a:pPr algn="l">
              <a:lnSpc>
                <a:spcPct val="150000"/>
              </a:lnSpc>
            </a:pP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 </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4086259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ts val="2700"/>
              </a:lnSpc>
            </a:pPr>
            <a:r>
              <a:rPr lang="en-US" altLang="zh-CN" dirty="0">
                <a:solidFill>
                  <a:schemeClr val="tx1"/>
                </a:solidFill>
                <a:latin typeface="微软雅黑" panose="020B0503020204020204" pitchFamily="34" charset="-122"/>
                <a:ea typeface="微软雅黑" panose="020B0503020204020204" pitchFamily="34" charset="-122"/>
              </a:rPr>
              <a:t>10</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假定产品的台时定额是</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小时。</a:t>
            </a:r>
          </a:p>
          <a:p>
            <a:pPr>
              <a:lnSpc>
                <a:spcPts val="2700"/>
              </a:lnSpc>
            </a:pP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A.55</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B.35</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C.30</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D.40</a:t>
            </a:r>
            <a:endParaRPr lang="zh-CN" altLang="zh-CN" dirty="0">
              <a:solidFill>
                <a:schemeClr val="tx1"/>
              </a:solidFill>
              <a:latin typeface="微软雅黑" panose="020B0503020204020204" pitchFamily="34" charset="-122"/>
              <a:ea typeface="微软雅黑" panose="020B0503020204020204" pitchFamily="34" charset="-122"/>
            </a:endParaRPr>
          </a:p>
          <a:p>
            <a:pPr>
              <a:lnSpc>
                <a:spcPts val="2700"/>
              </a:lnSpc>
            </a:pPr>
            <a:r>
              <a:rPr lang="en-US" altLang="zh-CN" dirty="0">
                <a:solidFill>
                  <a:schemeClr val="tx1"/>
                </a:solidFill>
                <a:latin typeface="微软雅黑" panose="020B0503020204020204" pitchFamily="34" charset="-122"/>
                <a:ea typeface="微软雅黑" panose="020B0503020204020204" pitchFamily="34" charset="-122"/>
              </a:rPr>
              <a:t>11</a:t>
            </a:r>
            <a:r>
              <a:rPr lang="zh-CN" altLang="zh-CN" dirty="0">
                <a:solidFill>
                  <a:schemeClr val="tx1"/>
                </a:solidFill>
                <a:latin typeface="微软雅黑" panose="020B0503020204020204" pitchFamily="34" charset="-122"/>
                <a:ea typeface="微软雅黑" panose="020B0503020204020204" pitchFamily="34" charset="-122"/>
              </a:rPr>
              <a:t>、铣床组年生产甲产品的能力为</a:t>
            </a:r>
            <a:r>
              <a:rPr lang="en-US" altLang="zh-CN" dirty="0">
                <a:solidFill>
                  <a:schemeClr val="tx1"/>
                </a:solidFill>
                <a:latin typeface="微软雅黑" panose="020B0503020204020204" pitchFamily="34" charset="-122"/>
                <a:ea typeface="微软雅黑" panose="020B0503020204020204" pitchFamily="34" charset="-122"/>
              </a:rPr>
              <a:t>(    ) </a:t>
            </a:r>
            <a:r>
              <a:rPr lang="zh-CN" altLang="zh-CN" dirty="0">
                <a:solidFill>
                  <a:schemeClr val="tx1"/>
                </a:solidFill>
                <a:latin typeface="微软雅黑" panose="020B0503020204020204" pitchFamily="34" charset="-122"/>
                <a:ea typeface="微软雅黑" panose="020B0503020204020204" pitchFamily="34" charset="-122"/>
              </a:rPr>
              <a:t>台。</a:t>
            </a:r>
          </a:p>
          <a:p>
            <a:pPr>
              <a:lnSpc>
                <a:spcPts val="2700"/>
              </a:lnSpc>
            </a:pP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A.198</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B.330</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C.264</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D.528</a:t>
            </a:r>
            <a:endParaRPr lang="zh-CN" altLang="zh-CN" dirty="0">
              <a:solidFill>
                <a:schemeClr val="tx1"/>
              </a:solidFill>
              <a:latin typeface="微软雅黑" panose="020B0503020204020204" pitchFamily="34" charset="-122"/>
              <a:ea typeface="微软雅黑" panose="020B0503020204020204" pitchFamily="34" charset="-122"/>
            </a:endParaRPr>
          </a:p>
          <a:p>
            <a:pPr>
              <a:lnSpc>
                <a:spcPts val="2700"/>
              </a:lnSpc>
            </a:pPr>
            <a:r>
              <a:rPr lang="en-US" altLang="zh-CN" dirty="0">
                <a:solidFill>
                  <a:schemeClr val="tx1"/>
                </a:solidFill>
                <a:latin typeface="微软雅黑" panose="020B0503020204020204" pitchFamily="34" charset="-122"/>
                <a:ea typeface="微软雅黑" panose="020B0503020204020204" pitchFamily="34" charset="-122"/>
              </a:rPr>
              <a:t>12</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该企业采用假定产品法计算生产能力</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则推断该企业可能的生产特征是</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p>
          <a:p>
            <a:pPr>
              <a:lnSpc>
                <a:spcPts val="2700"/>
              </a:lnSpc>
            </a:pP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产品劳动量差别小　　</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产品工艺差别小</a:t>
            </a:r>
          </a:p>
          <a:p>
            <a:pPr>
              <a:lnSpc>
                <a:spcPts val="2700"/>
              </a:lnSpc>
            </a:pP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产品结构差别大  　　</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产品订单差别大</a:t>
            </a:r>
          </a:p>
          <a:p>
            <a:pPr algn="l">
              <a:lnSpc>
                <a:spcPct val="150000"/>
              </a:lnSpc>
            </a:pPr>
            <a:r>
              <a:rPr lang="en-US" altLang="zh-CN" dirty="0">
                <a:solidFill>
                  <a:schemeClr val="tx1"/>
                </a:solidFill>
                <a:latin typeface="微软雅黑" panose="020B0503020204020204" pitchFamily="34" charset="-122"/>
                <a:ea typeface="微软雅黑" panose="020B0503020204020204" pitchFamily="34" charset="-122"/>
              </a:rPr>
              <a:t> </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18095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四、库存管理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、库存的意义与分类</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库存指储存作为今后按预定的目的使用而处于</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闲置或非生产状态的物品。</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库存的意义：可以保障生产过程的连续性，避免停产断货；应对涨价、政策的改变以及延迟交货等情形；大量购买可以获得一定的价格折扣；大量运输可以一定程度降低运输成本；提高客户服务水平。</a:t>
            </a: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257A8C2E-8D32-486C-89C0-E4011B91BD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915566"/>
            <a:ext cx="2467925" cy="1728192"/>
          </a:xfrm>
          <a:prstGeom prst="rect">
            <a:avLst/>
          </a:prstGeom>
        </p:spPr>
      </p:pic>
    </p:spTree>
    <p:extLst>
      <p:ext uri="{BB962C8B-B14F-4D97-AF65-F5344CB8AC3E}">
        <p14:creationId xmlns:p14="http://schemas.microsoft.com/office/powerpoint/2010/main" val="59910889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ts val="2700"/>
              </a:lnSpc>
            </a:pPr>
            <a:r>
              <a:rPr lang="en-US" altLang="zh-CN" dirty="0">
                <a:solidFill>
                  <a:schemeClr val="tx1"/>
                </a:solidFill>
                <a:latin typeface="微软雅黑" panose="020B0503020204020204" pitchFamily="34" charset="-122"/>
                <a:ea typeface="微软雅黑" panose="020B0503020204020204" pitchFamily="34" charset="-122"/>
              </a:rPr>
              <a:t>13</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sz="1800" dirty="0">
                <a:solidFill>
                  <a:srgbClr val="333333"/>
                </a:solidFill>
                <a:effectLst/>
                <a:latin typeface="宋体" panose="02010600030101010101" pitchFamily="2" charset="-122"/>
                <a:ea typeface="微软雅黑" panose="020B0503020204020204" pitchFamily="34" charset="-122"/>
                <a:cs typeface="宋体" panose="02010600030101010101" pitchFamily="2" charset="-122"/>
              </a:rPr>
              <a:t>影响该铣床组生产能力的因素有</a:t>
            </a:r>
            <a:r>
              <a:rPr lang="en-US" altLang="zh-CN" sz="1800" dirty="0">
                <a:solidFill>
                  <a:srgbClr val="333333"/>
                </a:solidFill>
                <a:effectLst/>
                <a:latin typeface="宋体" panose="02010600030101010101" pitchFamily="2" charset="-122"/>
                <a:ea typeface="微软雅黑" panose="020B0503020204020204" pitchFamily="34" charset="-122"/>
                <a:cs typeface="宋体" panose="02010600030101010101" pitchFamily="2" charset="-122"/>
              </a:rPr>
              <a:t>(   )</a:t>
            </a:r>
            <a:r>
              <a:rPr lang="zh-CN" altLang="zh-CN" sz="1800" dirty="0">
                <a:solidFill>
                  <a:srgbClr val="333333"/>
                </a:solidFill>
                <a:effectLst/>
                <a:latin typeface="宋体" panose="02010600030101010101" pitchFamily="2" charset="-122"/>
                <a:ea typeface="微软雅黑" panose="020B0503020204020204" pitchFamily="34" charset="-122"/>
                <a:cs typeface="宋体" panose="02010600030101010101" pitchFamily="2" charset="-122"/>
              </a:rPr>
              <a:t>。</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pPr>
              <a:lnSpc>
                <a:spcPts val="2700"/>
              </a:lnSpc>
            </a:pPr>
            <a:r>
              <a:rPr lang="zh-CN" altLang="zh-CN" sz="1800" dirty="0">
                <a:solidFill>
                  <a:srgbClr val="333333"/>
                </a:solidFill>
                <a:effectLst/>
                <a:latin typeface="宋体" panose="02010600030101010101" pitchFamily="2" charset="-122"/>
                <a:ea typeface="微软雅黑" panose="020B0503020204020204" pitchFamily="34" charset="-122"/>
                <a:cs typeface="宋体" panose="02010600030101010101" pitchFamily="2" charset="-122"/>
              </a:rPr>
              <a:t>　　</a:t>
            </a:r>
            <a:r>
              <a:rPr lang="en-US" altLang="zh-CN" sz="1800" dirty="0">
                <a:solidFill>
                  <a:srgbClr val="333333"/>
                </a:solidFill>
                <a:effectLst/>
                <a:latin typeface="宋体" panose="02010600030101010101" pitchFamily="2" charset="-122"/>
                <a:ea typeface="微软雅黑" panose="020B0503020204020204" pitchFamily="34" charset="-122"/>
                <a:cs typeface="宋体" panose="02010600030101010101" pitchFamily="2" charset="-122"/>
              </a:rPr>
              <a:t>A.</a:t>
            </a:r>
            <a:r>
              <a:rPr lang="zh-CN" altLang="zh-CN" sz="1800" dirty="0">
                <a:solidFill>
                  <a:srgbClr val="333333"/>
                </a:solidFill>
                <a:effectLst/>
                <a:latin typeface="宋体" panose="02010600030101010101" pitchFamily="2" charset="-122"/>
                <a:ea typeface="微软雅黑" panose="020B0503020204020204" pitchFamily="34" charset="-122"/>
                <a:cs typeface="宋体" panose="02010600030101010101" pitchFamily="2" charset="-122"/>
              </a:rPr>
              <a:t>铣床的体积 </a:t>
            </a:r>
            <a:r>
              <a:rPr lang="en-US" altLang="zh-CN" sz="1800" dirty="0">
                <a:solidFill>
                  <a:srgbClr val="333333"/>
                </a:solidFill>
                <a:effectLst/>
                <a:latin typeface="宋体" panose="02010600030101010101" pitchFamily="2" charset="-122"/>
                <a:ea typeface="微软雅黑" panose="020B0503020204020204" pitchFamily="34" charset="-122"/>
                <a:cs typeface="宋体" panose="02010600030101010101" pitchFamily="2" charset="-122"/>
              </a:rPr>
              <a:t>       </a:t>
            </a:r>
            <a:r>
              <a:rPr lang="zh-CN" altLang="zh-CN" sz="1800" dirty="0">
                <a:solidFill>
                  <a:srgbClr val="333333"/>
                </a:solidFill>
                <a:effectLst/>
                <a:latin typeface="宋体" panose="02010600030101010101" pitchFamily="2" charset="-122"/>
                <a:ea typeface="微软雅黑" panose="020B0503020204020204" pitchFamily="34" charset="-122"/>
                <a:cs typeface="宋体" panose="02010600030101010101" pitchFamily="2" charset="-122"/>
              </a:rPr>
              <a:t>　 </a:t>
            </a:r>
            <a:r>
              <a:rPr lang="en-US" altLang="zh-CN" sz="1800" dirty="0">
                <a:solidFill>
                  <a:srgbClr val="333333"/>
                </a:solidFill>
                <a:effectLst/>
                <a:latin typeface="宋体" panose="02010600030101010101" pitchFamily="2" charset="-122"/>
                <a:ea typeface="微软雅黑" panose="020B0503020204020204" pitchFamily="34" charset="-122"/>
                <a:cs typeface="宋体" panose="02010600030101010101" pitchFamily="2" charset="-122"/>
              </a:rPr>
              <a:t>  </a:t>
            </a:r>
            <a:r>
              <a:rPr lang="zh-CN" altLang="zh-CN" sz="1800" dirty="0">
                <a:solidFill>
                  <a:srgbClr val="333333"/>
                </a:solidFill>
                <a:effectLst/>
                <a:latin typeface="宋体" panose="02010600030101010101" pitchFamily="2" charset="-122"/>
                <a:ea typeface="微软雅黑" panose="020B0503020204020204" pitchFamily="34" charset="-122"/>
                <a:cs typeface="宋体" panose="02010600030101010101" pitchFamily="2" charset="-122"/>
              </a:rPr>
              <a:t>　</a:t>
            </a:r>
            <a:r>
              <a:rPr lang="en-US" altLang="zh-CN" sz="1800" dirty="0">
                <a:solidFill>
                  <a:srgbClr val="333333"/>
                </a:solidFill>
                <a:effectLst/>
                <a:latin typeface="宋体" panose="02010600030101010101" pitchFamily="2" charset="-122"/>
                <a:ea typeface="微软雅黑" panose="020B0503020204020204" pitchFamily="34" charset="-122"/>
                <a:cs typeface="宋体" panose="02010600030101010101" pitchFamily="2" charset="-122"/>
              </a:rPr>
              <a:t>B.</a:t>
            </a:r>
            <a:r>
              <a:rPr lang="zh-CN" altLang="zh-CN" sz="1800" dirty="0">
                <a:solidFill>
                  <a:srgbClr val="333333"/>
                </a:solidFill>
                <a:effectLst/>
                <a:latin typeface="宋体" panose="02010600030101010101" pitchFamily="2" charset="-122"/>
                <a:ea typeface="微软雅黑" panose="020B0503020204020204" pitchFamily="34" charset="-122"/>
                <a:cs typeface="宋体" panose="02010600030101010101" pitchFamily="2" charset="-122"/>
              </a:rPr>
              <a:t>铣床组的台时定额</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pPr>
              <a:lnSpc>
                <a:spcPts val="2700"/>
              </a:lnSpc>
            </a:pPr>
            <a:r>
              <a:rPr lang="zh-CN" altLang="zh-CN" sz="1800" dirty="0">
                <a:solidFill>
                  <a:srgbClr val="333333"/>
                </a:solidFill>
                <a:effectLst/>
                <a:latin typeface="宋体" panose="02010600030101010101" pitchFamily="2" charset="-122"/>
                <a:ea typeface="微软雅黑" panose="020B0503020204020204" pitchFamily="34" charset="-122"/>
                <a:cs typeface="宋体" panose="02010600030101010101" pitchFamily="2" charset="-122"/>
              </a:rPr>
              <a:t>　　</a:t>
            </a:r>
            <a:r>
              <a:rPr lang="en-US" altLang="zh-CN" sz="1800" dirty="0">
                <a:solidFill>
                  <a:srgbClr val="333333"/>
                </a:solidFill>
                <a:effectLst/>
                <a:latin typeface="宋体" panose="02010600030101010101" pitchFamily="2" charset="-122"/>
                <a:ea typeface="微软雅黑" panose="020B0503020204020204" pitchFamily="34" charset="-122"/>
                <a:cs typeface="宋体" panose="02010600030101010101" pitchFamily="2" charset="-122"/>
              </a:rPr>
              <a:t>C.</a:t>
            </a:r>
            <a:r>
              <a:rPr lang="zh-CN" altLang="zh-CN" sz="1800" dirty="0">
                <a:solidFill>
                  <a:srgbClr val="333333"/>
                </a:solidFill>
                <a:effectLst/>
                <a:latin typeface="宋体" panose="02010600030101010101" pitchFamily="2" charset="-122"/>
                <a:ea typeface="微软雅黑" panose="020B0503020204020204" pitchFamily="34" charset="-122"/>
                <a:cs typeface="宋体" panose="02010600030101010101" pitchFamily="2" charset="-122"/>
              </a:rPr>
              <a:t>铣床组的有效工作时间　　</a:t>
            </a:r>
            <a:r>
              <a:rPr lang="en-US" altLang="zh-CN" sz="1800" dirty="0">
                <a:solidFill>
                  <a:srgbClr val="333333"/>
                </a:solidFill>
                <a:effectLst/>
                <a:latin typeface="宋体" panose="02010600030101010101" pitchFamily="2" charset="-122"/>
                <a:ea typeface="微软雅黑" panose="020B0503020204020204" pitchFamily="34" charset="-122"/>
                <a:cs typeface="宋体" panose="02010600030101010101" pitchFamily="2" charset="-122"/>
              </a:rPr>
              <a:t> D.</a:t>
            </a:r>
            <a:r>
              <a:rPr lang="zh-CN" altLang="zh-CN" sz="1800" dirty="0">
                <a:solidFill>
                  <a:srgbClr val="333333"/>
                </a:solidFill>
                <a:effectLst/>
                <a:latin typeface="宋体" panose="02010600030101010101" pitchFamily="2" charset="-122"/>
                <a:ea typeface="微软雅黑" panose="020B0503020204020204" pitchFamily="34" charset="-122"/>
                <a:cs typeface="宋体" panose="02010600030101010101" pitchFamily="2" charset="-122"/>
              </a:rPr>
              <a:t>铣床组拥有铣床的数量</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pPr>
              <a:lnSpc>
                <a:spcPts val="2700"/>
              </a:lnSpc>
            </a:pPr>
            <a:r>
              <a:rPr lang="en-US" altLang="zh-CN" dirty="0">
                <a:solidFill>
                  <a:schemeClr val="tx1"/>
                </a:solidFill>
                <a:latin typeface="微软雅黑" panose="020B0503020204020204" pitchFamily="34" charset="-122"/>
                <a:ea typeface="微软雅黑" panose="020B0503020204020204" pitchFamily="34" charset="-122"/>
              </a:rPr>
              <a:t> </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1409038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55576" y="987574"/>
            <a:ext cx="6916420" cy="3311525"/>
          </a:xfrm>
        </p:spPr>
        <p:txBody>
          <a:bodyPr>
            <a:noAutofit/>
          </a:bodyPr>
          <a:lstStyle/>
          <a:p>
            <a:pPr marL="342900" lvl="0" indent="-342900" algn="just">
              <a:lnSpc>
                <a:spcPct val="150000"/>
              </a:lnSpc>
              <a:buFont typeface="Arial" panose="020B0604020202020204" pitchFamily="34" charset="0"/>
              <a:buChar char="•"/>
              <a:tabLst>
                <a:tab pos="457200" algn="l"/>
              </a:tabLst>
            </a:pPr>
            <a:r>
              <a:rPr lang="zh-CN" altLang="zh-CN" dirty="0">
                <a:solidFill>
                  <a:srgbClr val="333333"/>
                </a:solidFill>
                <a:latin typeface="宋体" panose="02010600030101010101" pitchFamily="2" charset="-122"/>
                <a:ea typeface="微软雅黑" panose="020B0503020204020204" pitchFamily="34" charset="-122"/>
              </a:rPr>
              <a:t>甲企业拟引进乙企业的专利技术。经专家评估，该技术能够将甲企业的技术能力大幅提高。该技术的技术性能修正系数为</a:t>
            </a:r>
            <a:r>
              <a:rPr lang="en-US" altLang="zh-CN" dirty="0">
                <a:solidFill>
                  <a:srgbClr val="333333"/>
                </a:solidFill>
                <a:latin typeface="宋体" panose="02010600030101010101" pitchFamily="2" charset="-122"/>
                <a:ea typeface="微软雅黑" panose="020B0503020204020204" pitchFamily="34" charset="-122"/>
              </a:rPr>
              <a:t>1</a:t>
            </a:r>
            <a:r>
              <a:rPr lang="zh-CN" altLang="zh-CN" dirty="0">
                <a:solidFill>
                  <a:srgbClr val="333333"/>
                </a:solidFill>
                <a:latin typeface="宋体" panose="02010600030101010101" pitchFamily="2" charset="-122"/>
                <a:ea typeface="微软雅黑" panose="020B0503020204020204" pitchFamily="34" charset="-122"/>
              </a:rPr>
              <a:t>．</a:t>
            </a:r>
            <a:r>
              <a:rPr lang="en-US" altLang="zh-CN" dirty="0">
                <a:solidFill>
                  <a:srgbClr val="333333"/>
                </a:solidFill>
                <a:latin typeface="宋体" panose="02010600030101010101" pitchFamily="2" charset="-122"/>
                <a:ea typeface="微软雅黑" panose="020B0503020204020204" pitchFamily="34" charset="-122"/>
              </a:rPr>
              <a:t>15</a:t>
            </a:r>
            <a:r>
              <a:rPr lang="zh-CN" altLang="zh-CN" dirty="0">
                <a:solidFill>
                  <a:srgbClr val="333333"/>
                </a:solidFill>
                <a:latin typeface="宋体" panose="02010600030101010101" pitchFamily="2" charset="-122"/>
                <a:ea typeface="微软雅黑" panose="020B0503020204020204" pitchFamily="34" charset="-122"/>
              </a:rPr>
              <a:t>，时间修正系数为</a:t>
            </a:r>
            <a:r>
              <a:rPr lang="en-US" altLang="zh-CN" dirty="0">
                <a:solidFill>
                  <a:srgbClr val="333333"/>
                </a:solidFill>
                <a:latin typeface="宋体" panose="02010600030101010101" pitchFamily="2" charset="-122"/>
                <a:ea typeface="微软雅黑" panose="020B0503020204020204" pitchFamily="34" charset="-122"/>
              </a:rPr>
              <a:t>1</a:t>
            </a:r>
            <a:r>
              <a:rPr lang="zh-CN" altLang="zh-CN" dirty="0">
                <a:solidFill>
                  <a:srgbClr val="333333"/>
                </a:solidFill>
                <a:latin typeface="宋体" panose="02010600030101010101" pitchFamily="2" charset="-122"/>
                <a:ea typeface="微软雅黑" panose="020B0503020204020204" pitchFamily="34" charset="-122"/>
              </a:rPr>
              <a:t>．</a:t>
            </a:r>
            <a:r>
              <a:rPr lang="en-US" altLang="zh-CN" dirty="0">
                <a:solidFill>
                  <a:srgbClr val="333333"/>
                </a:solidFill>
                <a:latin typeface="宋体" panose="02010600030101010101" pitchFamily="2" charset="-122"/>
                <a:ea typeface="微软雅黑" panose="020B0503020204020204" pitchFamily="34" charset="-122"/>
              </a:rPr>
              <a:t>1</a:t>
            </a:r>
            <a:r>
              <a:rPr lang="zh-CN" altLang="zh-CN" dirty="0">
                <a:solidFill>
                  <a:srgbClr val="333333"/>
                </a:solidFill>
                <a:latin typeface="宋体" panose="02010600030101010101" pitchFamily="2" charset="-122"/>
                <a:ea typeface="微软雅黑" panose="020B0503020204020204" pitchFamily="34" charset="-122"/>
              </a:rPr>
              <a:t>，技术寿命修正系数为</a:t>
            </a:r>
            <a:r>
              <a:rPr lang="en-US" altLang="zh-CN" dirty="0">
                <a:solidFill>
                  <a:srgbClr val="333333"/>
                </a:solidFill>
                <a:latin typeface="宋体" panose="02010600030101010101" pitchFamily="2" charset="-122"/>
                <a:ea typeface="微软雅黑" panose="020B0503020204020204" pitchFamily="34" charset="-122"/>
              </a:rPr>
              <a:t>1</a:t>
            </a:r>
            <a:r>
              <a:rPr lang="zh-CN" altLang="zh-CN" dirty="0">
                <a:solidFill>
                  <a:srgbClr val="333333"/>
                </a:solidFill>
                <a:latin typeface="宋体" panose="02010600030101010101" pitchFamily="2" charset="-122"/>
                <a:ea typeface="微软雅黑" panose="020B0503020204020204" pitchFamily="34" charset="-122"/>
              </a:rPr>
              <a:t>．</a:t>
            </a:r>
            <a:r>
              <a:rPr lang="en-US" altLang="zh-CN" dirty="0">
                <a:solidFill>
                  <a:srgbClr val="333333"/>
                </a:solidFill>
                <a:latin typeface="宋体" panose="02010600030101010101" pitchFamily="2" charset="-122"/>
                <a:ea typeface="微软雅黑" panose="020B0503020204020204" pitchFamily="34" charset="-122"/>
              </a:rPr>
              <a:t>2</a:t>
            </a:r>
            <a:r>
              <a:rPr lang="zh-CN" altLang="zh-CN" dirty="0">
                <a:solidFill>
                  <a:srgbClr val="333333"/>
                </a:solidFill>
                <a:latin typeface="宋体" panose="02010600030101010101" pitchFamily="2" charset="-122"/>
                <a:ea typeface="微软雅黑" panose="020B0503020204020204" pitchFamily="34" charset="-122"/>
              </a:rPr>
              <a:t>。经调查，</a:t>
            </a:r>
            <a:r>
              <a:rPr lang="en-US" altLang="zh-CN" dirty="0">
                <a:solidFill>
                  <a:srgbClr val="333333"/>
                </a:solidFill>
                <a:latin typeface="宋体" panose="02010600030101010101" pitchFamily="2" charset="-122"/>
                <a:ea typeface="微软雅黑" panose="020B0503020204020204" pitchFamily="34" charset="-122"/>
              </a:rPr>
              <a:t>2</a:t>
            </a:r>
            <a:r>
              <a:rPr lang="zh-CN" altLang="zh-CN" dirty="0">
                <a:solidFill>
                  <a:srgbClr val="333333"/>
                </a:solidFill>
                <a:latin typeface="宋体" panose="02010600030101010101" pitchFamily="2" charset="-122"/>
                <a:ea typeface="微软雅黑" panose="020B0503020204020204" pitchFamily="34" charset="-122"/>
              </a:rPr>
              <a:t>年前类似技术交易转让价格为</a:t>
            </a:r>
            <a:r>
              <a:rPr lang="en-US" altLang="zh-CN" dirty="0">
                <a:solidFill>
                  <a:srgbClr val="333333"/>
                </a:solidFill>
                <a:latin typeface="宋体" panose="02010600030101010101" pitchFamily="2" charset="-122"/>
                <a:ea typeface="微软雅黑" panose="020B0503020204020204" pitchFamily="34" charset="-122"/>
              </a:rPr>
              <a:t>50</a:t>
            </a:r>
            <a:r>
              <a:rPr lang="zh-CN" altLang="zh-CN" dirty="0">
                <a:solidFill>
                  <a:srgbClr val="333333"/>
                </a:solidFill>
                <a:latin typeface="宋体" panose="02010600030101010101" pitchFamily="2" charset="-122"/>
                <a:ea typeface="微软雅黑" panose="020B0503020204020204" pitchFamily="34" charset="-122"/>
              </a:rPr>
              <a:t>万元。甲企业与乙企业签订合同约定，甲企业支付款项后可以使用该项技术。甲企业使用该技术后，发现对技术能力的提高不及预期于是同丙企业签订合作协议，将相关技术研发委托给丙企业。技术开发成功后，甲企业于</a:t>
            </a:r>
            <a:r>
              <a:rPr lang="en-US" altLang="zh-CN" dirty="0">
                <a:solidFill>
                  <a:srgbClr val="333333"/>
                </a:solidFill>
                <a:latin typeface="宋体" panose="02010600030101010101" pitchFamily="2" charset="-122"/>
                <a:ea typeface="微软雅黑" panose="020B0503020204020204" pitchFamily="34" charset="-122"/>
              </a:rPr>
              <a:t>2015</a:t>
            </a:r>
            <a:r>
              <a:rPr lang="zh-CN" altLang="zh-CN" dirty="0">
                <a:solidFill>
                  <a:srgbClr val="333333"/>
                </a:solidFill>
                <a:latin typeface="宋体" panose="02010600030101010101" pitchFamily="2" charset="-122"/>
                <a:ea typeface="微软雅黑" panose="020B0503020204020204" pitchFamily="34" charset="-122"/>
              </a:rPr>
              <a:t>年</a:t>
            </a:r>
            <a:r>
              <a:rPr lang="en-US" altLang="zh-CN" dirty="0">
                <a:solidFill>
                  <a:srgbClr val="333333"/>
                </a:solidFill>
                <a:latin typeface="宋体" panose="02010600030101010101" pitchFamily="2" charset="-122"/>
                <a:ea typeface="微软雅黑" panose="020B0503020204020204" pitchFamily="34" charset="-122"/>
              </a:rPr>
              <a:t>9</a:t>
            </a:r>
            <a:r>
              <a:rPr lang="zh-CN" altLang="zh-CN" dirty="0">
                <a:solidFill>
                  <a:srgbClr val="333333"/>
                </a:solidFill>
                <a:latin typeface="宋体" panose="02010600030101010101" pitchFamily="2" charset="-122"/>
                <a:ea typeface="微软雅黑" panose="020B0503020204020204" pitchFamily="34" charset="-122"/>
              </a:rPr>
              <a:t>月</a:t>
            </a:r>
            <a:r>
              <a:rPr lang="en-US" altLang="zh-CN" dirty="0">
                <a:solidFill>
                  <a:srgbClr val="333333"/>
                </a:solidFill>
                <a:latin typeface="宋体" panose="02010600030101010101" pitchFamily="2" charset="-122"/>
                <a:ea typeface="微软雅黑" panose="020B0503020204020204" pitchFamily="34" charset="-122"/>
              </a:rPr>
              <a:t>17</a:t>
            </a:r>
            <a:r>
              <a:rPr lang="zh-CN" altLang="zh-CN" dirty="0">
                <a:solidFill>
                  <a:srgbClr val="333333"/>
                </a:solidFill>
                <a:latin typeface="宋体" panose="02010600030101010101" pitchFamily="2" charset="-122"/>
                <a:ea typeface="微软雅黑" panose="020B0503020204020204" pitchFamily="34" charset="-122"/>
              </a:rPr>
              <a:t>日向国家专利部门提交了发明专利申请，</a:t>
            </a:r>
            <a:r>
              <a:rPr lang="en-US" altLang="zh-CN" dirty="0">
                <a:solidFill>
                  <a:srgbClr val="333333"/>
                </a:solidFill>
                <a:latin typeface="宋体" panose="02010600030101010101" pitchFamily="2" charset="-122"/>
                <a:ea typeface="微软雅黑" panose="020B0503020204020204" pitchFamily="34" charset="-122"/>
              </a:rPr>
              <a:t>2017</a:t>
            </a:r>
            <a:r>
              <a:rPr lang="zh-CN" altLang="zh-CN" dirty="0">
                <a:solidFill>
                  <a:srgbClr val="333333"/>
                </a:solidFill>
                <a:latin typeface="宋体" panose="02010600030101010101" pitchFamily="2" charset="-122"/>
                <a:ea typeface="微软雅黑" panose="020B0503020204020204" pitchFamily="34" charset="-122"/>
              </a:rPr>
              <a:t>年</a:t>
            </a:r>
            <a:r>
              <a:rPr lang="en-US" altLang="zh-CN" dirty="0">
                <a:solidFill>
                  <a:srgbClr val="333333"/>
                </a:solidFill>
                <a:latin typeface="宋体" panose="02010600030101010101" pitchFamily="2" charset="-122"/>
                <a:ea typeface="微软雅黑" panose="020B0503020204020204" pitchFamily="34" charset="-122"/>
              </a:rPr>
              <a:t>7</a:t>
            </a:r>
            <a:r>
              <a:rPr lang="zh-CN" altLang="zh-CN" dirty="0">
                <a:solidFill>
                  <a:srgbClr val="333333"/>
                </a:solidFill>
                <a:latin typeface="宋体" panose="02010600030101010101" pitchFamily="2" charset="-122"/>
                <a:ea typeface="微软雅黑" panose="020B0503020204020204" pitchFamily="34" charset="-122"/>
              </a:rPr>
              <a:t>月</a:t>
            </a:r>
            <a:r>
              <a:rPr lang="en-US" altLang="zh-CN" dirty="0">
                <a:solidFill>
                  <a:srgbClr val="333333"/>
                </a:solidFill>
                <a:latin typeface="宋体" panose="02010600030101010101" pitchFamily="2" charset="-122"/>
                <a:ea typeface="微软雅黑" panose="020B0503020204020204" pitchFamily="34" charset="-122"/>
              </a:rPr>
              <a:t>20</a:t>
            </a:r>
            <a:r>
              <a:rPr lang="zh-CN" altLang="zh-CN" dirty="0">
                <a:solidFill>
                  <a:srgbClr val="333333"/>
                </a:solidFill>
                <a:latin typeface="宋体" panose="02010600030101010101" pitchFamily="2" charset="-122"/>
                <a:ea typeface="微软雅黑" panose="020B0503020204020204" pitchFamily="34" charset="-122"/>
              </a:rPr>
              <a:t>日国家知识产权局授予甲企业该项技术发明专利权。</a:t>
            </a:r>
          </a:p>
          <a:p>
            <a:pPr>
              <a:lnSpc>
                <a:spcPct val="150000"/>
              </a:lnSpc>
            </a:pPr>
            <a:r>
              <a:rPr lang="en-US" altLang="zh-CN" dirty="0">
                <a:solidFill>
                  <a:srgbClr val="333333"/>
                </a:solidFill>
                <a:latin typeface="宋体" panose="02010600030101010101" pitchFamily="2" charset="-122"/>
                <a:ea typeface="微软雅黑" panose="020B0503020204020204" pitchFamily="34" charset="-122"/>
              </a:rPr>
              <a:t> </a:t>
            </a:r>
            <a:endParaRPr lang="zh-CN" altLang="zh-CN" dirty="0">
              <a:solidFill>
                <a:srgbClr val="333333"/>
              </a:solidFill>
              <a:latin typeface="宋体" panose="02010600030101010101" pitchFamily="2" charset="-122"/>
              <a:ea typeface="微软雅黑" panose="020B0503020204020204" pitchFamily="34" charset="-122"/>
            </a:endParaRP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5585629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14</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采用市场模拟模型计算，甲企业购买该技术的评估价格为（ </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）万元</a:t>
            </a:r>
          </a:p>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58</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6      B</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63</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7</a:t>
            </a:r>
            <a:endParaRPr lang="zh-CN" altLang="zh-CN" dirty="0">
              <a:solidFill>
                <a:schemeClr val="tx1"/>
              </a:solidFill>
              <a:latin typeface="微软雅黑" panose="020B0503020204020204" pitchFamily="34" charset="-122"/>
              <a:ea typeface="微软雅黑" panose="020B0503020204020204" pitchFamily="34" charset="-122"/>
            </a:endParaRPr>
          </a:p>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69</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8      D</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75</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9</a:t>
            </a:r>
            <a:endParaRPr lang="zh-CN" altLang="zh-CN" dirty="0">
              <a:solidFill>
                <a:schemeClr val="tx1"/>
              </a:solidFill>
              <a:latin typeface="微软雅黑" panose="020B0503020204020204" pitchFamily="34" charset="-122"/>
              <a:ea typeface="微软雅黑" panose="020B0503020204020204" pitchFamily="34" charset="-122"/>
            </a:endParaRPr>
          </a:p>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15</a:t>
            </a:r>
            <a:r>
              <a:rPr lang="zh-CN" altLang="zh-CN" dirty="0">
                <a:solidFill>
                  <a:schemeClr val="tx1"/>
                </a:solidFill>
                <a:latin typeface="微软雅黑" panose="020B0503020204020204" pitchFamily="34" charset="-122"/>
                <a:ea typeface="微软雅黑" panose="020B0503020204020204" pitchFamily="34" charset="-122"/>
              </a:rPr>
              <a:t>、甲企业将技术研发委托给丙企业的研发模式称为（ </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p>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．自主研发</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．项目合作</a:t>
            </a:r>
          </a:p>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．研发外包</a:t>
            </a:r>
            <a:r>
              <a:rPr lang="en-US" altLang="zh-CN" dirty="0">
                <a:solidFill>
                  <a:schemeClr val="tx1"/>
                </a:solidFill>
                <a:latin typeface="微软雅黑" panose="020B0503020204020204" pitchFamily="34" charset="-122"/>
                <a:ea typeface="微软雅黑" panose="020B0503020204020204" pitchFamily="34" charset="-122"/>
              </a:rPr>
              <a:t>     D</a:t>
            </a:r>
            <a:r>
              <a:rPr lang="zh-CN" altLang="zh-CN" dirty="0">
                <a:solidFill>
                  <a:schemeClr val="tx1"/>
                </a:solidFill>
                <a:latin typeface="微软雅黑" panose="020B0503020204020204" pitchFamily="34" charset="-122"/>
                <a:ea typeface="微软雅黑" panose="020B0503020204020204" pitchFamily="34" charset="-122"/>
              </a:rPr>
              <a:t>．联合开发</a:t>
            </a: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023594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16</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关于甲企业该项技术发明专利权有效期的说法，正确的是（  ）</a:t>
            </a:r>
          </a:p>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．有效期至</a:t>
            </a:r>
            <a:r>
              <a:rPr lang="en-US" altLang="zh-CN" dirty="0">
                <a:solidFill>
                  <a:schemeClr val="tx1"/>
                </a:solidFill>
                <a:latin typeface="微软雅黑" panose="020B0503020204020204" pitchFamily="34" charset="-122"/>
                <a:ea typeface="微软雅黑" panose="020B0503020204020204" pitchFamily="34" charset="-122"/>
              </a:rPr>
              <a:t>2035</a:t>
            </a:r>
            <a:r>
              <a:rPr lang="zh-CN" altLang="zh-CN"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9</a:t>
            </a:r>
            <a:r>
              <a:rPr lang="zh-CN" altLang="zh-CN"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16</a:t>
            </a:r>
            <a:r>
              <a:rPr lang="zh-CN" altLang="zh-CN" dirty="0">
                <a:solidFill>
                  <a:schemeClr val="tx1"/>
                </a:solidFill>
                <a:latin typeface="微软雅黑" panose="020B0503020204020204" pitchFamily="34" charset="-122"/>
                <a:ea typeface="微软雅黑" panose="020B0503020204020204" pitchFamily="34" charset="-122"/>
              </a:rPr>
              <a:t>日</a:t>
            </a:r>
          </a:p>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．有效期至</a:t>
            </a:r>
            <a:r>
              <a:rPr lang="en-US" altLang="zh-CN" dirty="0">
                <a:solidFill>
                  <a:schemeClr val="tx1"/>
                </a:solidFill>
                <a:latin typeface="微软雅黑" panose="020B0503020204020204" pitchFamily="34" charset="-122"/>
                <a:ea typeface="微软雅黑" panose="020B0503020204020204" pitchFamily="34" charset="-122"/>
              </a:rPr>
              <a:t>2037</a:t>
            </a:r>
            <a:r>
              <a:rPr lang="zh-CN" altLang="zh-CN"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7</a:t>
            </a:r>
            <a:r>
              <a:rPr lang="zh-CN" altLang="zh-CN"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19</a:t>
            </a:r>
            <a:r>
              <a:rPr lang="zh-CN" altLang="zh-CN" dirty="0">
                <a:solidFill>
                  <a:schemeClr val="tx1"/>
                </a:solidFill>
                <a:latin typeface="微软雅黑" panose="020B0503020204020204" pitchFamily="34" charset="-122"/>
                <a:ea typeface="微软雅黑" panose="020B0503020204020204" pitchFamily="34" charset="-122"/>
              </a:rPr>
              <a:t>日</a:t>
            </a:r>
          </a:p>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．有效期至</a:t>
            </a:r>
            <a:r>
              <a:rPr lang="en-US" altLang="zh-CN" dirty="0">
                <a:solidFill>
                  <a:schemeClr val="tx1"/>
                </a:solidFill>
                <a:latin typeface="微软雅黑" panose="020B0503020204020204" pitchFamily="34" charset="-122"/>
                <a:ea typeface="微软雅黑" panose="020B0503020204020204" pitchFamily="34" charset="-122"/>
              </a:rPr>
              <a:t>2027</a:t>
            </a:r>
            <a:r>
              <a:rPr lang="zh-CN" altLang="zh-CN"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7</a:t>
            </a:r>
            <a:r>
              <a:rPr lang="zh-CN" altLang="zh-CN"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19</a:t>
            </a:r>
            <a:r>
              <a:rPr lang="zh-CN" altLang="zh-CN" dirty="0">
                <a:solidFill>
                  <a:schemeClr val="tx1"/>
                </a:solidFill>
                <a:latin typeface="微软雅黑" panose="020B0503020204020204" pitchFamily="34" charset="-122"/>
                <a:ea typeface="微软雅黑" panose="020B0503020204020204" pitchFamily="34" charset="-122"/>
              </a:rPr>
              <a:t>日</a:t>
            </a:r>
          </a:p>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．有效期满后专利权终止</a:t>
            </a:r>
          </a:p>
          <a:p>
            <a:pPr marL="342900" lvl="0" indent="-342900" algn="just">
              <a:lnSpc>
                <a:spcPct val="150000"/>
              </a:lnSpc>
              <a:buFont typeface="Arial" panose="020B0604020202020204" pitchFamily="34" charset="0"/>
              <a:buChar char="•"/>
              <a:tabLst>
                <a:tab pos="457200" algn="l"/>
              </a:tabLst>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4189776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643026" y="1790537"/>
            <a:ext cx="5684562" cy="1098425"/>
          </a:xfrm>
        </p:spPr>
        <p:txBody>
          <a:bodyPr>
            <a:normAutofit/>
          </a:bodyPr>
          <a:lstStyle/>
          <a:p>
            <a:r>
              <a:rPr lang="zh-CN" altLang="en-US" b="1" spc="5"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课后</a:t>
            </a:r>
            <a:r>
              <a:rPr lang="zh-CN" altLang="en-US" b="1" spc="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记得多刷题、多复习、多预习</a:t>
            </a:r>
            <a:r>
              <a:rPr lang="en-US" altLang="zh-CN" b="1" spc="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库存分类：</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）按库存的功能分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周转库存又称周期库存</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安全库存又称缓冲库存</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在途库存</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调节库存又称季节性库存</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投机库存又称屏障库存。</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88142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）按库存的需求特性分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独立需求库存、相关需求库存</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）按库存所处的生产阶段分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原材料库存、在制品库存和成品库存</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52183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、库存管理的目标</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首先应保证库存管理人员的安全，其次，促使企业获得更多的利润。</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ABC</a:t>
            </a:r>
            <a:r>
              <a:rPr lang="zh-CN" altLang="en-US" sz="2000" dirty="0">
                <a:solidFill>
                  <a:schemeClr val="tx1"/>
                </a:solidFill>
                <a:latin typeface="微软雅黑" panose="020B0503020204020204" pitchFamily="34" charset="-122"/>
                <a:ea typeface="微软雅黑" panose="020B0503020204020204" pitchFamily="34" charset="-122"/>
              </a:rPr>
              <a:t>库存分类管理法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、库存控制基本模型</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）定量库存控制系统</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）定期库存控制系统</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19095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gn="ct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第四节  运输与配送管理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一、运输管理</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、运输与运输系统</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运输的效应</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一是空间效用，二是时间效用。</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运输系统的构成要素（四个）</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运输线路、运输工具、运输参与者、运输节点。</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、运输经营方式的选择</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63661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）自营运输</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）运输外包</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、运输方式的选择</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运输方式主要分为五种，分别是铁路运输、公路运输、水路运输、航空运输和管道运输</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、合理运输</a:t>
            </a:r>
            <a:endParaRPr lang="en-US" altLang="zh-CN" sz="2000" dirty="0">
              <a:solidFill>
                <a:schemeClr val="tx1"/>
              </a:solidFill>
              <a:latin typeface="微软雅黑" panose="020B0503020204020204" pitchFamily="34" charset="-122"/>
              <a:ea typeface="微软雅黑" panose="020B0503020204020204" pitchFamily="34" charset="-122"/>
            </a:endParaRPr>
          </a:p>
          <a:p>
            <a:r>
              <a:rPr lang="zh-CN" altLang="en-US" sz="2000" dirty="0">
                <a:solidFill>
                  <a:schemeClr val="tx1"/>
                </a:solidFill>
                <a:latin typeface="微软雅黑" panose="020B0503020204020204" pitchFamily="34" charset="-122"/>
                <a:ea typeface="微软雅黑" panose="020B0503020204020204" pitchFamily="34" charset="-122"/>
              </a:rPr>
              <a:t>不合理运输的形式：空驶运输、对流运输、迂回运输、重复运输、倒流运输、过远运输、运力选择不当，托运方式选择不当，无效运输。</a:t>
            </a: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75515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三、配送管理</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、配送的含义</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配送是根据客户要求对物品进行分类、拣选、</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集货、包装、组配等作业，并按时送达指定</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地点的物流活动。</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）配送是从物流据点至收货人的一种送货形式。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）配送是流通加工、整理、拣选、分类、配货、配装、末端运输等多种物流活动的组合体，是“配”与“送”的有机结合形式，是短距离的末端运输、二次运输、支线运输。</a:t>
            </a: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id="{142BF354-FAD6-4BE7-8E89-A19831718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843558"/>
            <a:ext cx="2495550" cy="2343150"/>
          </a:xfrm>
          <a:prstGeom prst="rect">
            <a:avLst/>
          </a:prstGeom>
        </p:spPr>
      </p:pic>
    </p:spTree>
    <p:extLst>
      <p:ext uri="{BB962C8B-B14F-4D97-AF65-F5344CB8AC3E}">
        <p14:creationId xmlns:p14="http://schemas.microsoft.com/office/powerpoint/2010/main" val="2488236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）配送以用户要求为根本出发点</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）配送要体现经济合理性，并以现代化的物流技术与装备为支撑。</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、配送的类型</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）按配送的组织形式分：集中配送、共同配送、分散配送</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）按配送商品的种类和数量分：单品种大批量配送、多品种小批量多批次配送、成套配套配送</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）按配送的时间和数量分：定时配送、定量配送、定时定量配送、定时定路线配送、即时配送</a:t>
            </a:r>
          </a:p>
        </p:txBody>
      </p:sp>
    </p:spTree>
    <p:extLst>
      <p:ext uri="{BB962C8B-B14F-4D97-AF65-F5344CB8AC3E}">
        <p14:creationId xmlns:p14="http://schemas.microsoft.com/office/powerpoint/2010/main" val="4147681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、装卸搬运作业合理化</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）防止和消除无效作业</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）提高物资的装卸搬运活性</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）实现装卸搬运作业省力化</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）合理利用装卸搬运机械设备</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三、流通加工</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流通加工是根据顾客的需要，在流通过程中对产品实施的简单加工作业活动的总称。</a:t>
            </a:r>
          </a:p>
        </p:txBody>
      </p:sp>
    </p:spTree>
    <p:extLst>
      <p:ext uri="{BB962C8B-B14F-4D97-AF65-F5344CB8AC3E}">
        <p14:creationId xmlns:p14="http://schemas.microsoft.com/office/powerpoint/2010/main" val="1061890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、配送中心的运作</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）配送中心的概念</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配送中心是指专门儿从事配送业务的物流场所或组织，是指具有完善的配送基础设施和信息网络，可便捷的连接对外交通运输网络，并向终端客户提供短距离、小批量、多批次配送服务的专业化配送场所。</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43266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）配送中心的分类</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按物流设施的归属分：自有型配送中心、公共型配送中心、合作型配送中心</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按配送中心的服务对象分：面向最终消费者的配送中心、面向制造企业的配送中心、面向零售商的配送中心</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按运营主体分：以制造商为运营主体的配送中心，以批发商为运营主体的配送中心，以零售商为运营主体的配送中心，以仓储运输企业为运营中心的配送中心</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56842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）配送中心的作业流程</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订单处理、进货、分类、储存、分拣、配货分放、配装、送货。</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）配送中心分拣策略</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按订单分拣和批量分拣、单人分拣和分区分拣。</a:t>
            </a: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81586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gn="ctr"/>
            <a:r>
              <a:rPr lang="zh-CN" altLang="en-US" sz="2000" dirty="0">
                <a:solidFill>
                  <a:schemeClr val="tx1"/>
                </a:solidFill>
                <a:latin typeface="微软雅黑" panose="020B0503020204020204" pitchFamily="34" charset="-122"/>
                <a:ea typeface="微软雅黑" panose="020B0503020204020204" pitchFamily="34" charset="-122"/>
              </a:rPr>
              <a:t>第七章  技术创新管理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09AD8D5D-C9EF-460C-8FC0-F766A5B476E1}"/>
              </a:ext>
            </a:extLst>
          </p:cNvPr>
          <p:cNvPicPr>
            <a:picLocks noChangeAspect="1"/>
          </p:cNvPicPr>
          <p:nvPr/>
        </p:nvPicPr>
        <p:blipFill>
          <a:blip r:embed="rId3"/>
          <a:stretch>
            <a:fillRect/>
          </a:stretch>
        </p:blipFill>
        <p:spPr>
          <a:xfrm>
            <a:off x="1547664" y="1395559"/>
            <a:ext cx="5614812" cy="2549373"/>
          </a:xfrm>
          <a:prstGeom prst="rect">
            <a:avLst/>
          </a:prstGeom>
        </p:spPr>
      </p:pic>
    </p:spTree>
    <p:extLst>
      <p:ext uri="{BB962C8B-B14F-4D97-AF65-F5344CB8AC3E}">
        <p14:creationId xmlns:p14="http://schemas.microsoft.com/office/powerpoint/2010/main" val="2305403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gn="ct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第一节    技术创新含义、分类与模式</a:t>
            </a: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一、创新与技术创新</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、创新的含义</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、技术创新的含义及特点</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指企业家抓住市场潜在盈利机会，以获取经济利益为目的的，重组生产条件和要素，不断研制出新产品、新工艺、新技术，以获得市场认同的一个综合性过程。</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主要特点</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技术创新是一种经济行为      </a:t>
            </a: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技术创新是一项高风险活动</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(3)</a:t>
            </a:r>
            <a:r>
              <a:rPr lang="zh-CN" altLang="en-US" dirty="0">
                <a:solidFill>
                  <a:schemeClr val="tx1"/>
                </a:solidFill>
                <a:latin typeface="微软雅黑" panose="020B0503020204020204" pitchFamily="34" charset="-122"/>
                <a:ea typeface="微软雅黑" panose="020B0503020204020204" pitchFamily="34" charset="-122"/>
              </a:rPr>
              <a:t>技术创新时间的差异性        </a:t>
            </a:r>
            <a:r>
              <a:rPr lang="en-US" altLang="zh-CN" dirty="0">
                <a:solidFill>
                  <a:schemeClr val="tx1"/>
                </a:solidFill>
                <a:latin typeface="微软雅黑" panose="020B0503020204020204" pitchFamily="34" charset="-122"/>
                <a:ea typeface="微软雅黑" panose="020B0503020204020204" pitchFamily="34" charset="-122"/>
              </a:rPr>
              <a:t>(4)</a:t>
            </a:r>
            <a:r>
              <a:rPr lang="zh-CN" altLang="en-US" dirty="0">
                <a:solidFill>
                  <a:schemeClr val="tx1"/>
                </a:solidFill>
                <a:latin typeface="微软雅黑" panose="020B0503020204020204" pitchFamily="34" charset="-122"/>
                <a:ea typeface="微软雅黑" panose="020B0503020204020204" pitchFamily="34" charset="-122"/>
              </a:rPr>
              <a:t>外部性      </a:t>
            </a:r>
            <a:r>
              <a:rPr lang="en-US" altLang="zh-CN" dirty="0">
                <a:solidFill>
                  <a:schemeClr val="tx1"/>
                </a:solidFill>
                <a:latin typeface="微软雅黑" panose="020B0503020204020204" pitchFamily="34" charset="-122"/>
                <a:ea typeface="微软雅黑" panose="020B0503020204020204" pitchFamily="34" charset="-122"/>
              </a:rPr>
              <a:t>(5)</a:t>
            </a:r>
            <a:r>
              <a:rPr lang="zh-CN" altLang="en-US" dirty="0">
                <a:solidFill>
                  <a:schemeClr val="tx1"/>
                </a:solidFill>
                <a:latin typeface="微软雅黑" panose="020B0503020204020204" pitchFamily="34" charset="-122"/>
                <a:ea typeface="微软雅黑" panose="020B0503020204020204" pitchFamily="34" charset="-122"/>
              </a:rPr>
              <a:t>一体化与国际化</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endParaRPr lang="zh-CN" altLang="en-US" sz="2000" b="1" dirty="0"/>
          </a:p>
        </p:txBody>
      </p:sp>
    </p:spTree>
    <p:extLst>
      <p:ext uri="{BB962C8B-B14F-4D97-AF65-F5344CB8AC3E}">
        <p14:creationId xmlns:p14="http://schemas.microsoft.com/office/powerpoint/2010/main" val="2660925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二、技术创新的分类</a:t>
            </a:r>
          </a:p>
        </p:txBody>
      </p:sp>
      <p:pic>
        <p:nvPicPr>
          <p:cNvPr id="4" name="图片 3">
            <a:extLst>
              <a:ext uri="{FF2B5EF4-FFF2-40B4-BE49-F238E27FC236}">
                <a16:creationId xmlns:a16="http://schemas.microsoft.com/office/drawing/2014/main" id="{A41E1578-15D4-44E0-A975-80C9B7A80A76}"/>
              </a:ext>
            </a:extLst>
          </p:cNvPr>
          <p:cNvPicPr>
            <a:picLocks noChangeAspect="1"/>
          </p:cNvPicPr>
          <p:nvPr/>
        </p:nvPicPr>
        <p:blipFill>
          <a:blip r:embed="rId3"/>
          <a:stretch>
            <a:fillRect/>
          </a:stretch>
        </p:blipFill>
        <p:spPr>
          <a:xfrm>
            <a:off x="845521" y="1233654"/>
            <a:ext cx="6874098" cy="2922271"/>
          </a:xfrm>
          <a:prstGeom prst="rect">
            <a:avLst/>
          </a:prstGeom>
        </p:spPr>
      </p:pic>
    </p:spTree>
    <p:extLst>
      <p:ext uri="{BB962C8B-B14F-4D97-AF65-F5344CB8AC3E}">
        <p14:creationId xmlns:p14="http://schemas.microsoft.com/office/powerpoint/2010/main" val="605959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三、</a:t>
            </a:r>
            <a:r>
              <a:rPr lang="zh-CN" altLang="en-US" dirty="0">
                <a:solidFill>
                  <a:schemeClr val="tx1"/>
                </a:solidFill>
                <a:latin typeface="微软雅黑" panose="020B0503020204020204" pitchFamily="34" charset="-122"/>
                <a:ea typeface="微软雅黑" panose="020B0503020204020204" pitchFamily="34" charset="-122"/>
              </a:rPr>
              <a:t>技术创新的过程与模式</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 (</a:t>
            </a:r>
            <a:r>
              <a:rPr lang="zh-CN" altLang="en-US" sz="2000" dirty="0">
                <a:solidFill>
                  <a:schemeClr val="tx1"/>
                </a:solidFill>
                <a:latin typeface="微软雅黑" panose="020B0503020204020204" pitchFamily="34" charset="-122"/>
                <a:ea typeface="微软雅黑" panose="020B0503020204020204" pitchFamily="34" charset="-122"/>
              </a:rPr>
              <a:t>一</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技术推动模式</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研究开发是创新构思的主要来源，也称为创新的技术推动或发现推动模式。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（二）需求拉动创新模式</a:t>
            </a:r>
          </a:p>
          <a:p>
            <a:endParaRPr lang="zh-CN" altLang="en-US" sz="2000" b="1" dirty="0"/>
          </a:p>
        </p:txBody>
      </p:sp>
      <p:sp>
        <p:nvSpPr>
          <p:cNvPr id="4" name="矩形 3">
            <a:extLst>
              <a:ext uri="{FF2B5EF4-FFF2-40B4-BE49-F238E27FC236}">
                <a16:creationId xmlns:a16="http://schemas.microsoft.com/office/drawing/2014/main" id="{54A598B7-6F20-4376-B4E9-7D6C67FD7D25}"/>
              </a:ext>
            </a:extLst>
          </p:cNvPr>
          <p:cNvSpPr/>
          <p:nvPr/>
        </p:nvSpPr>
        <p:spPr>
          <a:xfrm>
            <a:off x="755576" y="2571750"/>
            <a:ext cx="108012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基础研究</a:t>
            </a:r>
          </a:p>
        </p:txBody>
      </p:sp>
      <p:sp>
        <p:nvSpPr>
          <p:cNvPr id="5" name="矩形 4">
            <a:extLst>
              <a:ext uri="{FF2B5EF4-FFF2-40B4-BE49-F238E27FC236}">
                <a16:creationId xmlns:a16="http://schemas.microsoft.com/office/drawing/2014/main" id="{5B574184-F23C-4036-AF8E-3C1EF02DD262}"/>
              </a:ext>
            </a:extLst>
          </p:cNvPr>
          <p:cNvSpPr/>
          <p:nvPr/>
        </p:nvSpPr>
        <p:spPr>
          <a:xfrm>
            <a:off x="2411760" y="2570264"/>
            <a:ext cx="108012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应用研究</a:t>
            </a:r>
          </a:p>
        </p:txBody>
      </p:sp>
      <p:sp>
        <p:nvSpPr>
          <p:cNvPr id="6" name="矩形 5">
            <a:extLst>
              <a:ext uri="{FF2B5EF4-FFF2-40B4-BE49-F238E27FC236}">
                <a16:creationId xmlns:a16="http://schemas.microsoft.com/office/drawing/2014/main" id="{C195407B-E2B6-4843-B508-A9E6A8461FC0}"/>
              </a:ext>
            </a:extLst>
          </p:cNvPr>
          <p:cNvSpPr/>
          <p:nvPr/>
        </p:nvSpPr>
        <p:spPr>
          <a:xfrm>
            <a:off x="4319972" y="2570264"/>
            <a:ext cx="108012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研究开发</a:t>
            </a:r>
          </a:p>
        </p:txBody>
      </p:sp>
      <p:sp>
        <p:nvSpPr>
          <p:cNvPr id="7" name="矩形 6">
            <a:extLst>
              <a:ext uri="{FF2B5EF4-FFF2-40B4-BE49-F238E27FC236}">
                <a16:creationId xmlns:a16="http://schemas.microsoft.com/office/drawing/2014/main" id="{E33121FE-3E5B-4DD0-80F8-C524A3F5F275}"/>
              </a:ext>
            </a:extLst>
          </p:cNvPr>
          <p:cNvSpPr/>
          <p:nvPr/>
        </p:nvSpPr>
        <p:spPr>
          <a:xfrm>
            <a:off x="6228184" y="2570264"/>
            <a:ext cx="108012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生产制造</a:t>
            </a:r>
          </a:p>
        </p:txBody>
      </p:sp>
      <p:sp>
        <p:nvSpPr>
          <p:cNvPr id="8" name="矩形 7">
            <a:extLst>
              <a:ext uri="{FF2B5EF4-FFF2-40B4-BE49-F238E27FC236}">
                <a16:creationId xmlns:a16="http://schemas.microsoft.com/office/drawing/2014/main" id="{B4D0A970-7D9A-4FEA-B647-BA7A06A1DE28}"/>
              </a:ext>
            </a:extLst>
          </p:cNvPr>
          <p:cNvSpPr/>
          <p:nvPr/>
        </p:nvSpPr>
        <p:spPr>
          <a:xfrm>
            <a:off x="7937866" y="2570264"/>
            <a:ext cx="108012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市场销售</a:t>
            </a:r>
          </a:p>
        </p:txBody>
      </p:sp>
      <p:sp>
        <p:nvSpPr>
          <p:cNvPr id="9" name="箭头: 右 8">
            <a:extLst>
              <a:ext uri="{FF2B5EF4-FFF2-40B4-BE49-F238E27FC236}">
                <a16:creationId xmlns:a16="http://schemas.microsoft.com/office/drawing/2014/main" id="{4E876A30-1365-4729-BB69-70137F374C8E}"/>
              </a:ext>
            </a:extLst>
          </p:cNvPr>
          <p:cNvSpPr/>
          <p:nvPr/>
        </p:nvSpPr>
        <p:spPr>
          <a:xfrm>
            <a:off x="1835696" y="2822292"/>
            <a:ext cx="57606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箭头: 右 9">
            <a:extLst>
              <a:ext uri="{FF2B5EF4-FFF2-40B4-BE49-F238E27FC236}">
                <a16:creationId xmlns:a16="http://schemas.microsoft.com/office/drawing/2014/main" id="{3F9892F6-F969-4507-8E8C-FC1420B67CC5}"/>
              </a:ext>
            </a:extLst>
          </p:cNvPr>
          <p:cNvSpPr/>
          <p:nvPr/>
        </p:nvSpPr>
        <p:spPr>
          <a:xfrm>
            <a:off x="3564396" y="2814098"/>
            <a:ext cx="62956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箭头: 右 10">
            <a:extLst>
              <a:ext uri="{FF2B5EF4-FFF2-40B4-BE49-F238E27FC236}">
                <a16:creationId xmlns:a16="http://schemas.microsoft.com/office/drawing/2014/main" id="{459E88F1-6EB8-487C-8F07-282CE3F16565}"/>
              </a:ext>
            </a:extLst>
          </p:cNvPr>
          <p:cNvSpPr/>
          <p:nvPr/>
        </p:nvSpPr>
        <p:spPr>
          <a:xfrm>
            <a:off x="5400092" y="2814098"/>
            <a:ext cx="82809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箭头: 右 11">
            <a:extLst>
              <a:ext uri="{FF2B5EF4-FFF2-40B4-BE49-F238E27FC236}">
                <a16:creationId xmlns:a16="http://schemas.microsoft.com/office/drawing/2014/main" id="{36620B18-3E3F-4BAA-AEA0-0EC0EFEA1F0B}"/>
              </a:ext>
            </a:extLst>
          </p:cNvPr>
          <p:cNvSpPr/>
          <p:nvPr/>
        </p:nvSpPr>
        <p:spPr>
          <a:xfrm>
            <a:off x="7308304" y="2814098"/>
            <a:ext cx="50354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FCE88D9D-6A9B-4258-AFDE-24275C47299D}"/>
              </a:ext>
            </a:extLst>
          </p:cNvPr>
          <p:cNvSpPr/>
          <p:nvPr/>
        </p:nvSpPr>
        <p:spPr>
          <a:xfrm>
            <a:off x="655425" y="3788831"/>
            <a:ext cx="108012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市场需求</a:t>
            </a:r>
          </a:p>
        </p:txBody>
      </p:sp>
      <p:sp>
        <p:nvSpPr>
          <p:cNvPr id="14" name="矩形 13">
            <a:extLst>
              <a:ext uri="{FF2B5EF4-FFF2-40B4-BE49-F238E27FC236}">
                <a16:creationId xmlns:a16="http://schemas.microsoft.com/office/drawing/2014/main" id="{DE13EBCE-C408-4B43-8133-43CFD8223B4C}"/>
              </a:ext>
            </a:extLst>
          </p:cNvPr>
          <p:cNvSpPr/>
          <p:nvPr/>
        </p:nvSpPr>
        <p:spPr>
          <a:xfrm>
            <a:off x="2280599" y="3788831"/>
            <a:ext cx="108012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应用研究</a:t>
            </a:r>
          </a:p>
        </p:txBody>
      </p:sp>
      <p:sp>
        <p:nvSpPr>
          <p:cNvPr id="15" name="矩形 14">
            <a:extLst>
              <a:ext uri="{FF2B5EF4-FFF2-40B4-BE49-F238E27FC236}">
                <a16:creationId xmlns:a16="http://schemas.microsoft.com/office/drawing/2014/main" id="{6300A2CF-F9E2-4BD9-89A1-8E7A95DEF3BA}"/>
              </a:ext>
            </a:extLst>
          </p:cNvPr>
          <p:cNvSpPr/>
          <p:nvPr/>
        </p:nvSpPr>
        <p:spPr>
          <a:xfrm>
            <a:off x="3995550" y="3788831"/>
            <a:ext cx="108012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开发研究</a:t>
            </a:r>
          </a:p>
        </p:txBody>
      </p:sp>
      <p:sp>
        <p:nvSpPr>
          <p:cNvPr id="16" name="矩形 15">
            <a:extLst>
              <a:ext uri="{FF2B5EF4-FFF2-40B4-BE49-F238E27FC236}">
                <a16:creationId xmlns:a16="http://schemas.microsoft.com/office/drawing/2014/main" id="{46018924-4BD4-4996-B8F9-7EEFCB5FF622}"/>
              </a:ext>
            </a:extLst>
          </p:cNvPr>
          <p:cNvSpPr/>
          <p:nvPr/>
        </p:nvSpPr>
        <p:spPr>
          <a:xfrm>
            <a:off x="5688124" y="3805482"/>
            <a:ext cx="108012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生产制造</a:t>
            </a:r>
          </a:p>
        </p:txBody>
      </p:sp>
      <p:sp>
        <p:nvSpPr>
          <p:cNvPr id="17" name="矩形 16">
            <a:extLst>
              <a:ext uri="{FF2B5EF4-FFF2-40B4-BE49-F238E27FC236}">
                <a16:creationId xmlns:a16="http://schemas.microsoft.com/office/drawing/2014/main" id="{94038EC6-9634-48F8-B144-70907DE369F4}"/>
              </a:ext>
            </a:extLst>
          </p:cNvPr>
          <p:cNvSpPr/>
          <p:nvPr/>
        </p:nvSpPr>
        <p:spPr>
          <a:xfrm>
            <a:off x="7416062" y="3788831"/>
            <a:ext cx="108012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市场销售</a:t>
            </a:r>
          </a:p>
        </p:txBody>
      </p:sp>
      <p:sp>
        <p:nvSpPr>
          <p:cNvPr id="18" name="箭头: 右 17">
            <a:extLst>
              <a:ext uri="{FF2B5EF4-FFF2-40B4-BE49-F238E27FC236}">
                <a16:creationId xmlns:a16="http://schemas.microsoft.com/office/drawing/2014/main" id="{68398437-695F-48F6-AEE8-3FEFA65862E3}"/>
              </a:ext>
            </a:extLst>
          </p:cNvPr>
          <p:cNvSpPr/>
          <p:nvPr/>
        </p:nvSpPr>
        <p:spPr>
          <a:xfrm>
            <a:off x="1735545" y="4011791"/>
            <a:ext cx="54505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箭头: 右 19">
            <a:extLst>
              <a:ext uri="{FF2B5EF4-FFF2-40B4-BE49-F238E27FC236}">
                <a16:creationId xmlns:a16="http://schemas.microsoft.com/office/drawing/2014/main" id="{DA43F279-137B-43F8-ACE2-6B2DC07693D0}"/>
              </a:ext>
            </a:extLst>
          </p:cNvPr>
          <p:cNvSpPr/>
          <p:nvPr/>
        </p:nvSpPr>
        <p:spPr>
          <a:xfrm>
            <a:off x="3383096" y="4057510"/>
            <a:ext cx="590077"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箭头: 右 21">
            <a:extLst>
              <a:ext uri="{FF2B5EF4-FFF2-40B4-BE49-F238E27FC236}">
                <a16:creationId xmlns:a16="http://schemas.microsoft.com/office/drawing/2014/main" id="{EA1DD711-EB6B-4064-B8C9-3EE03D500B4B}"/>
              </a:ext>
            </a:extLst>
          </p:cNvPr>
          <p:cNvSpPr/>
          <p:nvPr/>
        </p:nvSpPr>
        <p:spPr>
          <a:xfrm>
            <a:off x="5170829" y="4011791"/>
            <a:ext cx="51729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箭头: 右 22">
            <a:extLst>
              <a:ext uri="{FF2B5EF4-FFF2-40B4-BE49-F238E27FC236}">
                <a16:creationId xmlns:a16="http://schemas.microsoft.com/office/drawing/2014/main" id="{ABF2C8C9-7234-4A83-8F86-A25E0F857CF6}"/>
              </a:ext>
            </a:extLst>
          </p:cNvPr>
          <p:cNvSpPr/>
          <p:nvPr/>
        </p:nvSpPr>
        <p:spPr>
          <a:xfrm>
            <a:off x="6863401" y="4011791"/>
            <a:ext cx="444903"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a:extLst>
              <a:ext uri="{FF2B5EF4-FFF2-40B4-BE49-F238E27FC236}">
                <a16:creationId xmlns:a16="http://schemas.microsoft.com/office/drawing/2014/main" id="{0C7986FF-1253-4457-BEC0-214E03522982}"/>
              </a:ext>
            </a:extLst>
          </p:cNvPr>
          <p:cNvCxnSpPr>
            <a:cxnSpLocks/>
          </p:cNvCxnSpPr>
          <p:nvPr/>
        </p:nvCxnSpPr>
        <p:spPr>
          <a:xfrm>
            <a:off x="8496182" y="4103229"/>
            <a:ext cx="3962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F7A43B9E-BBE3-4EA9-B8CB-38D43DBDF524}"/>
              </a:ext>
            </a:extLst>
          </p:cNvPr>
          <p:cNvCxnSpPr>
            <a:cxnSpLocks/>
          </p:cNvCxnSpPr>
          <p:nvPr/>
        </p:nvCxnSpPr>
        <p:spPr>
          <a:xfrm flipV="1">
            <a:off x="426128" y="4443959"/>
            <a:ext cx="8466352" cy="2616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6BC0C05B-504A-45DA-B0D4-EAA57D44D755}"/>
              </a:ext>
            </a:extLst>
          </p:cNvPr>
          <p:cNvCxnSpPr/>
          <p:nvPr/>
        </p:nvCxnSpPr>
        <p:spPr>
          <a:xfrm>
            <a:off x="8892480" y="4103229"/>
            <a:ext cx="0" cy="36689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7ADCB8EA-A710-4433-A2A5-6147942F9990}"/>
              </a:ext>
            </a:extLst>
          </p:cNvPr>
          <p:cNvCxnSpPr/>
          <p:nvPr/>
        </p:nvCxnSpPr>
        <p:spPr>
          <a:xfrm flipV="1">
            <a:off x="426128" y="4103229"/>
            <a:ext cx="0" cy="36689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箭头连接符 35">
            <a:extLst>
              <a:ext uri="{FF2B5EF4-FFF2-40B4-BE49-F238E27FC236}">
                <a16:creationId xmlns:a16="http://schemas.microsoft.com/office/drawing/2014/main" id="{501AAC0F-B9FB-4B9C-A5CB-D74F6132CE51}"/>
              </a:ext>
            </a:extLst>
          </p:cNvPr>
          <p:cNvCxnSpPr/>
          <p:nvPr/>
        </p:nvCxnSpPr>
        <p:spPr>
          <a:xfrm>
            <a:off x="426128" y="4103229"/>
            <a:ext cx="2292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5991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 (</a:t>
            </a:r>
            <a:r>
              <a:rPr lang="zh-CN" altLang="en-US" sz="2000" dirty="0">
                <a:solidFill>
                  <a:schemeClr val="tx1"/>
                </a:solidFill>
                <a:latin typeface="微软雅黑" panose="020B0503020204020204" pitchFamily="34" charset="-122"/>
                <a:ea typeface="微软雅黑" panose="020B0503020204020204" pitchFamily="34" charset="-122"/>
              </a:rPr>
              <a:t>三</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技术和市场交互作用创新模式</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技术创新是技术和市场交互作用共同引发的，技术推动和需求拉动的相对重要性在产业及产品生命周期的不同阶段可能有着显著的不同。</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（四）</a:t>
            </a:r>
            <a:r>
              <a:rPr lang="en-US" altLang="zh-CN" sz="2000" dirty="0">
                <a:solidFill>
                  <a:schemeClr val="tx1"/>
                </a:solidFill>
                <a:latin typeface="微软雅黑" panose="020B0503020204020204" pitchFamily="34" charset="-122"/>
                <a:ea typeface="微软雅黑" panose="020B0503020204020204" pitchFamily="34" charset="-122"/>
              </a:rPr>
              <a:t>A—U</a:t>
            </a:r>
            <a:r>
              <a:rPr lang="zh-CN" altLang="en-US" sz="2000" dirty="0">
                <a:solidFill>
                  <a:schemeClr val="tx1"/>
                </a:solidFill>
                <a:latin typeface="微软雅黑" panose="020B0503020204020204" pitchFamily="34" charset="-122"/>
                <a:ea typeface="微软雅黑" panose="020B0503020204020204" pitchFamily="34" charset="-122"/>
              </a:rPr>
              <a:t>过程创新模式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把产品创新、工艺创新和产业组织的演化分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为三个阶段：不稳定阶段、过渡阶段、稳定</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阶段，并与产品的生命周期联系起来，如图</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所示：</a:t>
            </a: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b="1" dirty="0"/>
          </a:p>
        </p:txBody>
      </p:sp>
      <p:pic>
        <p:nvPicPr>
          <p:cNvPr id="5" name="图片 4">
            <a:extLst>
              <a:ext uri="{FF2B5EF4-FFF2-40B4-BE49-F238E27FC236}">
                <a16:creationId xmlns:a16="http://schemas.microsoft.com/office/drawing/2014/main" id="{FF21038B-96C7-4EAB-A95D-E63B0701E2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2499742"/>
            <a:ext cx="3524558" cy="2283718"/>
          </a:xfrm>
          <a:prstGeom prst="rect">
            <a:avLst/>
          </a:prstGeom>
        </p:spPr>
      </p:pic>
    </p:spTree>
    <p:extLst>
      <p:ext uri="{BB962C8B-B14F-4D97-AF65-F5344CB8AC3E}">
        <p14:creationId xmlns:p14="http://schemas.microsoft.com/office/powerpoint/2010/main" val="89762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A—U</a:t>
            </a:r>
            <a:r>
              <a:rPr lang="zh-CN" altLang="en-US" sz="2000" dirty="0">
                <a:solidFill>
                  <a:schemeClr val="tx1"/>
                </a:solidFill>
                <a:latin typeface="微软雅黑" panose="020B0503020204020204" pitchFamily="34" charset="-122"/>
                <a:ea typeface="微软雅黑" panose="020B0503020204020204" pitchFamily="34" charset="-122"/>
              </a:rPr>
              <a:t>过程创新模式的总体特征表现为：在产业成长的前期阶段，产品创新比工艺创新活跃，创新成果更多</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而在产业成长的后期阶段，则是工艺创新较产品创新更丰富的成果。</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（五）系统集成和网络创新模式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（六）国家创新体系</a:t>
            </a: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b="1" dirty="0"/>
          </a:p>
        </p:txBody>
      </p:sp>
    </p:spTree>
    <p:extLst>
      <p:ext uri="{BB962C8B-B14F-4D97-AF65-F5344CB8AC3E}">
        <p14:creationId xmlns:p14="http://schemas.microsoft.com/office/powerpoint/2010/main" val="2066159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gn="ctr"/>
            <a:r>
              <a:rPr lang="zh-CN" altLang="en-US" sz="2000" dirty="0">
                <a:solidFill>
                  <a:schemeClr val="tx1"/>
                </a:solidFill>
                <a:latin typeface="微软雅黑" panose="020B0503020204020204" pitchFamily="34" charset="-122"/>
                <a:ea typeface="微软雅黑" panose="020B0503020204020204" pitchFamily="34" charset="-122"/>
              </a:rPr>
              <a:t>第二节  技术创新战略与技术创新决策评估方法</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一、技术创新战略的类型</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）技术创新战略的概念</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是一个国家、地区或者组织在正确分析自身内部条件和外部环境的基础上，所确立的技术创新的总体目标与做出的重点部署，目的是获得竞争优势。包括宏观和微观两个层面，前者涉及一个国家或地区技术创新的重大问题，后者涉及某个组织如企业创新的重大问题。</a:t>
            </a:r>
          </a:p>
          <a:p>
            <a:endParaRPr lang="zh-CN" altLang="en-US" sz="2000" b="1" dirty="0"/>
          </a:p>
        </p:txBody>
      </p:sp>
    </p:spTree>
    <p:extLst>
      <p:ext uri="{BB962C8B-B14F-4D97-AF65-F5344CB8AC3E}">
        <p14:creationId xmlns:p14="http://schemas.microsoft.com/office/powerpoint/2010/main" val="559689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具体包括包装、分割、计量、分拣、刷标志、拴标签、组装、组配等。</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、流通加工与生产加工的区别</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第一，加工对象不同</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第二，加工深度不同</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第三，责任人不同</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第四，附加价值不同</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、流通加工的形式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）以保存商品为目的的流通加工</a:t>
            </a:r>
          </a:p>
        </p:txBody>
      </p:sp>
    </p:spTree>
    <p:extLst>
      <p:ext uri="{BB962C8B-B14F-4D97-AF65-F5344CB8AC3E}">
        <p14:creationId xmlns:p14="http://schemas.microsoft.com/office/powerpoint/2010/main" val="3508282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）技术创新战略的类型</a:t>
            </a: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b="1" dirty="0"/>
          </a:p>
        </p:txBody>
      </p:sp>
      <p:pic>
        <p:nvPicPr>
          <p:cNvPr id="4" name="图片 3">
            <a:extLst>
              <a:ext uri="{FF2B5EF4-FFF2-40B4-BE49-F238E27FC236}">
                <a16:creationId xmlns:a16="http://schemas.microsoft.com/office/drawing/2014/main" id="{978ACC46-1F36-4701-9D8D-95E3AE20544F}"/>
              </a:ext>
            </a:extLst>
          </p:cNvPr>
          <p:cNvPicPr>
            <a:picLocks noChangeAspect="1"/>
          </p:cNvPicPr>
          <p:nvPr/>
        </p:nvPicPr>
        <p:blipFill>
          <a:blip r:embed="rId3"/>
          <a:stretch>
            <a:fillRect/>
          </a:stretch>
        </p:blipFill>
        <p:spPr>
          <a:xfrm>
            <a:off x="1019833" y="1491630"/>
            <a:ext cx="7104334" cy="2620533"/>
          </a:xfrm>
          <a:prstGeom prst="rect">
            <a:avLst/>
          </a:prstGeom>
        </p:spPr>
      </p:pic>
    </p:spTree>
    <p:extLst>
      <p:ext uri="{BB962C8B-B14F-4D97-AF65-F5344CB8AC3E}">
        <p14:creationId xmlns:p14="http://schemas.microsoft.com/office/powerpoint/2010/main" val="2201423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二、技术创新战略的管理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、技术创新战略的选择</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）两种战略的基本特征</a:t>
            </a:r>
            <a:endParaRPr lang="en-US" altLang="zh-CN" sz="2000" dirty="0">
              <a:solidFill>
                <a:schemeClr val="tx1"/>
              </a:solidFill>
              <a:latin typeface="微软雅黑" panose="020B0503020204020204" pitchFamily="34" charset="-122"/>
              <a:ea typeface="微软雅黑" panose="020B0503020204020204" pitchFamily="34" charset="-122"/>
            </a:endParaRPr>
          </a:p>
          <a:p>
            <a:pPr algn="ct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领先战略与跟随战略的基本特征</a:t>
            </a: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b="1" dirty="0"/>
          </a:p>
        </p:txBody>
      </p:sp>
      <p:graphicFrame>
        <p:nvGraphicFramePr>
          <p:cNvPr id="4" name="表格 4">
            <a:extLst>
              <a:ext uri="{FF2B5EF4-FFF2-40B4-BE49-F238E27FC236}">
                <a16:creationId xmlns:a16="http://schemas.microsoft.com/office/drawing/2014/main" id="{9C5B5821-CA1D-42A7-A453-19FDE9588664}"/>
              </a:ext>
            </a:extLst>
          </p:cNvPr>
          <p:cNvGraphicFramePr>
            <a:graphicFrameLocks noGrp="1"/>
          </p:cNvGraphicFramePr>
          <p:nvPr/>
        </p:nvGraphicFramePr>
        <p:xfrm>
          <a:off x="1524000" y="2139702"/>
          <a:ext cx="6096000" cy="1854200"/>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3518695854"/>
                    </a:ext>
                  </a:extLst>
                </a:gridCol>
                <a:gridCol w="2160240">
                  <a:extLst>
                    <a:ext uri="{9D8B030D-6E8A-4147-A177-3AD203B41FA5}">
                      <a16:colId xmlns:a16="http://schemas.microsoft.com/office/drawing/2014/main" val="1362455609"/>
                    </a:ext>
                  </a:extLst>
                </a:gridCol>
                <a:gridCol w="2423592">
                  <a:extLst>
                    <a:ext uri="{9D8B030D-6E8A-4147-A177-3AD203B41FA5}">
                      <a16:colId xmlns:a16="http://schemas.microsoft.com/office/drawing/2014/main" val="62775957"/>
                    </a:ext>
                  </a:extLst>
                </a:gridCol>
              </a:tblGrid>
              <a:tr h="370840">
                <a:tc>
                  <a:txBody>
                    <a:bodyPr/>
                    <a:lstStyle/>
                    <a:p>
                      <a:r>
                        <a:rPr lang="zh-CN" altLang="en-US" dirty="0"/>
                        <a:t>特征</a:t>
                      </a:r>
                    </a:p>
                  </a:txBody>
                  <a:tcPr/>
                </a:tc>
                <a:tc>
                  <a:txBody>
                    <a:bodyPr/>
                    <a:lstStyle/>
                    <a:p>
                      <a:r>
                        <a:rPr lang="zh-CN" altLang="en-US" sz="1400" dirty="0"/>
                        <a:t>领先战略</a:t>
                      </a:r>
                      <a:endParaRPr lang="zh-CN" altLang="en-US" dirty="0"/>
                    </a:p>
                  </a:txBody>
                  <a:tcPr/>
                </a:tc>
                <a:tc>
                  <a:txBody>
                    <a:bodyPr/>
                    <a:lstStyle/>
                    <a:p>
                      <a:r>
                        <a:rPr lang="zh-CN" altLang="en-US" sz="1400" dirty="0"/>
                        <a:t>跟随战略</a:t>
                      </a:r>
                      <a:endParaRPr lang="zh-CN" altLang="en-US" dirty="0"/>
                    </a:p>
                  </a:txBody>
                  <a:tcPr/>
                </a:tc>
                <a:extLst>
                  <a:ext uri="{0D108BD9-81ED-4DB2-BD59-A6C34878D82A}">
                    <a16:rowId xmlns:a16="http://schemas.microsoft.com/office/drawing/2014/main" val="3058105575"/>
                  </a:ext>
                </a:extLst>
              </a:tr>
              <a:tr h="370840">
                <a:tc>
                  <a:txBody>
                    <a:bodyPr/>
                    <a:lstStyle/>
                    <a:p>
                      <a:r>
                        <a:rPr lang="zh-CN" altLang="en-US" dirty="0"/>
                        <a:t>技术来源</a:t>
                      </a:r>
                    </a:p>
                  </a:txBody>
                  <a:tcPr/>
                </a:tc>
                <a:tc>
                  <a:txBody>
                    <a:bodyPr/>
                    <a:lstStyle/>
                    <a:p>
                      <a:r>
                        <a:rPr lang="zh-CN" altLang="en-US" dirty="0"/>
                        <a:t>自主研发为主</a:t>
                      </a:r>
                    </a:p>
                  </a:txBody>
                  <a:tcPr/>
                </a:tc>
                <a:tc>
                  <a:txBody>
                    <a:bodyPr/>
                    <a:lstStyle/>
                    <a:p>
                      <a:r>
                        <a:rPr lang="zh-CN" altLang="en-US" dirty="0"/>
                        <a:t>模仿、引进为主</a:t>
                      </a:r>
                    </a:p>
                  </a:txBody>
                  <a:tcPr/>
                </a:tc>
                <a:extLst>
                  <a:ext uri="{0D108BD9-81ED-4DB2-BD59-A6C34878D82A}">
                    <a16:rowId xmlns:a16="http://schemas.microsoft.com/office/drawing/2014/main" val="3956042395"/>
                  </a:ext>
                </a:extLst>
              </a:tr>
              <a:tr h="370840">
                <a:tc>
                  <a:txBody>
                    <a:bodyPr/>
                    <a:lstStyle/>
                    <a:p>
                      <a:r>
                        <a:rPr lang="zh-CN" altLang="en-US" dirty="0"/>
                        <a:t>技术开发重点</a:t>
                      </a:r>
                    </a:p>
                  </a:txBody>
                  <a:tcPr/>
                </a:tc>
                <a:tc>
                  <a:txBody>
                    <a:bodyPr/>
                    <a:lstStyle/>
                    <a:p>
                      <a:r>
                        <a:rPr lang="zh-CN" altLang="en-US" dirty="0"/>
                        <a:t>产品技术</a:t>
                      </a:r>
                    </a:p>
                  </a:txBody>
                  <a:tcPr/>
                </a:tc>
                <a:tc>
                  <a:txBody>
                    <a:bodyPr/>
                    <a:lstStyle/>
                    <a:p>
                      <a:r>
                        <a:rPr lang="zh-CN" altLang="en-US" dirty="0"/>
                        <a:t>工艺技术</a:t>
                      </a:r>
                    </a:p>
                  </a:txBody>
                  <a:tcPr/>
                </a:tc>
                <a:extLst>
                  <a:ext uri="{0D108BD9-81ED-4DB2-BD59-A6C34878D82A}">
                    <a16:rowId xmlns:a16="http://schemas.microsoft.com/office/drawing/2014/main" val="1582915726"/>
                  </a:ext>
                </a:extLst>
              </a:tr>
              <a:tr h="370840">
                <a:tc>
                  <a:txBody>
                    <a:bodyPr/>
                    <a:lstStyle/>
                    <a:p>
                      <a:r>
                        <a:rPr lang="zh-CN" altLang="en-US" dirty="0"/>
                        <a:t>市场开发</a:t>
                      </a:r>
                    </a:p>
                  </a:txBody>
                  <a:tcPr/>
                </a:tc>
                <a:tc>
                  <a:txBody>
                    <a:bodyPr/>
                    <a:lstStyle/>
                    <a:p>
                      <a:r>
                        <a:rPr lang="zh-CN" altLang="en-US" dirty="0"/>
                        <a:t>开拓一个全新的市场</a:t>
                      </a:r>
                    </a:p>
                  </a:txBody>
                  <a:tcPr/>
                </a:tc>
                <a:tc>
                  <a:txBody>
                    <a:bodyPr/>
                    <a:lstStyle/>
                    <a:p>
                      <a:r>
                        <a:rPr lang="zh-CN" altLang="en-US" dirty="0"/>
                        <a:t>开发细分市场或挤占他人市场</a:t>
                      </a:r>
                    </a:p>
                  </a:txBody>
                  <a:tcPr/>
                </a:tc>
                <a:extLst>
                  <a:ext uri="{0D108BD9-81ED-4DB2-BD59-A6C34878D82A}">
                    <a16:rowId xmlns:a16="http://schemas.microsoft.com/office/drawing/2014/main" val="196899462"/>
                  </a:ext>
                </a:extLst>
              </a:tr>
              <a:tr h="370840">
                <a:tc>
                  <a:txBody>
                    <a:bodyPr/>
                    <a:lstStyle/>
                    <a:p>
                      <a:r>
                        <a:rPr lang="zh-CN" altLang="en-US" dirty="0"/>
                        <a:t>投资重点</a:t>
                      </a:r>
                    </a:p>
                  </a:txBody>
                  <a:tcPr/>
                </a:tc>
                <a:tc>
                  <a:txBody>
                    <a:bodyPr/>
                    <a:lstStyle/>
                    <a:p>
                      <a:r>
                        <a:rPr lang="zh-CN" altLang="en-US" dirty="0"/>
                        <a:t>技术开发、市场开发</a:t>
                      </a:r>
                    </a:p>
                  </a:txBody>
                  <a:tcPr/>
                </a:tc>
                <a:tc>
                  <a:txBody>
                    <a:bodyPr/>
                    <a:lstStyle/>
                    <a:p>
                      <a:r>
                        <a:rPr lang="zh-CN" altLang="en-US" dirty="0"/>
                        <a:t>生产、销售</a:t>
                      </a:r>
                    </a:p>
                  </a:txBody>
                  <a:tcPr/>
                </a:tc>
                <a:extLst>
                  <a:ext uri="{0D108BD9-81ED-4DB2-BD59-A6C34878D82A}">
                    <a16:rowId xmlns:a16="http://schemas.microsoft.com/office/drawing/2014/main" val="2820013136"/>
                  </a:ext>
                </a:extLst>
              </a:tr>
            </a:tbl>
          </a:graphicData>
        </a:graphic>
      </p:graphicFrame>
    </p:spTree>
    <p:extLst>
      <p:ext uri="{BB962C8B-B14F-4D97-AF65-F5344CB8AC3E}">
        <p14:creationId xmlns:p14="http://schemas.microsoft.com/office/powerpoint/2010/main" val="2493959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6128" y="285068"/>
            <a:ext cx="8260672" cy="779707"/>
          </a:xfrm>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）战略选择的重点考虑因素</a:t>
            </a:r>
          </a:p>
          <a:p>
            <a:pPr algn="ct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领先战略与跟随战略选择的重点考虑因素</a:t>
            </a:r>
            <a:endParaRPr lang="en-US" altLang="zh-CN" sz="2000" dirty="0">
              <a:solidFill>
                <a:schemeClr val="tx1"/>
              </a:solidFill>
              <a:latin typeface="微软雅黑" panose="020B0503020204020204" pitchFamily="34" charset="-122"/>
              <a:ea typeface="微软雅黑" panose="020B0503020204020204" pitchFamily="34" charset="-122"/>
            </a:endParaRPr>
          </a:p>
          <a:p>
            <a:pPr algn="ct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gn="ct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gn="ct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gn="ct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   （</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）领先战略与跟随战略的选择</a:t>
            </a:r>
          </a:p>
          <a:p>
            <a:r>
              <a:rPr lang="zh-CN" altLang="en-US" sz="2000" dirty="0">
                <a:solidFill>
                  <a:schemeClr val="tx1"/>
                </a:solidFill>
                <a:latin typeface="微软雅黑" panose="020B0503020204020204" pitchFamily="34" charset="-122"/>
                <a:ea typeface="微软雅黑" panose="020B0503020204020204" pitchFamily="34" charset="-122"/>
              </a:rPr>
              <a:t>我国企业在大多数情况下，采用跟随战略，但某些领域也可能采取领先战略。</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b="1" dirty="0"/>
          </a:p>
        </p:txBody>
      </p:sp>
      <p:graphicFrame>
        <p:nvGraphicFramePr>
          <p:cNvPr id="5" name="表格 5">
            <a:extLst>
              <a:ext uri="{FF2B5EF4-FFF2-40B4-BE49-F238E27FC236}">
                <a16:creationId xmlns:a16="http://schemas.microsoft.com/office/drawing/2014/main" id="{8E02E3FC-8F25-46EA-9C0D-E37449DBB054}"/>
              </a:ext>
            </a:extLst>
          </p:cNvPr>
          <p:cNvGraphicFramePr>
            <a:graphicFrameLocks noGrp="1"/>
          </p:cNvGraphicFramePr>
          <p:nvPr/>
        </p:nvGraphicFramePr>
        <p:xfrm>
          <a:off x="1692910" y="1707654"/>
          <a:ext cx="6096000" cy="2026920"/>
        </p:xfrm>
        <a:graphic>
          <a:graphicData uri="http://schemas.openxmlformats.org/drawingml/2006/table">
            <a:tbl>
              <a:tblPr firstRow="1" bandRow="1">
                <a:tableStyleId>{5C22544A-7EE6-4342-B048-85BDC9FD1C3A}</a:tableStyleId>
              </a:tblPr>
              <a:tblGrid>
                <a:gridCol w="1654954">
                  <a:extLst>
                    <a:ext uri="{9D8B030D-6E8A-4147-A177-3AD203B41FA5}">
                      <a16:colId xmlns:a16="http://schemas.microsoft.com/office/drawing/2014/main" val="2190415294"/>
                    </a:ext>
                  </a:extLst>
                </a:gridCol>
                <a:gridCol w="2409046">
                  <a:extLst>
                    <a:ext uri="{9D8B030D-6E8A-4147-A177-3AD203B41FA5}">
                      <a16:colId xmlns:a16="http://schemas.microsoft.com/office/drawing/2014/main" val="983112594"/>
                    </a:ext>
                  </a:extLst>
                </a:gridCol>
                <a:gridCol w="2032000">
                  <a:extLst>
                    <a:ext uri="{9D8B030D-6E8A-4147-A177-3AD203B41FA5}">
                      <a16:colId xmlns:a16="http://schemas.microsoft.com/office/drawing/2014/main" val="1656978515"/>
                    </a:ext>
                  </a:extLst>
                </a:gridCol>
              </a:tblGrid>
              <a:tr h="370840">
                <a:tc>
                  <a:txBody>
                    <a:bodyPr/>
                    <a:lstStyle/>
                    <a:p>
                      <a:r>
                        <a:rPr lang="zh-CN" altLang="en-US" sz="1400" dirty="0">
                          <a:solidFill>
                            <a:schemeClr val="tx1"/>
                          </a:solidFill>
                          <a:latin typeface="微软雅黑" panose="020B0503020204020204" pitchFamily="34" charset="-122"/>
                          <a:ea typeface="微软雅黑" panose="020B0503020204020204" pitchFamily="34" charset="-122"/>
                        </a:rPr>
                        <a:t>重点考虑因素</a:t>
                      </a:r>
                      <a:endParaRPr lang="zh-CN" altLang="en-US" dirty="0"/>
                    </a:p>
                  </a:txBody>
                  <a:tcPr/>
                </a:tc>
                <a:tc>
                  <a:txBody>
                    <a:bodyPr/>
                    <a:lstStyle/>
                    <a:p>
                      <a:r>
                        <a:rPr lang="zh-CN" altLang="en-US" sz="1400" dirty="0">
                          <a:solidFill>
                            <a:schemeClr val="tx1"/>
                          </a:solidFill>
                          <a:latin typeface="微软雅黑" panose="020B0503020204020204" pitchFamily="34" charset="-122"/>
                          <a:ea typeface="微软雅黑" panose="020B0503020204020204" pitchFamily="34" charset="-122"/>
                        </a:rPr>
                        <a:t>领先战略</a:t>
                      </a:r>
                      <a:endParaRPr lang="zh-CN" altLang="en-US" dirty="0"/>
                    </a:p>
                  </a:txBody>
                  <a:tcPr/>
                </a:tc>
                <a:tc>
                  <a:txBody>
                    <a:bodyPr/>
                    <a:lstStyle/>
                    <a:p>
                      <a:r>
                        <a:rPr lang="zh-CN" altLang="en-US" sz="1400" dirty="0">
                          <a:solidFill>
                            <a:schemeClr val="tx1"/>
                          </a:solidFill>
                          <a:latin typeface="微软雅黑" panose="020B0503020204020204" pitchFamily="34" charset="-122"/>
                          <a:ea typeface="微软雅黑" panose="020B0503020204020204" pitchFamily="34" charset="-122"/>
                        </a:rPr>
                        <a:t>跟随战略</a:t>
                      </a:r>
                      <a:endParaRPr lang="zh-CN" altLang="en-US" dirty="0"/>
                    </a:p>
                  </a:txBody>
                  <a:tcPr/>
                </a:tc>
                <a:extLst>
                  <a:ext uri="{0D108BD9-81ED-4DB2-BD59-A6C34878D82A}">
                    <a16:rowId xmlns:a16="http://schemas.microsoft.com/office/drawing/2014/main" val="3249007540"/>
                  </a:ext>
                </a:extLst>
              </a:tr>
              <a:tr h="370840">
                <a:tc>
                  <a:txBody>
                    <a:bodyPr/>
                    <a:lstStyle/>
                    <a:p>
                      <a:r>
                        <a:rPr lang="zh-CN" altLang="en-US" dirty="0"/>
                        <a:t>优势能力特点</a:t>
                      </a:r>
                    </a:p>
                  </a:txBody>
                  <a:tcPr/>
                </a:tc>
                <a:tc>
                  <a:txBody>
                    <a:bodyPr/>
                    <a:lstStyle/>
                    <a:p>
                      <a:r>
                        <a:rPr lang="zh-CN" altLang="en-US" dirty="0"/>
                        <a:t>技术开发能力</a:t>
                      </a:r>
                    </a:p>
                  </a:txBody>
                  <a:tcPr/>
                </a:tc>
                <a:tc>
                  <a:txBody>
                    <a:bodyPr/>
                    <a:lstStyle/>
                    <a:p>
                      <a:r>
                        <a:rPr lang="zh-CN" altLang="en-US" dirty="0"/>
                        <a:t>生产销售能力</a:t>
                      </a:r>
                    </a:p>
                  </a:txBody>
                  <a:tcPr/>
                </a:tc>
                <a:extLst>
                  <a:ext uri="{0D108BD9-81ED-4DB2-BD59-A6C34878D82A}">
                    <a16:rowId xmlns:a16="http://schemas.microsoft.com/office/drawing/2014/main" val="1082812497"/>
                  </a:ext>
                </a:extLst>
              </a:tr>
              <a:tr h="370840">
                <a:tc>
                  <a:txBody>
                    <a:bodyPr/>
                    <a:lstStyle/>
                    <a:p>
                      <a:r>
                        <a:rPr lang="zh-CN" altLang="en-US" dirty="0"/>
                        <a:t>风险与收益特点</a:t>
                      </a:r>
                    </a:p>
                  </a:txBody>
                  <a:tcPr/>
                </a:tc>
                <a:tc>
                  <a:txBody>
                    <a:bodyPr/>
                    <a:lstStyle/>
                    <a:p>
                      <a:r>
                        <a:rPr lang="zh-CN" altLang="en-US" dirty="0"/>
                        <a:t>投资大、风险大</a:t>
                      </a:r>
                    </a:p>
                  </a:txBody>
                  <a:tcPr/>
                </a:tc>
                <a:tc>
                  <a:txBody>
                    <a:bodyPr/>
                    <a:lstStyle/>
                    <a:p>
                      <a:r>
                        <a:rPr lang="zh-CN" altLang="en-US" dirty="0"/>
                        <a:t>风险小、收益小</a:t>
                      </a:r>
                    </a:p>
                  </a:txBody>
                  <a:tcPr/>
                </a:tc>
                <a:extLst>
                  <a:ext uri="{0D108BD9-81ED-4DB2-BD59-A6C34878D82A}">
                    <a16:rowId xmlns:a16="http://schemas.microsoft.com/office/drawing/2014/main" val="3829622948"/>
                  </a:ext>
                </a:extLst>
              </a:tr>
              <a:tr h="370840">
                <a:tc>
                  <a:txBody>
                    <a:bodyPr/>
                    <a:lstStyle/>
                    <a:p>
                      <a:r>
                        <a:rPr lang="zh-CN" altLang="en-US" dirty="0"/>
                        <a:t>领先的持久性</a:t>
                      </a:r>
                    </a:p>
                  </a:txBody>
                  <a:tcPr/>
                </a:tc>
                <a:tc>
                  <a:txBody>
                    <a:bodyPr/>
                    <a:lstStyle/>
                    <a:p>
                      <a:r>
                        <a:rPr lang="zh-CN" altLang="en-US" dirty="0"/>
                        <a:t>技术越不易复制、后续开发速率越快，领先的持久性就越好，因此具备持续开发能力</a:t>
                      </a:r>
                    </a:p>
                  </a:txBody>
                  <a:tcPr/>
                </a:tc>
                <a:tc>
                  <a:txBody>
                    <a:bodyPr/>
                    <a:lstStyle/>
                    <a:p>
                      <a:r>
                        <a:rPr lang="zh-CN" altLang="en-US" dirty="0"/>
                        <a:t>争取超越领先者</a:t>
                      </a:r>
                    </a:p>
                  </a:txBody>
                  <a:tcPr/>
                </a:tc>
                <a:extLst>
                  <a:ext uri="{0D108BD9-81ED-4DB2-BD59-A6C34878D82A}">
                    <a16:rowId xmlns:a16="http://schemas.microsoft.com/office/drawing/2014/main" val="3048593644"/>
                  </a:ext>
                </a:extLst>
              </a:tr>
            </a:tbl>
          </a:graphicData>
        </a:graphic>
      </p:graphicFrame>
    </p:spTree>
    <p:extLst>
      <p:ext uri="{BB962C8B-B14F-4D97-AF65-F5344CB8AC3E}">
        <p14:creationId xmlns:p14="http://schemas.microsoft.com/office/powerpoint/2010/main" val="4281894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、知识产权管理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）知识产权的类型</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）知识产权的保护形式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sz="2000" dirty="0">
                <a:solidFill>
                  <a:schemeClr val="tx1"/>
                </a:solidFill>
                <a:latin typeface="微软雅黑" panose="020B0503020204020204" pitchFamily="34" charset="-122"/>
                <a:ea typeface="微软雅黑" panose="020B0503020204020204" pitchFamily="34" charset="-122"/>
              </a:rPr>
              <a:t>①</a:t>
            </a:r>
            <a:r>
              <a:rPr lang="zh-CN" altLang="en-US" sz="2000" dirty="0">
                <a:solidFill>
                  <a:schemeClr val="tx1"/>
                </a:solidFill>
                <a:latin typeface="微软雅黑" panose="020B0503020204020204" pitchFamily="34" charset="-122"/>
                <a:ea typeface="微软雅黑" panose="020B0503020204020204" pitchFamily="34" charset="-122"/>
              </a:rPr>
              <a:t>专利</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②商标</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③著作权（版权）</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④商业秘密</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b="1" dirty="0"/>
          </a:p>
        </p:txBody>
      </p:sp>
    </p:spTree>
    <p:extLst>
      <p:ext uri="{BB962C8B-B14F-4D97-AF65-F5344CB8AC3E}">
        <p14:creationId xmlns:p14="http://schemas.microsoft.com/office/powerpoint/2010/main" val="1862664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二、技术创新决策的评估方法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、定量评估方法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）折现现金流方法</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）风险分析</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敏感性分析</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概率分析</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、定性评估方法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）轮廓图法</a:t>
            </a:r>
          </a:p>
          <a:p>
            <a:endParaRPr lang="zh-CN" altLang="en-US" sz="2000" b="1" dirty="0"/>
          </a:p>
        </p:txBody>
      </p:sp>
    </p:spTree>
    <p:extLst>
      <p:ext uri="{BB962C8B-B14F-4D97-AF65-F5344CB8AC3E}">
        <p14:creationId xmlns:p14="http://schemas.microsoft.com/office/powerpoint/2010/main" val="2023559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）检查清单法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）评分法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）动态排序列表法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、项目组合评估</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）矩阵法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）项目地图法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最常用的是风险</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收益气泡图。横轴衡量财务效果，纵轴衡量项目的风险。</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珍珠</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第</a:t>
            </a:r>
            <a:r>
              <a:rPr lang="en-US" altLang="zh-CN" sz="2000" dirty="0">
                <a:solidFill>
                  <a:schemeClr val="tx1"/>
                </a:solidFill>
                <a:latin typeface="微软雅黑" panose="020B0503020204020204" pitchFamily="34" charset="-122"/>
                <a:ea typeface="微软雅黑" panose="020B0503020204020204" pitchFamily="34" charset="-122"/>
              </a:rPr>
              <a:t>Ⅰ</a:t>
            </a:r>
            <a:r>
              <a:rPr lang="zh-CN" altLang="en-US" sz="2000" dirty="0">
                <a:solidFill>
                  <a:schemeClr val="tx1"/>
                </a:solidFill>
                <a:latin typeface="微软雅黑" panose="020B0503020204020204" pitchFamily="34" charset="-122"/>
                <a:ea typeface="微软雅黑" panose="020B0503020204020204" pitchFamily="34" charset="-122"/>
              </a:rPr>
              <a:t>象限，双高业务</a:t>
            </a:r>
            <a:r>
              <a:rPr lang="en-US" altLang="zh-CN" sz="2000" dirty="0">
                <a:solidFill>
                  <a:schemeClr val="tx1"/>
                </a:solidFill>
                <a:latin typeface="微软雅黑" panose="020B0503020204020204" pitchFamily="34" charset="-122"/>
                <a:ea typeface="微软雅黑" panose="020B0503020204020204" pitchFamily="34" charset="-122"/>
              </a:rPr>
              <a:t>)</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endParaRPr lang="zh-CN" altLang="en-US" sz="2000" b="1" dirty="0"/>
          </a:p>
        </p:txBody>
      </p:sp>
      <p:pic>
        <p:nvPicPr>
          <p:cNvPr id="5" name="图片 4">
            <a:extLst>
              <a:ext uri="{FF2B5EF4-FFF2-40B4-BE49-F238E27FC236}">
                <a16:creationId xmlns:a16="http://schemas.microsoft.com/office/drawing/2014/main" id="{9637779E-69E3-4C5C-8B74-8D3BA1F23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361015"/>
            <a:ext cx="4006247" cy="3275867"/>
          </a:xfrm>
          <a:prstGeom prst="rect">
            <a:avLst/>
          </a:prstGeom>
        </p:spPr>
      </p:pic>
    </p:spTree>
    <p:extLst>
      <p:ext uri="{BB962C8B-B14F-4D97-AF65-F5344CB8AC3E}">
        <p14:creationId xmlns:p14="http://schemas.microsoft.com/office/powerpoint/2010/main" val="3226799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牡蛎</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第</a:t>
            </a:r>
            <a:r>
              <a:rPr lang="en-US" altLang="zh-CN" sz="2000" dirty="0">
                <a:solidFill>
                  <a:schemeClr val="tx1"/>
                </a:solidFill>
                <a:latin typeface="微软雅黑" panose="020B0503020204020204" pitchFamily="34" charset="-122"/>
                <a:ea typeface="微软雅黑" panose="020B0503020204020204" pitchFamily="34" charset="-122"/>
              </a:rPr>
              <a:t>Ⅳ</a:t>
            </a:r>
            <a:r>
              <a:rPr lang="zh-CN" altLang="en-US" sz="2000" dirty="0">
                <a:solidFill>
                  <a:schemeClr val="tx1"/>
                </a:solidFill>
                <a:latin typeface="微软雅黑" panose="020B0503020204020204" pitchFamily="34" charset="-122"/>
                <a:ea typeface="微软雅黑" panose="020B0503020204020204" pitchFamily="34" charset="-122"/>
              </a:rPr>
              <a:t>象限，高收益，低成功率</a:t>
            </a:r>
            <a:r>
              <a:rPr lang="en-US" altLang="zh-CN" sz="2000" dirty="0">
                <a:solidFill>
                  <a:schemeClr val="tx1"/>
                </a:solidFill>
                <a:latin typeface="微软雅黑" panose="020B0503020204020204" pitchFamily="34" charset="-122"/>
                <a:ea typeface="微软雅黑" panose="020B0503020204020204" pitchFamily="34" charset="-122"/>
              </a:rPr>
              <a:t>)</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面包和黄油</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第</a:t>
            </a:r>
            <a:r>
              <a:rPr lang="en-US" altLang="zh-CN" sz="2000" dirty="0">
                <a:solidFill>
                  <a:schemeClr val="tx1"/>
                </a:solidFill>
                <a:latin typeface="微软雅黑" panose="020B0503020204020204" pitchFamily="34" charset="-122"/>
                <a:ea typeface="微软雅黑" panose="020B0503020204020204" pitchFamily="34" charset="-122"/>
              </a:rPr>
              <a:t>Ⅱ</a:t>
            </a:r>
            <a:r>
              <a:rPr lang="zh-CN" altLang="en-US" sz="2000" dirty="0">
                <a:solidFill>
                  <a:schemeClr val="tx1"/>
                </a:solidFill>
                <a:latin typeface="微软雅黑" panose="020B0503020204020204" pitchFamily="34" charset="-122"/>
                <a:ea typeface="微软雅黑" panose="020B0503020204020204" pitchFamily="34" charset="-122"/>
              </a:rPr>
              <a:t>象限，低收益，高成功率</a:t>
            </a:r>
            <a:r>
              <a:rPr lang="en-US" altLang="zh-CN" sz="2000" dirty="0">
                <a:solidFill>
                  <a:schemeClr val="tx1"/>
                </a:solidFill>
                <a:latin typeface="微软雅黑" panose="020B0503020204020204" pitchFamily="34" charset="-122"/>
                <a:ea typeface="微软雅黑" panose="020B0503020204020204" pitchFamily="34" charset="-122"/>
              </a:rPr>
              <a:t>)</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白象</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第</a:t>
            </a:r>
            <a:r>
              <a:rPr lang="en-US" altLang="zh-CN" sz="2000" dirty="0">
                <a:solidFill>
                  <a:schemeClr val="tx1"/>
                </a:solidFill>
                <a:latin typeface="微软雅黑" panose="020B0503020204020204" pitchFamily="34" charset="-122"/>
                <a:ea typeface="微软雅黑" panose="020B0503020204020204" pitchFamily="34" charset="-122"/>
              </a:rPr>
              <a:t>Ⅲ</a:t>
            </a:r>
            <a:r>
              <a:rPr lang="zh-CN" altLang="en-US" sz="2000" dirty="0">
                <a:solidFill>
                  <a:schemeClr val="tx1"/>
                </a:solidFill>
                <a:latin typeface="微软雅黑" panose="020B0503020204020204" pitchFamily="34" charset="-122"/>
                <a:ea typeface="微软雅黑" panose="020B0503020204020204" pitchFamily="34" charset="-122"/>
              </a:rPr>
              <a:t>象限，双低业务</a:t>
            </a:r>
            <a:r>
              <a:rPr lang="en-US" altLang="zh-CN" sz="2000" dirty="0">
                <a:solidFill>
                  <a:schemeClr val="tx1"/>
                </a:solidFill>
                <a:latin typeface="微软雅黑" panose="020B0503020204020204" pitchFamily="34" charset="-122"/>
                <a:ea typeface="微软雅黑" panose="020B0503020204020204" pitchFamily="34" charset="-122"/>
              </a:rPr>
              <a:t>)</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、技术价值的评估方法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）成本模型</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）市场模拟模型</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）效益模型</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endParaRPr lang="zh-CN" altLang="en-US" sz="2000" b="1" dirty="0"/>
          </a:p>
        </p:txBody>
      </p:sp>
    </p:spTree>
    <p:extLst>
      <p:ext uri="{BB962C8B-B14F-4D97-AF65-F5344CB8AC3E}">
        <p14:creationId xmlns:p14="http://schemas.microsoft.com/office/powerpoint/2010/main" val="4068487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）成本模型</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基本出发点：成本是价格的基本决定因素。</a:t>
                </a:r>
                <a:br>
                  <a:rPr lang="zh-CN" altLang="en-US" sz="2000" dirty="0">
                    <a:solidFill>
                      <a:schemeClr val="tx1"/>
                    </a:solidFill>
                    <a:latin typeface="微软雅黑" panose="020B0503020204020204" pitchFamily="34" charset="-122"/>
                    <a:ea typeface="微软雅黑" panose="020B0503020204020204" pitchFamily="34" charset="-122"/>
                  </a:rPr>
                </a:br>
                <a:r>
                  <a:rPr lang="zh-CN" altLang="en-US" sz="2000" dirty="0">
                    <a:solidFill>
                      <a:schemeClr val="tx1"/>
                    </a:solidFill>
                    <a:latin typeface="微软雅黑" panose="020B0503020204020204" pitchFamily="34" charset="-122"/>
                    <a:ea typeface="微软雅黑" panose="020B0503020204020204" pitchFamily="34" charset="-122"/>
                  </a:rPr>
                  <a:t>公式：技术价格</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（技术开发的物质消耗</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技术开发中投入的人力消耗）</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技术复杂系数</a:t>
                </a:r>
                <a:r>
                  <a:rPr lang="en-US" altLang="zh-CN" sz="2000" dirty="0">
                    <a:solidFill>
                      <a:schemeClr val="tx1"/>
                    </a:solidFill>
                    <a:latin typeface="微软雅黑" panose="020B0503020204020204" pitchFamily="34" charset="-122"/>
                    <a:ea typeface="微软雅黑" panose="020B0503020204020204" pitchFamily="34" charset="-122"/>
                  </a:rPr>
                  <a:t>] ÷</a:t>
                </a: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研究开发的风险概率）</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）市场模拟模型</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主要是模拟市场条件，假定在技术市场上交易时，估算可能的成交价格。</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该模型的公式为：</a:t>
                </a:r>
                <a:r>
                  <a:rPr lang="en-US" altLang="zh-CN" sz="2000" dirty="0">
                    <a:solidFill>
                      <a:schemeClr val="tx1"/>
                    </a:solidFill>
                    <a:latin typeface="微软雅黑" panose="020B0503020204020204" pitchFamily="34" charset="-122"/>
                    <a:ea typeface="微软雅黑" panose="020B0503020204020204" pitchFamily="34" charset="-122"/>
                  </a:rPr>
                  <a:t>P=</a:t>
                </a:r>
                <a14:m>
                  <m:oMath xmlns:m="http://schemas.openxmlformats.org/officeDocument/2006/math">
                    <m:sSub>
                      <m:sSubPr>
                        <m:ctrlPr>
                          <a:rPr lang="en-US" altLang="zh-CN" sz="2000" i="1" smtClean="0">
                            <a:solidFill>
                              <a:schemeClr val="tx1"/>
                            </a:solidFill>
                            <a:latin typeface="Cambria Math" panose="02040503050406030204" pitchFamily="18" charset="0"/>
                            <a:ea typeface="微软雅黑" panose="020B0503020204020204" pitchFamily="34" charset="-122"/>
                          </a:rPr>
                        </m:ctrlPr>
                      </m:sSubPr>
                      <m:e>
                        <m:r>
                          <a:rPr lang="en-US" altLang="zh-CN" sz="2000" b="0" i="1" smtClean="0">
                            <a:solidFill>
                              <a:schemeClr val="tx1"/>
                            </a:solidFill>
                            <a:latin typeface="Cambria Math" panose="02040503050406030204" pitchFamily="18" charset="0"/>
                            <a:ea typeface="微软雅黑" panose="020B0503020204020204" pitchFamily="34" charset="-122"/>
                          </a:rPr>
                          <m:t>𝑃</m:t>
                        </m:r>
                      </m:e>
                      <m:sub>
                        <m:r>
                          <a:rPr lang="en-US" altLang="zh-CN" sz="2000" b="0" i="1" smtClean="0">
                            <a:solidFill>
                              <a:schemeClr val="tx1"/>
                            </a:solidFill>
                            <a:latin typeface="Cambria Math" panose="02040503050406030204" pitchFamily="18" charset="0"/>
                            <a:ea typeface="微软雅黑" panose="020B0503020204020204" pitchFamily="34" charset="-122"/>
                          </a:rPr>
                          <m:t>0</m:t>
                        </m:r>
                      </m:sub>
                    </m:sSub>
                  </m:oMath>
                </a14:m>
                <a:r>
                  <a:rPr lang="en-US" altLang="zh-CN" sz="2000" dirty="0">
                    <a:solidFill>
                      <a:schemeClr val="tx1"/>
                    </a:solidFill>
                    <a:latin typeface="微软雅黑" panose="020B0503020204020204" pitchFamily="34" charset="-122"/>
                    <a:ea typeface="微软雅黑" panose="020B0503020204020204" pitchFamily="34" charset="-122"/>
                  </a:rPr>
                  <a:t>×a × b × c</a:t>
                </a:r>
                <a:endParaRPr lang="zh-CN" altLang="en-US" sz="2000" dirty="0">
                  <a:solidFill>
                    <a:schemeClr val="tx1"/>
                  </a:solidFill>
                  <a:latin typeface="微软雅黑" panose="020B0503020204020204" pitchFamily="34" charset="-122"/>
                  <a:ea typeface="微软雅黑" panose="020B0503020204020204" pitchFamily="34" charset="-122"/>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337820" y="555625"/>
                <a:ext cx="8806180" cy="4032250"/>
              </a:xfr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83220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endParaRPr lang="zh-CN" altLang="en-US" sz="2000" b="1" dirty="0"/>
          </a:p>
        </p:txBody>
      </p:sp>
      <p:sp>
        <p:nvSpPr>
          <p:cNvPr id="4" name="矩形 3">
            <a:extLst>
              <a:ext uri="{FF2B5EF4-FFF2-40B4-BE49-F238E27FC236}">
                <a16:creationId xmlns:a16="http://schemas.microsoft.com/office/drawing/2014/main" id="{5DDF7A3B-F7F9-46A4-93A8-E1AFC411EF5C}"/>
              </a:ext>
            </a:extLst>
          </p:cNvPr>
          <p:cNvSpPr/>
          <p:nvPr/>
        </p:nvSpPr>
        <p:spPr>
          <a:xfrm>
            <a:off x="1115616" y="555624"/>
            <a:ext cx="6552728" cy="1289199"/>
          </a:xfrm>
          <a:prstGeom prst="rect">
            <a:avLst/>
          </a:prstGeom>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）效益模型</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效益模型的基本思路是：按技术所产生的经济效益来估算技术的价值。其公式为：</a:t>
            </a:r>
            <a:endParaRPr lang="zh-CN" altLang="en-US" dirty="0"/>
          </a:p>
        </p:txBody>
      </p:sp>
      <p:pic>
        <p:nvPicPr>
          <p:cNvPr id="7" name="图片 6">
            <a:extLst>
              <a:ext uri="{FF2B5EF4-FFF2-40B4-BE49-F238E27FC236}">
                <a16:creationId xmlns:a16="http://schemas.microsoft.com/office/drawing/2014/main" id="{0A26A5A3-964E-4523-9620-33879D35C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1491630"/>
            <a:ext cx="2106652" cy="970169"/>
          </a:xfrm>
          <a:prstGeom prst="rect">
            <a:avLst/>
          </a:prstGeom>
        </p:spPr>
      </p:pic>
      <p:sp>
        <p:nvSpPr>
          <p:cNvPr id="8" name="矩形 7">
            <a:extLst>
              <a:ext uri="{FF2B5EF4-FFF2-40B4-BE49-F238E27FC236}">
                <a16:creationId xmlns:a16="http://schemas.microsoft.com/office/drawing/2014/main" id="{ED2A91F5-7E65-4A83-B291-4FA8541E12C7}"/>
              </a:ext>
            </a:extLst>
          </p:cNvPr>
          <p:cNvSpPr/>
          <p:nvPr/>
        </p:nvSpPr>
        <p:spPr>
          <a:xfrm>
            <a:off x="1043608" y="2711091"/>
            <a:ext cx="6624736" cy="874407"/>
          </a:xfrm>
          <a:prstGeom prst="rect">
            <a:avLst/>
          </a:prstGeom>
        </p:spPr>
        <p:txBody>
          <a:bodyPr wrap="square">
            <a:spAutoFit/>
          </a:bodyPr>
          <a:lstStyle/>
          <a:p>
            <a:pPr>
              <a:lnSpc>
                <a:spcPct val="150000"/>
              </a:lnSpc>
            </a:pPr>
            <a:r>
              <a:rPr lang="en-US" altLang="zh-CN" dirty="0">
                <a:latin typeface="微软雅黑" panose="020B0503020204020204" pitchFamily="34" charset="-122"/>
                <a:ea typeface="微软雅黑" panose="020B0503020204020204" pitchFamily="34" charset="-122"/>
              </a:rPr>
              <a:t>P</a:t>
            </a:r>
            <a:r>
              <a:rPr lang="zh-CN" altLang="en-US" dirty="0">
                <a:latin typeface="微软雅黑" panose="020B0503020204020204" pitchFamily="34" charset="-122"/>
                <a:ea typeface="微软雅黑" panose="020B0503020204020204" pitchFamily="34" charset="-122"/>
              </a:rPr>
              <a:t>为技术商品的价格</a:t>
            </a:r>
            <a:r>
              <a:rPr lang="en-US" altLang="zh-CN" dirty="0">
                <a:latin typeface="微软雅黑" panose="020B0503020204020204" pitchFamily="34" charset="-122"/>
                <a:ea typeface="微软雅黑" panose="020B0503020204020204" pitchFamily="34" charset="-122"/>
              </a:rPr>
              <a:t>;</a:t>
            </a:r>
            <a:r>
              <a:rPr lang="en-US" altLang="zh-CN" dirty="0" err="1">
                <a:latin typeface="微软雅黑" panose="020B0503020204020204" pitchFamily="34" charset="-122"/>
                <a:ea typeface="微软雅黑" panose="020B0503020204020204" pitchFamily="34" charset="-122"/>
              </a:rPr>
              <a:t>Bt</a:t>
            </a:r>
            <a:r>
              <a:rPr lang="zh-CN" altLang="en-US" dirty="0">
                <a:latin typeface="微软雅黑" panose="020B0503020204020204" pitchFamily="34" charset="-122"/>
                <a:ea typeface="微软雅黑" panose="020B0503020204020204" pitchFamily="34" charset="-122"/>
              </a:rPr>
              <a:t>为第</a:t>
            </a:r>
            <a:r>
              <a:rPr lang="en-US" altLang="zh-CN" dirty="0">
                <a:latin typeface="微软雅黑" panose="020B0503020204020204" pitchFamily="34" charset="-122"/>
                <a:ea typeface="微软雅黑" panose="020B0503020204020204" pitchFamily="34" charset="-122"/>
              </a:rPr>
              <a:t>t</a:t>
            </a:r>
            <a:r>
              <a:rPr lang="zh-CN" altLang="en-US" dirty="0">
                <a:latin typeface="微软雅黑" panose="020B0503020204020204" pitchFamily="34" charset="-122"/>
                <a:ea typeface="微软雅黑" panose="020B0503020204020204" pitchFamily="34" charset="-122"/>
              </a:rPr>
              <a:t>年被评估技术所产生的经济效益</a:t>
            </a:r>
            <a:r>
              <a:rPr lang="en-US" altLang="zh-CN" dirty="0">
                <a:latin typeface="微软雅黑" panose="020B0503020204020204" pitchFamily="34" charset="-122"/>
                <a:ea typeface="微软雅黑" panose="020B0503020204020204" pitchFamily="34" charset="-122"/>
              </a:rPr>
              <a:t>;</a:t>
            </a:r>
            <a:r>
              <a:rPr lang="en-US" altLang="zh-CN" dirty="0" err="1">
                <a:latin typeface="微软雅黑" panose="020B0503020204020204" pitchFamily="34" charset="-122"/>
                <a:ea typeface="微软雅黑" panose="020B0503020204020204" pitchFamily="34" charset="-122"/>
              </a:rPr>
              <a:t>i</a:t>
            </a:r>
            <a:r>
              <a:rPr lang="zh-CN" altLang="en-US" dirty="0">
                <a:latin typeface="微软雅黑" panose="020B0503020204020204" pitchFamily="34" charset="-122"/>
                <a:ea typeface="微软雅黑" panose="020B0503020204020204" pitchFamily="34" charset="-122"/>
              </a:rPr>
              <a:t>为折现率</a:t>
            </a:r>
            <a:r>
              <a:rPr lang="en-US" altLang="zh-CN" dirty="0">
                <a:latin typeface="微软雅黑" panose="020B0503020204020204" pitchFamily="34" charset="-122"/>
                <a:ea typeface="微软雅黑" panose="020B0503020204020204" pitchFamily="34" charset="-122"/>
              </a:rPr>
              <a:t>;n</a:t>
            </a:r>
            <a:r>
              <a:rPr lang="zh-CN" altLang="en-US" dirty="0">
                <a:latin typeface="微软雅黑" panose="020B0503020204020204" pitchFamily="34" charset="-122"/>
                <a:ea typeface="微软雅黑" panose="020B0503020204020204" pitchFamily="34" charset="-122"/>
              </a:rPr>
              <a:t>为被评估技术的寿命。</a:t>
            </a:r>
          </a:p>
        </p:txBody>
      </p:sp>
    </p:spTree>
    <p:extLst>
      <p:ext uri="{BB962C8B-B14F-4D97-AF65-F5344CB8AC3E}">
        <p14:creationId xmlns:p14="http://schemas.microsoft.com/office/powerpoint/2010/main" val="3575057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例题：</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某企业拟引进一项新的生产技术，经专家预测，该技术可再使用</a:t>
            </a:r>
            <a:r>
              <a:rPr lang="en-US" altLang="zh-CN" sz="2000" dirty="0">
                <a:solidFill>
                  <a:schemeClr val="tx1"/>
                </a:solidFill>
                <a:latin typeface="微软雅黑" panose="020B0503020204020204" pitchFamily="34" charset="-122"/>
                <a:ea typeface="微软雅黑" panose="020B0503020204020204" pitchFamily="34" charset="-122"/>
              </a:rPr>
              <a:t>6</a:t>
            </a:r>
            <a:r>
              <a:rPr lang="zh-CN" altLang="en-US" sz="2000" dirty="0">
                <a:solidFill>
                  <a:schemeClr val="tx1"/>
                </a:solidFill>
                <a:latin typeface="微软雅黑" panose="020B0503020204020204" pitchFamily="34" charset="-122"/>
                <a:ea typeface="微软雅黑" panose="020B0503020204020204" pitchFamily="34" charset="-122"/>
              </a:rPr>
              <a:t>年。采用新技术后，该企业产品价格相比同类产品每件可提高</a:t>
            </a:r>
            <a:r>
              <a:rPr lang="en-US" altLang="zh-CN" sz="2000" dirty="0">
                <a:solidFill>
                  <a:schemeClr val="tx1"/>
                </a:solidFill>
                <a:latin typeface="微软雅黑" panose="020B0503020204020204" pitchFamily="34" charset="-122"/>
                <a:ea typeface="微软雅黑" panose="020B0503020204020204" pitchFamily="34" charset="-122"/>
              </a:rPr>
              <a:t>250</a:t>
            </a:r>
            <a:r>
              <a:rPr lang="zh-CN" altLang="en-US" sz="2000" dirty="0">
                <a:solidFill>
                  <a:schemeClr val="tx1"/>
                </a:solidFill>
                <a:latin typeface="微软雅黑" panose="020B0503020204020204" pitchFamily="34" charset="-122"/>
                <a:ea typeface="微软雅黑" panose="020B0503020204020204" pitchFamily="34" charset="-122"/>
              </a:rPr>
              <a:t>元，预计未来</a:t>
            </a:r>
            <a:r>
              <a:rPr lang="en-US" altLang="zh-CN" sz="2000" dirty="0">
                <a:solidFill>
                  <a:schemeClr val="tx1"/>
                </a:solidFill>
                <a:latin typeface="微软雅黑" panose="020B0503020204020204" pitchFamily="34" charset="-122"/>
                <a:ea typeface="微软雅黑" panose="020B0503020204020204" pitchFamily="34" charset="-122"/>
              </a:rPr>
              <a:t>6</a:t>
            </a:r>
            <a:r>
              <a:rPr lang="zh-CN" altLang="en-US" sz="2000" dirty="0">
                <a:solidFill>
                  <a:schemeClr val="tx1"/>
                </a:solidFill>
                <a:latin typeface="微软雅黑" panose="020B0503020204020204" pitchFamily="34" charset="-122"/>
                <a:ea typeface="微软雅黑" panose="020B0503020204020204" pitchFamily="34" charset="-122"/>
              </a:rPr>
              <a:t>年产品的销量分别为</a:t>
            </a:r>
            <a:r>
              <a:rPr lang="en-US" altLang="zh-CN" sz="2000" dirty="0">
                <a:solidFill>
                  <a:schemeClr val="tx1"/>
                </a:solidFill>
                <a:latin typeface="微软雅黑" panose="020B0503020204020204" pitchFamily="34" charset="-122"/>
                <a:ea typeface="微软雅黑" panose="020B0503020204020204" pitchFamily="34" charset="-122"/>
              </a:rPr>
              <a:t>1.5</a:t>
            </a:r>
            <a:r>
              <a:rPr lang="zh-CN" altLang="en-US" sz="2000" dirty="0">
                <a:solidFill>
                  <a:schemeClr val="tx1"/>
                </a:solidFill>
                <a:latin typeface="微软雅黑" panose="020B0503020204020204" pitchFamily="34" charset="-122"/>
                <a:ea typeface="微软雅黑" panose="020B0503020204020204" pitchFamily="34" charset="-122"/>
              </a:rPr>
              <a:t>万件、</a:t>
            </a:r>
            <a:r>
              <a:rPr lang="en-US" altLang="zh-CN" sz="2000" dirty="0">
                <a:solidFill>
                  <a:schemeClr val="tx1"/>
                </a:solidFill>
                <a:latin typeface="微软雅黑" panose="020B0503020204020204" pitchFamily="34" charset="-122"/>
                <a:ea typeface="微软雅黑" panose="020B0503020204020204" pitchFamily="34" charset="-122"/>
              </a:rPr>
              <a:t>1.5</a:t>
            </a:r>
            <a:r>
              <a:rPr lang="zh-CN" altLang="en-US" sz="2000" dirty="0">
                <a:solidFill>
                  <a:schemeClr val="tx1"/>
                </a:solidFill>
                <a:latin typeface="微软雅黑" panose="020B0503020204020204" pitchFamily="34" charset="-122"/>
                <a:ea typeface="微软雅黑" panose="020B0503020204020204" pitchFamily="34" charset="-122"/>
              </a:rPr>
              <a:t>万件、</a:t>
            </a:r>
            <a:r>
              <a:rPr lang="en-US" altLang="zh-CN" sz="2000" dirty="0">
                <a:solidFill>
                  <a:schemeClr val="tx1"/>
                </a:solidFill>
                <a:latin typeface="微软雅黑" panose="020B0503020204020204" pitchFamily="34" charset="-122"/>
                <a:ea typeface="微软雅黑" panose="020B0503020204020204" pitchFamily="34" charset="-122"/>
              </a:rPr>
              <a:t>1.3</a:t>
            </a:r>
            <a:r>
              <a:rPr lang="zh-CN" altLang="en-US" sz="2000" dirty="0">
                <a:solidFill>
                  <a:schemeClr val="tx1"/>
                </a:solidFill>
                <a:latin typeface="微软雅黑" panose="020B0503020204020204" pitchFamily="34" charset="-122"/>
                <a:ea typeface="微软雅黑" panose="020B0503020204020204" pitchFamily="34" charset="-122"/>
              </a:rPr>
              <a:t>万件、</a:t>
            </a:r>
            <a:r>
              <a:rPr lang="en-US" altLang="zh-CN" sz="2000" dirty="0">
                <a:solidFill>
                  <a:schemeClr val="tx1"/>
                </a:solidFill>
                <a:latin typeface="微软雅黑" panose="020B0503020204020204" pitchFamily="34" charset="-122"/>
                <a:ea typeface="微软雅黑" panose="020B0503020204020204" pitchFamily="34" charset="-122"/>
              </a:rPr>
              <a:t>1.2</a:t>
            </a:r>
            <a:r>
              <a:rPr lang="zh-CN" altLang="en-US" sz="2000" dirty="0">
                <a:solidFill>
                  <a:schemeClr val="tx1"/>
                </a:solidFill>
                <a:latin typeface="微软雅黑" panose="020B0503020204020204" pitchFamily="34" charset="-122"/>
                <a:ea typeface="微软雅黑" panose="020B0503020204020204" pitchFamily="34" charset="-122"/>
              </a:rPr>
              <a:t>万件、</a:t>
            </a:r>
            <a:r>
              <a:rPr lang="en-US" altLang="zh-CN" sz="2000" dirty="0">
                <a:solidFill>
                  <a:schemeClr val="tx1"/>
                </a:solidFill>
                <a:latin typeface="微软雅黑" panose="020B0503020204020204" pitchFamily="34" charset="-122"/>
                <a:ea typeface="微软雅黑" panose="020B0503020204020204" pitchFamily="34" charset="-122"/>
              </a:rPr>
              <a:t>1.0</a:t>
            </a:r>
            <a:r>
              <a:rPr lang="zh-CN" altLang="en-US" sz="2000" dirty="0">
                <a:solidFill>
                  <a:schemeClr val="tx1"/>
                </a:solidFill>
                <a:latin typeface="微软雅黑" panose="020B0503020204020204" pitchFamily="34" charset="-122"/>
                <a:ea typeface="微软雅黑" panose="020B0503020204020204" pitchFamily="34" charset="-122"/>
              </a:rPr>
              <a:t>万件、</a:t>
            </a:r>
            <a:r>
              <a:rPr lang="en-US" altLang="zh-CN" sz="2000" dirty="0">
                <a:solidFill>
                  <a:schemeClr val="tx1"/>
                </a:solidFill>
                <a:latin typeface="微软雅黑" panose="020B0503020204020204" pitchFamily="34" charset="-122"/>
                <a:ea typeface="微软雅黑" panose="020B0503020204020204" pitchFamily="34" charset="-122"/>
              </a:rPr>
              <a:t>1.0</a:t>
            </a:r>
            <a:r>
              <a:rPr lang="zh-CN" altLang="en-US" sz="2000" dirty="0">
                <a:solidFill>
                  <a:schemeClr val="tx1"/>
                </a:solidFill>
                <a:latin typeface="微软雅黑" panose="020B0503020204020204" pitchFamily="34" charset="-122"/>
                <a:ea typeface="微软雅黑" panose="020B0503020204020204" pitchFamily="34" charset="-122"/>
              </a:rPr>
              <a:t>万件。且第</a:t>
            </a:r>
            <a:r>
              <a:rPr lang="en-US" altLang="zh-CN" sz="2000" dirty="0">
                <a:solidFill>
                  <a:schemeClr val="tx1"/>
                </a:solidFill>
                <a:latin typeface="微软雅黑" panose="020B0503020204020204" pitchFamily="34" charset="-122"/>
                <a:ea typeface="微软雅黑" panose="020B0503020204020204" pitchFamily="34" charset="-122"/>
              </a:rPr>
              <a:t>3-6</a:t>
            </a:r>
            <a:r>
              <a:rPr lang="zh-CN" altLang="en-US" sz="2000" dirty="0">
                <a:solidFill>
                  <a:schemeClr val="tx1"/>
                </a:solidFill>
                <a:latin typeface="微软雅黑" panose="020B0503020204020204" pitchFamily="34" charset="-122"/>
                <a:ea typeface="微软雅黑" panose="020B0503020204020204" pitchFamily="34" charset="-122"/>
              </a:rPr>
              <a:t>年将增加营销费</a:t>
            </a:r>
            <a:r>
              <a:rPr lang="en-US" altLang="zh-CN" sz="2000" dirty="0">
                <a:solidFill>
                  <a:schemeClr val="tx1"/>
                </a:solidFill>
                <a:latin typeface="微软雅黑" panose="020B0503020204020204" pitchFamily="34" charset="-122"/>
                <a:ea typeface="微软雅黑" panose="020B0503020204020204" pitchFamily="34" charset="-122"/>
              </a:rPr>
              <a:t>50</a:t>
            </a:r>
            <a:r>
              <a:rPr lang="zh-CN" altLang="en-US" sz="2000" dirty="0">
                <a:solidFill>
                  <a:schemeClr val="tx1"/>
                </a:solidFill>
                <a:latin typeface="微软雅黑" panose="020B0503020204020204" pitchFamily="34" charset="-122"/>
                <a:ea typeface="微软雅黑" panose="020B0503020204020204" pitchFamily="34" charset="-122"/>
              </a:rPr>
              <a:t>万元</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年。根据行业投资收益率，折现率确定为</a:t>
            </a:r>
            <a:r>
              <a:rPr lang="en-US" altLang="zh-CN" sz="2000" dirty="0">
                <a:solidFill>
                  <a:schemeClr val="tx1"/>
                </a:solidFill>
                <a:latin typeface="微软雅黑" panose="020B0503020204020204" pitchFamily="34" charset="-122"/>
                <a:ea typeface="微软雅黑" panose="020B0503020204020204" pitchFamily="34" charset="-122"/>
              </a:rPr>
              <a:t>12%</a:t>
            </a:r>
            <a:r>
              <a:rPr lang="zh-CN" altLang="en-US" sz="2000" dirty="0">
                <a:solidFill>
                  <a:schemeClr val="tx1"/>
                </a:solidFill>
                <a:latin typeface="微软雅黑" panose="020B0503020204020204" pitchFamily="34" charset="-122"/>
                <a:ea typeface="微软雅黑" panose="020B0503020204020204" pitchFamily="34" charset="-122"/>
              </a:rPr>
              <a:t>。</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id="{8272E21F-80F8-4BE5-91D2-2F91726462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3069563"/>
            <a:ext cx="5688633" cy="1486477"/>
          </a:xfrm>
          <a:prstGeom prst="rect">
            <a:avLst/>
          </a:prstGeom>
        </p:spPr>
      </p:pic>
    </p:spTree>
    <p:extLst>
      <p:ext uri="{BB962C8B-B14F-4D97-AF65-F5344CB8AC3E}">
        <p14:creationId xmlns:p14="http://schemas.microsoft.com/office/powerpoint/2010/main" val="3933753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）为提高商品利用率的流通加工</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）为方便消费、满足用户需求的流通加工</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）为提高物流效率、降低物流损失的流通加工</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、流通加工合理化</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）加工和配送结合</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）加工和配套结合</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）加工和运输结合</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）加工和商流结合</a:t>
            </a:r>
          </a:p>
        </p:txBody>
      </p:sp>
    </p:spTree>
    <p:extLst>
      <p:ext uri="{BB962C8B-B14F-4D97-AF65-F5344CB8AC3E}">
        <p14:creationId xmlns:p14="http://schemas.microsoft.com/office/powerpoint/2010/main" val="35743517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gn="ct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第三节    技术创新组织与研发管理</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一、企业技术创新的内部组织模式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、内企业</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从事创新活动的员工为“内企业家”，由内企业家创建的企业称为“内企业”。</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、技术创新小组</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指为完成某一创新项目临时从各部门抽调若干专业人员而成立的一种创新组织。</a:t>
            </a: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endParaRPr lang="zh-CN" altLang="en-US" sz="2000" b="1" dirty="0"/>
          </a:p>
        </p:txBody>
      </p:sp>
    </p:spTree>
    <p:extLst>
      <p:ext uri="{BB962C8B-B14F-4D97-AF65-F5344CB8AC3E}">
        <p14:creationId xmlns:p14="http://schemas.microsoft.com/office/powerpoint/2010/main" val="20239372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、新事业发展部</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、企业技术中心</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也称技术研发中心或企业科技中心，是企业特别是大中型企业实施高度集中管理的科技开发组织，在本企业的科技开发活动中，起着主导和牵头的作用，具有权威性，处于核心和中心地位。</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二、企业技术创新的外部组织模式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、产学研联盟</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）校内产学研合作模式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endParaRPr lang="zh-CN" altLang="en-US" sz="2000" b="1" dirty="0"/>
          </a:p>
        </p:txBody>
      </p:sp>
    </p:spTree>
    <p:extLst>
      <p:ext uri="{BB962C8B-B14F-4D97-AF65-F5344CB8AC3E}">
        <p14:creationId xmlns:p14="http://schemas.microsoft.com/office/powerpoint/2010/main" val="35217660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）双向联合体合作模式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）多向联合体合作模式。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）中介协调合作模式。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、企业</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政府模式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、企业联盟</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企业联盟的组织运行模式有星形模式、平行模式和联邦模式三种类型。</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endParaRPr lang="zh-CN" altLang="en-US" sz="2000" b="1" dirty="0"/>
          </a:p>
        </p:txBody>
      </p:sp>
    </p:spTree>
    <p:extLst>
      <p:ext uri="{BB962C8B-B14F-4D97-AF65-F5344CB8AC3E}">
        <p14:creationId xmlns:p14="http://schemas.microsoft.com/office/powerpoint/2010/main" val="14214654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三、企业研发管理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、研发的主要类型</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）基础研究</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）应用研究</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）开发研究</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二</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企业研发的模式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存在三种模式：自主研发，合作研发和委托研发。</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endParaRPr lang="zh-CN" altLang="en-US" sz="2000" b="1" dirty="0"/>
          </a:p>
        </p:txBody>
      </p:sp>
      <p:pic>
        <p:nvPicPr>
          <p:cNvPr id="5" name="图片 4">
            <a:extLst>
              <a:ext uri="{FF2B5EF4-FFF2-40B4-BE49-F238E27FC236}">
                <a16:creationId xmlns:a16="http://schemas.microsoft.com/office/drawing/2014/main" id="{8EB34515-16F4-46EC-9865-74AC57E6A4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771550"/>
            <a:ext cx="3152681" cy="2790340"/>
          </a:xfrm>
          <a:prstGeom prst="rect">
            <a:avLst/>
          </a:prstGeom>
        </p:spPr>
      </p:pic>
    </p:spTree>
    <p:extLst>
      <p:ext uri="{BB962C8B-B14F-4D97-AF65-F5344CB8AC3E}">
        <p14:creationId xmlns:p14="http://schemas.microsoft.com/office/powerpoint/2010/main" val="22459203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gn="ct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第四节   企业管理创新</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一、管理创新概述</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、管理创新的含义</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、管理创新的特点</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）基础性</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）风险性</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）全员性</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）动态性</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）系统性</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endParaRPr lang="zh-CN" altLang="en-US" sz="2000" b="1" dirty="0"/>
          </a:p>
        </p:txBody>
      </p:sp>
    </p:spTree>
    <p:extLst>
      <p:ext uri="{BB962C8B-B14F-4D97-AF65-F5344CB8AC3E}">
        <p14:creationId xmlns:p14="http://schemas.microsoft.com/office/powerpoint/2010/main" val="19849760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、管理创新与技术创新的关系</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管理创新与技术创新相互依存、相互制约。</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、管理创新的主体</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）企业家</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）管理者</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）员工</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endParaRPr lang="zh-CN" altLang="en-US" sz="2000" b="1" dirty="0"/>
          </a:p>
        </p:txBody>
      </p:sp>
    </p:spTree>
    <p:extLst>
      <p:ext uri="{BB962C8B-B14F-4D97-AF65-F5344CB8AC3E}">
        <p14:creationId xmlns:p14="http://schemas.microsoft.com/office/powerpoint/2010/main" val="26615010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二、管理创新的动因及主要阶段</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、管理创新的动因</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）内部动因</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①自我价值实现</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②责任感</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sz="2000" dirty="0">
                <a:solidFill>
                  <a:schemeClr val="tx1"/>
                </a:solidFill>
                <a:latin typeface="微软雅黑" panose="020B0503020204020204" pitchFamily="34" charset="-122"/>
                <a:ea typeface="微软雅黑" panose="020B0503020204020204" pitchFamily="34" charset="-122"/>
              </a:rPr>
              <a:t>③</a:t>
            </a:r>
            <a:r>
              <a:rPr lang="zh-CN" altLang="en-US" sz="2000" dirty="0">
                <a:solidFill>
                  <a:schemeClr val="tx1"/>
                </a:solidFill>
                <a:latin typeface="微软雅黑" panose="020B0503020204020204" pitchFamily="34" charset="-122"/>
                <a:ea typeface="微软雅黑" panose="020B0503020204020204" pitchFamily="34" charset="-122"/>
              </a:rPr>
              <a:t>经济性动机</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）外部动因</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sz="2000" dirty="0">
                <a:solidFill>
                  <a:schemeClr val="tx1"/>
                </a:solidFill>
                <a:latin typeface="微软雅黑" panose="020B0503020204020204" pitchFamily="34" charset="-122"/>
                <a:ea typeface="微软雅黑" panose="020B0503020204020204" pitchFamily="34" charset="-122"/>
              </a:rPr>
              <a:t>①</a:t>
            </a:r>
            <a:r>
              <a:rPr lang="zh-CN" altLang="en-US" sz="2000" dirty="0">
                <a:solidFill>
                  <a:schemeClr val="tx1"/>
                </a:solidFill>
                <a:latin typeface="微软雅黑" panose="020B0503020204020204" pitchFamily="34" charset="-122"/>
                <a:ea typeface="微软雅黑" panose="020B0503020204020204" pitchFamily="34" charset="-122"/>
              </a:rPr>
              <a:t>社会文化环境的变迁</a:t>
            </a:r>
            <a:endParaRPr lang="zh-CN" altLang="en-US" sz="2000" b="1" dirty="0"/>
          </a:p>
        </p:txBody>
      </p:sp>
    </p:spTree>
    <p:extLst>
      <p:ext uri="{BB962C8B-B14F-4D97-AF65-F5344CB8AC3E}">
        <p14:creationId xmlns:p14="http://schemas.microsoft.com/office/powerpoint/2010/main" val="26977816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②经济的发展变化</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sz="2000" dirty="0">
                <a:solidFill>
                  <a:schemeClr val="tx1"/>
                </a:solidFill>
                <a:latin typeface="微软雅黑" panose="020B0503020204020204" pitchFamily="34" charset="-122"/>
                <a:ea typeface="微软雅黑" panose="020B0503020204020204" pitchFamily="34" charset="-122"/>
              </a:rPr>
              <a:t>③</a:t>
            </a:r>
            <a:r>
              <a:rPr lang="zh-CN" altLang="en-US" sz="2000" dirty="0">
                <a:solidFill>
                  <a:schemeClr val="tx1"/>
                </a:solidFill>
                <a:latin typeface="微软雅黑" panose="020B0503020204020204" pitchFamily="34" charset="-122"/>
                <a:ea typeface="微软雅黑" panose="020B0503020204020204" pitchFamily="34" charset="-122"/>
              </a:rPr>
              <a:t>自然条件的约束</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sz="2000" dirty="0">
                <a:solidFill>
                  <a:schemeClr val="tx1"/>
                </a:solidFill>
                <a:latin typeface="微软雅黑" panose="020B0503020204020204" pitchFamily="34" charset="-122"/>
                <a:ea typeface="微软雅黑" panose="020B0503020204020204" pitchFamily="34" charset="-122"/>
              </a:rPr>
              <a:t>④</a:t>
            </a:r>
            <a:r>
              <a:rPr lang="zh-CN" altLang="en-US" sz="2000" dirty="0">
                <a:solidFill>
                  <a:schemeClr val="tx1"/>
                </a:solidFill>
                <a:latin typeface="微软雅黑" panose="020B0503020204020204" pitchFamily="34" charset="-122"/>
                <a:ea typeface="微软雅黑" panose="020B0503020204020204" pitchFamily="34" charset="-122"/>
              </a:rPr>
              <a:t>科学技术的发展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、管理创新的主要阶段</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）发现及界定问题</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）寻求创新方案</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）评估和决策创新方案</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）实施及评价</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endParaRPr lang="zh-CN" altLang="en-US" sz="2000" b="1" dirty="0"/>
          </a:p>
        </p:txBody>
      </p:sp>
    </p:spTree>
    <p:extLst>
      <p:ext uri="{BB962C8B-B14F-4D97-AF65-F5344CB8AC3E}">
        <p14:creationId xmlns:p14="http://schemas.microsoft.com/office/powerpoint/2010/main" val="27961734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三、管理创新的主要领域</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、管理理念创新</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、管理组织创新</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、管理方式方法创新</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、管理制度创新</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endParaRPr lang="zh-CN" altLang="en-US" sz="2000" b="1" dirty="0"/>
          </a:p>
        </p:txBody>
      </p:sp>
    </p:spTree>
    <p:extLst>
      <p:ext uri="{BB962C8B-B14F-4D97-AF65-F5344CB8AC3E}">
        <p14:creationId xmlns:p14="http://schemas.microsoft.com/office/powerpoint/2010/main" val="2683920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1E5587-1800-E5D7-93F8-86306DFFB4EA}"/>
              </a:ext>
            </a:extLst>
          </p:cNvPr>
          <p:cNvSpPr>
            <a:spLocks noGrp="1"/>
          </p:cNvSpPr>
          <p:nvPr>
            <p:ph type="title"/>
          </p:nvPr>
        </p:nvSpPr>
        <p:spPr/>
        <p:txBody>
          <a:bodyPr/>
          <a:lstStyle/>
          <a:p>
            <a:endParaRPr lang="zh-CN" altLang="en-US" sz="20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a:extLst>
              <a:ext uri="{FF2B5EF4-FFF2-40B4-BE49-F238E27FC236}">
                <a16:creationId xmlns:a16="http://schemas.microsoft.com/office/drawing/2014/main" id="{33EC3200-17F7-5C84-226A-07EE91334C4C}"/>
              </a:ext>
            </a:extLst>
          </p:cNvPr>
          <p:cNvSpPr>
            <a:spLocks noGrp="1"/>
          </p:cNvSpPr>
          <p:nvPr>
            <p:ph idx="1"/>
          </p:nvPr>
        </p:nvSpPr>
        <p:spPr/>
        <p:txBody>
          <a:bodyPr>
            <a:normAutofit/>
          </a:bodyPr>
          <a:lstStyle/>
          <a:p>
            <a:r>
              <a:rPr lang="zh-CN" altLang="en-US" sz="3200" dirty="0">
                <a:solidFill>
                  <a:schemeClr val="tx1"/>
                </a:solidFill>
                <a:latin typeface="微软雅黑" panose="020B0503020204020204" pitchFamily="34" charset="-122"/>
                <a:ea typeface="微软雅黑" panose="020B0503020204020204" pitchFamily="34" charset="-122"/>
                <a:cs typeface="+mn-cs"/>
              </a:rPr>
              <a:t>一至七章题目讲解</a:t>
            </a:r>
            <a:endParaRPr lang="zh-CN" altLang="en-US" sz="3200" dirty="0"/>
          </a:p>
        </p:txBody>
      </p:sp>
    </p:spTree>
    <p:extLst>
      <p:ext uri="{BB962C8B-B14F-4D97-AF65-F5344CB8AC3E}">
        <p14:creationId xmlns:p14="http://schemas.microsoft.com/office/powerpoint/2010/main" val="12407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65392" y="411510"/>
            <a:ext cx="8806180" cy="4032250"/>
          </a:xfrm>
        </p:spPr>
        <p:txBody>
          <a:bodyPr>
            <a:noAutofit/>
          </a:bodyPr>
          <a:lstStyle/>
          <a:p>
            <a:pPr algn="ct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第三节   仓储与库存管理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一、仓储与仓储合理化</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、仓储的功能</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）调节功能</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）保管检验功能</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）集散功能</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）客户服务功能</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）风险防范功能</a:t>
            </a: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023350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lvl="0">
              <a:lnSpc>
                <a:spcPct val="150000"/>
              </a:lnSpc>
            </a:pPr>
            <a:r>
              <a:rPr lang="zh-CN" altLang="en-US" dirty="0">
                <a:solidFill>
                  <a:schemeClr val="tx1"/>
                </a:solidFill>
                <a:latin typeface="微软雅黑" panose="020B0503020204020204" pitchFamily="34" charset="-122"/>
                <a:ea typeface="微软雅黑" panose="020B0503020204020204" pitchFamily="34" charset="-122"/>
              </a:rPr>
              <a:t>一、单项选择题</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、关于企业使命的说法，正确的是（）。</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．企业使命等同于企业愿景</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．企业使命阐明了企业的根本性质与存在的理由</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．企业使命的定位由企业经营哲学的定位和企业形象的定位两部分构成</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．企业使命包括核心信仰和未来前景两部分</a:t>
            </a:r>
          </a:p>
          <a:p>
            <a:pPr lvl="0">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090589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、企业在制定未来的发展战略时，可以选择的为外部宏观环境分析方法是（）</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．价值链分析法</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．杜邦分析法</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PESTEL</a:t>
            </a:r>
            <a:r>
              <a:rPr lang="zh-CN" altLang="en-US" dirty="0">
                <a:solidFill>
                  <a:schemeClr val="tx1"/>
                </a:solidFill>
                <a:latin typeface="微软雅黑" panose="020B0503020204020204" pitchFamily="34" charset="-122"/>
                <a:ea typeface="微软雅黑" panose="020B0503020204020204" pitchFamily="34" charset="-122"/>
              </a:rPr>
              <a:t>分析法</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．波士顿矩阵分析法</a:t>
            </a:r>
          </a:p>
        </p:txBody>
      </p:sp>
    </p:spTree>
    <p:extLst>
      <p:ext uri="{BB962C8B-B14F-4D97-AF65-F5344CB8AC3E}">
        <p14:creationId xmlns:p14="http://schemas.microsoft.com/office/powerpoint/2010/main" val="14110445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3</a:t>
            </a:r>
            <a:r>
              <a:rPr lang="zh-CN" altLang="en-US" dirty="0">
                <a:solidFill>
                  <a:schemeClr val="tx1"/>
                </a:solidFill>
                <a:latin typeface="微软雅黑" panose="020B0503020204020204" pitchFamily="34" charset="-122"/>
                <a:ea typeface="微软雅黑" panose="020B0503020204020204" pitchFamily="34" charset="-122"/>
              </a:rPr>
              <a:t>、某家电企业不断实施现代化管理方法，着手进行业务流程再造，在经营管理方面打造了企业的核心竞争力。这种核心竞争力是（）</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．关系竞争力</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．资源竞争力</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．区位竞争力</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．能力竞争力</a:t>
            </a: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904701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4</a:t>
            </a:r>
            <a:r>
              <a:rPr lang="zh-CN" altLang="en-US" dirty="0">
                <a:solidFill>
                  <a:schemeClr val="tx1"/>
                </a:solidFill>
                <a:latin typeface="微软雅黑" panose="020B0503020204020204" pitchFamily="34" charset="-122"/>
                <a:ea typeface="微软雅黑" panose="020B0503020204020204" pitchFamily="34" charset="-122"/>
              </a:rPr>
              <a:t>、采用</a:t>
            </a:r>
            <a:r>
              <a:rPr lang="en-US" altLang="zh-CN" dirty="0">
                <a:solidFill>
                  <a:schemeClr val="tx1"/>
                </a:solidFill>
                <a:latin typeface="微软雅黑" panose="020B0503020204020204" pitchFamily="34" charset="-122"/>
                <a:ea typeface="微软雅黑" panose="020B0503020204020204" pitchFamily="34" charset="-122"/>
              </a:rPr>
              <a:t>SWOT</a:t>
            </a:r>
            <a:r>
              <a:rPr lang="zh-CN" altLang="en-US" dirty="0">
                <a:solidFill>
                  <a:schemeClr val="tx1"/>
                </a:solidFill>
                <a:latin typeface="微软雅黑" panose="020B0503020204020204" pitchFamily="34" charset="-122"/>
                <a:ea typeface="微软雅黑" panose="020B0503020204020204" pitchFamily="34" charset="-122"/>
              </a:rPr>
              <a:t>分析法进行战略选择时，重在发挥企业优势。利用市场机会的战略是（）</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SO</a:t>
            </a:r>
            <a:r>
              <a:rPr lang="zh-CN" altLang="en-US" dirty="0">
                <a:solidFill>
                  <a:schemeClr val="tx1"/>
                </a:solidFill>
                <a:latin typeface="微软雅黑" panose="020B0503020204020204" pitchFamily="34" charset="-122"/>
                <a:ea typeface="微软雅黑" panose="020B0503020204020204" pitchFamily="34" charset="-122"/>
              </a:rPr>
              <a:t>战略</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WO</a:t>
            </a:r>
            <a:r>
              <a:rPr lang="zh-CN" altLang="en-US" dirty="0">
                <a:solidFill>
                  <a:schemeClr val="tx1"/>
                </a:solidFill>
                <a:latin typeface="微软雅黑" panose="020B0503020204020204" pitchFamily="34" charset="-122"/>
                <a:ea typeface="微软雅黑" panose="020B0503020204020204" pitchFamily="34" charset="-122"/>
              </a:rPr>
              <a:t>战略</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ST</a:t>
            </a:r>
            <a:r>
              <a:rPr lang="zh-CN" altLang="en-US" dirty="0">
                <a:solidFill>
                  <a:schemeClr val="tx1"/>
                </a:solidFill>
                <a:latin typeface="微软雅黑" panose="020B0503020204020204" pitchFamily="34" charset="-122"/>
                <a:ea typeface="微软雅黑" panose="020B0503020204020204" pitchFamily="34" charset="-122"/>
              </a:rPr>
              <a:t>战略</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WT</a:t>
            </a:r>
            <a:r>
              <a:rPr lang="zh-CN" altLang="en-US" dirty="0">
                <a:solidFill>
                  <a:schemeClr val="tx1"/>
                </a:solidFill>
                <a:latin typeface="微软雅黑" panose="020B0503020204020204" pitchFamily="34" charset="-122"/>
                <a:ea typeface="微软雅黑" panose="020B0503020204020204" pitchFamily="34" charset="-122"/>
              </a:rPr>
              <a:t>战略</a:t>
            </a: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775486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5</a:t>
            </a:r>
            <a:r>
              <a:rPr lang="zh-CN" altLang="en-US" dirty="0">
                <a:solidFill>
                  <a:schemeClr val="tx1"/>
                </a:solidFill>
                <a:latin typeface="微软雅黑" panose="020B0503020204020204" pitchFamily="34" charset="-122"/>
                <a:ea typeface="微软雅黑" panose="020B0503020204020204" pitchFamily="34" charset="-122"/>
              </a:rPr>
              <a:t>、某汽车生产企业在较长时间的快速发展后，降低企业发展速度，重新调整企业内部各要素，优化配置现有资源，实施管理整合，该企业采取的稳定战略是（  ）</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．无变化战略</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．维持利润战略</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．暂停战略</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．谨慎实施战略</a:t>
            </a: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075796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6</a:t>
            </a:r>
            <a:r>
              <a:rPr lang="zh-CN" altLang="en-US" dirty="0">
                <a:solidFill>
                  <a:schemeClr val="tx1"/>
                </a:solidFill>
                <a:latin typeface="微软雅黑" panose="020B0503020204020204" pitchFamily="34" charset="-122"/>
                <a:ea typeface="微软雅黑" panose="020B0503020204020204" pitchFamily="34" charset="-122"/>
              </a:rPr>
              <a:t>、某食品公司通过出口直接将国内生产的视频销售给国外消费者，该公司采用的进入国际市场的模式是（）</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．投资进入模式</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．贸易进入模式</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．联邦模式</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．契约进入模式</a:t>
            </a:r>
          </a:p>
        </p:txBody>
      </p:sp>
    </p:spTree>
    <p:extLst>
      <p:ext uri="{BB962C8B-B14F-4D97-AF65-F5344CB8AC3E}">
        <p14:creationId xmlns:p14="http://schemas.microsoft.com/office/powerpoint/2010/main" val="23201745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7</a:t>
            </a:r>
            <a:r>
              <a:rPr lang="zh-CN" altLang="en-US" dirty="0">
                <a:solidFill>
                  <a:schemeClr val="tx1"/>
                </a:solidFill>
                <a:latin typeface="微软雅黑" panose="020B0503020204020204" pitchFamily="34" charset="-122"/>
                <a:ea typeface="微软雅黑" panose="020B0503020204020204" pitchFamily="34" charset="-122"/>
              </a:rPr>
              <a:t>、关于企业经营决策要素的说法是，错误的是（）</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．决策者是企业经营决策的主体</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．确定决策目标是经营决策的起点</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．企业经营决策效果受决策条件的影响</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．决策结果是指决策者最终选定的备选方案</a:t>
            </a: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062001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8</a:t>
            </a:r>
            <a:r>
              <a:rPr lang="zh-CN" altLang="en-US" dirty="0">
                <a:solidFill>
                  <a:schemeClr val="tx1"/>
                </a:solidFill>
                <a:latin typeface="微软雅黑" panose="020B0503020204020204" pitchFamily="34" charset="-122"/>
                <a:ea typeface="微软雅黑" panose="020B0503020204020204" pitchFamily="34" charset="-122"/>
              </a:rPr>
              <a:t>、王某是甲公司的发起人股东，公司成立后，王某因抽逃</a:t>
            </a:r>
            <a:r>
              <a:rPr lang="en-US" altLang="zh-CN" dirty="0">
                <a:solidFill>
                  <a:schemeClr val="tx1"/>
                </a:solidFill>
                <a:latin typeface="微软雅黑" panose="020B0503020204020204" pitchFamily="34" charset="-122"/>
                <a:ea typeface="微软雅黑" panose="020B0503020204020204" pitchFamily="34" charset="-122"/>
              </a:rPr>
              <a:t>5000</a:t>
            </a:r>
            <a:r>
              <a:rPr lang="zh-CN" altLang="en-US" dirty="0">
                <a:solidFill>
                  <a:schemeClr val="tx1"/>
                </a:solidFill>
                <a:latin typeface="微软雅黑" panose="020B0503020204020204" pitchFamily="34" charset="-122"/>
                <a:ea typeface="微软雅黑" panose="020B0503020204020204" pitchFamily="34" charset="-122"/>
              </a:rPr>
              <a:t>万元被查处，根据我国公司法，对王某处以（）万元的罚款。</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50~250</a:t>
            </a:r>
            <a:endParaRPr lang="zh-CN" altLang="en-US"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50~500</a:t>
            </a:r>
            <a:endParaRPr lang="zh-CN" altLang="en-US"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250~750</a:t>
            </a:r>
            <a:endParaRPr lang="zh-CN" altLang="en-US"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250~1000</a:t>
            </a:r>
            <a:endParaRPr lang="zh-CN" altLang="en-US" dirty="0">
              <a:solidFill>
                <a:schemeClr val="tx1"/>
              </a:solidFill>
              <a:latin typeface="微软雅黑" panose="020B0503020204020204" pitchFamily="34" charset="-122"/>
              <a:ea typeface="微软雅黑" panose="020B0503020204020204" pitchFamily="34" charset="-122"/>
            </a:endParaRPr>
          </a:p>
          <a:p>
            <a:pPr lvl="0">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592686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9</a:t>
            </a:r>
            <a:r>
              <a:rPr lang="zh-CN" altLang="en-US" dirty="0">
                <a:solidFill>
                  <a:schemeClr val="tx1"/>
                </a:solidFill>
                <a:latin typeface="微软雅黑" panose="020B0503020204020204" pitchFamily="34" charset="-122"/>
                <a:ea typeface="微软雅黑" panose="020B0503020204020204" pitchFamily="34" charset="-122"/>
              </a:rPr>
              <a:t>、根据我国公司法，股份有限公司召开股东代表大会修改公司章程，所形成的决议必须出席会议的股东所持表决权的（）通过。</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．三分之一以上</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．二分之一以上</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．三分之二以上</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．全体</a:t>
            </a: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549968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10</a:t>
            </a:r>
            <a:r>
              <a:rPr lang="zh-CN" altLang="en-US" dirty="0">
                <a:solidFill>
                  <a:schemeClr val="tx1"/>
                </a:solidFill>
                <a:latin typeface="微软雅黑" panose="020B0503020204020204" pitchFamily="34" charset="-122"/>
                <a:ea typeface="微软雅黑" panose="020B0503020204020204" pitchFamily="34" charset="-122"/>
              </a:rPr>
              <a:t>、某公司为上市公司，根据我国公司法，下列情形中，该公司应召开临时股东大会的是（）</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．该公司末弥补的亏损额达实收股本总额的</a:t>
            </a:r>
            <a:r>
              <a:rPr lang="en-US" altLang="zh-CN" dirty="0">
                <a:solidFill>
                  <a:schemeClr val="tx1"/>
                </a:solidFill>
                <a:latin typeface="微软雅黑" panose="020B0503020204020204" pitchFamily="34" charset="-122"/>
                <a:ea typeface="微软雅黑" panose="020B0503020204020204" pitchFamily="34" charset="-122"/>
              </a:rPr>
              <a:t>1/5</a:t>
            </a:r>
            <a:endParaRPr lang="zh-CN" altLang="en-US"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．持有该公司</a:t>
            </a:r>
            <a:r>
              <a:rPr lang="en-US" altLang="zh-CN" dirty="0">
                <a:solidFill>
                  <a:schemeClr val="tx1"/>
                </a:solidFill>
                <a:latin typeface="微软雅黑" panose="020B0503020204020204" pitchFamily="34" charset="-122"/>
                <a:ea typeface="微软雅黑" panose="020B0503020204020204" pitchFamily="34" charset="-122"/>
              </a:rPr>
              <a:t>5%</a:t>
            </a:r>
            <a:r>
              <a:rPr lang="zh-CN" altLang="en-US" dirty="0">
                <a:solidFill>
                  <a:schemeClr val="tx1"/>
                </a:solidFill>
                <a:latin typeface="微软雅黑" panose="020B0503020204020204" pitchFamily="34" charset="-122"/>
                <a:ea typeface="微软雅黑" panose="020B0503020204020204" pitchFamily="34" charset="-122"/>
              </a:rPr>
              <a:t>股份的固定请求召开</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1/5</a:t>
            </a:r>
            <a:r>
              <a:rPr lang="zh-CN" altLang="en-US" dirty="0">
                <a:solidFill>
                  <a:schemeClr val="tx1"/>
                </a:solidFill>
                <a:latin typeface="微软雅黑" panose="020B0503020204020204" pitchFamily="34" charset="-122"/>
                <a:ea typeface="微软雅黑" panose="020B0503020204020204" pitchFamily="34" charset="-122"/>
              </a:rPr>
              <a:t>的监事提议召开</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．董事人数不足法律规定人数的</a:t>
            </a:r>
            <a:r>
              <a:rPr lang="en-US" altLang="zh-CN" dirty="0">
                <a:solidFill>
                  <a:schemeClr val="tx1"/>
                </a:solidFill>
                <a:latin typeface="微软雅黑" panose="020B0503020204020204" pitchFamily="34" charset="-122"/>
                <a:ea typeface="微软雅黑" panose="020B0503020204020204" pitchFamily="34" charset="-122"/>
              </a:rPr>
              <a:t>2/3</a:t>
            </a:r>
            <a:endParaRPr lang="zh-CN" altLang="en-US"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22432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、仓储合理化</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）仓储合理化的判断标准</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①仓储质量</a:t>
            </a:r>
            <a:r>
              <a:rPr lang="en-US" altLang="zh-CN" sz="2000" dirty="0">
                <a:solidFill>
                  <a:schemeClr val="tx1"/>
                </a:solidFill>
                <a:latin typeface="微软雅黑" panose="020B0503020204020204" pitchFamily="34" charset="-122"/>
                <a:ea typeface="微软雅黑" panose="020B0503020204020204" pitchFamily="34" charset="-122"/>
              </a:rPr>
              <a:t>     </a:t>
            </a:r>
            <a:r>
              <a:rPr lang="zh-CN" altLang="en-US" sz="2000" dirty="0">
                <a:solidFill>
                  <a:schemeClr val="tx1"/>
                </a:solidFill>
                <a:latin typeface="微软雅黑" panose="020B0503020204020204" pitchFamily="34" charset="-122"/>
                <a:ea typeface="微软雅黑" panose="020B0503020204020204" pitchFamily="34" charset="-122"/>
              </a:rPr>
              <a:t>②仓储数量</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③仓储时间</a:t>
            </a:r>
            <a:r>
              <a:rPr lang="en-US" altLang="zh-CN" sz="2000" dirty="0">
                <a:solidFill>
                  <a:schemeClr val="tx1"/>
                </a:solidFill>
                <a:latin typeface="微软雅黑" panose="020B0503020204020204" pitchFamily="34" charset="-122"/>
                <a:ea typeface="微软雅黑" panose="020B0503020204020204" pitchFamily="34" charset="-122"/>
              </a:rPr>
              <a:t>     </a:t>
            </a:r>
            <a:r>
              <a:rPr lang="zh-CN" altLang="en-US" sz="2000" dirty="0">
                <a:solidFill>
                  <a:schemeClr val="tx1"/>
                </a:solidFill>
                <a:latin typeface="微软雅黑" panose="020B0503020204020204" pitchFamily="34" charset="-122"/>
                <a:ea typeface="微软雅黑" panose="020B0503020204020204" pitchFamily="34" charset="-122"/>
              </a:rPr>
              <a:t>④仓储结构</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en-US" altLang="zh-CN" sz="2000" dirty="0">
                <a:solidFill>
                  <a:schemeClr val="tx1"/>
                </a:solidFill>
                <a:latin typeface="宋体" panose="02010600030101010101" pitchFamily="2" charset="-122"/>
                <a:ea typeface="宋体" panose="02010600030101010101" pitchFamily="2" charset="-122"/>
              </a:rPr>
              <a:t> ⑤</a:t>
            </a:r>
            <a:r>
              <a:rPr lang="zh-CN" altLang="en-US" sz="2000" dirty="0">
                <a:solidFill>
                  <a:schemeClr val="tx1"/>
                </a:solidFill>
                <a:latin typeface="微软雅黑" panose="020B0503020204020204" pitchFamily="34" charset="-122"/>
                <a:ea typeface="微软雅黑" panose="020B0503020204020204" pitchFamily="34" charset="-122"/>
              </a:rPr>
              <a:t>仓储费用</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）仓储合理化的实施要点</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①对储存物品进行分类管理     ②采用先进先出方式，提高货物周转率</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③提高储存密度，有效利用仓容           ④快进快出</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258420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11</a:t>
            </a:r>
            <a:r>
              <a:rPr lang="zh-CN" altLang="en-US" dirty="0">
                <a:solidFill>
                  <a:schemeClr val="tx1"/>
                </a:solidFill>
                <a:latin typeface="微软雅黑" panose="020B0503020204020204" pitchFamily="34" charset="-122"/>
                <a:ea typeface="微软雅黑" panose="020B0503020204020204" pitchFamily="34" charset="-122"/>
              </a:rPr>
              <a:t>、某股份有限公司决定于</a:t>
            </a:r>
            <a:r>
              <a:rPr lang="en-US" altLang="zh-CN" dirty="0">
                <a:solidFill>
                  <a:schemeClr val="tx1"/>
                </a:solidFill>
                <a:latin typeface="微软雅黑" panose="020B0503020204020204" pitchFamily="34" charset="-122"/>
                <a:ea typeface="微软雅黑" panose="020B0503020204020204" pitchFamily="34" charset="-122"/>
              </a:rPr>
              <a:t>2017</a:t>
            </a:r>
            <a:r>
              <a:rPr lang="zh-CN" altLang="en-US"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10</a:t>
            </a:r>
            <a:r>
              <a:rPr lang="zh-CN" altLang="en-US"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30</a:t>
            </a:r>
            <a:r>
              <a:rPr lang="zh-CN" altLang="en-US" dirty="0">
                <a:solidFill>
                  <a:schemeClr val="tx1"/>
                </a:solidFill>
                <a:latin typeface="微软雅黑" panose="020B0503020204020204" pitchFamily="34" charset="-122"/>
                <a:ea typeface="微软雅黑" panose="020B0503020204020204" pitchFamily="34" charset="-122"/>
              </a:rPr>
              <a:t>日召开董事会，根据我国公可法该公司应当与（）前通知全体董事。</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2017</a:t>
            </a:r>
            <a:r>
              <a:rPr lang="zh-CN" altLang="en-US"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10</a:t>
            </a:r>
            <a:r>
              <a:rPr lang="zh-CN" altLang="en-US"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15</a:t>
            </a:r>
            <a:r>
              <a:rPr lang="zh-CN" altLang="en-US" dirty="0">
                <a:solidFill>
                  <a:schemeClr val="tx1"/>
                </a:solidFill>
                <a:latin typeface="微软雅黑" panose="020B0503020204020204" pitchFamily="34" charset="-122"/>
                <a:ea typeface="微软雅黑" panose="020B0503020204020204" pitchFamily="34" charset="-122"/>
              </a:rPr>
              <a:t>日</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2017</a:t>
            </a:r>
            <a:r>
              <a:rPr lang="zh-CN" altLang="en-US"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10</a:t>
            </a:r>
            <a:r>
              <a:rPr lang="zh-CN" altLang="en-US"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20</a:t>
            </a:r>
            <a:r>
              <a:rPr lang="zh-CN" altLang="en-US" dirty="0">
                <a:solidFill>
                  <a:schemeClr val="tx1"/>
                </a:solidFill>
                <a:latin typeface="微软雅黑" panose="020B0503020204020204" pitchFamily="34" charset="-122"/>
                <a:ea typeface="微软雅黑" panose="020B0503020204020204" pitchFamily="34" charset="-122"/>
              </a:rPr>
              <a:t>日</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2017</a:t>
            </a:r>
            <a:r>
              <a:rPr lang="zh-CN" altLang="en-US"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10</a:t>
            </a:r>
            <a:r>
              <a:rPr lang="zh-CN" altLang="en-US"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23</a:t>
            </a:r>
            <a:r>
              <a:rPr lang="zh-CN" altLang="en-US" dirty="0">
                <a:solidFill>
                  <a:schemeClr val="tx1"/>
                </a:solidFill>
                <a:latin typeface="微软雅黑" panose="020B0503020204020204" pitchFamily="34" charset="-122"/>
                <a:ea typeface="微软雅黑" panose="020B0503020204020204" pitchFamily="34" charset="-122"/>
              </a:rPr>
              <a:t>日</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2017</a:t>
            </a:r>
            <a:r>
              <a:rPr lang="zh-CN" altLang="en-US"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10</a:t>
            </a:r>
            <a:r>
              <a:rPr lang="zh-CN" altLang="en-US"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25</a:t>
            </a:r>
            <a:r>
              <a:rPr lang="zh-CN" altLang="en-US" dirty="0">
                <a:solidFill>
                  <a:schemeClr val="tx1"/>
                </a:solidFill>
                <a:latin typeface="微软雅黑" panose="020B0503020204020204" pitchFamily="34" charset="-122"/>
                <a:ea typeface="微软雅黑" panose="020B0503020204020204" pitchFamily="34" charset="-122"/>
              </a:rPr>
              <a:t>日</a:t>
            </a: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290081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12</a:t>
            </a:r>
            <a:r>
              <a:rPr lang="zh-CN" altLang="en-US" dirty="0">
                <a:solidFill>
                  <a:schemeClr val="tx1"/>
                </a:solidFill>
                <a:latin typeface="微软雅黑" panose="020B0503020204020204" pitchFamily="34" charset="-122"/>
                <a:ea typeface="微软雅黑" panose="020B0503020204020204" pitchFamily="34" charset="-122"/>
              </a:rPr>
              <a:t>、根据我国公司法，有限责任公司经理的聘任或解聘由（）决定。</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．股东会</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．董事会</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．监事会</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．职工大会</a:t>
            </a:r>
          </a:p>
        </p:txBody>
      </p:sp>
    </p:spTree>
    <p:extLst>
      <p:ext uri="{BB962C8B-B14F-4D97-AF65-F5344CB8AC3E}">
        <p14:creationId xmlns:p14="http://schemas.microsoft.com/office/powerpoint/2010/main" val="40839181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13</a:t>
            </a:r>
            <a:r>
              <a:rPr lang="zh-CN" altLang="en-US" dirty="0">
                <a:solidFill>
                  <a:schemeClr val="tx1"/>
                </a:solidFill>
                <a:latin typeface="微软雅黑" panose="020B0503020204020204" pitchFamily="34" charset="-122"/>
                <a:ea typeface="微软雅黑" panose="020B0503020204020204" pitchFamily="34" charset="-122"/>
              </a:rPr>
              <a:t>、根据我国公司法，关于股份有限公司监事会的说法，错误的是（）</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．监事会成员不得少</a:t>
            </a:r>
            <a:r>
              <a:rPr lang="en-US" altLang="zh-CN" dirty="0">
                <a:solidFill>
                  <a:schemeClr val="tx1"/>
                </a:solidFill>
                <a:latin typeface="微软雅黑" panose="020B0503020204020204" pitchFamily="34" charset="-122"/>
                <a:ea typeface="微软雅黑" panose="020B0503020204020204" pitchFamily="34" charset="-122"/>
              </a:rPr>
              <a:t>3</a:t>
            </a:r>
            <a:r>
              <a:rPr lang="zh-CN" altLang="en-US" dirty="0">
                <a:solidFill>
                  <a:schemeClr val="tx1"/>
                </a:solidFill>
                <a:latin typeface="微软雅黑" panose="020B0503020204020204" pitchFamily="34" charset="-122"/>
                <a:ea typeface="微软雅黑" panose="020B0503020204020204" pitchFamily="34" charset="-122"/>
              </a:rPr>
              <a:t>人</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．监事会中职工代表比例不得少于</a:t>
            </a:r>
            <a:r>
              <a:rPr lang="en-US" altLang="zh-CN" dirty="0">
                <a:solidFill>
                  <a:schemeClr val="tx1"/>
                </a:solidFill>
                <a:latin typeface="微软雅黑" panose="020B0503020204020204" pitchFamily="34" charset="-122"/>
                <a:ea typeface="微软雅黑" panose="020B0503020204020204" pitchFamily="34" charset="-122"/>
              </a:rPr>
              <a:t>1/3</a:t>
            </a:r>
            <a:endParaRPr lang="zh-CN" altLang="en-US"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．监事会主席由全体监事过半数选举产生</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．监事会的监事任期届满不得连任</a:t>
            </a: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375002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14</a:t>
            </a:r>
            <a:r>
              <a:rPr lang="zh-CN" altLang="en-US" dirty="0">
                <a:solidFill>
                  <a:schemeClr val="tx1"/>
                </a:solidFill>
                <a:latin typeface="微软雅黑" panose="020B0503020204020204" pitchFamily="34" charset="-122"/>
                <a:ea typeface="微软雅黑" panose="020B0503020204020204" pitchFamily="34" charset="-122"/>
              </a:rPr>
              <a:t>、根据我国公司法、下列权利中，不属于股东权利的是</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a:t>
            </a: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财务负责人的聘任权</a:t>
            </a: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股东会的表决权</a:t>
            </a: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监事的选举权</a:t>
            </a: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公司股利的分配权</a:t>
            </a: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871594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fontAlgn="base" latinLnBrk="1">
              <a:lnSpc>
                <a:spcPct val="150000"/>
              </a:lnSpc>
            </a:pPr>
            <a:r>
              <a:rPr lang="en-US" altLang="zh-CN" dirty="0">
                <a:solidFill>
                  <a:schemeClr val="tx1"/>
                </a:solidFill>
                <a:latin typeface="微软雅黑" panose="020B0503020204020204" pitchFamily="34" charset="-122"/>
                <a:ea typeface="微软雅黑" panose="020B0503020204020204" pitchFamily="34" charset="-122"/>
              </a:rPr>
              <a:t>15</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有限责任公司</a:t>
            </a:r>
            <a:r>
              <a:rPr lang="zh-CN" altLang="en-US" dirty="0">
                <a:solidFill>
                  <a:schemeClr val="tx1"/>
                </a:solidFill>
                <a:latin typeface="微软雅黑" panose="020B0503020204020204" pitchFamily="34" charset="-122"/>
                <a:ea typeface="微软雅黑" panose="020B0503020204020204" pitchFamily="34" charset="-122"/>
              </a:rPr>
              <a:t>制</a:t>
            </a:r>
            <a:r>
              <a:rPr lang="zh-CN" altLang="zh-CN" dirty="0">
                <a:solidFill>
                  <a:schemeClr val="tx1"/>
                </a:solidFill>
                <a:latin typeface="微软雅黑" panose="020B0503020204020204" pitchFamily="34" charset="-122"/>
                <a:ea typeface="微软雅黑" panose="020B0503020204020204" pitchFamily="34" charset="-122"/>
              </a:rPr>
              <a:t>定年度财务预算方案、决算方案的职权属于</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a:t>
            </a:r>
          </a:p>
          <a:p>
            <a:pPr fontAlgn="base" latinLnBrk="1">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董事会</a:t>
            </a:r>
          </a:p>
          <a:p>
            <a:pPr fontAlgn="base" latinLnBrk="1">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经理</a:t>
            </a:r>
          </a:p>
          <a:p>
            <a:pPr fontAlgn="base" latinLnBrk="1">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股东会</a:t>
            </a:r>
          </a:p>
          <a:p>
            <a:pPr fontAlgn="base" latinLnBrk="1">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监事会</a:t>
            </a: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607522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fontAlgn="base">
              <a:lnSpc>
                <a:spcPct val="150000"/>
              </a:lnSpc>
            </a:pPr>
            <a:r>
              <a:rPr lang="en-US" altLang="zh-CN" dirty="0">
                <a:solidFill>
                  <a:schemeClr val="tx1"/>
                </a:solidFill>
                <a:latin typeface="微软雅黑" panose="020B0503020204020204" pitchFamily="34" charset="-122"/>
                <a:ea typeface="微软雅黑" panose="020B0503020204020204" pitchFamily="34" charset="-122"/>
              </a:rPr>
              <a:t>16</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甲省乙市市属国有独资公司聘任总经理，该事项决策权属于</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a:t>
            </a:r>
          </a:p>
          <a:p>
            <a:pPr fontAlgn="base">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监事会</a:t>
            </a:r>
          </a:p>
          <a:p>
            <a:pPr fontAlgn="base">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乙市国有资产监督管理机构</a:t>
            </a:r>
          </a:p>
          <a:p>
            <a:pPr fontAlgn="base">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董事会</a:t>
            </a:r>
          </a:p>
          <a:p>
            <a:pPr fontAlgn="base">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乙市人民政府</a:t>
            </a: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538695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899592" y="555526"/>
            <a:ext cx="6916420" cy="3311525"/>
          </a:xfrm>
        </p:spPr>
        <p:txBody>
          <a:bodyPr>
            <a:noAutofit/>
          </a:bodyPr>
          <a:lstStyle/>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17</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某企业通过市场环境分析发现，该企业的扫描仪业务市场机会高，面临的威胁低。该企业的扫描仪业务属于威胁</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机会矩阵图中的（ </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．冒险业务  　 　</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．理想业务</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．成熟业务 </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．困难业务</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18</a:t>
            </a:r>
            <a:r>
              <a:rPr lang="zh-CN" altLang="zh-CN" dirty="0">
                <a:solidFill>
                  <a:schemeClr val="tx1"/>
                </a:solidFill>
                <a:latin typeface="微软雅黑" panose="020B0503020204020204" pitchFamily="34" charset="-122"/>
                <a:ea typeface="微软雅黑" panose="020B0503020204020204" pitchFamily="34" charset="-122"/>
              </a:rPr>
              <a:t>、某企业按照顾客购买本品牌产品的忠诚程度，把顾客划分为忠诚顾客和一般客户，则该企业市场细分的变量属于</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地理变量 </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人口变量</a:t>
            </a:r>
            <a:r>
              <a:rPr lang="en-US" altLang="zh-CN" dirty="0">
                <a:solidFill>
                  <a:schemeClr val="tx1"/>
                </a:solidFill>
                <a:latin typeface="微软雅黑" panose="020B0503020204020204" pitchFamily="34" charset="-122"/>
                <a:ea typeface="微软雅黑" panose="020B0503020204020204" pitchFamily="34" charset="-122"/>
              </a:rPr>
              <a:t>    C.</a:t>
            </a:r>
            <a:r>
              <a:rPr lang="zh-CN" altLang="zh-CN" dirty="0">
                <a:solidFill>
                  <a:schemeClr val="tx1"/>
                </a:solidFill>
                <a:latin typeface="微软雅黑" panose="020B0503020204020204" pitchFamily="34" charset="-122"/>
                <a:ea typeface="微软雅黑" panose="020B0503020204020204" pitchFamily="34" charset="-122"/>
              </a:rPr>
              <a:t>行为变量 </a:t>
            </a:r>
            <a:r>
              <a:rPr lang="en-US" altLang="zh-CN" dirty="0">
                <a:solidFill>
                  <a:schemeClr val="tx1"/>
                </a:solidFill>
                <a:latin typeface="微软雅黑" panose="020B0503020204020204" pitchFamily="34" charset="-122"/>
                <a:ea typeface="微软雅黑" panose="020B0503020204020204" pitchFamily="34" charset="-122"/>
              </a:rPr>
              <a:t>        D.</a:t>
            </a:r>
            <a:r>
              <a:rPr lang="zh-CN" altLang="zh-CN" dirty="0">
                <a:solidFill>
                  <a:schemeClr val="tx1"/>
                </a:solidFill>
                <a:latin typeface="微软雅黑" panose="020B0503020204020204" pitchFamily="34" charset="-122"/>
                <a:ea typeface="微软雅黑" panose="020B0503020204020204" pitchFamily="34" charset="-122"/>
              </a:rPr>
              <a:t>心理变量</a:t>
            </a:r>
          </a:p>
          <a:p>
            <a:pPr fontAlgn="base">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246689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827584" y="1203598"/>
            <a:ext cx="6916420" cy="3311525"/>
          </a:xfrm>
        </p:spPr>
        <p:txBody>
          <a:bodyPr>
            <a:noAutofit/>
          </a:bodyPr>
          <a:lstStyle/>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19</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某企业把整个市场看成一个目标市场，只向市场投放一种产品，通过大规模分销和大众化广告推销产品。这种目标市场策略属于（ </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．无差异营销策略　　</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．集中性营销策略</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．差异性营销策略　　</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．市场组合营销策略</a:t>
            </a:r>
          </a:p>
          <a:p>
            <a:pPr fontAlgn="base">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507924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71600" y="1203598"/>
            <a:ext cx="6916420" cy="3311525"/>
          </a:xfrm>
        </p:spPr>
        <p:txBody>
          <a:bodyPr>
            <a:noAutofit/>
          </a:bodyPr>
          <a:lstStyle/>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20</a:t>
            </a:r>
            <a:r>
              <a:rPr lang="zh-CN" altLang="zh-CN" dirty="0">
                <a:solidFill>
                  <a:schemeClr val="tx1"/>
                </a:solidFill>
                <a:latin typeface="微软雅黑" panose="020B0503020204020204" pitchFamily="34" charset="-122"/>
                <a:ea typeface="微软雅黑" panose="020B0503020204020204" pitchFamily="34" charset="-122"/>
              </a:rPr>
              <a:t>、某服装厂按年龄把消费者分为老年人、中年人和儿童，针对每类消费者设计和生产不同的服装满足其需求，则该企业采用的目标市场策略是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无差异性营销策略 </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差异性营销策略</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集中性营销策略 </a:t>
            </a:r>
            <a:r>
              <a:rPr lang="en-US" altLang="zh-CN" dirty="0">
                <a:solidFill>
                  <a:schemeClr val="tx1"/>
                </a:solidFill>
                <a:latin typeface="微软雅黑" panose="020B0503020204020204" pitchFamily="34" charset="-122"/>
                <a:ea typeface="微软雅黑" panose="020B0503020204020204" pitchFamily="34" charset="-122"/>
              </a:rPr>
              <a:t>       D.</a:t>
            </a:r>
            <a:r>
              <a:rPr lang="zh-CN" altLang="zh-CN" dirty="0">
                <a:solidFill>
                  <a:schemeClr val="tx1"/>
                </a:solidFill>
                <a:latin typeface="微软雅黑" panose="020B0503020204020204" pitchFamily="34" charset="-122"/>
                <a:ea typeface="微软雅黑" panose="020B0503020204020204" pitchFamily="34" charset="-122"/>
              </a:rPr>
              <a:t>进攻型营销策略</a:t>
            </a:r>
          </a:p>
          <a:p>
            <a:pPr fontAlgn="base">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297369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71600" y="1203598"/>
            <a:ext cx="6916420" cy="3311525"/>
          </a:xfrm>
        </p:spPr>
        <p:txBody>
          <a:bodyPr>
            <a:noAutofit/>
          </a:bodyPr>
          <a:lstStyle/>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21</a:t>
            </a:r>
            <a:r>
              <a:rPr lang="zh-CN" altLang="zh-CN" dirty="0">
                <a:solidFill>
                  <a:schemeClr val="tx1"/>
                </a:solidFill>
                <a:latin typeface="微软雅黑" panose="020B0503020204020204" pitchFamily="34" charset="-122"/>
                <a:ea typeface="微软雅黑" panose="020B0503020204020204" pitchFamily="34" charset="-122"/>
              </a:rPr>
              <a:t>、某小型游乐场共有</a:t>
            </a:r>
            <a:r>
              <a:rPr lang="en-US" altLang="zh-CN" dirty="0">
                <a:solidFill>
                  <a:schemeClr val="tx1"/>
                </a:solidFill>
                <a:latin typeface="微软雅黑" panose="020B0503020204020204" pitchFamily="34" charset="-122"/>
                <a:ea typeface="微软雅黑" panose="020B0503020204020204" pitchFamily="34" charset="-122"/>
              </a:rPr>
              <a:t>5</a:t>
            </a:r>
            <a:r>
              <a:rPr lang="zh-CN" altLang="zh-CN" dirty="0">
                <a:solidFill>
                  <a:schemeClr val="tx1"/>
                </a:solidFill>
                <a:latin typeface="微软雅黑" panose="020B0503020204020204" pitchFamily="34" charset="-122"/>
                <a:ea typeface="微软雅黑" panose="020B0503020204020204" pitchFamily="34" charset="-122"/>
              </a:rPr>
              <a:t>个游乐项目，每个项目票价分别为</a:t>
            </a:r>
            <a:r>
              <a:rPr lang="en-US" altLang="zh-CN" dirty="0">
                <a:solidFill>
                  <a:schemeClr val="tx1"/>
                </a:solidFill>
                <a:latin typeface="微软雅黑" panose="020B0503020204020204" pitchFamily="34" charset="-122"/>
                <a:ea typeface="微软雅黑" panose="020B0503020204020204" pitchFamily="34" charset="-122"/>
              </a:rPr>
              <a:t>30</a:t>
            </a:r>
            <a:r>
              <a:rPr lang="zh-CN" altLang="zh-CN" dirty="0">
                <a:solidFill>
                  <a:schemeClr val="tx1"/>
                </a:solidFill>
                <a:latin typeface="微软雅黑" panose="020B0503020204020204" pitchFamily="34" charset="-122"/>
                <a:ea typeface="微软雅黑" panose="020B0503020204020204" pitchFamily="34" charset="-122"/>
              </a:rPr>
              <a:t>元、</a:t>
            </a:r>
            <a:r>
              <a:rPr lang="en-US" altLang="zh-CN" dirty="0">
                <a:solidFill>
                  <a:schemeClr val="tx1"/>
                </a:solidFill>
                <a:latin typeface="微软雅黑" panose="020B0503020204020204" pitchFamily="34" charset="-122"/>
                <a:ea typeface="微软雅黑" panose="020B0503020204020204" pitchFamily="34" charset="-122"/>
              </a:rPr>
              <a:t>40</a:t>
            </a:r>
            <a:r>
              <a:rPr lang="zh-CN" altLang="zh-CN" dirty="0">
                <a:solidFill>
                  <a:schemeClr val="tx1"/>
                </a:solidFill>
                <a:latin typeface="微软雅黑" panose="020B0503020204020204" pitchFamily="34" charset="-122"/>
                <a:ea typeface="微软雅黑" panose="020B0503020204020204" pitchFamily="34" charset="-122"/>
              </a:rPr>
              <a:t>元、</a:t>
            </a:r>
            <a:r>
              <a:rPr lang="en-US" altLang="zh-CN" dirty="0">
                <a:solidFill>
                  <a:schemeClr val="tx1"/>
                </a:solidFill>
                <a:latin typeface="微软雅黑" panose="020B0503020204020204" pitchFamily="34" charset="-122"/>
                <a:ea typeface="微软雅黑" panose="020B0503020204020204" pitchFamily="34" charset="-122"/>
              </a:rPr>
              <a:t>30</a:t>
            </a:r>
            <a:r>
              <a:rPr lang="zh-CN" altLang="zh-CN" dirty="0">
                <a:solidFill>
                  <a:schemeClr val="tx1"/>
                </a:solidFill>
                <a:latin typeface="微软雅黑" panose="020B0503020204020204" pitchFamily="34" charset="-122"/>
                <a:ea typeface="微软雅黑" panose="020B0503020204020204" pitchFamily="34" charset="-122"/>
              </a:rPr>
              <a:t>元、</a:t>
            </a:r>
            <a:r>
              <a:rPr lang="en-US" altLang="zh-CN" dirty="0">
                <a:solidFill>
                  <a:schemeClr val="tx1"/>
                </a:solidFill>
                <a:latin typeface="微软雅黑" panose="020B0503020204020204" pitchFamily="34" charset="-122"/>
                <a:ea typeface="微软雅黑" panose="020B0503020204020204" pitchFamily="34" charset="-122"/>
              </a:rPr>
              <a:t>50</a:t>
            </a:r>
            <a:r>
              <a:rPr lang="zh-CN" altLang="zh-CN" dirty="0">
                <a:solidFill>
                  <a:schemeClr val="tx1"/>
                </a:solidFill>
                <a:latin typeface="微软雅黑" panose="020B0503020204020204" pitchFamily="34" charset="-122"/>
                <a:ea typeface="微软雅黑" panose="020B0503020204020204" pitchFamily="34" charset="-122"/>
              </a:rPr>
              <a:t>元、</a:t>
            </a:r>
            <a:r>
              <a:rPr lang="en-US" altLang="zh-CN" dirty="0">
                <a:solidFill>
                  <a:schemeClr val="tx1"/>
                </a:solidFill>
                <a:latin typeface="微软雅黑" panose="020B0503020204020204" pitchFamily="34" charset="-122"/>
                <a:ea typeface="微软雅黑" panose="020B0503020204020204" pitchFamily="34" charset="-122"/>
              </a:rPr>
              <a:t>50</a:t>
            </a:r>
            <a:r>
              <a:rPr lang="zh-CN" altLang="zh-CN" dirty="0">
                <a:solidFill>
                  <a:schemeClr val="tx1"/>
                </a:solidFill>
                <a:latin typeface="微软雅黑" panose="020B0503020204020204" pitchFamily="34" charset="-122"/>
                <a:ea typeface="微软雅黑" panose="020B0503020204020204" pitchFamily="34" charset="-122"/>
              </a:rPr>
              <a:t>元，通票定价为</a:t>
            </a:r>
            <a:r>
              <a:rPr lang="en-US" altLang="zh-CN" dirty="0">
                <a:solidFill>
                  <a:schemeClr val="tx1"/>
                </a:solidFill>
                <a:latin typeface="微软雅黑" panose="020B0503020204020204" pitchFamily="34" charset="-122"/>
                <a:ea typeface="微软雅黑" panose="020B0503020204020204" pitchFamily="34" charset="-122"/>
              </a:rPr>
              <a:t>120</a:t>
            </a:r>
            <a:r>
              <a:rPr lang="zh-CN" altLang="zh-CN" dirty="0">
                <a:solidFill>
                  <a:schemeClr val="tx1"/>
                </a:solidFill>
                <a:latin typeface="微软雅黑" panose="020B0503020204020204" pitchFamily="34" charset="-122"/>
                <a:ea typeface="微软雅黑" panose="020B0503020204020204" pitchFamily="34" charset="-122"/>
              </a:rPr>
              <a:t>元。这种产品组合定价策略为（ </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．产品线定价  　　</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．备选产品定价</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．产品束定价  　　</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．副产品定价</a:t>
            </a:r>
          </a:p>
          <a:p>
            <a:pPr algn="just">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42179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59704" y="696186"/>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二、仓储设施与设备</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、仓储设施</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）自用仓库</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）营业仓库</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）公用仓库</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、仓储设备</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）货架</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）托盘</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77019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71600" y="1203598"/>
            <a:ext cx="6916420" cy="3311525"/>
          </a:xfrm>
        </p:spPr>
        <p:txBody>
          <a:bodyPr>
            <a:noAutofit/>
          </a:bodyPr>
          <a:lstStyle/>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22</a:t>
            </a:r>
            <a:r>
              <a:rPr lang="zh-CN" altLang="zh-CN" dirty="0">
                <a:solidFill>
                  <a:schemeClr val="tx1"/>
                </a:solidFill>
                <a:latin typeface="微软雅黑" panose="020B0503020204020204" pitchFamily="34" charset="-122"/>
                <a:ea typeface="微软雅黑" panose="020B0503020204020204" pitchFamily="34" charset="-122"/>
              </a:rPr>
              <a:t>、根据大卫艾克的品牌资产</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五星</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概念模型，品牌资产的核心是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品牌知名度 </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品牌联想度</a:t>
            </a:r>
            <a:r>
              <a:rPr lang="en-US" altLang="zh-CN" dirty="0">
                <a:solidFill>
                  <a:schemeClr val="tx1"/>
                </a:solidFill>
                <a:latin typeface="微软雅黑" panose="020B0503020204020204" pitchFamily="34" charset="-122"/>
                <a:ea typeface="微软雅黑" panose="020B0503020204020204" pitchFamily="34" charset="-122"/>
              </a:rPr>
              <a:t>    C.</a:t>
            </a:r>
            <a:r>
              <a:rPr lang="zh-CN" altLang="zh-CN" dirty="0">
                <a:solidFill>
                  <a:schemeClr val="tx1"/>
                </a:solidFill>
                <a:latin typeface="微软雅黑" panose="020B0503020204020204" pitchFamily="34" charset="-122"/>
                <a:ea typeface="微软雅黑" panose="020B0503020204020204" pitchFamily="34" charset="-122"/>
              </a:rPr>
              <a:t>品牌忠诚度 </a:t>
            </a:r>
            <a:r>
              <a:rPr lang="en-US" altLang="zh-CN" dirty="0">
                <a:solidFill>
                  <a:schemeClr val="tx1"/>
                </a:solidFill>
                <a:latin typeface="微软雅黑" panose="020B0503020204020204" pitchFamily="34" charset="-122"/>
                <a:ea typeface="微软雅黑" panose="020B0503020204020204" pitchFamily="34" charset="-122"/>
              </a:rPr>
              <a:t>   D.</a:t>
            </a:r>
            <a:r>
              <a:rPr lang="zh-CN" altLang="zh-CN" dirty="0">
                <a:solidFill>
                  <a:schemeClr val="tx1"/>
                </a:solidFill>
                <a:latin typeface="微软雅黑" panose="020B0503020204020204" pitchFamily="34" charset="-122"/>
                <a:ea typeface="微软雅黑" panose="020B0503020204020204" pitchFamily="34" charset="-122"/>
              </a:rPr>
              <a:t>品牌认知度</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23</a:t>
            </a:r>
            <a:r>
              <a:rPr lang="zh-CN" altLang="zh-CN" dirty="0">
                <a:solidFill>
                  <a:schemeClr val="tx1"/>
                </a:solidFill>
                <a:latin typeface="微软雅黑" panose="020B0503020204020204" pitchFamily="34" charset="-122"/>
                <a:ea typeface="微软雅黑" panose="020B0503020204020204" pitchFamily="34" charset="-122"/>
              </a:rPr>
              <a:t>、某企业生产刹车油、齿轮油和防冻液三类产品，分别冠以“红云”、“红星”、红箭”品牌，这种品牌战略属于（</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．统一品牌战略　　</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．分类家族品牌战略</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．企业名称与个别品牌并用战略　　</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．个别品牌战略</a:t>
            </a:r>
          </a:p>
          <a:p>
            <a:pPr algn="just">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610313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71600" y="1203598"/>
            <a:ext cx="6916420" cy="3311525"/>
          </a:xfrm>
        </p:spPr>
        <p:txBody>
          <a:bodyPr>
            <a:noAutofit/>
          </a:bodyPr>
          <a:lstStyle/>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24</a:t>
            </a:r>
            <a:r>
              <a:rPr lang="zh-CN" altLang="zh-CN" dirty="0">
                <a:solidFill>
                  <a:schemeClr val="tx1"/>
                </a:solidFill>
                <a:latin typeface="微软雅黑" panose="020B0503020204020204" pitchFamily="34" charset="-122"/>
                <a:ea typeface="微软雅黑" panose="020B0503020204020204" pitchFamily="34" charset="-122"/>
              </a:rPr>
              <a:t>、消费品在新品上市之初或企业本身知名度不高时适合选择的分销渠道模式是（ </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．厂家直销模式 </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．多家经销模式</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．独家经销模式 </a:t>
            </a:r>
            <a:r>
              <a:rPr lang="en-US" altLang="zh-CN" dirty="0">
                <a:solidFill>
                  <a:schemeClr val="tx1"/>
                </a:solidFill>
                <a:latin typeface="微软雅黑" panose="020B0503020204020204" pitchFamily="34" charset="-122"/>
                <a:ea typeface="微软雅黑" panose="020B0503020204020204" pitchFamily="34" charset="-122"/>
              </a:rPr>
              <a:t>     D</a:t>
            </a:r>
            <a:r>
              <a:rPr lang="zh-CN" altLang="zh-CN" dirty="0">
                <a:solidFill>
                  <a:schemeClr val="tx1"/>
                </a:solidFill>
                <a:latin typeface="微软雅黑" panose="020B0503020204020204" pitchFamily="34" charset="-122"/>
                <a:ea typeface="微软雅黑" panose="020B0503020204020204" pitchFamily="34" charset="-122"/>
              </a:rPr>
              <a:t>．平台式销售模式</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25</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某天晚上突然天降大雨，超市门口聚集的顾客纷纷购买了雨伞、雨衣等产品，则雨伞、雨衣是属于</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应急物品 </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日用品</a:t>
            </a:r>
            <a:r>
              <a:rPr lang="en-US" altLang="zh-CN" dirty="0">
                <a:solidFill>
                  <a:schemeClr val="tx1"/>
                </a:solidFill>
                <a:latin typeface="微软雅黑" panose="020B0503020204020204" pitchFamily="34" charset="-122"/>
                <a:ea typeface="微软雅黑" panose="020B0503020204020204" pitchFamily="34" charset="-122"/>
              </a:rPr>
              <a:t>     C.</a:t>
            </a:r>
            <a:r>
              <a:rPr lang="zh-CN" altLang="zh-CN" dirty="0">
                <a:solidFill>
                  <a:schemeClr val="tx1"/>
                </a:solidFill>
                <a:latin typeface="微软雅黑" panose="020B0503020204020204" pitchFamily="34" charset="-122"/>
                <a:ea typeface="微软雅黑" panose="020B0503020204020204" pitchFamily="34" charset="-122"/>
              </a:rPr>
              <a:t>非渴求品 </a:t>
            </a:r>
            <a:r>
              <a:rPr lang="en-US" altLang="zh-CN" dirty="0">
                <a:solidFill>
                  <a:schemeClr val="tx1"/>
                </a:solidFill>
                <a:latin typeface="微软雅黑" panose="020B0503020204020204" pitchFamily="34" charset="-122"/>
                <a:ea typeface="微软雅黑" panose="020B0503020204020204" pitchFamily="34" charset="-122"/>
              </a:rPr>
              <a:t>    D.</a:t>
            </a:r>
            <a:r>
              <a:rPr lang="zh-CN" altLang="zh-CN" dirty="0">
                <a:solidFill>
                  <a:schemeClr val="tx1"/>
                </a:solidFill>
                <a:latin typeface="微软雅黑" panose="020B0503020204020204" pitchFamily="34" charset="-122"/>
                <a:ea typeface="微软雅黑" panose="020B0503020204020204" pitchFamily="34" charset="-122"/>
              </a:rPr>
              <a:t>冲动购买品</a:t>
            </a:r>
          </a:p>
          <a:p>
            <a:pPr algn="just">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043573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71600" y="1203598"/>
            <a:ext cx="6916420" cy="3311525"/>
          </a:xfrm>
        </p:spPr>
        <p:txBody>
          <a:bodyPr>
            <a:noAutofit/>
          </a:bodyPr>
          <a:lstStyle/>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26</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G</a:t>
            </a:r>
            <a:r>
              <a:rPr lang="zh-CN" altLang="zh-CN" dirty="0">
                <a:solidFill>
                  <a:schemeClr val="tx1"/>
                </a:solidFill>
                <a:latin typeface="微软雅黑" panose="020B0503020204020204" pitchFamily="34" charset="-122"/>
                <a:ea typeface="微软雅黑" panose="020B0503020204020204" pitchFamily="34" charset="-122"/>
              </a:rPr>
              <a:t>公司在大城市建立许多分装厂，由分装厂建立经营部，负责向各个零售终端供应产品，则该公司采用的消费品分销渠道模式是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厂家直供模式 </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多家经销模式</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独家经销模式 </a:t>
            </a:r>
            <a:r>
              <a:rPr lang="en-US" altLang="zh-CN" dirty="0">
                <a:solidFill>
                  <a:schemeClr val="tx1"/>
                </a:solidFill>
                <a:latin typeface="微软雅黑" panose="020B0503020204020204" pitchFamily="34" charset="-122"/>
                <a:ea typeface="微软雅黑" panose="020B0503020204020204" pitchFamily="34" charset="-122"/>
              </a:rPr>
              <a:t>   D.</a:t>
            </a:r>
            <a:r>
              <a:rPr lang="zh-CN" altLang="zh-CN" dirty="0">
                <a:solidFill>
                  <a:schemeClr val="tx1"/>
                </a:solidFill>
                <a:latin typeface="微软雅黑" panose="020B0503020204020204" pitchFamily="34" charset="-122"/>
                <a:ea typeface="微软雅黑" panose="020B0503020204020204" pitchFamily="34" charset="-122"/>
              </a:rPr>
              <a:t>平台式销售模式</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27</a:t>
            </a:r>
            <a:r>
              <a:rPr lang="zh-CN" altLang="zh-CN" dirty="0">
                <a:solidFill>
                  <a:schemeClr val="tx1"/>
                </a:solidFill>
                <a:latin typeface="微软雅黑" panose="020B0503020204020204" pitchFamily="34" charset="-122"/>
                <a:ea typeface="微软雅黑" panose="020B0503020204020204" pitchFamily="34" charset="-122"/>
              </a:rPr>
              <a:t>、话剧类服务产品是针对</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的服务。</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无形资产  　　</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人的思想 　　</a:t>
            </a: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人的身体　　</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物体</a:t>
            </a:r>
          </a:p>
          <a:p>
            <a:pPr algn="just">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690661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71600" y="1203598"/>
            <a:ext cx="6916420" cy="3311525"/>
          </a:xfrm>
        </p:spPr>
        <p:txBody>
          <a:bodyPr>
            <a:noAutofit/>
          </a:bodyPr>
          <a:lstStyle/>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28</a:t>
            </a:r>
            <a:r>
              <a:rPr lang="zh-CN" altLang="zh-CN" dirty="0">
                <a:solidFill>
                  <a:schemeClr val="tx1"/>
                </a:solidFill>
                <a:latin typeface="微软雅黑" panose="020B0503020204020204" pitchFamily="34" charset="-122"/>
                <a:ea typeface="微软雅黑" panose="020B0503020204020204" pitchFamily="34" charset="-122"/>
              </a:rPr>
              <a:t>、在特许经营中，授权人和受权之间是单纯的买卖关系，授权人具有的权力为</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专长权 </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信息权 </a:t>
            </a:r>
            <a:r>
              <a:rPr lang="en-US" altLang="zh-CN" dirty="0">
                <a:solidFill>
                  <a:schemeClr val="tx1"/>
                </a:solidFill>
                <a:latin typeface="微软雅黑" panose="020B0503020204020204" pitchFamily="34" charset="-122"/>
                <a:ea typeface="微软雅黑" panose="020B0503020204020204" pitchFamily="34" charset="-122"/>
              </a:rPr>
              <a:t>    C.</a:t>
            </a:r>
            <a:r>
              <a:rPr lang="zh-CN" altLang="zh-CN" dirty="0">
                <a:solidFill>
                  <a:schemeClr val="tx1"/>
                </a:solidFill>
                <a:latin typeface="微软雅黑" panose="020B0503020204020204" pitchFamily="34" charset="-122"/>
                <a:ea typeface="微软雅黑" panose="020B0503020204020204" pitchFamily="34" charset="-122"/>
              </a:rPr>
              <a:t>认同权 </a:t>
            </a:r>
            <a:r>
              <a:rPr lang="en-US" altLang="zh-CN" dirty="0">
                <a:solidFill>
                  <a:schemeClr val="tx1"/>
                </a:solidFill>
                <a:latin typeface="微软雅黑" panose="020B0503020204020204" pitchFamily="34" charset="-122"/>
                <a:ea typeface="微软雅黑" panose="020B0503020204020204" pitchFamily="34" charset="-122"/>
              </a:rPr>
              <a:t>     D.</a:t>
            </a:r>
            <a:r>
              <a:rPr lang="zh-CN" altLang="zh-CN" dirty="0">
                <a:solidFill>
                  <a:schemeClr val="tx1"/>
                </a:solidFill>
                <a:latin typeface="微软雅黑" panose="020B0503020204020204" pitchFamily="34" charset="-122"/>
                <a:ea typeface="微软雅黑" panose="020B0503020204020204" pitchFamily="34" charset="-122"/>
              </a:rPr>
              <a:t>法律权</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29</a:t>
            </a:r>
            <a:r>
              <a:rPr lang="zh-CN" altLang="zh-CN" dirty="0">
                <a:solidFill>
                  <a:schemeClr val="tx1"/>
                </a:solidFill>
                <a:latin typeface="微软雅黑" panose="020B0503020204020204" pitchFamily="34" charset="-122"/>
                <a:ea typeface="微软雅黑" panose="020B0503020204020204" pitchFamily="34" charset="-122"/>
              </a:rPr>
              <a:t>、在渠道权力的运用战略中：请求战略的权力来源是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认同权、奖励权、强迫权 </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专长权、信息权、奖励权</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专长权、奖励权、强迫权 </a:t>
            </a:r>
            <a:r>
              <a:rPr lang="en-US" altLang="zh-CN" dirty="0">
                <a:solidFill>
                  <a:schemeClr val="tx1"/>
                </a:solidFill>
                <a:latin typeface="微软雅黑" panose="020B0503020204020204" pitchFamily="34" charset="-122"/>
                <a:ea typeface="微软雅黑" panose="020B0503020204020204" pitchFamily="34" charset="-122"/>
              </a:rPr>
              <a:t>   D.</a:t>
            </a:r>
            <a:r>
              <a:rPr lang="zh-CN" altLang="zh-CN" dirty="0">
                <a:solidFill>
                  <a:schemeClr val="tx1"/>
                </a:solidFill>
                <a:latin typeface="微软雅黑" panose="020B0503020204020204" pitchFamily="34" charset="-122"/>
                <a:ea typeface="微软雅黑" panose="020B0503020204020204" pitchFamily="34" charset="-122"/>
              </a:rPr>
              <a:t>法定权、奖励权、强迫权</a:t>
            </a:r>
          </a:p>
          <a:p>
            <a:pPr algn="just">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129252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71600" y="1203598"/>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30</a:t>
            </a:r>
            <a:r>
              <a:rPr lang="zh-CN" altLang="zh-CN" dirty="0">
                <a:solidFill>
                  <a:schemeClr val="tx1"/>
                </a:solidFill>
                <a:latin typeface="微软雅黑" panose="020B0503020204020204" pitchFamily="34" charset="-122"/>
                <a:ea typeface="微软雅黑" panose="020B0503020204020204" pitchFamily="34" charset="-122"/>
              </a:rPr>
              <a:t>、某企业拥有设备</a:t>
            </a:r>
            <a:r>
              <a:rPr lang="en-US" altLang="zh-CN" dirty="0">
                <a:solidFill>
                  <a:schemeClr val="tx1"/>
                </a:solidFill>
                <a:latin typeface="微软雅黑" panose="020B0503020204020204" pitchFamily="34" charset="-122"/>
                <a:ea typeface="微软雅黑" panose="020B0503020204020204" pitchFamily="34" charset="-122"/>
              </a:rPr>
              <a:t>25</a:t>
            </a:r>
            <a:r>
              <a:rPr lang="zh-CN" altLang="zh-CN" dirty="0">
                <a:solidFill>
                  <a:schemeClr val="tx1"/>
                </a:solidFill>
                <a:latin typeface="微软雅黑" panose="020B0503020204020204" pitchFamily="34" charset="-122"/>
                <a:ea typeface="微软雅黑" panose="020B0503020204020204" pitchFamily="34" charset="-122"/>
              </a:rPr>
              <a:t>台，每日有效工作时间</a:t>
            </a:r>
            <a:r>
              <a:rPr lang="en-US" altLang="zh-CN" dirty="0">
                <a:solidFill>
                  <a:schemeClr val="tx1"/>
                </a:solidFill>
                <a:latin typeface="微软雅黑" panose="020B0503020204020204" pitchFamily="34" charset="-122"/>
                <a:ea typeface="微软雅黑" panose="020B0503020204020204" pitchFamily="34" charset="-122"/>
              </a:rPr>
              <a:t>7.5</a:t>
            </a:r>
            <a:r>
              <a:rPr lang="zh-CN" altLang="zh-CN" dirty="0">
                <a:solidFill>
                  <a:schemeClr val="tx1"/>
                </a:solidFill>
                <a:latin typeface="微软雅黑" panose="020B0503020204020204" pitchFamily="34" charset="-122"/>
                <a:ea typeface="微软雅黑" panose="020B0503020204020204" pitchFamily="34" charset="-122"/>
              </a:rPr>
              <a:t>小时，每台设备每小时能生产</a:t>
            </a:r>
            <a:r>
              <a:rPr lang="en-US" altLang="zh-CN" dirty="0">
                <a:solidFill>
                  <a:schemeClr val="tx1"/>
                </a:solidFill>
                <a:latin typeface="微软雅黑" panose="020B0503020204020204" pitchFamily="34" charset="-122"/>
                <a:ea typeface="微软雅黑" panose="020B0503020204020204" pitchFamily="34" charset="-122"/>
              </a:rPr>
              <a:t>10</a:t>
            </a:r>
            <a:r>
              <a:rPr lang="zh-CN" altLang="zh-CN" dirty="0">
                <a:solidFill>
                  <a:schemeClr val="tx1"/>
                </a:solidFill>
                <a:latin typeface="微软雅黑" panose="020B0503020204020204" pitchFamily="34" charset="-122"/>
                <a:ea typeface="微软雅黑" panose="020B0503020204020204" pitchFamily="34" charset="-122"/>
              </a:rPr>
              <a:t>件产品，则该企业日生产能力是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件。</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A.1875     B.250     C.1689      D.1785</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31</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下列生产计划中，受企业现有条件的约束，且是确定企业生产水平的纲领性计划的是</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年度生产计划　　</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中期生产计划</a:t>
            </a: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生产作业计划　　</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长期生产计划</a:t>
            </a:r>
          </a:p>
          <a:p>
            <a:pPr algn="just">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402048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71600" y="1203598"/>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32</a:t>
            </a:r>
            <a:r>
              <a:rPr lang="zh-CN" altLang="zh-CN" dirty="0">
                <a:solidFill>
                  <a:schemeClr val="tx1"/>
                </a:solidFill>
                <a:latin typeface="微软雅黑" panose="020B0503020204020204" pitchFamily="34" charset="-122"/>
                <a:ea typeface="微软雅黑" panose="020B0503020204020204" pitchFamily="34" charset="-122"/>
              </a:rPr>
              <a:t>、某企业运用在制品定额法编制生产作业计划，可以推出该企业的生产类型属于</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类型。</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单件生产 </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小批量生产</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成批生产 </a:t>
            </a:r>
            <a:r>
              <a:rPr lang="en-US" altLang="zh-CN" dirty="0">
                <a:solidFill>
                  <a:schemeClr val="tx1"/>
                </a:solidFill>
                <a:latin typeface="微软雅黑" panose="020B0503020204020204" pitchFamily="34" charset="-122"/>
                <a:ea typeface="微软雅黑" panose="020B0503020204020204" pitchFamily="34" charset="-122"/>
              </a:rPr>
              <a:t>     D.</a:t>
            </a:r>
            <a:r>
              <a:rPr lang="zh-CN" altLang="zh-CN" dirty="0">
                <a:solidFill>
                  <a:schemeClr val="tx1"/>
                </a:solidFill>
                <a:latin typeface="微软雅黑" panose="020B0503020204020204" pitchFamily="34" charset="-122"/>
                <a:ea typeface="微软雅黑" panose="020B0503020204020204" pitchFamily="34" charset="-122"/>
              </a:rPr>
              <a:t>大批大量生产</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33</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在成批轮番生产类型中，一批产品从投入到产出时间间隔是</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节拍 </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生产周期</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生产间隔期  　　</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生产提前期</a:t>
            </a: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940520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71600" y="1203598"/>
            <a:ext cx="6916420" cy="3311525"/>
          </a:xfrm>
        </p:spPr>
        <p:txBody>
          <a:bodyPr>
            <a:noAutofit/>
          </a:bodyPr>
          <a:lstStyle/>
          <a:p>
            <a:pPr>
              <a:lnSpc>
                <a:spcPts val="2700"/>
              </a:lnSpc>
            </a:pPr>
            <a:r>
              <a:rPr lang="en-US" altLang="zh-CN" dirty="0">
                <a:solidFill>
                  <a:schemeClr val="tx1"/>
                </a:solidFill>
                <a:latin typeface="微软雅黑" panose="020B0503020204020204" pitchFamily="34" charset="-122"/>
                <a:ea typeface="微软雅黑" panose="020B0503020204020204" pitchFamily="34" charset="-122"/>
              </a:rPr>
              <a:t>34</a:t>
            </a:r>
            <a:r>
              <a:rPr lang="zh-CN" altLang="zh-CN" dirty="0">
                <a:solidFill>
                  <a:schemeClr val="tx1"/>
                </a:solidFill>
                <a:latin typeface="微软雅黑" panose="020B0503020204020204" pitchFamily="34" charset="-122"/>
                <a:ea typeface="微软雅黑" panose="020B0503020204020204" pitchFamily="34" charset="-122"/>
              </a:rPr>
              <a:t>、企业生产计划指标中的废品率属于</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指标</a:t>
            </a:r>
          </a:p>
          <a:p>
            <a:pPr>
              <a:lnSpc>
                <a:spcPts val="2700"/>
              </a:lnSpc>
            </a:pP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产品品种 　　</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产品产量</a:t>
            </a:r>
          </a:p>
          <a:p>
            <a:pPr>
              <a:lnSpc>
                <a:spcPts val="2700"/>
              </a:lnSpc>
            </a:pP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产品产值 　　</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产品质量</a:t>
            </a:r>
          </a:p>
          <a:p>
            <a:pPr>
              <a:lnSpc>
                <a:spcPts val="2700"/>
              </a:lnSpc>
            </a:pPr>
            <a:r>
              <a:rPr lang="en-US" altLang="zh-CN" dirty="0">
                <a:solidFill>
                  <a:schemeClr val="tx1"/>
                </a:solidFill>
                <a:latin typeface="微软雅黑" panose="020B0503020204020204" pitchFamily="34" charset="-122"/>
                <a:ea typeface="微软雅黑" panose="020B0503020204020204" pitchFamily="34" charset="-122"/>
              </a:rPr>
              <a:t>35</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累计编号法适用于成批生产类型企业的生产作业计划编制，该方法又称为</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p>
          <a:p>
            <a:pPr>
              <a:lnSpc>
                <a:spcPts val="2700"/>
              </a:lnSpc>
            </a:pP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提前期法 </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生产周期法</a:t>
            </a:r>
          </a:p>
          <a:p>
            <a:pPr>
              <a:lnSpc>
                <a:spcPts val="2700"/>
              </a:lnSpc>
            </a:pP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在制品定额法  　　</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连锁计算法</a:t>
            </a: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417379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71600" y="1203598"/>
            <a:ext cx="6916420" cy="3311525"/>
          </a:xfrm>
        </p:spPr>
        <p:txBody>
          <a:bodyPr>
            <a:noAutofit/>
          </a:bodyPr>
          <a:lstStyle/>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36</a:t>
            </a:r>
            <a:r>
              <a:rPr lang="zh-CN" altLang="zh-CN" dirty="0">
                <a:solidFill>
                  <a:schemeClr val="tx1"/>
                </a:solidFill>
                <a:latin typeface="微软雅黑" panose="020B0503020204020204" pitchFamily="34" charset="-122"/>
                <a:ea typeface="微软雅黑" panose="020B0503020204020204" pitchFamily="34" charset="-122"/>
              </a:rPr>
              <a:t>、下列生产控制方式中，能够“实时”控制，从而确保生产或者沿着当期计划目标展开，且控制的重点是当前生产过程中的是（</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．事中控制方式 </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．事后控制方式</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．事前控制方式 </a:t>
            </a:r>
            <a:r>
              <a:rPr lang="en-US" altLang="zh-CN" dirty="0">
                <a:solidFill>
                  <a:schemeClr val="tx1"/>
                </a:solidFill>
                <a:latin typeface="微软雅黑" panose="020B0503020204020204" pitchFamily="34" charset="-122"/>
                <a:ea typeface="微软雅黑" panose="020B0503020204020204" pitchFamily="34" charset="-122"/>
              </a:rPr>
              <a:t>     D</a:t>
            </a:r>
            <a:r>
              <a:rPr lang="zh-CN" altLang="zh-CN" dirty="0">
                <a:solidFill>
                  <a:schemeClr val="tx1"/>
                </a:solidFill>
                <a:latin typeface="微软雅黑" panose="020B0503020204020204" pitchFamily="34" charset="-122"/>
                <a:ea typeface="微软雅黑" panose="020B0503020204020204" pitchFamily="34" charset="-122"/>
              </a:rPr>
              <a:t>．全员控制方式</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37</a:t>
            </a:r>
            <a:r>
              <a:rPr lang="zh-CN" altLang="zh-CN" dirty="0">
                <a:solidFill>
                  <a:schemeClr val="tx1"/>
                </a:solidFill>
                <a:latin typeface="微软雅黑" panose="020B0503020204020204" pitchFamily="34" charset="-122"/>
                <a:ea typeface="微软雅黑" panose="020B0503020204020204" pitchFamily="34" charset="-122"/>
              </a:rPr>
              <a:t>、在生产控制的方式中，属于反馈控制的有</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事前控制 </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事中控制</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事后控制 </a:t>
            </a:r>
            <a:r>
              <a:rPr lang="en-US" altLang="zh-CN" dirty="0">
                <a:solidFill>
                  <a:schemeClr val="tx1"/>
                </a:solidFill>
                <a:latin typeface="微软雅黑" panose="020B0503020204020204" pitchFamily="34" charset="-122"/>
                <a:ea typeface="微软雅黑" panose="020B0503020204020204" pitchFamily="34" charset="-122"/>
              </a:rPr>
              <a:t>         D.</a:t>
            </a:r>
            <a:r>
              <a:rPr lang="zh-CN" altLang="zh-CN" dirty="0">
                <a:solidFill>
                  <a:schemeClr val="tx1"/>
                </a:solidFill>
                <a:latin typeface="微软雅黑" panose="020B0503020204020204" pitchFamily="34" charset="-122"/>
                <a:ea typeface="微软雅黑" panose="020B0503020204020204" pitchFamily="34" charset="-122"/>
              </a:rPr>
              <a:t>串行控制</a:t>
            </a:r>
          </a:p>
          <a:p>
            <a:pPr>
              <a:lnSpc>
                <a:spcPts val="27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669177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71600" y="1203598"/>
            <a:ext cx="6916420" cy="3311525"/>
          </a:xfrm>
        </p:spPr>
        <p:txBody>
          <a:bodyPr>
            <a:noAutofit/>
          </a:bodyPr>
          <a:lstStyle/>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38</a:t>
            </a:r>
            <a:r>
              <a:rPr lang="zh-CN" altLang="zh-CN" dirty="0">
                <a:solidFill>
                  <a:schemeClr val="tx1"/>
                </a:solidFill>
                <a:latin typeface="微软雅黑" panose="020B0503020204020204" pitchFamily="34" charset="-122"/>
                <a:ea typeface="微软雅黑" panose="020B0503020204020204" pitchFamily="34" charset="-122"/>
              </a:rPr>
              <a:t>、生产进度管理的目标是（   ）</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．提前生产 </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．准时生产</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．在制品控制 </a:t>
            </a:r>
            <a:r>
              <a:rPr lang="en-US" altLang="zh-CN" dirty="0">
                <a:solidFill>
                  <a:schemeClr val="tx1"/>
                </a:solidFill>
                <a:latin typeface="微软雅黑" panose="020B0503020204020204" pitchFamily="34" charset="-122"/>
                <a:ea typeface="微软雅黑" panose="020B0503020204020204" pitchFamily="34" charset="-122"/>
              </a:rPr>
              <a:t>          D</a:t>
            </a:r>
            <a:r>
              <a:rPr lang="zh-CN" altLang="zh-CN" dirty="0">
                <a:solidFill>
                  <a:schemeClr val="tx1"/>
                </a:solidFill>
                <a:latin typeface="微软雅黑" panose="020B0503020204020204" pitchFamily="34" charset="-122"/>
                <a:ea typeface="微软雅黑" panose="020B0503020204020204" pitchFamily="34" charset="-122"/>
              </a:rPr>
              <a:t>．质量控制</a:t>
            </a:r>
            <a:endParaRPr lang="en-US" altLang="zh-CN" dirty="0">
              <a:solidFill>
                <a:schemeClr val="tx1"/>
              </a:solidFill>
              <a:latin typeface="微软雅黑" panose="020B0503020204020204" pitchFamily="34" charset="-122"/>
              <a:ea typeface="微软雅黑" panose="020B0503020204020204" pitchFamily="34" charset="-122"/>
            </a:endParaRP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39</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以改变“物”的时间状态为目的物流活动是（</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．运输 </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．储存</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．包装 </a:t>
            </a:r>
            <a:r>
              <a:rPr lang="en-US" altLang="zh-CN" dirty="0">
                <a:solidFill>
                  <a:schemeClr val="tx1"/>
                </a:solidFill>
                <a:latin typeface="微软雅黑" panose="020B0503020204020204" pitchFamily="34" charset="-122"/>
                <a:ea typeface="微软雅黑" panose="020B0503020204020204" pitchFamily="34" charset="-122"/>
              </a:rPr>
              <a:t>     D</a:t>
            </a:r>
            <a:r>
              <a:rPr lang="zh-CN" altLang="zh-CN" dirty="0">
                <a:solidFill>
                  <a:schemeClr val="tx1"/>
                </a:solidFill>
                <a:latin typeface="微软雅黑" panose="020B0503020204020204" pitchFamily="34" charset="-122"/>
                <a:ea typeface="微软雅黑" panose="020B0503020204020204" pitchFamily="34" charset="-122"/>
              </a:rPr>
              <a:t>．配送</a:t>
            </a: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333736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71600" y="1203598"/>
            <a:ext cx="6916420" cy="3311525"/>
          </a:xfrm>
        </p:spPr>
        <p:txBody>
          <a:bodyPr>
            <a:noAutofit/>
          </a:bodyPr>
          <a:lstStyle/>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40</a:t>
            </a:r>
            <a:r>
              <a:rPr lang="zh-CN" altLang="zh-CN" dirty="0">
                <a:solidFill>
                  <a:schemeClr val="tx1"/>
                </a:solidFill>
                <a:latin typeface="微软雅黑" panose="020B0503020204020204" pitchFamily="34" charset="-122"/>
                <a:ea typeface="微软雅黑" panose="020B0503020204020204" pitchFamily="34" charset="-122"/>
              </a:rPr>
              <a:t>、企业某种原材料的年需求量为</a:t>
            </a:r>
            <a:r>
              <a:rPr lang="en-US" altLang="zh-CN" dirty="0">
                <a:solidFill>
                  <a:schemeClr val="tx1"/>
                </a:solidFill>
                <a:latin typeface="微软雅黑" panose="020B0503020204020204" pitchFamily="34" charset="-122"/>
                <a:ea typeface="微软雅黑" panose="020B0503020204020204" pitchFamily="34" charset="-122"/>
              </a:rPr>
              <a:t>1600</a:t>
            </a:r>
            <a:r>
              <a:rPr lang="zh-CN" altLang="zh-CN" dirty="0">
                <a:solidFill>
                  <a:schemeClr val="tx1"/>
                </a:solidFill>
                <a:latin typeface="微软雅黑" panose="020B0503020204020204" pitchFamily="34" charset="-122"/>
                <a:ea typeface="微软雅黑" panose="020B0503020204020204" pitchFamily="34" charset="-122"/>
              </a:rPr>
              <a:t>吨，单价为</a:t>
            </a:r>
            <a:r>
              <a:rPr lang="en-US" altLang="zh-CN" dirty="0">
                <a:solidFill>
                  <a:schemeClr val="tx1"/>
                </a:solidFill>
                <a:latin typeface="微软雅黑" panose="020B0503020204020204" pitchFamily="34" charset="-122"/>
                <a:ea typeface="微软雅黑" panose="020B0503020204020204" pitchFamily="34" charset="-122"/>
              </a:rPr>
              <a:t>100</a:t>
            </a:r>
            <a:r>
              <a:rPr lang="zh-CN" altLang="zh-CN" dirty="0">
                <a:solidFill>
                  <a:schemeClr val="tx1"/>
                </a:solidFill>
                <a:latin typeface="微软雅黑" panose="020B0503020204020204" pitchFamily="34" charset="-122"/>
                <a:ea typeface="微软雅黑" panose="020B0503020204020204" pitchFamily="34" charset="-122"/>
              </a:rPr>
              <a:t>元</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吨，单次订货费用为</a:t>
            </a:r>
            <a:r>
              <a:rPr lang="en-US" altLang="zh-CN" dirty="0">
                <a:solidFill>
                  <a:schemeClr val="tx1"/>
                </a:solidFill>
                <a:latin typeface="微软雅黑" panose="020B0503020204020204" pitchFamily="34" charset="-122"/>
                <a:ea typeface="微软雅黑" panose="020B0503020204020204" pitchFamily="34" charset="-122"/>
              </a:rPr>
              <a:t>400</a:t>
            </a:r>
            <a:r>
              <a:rPr lang="zh-CN" altLang="zh-CN" dirty="0">
                <a:solidFill>
                  <a:schemeClr val="tx1"/>
                </a:solidFill>
                <a:latin typeface="微软雅黑" panose="020B0503020204020204" pitchFamily="34" charset="-122"/>
                <a:ea typeface="微软雅黑" panose="020B0503020204020204" pitchFamily="34" charset="-122"/>
              </a:rPr>
              <a:t>元。每吨年保管费为</a:t>
            </a:r>
            <a:r>
              <a:rPr lang="en-US" altLang="zh-CN" dirty="0">
                <a:solidFill>
                  <a:schemeClr val="tx1"/>
                </a:solidFill>
                <a:latin typeface="微软雅黑" panose="020B0503020204020204" pitchFamily="34" charset="-122"/>
                <a:ea typeface="微软雅黑" panose="020B0503020204020204" pitchFamily="34" charset="-122"/>
              </a:rPr>
              <a:t>32%</a:t>
            </a:r>
            <a:r>
              <a:rPr lang="zh-CN" altLang="zh-CN" dirty="0">
                <a:solidFill>
                  <a:schemeClr val="tx1"/>
                </a:solidFill>
                <a:latin typeface="微软雅黑" panose="020B0503020204020204" pitchFamily="34" charset="-122"/>
                <a:ea typeface="微软雅黑" panose="020B0503020204020204" pitchFamily="34" charset="-122"/>
              </a:rPr>
              <a:t>，则这种原材料的经济订货批量为（</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200      B</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150</a:t>
            </a:r>
            <a:endParaRPr lang="zh-CN" altLang="zh-CN" dirty="0">
              <a:solidFill>
                <a:schemeClr val="tx1"/>
              </a:solidFill>
              <a:latin typeface="微软雅黑" panose="020B0503020204020204" pitchFamily="34" charset="-122"/>
              <a:ea typeface="微软雅黑" panose="020B0503020204020204" pitchFamily="34" charset="-122"/>
            </a:endParaRP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100      D</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50</a:t>
            </a:r>
            <a:endParaRPr lang="zh-CN" altLang="zh-CN" dirty="0">
              <a:solidFill>
                <a:schemeClr val="tx1"/>
              </a:solidFill>
              <a:latin typeface="微软雅黑" panose="020B0503020204020204" pitchFamily="34" charset="-122"/>
              <a:ea typeface="微软雅黑" panose="020B0503020204020204" pitchFamily="34" charset="-122"/>
            </a:endParaRPr>
          </a:p>
          <a:p>
            <a:pPr>
              <a:lnSpc>
                <a:spcPts val="27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39561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59704" y="696186"/>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三、仓储作业流程管理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、商品入库作业管理</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）仓库储位规划</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）货位分配原则</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）储存策略</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①定位储存策略</a:t>
            </a:r>
            <a:r>
              <a:rPr lang="en-US" altLang="zh-CN" sz="2000" dirty="0">
                <a:solidFill>
                  <a:schemeClr val="tx1"/>
                </a:solidFill>
                <a:latin typeface="微软雅黑" panose="020B0503020204020204" pitchFamily="34" charset="-122"/>
                <a:ea typeface="微软雅黑" panose="020B0503020204020204" pitchFamily="34" charset="-122"/>
              </a:rPr>
              <a:t>         </a:t>
            </a:r>
            <a:r>
              <a:rPr lang="zh-CN" altLang="en-US" sz="2000" dirty="0">
                <a:solidFill>
                  <a:schemeClr val="tx1"/>
                </a:solidFill>
                <a:latin typeface="微软雅黑" panose="020B0503020204020204" pitchFamily="34" charset="-122"/>
                <a:ea typeface="微软雅黑" panose="020B0503020204020204" pitchFamily="34" charset="-122"/>
              </a:rPr>
              <a:t>②随机储存策略</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③分类储存策略         ④分类随机储存策略</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）商品入库流程</a:t>
            </a: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560199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71600" y="1203598"/>
            <a:ext cx="6916420" cy="3311525"/>
          </a:xfrm>
        </p:spPr>
        <p:txBody>
          <a:bodyPr>
            <a:noAutofit/>
          </a:bodyPr>
          <a:lstStyle/>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41</a:t>
            </a:r>
            <a:r>
              <a:rPr lang="zh-CN" altLang="zh-CN" dirty="0">
                <a:solidFill>
                  <a:schemeClr val="tx1"/>
                </a:solidFill>
                <a:latin typeface="微软雅黑" panose="020B0503020204020204" pitchFamily="34" charset="-122"/>
                <a:ea typeface="微软雅黑" panose="020B0503020204020204" pitchFamily="34" charset="-122"/>
              </a:rPr>
              <a:t>、物流管理的核心是（  ）</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运输 </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储存</a:t>
            </a:r>
            <a:r>
              <a:rPr lang="en-US" altLang="zh-CN" dirty="0">
                <a:solidFill>
                  <a:schemeClr val="tx1"/>
                </a:solidFill>
                <a:latin typeface="微软雅黑" panose="020B0503020204020204" pitchFamily="34" charset="-122"/>
                <a:ea typeface="微软雅黑" panose="020B0503020204020204" pitchFamily="34" charset="-122"/>
              </a:rPr>
              <a:t>     C.</a:t>
            </a:r>
            <a:r>
              <a:rPr lang="zh-CN" altLang="zh-CN" dirty="0">
                <a:solidFill>
                  <a:schemeClr val="tx1"/>
                </a:solidFill>
                <a:latin typeface="微软雅黑" panose="020B0503020204020204" pitchFamily="34" charset="-122"/>
                <a:ea typeface="微软雅黑" panose="020B0503020204020204" pitchFamily="34" charset="-122"/>
              </a:rPr>
              <a:t>信息 </a:t>
            </a:r>
            <a:r>
              <a:rPr lang="en-US" altLang="zh-CN" dirty="0">
                <a:solidFill>
                  <a:schemeClr val="tx1"/>
                </a:solidFill>
                <a:latin typeface="微软雅黑" panose="020B0503020204020204" pitchFamily="34" charset="-122"/>
                <a:ea typeface="微软雅黑" panose="020B0503020204020204" pitchFamily="34" charset="-122"/>
              </a:rPr>
              <a:t>   D.</a:t>
            </a:r>
            <a:r>
              <a:rPr lang="zh-CN" altLang="zh-CN" dirty="0">
                <a:solidFill>
                  <a:schemeClr val="tx1"/>
                </a:solidFill>
                <a:latin typeface="微软雅黑" panose="020B0503020204020204" pitchFamily="34" charset="-122"/>
                <a:ea typeface="微软雅黑" panose="020B0503020204020204" pitchFamily="34" charset="-122"/>
              </a:rPr>
              <a:t>装卸搬运</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42</a:t>
            </a:r>
            <a:r>
              <a:rPr lang="zh-CN" altLang="zh-CN" dirty="0">
                <a:solidFill>
                  <a:schemeClr val="tx1"/>
                </a:solidFill>
                <a:latin typeface="微软雅黑" panose="020B0503020204020204" pitchFamily="34" charset="-122"/>
                <a:ea typeface="微软雅黑" panose="020B0503020204020204" pitchFamily="34" charset="-122"/>
              </a:rPr>
              <a:t>、属于包装的特殊技术和方法的是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对松泡产品进行体积压缩的技术 </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对内装物合理加固的技术</a:t>
            </a:r>
            <a:r>
              <a:rPr lang="en-US" altLang="zh-CN" dirty="0">
                <a:solidFill>
                  <a:schemeClr val="tx1"/>
                </a:solidFill>
                <a:latin typeface="微软雅黑" panose="020B0503020204020204" pitchFamily="34" charset="-122"/>
                <a:ea typeface="微软雅黑" panose="020B0503020204020204" pitchFamily="34" charset="-122"/>
              </a:rPr>
              <a:t>       C.</a:t>
            </a:r>
            <a:r>
              <a:rPr lang="zh-CN" altLang="zh-CN" dirty="0">
                <a:solidFill>
                  <a:schemeClr val="tx1"/>
                </a:solidFill>
                <a:latin typeface="微软雅黑" panose="020B0503020204020204" pitchFamily="34" charset="-122"/>
                <a:ea typeface="微软雅黑" panose="020B0503020204020204" pitchFamily="34" charset="-122"/>
              </a:rPr>
              <a:t>包装外的困扎技术</a:t>
            </a:r>
            <a:r>
              <a:rPr lang="en-US" altLang="zh-CN" dirty="0">
                <a:solidFill>
                  <a:schemeClr val="tx1"/>
                </a:solidFill>
                <a:latin typeface="微软雅黑" panose="020B0503020204020204" pitchFamily="34" charset="-122"/>
                <a:ea typeface="微软雅黑" panose="020B0503020204020204" pitchFamily="34" charset="-122"/>
              </a:rPr>
              <a:t>   D.</a:t>
            </a:r>
            <a:r>
              <a:rPr lang="zh-CN" altLang="zh-CN" dirty="0">
                <a:solidFill>
                  <a:schemeClr val="tx1"/>
                </a:solidFill>
                <a:latin typeface="微软雅黑" panose="020B0503020204020204" pitchFamily="34" charset="-122"/>
                <a:ea typeface="微软雅黑" panose="020B0503020204020204" pitchFamily="34" charset="-122"/>
              </a:rPr>
              <a:t>防霉包装技术</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43</a:t>
            </a:r>
            <a:r>
              <a:rPr lang="zh-CN" altLang="zh-CN" dirty="0">
                <a:solidFill>
                  <a:schemeClr val="tx1"/>
                </a:solidFill>
                <a:latin typeface="微软雅黑" panose="020B0503020204020204" pitchFamily="34" charset="-122"/>
                <a:ea typeface="微软雅黑" panose="020B0503020204020204" pitchFamily="34" charset="-122"/>
              </a:rPr>
              <a:t>、集合包装容器中最主要的形式是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集装箱  </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托盘</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货捆 </a:t>
            </a:r>
            <a:r>
              <a:rPr lang="en-US" altLang="zh-CN" dirty="0">
                <a:solidFill>
                  <a:schemeClr val="tx1"/>
                </a:solidFill>
                <a:latin typeface="微软雅黑" panose="020B0503020204020204" pitchFamily="34" charset="-122"/>
                <a:ea typeface="微软雅黑" panose="020B0503020204020204" pitchFamily="34" charset="-122"/>
              </a:rPr>
              <a:t>     D.</a:t>
            </a:r>
            <a:r>
              <a:rPr lang="zh-CN" altLang="zh-CN" dirty="0">
                <a:solidFill>
                  <a:schemeClr val="tx1"/>
                </a:solidFill>
                <a:latin typeface="微软雅黑" panose="020B0503020204020204" pitchFamily="34" charset="-122"/>
                <a:ea typeface="微软雅黑" panose="020B0503020204020204" pitchFamily="34" charset="-122"/>
              </a:rPr>
              <a:t>集装袋</a:t>
            </a:r>
          </a:p>
          <a:p>
            <a:pPr algn="just">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180969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71600" y="1203598"/>
            <a:ext cx="6916420" cy="3311525"/>
          </a:xfrm>
        </p:spPr>
        <p:txBody>
          <a:bodyPr>
            <a:noAutofit/>
          </a:bodyPr>
          <a:lstStyle/>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44</a:t>
            </a:r>
            <a:r>
              <a:rPr lang="zh-CN" altLang="zh-CN" dirty="0">
                <a:solidFill>
                  <a:schemeClr val="tx1"/>
                </a:solidFill>
                <a:latin typeface="微软雅黑" panose="020B0503020204020204" pitchFamily="34" charset="-122"/>
                <a:ea typeface="微软雅黑" panose="020B0503020204020204" pitchFamily="34" charset="-122"/>
              </a:rPr>
              <a:t>、某物流企业在仓库中对运输的物品进行定量化小包装，则这反映的企业物流的功能为</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流通加工 </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运输</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包装 </a:t>
            </a:r>
            <a:r>
              <a:rPr lang="en-US" altLang="zh-CN" dirty="0">
                <a:solidFill>
                  <a:schemeClr val="tx1"/>
                </a:solidFill>
                <a:latin typeface="微软雅黑" panose="020B0503020204020204" pitchFamily="34" charset="-122"/>
                <a:ea typeface="微软雅黑" panose="020B0503020204020204" pitchFamily="34" charset="-122"/>
              </a:rPr>
              <a:t>           D.</a:t>
            </a:r>
            <a:r>
              <a:rPr lang="zh-CN" altLang="zh-CN" dirty="0">
                <a:solidFill>
                  <a:schemeClr val="tx1"/>
                </a:solidFill>
                <a:latin typeface="微软雅黑" panose="020B0503020204020204" pitchFamily="34" charset="-122"/>
                <a:ea typeface="微软雅黑" panose="020B0503020204020204" pitchFamily="34" charset="-122"/>
              </a:rPr>
              <a:t>装卸搬运</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45</a:t>
            </a:r>
            <a:r>
              <a:rPr lang="zh-CN" altLang="zh-CN" dirty="0">
                <a:solidFill>
                  <a:schemeClr val="tx1"/>
                </a:solidFill>
                <a:latin typeface="微软雅黑" panose="020B0503020204020204" pitchFamily="34" charset="-122"/>
                <a:ea typeface="微软雅黑" panose="020B0503020204020204" pitchFamily="34" charset="-122"/>
              </a:rPr>
              <a:t>、某企业每年需要某种原材料</a:t>
            </a:r>
            <a:r>
              <a:rPr lang="en-US" altLang="zh-CN" dirty="0">
                <a:solidFill>
                  <a:schemeClr val="tx1"/>
                </a:solidFill>
                <a:latin typeface="微软雅黑" panose="020B0503020204020204" pitchFamily="34" charset="-122"/>
                <a:ea typeface="微软雅黑" panose="020B0503020204020204" pitchFamily="34" charset="-122"/>
              </a:rPr>
              <a:t>8000</a:t>
            </a:r>
            <a:r>
              <a:rPr lang="zh-CN" altLang="zh-CN" dirty="0">
                <a:solidFill>
                  <a:schemeClr val="tx1"/>
                </a:solidFill>
                <a:latin typeface="微软雅黑" panose="020B0503020204020204" pitchFamily="34" charset="-122"/>
                <a:ea typeface="微软雅黑" panose="020B0503020204020204" pitchFamily="34" charset="-122"/>
              </a:rPr>
              <a:t>吨，单次订货费用为</a:t>
            </a:r>
            <a:r>
              <a:rPr lang="en-US" altLang="zh-CN" dirty="0">
                <a:solidFill>
                  <a:schemeClr val="tx1"/>
                </a:solidFill>
                <a:latin typeface="微软雅黑" panose="020B0503020204020204" pitchFamily="34" charset="-122"/>
                <a:ea typeface="微软雅黑" panose="020B0503020204020204" pitchFamily="34" charset="-122"/>
              </a:rPr>
              <a:t>400</a:t>
            </a:r>
            <a:r>
              <a:rPr lang="zh-CN" altLang="zh-CN" dirty="0">
                <a:solidFill>
                  <a:schemeClr val="tx1"/>
                </a:solidFill>
                <a:latin typeface="微软雅黑" panose="020B0503020204020204" pitchFamily="34" charset="-122"/>
                <a:ea typeface="微软雅黑" panose="020B0503020204020204" pitchFamily="34" charset="-122"/>
              </a:rPr>
              <a:t>元，每吨年保管费为</a:t>
            </a:r>
            <a:r>
              <a:rPr lang="en-US" altLang="zh-CN" dirty="0">
                <a:solidFill>
                  <a:schemeClr val="tx1"/>
                </a:solidFill>
                <a:latin typeface="微软雅黑" panose="020B0503020204020204" pitchFamily="34" charset="-122"/>
                <a:ea typeface="微软雅黑" panose="020B0503020204020204" pitchFamily="34" charset="-122"/>
              </a:rPr>
              <a:t>160</a:t>
            </a:r>
            <a:r>
              <a:rPr lang="zh-CN" altLang="zh-CN" dirty="0">
                <a:solidFill>
                  <a:schemeClr val="tx1"/>
                </a:solidFill>
                <a:latin typeface="微软雅黑" panose="020B0503020204020204" pitchFamily="34" charset="-122"/>
                <a:ea typeface="微软雅黑" panose="020B0503020204020204" pitchFamily="34" charset="-122"/>
              </a:rPr>
              <a:t>元，则该企业的经济订货批量为</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吨。</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A.150           B.100</a:t>
            </a:r>
            <a:endParaRPr lang="zh-CN" altLang="zh-CN" dirty="0">
              <a:solidFill>
                <a:schemeClr val="tx1"/>
              </a:solidFill>
              <a:latin typeface="微软雅黑" panose="020B0503020204020204" pitchFamily="34" charset="-122"/>
              <a:ea typeface="微软雅黑" panose="020B0503020204020204" pitchFamily="34" charset="-122"/>
            </a:endParaRP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C.200           D.400</a:t>
            </a: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621307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71600" y="1203598"/>
            <a:ext cx="6916420" cy="3311525"/>
          </a:xfrm>
        </p:spPr>
        <p:txBody>
          <a:bodyPr>
            <a:noAutofit/>
          </a:bodyPr>
          <a:lstStyle/>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46</a:t>
            </a:r>
            <a:r>
              <a:rPr lang="zh-CN" altLang="zh-CN" dirty="0">
                <a:solidFill>
                  <a:schemeClr val="tx1"/>
                </a:solidFill>
                <a:latin typeface="微软雅黑" panose="020B0503020204020204" pitchFamily="34" charset="-122"/>
                <a:ea typeface="微软雅黑" panose="020B0503020204020204" pitchFamily="34" charset="-122"/>
              </a:rPr>
              <a:t>、既是生产的终点，也是物流起点的物流活动是</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包装 </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运输</a:t>
            </a:r>
            <a:r>
              <a:rPr lang="en-US" altLang="zh-CN" dirty="0">
                <a:solidFill>
                  <a:schemeClr val="tx1"/>
                </a:solidFill>
                <a:latin typeface="微软雅黑" panose="020B0503020204020204" pitchFamily="34" charset="-122"/>
                <a:ea typeface="微软雅黑" panose="020B0503020204020204" pitchFamily="34" charset="-122"/>
              </a:rPr>
              <a:t>         C.</a:t>
            </a:r>
            <a:r>
              <a:rPr lang="zh-CN" altLang="zh-CN" dirty="0">
                <a:solidFill>
                  <a:schemeClr val="tx1"/>
                </a:solidFill>
                <a:latin typeface="微软雅黑" panose="020B0503020204020204" pitchFamily="34" charset="-122"/>
                <a:ea typeface="微软雅黑" panose="020B0503020204020204" pitchFamily="34" charset="-122"/>
              </a:rPr>
              <a:t>配送 </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保管</a:t>
            </a:r>
            <a:endParaRPr lang="en-US" altLang="zh-CN" dirty="0">
              <a:solidFill>
                <a:schemeClr val="tx1"/>
              </a:solidFill>
              <a:latin typeface="微软雅黑" panose="020B0503020204020204" pitchFamily="34" charset="-122"/>
              <a:ea typeface="微软雅黑" panose="020B0503020204020204" pitchFamily="34" charset="-122"/>
            </a:endParaRP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47</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当仓库的空间有限，库存商品种类少或体积较大时，事宜采取的储存策略是（  ）</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定位存储策略 </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随机储存策略</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分类存储策略</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分类随机存储策略</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48</a:t>
            </a:r>
            <a:r>
              <a:rPr lang="zh-CN" altLang="zh-CN" dirty="0">
                <a:solidFill>
                  <a:schemeClr val="tx1"/>
                </a:solidFill>
                <a:latin typeface="微软雅黑" panose="020B0503020204020204" pitchFamily="34" charset="-122"/>
                <a:ea typeface="微软雅黑" panose="020B0503020204020204" pitchFamily="34" charset="-122"/>
              </a:rPr>
              <a:t>、库存管理的重点是对（  ）的控制</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安全库存 </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缓冲库存</a:t>
            </a:r>
            <a:r>
              <a:rPr lang="en-US" altLang="zh-CN" dirty="0">
                <a:solidFill>
                  <a:schemeClr val="tx1"/>
                </a:solidFill>
                <a:latin typeface="微软雅黑" panose="020B0503020204020204" pitchFamily="34" charset="-122"/>
                <a:ea typeface="微软雅黑" panose="020B0503020204020204" pitchFamily="34" charset="-122"/>
              </a:rPr>
              <a:t>     C.</a:t>
            </a:r>
            <a:r>
              <a:rPr lang="zh-CN" altLang="zh-CN" dirty="0">
                <a:solidFill>
                  <a:schemeClr val="tx1"/>
                </a:solidFill>
                <a:latin typeface="微软雅黑" panose="020B0503020204020204" pitchFamily="34" charset="-122"/>
                <a:ea typeface="微软雅黑" panose="020B0503020204020204" pitchFamily="34" charset="-122"/>
              </a:rPr>
              <a:t>周转库存</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季节性库存</a:t>
            </a:r>
          </a:p>
          <a:p>
            <a:pPr algn="just">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tx1"/>
                </a:solidFill>
                <a:latin typeface="微软雅黑" panose="020B0503020204020204" pitchFamily="34" charset="-122"/>
                <a:ea typeface="微软雅黑" panose="020B0503020204020204" pitchFamily="34" charset="-122"/>
              </a:rPr>
              <a:t> </a:t>
            </a:r>
          </a:p>
        </p:txBody>
      </p:sp>
    </p:spTree>
    <p:extLst>
      <p:ext uri="{BB962C8B-B14F-4D97-AF65-F5344CB8AC3E}">
        <p14:creationId xmlns:p14="http://schemas.microsoft.com/office/powerpoint/2010/main" val="5114619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899592" y="677566"/>
            <a:ext cx="6916420" cy="3311525"/>
          </a:xfrm>
        </p:spPr>
        <p:txBody>
          <a:bodyPr>
            <a:noAutofit/>
          </a:bodyPr>
          <a:lstStyle/>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49</a:t>
            </a:r>
            <a:r>
              <a:rPr lang="zh-CN" altLang="zh-CN" dirty="0">
                <a:solidFill>
                  <a:schemeClr val="tx1"/>
                </a:solidFill>
                <a:latin typeface="微软雅黑" panose="020B0503020204020204" pitchFamily="34" charset="-122"/>
                <a:ea typeface="微软雅黑" panose="020B0503020204020204" pitchFamily="34" charset="-122"/>
              </a:rPr>
              <a:t>、运输能力最大的运输方式是（  ）</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铁路运输 </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公路运输</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水路运输</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航空运输</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50</a:t>
            </a:r>
            <a:r>
              <a:rPr lang="zh-CN" altLang="zh-CN" dirty="0">
                <a:solidFill>
                  <a:schemeClr val="tx1"/>
                </a:solidFill>
                <a:latin typeface="微软雅黑" panose="020B0503020204020204" pitchFamily="34" charset="-122"/>
                <a:ea typeface="微软雅黑" panose="020B0503020204020204" pitchFamily="34" charset="-122"/>
              </a:rPr>
              <a:t>、最严重的不合理运输形式是（ </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空驶运输 </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对流运输</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迂回运输</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重复运输</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51</a:t>
            </a:r>
            <a:r>
              <a:rPr lang="zh-CN" altLang="zh-CN" dirty="0">
                <a:solidFill>
                  <a:schemeClr val="tx1"/>
                </a:solidFill>
                <a:latin typeface="微软雅黑" panose="020B0503020204020204" pitchFamily="34" charset="-122"/>
                <a:ea typeface="微软雅黑" panose="020B0503020204020204" pitchFamily="34" charset="-122"/>
              </a:rPr>
              <a:t>、被称为“摘果式”分拣策略的是（  ）</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批量分拣 </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订单分拣</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单人分拣</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分区分拣</a:t>
            </a:r>
          </a:p>
          <a:p>
            <a:pPr algn="just">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tx1"/>
                </a:solidFill>
                <a:latin typeface="微软雅黑" panose="020B0503020204020204" pitchFamily="34" charset="-122"/>
                <a:ea typeface="微软雅黑" panose="020B0503020204020204" pitchFamily="34" charset="-122"/>
              </a:rPr>
              <a:t> </a:t>
            </a:r>
          </a:p>
        </p:txBody>
      </p:sp>
    </p:spTree>
    <p:extLst>
      <p:ext uri="{BB962C8B-B14F-4D97-AF65-F5344CB8AC3E}">
        <p14:creationId xmlns:p14="http://schemas.microsoft.com/office/powerpoint/2010/main" val="4416097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899592" y="677566"/>
            <a:ext cx="6916420" cy="3311525"/>
          </a:xfrm>
        </p:spPr>
        <p:txBody>
          <a:bodyPr>
            <a:noAutofit/>
          </a:bodyPr>
          <a:lstStyle/>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52</a:t>
            </a:r>
            <a:r>
              <a:rPr lang="zh-CN" altLang="zh-CN" dirty="0">
                <a:solidFill>
                  <a:schemeClr val="tx1"/>
                </a:solidFill>
                <a:latin typeface="微软雅黑" panose="020B0503020204020204" pitchFamily="34" charset="-122"/>
                <a:ea typeface="微软雅黑" panose="020B0503020204020204" pitchFamily="34" charset="-122"/>
              </a:rPr>
              <a:t>、平均活性系数</a:t>
            </a:r>
            <a:r>
              <a:rPr lang="en-US" altLang="zh-CN" dirty="0">
                <a:solidFill>
                  <a:schemeClr val="tx1"/>
                </a:solidFill>
                <a:latin typeface="微软雅黑" panose="020B0503020204020204" pitchFamily="34" charset="-122"/>
                <a:ea typeface="微软雅黑" panose="020B0503020204020204" pitchFamily="34" charset="-122"/>
              </a:rPr>
              <a:t>“σ”</a:t>
            </a:r>
            <a:r>
              <a:rPr lang="zh-CN" altLang="zh-CN" dirty="0">
                <a:solidFill>
                  <a:schemeClr val="tx1"/>
                </a:solidFill>
                <a:latin typeface="微软雅黑" panose="020B0503020204020204" pitchFamily="34" charset="-122"/>
                <a:ea typeface="微软雅黑" panose="020B0503020204020204" pitchFamily="34" charset="-122"/>
              </a:rPr>
              <a:t>的取值范围在</a:t>
            </a:r>
            <a:r>
              <a:rPr lang="en-US" altLang="zh-CN" dirty="0">
                <a:solidFill>
                  <a:schemeClr val="tx1"/>
                </a:solidFill>
                <a:latin typeface="微软雅黑" panose="020B0503020204020204" pitchFamily="34" charset="-122"/>
                <a:ea typeface="微软雅黑" panose="020B0503020204020204" pitchFamily="34" charset="-122"/>
              </a:rPr>
              <a:t>0.5</a:t>
            </a:r>
            <a:r>
              <a:rPr lang="zh-CN" altLang="zh-CN" dirty="0">
                <a:solidFill>
                  <a:schemeClr val="tx1"/>
                </a:solidFill>
                <a:latin typeface="微软雅黑" panose="020B0503020204020204" pitchFamily="34" charset="-122"/>
                <a:ea typeface="微软雅黑" panose="020B0503020204020204" pitchFamily="34" charset="-122"/>
              </a:rPr>
              <a:t>与</a:t>
            </a:r>
            <a:r>
              <a:rPr lang="en-US" altLang="zh-CN" dirty="0">
                <a:solidFill>
                  <a:schemeClr val="tx1"/>
                </a:solidFill>
                <a:latin typeface="微软雅黑" panose="020B0503020204020204" pitchFamily="34" charset="-122"/>
                <a:ea typeface="微软雅黑" panose="020B0503020204020204" pitchFamily="34" charset="-122"/>
              </a:rPr>
              <a:t>1.3</a:t>
            </a:r>
            <a:r>
              <a:rPr lang="zh-CN" altLang="zh-CN" dirty="0">
                <a:solidFill>
                  <a:schemeClr val="tx1"/>
                </a:solidFill>
                <a:latin typeface="微软雅黑" panose="020B0503020204020204" pitchFamily="34" charset="-122"/>
                <a:ea typeface="微软雅黑" panose="020B0503020204020204" pitchFamily="34" charset="-122"/>
              </a:rPr>
              <a:t>之间时，表示大部分物料处于（  ）</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集装状态 </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散堆在地面的状态</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便于叉车作业的状态</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可以移动的状态</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53</a:t>
            </a:r>
            <a:r>
              <a:rPr lang="zh-CN" altLang="zh-CN" dirty="0">
                <a:solidFill>
                  <a:schemeClr val="tx1"/>
                </a:solidFill>
                <a:latin typeface="微软雅黑" panose="020B0503020204020204" pitchFamily="34" charset="-122"/>
                <a:ea typeface="微软雅黑" panose="020B0503020204020204" pitchFamily="34" charset="-122"/>
              </a:rPr>
              <a:t>、某超市订购的</a:t>
            </a:r>
            <a:r>
              <a:rPr lang="en-US" altLang="zh-CN" dirty="0">
                <a:solidFill>
                  <a:schemeClr val="tx1"/>
                </a:solidFill>
                <a:latin typeface="微软雅黑" panose="020B0503020204020204" pitchFamily="34" charset="-122"/>
                <a:ea typeface="微软雅黑" panose="020B0503020204020204" pitchFamily="34" charset="-122"/>
              </a:rPr>
              <a:t>20</a:t>
            </a:r>
            <a:r>
              <a:rPr lang="zh-CN" altLang="zh-CN" dirty="0">
                <a:solidFill>
                  <a:schemeClr val="tx1"/>
                </a:solidFill>
                <a:latin typeface="微软雅黑" panose="020B0503020204020204" pitchFamily="34" charset="-122"/>
                <a:ea typeface="微软雅黑" panose="020B0503020204020204" pitchFamily="34" charset="-122"/>
              </a:rPr>
              <a:t>吨大米即将到库，入</a:t>
            </a:r>
            <a:r>
              <a:rPr lang="en-US" altLang="zh-CN" dirty="0">
                <a:solidFill>
                  <a:schemeClr val="tx1"/>
                </a:solidFill>
                <a:latin typeface="微软雅黑" panose="020B0503020204020204" pitchFamily="34" charset="-122"/>
                <a:ea typeface="微软雅黑" panose="020B0503020204020204" pitchFamily="34" charset="-122"/>
              </a:rPr>
              <a:t>A1</a:t>
            </a:r>
            <a:r>
              <a:rPr lang="zh-CN" altLang="zh-CN" dirty="0">
                <a:solidFill>
                  <a:schemeClr val="tx1"/>
                </a:solidFill>
                <a:latin typeface="微软雅黑" panose="020B0503020204020204" pitchFamily="34" charset="-122"/>
                <a:ea typeface="微软雅黑" panose="020B0503020204020204" pitchFamily="34" charset="-122"/>
              </a:rPr>
              <a:t>货区上架储存，该货区货架长</a:t>
            </a:r>
            <a:r>
              <a:rPr lang="en-US" altLang="zh-CN" dirty="0">
                <a:solidFill>
                  <a:schemeClr val="tx1"/>
                </a:solidFill>
                <a:latin typeface="微软雅黑" panose="020B0503020204020204" pitchFamily="34" charset="-122"/>
                <a:ea typeface="微软雅黑" panose="020B0503020204020204" pitchFamily="34" charset="-122"/>
              </a:rPr>
              <a:t>6.5</a:t>
            </a:r>
            <a:r>
              <a:rPr lang="zh-CN" altLang="zh-CN" dirty="0">
                <a:solidFill>
                  <a:schemeClr val="tx1"/>
                </a:solidFill>
                <a:latin typeface="微软雅黑" panose="020B0503020204020204" pitchFamily="34" charset="-122"/>
                <a:ea typeface="微软雅黑" panose="020B0503020204020204" pitchFamily="34" charset="-122"/>
              </a:rPr>
              <a:t>米、宽</a:t>
            </a:r>
            <a:r>
              <a:rPr lang="en-US" altLang="zh-CN" dirty="0">
                <a:solidFill>
                  <a:schemeClr val="tx1"/>
                </a:solidFill>
                <a:latin typeface="微软雅黑" panose="020B0503020204020204" pitchFamily="34" charset="-122"/>
                <a:ea typeface="微软雅黑" panose="020B0503020204020204" pitchFamily="34" charset="-122"/>
              </a:rPr>
              <a:t>1.4</a:t>
            </a:r>
            <a:r>
              <a:rPr lang="zh-CN" altLang="zh-CN" dirty="0">
                <a:solidFill>
                  <a:schemeClr val="tx1"/>
                </a:solidFill>
                <a:latin typeface="微软雅黑" panose="020B0503020204020204" pitchFamily="34" charset="-122"/>
                <a:ea typeface="微软雅黑" panose="020B0503020204020204" pitchFamily="34" charset="-122"/>
              </a:rPr>
              <a:t>米、高</a:t>
            </a:r>
            <a:r>
              <a:rPr lang="en-US" altLang="zh-CN" dirty="0">
                <a:solidFill>
                  <a:schemeClr val="tx1"/>
                </a:solidFill>
                <a:latin typeface="微软雅黑" panose="020B0503020204020204" pitchFamily="34" charset="-122"/>
                <a:ea typeface="微软雅黑" panose="020B0503020204020204" pitchFamily="34" charset="-122"/>
              </a:rPr>
              <a:t>3</a:t>
            </a:r>
            <a:r>
              <a:rPr lang="zh-CN" altLang="zh-CN" dirty="0">
                <a:solidFill>
                  <a:schemeClr val="tx1"/>
                </a:solidFill>
                <a:latin typeface="微软雅黑" panose="020B0503020204020204" pitchFamily="34" charset="-122"/>
                <a:ea typeface="微软雅黑" panose="020B0503020204020204" pitchFamily="34" charset="-122"/>
              </a:rPr>
              <a:t>米，货架存放大米时的容积充满系数为</a:t>
            </a:r>
            <a:r>
              <a:rPr lang="en-US" altLang="zh-CN" dirty="0">
                <a:solidFill>
                  <a:schemeClr val="tx1"/>
                </a:solidFill>
                <a:latin typeface="微软雅黑" panose="020B0503020204020204" pitchFamily="34" charset="-122"/>
                <a:ea typeface="微软雅黑" panose="020B0503020204020204" pitchFamily="34" charset="-122"/>
              </a:rPr>
              <a:t>65%</a:t>
            </a:r>
            <a:r>
              <a:rPr lang="zh-CN" altLang="zh-CN" dirty="0">
                <a:solidFill>
                  <a:schemeClr val="tx1"/>
                </a:solidFill>
                <a:latin typeface="微软雅黑" panose="020B0503020204020204" pitchFamily="34" charset="-122"/>
                <a:ea typeface="微软雅黑" panose="020B0503020204020204" pitchFamily="34" charset="-122"/>
              </a:rPr>
              <a:t>，上架存放货品的单位质量为</a:t>
            </a:r>
            <a:r>
              <a:rPr lang="en-US" altLang="zh-CN" dirty="0">
                <a:solidFill>
                  <a:schemeClr val="tx1"/>
                </a:solidFill>
                <a:latin typeface="微软雅黑" panose="020B0503020204020204" pitchFamily="34" charset="-122"/>
                <a:ea typeface="微软雅黑" panose="020B0503020204020204" pitchFamily="34" charset="-122"/>
              </a:rPr>
              <a:t>0.3</a:t>
            </a:r>
            <a:r>
              <a:rPr lang="zh-CN" altLang="zh-CN" dirty="0">
                <a:solidFill>
                  <a:schemeClr val="tx1"/>
                </a:solidFill>
                <a:latin typeface="微软雅黑" panose="020B0503020204020204" pitchFamily="34" charset="-122"/>
                <a:ea typeface="微软雅黑" panose="020B0503020204020204" pitchFamily="34" charset="-122"/>
              </a:rPr>
              <a:t>吨</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立方米，需要货架的数量为（  ）</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A.3</a:t>
            </a:r>
            <a:r>
              <a:rPr lang="zh-CN" altLang="zh-CN" dirty="0">
                <a:solidFill>
                  <a:schemeClr val="tx1"/>
                </a:solidFill>
                <a:latin typeface="微软雅黑" panose="020B0503020204020204" pitchFamily="34" charset="-122"/>
                <a:ea typeface="微软雅黑" panose="020B0503020204020204" pitchFamily="34" charset="-122"/>
              </a:rPr>
              <a:t>个</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B.4</a:t>
            </a:r>
            <a:r>
              <a:rPr lang="zh-CN" altLang="zh-CN" dirty="0">
                <a:solidFill>
                  <a:schemeClr val="tx1"/>
                </a:solidFill>
                <a:latin typeface="微软雅黑" panose="020B0503020204020204" pitchFamily="34" charset="-122"/>
                <a:ea typeface="微软雅黑" panose="020B0503020204020204" pitchFamily="34" charset="-122"/>
              </a:rPr>
              <a:t>个</a:t>
            </a:r>
            <a:r>
              <a:rPr lang="en-US" altLang="zh-CN" dirty="0">
                <a:solidFill>
                  <a:schemeClr val="tx1"/>
                </a:solidFill>
                <a:latin typeface="微软雅黑" panose="020B0503020204020204" pitchFamily="34" charset="-122"/>
                <a:ea typeface="微软雅黑" panose="020B0503020204020204" pitchFamily="34" charset="-122"/>
              </a:rPr>
              <a:t>      C.5</a:t>
            </a:r>
            <a:r>
              <a:rPr lang="zh-CN" altLang="zh-CN" dirty="0">
                <a:solidFill>
                  <a:schemeClr val="tx1"/>
                </a:solidFill>
                <a:latin typeface="微软雅黑" panose="020B0503020204020204" pitchFamily="34" charset="-122"/>
                <a:ea typeface="微软雅黑" panose="020B0503020204020204" pitchFamily="34" charset="-122"/>
              </a:rPr>
              <a:t>个</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D.6</a:t>
            </a:r>
            <a:r>
              <a:rPr lang="zh-CN" altLang="zh-CN" dirty="0">
                <a:solidFill>
                  <a:schemeClr val="tx1"/>
                </a:solidFill>
                <a:latin typeface="微软雅黑" panose="020B0503020204020204" pitchFamily="34" charset="-122"/>
                <a:ea typeface="微软雅黑" panose="020B0503020204020204" pitchFamily="34" charset="-122"/>
              </a:rPr>
              <a:t>个</a:t>
            </a:r>
          </a:p>
          <a:p>
            <a:pPr algn="just">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tx1"/>
                </a:solidFill>
                <a:latin typeface="微软雅黑" panose="020B0503020204020204" pitchFamily="34" charset="-122"/>
                <a:ea typeface="微软雅黑" panose="020B0503020204020204" pitchFamily="34" charset="-122"/>
              </a:rPr>
              <a:t> </a:t>
            </a:r>
          </a:p>
        </p:txBody>
      </p:sp>
    </p:spTree>
    <p:extLst>
      <p:ext uri="{BB962C8B-B14F-4D97-AF65-F5344CB8AC3E}">
        <p14:creationId xmlns:p14="http://schemas.microsoft.com/office/powerpoint/2010/main" val="40784111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827584" y="915987"/>
            <a:ext cx="6916420" cy="3311525"/>
          </a:xfrm>
        </p:spPr>
        <p:txBody>
          <a:bodyPr>
            <a:noAutofit/>
          </a:bodyPr>
          <a:lstStyle/>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54</a:t>
            </a:r>
            <a:r>
              <a:rPr lang="zh-CN" altLang="zh-CN" dirty="0">
                <a:solidFill>
                  <a:schemeClr val="tx1"/>
                </a:solidFill>
                <a:latin typeface="微软雅黑" panose="020B0503020204020204" pitchFamily="34" charset="-122"/>
                <a:ea typeface="微软雅黑" panose="020B0503020204020204" pitchFamily="34" charset="-122"/>
              </a:rPr>
              <a:t>、根据企业所期望的技术竞争地位，企业技术创新战略可分为（</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p>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．模仿创新战略与合作创新战略</a:t>
            </a:r>
          </a:p>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．技术跟随战略与撇脂战略</a:t>
            </a:r>
          </a:p>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．技术领先战略与技术跟随战略</a:t>
            </a:r>
          </a:p>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．进攻型战略与游击型战略</a:t>
            </a:r>
          </a:p>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55</a:t>
            </a:r>
            <a:r>
              <a:rPr lang="zh-CN" altLang="zh-CN" dirty="0">
                <a:solidFill>
                  <a:schemeClr val="tx1"/>
                </a:solidFill>
                <a:latin typeface="微软雅黑" panose="020B0503020204020204" pitchFamily="34" charset="-122"/>
                <a:ea typeface="微软雅黑" panose="020B0503020204020204" pitchFamily="34" charset="-122"/>
              </a:rPr>
              <a:t>、在</a:t>
            </a:r>
            <a:r>
              <a:rPr lang="en-US" altLang="zh-CN" dirty="0">
                <a:solidFill>
                  <a:schemeClr val="tx1"/>
                </a:solidFill>
                <a:latin typeface="微软雅黑" panose="020B0503020204020204" pitchFamily="34" charset="-122"/>
                <a:ea typeface="微软雅黑" panose="020B0503020204020204" pitchFamily="34" charset="-122"/>
              </a:rPr>
              <a:t>A-U</a:t>
            </a:r>
            <a:r>
              <a:rPr lang="zh-CN" altLang="zh-CN" dirty="0">
                <a:solidFill>
                  <a:schemeClr val="tx1"/>
                </a:solidFill>
                <a:latin typeface="微软雅黑" panose="020B0503020204020204" pitchFamily="34" charset="-122"/>
                <a:ea typeface="微软雅黑" panose="020B0503020204020204" pitchFamily="34" charset="-122"/>
              </a:rPr>
              <a:t>创新过程模式中，产品创新逐步减少，工艺创新呈上升趋势并超越产品创新的阶段称为（</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p>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．成熟</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．衰退阶段</a:t>
            </a:r>
            <a:r>
              <a:rPr lang="en-US" altLang="zh-CN" dirty="0">
                <a:solidFill>
                  <a:schemeClr val="tx1"/>
                </a:solidFill>
                <a:latin typeface="微软雅黑" panose="020B0503020204020204" pitchFamily="34" charset="-122"/>
                <a:ea typeface="微软雅黑" panose="020B0503020204020204" pitchFamily="34" charset="-122"/>
              </a:rPr>
              <a:t>  C</a:t>
            </a:r>
            <a:r>
              <a:rPr lang="zh-CN" altLang="zh-CN" dirty="0">
                <a:solidFill>
                  <a:schemeClr val="tx1"/>
                </a:solidFill>
                <a:latin typeface="微软雅黑" panose="020B0503020204020204" pitchFamily="34" charset="-122"/>
                <a:ea typeface="微软雅黑" panose="020B0503020204020204" pitchFamily="34" charset="-122"/>
              </a:rPr>
              <a:t>．过渡阶段</a:t>
            </a:r>
            <a:r>
              <a:rPr lang="en-US" altLang="zh-CN" dirty="0">
                <a:solidFill>
                  <a:schemeClr val="tx1"/>
                </a:solidFill>
                <a:latin typeface="微软雅黑" panose="020B0503020204020204" pitchFamily="34" charset="-122"/>
                <a:ea typeface="微软雅黑" panose="020B0503020204020204" pitchFamily="34" charset="-122"/>
              </a:rPr>
              <a:t>   D</a:t>
            </a:r>
            <a:r>
              <a:rPr lang="zh-CN" altLang="zh-CN" dirty="0">
                <a:solidFill>
                  <a:schemeClr val="tx1"/>
                </a:solidFill>
                <a:latin typeface="微软雅黑" panose="020B0503020204020204" pitchFamily="34" charset="-122"/>
                <a:ea typeface="微软雅黑" panose="020B0503020204020204" pitchFamily="34" charset="-122"/>
              </a:rPr>
              <a:t>．不稳定阶段</a:t>
            </a:r>
          </a:p>
          <a:p>
            <a:pPr algn="just">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tx1"/>
                </a:solidFill>
                <a:latin typeface="微软雅黑" panose="020B0503020204020204" pitchFamily="34" charset="-122"/>
                <a:ea typeface="微软雅黑" panose="020B0503020204020204" pitchFamily="34" charset="-122"/>
              </a:rPr>
              <a:t> </a:t>
            </a:r>
          </a:p>
        </p:txBody>
      </p:sp>
    </p:spTree>
    <p:extLst>
      <p:ext uri="{BB962C8B-B14F-4D97-AF65-F5344CB8AC3E}">
        <p14:creationId xmlns:p14="http://schemas.microsoft.com/office/powerpoint/2010/main" val="31712200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827584" y="915987"/>
            <a:ext cx="6916420" cy="3311525"/>
          </a:xfrm>
        </p:spPr>
        <p:txBody>
          <a:bodyPr>
            <a:noAutofit/>
          </a:bodyPr>
          <a:lstStyle/>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56</a:t>
            </a:r>
            <a:r>
              <a:rPr lang="zh-CN" altLang="zh-CN" dirty="0">
                <a:solidFill>
                  <a:schemeClr val="tx1"/>
                </a:solidFill>
                <a:latin typeface="微软雅黑" panose="020B0503020204020204" pitchFamily="34" charset="-122"/>
                <a:ea typeface="微软雅黑" panose="020B0503020204020204" pitchFamily="34" charset="-122"/>
              </a:rPr>
              <a:t>、某技术项目预期收益高，开发成功概率低，根据项目地图法，该项目属于（）类型项目</a:t>
            </a:r>
          </a:p>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．珍珠</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．面包和黄油</a:t>
            </a:r>
          </a:p>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．白象</a:t>
            </a:r>
            <a:r>
              <a:rPr lang="en-US" altLang="zh-CN" dirty="0">
                <a:solidFill>
                  <a:schemeClr val="tx1"/>
                </a:solidFill>
                <a:latin typeface="微软雅黑" panose="020B0503020204020204" pitchFamily="34" charset="-122"/>
                <a:ea typeface="微软雅黑" panose="020B0503020204020204" pitchFamily="34" charset="-122"/>
              </a:rPr>
              <a:t>      D</a:t>
            </a:r>
            <a:r>
              <a:rPr lang="zh-CN" altLang="zh-CN" dirty="0">
                <a:solidFill>
                  <a:schemeClr val="tx1"/>
                </a:solidFill>
                <a:latin typeface="微软雅黑" panose="020B0503020204020204" pitchFamily="34" charset="-122"/>
                <a:ea typeface="微软雅黑" panose="020B0503020204020204" pitchFamily="34" charset="-122"/>
              </a:rPr>
              <a:t>．牡蛎</a:t>
            </a:r>
          </a:p>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57</a:t>
            </a:r>
            <a:r>
              <a:rPr lang="zh-CN" altLang="zh-CN" dirty="0">
                <a:solidFill>
                  <a:schemeClr val="tx1"/>
                </a:solidFill>
                <a:latin typeface="微软雅黑" panose="020B0503020204020204" pitchFamily="34" charset="-122"/>
                <a:ea typeface="微软雅黑" panose="020B0503020204020204" pitchFamily="34" charset="-122"/>
              </a:rPr>
              <a:t>、某家电企业联盟，以甲乙丙三家企业为核心层，以这三家企业的供应商为外围层。成员企业间的协调和冲突仲裁由核心层企业组成的协调委员会负责，这种企业联盟模式属于（）</a:t>
            </a:r>
          </a:p>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．星形模式</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．联邦模式</a:t>
            </a:r>
          </a:p>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．平行模式</a:t>
            </a:r>
            <a:r>
              <a:rPr lang="en-US" altLang="zh-CN" dirty="0">
                <a:solidFill>
                  <a:schemeClr val="tx1"/>
                </a:solidFill>
                <a:latin typeface="微软雅黑" panose="020B0503020204020204" pitchFamily="34" charset="-122"/>
                <a:ea typeface="微软雅黑" panose="020B0503020204020204" pitchFamily="34" charset="-122"/>
              </a:rPr>
              <a:t>     D</a:t>
            </a:r>
            <a:r>
              <a:rPr lang="zh-CN" altLang="zh-CN" dirty="0">
                <a:solidFill>
                  <a:schemeClr val="tx1"/>
                </a:solidFill>
                <a:latin typeface="微软雅黑" panose="020B0503020204020204" pitchFamily="34" charset="-122"/>
                <a:ea typeface="微软雅黑" panose="020B0503020204020204" pitchFamily="34" charset="-122"/>
              </a:rPr>
              <a:t>．扁平模式</a:t>
            </a:r>
          </a:p>
          <a:p>
            <a:pPr algn="just">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tx1"/>
                </a:solidFill>
                <a:latin typeface="微软雅黑" panose="020B0503020204020204" pitchFamily="34" charset="-122"/>
                <a:ea typeface="微软雅黑" panose="020B0503020204020204" pitchFamily="34" charset="-122"/>
              </a:rPr>
              <a:t> </a:t>
            </a:r>
          </a:p>
        </p:txBody>
      </p:sp>
    </p:spTree>
    <p:extLst>
      <p:ext uri="{BB962C8B-B14F-4D97-AF65-F5344CB8AC3E}">
        <p14:creationId xmlns:p14="http://schemas.microsoft.com/office/powerpoint/2010/main" val="2448617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827584" y="915987"/>
            <a:ext cx="6916420" cy="3311525"/>
          </a:xfrm>
        </p:spPr>
        <p:txBody>
          <a:bodyPr>
            <a:noAutofit/>
          </a:bodyPr>
          <a:lstStyle/>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58</a:t>
            </a:r>
            <a:r>
              <a:rPr lang="zh-CN" altLang="zh-CN" dirty="0">
                <a:solidFill>
                  <a:schemeClr val="tx1"/>
                </a:solidFill>
                <a:latin typeface="微软雅黑" panose="020B0503020204020204" pitchFamily="34" charset="-122"/>
                <a:ea typeface="微软雅黑" panose="020B0503020204020204" pitchFamily="34" charset="-122"/>
              </a:rPr>
              <a:t>、某企业拟投资开发一项新技术。经测算，技术开发中的物质消耗为</a:t>
            </a:r>
            <a:r>
              <a:rPr lang="en-US" altLang="zh-CN" dirty="0">
                <a:solidFill>
                  <a:schemeClr val="tx1"/>
                </a:solidFill>
                <a:latin typeface="微软雅黑" panose="020B0503020204020204" pitchFamily="34" charset="-122"/>
                <a:ea typeface="微软雅黑" panose="020B0503020204020204" pitchFamily="34" charset="-122"/>
              </a:rPr>
              <a:t>300</a:t>
            </a:r>
            <a:r>
              <a:rPr lang="zh-CN" altLang="zh-CN" dirty="0">
                <a:solidFill>
                  <a:schemeClr val="tx1"/>
                </a:solidFill>
                <a:latin typeface="微软雅黑" panose="020B0503020204020204" pitchFamily="34" charset="-122"/>
                <a:ea typeface="微软雅黑" panose="020B0503020204020204" pitchFamily="34" charset="-122"/>
              </a:rPr>
              <a:t>万元，人力资本消耗为</a:t>
            </a:r>
            <a:r>
              <a:rPr lang="en-US" altLang="zh-CN" dirty="0">
                <a:solidFill>
                  <a:schemeClr val="tx1"/>
                </a:solidFill>
                <a:latin typeface="微软雅黑" panose="020B0503020204020204" pitchFamily="34" charset="-122"/>
                <a:ea typeface="微软雅黑" panose="020B0503020204020204" pitchFamily="34" charset="-122"/>
              </a:rPr>
              <a:t>600</a:t>
            </a:r>
            <a:r>
              <a:rPr lang="zh-CN" altLang="zh-CN" dirty="0">
                <a:solidFill>
                  <a:schemeClr val="tx1"/>
                </a:solidFill>
                <a:latin typeface="微软雅黑" panose="020B0503020204020204" pitchFamily="34" charset="-122"/>
                <a:ea typeface="微软雅黑" panose="020B0503020204020204" pitchFamily="34" charset="-122"/>
              </a:rPr>
              <a:t>万元，技术复杂系数为</a:t>
            </a:r>
            <a:r>
              <a:rPr lang="en-US" altLang="zh-CN" dirty="0">
                <a:solidFill>
                  <a:schemeClr val="tx1"/>
                </a:solidFill>
                <a:latin typeface="微软雅黑" panose="020B0503020204020204" pitchFamily="34" charset="-122"/>
                <a:ea typeface="微软雅黑" panose="020B0503020204020204" pitchFamily="34" charset="-122"/>
              </a:rPr>
              <a:t>1.5</a:t>
            </a:r>
            <a:r>
              <a:rPr lang="zh-CN" altLang="zh-CN" dirty="0">
                <a:solidFill>
                  <a:schemeClr val="tx1"/>
                </a:solidFill>
                <a:latin typeface="微软雅黑" panose="020B0503020204020204" pitchFamily="34" charset="-122"/>
                <a:ea typeface="微软雅黑" panose="020B0503020204020204" pitchFamily="34" charset="-122"/>
              </a:rPr>
              <a:t>，研发失败的概率为</a:t>
            </a:r>
            <a:r>
              <a:rPr lang="en-US" altLang="zh-CN" dirty="0">
                <a:solidFill>
                  <a:schemeClr val="tx1"/>
                </a:solidFill>
                <a:latin typeface="微软雅黑" panose="020B0503020204020204" pitchFamily="34" charset="-122"/>
                <a:ea typeface="微软雅黑" panose="020B0503020204020204" pitchFamily="34" charset="-122"/>
              </a:rPr>
              <a:t>40%</a:t>
            </a:r>
            <a:r>
              <a:rPr lang="zh-CN" altLang="zh-CN" dirty="0">
                <a:solidFill>
                  <a:schemeClr val="tx1"/>
                </a:solidFill>
                <a:latin typeface="微软雅黑" panose="020B0503020204020204" pitchFamily="34" charset="-122"/>
                <a:ea typeface="微软雅黑" panose="020B0503020204020204" pitchFamily="34" charset="-122"/>
              </a:rPr>
              <a:t>根据成本模型，研发成功后该项目技术的评估价格应为（ ）</a:t>
            </a:r>
          </a:p>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950       B</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1350      C</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2250     D</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3375</a:t>
            </a:r>
            <a:endParaRPr lang="zh-CN" altLang="zh-CN" dirty="0">
              <a:solidFill>
                <a:schemeClr val="tx1"/>
              </a:solidFill>
              <a:latin typeface="微软雅黑" panose="020B0503020204020204" pitchFamily="34" charset="-122"/>
              <a:ea typeface="微软雅黑" panose="020B0503020204020204" pitchFamily="34" charset="-122"/>
            </a:endParaRPr>
          </a:p>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59</a:t>
            </a:r>
            <a:r>
              <a:rPr lang="zh-CN" altLang="zh-CN" dirty="0">
                <a:solidFill>
                  <a:schemeClr val="tx1"/>
                </a:solidFill>
                <a:latin typeface="微软雅黑" panose="020B0503020204020204" pitchFamily="34" charset="-122"/>
                <a:ea typeface="微软雅黑" panose="020B0503020204020204" pitchFamily="34" charset="-122"/>
              </a:rPr>
              <a:t>、某企业注册商标于</a:t>
            </a:r>
            <a:r>
              <a:rPr lang="en-US" altLang="zh-CN" dirty="0">
                <a:solidFill>
                  <a:schemeClr val="tx1"/>
                </a:solidFill>
                <a:latin typeface="微软雅黑" panose="020B0503020204020204" pitchFamily="34" charset="-122"/>
                <a:ea typeface="微软雅黑" panose="020B0503020204020204" pitchFamily="34" charset="-122"/>
              </a:rPr>
              <a:t>2016</a:t>
            </a:r>
            <a:r>
              <a:rPr lang="zh-CN" altLang="zh-CN"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5</a:t>
            </a:r>
            <a:r>
              <a:rPr lang="zh-CN" altLang="zh-CN"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9</a:t>
            </a:r>
            <a:r>
              <a:rPr lang="zh-CN" altLang="zh-CN" dirty="0">
                <a:solidFill>
                  <a:schemeClr val="tx1"/>
                </a:solidFill>
                <a:latin typeface="微软雅黑" panose="020B0503020204020204" pitchFamily="34" charset="-122"/>
                <a:ea typeface="微软雅黑" panose="020B0503020204020204" pitchFamily="34" charset="-122"/>
              </a:rPr>
              <a:t>日有效期满，该企业的续展申请于</a:t>
            </a:r>
            <a:r>
              <a:rPr lang="en-US" altLang="zh-CN" dirty="0">
                <a:solidFill>
                  <a:schemeClr val="tx1"/>
                </a:solidFill>
                <a:latin typeface="微软雅黑" panose="020B0503020204020204" pitchFamily="34" charset="-122"/>
                <a:ea typeface="微软雅黑" panose="020B0503020204020204" pitchFamily="34" charset="-122"/>
              </a:rPr>
              <a:t>2016</a:t>
            </a:r>
            <a:r>
              <a:rPr lang="zh-CN" altLang="zh-CN"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8</a:t>
            </a:r>
            <a:r>
              <a:rPr lang="zh-CN" altLang="zh-CN"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10</a:t>
            </a:r>
            <a:r>
              <a:rPr lang="zh-CN" altLang="zh-CN" dirty="0">
                <a:solidFill>
                  <a:schemeClr val="tx1"/>
                </a:solidFill>
                <a:latin typeface="微软雅黑" panose="020B0503020204020204" pitchFamily="34" charset="-122"/>
                <a:ea typeface="微软雅黑" panose="020B0503020204020204" pitchFamily="34" charset="-122"/>
              </a:rPr>
              <a:t>日获得核准，该商标的有效期延至（）</a:t>
            </a:r>
          </a:p>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2026</a:t>
            </a:r>
            <a:r>
              <a:rPr lang="zh-CN" altLang="zh-CN"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5</a:t>
            </a:r>
            <a:r>
              <a:rPr lang="zh-CN" altLang="zh-CN"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8</a:t>
            </a:r>
            <a:r>
              <a:rPr lang="zh-CN" altLang="zh-CN" dirty="0">
                <a:solidFill>
                  <a:schemeClr val="tx1"/>
                </a:solidFill>
                <a:latin typeface="微软雅黑" panose="020B0503020204020204" pitchFamily="34" charset="-122"/>
                <a:ea typeface="微软雅黑" panose="020B0503020204020204" pitchFamily="34" charset="-122"/>
              </a:rPr>
              <a:t>日</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2026</a:t>
            </a:r>
            <a:r>
              <a:rPr lang="zh-CN" altLang="zh-CN"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5</a:t>
            </a:r>
            <a:r>
              <a:rPr lang="zh-CN" altLang="zh-CN"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9</a:t>
            </a:r>
            <a:r>
              <a:rPr lang="zh-CN" altLang="zh-CN" dirty="0">
                <a:solidFill>
                  <a:schemeClr val="tx1"/>
                </a:solidFill>
                <a:latin typeface="微软雅黑" panose="020B0503020204020204" pitchFamily="34" charset="-122"/>
                <a:ea typeface="微软雅黑" panose="020B0503020204020204" pitchFamily="34" charset="-122"/>
              </a:rPr>
              <a:t>日</a:t>
            </a:r>
          </a:p>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2026</a:t>
            </a:r>
            <a:r>
              <a:rPr lang="zh-CN" altLang="zh-CN"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8</a:t>
            </a:r>
            <a:r>
              <a:rPr lang="zh-CN" altLang="zh-CN"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9</a:t>
            </a:r>
            <a:r>
              <a:rPr lang="zh-CN" altLang="zh-CN" dirty="0">
                <a:solidFill>
                  <a:schemeClr val="tx1"/>
                </a:solidFill>
                <a:latin typeface="微软雅黑" panose="020B0503020204020204" pitchFamily="34" charset="-122"/>
                <a:ea typeface="微软雅黑" panose="020B0503020204020204" pitchFamily="34" charset="-122"/>
              </a:rPr>
              <a:t>日</a:t>
            </a:r>
            <a:r>
              <a:rPr lang="en-US" altLang="zh-CN" dirty="0">
                <a:solidFill>
                  <a:schemeClr val="tx1"/>
                </a:solidFill>
                <a:latin typeface="微软雅黑" panose="020B0503020204020204" pitchFamily="34" charset="-122"/>
                <a:ea typeface="微软雅黑" panose="020B0503020204020204" pitchFamily="34" charset="-122"/>
              </a:rPr>
              <a:t>      D</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2026</a:t>
            </a:r>
            <a:r>
              <a:rPr lang="zh-CN" altLang="zh-CN"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8</a:t>
            </a:r>
            <a:r>
              <a:rPr lang="zh-CN" altLang="zh-CN"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10</a:t>
            </a:r>
            <a:r>
              <a:rPr lang="zh-CN" altLang="zh-CN" dirty="0">
                <a:solidFill>
                  <a:schemeClr val="tx1"/>
                </a:solidFill>
                <a:latin typeface="微软雅黑" panose="020B0503020204020204" pitchFamily="34" charset="-122"/>
                <a:ea typeface="微软雅黑" panose="020B0503020204020204" pitchFamily="34" charset="-122"/>
              </a:rPr>
              <a:t>日</a:t>
            </a:r>
          </a:p>
          <a:p>
            <a:pPr marL="342900" lvl="0" indent="-342900" algn="just">
              <a:lnSpc>
                <a:spcPct val="150000"/>
              </a:lnSpc>
              <a:buFont typeface="Arial" panose="020B0604020202020204" pitchFamily="34" charset="0"/>
              <a:buChar char="•"/>
              <a:tabLst>
                <a:tab pos="457200" algn="l"/>
              </a:tabLst>
            </a:pPr>
            <a:endParaRPr lang="zh-CN" altLang="zh-CN" dirty="0">
              <a:solidFill>
                <a:schemeClr val="tx1"/>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tx1"/>
                </a:solidFill>
                <a:latin typeface="微软雅黑" panose="020B0503020204020204" pitchFamily="34" charset="-122"/>
                <a:ea typeface="微软雅黑" panose="020B0503020204020204" pitchFamily="34" charset="-122"/>
              </a:rPr>
              <a:t> </a:t>
            </a:r>
          </a:p>
        </p:txBody>
      </p:sp>
    </p:spTree>
    <p:extLst>
      <p:ext uri="{BB962C8B-B14F-4D97-AF65-F5344CB8AC3E}">
        <p14:creationId xmlns:p14="http://schemas.microsoft.com/office/powerpoint/2010/main" val="29278349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827584" y="915987"/>
            <a:ext cx="6916420" cy="3311525"/>
          </a:xfrm>
        </p:spPr>
        <p:txBody>
          <a:bodyPr>
            <a:noAutofit/>
          </a:bodyPr>
          <a:lstStyle/>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60</a:t>
            </a:r>
            <a:r>
              <a:rPr lang="zh-CN" altLang="zh-CN" dirty="0">
                <a:solidFill>
                  <a:schemeClr val="tx1"/>
                </a:solidFill>
                <a:latin typeface="微软雅黑" panose="020B0503020204020204" pitchFamily="34" charset="-122"/>
                <a:ea typeface="微软雅黑" panose="020B0503020204020204" pitchFamily="34" charset="-122"/>
              </a:rPr>
              <a:t>、某飞机制造企业决定将气流中的压力条件与固定浮力作为其定向研究方向，则该企业的研发类型为</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a:t>
            </a:r>
          </a:p>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应用研究</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开发研究</a:t>
            </a:r>
          </a:p>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发展性研究</a:t>
            </a:r>
            <a:r>
              <a:rPr lang="en-US" altLang="zh-CN" dirty="0">
                <a:solidFill>
                  <a:schemeClr val="tx1"/>
                </a:solidFill>
                <a:latin typeface="微软雅黑" panose="020B0503020204020204" pitchFamily="34" charset="-122"/>
                <a:ea typeface="微软雅黑" panose="020B0503020204020204" pitchFamily="34" charset="-122"/>
              </a:rPr>
              <a:t>     D.</a:t>
            </a:r>
            <a:r>
              <a:rPr lang="zh-CN" altLang="zh-CN" dirty="0">
                <a:solidFill>
                  <a:schemeClr val="tx1"/>
                </a:solidFill>
                <a:latin typeface="微软雅黑" panose="020B0503020204020204" pitchFamily="34" charset="-122"/>
                <a:ea typeface="微软雅黑" panose="020B0503020204020204" pitchFamily="34" charset="-122"/>
              </a:rPr>
              <a:t>基础研究</a:t>
            </a:r>
          </a:p>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61</a:t>
            </a:r>
            <a:r>
              <a:rPr lang="zh-CN" altLang="zh-CN" dirty="0">
                <a:solidFill>
                  <a:schemeClr val="tx1"/>
                </a:solidFill>
                <a:latin typeface="微软雅黑" panose="020B0503020204020204" pitchFamily="34" charset="-122"/>
                <a:ea typeface="微软雅黑" panose="020B0503020204020204" pitchFamily="34" charset="-122"/>
              </a:rPr>
              <a:t>、根据技术创新的对象，可以将技术创新分为</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a:t>
            </a:r>
          </a:p>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自主创新和模仿创新</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渐进性创新和根本性创新</a:t>
            </a:r>
          </a:p>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引进、消化吸收再创新和工艺创新</a:t>
            </a:r>
          </a:p>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产品创新和工艺创新</a:t>
            </a:r>
          </a:p>
          <a:p>
            <a:pPr marL="342900" lvl="0" indent="-342900" algn="just">
              <a:lnSpc>
                <a:spcPct val="150000"/>
              </a:lnSpc>
              <a:buFont typeface="Arial" panose="020B0604020202020204" pitchFamily="34" charset="0"/>
              <a:buChar char="•"/>
              <a:tabLst>
                <a:tab pos="457200" algn="l"/>
              </a:tabLst>
            </a:pPr>
            <a:endParaRPr lang="zh-CN" altLang="zh-CN" dirty="0">
              <a:solidFill>
                <a:schemeClr val="tx1"/>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tx1"/>
                </a:solidFill>
                <a:latin typeface="微软雅黑" panose="020B0503020204020204" pitchFamily="34" charset="-122"/>
                <a:ea typeface="微软雅黑" panose="020B0503020204020204" pitchFamily="34" charset="-122"/>
              </a:rPr>
              <a:t> </a:t>
            </a:r>
          </a:p>
        </p:txBody>
      </p:sp>
    </p:spTree>
    <p:extLst>
      <p:ext uri="{BB962C8B-B14F-4D97-AF65-F5344CB8AC3E}">
        <p14:creationId xmlns:p14="http://schemas.microsoft.com/office/powerpoint/2010/main" val="36044711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827584" y="915987"/>
            <a:ext cx="6916420" cy="3311525"/>
          </a:xfrm>
        </p:spPr>
        <p:txBody>
          <a:bodyPr>
            <a:noAutofit/>
          </a:bodyPr>
          <a:lstStyle/>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62</a:t>
            </a:r>
            <a:r>
              <a:rPr lang="zh-CN" altLang="zh-CN" dirty="0">
                <a:solidFill>
                  <a:schemeClr val="tx1"/>
                </a:solidFill>
                <a:latin typeface="微软雅黑" panose="020B0503020204020204" pitchFamily="34" charset="-122"/>
                <a:ea typeface="微软雅黑" panose="020B0503020204020204" pitchFamily="34" charset="-122"/>
              </a:rPr>
              <a:t>、</a:t>
            </a:r>
          </a:p>
          <a:p>
            <a:pPr algn="just">
              <a:lnSpc>
                <a:spcPct val="150000"/>
              </a:lnSpc>
            </a:pPr>
            <a:r>
              <a:rPr lang="zh-CN" altLang="en-US" dirty="0">
                <a:solidFill>
                  <a:schemeClr val="tx1"/>
                </a:solidFill>
                <a:latin typeface="微软雅黑" panose="020B0503020204020204" pitchFamily="34" charset="-122"/>
                <a:ea typeface="微软雅黑" panose="020B0503020204020204" pitchFamily="34" charset="-122"/>
              </a:rPr>
              <a:t> </a:t>
            </a:r>
          </a:p>
        </p:txBody>
      </p:sp>
      <p:pic>
        <p:nvPicPr>
          <p:cNvPr id="6" name="图片 5">
            <a:extLst>
              <a:ext uri="{FF2B5EF4-FFF2-40B4-BE49-F238E27FC236}">
                <a16:creationId xmlns:a16="http://schemas.microsoft.com/office/drawing/2014/main" id="{53E1E9AA-37E2-62C4-EA8A-EF25652A366A}"/>
              </a:ext>
            </a:extLst>
          </p:cNvPr>
          <p:cNvPicPr>
            <a:picLocks noChangeAspect="1"/>
          </p:cNvPicPr>
          <p:nvPr/>
        </p:nvPicPr>
        <p:blipFill>
          <a:blip r:embed="rId3"/>
          <a:stretch>
            <a:fillRect/>
          </a:stretch>
        </p:blipFill>
        <p:spPr>
          <a:xfrm>
            <a:off x="1916134" y="1106992"/>
            <a:ext cx="5280660" cy="3909060"/>
          </a:xfrm>
          <a:prstGeom prst="rect">
            <a:avLst/>
          </a:prstGeom>
        </p:spPr>
      </p:pic>
    </p:spTree>
    <p:extLst>
      <p:ext uri="{BB962C8B-B14F-4D97-AF65-F5344CB8AC3E}">
        <p14:creationId xmlns:p14="http://schemas.microsoft.com/office/powerpoint/2010/main" val="1948032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①入库验收</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②入库堆码</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注意</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计算</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、商品维护管理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）商品储存损耗形式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有两种：自然损耗和异常损耗</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）商品储存维护方法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自然通风、密封、除潮</a:t>
            </a: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5756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827584" y="915987"/>
            <a:ext cx="6916420" cy="3311525"/>
          </a:xfrm>
        </p:spPr>
        <p:txBody>
          <a:bodyPr>
            <a:noAutofit/>
          </a:bodyPr>
          <a:lstStyle/>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63</a:t>
            </a:r>
            <a:r>
              <a:rPr lang="zh-CN" altLang="zh-CN" dirty="0">
                <a:solidFill>
                  <a:schemeClr val="tx1"/>
                </a:solidFill>
                <a:latin typeface="微软雅黑" panose="020B0503020204020204" pitchFamily="34" charset="-122"/>
                <a:ea typeface="微软雅黑" panose="020B0503020204020204" pitchFamily="34" charset="-122"/>
              </a:rPr>
              <a:t>、某公司的注册商标于</a:t>
            </a:r>
            <a:r>
              <a:rPr lang="en-US" altLang="zh-CN" dirty="0">
                <a:solidFill>
                  <a:schemeClr val="tx1"/>
                </a:solidFill>
                <a:latin typeface="微软雅黑" panose="020B0503020204020204" pitchFamily="34" charset="-122"/>
                <a:ea typeface="微软雅黑" panose="020B0503020204020204" pitchFamily="34" charset="-122"/>
              </a:rPr>
              <a:t>2021</a:t>
            </a:r>
            <a:r>
              <a:rPr lang="zh-CN" altLang="zh-CN"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5</a:t>
            </a:r>
            <a:r>
              <a:rPr lang="zh-CN" altLang="zh-CN"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30</a:t>
            </a:r>
            <a:r>
              <a:rPr lang="zh-CN" altLang="zh-CN" dirty="0">
                <a:solidFill>
                  <a:schemeClr val="tx1"/>
                </a:solidFill>
                <a:latin typeface="微软雅黑" panose="020B0503020204020204" pitchFamily="34" charset="-122"/>
                <a:ea typeface="微软雅黑" panose="020B0503020204020204" pitchFamily="34" charset="-122"/>
              </a:rPr>
              <a:t>日期满，则该公司最迟在</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前按照规定办理续展手续，否则其商标将被注销。</a:t>
            </a:r>
          </a:p>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A.2021</a:t>
            </a:r>
            <a:r>
              <a:rPr lang="zh-CN" altLang="zh-CN"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11</a:t>
            </a:r>
            <a:r>
              <a:rPr lang="zh-CN" altLang="zh-CN"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30</a:t>
            </a:r>
            <a:r>
              <a:rPr lang="zh-CN" altLang="zh-CN" dirty="0">
                <a:solidFill>
                  <a:schemeClr val="tx1"/>
                </a:solidFill>
                <a:latin typeface="微软雅黑" panose="020B0503020204020204" pitchFamily="34" charset="-122"/>
                <a:ea typeface="微软雅黑" panose="020B0503020204020204" pitchFamily="34" charset="-122"/>
              </a:rPr>
              <a:t>日</a:t>
            </a:r>
          </a:p>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B.2031</a:t>
            </a:r>
            <a:r>
              <a:rPr lang="zh-CN" altLang="zh-CN"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5</a:t>
            </a:r>
            <a:r>
              <a:rPr lang="zh-CN" altLang="zh-CN"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30</a:t>
            </a:r>
            <a:r>
              <a:rPr lang="zh-CN" altLang="zh-CN" dirty="0">
                <a:solidFill>
                  <a:schemeClr val="tx1"/>
                </a:solidFill>
                <a:latin typeface="微软雅黑" panose="020B0503020204020204" pitchFamily="34" charset="-122"/>
                <a:ea typeface="微软雅黑" panose="020B0503020204020204" pitchFamily="34" charset="-122"/>
              </a:rPr>
              <a:t>日</a:t>
            </a:r>
          </a:p>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C.2020</a:t>
            </a:r>
            <a:r>
              <a:rPr lang="zh-CN" altLang="zh-CN"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5</a:t>
            </a:r>
            <a:r>
              <a:rPr lang="zh-CN" altLang="zh-CN"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30</a:t>
            </a:r>
            <a:r>
              <a:rPr lang="zh-CN" altLang="zh-CN" dirty="0">
                <a:solidFill>
                  <a:schemeClr val="tx1"/>
                </a:solidFill>
                <a:latin typeface="微软雅黑" panose="020B0503020204020204" pitchFamily="34" charset="-122"/>
                <a:ea typeface="微软雅黑" panose="020B0503020204020204" pitchFamily="34" charset="-122"/>
              </a:rPr>
              <a:t>日</a:t>
            </a:r>
          </a:p>
          <a:p>
            <a:pPr marL="342900" lvl="0" indent="-342900" algn="just">
              <a:lnSpc>
                <a:spcPct val="150000"/>
              </a:lnSpc>
              <a:buFont typeface="Arial" panose="020B0604020202020204" pitchFamily="34" charset="0"/>
              <a:buChar char="•"/>
              <a:tabLst>
                <a:tab pos="457200" algn="l"/>
              </a:tabLst>
            </a:pPr>
            <a:r>
              <a:rPr lang="en-US" altLang="zh-CN" dirty="0">
                <a:solidFill>
                  <a:schemeClr val="tx1"/>
                </a:solidFill>
                <a:latin typeface="微软雅黑" panose="020B0503020204020204" pitchFamily="34" charset="-122"/>
                <a:ea typeface="微软雅黑" panose="020B0503020204020204" pitchFamily="34" charset="-122"/>
              </a:rPr>
              <a:t>D.2020</a:t>
            </a:r>
            <a:r>
              <a:rPr lang="zh-CN" altLang="zh-CN"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11</a:t>
            </a:r>
            <a:r>
              <a:rPr lang="zh-CN" altLang="zh-CN"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30</a:t>
            </a:r>
            <a:r>
              <a:rPr lang="zh-CN" altLang="zh-CN" dirty="0">
                <a:solidFill>
                  <a:schemeClr val="tx1"/>
                </a:solidFill>
                <a:latin typeface="微软雅黑" panose="020B0503020204020204" pitchFamily="34" charset="-122"/>
                <a:ea typeface="微软雅黑" panose="020B0503020204020204" pitchFamily="34" charset="-122"/>
              </a:rPr>
              <a:t>日</a:t>
            </a:r>
          </a:p>
          <a:p>
            <a:pPr marL="342900" lvl="0" indent="-342900" algn="just">
              <a:lnSpc>
                <a:spcPct val="150000"/>
              </a:lnSpc>
              <a:buFont typeface="Arial" panose="020B0604020202020204" pitchFamily="34" charset="0"/>
              <a:buChar char="•"/>
              <a:tabLst>
                <a:tab pos="457200" algn="l"/>
              </a:tabLst>
            </a:pPr>
            <a:endParaRPr lang="zh-CN" altLang="zh-CN" dirty="0">
              <a:solidFill>
                <a:schemeClr val="tx1"/>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tx1"/>
                </a:solidFill>
                <a:latin typeface="微软雅黑" panose="020B0503020204020204" pitchFamily="34" charset="-122"/>
                <a:ea typeface="微软雅黑" panose="020B0503020204020204" pitchFamily="34" charset="-122"/>
              </a:rPr>
              <a:t> </a:t>
            </a:r>
          </a:p>
        </p:txBody>
      </p:sp>
    </p:spTree>
    <p:extLst>
      <p:ext uri="{BB962C8B-B14F-4D97-AF65-F5344CB8AC3E}">
        <p14:creationId xmlns:p14="http://schemas.microsoft.com/office/powerpoint/2010/main" val="350366849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lvl="0">
              <a:lnSpc>
                <a:spcPct val="150000"/>
              </a:lnSpc>
            </a:pPr>
            <a:r>
              <a:rPr lang="zh-CN" altLang="en-US" dirty="0">
                <a:solidFill>
                  <a:schemeClr val="tx1"/>
                </a:solidFill>
                <a:latin typeface="微软雅黑" panose="020B0503020204020204" pitchFamily="34" charset="-122"/>
                <a:ea typeface="微软雅黑" panose="020B0503020204020204" pitchFamily="34" charset="-122"/>
              </a:rPr>
              <a:t>二、多项选择题</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、下列要素中，属于麦肯锡公司提出的</a:t>
            </a:r>
            <a:r>
              <a:rPr lang="en-US" altLang="zh-CN" dirty="0">
                <a:solidFill>
                  <a:schemeClr val="tx1"/>
                </a:solidFill>
                <a:latin typeface="微软雅黑" panose="020B0503020204020204" pitchFamily="34" charset="-122"/>
                <a:ea typeface="微软雅黑" panose="020B0503020204020204" pitchFamily="34" charset="-122"/>
              </a:rPr>
              <a:t>7</a:t>
            </a:r>
            <a:r>
              <a:rPr lang="zh-CN" altLang="en-US" dirty="0">
                <a:solidFill>
                  <a:schemeClr val="tx1"/>
                </a:solidFill>
                <a:latin typeface="微软雅黑" panose="020B0503020204020204" pitchFamily="34" charset="-122"/>
                <a:ea typeface="微软雅黑" panose="020B0503020204020204" pitchFamily="34" charset="-122"/>
              </a:rPr>
              <a:t>模型中软件要素的有（     ）</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．人员</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．制度</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．技能</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．结构</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E</a:t>
            </a:r>
            <a:r>
              <a:rPr lang="zh-CN" altLang="en-US" dirty="0">
                <a:solidFill>
                  <a:schemeClr val="tx1"/>
                </a:solidFill>
                <a:latin typeface="微软雅黑" panose="020B0503020204020204" pitchFamily="34" charset="-122"/>
                <a:ea typeface="微软雅黑" panose="020B0503020204020204" pitchFamily="34" charset="-122"/>
              </a:rPr>
              <a:t>．共同价值观</a:t>
            </a:r>
          </a:p>
        </p:txBody>
      </p:sp>
    </p:spTree>
    <p:extLst>
      <p:ext uri="{BB962C8B-B14F-4D97-AF65-F5344CB8AC3E}">
        <p14:creationId xmlns:p14="http://schemas.microsoft.com/office/powerpoint/2010/main" val="41517086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、企业实施差异化战略的途径包括（   ）</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．发挥规模效应</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．创新产品的功能</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．整合企业资源</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．更换为具有吸引力的产品名称</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E</a:t>
            </a:r>
            <a:r>
              <a:rPr lang="zh-CN" altLang="en-US" dirty="0">
                <a:solidFill>
                  <a:schemeClr val="tx1"/>
                </a:solidFill>
                <a:latin typeface="微软雅黑" panose="020B0503020204020204" pitchFamily="34" charset="-122"/>
                <a:ea typeface="微软雅黑" panose="020B0503020204020204" pitchFamily="34" charset="-122"/>
              </a:rPr>
              <a:t>．提升产品的质量</a:t>
            </a: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971589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71600" y="915987"/>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3</a:t>
            </a:r>
            <a:r>
              <a:rPr lang="zh-CN" altLang="en-US" dirty="0">
                <a:solidFill>
                  <a:schemeClr val="tx1"/>
                </a:solidFill>
                <a:latin typeface="微软雅黑" panose="020B0503020204020204" pitchFamily="34" charset="-122"/>
                <a:ea typeface="微软雅黑" panose="020B0503020204020204" pitchFamily="34" charset="-122"/>
              </a:rPr>
              <a:t>、根据我国公司法，关于股份有限公司股东大会的说法，正确的有（   ）</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．股东大会应当每年召开两次</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．股东大会的表决实行一人一票</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．股东可以委托代理人出席股东大会</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．股东大会增加注册资本的决议，必须经出席会议的股东所持表决权的过半数通过</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E</a:t>
            </a:r>
            <a:r>
              <a:rPr lang="zh-CN" altLang="en-US" dirty="0">
                <a:solidFill>
                  <a:schemeClr val="tx1"/>
                </a:solidFill>
                <a:latin typeface="微软雅黑" panose="020B0503020204020204" pitchFamily="34" charset="-122"/>
                <a:ea typeface="微软雅黑" panose="020B0503020204020204" pitchFamily="34" charset="-122"/>
              </a:rPr>
              <a:t>．股东大会享有对公司重要事项的最终决定权</a:t>
            </a: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4771961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4</a:t>
            </a:r>
            <a:r>
              <a:rPr lang="zh-CN" altLang="en-US" dirty="0">
                <a:solidFill>
                  <a:schemeClr val="tx1"/>
                </a:solidFill>
                <a:latin typeface="微软雅黑" panose="020B0503020204020204" pitchFamily="34" charset="-122"/>
                <a:ea typeface="微软雅黑" panose="020B0503020204020204" pitchFamily="34" charset="-122"/>
              </a:rPr>
              <a:t>、根据我国公司法规定有限责任公司董事会享有的职权有（）</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．决定公司内部管理机构的设置</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．决定公司合并、分立和解散</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．制定公司的基本管理制度</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．执行股东会的决议</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E</a:t>
            </a:r>
            <a:r>
              <a:rPr lang="zh-CN" altLang="en-US" dirty="0">
                <a:solidFill>
                  <a:schemeClr val="tx1"/>
                </a:solidFill>
                <a:latin typeface="微软雅黑" panose="020B0503020204020204" pitchFamily="34" charset="-122"/>
                <a:ea typeface="微软雅黑" panose="020B0503020204020204" pitchFamily="34" charset="-122"/>
              </a:rPr>
              <a:t>．批准公司利润分方案</a:t>
            </a:r>
          </a:p>
        </p:txBody>
      </p:sp>
    </p:spTree>
    <p:extLst>
      <p:ext uri="{BB962C8B-B14F-4D97-AF65-F5344CB8AC3E}">
        <p14:creationId xmlns:p14="http://schemas.microsoft.com/office/powerpoint/2010/main" val="40442524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fontAlgn="base" latinLnBrk="1">
              <a:lnSpc>
                <a:spcPct val="150000"/>
              </a:lnSpc>
            </a:pPr>
            <a:r>
              <a:rPr lang="en-US" altLang="zh-CN" dirty="0">
                <a:solidFill>
                  <a:schemeClr val="tx1"/>
                </a:solidFill>
                <a:latin typeface="微软雅黑" panose="020B0503020204020204" pitchFamily="34" charset="-122"/>
                <a:ea typeface="微软雅黑" panose="020B0503020204020204" pitchFamily="34" charset="-122"/>
              </a:rPr>
              <a:t>5</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根据我国公司法，关于上市公司独立董事，正确的有</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a:t>
            </a:r>
          </a:p>
          <a:p>
            <a:pPr fontAlgn="base" latinLnBrk="1">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间接持有上市公司已发行股份</a:t>
            </a:r>
            <a:r>
              <a:rPr lang="en-US" altLang="zh-CN" dirty="0">
                <a:solidFill>
                  <a:schemeClr val="tx1"/>
                </a:solidFill>
                <a:latin typeface="微软雅黑" panose="020B0503020204020204" pitchFamily="34" charset="-122"/>
                <a:ea typeface="微软雅黑" panose="020B0503020204020204" pitchFamily="34" charset="-122"/>
              </a:rPr>
              <a:t>1%</a:t>
            </a:r>
            <a:r>
              <a:rPr lang="zh-CN" altLang="zh-CN" dirty="0">
                <a:solidFill>
                  <a:schemeClr val="tx1"/>
                </a:solidFill>
                <a:latin typeface="微软雅黑" panose="020B0503020204020204" pitchFamily="34" charset="-122"/>
                <a:ea typeface="微软雅黑" panose="020B0503020204020204" pitchFamily="34" charset="-122"/>
              </a:rPr>
              <a:t>以上的人员可以担任该上市公司独立董事</a:t>
            </a:r>
          </a:p>
          <a:p>
            <a:pPr fontAlgn="base" latinLnBrk="1">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在直接持有上市公司已发行股份</a:t>
            </a:r>
            <a:r>
              <a:rPr lang="en-US" altLang="zh-CN" dirty="0">
                <a:solidFill>
                  <a:schemeClr val="tx1"/>
                </a:solidFill>
                <a:latin typeface="微软雅黑" panose="020B0503020204020204" pitchFamily="34" charset="-122"/>
                <a:ea typeface="微软雅黑" panose="020B0503020204020204" pitchFamily="34" charset="-122"/>
              </a:rPr>
              <a:t>5%</a:t>
            </a:r>
            <a:r>
              <a:rPr lang="zh-CN" altLang="zh-CN" dirty="0">
                <a:solidFill>
                  <a:schemeClr val="tx1"/>
                </a:solidFill>
                <a:latin typeface="微软雅黑" panose="020B0503020204020204" pitchFamily="34" charset="-122"/>
                <a:ea typeface="微软雅黑" panose="020B0503020204020204" pitchFamily="34" charset="-122"/>
              </a:rPr>
              <a:t>以上的股东单位任职的人员不得担任该上市公司独立董事</a:t>
            </a:r>
          </a:p>
          <a:p>
            <a:pPr fontAlgn="base" latinLnBrk="1">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上市公司独立董事必须具有</a:t>
            </a:r>
            <a:r>
              <a:rPr lang="en-US" altLang="zh-CN" dirty="0">
                <a:solidFill>
                  <a:schemeClr val="tx1"/>
                </a:solidFill>
                <a:latin typeface="微软雅黑" panose="020B0503020204020204" pitchFamily="34" charset="-122"/>
                <a:ea typeface="微软雅黑" panose="020B0503020204020204" pitchFamily="34" charset="-122"/>
              </a:rPr>
              <a:t>3</a:t>
            </a:r>
            <a:r>
              <a:rPr lang="zh-CN" altLang="zh-CN" dirty="0">
                <a:solidFill>
                  <a:schemeClr val="tx1"/>
                </a:solidFill>
                <a:latin typeface="微软雅黑" panose="020B0503020204020204" pitchFamily="34" charset="-122"/>
                <a:ea typeface="微软雅黑" panose="020B0503020204020204" pitchFamily="34" charset="-122"/>
              </a:rPr>
              <a:t>年以上法律</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经济或其他履行独立董事职责的工作经验</a:t>
            </a:r>
          </a:p>
        </p:txBody>
      </p:sp>
    </p:spTree>
    <p:extLst>
      <p:ext uri="{BB962C8B-B14F-4D97-AF65-F5344CB8AC3E}">
        <p14:creationId xmlns:p14="http://schemas.microsoft.com/office/powerpoint/2010/main" val="27790941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fontAlgn="base" latinLnBrk="1">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上市公司前</a:t>
            </a:r>
            <a:r>
              <a:rPr lang="en-US" altLang="zh-CN" dirty="0">
                <a:solidFill>
                  <a:schemeClr val="tx1"/>
                </a:solidFill>
                <a:latin typeface="微软雅黑" panose="020B0503020204020204" pitchFamily="34" charset="-122"/>
                <a:ea typeface="微软雅黑" panose="020B0503020204020204" pitchFamily="34" charset="-122"/>
              </a:rPr>
              <a:t>10</a:t>
            </a:r>
            <a:r>
              <a:rPr lang="zh-CN" altLang="zh-CN" dirty="0">
                <a:solidFill>
                  <a:schemeClr val="tx1"/>
                </a:solidFill>
                <a:latin typeface="微软雅黑" panose="020B0503020204020204" pitchFamily="34" charset="-122"/>
                <a:ea typeface="微软雅黑" panose="020B0503020204020204" pitchFamily="34" charset="-122"/>
              </a:rPr>
              <a:t>名股东中的自然人股东的直系亲属不得担任上市公司的独立董事</a:t>
            </a:r>
          </a:p>
          <a:p>
            <a:pPr fontAlgn="base" latinLnBrk="1">
              <a:lnSpc>
                <a:spcPct val="150000"/>
              </a:lnSpc>
            </a:pP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在上市公司任职的人员不得担任该上市公司的独立董事</a:t>
            </a:r>
          </a:p>
        </p:txBody>
      </p:sp>
    </p:spTree>
    <p:extLst>
      <p:ext uri="{BB962C8B-B14F-4D97-AF65-F5344CB8AC3E}">
        <p14:creationId xmlns:p14="http://schemas.microsoft.com/office/powerpoint/2010/main" val="234608797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6</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下列定价方法中，属于竞争导向定价法的是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密封投标定价法 </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竞争价格定价法</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成本加成定价法 </a:t>
            </a:r>
            <a:r>
              <a:rPr lang="en-US" altLang="zh-CN" dirty="0">
                <a:solidFill>
                  <a:schemeClr val="tx1"/>
                </a:solidFill>
                <a:latin typeface="微软雅黑" panose="020B0503020204020204" pitchFamily="34" charset="-122"/>
                <a:ea typeface="微软雅黑" panose="020B0503020204020204" pitchFamily="34" charset="-122"/>
              </a:rPr>
              <a:t>    D.</a:t>
            </a:r>
            <a:r>
              <a:rPr lang="zh-CN" altLang="zh-CN" dirty="0">
                <a:solidFill>
                  <a:schemeClr val="tx1"/>
                </a:solidFill>
                <a:latin typeface="微软雅黑" panose="020B0503020204020204" pitchFamily="34" charset="-122"/>
                <a:ea typeface="微软雅黑" panose="020B0503020204020204" pitchFamily="34" charset="-122"/>
              </a:rPr>
              <a:t>认知价值定价法</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随行就市定价法</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7</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服务产品的特征有</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所有权可转让 </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不可储存性</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质量稳定 </a:t>
            </a:r>
            <a:r>
              <a:rPr lang="en-US" altLang="zh-CN" dirty="0">
                <a:solidFill>
                  <a:schemeClr val="tx1"/>
                </a:solidFill>
                <a:latin typeface="微软雅黑" panose="020B0503020204020204" pitchFamily="34" charset="-122"/>
                <a:ea typeface="微软雅黑" panose="020B0503020204020204" pitchFamily="34" charset="-122"/>
              </a:rPr>
              <a:t>                   D.</a:t>
            </a:r>
            <a:r>
              <a:rPr lang="zh-CN" altLang="zh-CN" dirty="0">
                <a:solidFill>
                  <a:schemeClr val="tx1"/>
                </a:solidFill>
                <a:latin typeface="微软雅黑" panose="020B0503020204020204" pitchFamily="34" charset="-122"/>
                <a:ea typeface="微软雅黑" panose="020B0503020204020204" pitchFamily="34" charset="-122"/>
              </a:rPr>
              <a:t>生产与消费过程不可分离</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无形性</a:t>
            </a:r>
          </a:p>
          <a:p>
            <a:pPr fontAlgn="base" latinLnBrk="1">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079589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8</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下列渠道成员激励中，属于业务激励的有</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融资支持 </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交流市场信息</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合作制订经营计划 </a:t>
            </a:r>
            <a:r>
              <a:rPr lang="en-US" altLang="zh-CN" dirty="0">
                <a:solidFill>
                  <a:schemeClr val="tx1"/>
                </a:solidFill>
                <a:latin typeface="微软雅黑" panose="020B0503020204020204" pitchFamily="34" charset="-122"/>
                <a:ea typeface="微软雅黑" panose="020B0503020204020204" pitchFamily="34" charset="-122"/>
              </a:rPr>
              <a:t>    D.</a:t>
            </a:r>
            <a:r>
              <a:rPr lang="zh-CN" altLang="zh-CN" dirty="0">
                <a:solidFill>
                  <a:schemeClr val="tx1"/>
                </a:solidFill>
                <a:latin typeface="微软雅黑" panose="020B0503020204020204" pitchFamily="34" charset="-122"/>
                <a:ea typeface="微软雅黑" panose="020B0503020204020204" pitchFamily="34" charset="-122"/>
              </a:rPr>
              <a:t>提供产品、技术动态信息 </a:t>
            </a:r>
            <a:r>
              <a:rPr lang="en-US" altLang="zh-CN" dirty="0">
                <a:solidFill>
                  <a:schemeClr val="tx1"/>
                </a:solidFill>
                <a:latin typeface="微软雅黑" panose="020B0503020204020204" pitchFamily="34" charset="-122"/>
                <a:ea typeface="微软雅黑" panose="020B0503020204020204" pitchFamily="34" charset="-122"/>
              </a:rPr>
              <a:t>    E.</a:t>
            </a:r>
            <a:r>
              <a:rPr lang="zh-CN" altLang="zh-CN" dirty="0">
                <a:solidFill>
                  <a:schemeClr val="tx1"/>
                </a:solidFill>
                <a:latin typeface="微软雅黑" panose="020B0503020204020204" pitchFamily="34" charset="-122"/>
                <a:ea typeface="微软雅黑" panose="020B0503020204020204" pitchFamily="34" charset="-122"/>
              </a:rPr>
              <a:t>安排经销商会议</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9</a:t>
            </a:r>
            <a:r>
              <a:rPr lang="zh-CN" altLang="zh-CN" dirty="0">
                <a:solidFill>
                  <a:schemeClr val="tx1"/>
                </a:solidFill>
                <a:latin typeface="微软雅黑" panose="020B0503020204020204" pitchFamily="34" charset="-122"/>
                <a:ea typeface="微软雅黑" panose="020B0503020204020204" pitchFamily="34" charset="-122"/>
              </a:rPr>
              <a:t>、以下属于对渠道成员进行业务激励的有（ ）</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佣金总额动态管理</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融资支持</a:t>
            </a:r>
            <a:r>
              <a:rPr lang="en-US" altLang="zh-CN" dirty="0">
                <a:solidFill>
                  <a:schemeClr val="tx1"/>
                </a:solidFill>
                <a:latin typeface="微软雅黑" panose="020B0503020204020204" pitchFamily="34" charset="-122"/>
                <a:ea typeface="微软雅黑" panose="020B0503020204020204" pitchFamily="34" charset="-122"/>
              </a:rPr>
              <a:t>      </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安排经销商会议</a:t>
            </a:r>
            <a:r>
              <a:rPr lang="en-US" altLang="zh-CN" dirty="0">
                <a:solidFill>
                  <a:schemeClr val="tx1"/>
                </a:solidFill>
                <a:latin typeface="微软雅黑" panose="020B0503020204020204" pitchFamily="34" charset="-122"/>
                <a:ea typeface="微软雅黑" panose="020B0503020204020204" pitchFamily="34" charset="-122"/>
              </a:rPr>
              <a:t>       D.</a:t>
            </a:r>
            <a:r>
              <a:rPr lang="zh-CN" altLang="zh-CN" dirty="0">
                <a:solidFill>
                  <a:schemeClr val="tx1"/>
                </a:solidFill>
                <a:latin typeface="微软雅黑" panose="020B0503020204020204" pitchFamily="34" charset="-122"/>
                <a:ea typeface="微软雅黑" panose="020B0503020204020204" pitchFamily="34" charset="-122"/>
              </a:rPr>
              <a:t>合作制订经营计划</a:t>
            </a:r>
            <a:r>
              <a:rPr lang="en-US" altLang="zh-CN" dirty="0">
                <a:solidFill>
                  <a:schemeClr val="tx1"/>
                </a:solidFill>
                <a:latin typeface="微软雅黑" panose="020B0503020204020204" pitchFamily="34" charset="-122"/>
                <a:ea typeface="微软雅黑" panose="020B0503020204020204" pitchFamily="34" charset="-122"/>
              </a:rPr>
              <a:t>    E.</a:t>
            </a:r>
            <a:r>
              <a:rPr lang="zh-CN" altLang="zh-CN" dirty="0">
                <a:solidFill>
                  <a:schemeClr val="tx1"/>
                </a:solidFill>
                <a:latin typeface="微软雅黑" panose="020B0503020204020204" pitchFamily="34" charset="-122"/>
                <a:ea typeface="微软雅黑" panose="020B0503020204020204" pitchFamily="34" charset="-122"/>
              </a:rPr>
              <a:t>公关宴请</a:t>
            </a:r>
          </a:p>
          <a:p>
            <a:pPr algn="just">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746655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10</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渠道冲突产生的原因有（ ）</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角色错位 </a:t>
            </a:r>
            <a:r>
              <a:rPr lang="en-US" altLang="zh-CN" dirty="0">
                <a:solidFill>
                  <a:schemeClr val="tx1"/>
                </a:solidFill>
                <a:latin typeface="微软雅黑" panose="020B0503020204020204" pitchFamily="34" charset="-122"/>
                <a:ea typeface="微软雅黑" panose="020B0503020204020204" pitchFamily="34" charset="-122"/>
              </a:rPr>
              <a:t>    </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目标差异</a:t>
            </a:r>
            <a:r>
              <a:rPr lang="en-US" altLang="zh-CN" dirty="0">
                <a:solidFill>
                  <a:schemeClr val="tx1"/>
                </a:solidFill>
                <a:latin typeface="微软雅黑" panose="020B0503020204020204" pitchFamily="34" charset="-122"/>
                <a:ea typeface="微软雅黑" panose="020B0503020204020204" pitchFamily="34" charset="-122"/>
              </a:rPr>
              <a:t>    </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观点差异 </a:t>
            </a:r>
            <a:r>
              <a:rPr lang="en-US" altLang="zh-CN" dirty="0">
                <a:solidFill>
                  <a:schemeClr val="tx1"/>
                </a:solidFill>
                <a:latin typeface="微软雅黑" panose="020B0503020204020204" pitchFamily="34" charset="-122"/>
                <a:ea typeface="微软雅黑" panose="020B0503020204020204" pitchFamily="34" charset="-122"/>
              </a:rPr>
              <a:t>    </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沟通困难 </a:t>
            </a:r>
            <a:r>
              <a:rPr lang="en-US" altLang="zh-CN" dirty="0">
                <a:solidFill>
                  <a:schemeClr val="tx1"/>
                </a:solidFill>
                <a:latin typeface="微软雅黑" panose="020B0503020204020204" pitchFamily="34" charset="-122"/>
                <a:ea typeface="微软雅黑" panose="020B0503020204020204" pitchFamily="34" charset="-122"/>
              </a:rPr>
              <a:t>    </a:t>
            </a:r>
          </a:p>
          <a:p>
            <a:pPr algn="just">
              <a:lnSpc>
                <a:spcPct val="150000"/>
              </a:lnSpc>
            </a:pP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期望差异</a:t>
            </a:r>
          </a:p>
          <a:p>
            <a:pPr algn="just">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969337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药剂师">
  <a:themeElements>
    <a:clrScheme name="药剂师">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药剂师">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药剂师">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Apothecary</Template>
  <TotalTime>2081</TotalTime>
  <Words>8968</Words>
  <Application>Microsoft Office PowerPoint</Application>
  <PresentationFormat>全屏显示(16:9)</PresentationFormat>
  <Paragraphs>877</Paragraphs>
  <Slides>124</Slides>
  <Notes>122</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124</vt:i4>
      </vt:variant>
    </vt:vector>
  </HeadingPairs>
  <TitlesOfParts>
    <vt:vector size="137" baseType="lpstr">
      <vt:lpstr>华文新魏</vt:lpstr>
      <vt:lpstr>华文中宋</vt:lpstr>
      <vt:lpstr>宋体</vt:lpstr>
      <vt:lpstr>微软雅黑</vt:lpstr>
      <vt:lpstr>Arial</vt:lpstr>
      <vt:lpstr>Book Antiqua</vt:lpstr>
      <vt:lpstr>Calibri</vt:lpstr>
      <vt:lpstr>Cambria Math</vt:lpstr>
      <vt:lpstr>Century Gothic</vt:lpstr>
      <vt:lpstr>Wingdings</vt:lpstr>
      <vt:lpstr>药剂师</vt:lpstr>
      <vt:lpstr>自定义设计方案</vt:lpstr>
      <vt:lpstr>1_自定义设计方案</vt:lpstr>
      <vt:lpstr>PowerPoint 演示文稿</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课后记得多刷题、多复习、多预习~</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现代物流学</dc:title>
  <dc:creator>User</dc:creator>
  <cp:lastModifiedBy>Administrator</cp:lastModifiedBy>
  <cp:revision>367</cp:revision>
  <dcterms:created xsi:type="dcterms:W3CDTF">2020-06-29T06:29:00Z</dcterms:created>
  <dcterms:modified xsi:type="dcterms:W3CDTF">2024-09-06T06:00:20Z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